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8.xml" ContentType="application/vnd.openxmlformats-officedocument.theme+xml"/>
  <Override PartName="/ppt/theme/theme9.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 id="2147483663" r:id="rId2"/>
    <p:sldMasterId id="2147483664" r:id="rId3"/>
    <p:sldMasterId id="2147483999" r:id="rId4"/>
    <p:sldMasterId id="2147484179" r:id="rId5"/>
    <p:sldMasterId id="2147484191" r:id="rId6"/>
    <p:sldMasterId id="2147484203" r:id="rId7"/>
  </p:sldMasterIdLst>
  <p:notesMasterIdLst>
    <p:notesMasterId r:id="rId134"/>
  </p:notesMasterIdLst>
  <p:handoutMasterIdLst>
    <p:handoutMasterId r:id="rId135"/>
  </p:handoutMasterIdLst>
  <p:sldIdLst>
    <p:sldId id="446" r:id="rId8"/>
    <p:sldId id="293" r:id="rId9"/>
    <p:sldId id="487" r:id="rId10"/>
    <p:sldId id="488" r:id="rId11"/>
    <p:sldId id="489" r:id="rId12"/>
    <p:sldId id="490" r:id="rId13"/>
    <p:sldId id="491" r:id="rId14"/>
    <p:sldId id="296" r:id="rId15"/>
    <p:sldId id="297" r:id="rId16"/>
    <p:sldId id="298" r:id="rId17"/>
    <p:sldId id="277" r:id="rId18"/>
    <p:sldId id="278" r:id="rId19"/>
    <p:sldId id="279" r:id="rId20"/>
    <p:sldId id="299" r:id="rId21"/>
    <p:sldId id="280" r:id="rId22"/>
    <p:sldId id="302" r:id="rId23"/>
    <p:sldId id="303" r:id="rId24"/>
    <p:sldId id="300" r:id="rId25"/>
    <p:sldId id="304" r:id="rId26"/>
    <p:sldId id="281" r:id="rId27"/>
    <p:sldId id="305" r:id="rId28"/>
    <p:sldId id="282" r:id="rId29"/>
    <p:sldId id="306" r:id="rId30"/>
    <p:sldId id="308" r:id="rId31"/>
    <p:sldId id="286" r:id="rId32"/>
    <p:sldId id="309" r:id="rId33"/>
    <p:sldId id="421" r:id="rId34"/>
    <p:sldId id="310" r:id="rId35"/>
    <p:sldId id="449" r:id="rId36"/>
    <p:sldId id="311" r:id="rId37"/>
    <p:sldId id="312" r:id="rId38"/>
    <p:sldId id="419" r:id="rId39"/>
    <p:sldId id="420" r:id="rId40"/>
    <p:sldId id="422" r:id="rId41"/>
    <p:sldId id="324" r:id="rId42"/>
    <p:sldId id="325" r:id="rId43"/>
    <p:sldId id="423" r:id="rId44"/>
    <p:sldId id="326" r:id="rId45"/>
    <p:sldId id="327" r:id="rId46"/>
    <p:sldId id="450" r:id="rId47"/>
    <p:sldId id="451" r:id="rId48"/>
    <p:sldId id="328" r:id="rId49"/>
    <p:sldId id="362" r:id="rId50"/>
    <p:sldId id="452" r:id="rId51"/>
    <p:sldId id="453" r:id="rId52"/>
    <p:sldId id="365" r:id="rId53"/>
    <p:sldId id="366" r:id="rId54"/>
    <p:sldId id="367" r:id="rId55"/>
    <p:sldId id="454" r:id="rId56"/>
    <p:sldId id="424" r:id="rId57"/>
    <p:sldId id="330" r:id="rId58"/>
    <p:sldId id="331" r:id="rId59"/>
    <p:sldId id="332" r:id="rId60"/>
    <p:sldId id="333" r:id="rId61"/>
    <p:sldId id="455" r:id="rId62"/>
    <p:sldId id="334" r:id="rId63"/>
    <p:sldId id="335" r:id="rId64"/>
    <p:sldId id="337" r:id="rId65"/>
    <p:sldId id="338" r:id="rId66"/>
    <p:sldId id="339" r:id="rId67"/>
    <p:sldId id="340" r:id="rId68"/>
    <p:sldId id="458" r:id="rId69"/>
    <p:sldId id="341" r:id="rId70"/>
    <p:sldId id="460" r:id="rId71"/>
    <p:sldId id="459" r:id="rId72"/>
    <p:sldId id="461" r:id="rId73"/>
    <p:sldId id="344" r:id="rId74"/>
    <p:sldId id="346" r:id="rId75"/>
    <p:sldId id="348" r:id="rId76"/>
    <p:sldId id="349" r:id="rId77"/>
    <p:sldId id="350" r:id="rId78"/>
    <p:sldId id="353" r:id="rId79"/>
    <p:sldId id="368" r:id="rId80"/>
    <p:sldId id="369" r:id="rId81"/>
    <p:sldId id="370" r:id="rId82"/>
    <p:sldId id="371" r:id="rId83"/>
    <p:sldId id="427" r:id="rId84"/>
    <p:sldId id="373" r:id="rId85"/>
    <p:sldId id="374" r:id="rId86"/>
    <p:sldId id="428" r:id="rId87"/>
    <p:sldId id="447" r:id="rId88"/>
    <p:sldId id="372" r:id="rId89"/>
    <p:sldId id="448" r:id="rId90"/>
    <p:sldId id="429" r:id="rId91"/>
    <p:sldId id="430" r:id="rId92"/>
    <p:sldId id="376" r:id="rId93"/>
    <p:sldId id="431" r:id="rId94"/>
    <p:sldId id="378" r:id="rId95"/>
    <p:sldId id="492" r:id="rId96"/>
    <p:sldId id="493" r:id="rId97"/>
    <p:sldId id="495" r:id="rId98"/>
    <p:sldId id="497" r:id="rId99"/>
    <p:sldId id="440" r:id="rId100"/>
    <p:sldId id="498" r:id="rId101"/>
    <p:sldId id="394" r:id="rId102"/>
    <p:sldId id="441" r:id="rId103"/>
    <p:sldId id="395" r:id="rId104"/>
    <p:sldId id="396" r:id="rId105"/>
    <p:sldId id="496" r:id="rId106"/>
    <p:sldId id="442" r:id="rId107"/>
    <p:sldId id="400" r:id="rId108"/>
    <p:sldId id="503" r:id="rId109"/>
    <p:sldId id="401" r:id="rId110"/>
    <p:sldId id="499" r:id="rId111"/>
    <p:sldId id="443" r:id="rId112"/>
    <p:sldId id="500" r:id="rId113"/>
    <p:sldId id="501" r:id="rId114"/>
    <p:sldId id="502" r:id="rId115"/>
    <p:sldId id="403" r:id="rId116"/>
    <p:sldId id="405" r:id="rId117"/>
    <p:sldId id="479" r:id="rId118"/>
    <p:sldId id="478" r:id="rId119"/>
    <p:sldId id="406" r:id="rId120"/>
    <p:sldId id="407" r:id="rId121"/>
    <p:sldId id="480" r:id="rId122"/>
    <p:sldId id="482" r:id="rId123"/>
    <p:sldId id="415" r:id="rId124"/>
    <p:sldId id="476" r:id="rId125"/>
    <p:sldId id="477" r:id="rId126"/>
    <p:sldId id="486" r:id="rId127"/>
    <p:sldId id="504" r:id="rId128"/>
    <p:sldId id="408" r:id="rId129"/>
    <p:sldId id="481" r:id="rId130"/>
    <p:sldId id="410" r:id="rId131"/>
    <p:sldId id="483" r:id="rId132"/>
    <p:sldId id="411" r:id="rId1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EE"/>
    <a:srgbClr val="0000FF"/>
    <a:srgbClr val="FFFFFF"/>
    <a:srgbClr val="000066"/>
    <a:srgbClr val="00FFFF"/>
    <a:srgbClr val="00642D"/>
    <a:srgbClr val="007E39"/>
    <a:srgbClr val="0000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4" autoAdjust="0"/>
    <p:restoredTop sz="94707" autoAdjust="0"/>
  </p:normalViewPr>
  <p:slideViewPr>
    <p:cSldViewPr>
      <p:cViewPr varScale="1">
        <p:scale>
          <a:sx n="152" d="100"/>
          <a:sy n="152" d="100"/>
        </p:scale>
        <p:origin x="1400" y="100"/>
      </p:cViewPr>
      <p:guideLst>
        <p:guide orient="horz" pos="2160"/>
        <p:guide pos="2880"/>
      </p:guideLst>
    </p:cSldViewPr>
  </p:slideViewPr>
  <p:outlineViewPr>
    <p:cViewPr>
      <p:scale>
        <a:sx n="33" d="100"/>
        <a:sy n="33" d="100"/>
      </p:scale>
      <p:origin x="0" y="48924"/>
    </p:cViewPr>
  </p:outlineViewPr>
  <p:notesTextViewPr>
    <p:cViewPr>
      <p:scale>
        <a:sx n="100" d="100"/>
        <a:sy n="100" d="100"/>
      </p:scale>
      <p:origin x="0" y="0"/>
    </p:cViewPr>
  </p:notesTextViewPr>
  <p:sorterViewPr>
    <p:cViewPr>
      <p:scale>
        <a:sx n="66" d="100"/>
        <a:sy n="66" d="100"/>
      </p:scale>
      <p:origin x="0" y="2742"/>
    </p:cViewPr>
  </p:sorterViewPr>
  <p:notesViewPr>
    <p:cSldViewPr>
      <p:cViewPr varScale="1">
        <p:scale>
          <a:sx n="55" d="100"/>
          <a:sy n="55" d="100"/>
        </p:scale>
        <p:origin x="-1656" y="-84"/>
      </p:cViewPr>
      <p:guideLst>
        <p:guide orient="horz" pos="2881"/>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theme" Target="theme/theme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handoutMaster" Target="handoutMasters/handout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389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389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389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4987465-7C08-4F46-B09C-25EFB6614D73}"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1508" name="Rectangle 4"/>
          <p:cNvSpPr>
            <a:spLocks noGrp="1" noRot="1" noChangeAspect="1" noChangeArrowheads="1" noTextEdit="1"/>
          </p:cNvSpPr>
          <p:nvPr>
            <p:ph type="sldImg" idx="2"/>
          </p:nvPr>
        </p:nvSpPr>
        <p:spPr bwMode="auto">
          <a:xfrm>
            <a:off x="1146175" y="685800"/>
            <a:ext cx="4572000" cy="3429000"/>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7DFDBB6-214C-4A6D-B500-9A42D8B449E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9541B-A66F-4654-A614-73E988707B61}" type="slidenum">
              <a:rPr lang="en-US"/>
              <a:pPr/>
              <a:t>13</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F3678-B07E-45C8-97BC-601F7EF2E7C3}" type="slidenum">
              <a:rPr lang="en-US"/>
              <a:pPr/>
              <a:t>45</a:t>
            </a:fld>
            <a:endParaRPr lang="en-US"/>
          </a:p>
        </p:txBody>
      </p:sp>
      <p:sp>
        <p:nvSpPr>
          <p:cNvPr id="365570" name="Rectangle 2"/>
          <p:cNvSpPr>
            <a:spLocks noGrp="1" noRot="1" noChangeAspect="1" noChangeArrowheads="1" noTextEdit="1"/>
          </p:cNvSpPr>
          <p:nvPr>
            <p:ph type="sldImg"/>
          </p:nvPr>
        </p:nvSpPr>
        <p:spPr>
          <a:xfrm>
            <a:off x="1143000" y="685800"/>
            <a:ext cx="4572000" cy="3429000"/>
          </a:xfrm>
          <a:ln/>
        </p:spPr>
      </p:sp>
      <p:sp>
        <p:nvSpPr>
          <p:cNvPr id="365571" name="Rectangle 3"/>
          <p:cNvSpPr>
            <a:spLocks noGrp="1" noChangeArrowheads="1"/>
          </p:cNvSpPr>
          <p:nvPr>
            <p:ph type="body" idx="1"/>
          </p:nvPr>
        </p:nvSpPr>
        <p:spPr>
          <a:xfrm>
            <a:off x="152400" y="4343400"/>
            <a:ext cx="6705600" cy="4114800"/>
          </a:xfrm>
        </p:spPr>
        <p:txBody>
          <a:bodyPr/>
          <a:lstStyle/>
          <a:p>
            <a:pPr>
              <a:spcBef>
                <a:spcPct val="50000"/>
              </a:spcBef>
            </a:pPr>
            <a:r>
              <a:rPr lang="en-US"/>
              <a:t>Apollo 11 brought back some moon rocks. The rocks were dated using 4 different methods. The range between the oldest and youngest date was almost 4-billion years.</a:t>
            </a:r>
          </a:p>
          <a:p>
            <a:pPr>
              <a:spcBef>
                <a:spcPct val="50000"/>
              </a:spcBef>
            </a:pPr>
            <a:r>
              <a:rPr lang="en-US"/>
              <a:t>Apollo 16 brought back some moon rocks that were dated at 18-billion years. To fix the problem they subjected the rocks to acid to melt out the lead and then re-dated and got 4.5 billion years. (Science magazine Jan 30, 1973)</a:t>
            </a:r>
          </a:p>
          <a:p>
            <a:r>
              <a:rPr lang="en-US" b="1"/>
              <a:t>Sunset Crater</a:t>
            </a:r>
            <a:r>
              <a:rPr lang="en-US"/>
              <a:t> in n. Arizona is known to be a recent volcano. Indian artefacts and relics are found within the rocks formed by the eruption. The volcano last erupted some 900 years ago. Two lava flows have been dated giving ages of 210,000 and 230,000.</a:t>
            </a:r>
          </a:p>
          <a:p>
            <a:r>
              <a:rPr lang="en-US" b="1"/>
              <a:t>Hualalai  volcano in Hawaii</a:t>
            </a:r>
            <a:r>
              <a:rPr lang="en-US"/>
              <a:t> Known to have erupted in 1800-1801 were dated with a variety of methods. 12 dates were taken which ranged from 140 million years to 2.96 billion years. The average date was 1.41 billion. There have been many explanations to explain these results away (as the lava rose, the older material from inside the earth rose with it, but they are unable to explain why such a variance in ages). If this is the explanation, then why could this not also be the case for other dates?</a:t>
            </a:r>
          </a:p>
          <a:p>
            <a:pPr>
              <a:spcBef>
                <a:spcPct val="50000"/>
              </a:spcBef>
            </a:pPr>
            <a:r>
              <a:rPr lang="en-US"/>
              <a:t>This does not disprove radioisotope dating, but it does demonstrate the tremendous inconsistency in the interpretation of the method.</a:t>
            </a:r>
          </a:p>
          <a:p>
            <a:pPr>
              <a:spcBef>
                <a:spcPct val="50000"/>
              </a:spcBef>
            </a:pPr>
            <a:r>
              <a:rPr lang="en-US"/>
              <a:t>The conventional K-Ar dating method was applied to the 1986 dacite flow from the new lava dome at Mount St. Helens, Washington. Porphyritic dacite which solidified on the surface of the lava dome in 1986 gives a whole rock K-Ar ‘age’ of 0.35  0.05 million years.</a:t>
            </a:r>
          </a:p>
          <a:p>
            <a:pPr>
              <a:spcBef>
                <a:spcPct val="50000"/>
              </a:spcBef>
            </a:pPr>
            <a:r>
              <a:rPr lang="en-US"/>
              <a:t>Steven A. Austin, “Excess Argon within Mineral Concentrates from the New Dacite lava Dome at Mount St. Helens Volcano, 1996</a:t>
            </a:r>
            <a:endParaRPr lang="en-US" sz="1000"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BB0DF-D1E7-4827-94C8-94606E2B745B}" type="slidenum">
              <a:rPr lang="en-US"/>
              <a:pPr/>
              <a:t>60</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17DF8-8F25-4C6D-86C8-4BDA26ACF152}" type="slidenum">
              <a:rPr lang="en-US"/>
              <a:pPr/>
              <a:t>61</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A3D3C-887B-4697-9E68-2EC375B6D1CB}" type="slidenum">
              <a:rPr lang="en-US"/>
              <a:pPr/>
              <a:t>63</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4CFFF-1291-4733-BC56-B63997BA4C09}" type="slidenum">
              <a:rPr lang="en-US"/>
              <a:pPr/>
              <a:t>64</a:t>
            </a:fld>
            <a:endParaRPr lang="en-US"/>
          </a:p>
        </p:txBody>
      </p:sp>
      <p:sp>
        <p:nvSpPr>
          <p:cNvPr id="373762" name="Rectangle 2"/>
          <p:cNvSpPr>
            <a:spLocks noGrp="1" noRot="1" noChangeAspect="1" noChangeArrowheads="1" noTextEdit="1"/>
          </p:cNvSpPr>
          <p:nvPr>
            <p:ph type="sldImg"/>
          </p:nvPr>
        </p:nvSpPr>
        <p:spPr>
          <a:xfrm>
            <a:off x="1143000" y="685800"/>
            <a:ext cx="4572000" cy="3429000"/>
          </a:xfrm>
          <a:ln/>
        </p:spPr>
      </p:sp>
      <p:sp>
        <p:nvSpPr>
          <p:cNvPr id="373763" name="Rectangle 3"/>
          <p:cNvSpPr>
            <a:spLocks noGrp="1" noChangeArrowheads="1"/>
          </p:cNvSpPr>
          <p:nvPr>
            <p:ph type="body" idx="1"/>
          </p:nvPr>
        </p:nvSpPr>
        <p:spPr/>
        <p:txBody>
          <a:bodyPr/>
          <a:lstStyle/>
          <a:p>
            <a:r>
              <a:rPr lang="en-US"/>
              <a:t>When an organism dies the ratio begins to change (the clock starts because the C-14 begins to decrease in the organism and the amount of C-12 stays the same)</a:t>
            </a:r>
          </a:p>
          <a:p>
            <a:r>
              <a:rPr lang="en-US"/>
              <a:t>The ratio difference is used to determine how much C-14 has decayed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3C38B6-118E-462C-936B-924722DB051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89971E-8C88-46FF-B30F-6288589D24C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00013"/>
            <a:ext cx="2286000"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00013"/>
            <a:ext cx="67056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E7DDC6-F713-4CC2-B9B9-B1F74F9BF7C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07DAE8-0F48-4478-A0EB-205911EFE44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CA5A7D-5CA6-4058-9035-6340FD37A28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C78DB2-BB94-44EA-8EF8-C19637598B24}"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05CBBD-579A-4FF0-80DA-EA9FFD5CF22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5FABE02-A84D-4572-A14D-2DE1B100EDDB}"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BA9138E-F834-40B3-8EA7-778AA8FCDA1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5880249-E4B7-49B7-B00E-2156C0CB3F58}"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F0237E-B045-47EC-89A2-349B9BE520C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106242-91CB-46CB-A1B8-667BB7B9B77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D1B686-C21D-484D-B830-1ACC3A257729}"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6AF320-FD8F-4134-AE46-D5A7CA93C58F}"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00013"/>
            <a:ext cx="2286000"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00013"/>
            <a:ext cx="67056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99BB3-A11F-474C-883B-ED2605733BE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DF857B-0B40-497C-89CA-EBB34129B62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0C60F5-A5BB-46A8-BDBF-35EF325E328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D15414-0A2F-4F25-ABC2-628733937D72}"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5750" y="1344613"/>
            <a:ext cx="4238625" cy="5189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6775" y="1344613"/>
            <a:ext cx="4238625" cy="5189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1A69A29-5E94-4FBA-B2E5-75187A892C69}"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101EC8-C1C4-4584-91F3-7D80481E7FE9}"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0E5C8F0-D4D8-475B-9E30-84E51AADEEAD}"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47DCDAB-D1FA-4A59-B8AB-903773D0364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9689C9-E854-416A-9896-52BB8D0DCE50}"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784ECB-937B-4EAF-934E-C6F6B94EC54E}"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F9654D-5744-4BD1-934E-F4D49529F9F9}"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CEFB93-8059-4C34-9BFE-8C4BDAA5A482}"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9438" y="0"/>
            <a:ext cx="2214562" cy="6534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5750" y="0"/>
            <a:ext cx="6491288" cy="6534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0D5D58-E6F5-4E34-8859-6624DCA3C900}"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BDA3FBC-8BE1-40BD-978E-472546E91CA6}"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48FA23E-092F-4BBF-A482-FBBF190CFC34}"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2FA999E-6958-49BE-932B-F621C69DB332}"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552BD98-3AC2-49E2-BB45-3E115AF495A9}"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69421234-4F85-4AD5-88A5-B1BB61C9A3B6}"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9F33ACAE-A025-4AF7-97E6-4484E359FE8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940E3D-9B6D-4F74-9D59-863BE92B373E}"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59DC895B-D41F-43A6-A46F-292A1672ECE3}"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FEB31C9C-0D3B-42D1-826F-FB93AEC37922}"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E35F3974-B439-47CC-BF7E-25483270782C}"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F8D3B8F-59D8-40F9-82E5-D6F06BDBB5A9}"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93EBC1D-377B-4890-98F6-AD0FB851489D}"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Creation versus Evolution - Week 6</a:t>
            </a:r>
          </a:p>
        </p:txBody>
      </p:sp>
      <p:sp>
        <p:nvSpPr>
          <p:cNvPr id="6" name="Slide Number Placeholder 5"/>
          <p:cNvSpPr>
            <a:spLocks noGrp="1"/>
          </p:cNvSpPr>
          <p:nvPr>
            <p:ph type="sldNum" sz="quarter" idx="12"/>
          </p:nvPr>
        </p:nvSpPr>
        <p:spPr/>
        <p:txBody>
          <a:bodyPr/>
          <a:lstStyle/>
          <a:p>
            <a:fld id="{38C253DE-DB32-4CD6-9197-1B0C52DC823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Creation versus Evolution - Week 6</a:t>
            </a:r>
          </a:p>
        </p:txBody>
      </p:sp>
      <p:sp>
        <p:nvSpPr>
          <p:cNvPr id="6" name="Slide Number Placeholder 5"/>
          <p:cNvSpPr>
            <a:spLocks noGrp="1"/>
          </p:cNvSpPr>
          <p:nvPr>
            <p:ph type="sldNum" sz="quarter" idx="12"/>
          </p:nvPr>
        </p:nvSpPr>
        <p:spPr/>
        <p:txBody>
          <a:bodyPr/>
          <a:lstStyle/>
          <a:p>
            <a:fld id="{F887A5F1-DC91-494D-B654-B203A02B3F9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Creation versus Evolution - Week 6</a:t>
            </a:r>
          </a:p>
        </p:txBody>
      </p:sp>
      <p:sp>
        <p:nvSpPr>
          <p:cNvPr id="6" name="Slide Number Placeholder 5"/>
          <p:cNvSpPr>
            <a:spLocks noGrp="1"/>
          </p:cNvSpPr>
          <p:nvPr>
            <p:ph type="sldNum" sz="quarter" idx="12"/>
          </p:nvPr>
        </p:nvSpPr>
        <p:spPr/>
        <p:txBody>
          <a:bodyPr/>
          <a:lstStyle/>
          <a:p>
            <a:fld id="{7C741904-39BE-4FA4-913A-683CC7E723CE}"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Creation versus Evolution - Week 6</a:t>
            </a:r>
          </a:p>
        </p:txBody>
      </p:sp>
      <p:sp>
        <p:nvSpPr>
          <p:cNvPr id="7" name="Slide Number Placeholder 6"/>
          <p:cNvSpPr>
            <a:spLocks noGrp="1"/>
          </p:cNvSpPr>
          <p:nvPr>
            <p:ph type="sldNum" sz="quarter" idx="12"/>
          </p:nvPr>
        </p:nvSpPr>
        <p:spPr/>
        <p:txBody>
          <a:bodyPr/>
          <a:lstStyle/>
          <a:p>
            <a:fld id="{AB81794E-2CCD-4980-A2F6-1CC4F37D5D6C}"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Creation versus Evolution - Week 6</a:t>
            </a:r>
          </a:p>
        </p:txBody>
      </p:sp>
      <p:sp>
        <p:nvSpPr>
          <p:cNvPr id="9" name="Slide Number Placeholder 8"/>
          <p:cNvSpPr>
            <a:spLocks noGrp="1"/>
          </p:cNvSpPr>
          <p:nvPr>
            <p:ph type="sldNum" sz="quarter" idx="12"/>
          </p:nvPr>
        </p:nvSpPr>
        <p:spPr/>
        <p:txBody>
          <a:bodyPr/>
          <a:lstStyle/>
          <a:p>
            <a:fld id="{AFB89510-DC18-48E3-8A16-0E62D2E636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7B51683-1F73-48E4-8058-57E7BCE19BF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E2E10B-84E8-4FD2-B455-84A19E68B4D2}"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Creation versus Evolution - Week 6</a:t>
            </a:r>
          </a:p>
        </p:txBody>
      </p:sp>
      <p:sp>
        <p:nvSpPr>
          <p:cNvPr id="4" name="Slide Number Placeholder 3"/>
          <p:cNvSpPr>
            <a:spLocks noGrp="1"/>
          </p:cNvSpPr>
          <p:nvPr>
            <p:ph type="sldNum" sz="quarter" idx="12"/>
          </p:nvPr>
        </p:nvSpPr>
        <p:spPr/>
        <p:txBody>
          <a:bodyPr/>
          <a:lstStyle/>
          <a:p>
            <a:fld id="{6FD0A0F0-5B1D-4AB2-9E7E-2CA6AF4573A7}"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Creation versus Evolution - Week 6</a:t>
            </a:r>
          </a:p>
        </p:txBody>
      </p:sp>
      <p:sp>
        <p:nvSpPr>
          <p:cNvPr id="7" name="Slide Number Placeholder 6"/>
          <p:cNvSpPr>
            <a:spLocks noGrp="1"/>
          </p:cNvSpPr>
          <p:nvPr>
            <p:ph type="sldNum" sz="quarter" idx="12"/>
          </p:nvPr>
        </p:nvSpPr>
        <p:spPr/>
        <p:txBody>
          <a:bodyPr/>
          <a:lstStyle/>
          <a:p>
            <a:fld id="{DCB7B43B-223C-46D3-9B38-DEDE3AEA3707}"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Creation versus Evolution - Week 6</a:t>
            </a:r>
          </a:p>
        </p:txBody>
      </p:sp>
      <p:sp>
        <p:nvSpPr>
          <p:cNvPr id="7" name="Slide Number Placeholder 6"/>
          <p:cNvSpPr>
            <a:spLocks noGrp="1"/>
          </p:cNvSpPr>
          <p:nvPr>
            <p:ph type="sldNum" sz="quarter" idx="12"/>
          </p:nvPr>
        </p:nvSpPr>
        <p:spPr/>
        <p:txBody>
          <a:bodyPr/>
          <a:lstStyle/>
          <a:p>
            <a:fld id="{7E4FF947-10FF-4DB0-8965-4D3E56817C9A}"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Creation versus Evolution - Week 6</a:t>
            </a:r>
          </a:p>
        </p:txBody>
      </p:sp>
      <p:sp>
        <p:nvSpPr>
          <p:cNvPr id="6" name="Slide Number Placeholder 5"/>
          <p:cNvSpPr>
            <a:spLocks noGrp="1"/>
          </p:cNvSpPr>
          <p:nvPr>
            <p:ph type="sldNum" sz="quarter" idx="12"/>
          </p:nvPr>
        </p:nvSpPr>
        <p:spPr/>
        <p:txBody>
          <a:bodyPr/>
          <a:lstStyle/>
          <a:p>
            <a:fld id="{DB49E4B1-9A78-472A-987C-C5DB9B1090D2}"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Creation versus Evolution - Week 6</a:t>
            </a:r>
          </a:p>
        </p:txBody>
      </p:sp>
      <p:sp>
        <p:nvSpPr>
          <p:cNvPr id="6" name="Slide Number Placeholder 5"/>
          <p:cNvSpPr>
            <a:spLocks noGrp="1"/>
          </p:cNvSpPr>
          <p:nvPr>
            <p:ph type="sldNum" sz="quarter" idx="12"/>
          </p:nvPr>
        </p:nvSpPr>
        <p:spPr/>
        <p:txBody>
          <a:bodyPr/>
          <a:lstStyle/>
          <a:p>
            <a:fld id="{9ABEF516-7683-4AFB-BE7D-E85162CCDCD8}"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6E37AE-2F8C-4F0F-AFD5-CD711653F173}"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B9419B-B889-4661-A359-97C54DB7012E}" type="datetimeFigureOut">
              <a:rPr lang="en-US" smtClean="0"/>
              <a:pPr/>
              <a:t>2/11/2026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91DFE3-83AB-4E66-BF1D-3CDEBC643D96}"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808080">
              <a:alpha val="25000"/>
            </a:srgbClr>
          </a:solidFill>
          <a:ln w="9525">
            <a:solidFill>
              <a:schemeClr val="tx1"/>
            </a:solidFill>
            <a:miter lim="800000"/>
            <a:headEnd/>
            <a:tailEnd/>
          </a:ln>
          <a:effectLst/>
        </p:spPr>
        <p:txBody>
          <a:bodyPr wrap="none" anchor="ctr"/>
          <a:lstStyle/>
          <a:p>
            <a:pPr>
              <a:defRPr/>
            </a:pPr>
            <a:endParaRPr lang="en-US"/>
          </a:p>
        </p:txBody>
      </p:sp>
      <p:sp>
        <p:nvSpPr>
          <p:cNvPr id="59395"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9396" name="Rectangle 4"/>
          <p:cNvSpPr>
            <a:spLocks noGrp="1" noChangeArrowheads="1"/>
          </p:cNvSpPr>
          <p:nvPr>
            <p:ph type="subTitle" idx="1"/>
          </p:nvPr>
        </p:nvSpPr>
        <p:spPr>
          <a:xfrm>
            <a:off x="1371600" y="3886200"/>
            <a:ext cx="6400800" cy="1752600"/>
          </a:xfrm>
          <a:effectLst>
            <a:outerShdw dist="17961" dir="2700000" algn="ctr" rotWithShape="0">
              <a:schemeClr val="bg1"/>
            </a:outerShdw>
          </a:effectLst>
        </p:spPr>
        <p:txBody>
          <a:bodyPr/>
          <a:lstStyle>
            <a:lvl1pPr algn="ctr">
              <a:defRPr b="0">
                <a:solidFill>
                  <a:schemeClr val="tx1"/>
                </a:solidFill>
                <a:latin typeface="Arial" charset="0"/>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endParaRPr lang="en-US"/>
          </a:p>
        </p:txBody>
      </p:sp>
      <p:sp>
        <p:nvSpPr>
          <p:cNvPr id="6" name="Rectangle 6"/>
          <p:cNvSpPr>
            <a:spLocks noGrp="1" noChangeArrowheads="1"/>
          </p:cNvSpPr>
          <p:nvPr>
            <p:ph type="ftr" sz="quarter" idx="11"/>
          </p:nvPr>
        </p:nvSpPr>
        <p:spPr/>
        <p:txBody>
          <a:bodyPr/>
          <a:lstStyle>
            <a:lvl1pPr>
              <a:defRPr/>
            </a:lvl1pPr>
          </a:lstStyle>
          <a:p>
            <a:endParaRPr lang="en-US" dirty="0"/>
          </a:p>
        </p:txBody>
      </p:sp>
      <p:sp>
        <p:nvSpPr>
          <p:cNvPr id="7" name="Rectangle 7"/>
          <p:cNvSpPr>
            <a:spLocks noGrp="1" noChangeArrowheads="1"/>
          </p:cNvSpPr>
          <p:nvPr>
            <p:ph type="sldNum" sz="quarter" idx="12"/>
          </p:nvPr>
        </p:nvSpPr>
        <p:spPr/>
        <p:txBody>
          <a:bodyPr/>
          <a:lstStyle>
            <a:lvl1pPr>
              <a:defRPr/>
            </a:lvl1pPr>
          </a:lstStyle>
          <a:p>
            <a:fld id="{EBDA3FBC-8BE1-40BD-978E-472546E91CA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A48FA23E-092F-4BBF-A482-FBBF190CFC34}"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22FA999E-6958-49BE-932B-F621C69DB3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48726-544E-4BAE-8BEC-06A80BB5AF6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5552BD98-3AC2-49E2-BB45-3E115AF495A9}"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p>
        </p:txBody>
      </p:sp>
      <p:sp>
        <p:nvSpPr>
          <p:cNvPr id="8" name="Rectangle 6"/>
          <p:cNvSpPr>
            <a:spLocks noGrp="1" noChangeArrowheads="1"/>
          </p:cNvSpPr>
          <p:nvPr>
            <p:ph type="ftr" sz="quarter" idx="11"/>
          </p:nvPr>
        </p:nvSpPr>
        <p:spPr>
          <a:ln/>
        </p:spPr>
        <p:txBody>
          <a:bodyPr/>
          <a:lstStyle>
            <a:lvl1pPr>
              <a:defRPr/>
            </a:lvl1pPr>
          </a:lstStyle>
          <a:p>
            <a:endParaRPr lang="en-US" dirty="0"/>
          </a:p>
        </p:txBody>
      </p:sp>
      <p:sp>
        <p:nvSpPr>
          <p:cNvPr id="9" name="Rectangle 7"/>
          <p:cNvSpPr>
            <a:spLocks noGrp="1" noChangeArrowheads="1"/>
          </p:cNvSpPr>
          <p:nvPr>
            <p:ph type="sldNum" sz="quarter" idx="12"/>
          </p:nvPr>
        </p:nvSpPr>
        <p:spPr>
          <a:ln/>
        </p:spPr>
        <p:txBody>
          <a:bodyPr/>
          <a:lstStyle>
            <a:lvl1pPr>
              <a:defRPr/>
            </a:lvl1pPr>
          </a:lstStyle>
          <a:p>
            <a:fld id="{69421234-4F85-4AD5-88A5-B1BB61C9A3B6}"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p>
        </p:txBody>
      </p:sp>
      <p:sp>
        <p:nvSpPr>
          <p:cNvPr id="4" name="Rectangle 6"/>
          <p:cNvSpPr>
            <a:spLocks noGrp="1" noChangeArrowheads="1"/>
          </p:cNvSpPr>
          <p:nvPr>
            <p:ph type="ftr" sz="quarter" idx="11"/>
          </p:nvPr>
        </p:nvSpPr>
        <p:spPr>
          <a:ln/>
        </p:spPr>
        <p:txBody>
          <a:bodyPr/>
          <a:lstStyle>
            <a:lvl1pPr>
              <a:defRPr/>
            </a:lvl1pPr>
          </a:lstStyle>
          <a:p>
            <a:endParaRPr lang="en-US" dirty="0"/>
          </a:p>
        </p:txBody>
      </p:sp>
      <p:sp>
        <p:nvSpPr>
          <p:cNvPr id="5" name="Rectangle 7"/>
          <p:cNvSpPr>
            <a:spLocks noGrp="1" noChangeArrowheads="1"/>
          </p:cNvSpPr>
          <p:nvPr>
            <p:ph type="sldNum" sz="quarter" idx="12"/>
          </p:nvPr>
        </p:nvSpPr>
        <p:spPr>
          <a:ln/>
        </p:spPr>
        <p:txBody>
          <a:bodyPr/>
          <a:lstStyle>
            <a:lvl1pPr>
              <a:defRPr/>
            </a:lvl1pPr>
          </a:lstStyle>
          <a:p>
            <a:fld id="{9F33ACAE-A025-4AF7-97E6-4484E359FE8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p>
        </p:txBody>
      </p:sp>
      <p:sp>
        <p:nvSpPr>
          <p:cNvPr id="3" name="Rectangle 6"/>
          <p:cNvSpPr>
            <a:spLocks noGrp="1" noChangeArrowheads="1"/>
          </p:cNvSpPr>
          <p:nvPr>
            <p:ph type="ftr" sz="quarter" idx="11"/>
          </p:nvPr>
        </p:nvSpPr>
        <p:spPr>
          <a:ln/>
        </p:spPr>
        <p:txBody>
          <a:bodyPr/>
          <a:lstStyle>
            <a:lvl1pPr>
              <a:defRPr/>
            </a:lvl1pPr>
          </a:lstStyle>
          <a:p>
            <a:endParaRPr lang="en-US" dirty="0"/>
          </a:p>
        </p:txBody>
      </p:sp>
      <p:sp>
        <p:nvSpPr>
          <p:cNvPr id="4" name="Rectangle 7"/>
          <p:cNvSpPr>
            <a:spLocks noGrp="1" noChangeArrowheads="1"/>
          </p:cNvSpPr>
          <p:nvPr>
            <p:ph type="sldNum" sz="quarter" idx="12"/>
          </p:nvPr>
        </p:nvSpPr>
        <p:spPr>
          <a:ln/>
        </p:spPr>
        <p:txBody>
          <a:bodyPr/>
          <a:lstStyle>
            <a:lvl1pPr>
              <a:defRPr/>
            </a:lvl1pPr>
          </a:lstStyle>
          <a:p>
            <a:fld id="{59DC895B-D41F-43A6-A46F-292A1672ECE3}"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FEB31C9C-0D3B-42D1-826F-FB93AEC37922}"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E35F3974-B439-47CC-BF7E-25483270782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DF8D3B8F-59D8-40F9-82E5-D6F06BDBB5A9}"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393EBC1D-377B-4890-98F6-AD0FB8514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971399-972C-4BAE-B644-78ABEA70DBF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D37966-48BE-4A02-98AF-8D7708B7C5A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343042" name="Rectangle 2"/>
          <p:cNvSpPr>
            <a:spLocks noChangeArrowheads="1"/>
          </p:cNvSpPr>
          <p:nvPr/>
        </p:nvSpPr>
        <p:spPr bwMode="auto">
          <a:xfrm flipV="1">
            <a:off x="0" y="0"/>
            <a:ext cx="9144000" cy="211138"/>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a:p>
        </p:txBody>
      </p:sp>
      <p:sp>
        <p:nvSpPr>
          <p:cNvPr id="343043" name="Rectangle 3"/>
          <p:cNvSpPr>
            <a:spLocks noChangeArrowheads="1"/>
          </p:cNvSpPr>
          <p:nvPr/>
        </p:nvSpPr>
        <p:spPr bwMode="auto">
          <a:xfrm>
            <a:off x="0" y="6646863"/>
            <a:ext cx="9144000" cy="211137"/>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a:p>
        </p:txBody>
      </p:sp>
      <p:sp>
        <p:nvSpPr>
          <p:cNvPr id="343044" name="Rectangle 4"/>
          <p:cNvSpPr>
            <a:spLocks noGrp="1" noChangeArrowheads="1"/>
          </p:cNvSpPr>
          <p:nvPr>
            <p:ph type="title"/>
          </p:nvPr>
        </p:nvSpPr>
        <p:spPr bwMode="auto">
          <a:xfrm>
            <a:off x="0" y="100013"/>
            <a:ext cx="9144000" cy="1041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3045" name="Rectangle 5"/>
          <p:cNvSpPr>
            <a:spLocks noGrp="1" noChangeArrowheads="1"/>
          </p:cNvSpPr>
          <p:nvPr>
            <p:ph type="body" idx="1"/>
          </p:nvPr>
        </p:nvSpPr>
        <p:spPr bwMode="auto">
          <a:xfrm>
            <a:off x="685800" y="1676400"/>
            <a:ext cx="77724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6"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343047"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343048"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EA0C90A-F052-4555-89B7-699DA9465B72}" type="slidenum">
              <a:rPr lang="en-US"/>
              <a:pPr/>
              <a:t>‹#›</a:t>
            </a:fld>
            <a:endParaRPr lang="en-US"/>
          </a:p>
        </p:txBody>
      </p:sp>
      <p:sp>
        <p:nvSpPr>
          <p:cNvPr id="343049" name="Rectangle 9"/>
          <p:cNvSpPr>
            <a:spLocks noChangeArrowheads="1"/>
          </p:cNvSpPr>
          <p:nvPr/>
        </p:nvSpPr>
        <p:spPr bwMode="auto">
          <a:xfrm>
            <a:off x="571500" y="990600"/>
            <a:ext cx="7924800" cy="133350"/>
          </a:xfrm>
          <a:prstGeom prst="rect">
            <a:avLst/>
          </a:prstGeom>
          <a:gradFill rotWithShape="1">
            <a:gsLst>
              <a:gs pos="0">
                <a:srgbClr val="008000">
                  <a:gamma/>
                  <a:shade val="54118"/>
                  <a:invGamma/>
                </a:srgbClr>
              </a:gs>
              <a:gs pos="50000">
                <a:srgbClr val="008000"/>
              </a:gs>
              <a:gs pos="100000">
                <a:srgbClr val="008000">
                  <a:gamma/>
                  <a:shade val="54118"/>
                  <a:invGamma/>
                </a:srgbClr>
              </a:gs>
            </a:gsLst>
            <a:lin ang="5400000" scaled="1"/>
          </a:gradFill>
          <a:ln w="9525">
            <a:no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fontAlgn="base">
        <a:spcBef>
          <a:spcPct val="0"/>
        </a:spcBef>
        <a:spcAft>
          <a:spcPct val="0"/>
        </a:spcAft>
        <a:defRPr sz="4800">
          <a:solidFill>
            <a:srgbClr val="00006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2pPr>
      <a:lvl3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3pPr>
      <a:lvl4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4pPr>
      <a:lvl5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5pPr>
      <a:lvl6pPr marL="4572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6pPr>
      <a:lvl7pPr marL="9144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7pPr>
      <a:lvl8pPr marL="13716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8pPr>
      <a:lvl9pPr marL="18288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9pPr>
    </p:titleStyle>
    <p:bodyStyle>
      <a:lvl1pPr marL="457200" indent="-457200" algn="l" rtl="0" fontAlgn="base">
        <a:spcBef>
          <a:spcPct val="20000"/>
        </a:spcBef>
        <a:spcAft>
          <a:spcPct val="0"/>
        </a:spcAft>
        <a:buClr>
          <a:srgbClr val="000066"/>
        </a:buClr>
        <a:buSzPct val="70000"/>
        <a:buFont typeface="Wingdings" pitchFamily="2" charset="2"/>
        <a:buChar char="u"/>
        <a:defRPr sz="3200">
          <a:solidFill>
            <a:schemeClr val="tx1"/>
          </a:solidFill>
          <a:latin typeface="+mn-lt"/>
          <a:ea typeface="+mn-ea"/>
          <a:cs typeface="+mn-cs"/>
        </a:defRPr>
      </a:lvl1pPr>
      <a:lvl2pPr marL="971550" indent="-400050" algn="l" rtl="0" fontAlgn="base">
        <a:spcBef>
          <a:spcPct val="20000"/>
        </a:spcBef>
        <a:spcAft>
          <a:spcPct val="0"/>
        </a:spcAft>
        <a:buClr>
          <a:srgbClr val="000066"/>
        </a:buClr>
        <a:buSzPct val="60000"/>
        <a:buFont typeface="Wingdings" pitchFamily="2" charset="2"/>
        <a:buChar char="n"/>
        <a:defRPr sz="2800">
          <a:solidFill>
            <a:schemeClr val="tx1"/>
          </a:solidFill>
          <a:latin typeface="+mn-lt"/>
        </a:defRPr>
      </a:lvl2pPr>
      <a:lvl3pPr marL="1314450" indent="-228600" algn="l" rtl="0" fontAlgn="base">
        <a:spcBef>
          <a:spcPct val="20000"/>
        </a:spcBef>
        <a:spcAft>
          <a:spcPct val="0"/>
        </a:spcAft>
        <a:buClr>
          <a:srgbClr val="FF6600"/>
        </a:buClr>
        <a:buChar char="•"/>
        <a:defRPr sz="2800">
          <a:solidFill>
            <a:schemeClr val="tx1"/>
          </a:solidFill>
          <a:latin typeface="+mn-lt"/>
        </a:defRPr>
      </a:lvl3pPr>
      <a:lvl4pPr marL="1657350" indent="-228600" algn="l" rtl="0" fontAlgn="base">
        <a:spcBef>
          <a:spcPct val="20000"/>
        </a:spcBef>
        <a:spcAft>
          <a:spcPct val="0"/>
        </a:spcAft>
        <a:buClr>
          <a:srgbClr val="FF6600"/>
        </a:buClr>
        <a:buChar char="–"/>
        <a:defRPr sz="2400">
          <a:solidFill>
            <a:schemeClr val="tx1"/>
          </a:solidFill>
          <a:latin typeface="+mn-lt"/>
        </a:defRPr>
      </a:lvl4pPr>
      <a:lvl5pPr marL="2057400" indent="-228600" algn="l" rtl="0" fontAlgn="base">
        <a:spcBef>
          <a:spcPct val="20000"/>
        </a:spcBef>
        <a:spcAft>
          <a:spcPct val="0"/>
        </a:spcAft>
        <a:buClr>
          <a:srgbClr val="FF6600"/>
        </a:buClr>
        <a:buChar char="»"/>
        <a:defRPr sz="2400">
          <a:solidFill>
            <a:schemeClr val="tx1"/>
          </a:solidFill>
          <a:latin typeface="+mn-lt"/>
        </a:defRPr>
      </a:lvl5pPr>
      <a:lvl6pPr marL="2514600" indent="-228600" algn="l" rtl="0" fontAlgn="base">
        <a:spcBef>
          <a:spcPct val="20000"/>
        </a:spcBef>
        <a:spcAft>
          <a:spcPct val="0"/>
        </a:spcAft>
        <a:buClr>
          <a:srgbClr val="FF6600"/>
        </a:buClr>
        <a:buChar char="»"/>
        <a:defRPr sz="2400">
          <a:solidFill>
            <a:schemeClr val="tx1"/>
          </a:solidFill>
          <a:latin typeface="+mn-lt"/>
        </a:defRPr>
      </a:lvl6pPr>
      <a:lvl7pPr marL="2971800" indent="-228600" algn="l" rtl="0" fontAlgn="base">
        <a:spcBef>
          <a:spcPct val="20000"/>
        </a:spcBef>
        <a:spcAft>
          <a:spcPct val="0"/>
        </a:spcAft>
        <a:buClr>
          <a:srgbClr val="FF6600"/>
        </a:buClr>
        <a:buChar char="»"/>
        <a:defRPr sz="2400">
          <a:solidFill>
            <a:schemeClr val="tx1"/>
          </a:solidFill>
          <a:latin typeface="+mn-lt"/>
        </a:defRPr>
      </a:lvl7pPr>
      <a:lvl8pPr marL="3429000" indent="-228600" algn="l" rtl="0" fontAlgn="base">
        <a:spcBef>
          <a:spcPct val="20000"/>
        </a:spcBef>
        <a:spcAft>
          <a:spcPct val="0"/>
        </a:spcAft>
        <a:buClr>
          <a:srgbClr val="FF6600"/>
        </a:buClr>
        <a:buChar char="»"/>
        <a:defRPr sz="2400">
          <a:solidFill>
            <a:schemeClr val="tx1"/>
          </a:solidFill>
          <a:latin typeface="+mn-lt"/>
        </a:defRPr>
      </a:lvl8pPr>
      <a:lvl9pPr marL="3886200" indent="-228600" algn="l" rtl="0" fontAlgn="base">
        <a:spcBef>
          <a:spcPct val="20000"/>
        </a:spcBef>
        <a:spcAft>
          <a:spcPct val="0"/>
        </a:spcAft>
        <a:buClr>
          <a:srgbClr val="FF66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350210" name="Rectangle 2"/>
          <p:cNvSpPr>
            <a:spLocks noChangeArrowheads="1"/>
          </p:cNvSpPr>
          <p:nvPr/>
        </p:nvSpPr>
        <p:spPr bwMode="auto">
          <a:xfrm flipV="1">
            <a:off x="0" y="0"/>
            <a:ext cx="9144000" cy="211138"/>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a:p>
        </p:txBody>
      </p:sp>
      <p:sp>
        <p:nvSpPr>
          <p:cNvPr id="350211" name="Rectangle 3"/>
          <p:cNvSpPr>
            <a:spLocks noChangeArrowheads="1"/>
          </p:cNvSpPr>
          <p:nvPr/>
        </p:nvSpPr>
        <p:spPr bwMode="auto">
          <a:xfrm>
            <a:off x="0" y="6646863"/>
            <a:ext cx="9144000" cy="211137"/>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a:p>
        </p:txBody>
      </p:sp>
      <p:sp>
        <p:nvSpPr>
          <p:cNvPr id="350212" name="Rectangle 4"/>
          <p:cNvSpPr>
            <a:spLocks noGrp="1" noChangeArrowheads="1"/>
          </p:cNvSpPr>
          <p:nvPr>
            <p:ph type="title"/>
          </p:nvPr>
        </p:nvSpPr>
        <p:spPr bwMode="auto">
          <a:xfrm>
            <a:off x="0" y="100013"/>
            <a:ext cx="9144000" cy="1041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3" name="Rectangle 5"/>
          <p:cNvSpPr>
            <a:spLocks noGrp="1" noChangeArrowheads="1"/>
          </p:cNvSpPr>
          <p:nvPr>
            <p:ph type="body" idx="1"/>
          </p:nvPr>
        </p:nvSpPr>
        <p:spPr bwMode="auto">
          <a:xfrm>
            <a:off x="685800" y="1676400"/>
            <a:ext cx="77724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021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35021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35021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F0892C4-7449-49DA-A0EC-26824E875C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fontAlgn="base">
        <a:spcBef>
          <a:spcPct val="0"/>
        </a:spcBef>
        <a:spcAft>
          <a:spcPct val="0"/>
        </a:spcAft>
        <a:defRPr sz="4800">
          <a:solidFill>
            <a:srgbClr val="00006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2pPr>
      <a:lvl3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3pPr>
      <a:lvl4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4pPr>
      <a:lvl5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5pPr>
      <a:lvl6pPr marL="4572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6pPr>
      <a:lvl7pPr marL="9144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7pPr>
      <a:lvl8pPr marL="13716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8pPr>
      <a:lvl9pPr marL="18288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9pPr>
    </p:titleStyle>
    <p:bodyStyle>
      <a:lvl1pPr marL="457200" indent="-457200" algn="l" rtl="0" fontAlgn="base">
        <a:spcBef>
          <a:spcPct val="20000"/>
        </a:spcBef>
        <a:spcAft>
          <a:spcPct val="0"/>
        </a:spcAft>
        <a:buClr>
          <a:srgbClr val="000066"/>
        </a:buClr>
        <a:buSzPct val="70000"/>
        <a:buFont typeface="Wingdings" pitchFamily="2" charset="2"/>
        <a:buChar char="u"/>
        <a:defRPr sz="3200">
          <a:solidFill>
            <a:schemeClr val="tx1"/>
          </a:solidFill>
          <a:latin typeface="+mn-lt"/>
          <a:ea typeface="+mn-ea"/>
          <a:cs typeface="+mn-cs"/>
        </a:defRPr>
      </a:lvl1pPr>
      <a:lvl2pPr marL="971550" indent="-400050" algn="l" rtl="0" fontAlgn="base">
        <a:spcBef>
          <a:spcPct val="20000"/>
        </a:spcBef>
        <a:spcAft>
          <a:spcPct val="0"/>
        </a:spcAft>
        <a:buClr>
          <a:srgbClr val="000066"/>
        </a:buClr>
        <a:buSzPct val="60000"/>
        <a:buFont typeface="Wingdings" pitchFamily="2" charset="2"/>
        <a:buChar char="n"/>
        <a:defRPr sz="2800">
          <a:solidFill>
            <a:schemeClr val="tx1"/>
          </a:solidFill>
          <a:latin typeface="+mn-lt"/>
        </a:defRPr>
      </a:lvl2pPr>
      <a:lvl3pPr marL="1314450" indent="-228600" algn="l" rtl="0" fontAlgn="base">
        <a:spcBef>
          <a:spcPct val="20000"/>
        </a:spcBef>
        <a:spcAft>
          <a:spcPct val="0"/>
        </a:spcAft>
        <a:buClr>
          <a:srgbClr val="FF6600"/>
        </a:buClr>
        <a:buChar char="•"/>
        <a:defRPr sz="2800">
          <a:solidFill>
            <a:schemeClr val="tx1"/>
          </a:solidFill>
          <a:latin typeface="+mn-lt"/>
        </a:defRPr>
      </a:lvl3pPr>
      <a:lvl4pPr marL="1657350" indent="-228600" algn="l" rtl="0" fontAlgn="base">
        <a:spcBef>
          <a:spcPct val="20000"/>
        </a:spcBef>
        <a:spcAft>
          <a:spcPct val="0"/>
        </a:spcAft>
        <a:buClr>
          <a:srgbClr val="FF6600"/>
        </a:buClr>
        <a:buChar char="–"/>
        <a:defRPr sz="2400">
          <a:solidFill>
            <a:schemeClr val="tx1"/>
          </a:solidFill>
          <a:latin typeface="+mn-lt"/>
        </a:defRPr>
      </a:lvl4pPr>
      <a:lvl5pPr marL="2057400" indent="-228600" algn="l" rtl="0" fontAlgn="base">
        <a:spcBef>
          <a:spcPct val="20000"/>
        </a:spcBef>
        <a:spcAft>
          <a:spcPct val="0"/>
        </a:spcAft>
        <a:buClr>
          <a:srgbClr val="FF6600"/>
        </a:buClr>
        <a:buChar char="»"/>
        <a:defRPr sz="2400">
          <a:solidFill>
            <a:schemeClr val="tx1"/>
          </a:solidFill>
          <a:latin typeface="+mn-lt"/>
        </a:defRPr>
      </a:lvl5pPr>
      <a:lvl6pPr marL="2514600" indent="-228600" algn="l" rtl="0" fontAlgn="base">
        <a:spcBef>
          <a:spcPct val="20000"/>
        </a:spcBef>
        <a:spcAft>
          <a:spcPct val="0"/>
        </a:spcAft>
        <a:buClr>
          <a:srgbClr val="FF6600"/>
        </a:buClr>
        <a:buChar char="»"/>
        <a:defRPr sz="2400">
          <a:solidFill>
            <a:schemeClr val="tx1"/>
          </a:solidFill>
          <a:latin typeface="+mn-lt"/>
        </a:defRPr>
      </a:lvl6pPr>
      <a:lvl7pPr marL="2971800" indent="-228600" algn="l" rtl="0" fontAlgn="base">
        <a:spcBef>
          <a:spcPct val="20000"/>
        </a:spcBef>
        <a:spcAft>
          <a:spcPct val="0"/>
        </a:spcAft>
        <a:buClr>
          <a:srgbClr val="FF6600"/>
        </a:buClr>
        <a:buChar char="»"/>
        <a:defRPr sz="2400">
          <a:solidFill>
            <a:schemeClr val="tx1"/>
          </a:solidFill>
          <a:latin typeface="+mn-lt"/>
        </a:defRPr>
      </a:lvl7pPr>
      <a:lvl8pPr marL="3429000" indent="-228600" algn="l" rtl="0" fontAlgn="base">
        <a:spcBef>
          <a:spcPct val="20000"/>
        </a:spcBef>
        <a:spcAft>
          <a:spcPct val="0"/>
        </a:spcAft>
        <a:buClr>
          <a:srgbClr val="FF6600"/>
        </a:buClr>
        <a:buChar char="»"/>
        <a:defRPr sz="2400">
          <a:solidFill>
            <a:schemeClr val="tx1"/>
          </a:solidFill>
          <a:latin typeface="+mn-lt"/>
        </a:defRPr>
      </a:lvl8pPr>
      <a:lvl9pPr marL="3886200" indent="-228600" algn="l" rtl="0" fontAlgn="base">
        <a:spcBef>
          <a:spcPct val="20000"/>
        </a:spcBef>
        <a:spcAft>
          <a:spcPct val="0"/>
        </a:spcAft>
        <a:buClr>
          <a:srgbClr val="FF66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2"/>
          <p:cNvSpPr>
            <a:spLocks noChangeArrowheads="1"/>
          </p:cNvSpPr>
          <p:nvPr/>
        </p:nvSpPr>
        <p:spPr bwMode="auto">
          <a:xfrm flipV="1">
            <a:off x="0" y="0"/>
            <a:ext cx="9144000" cy="211138"/>
          </a:xfrm>
          <a:prstGeom prst="rect">
            <a:avLst/>
          </a:prstGeom>
          <a:gradFill rotWithShape="1">
            <a:gsLst>
              <a:gs pos="0">
                <a:srgbClr val="333399">
                  <a:gamma/>
                  <a:tint val="0"/>
                  <a:invGamma/>
                </a:srgbClr>
              </a:gs>
              <a:gs pos="100000">
                <a:srgbClr val="333399"/>
              </a:gs>
            </a:gsLst>
            <a:lin ang="5400000" scaled="1"/>
          </a:gradFill>
          <a:ln w="9525">
            <a:noFill/>
            <a:miter lim="800000"/>
            <a:headEnd/>
            <a:tailEnd/>
          </a:ln>
          <a:effectLst/>
        </p:spPr>
        <p:txBody>
          <a:bodyPr wrap="none" anchor="ctr"/>
          <a:lstStyle/>
          <a:p>
            <a:endParaRPr lang="en-US"/>
          </a:p>
        </p:txBody>
      </p:sp>
      <p:sp>
        <p:nvSpPr>
          <p:cNvPr id="397315" name="Rectangle 3"/>
          <p:cNvSpPr>
            <a:spLocks noChangeArrowheads="1"/>
          </p:cNvSpPr>
          <p:nvPr/>
        </p:nvSpPr>
        <p:spPr bwMode="auto">
          <a:xfrm>
            <a:off x="0" y="6646863"/>
            <a:ext cx="9144000" cy="211137"/>
          </a:xfrm>
          <a:prstGeom prst="rect">
            <a:avLst/>
          </a:prstGeom>
          <a:gradFill rotWithShape="1">
            <a:gsLst>
              <a:gs pos="0">
                <a:srgbClr val="333399">
                  <a:gamma/>
                  <a:tint val="0"/>
                  <a:invGamma/>
                </a:srgbClr>
              </a:gs>
              <a:gs pos="100000">
                <a:srgbClr val="333399"/>
              </a:gs>
            </a:gsLst>
            <a:lin ang="5400000" scaled="1"/>
          </a:gradFill>
          <a:ln w="9525">
            <a:noFill/>
            <a:miter lim="800000"/>
            <a:headEnd/>
            <a:tailEnd/>
          </a:ln>
          <a:effectLst/>
        </p:spPr>
        <p:txBody>
          <a:bodyPr wrap="none" anchor="ctr"/>
          <a:lstStyle/>
          <a:p>
            <a:endParaRPr lang="en-US"/>
          </a:p>
        </p:txBody>
      </p:sp>
      <p:pic>
        <p:nvPicPr>
          <p:cNvPr id="397316" name="Picture 4" descr="earth"/>
          <p:cNvPicPr>
            <a:picLocks noChangeAspect="1" noChangeArrowheads="1"/>
          </p:cNvPicPr>
          <p:nvPr/>
        </p:nvPicPr>
        <p:blipFill>
          <a:blip r:embed="rId13" cstate="print">
            <a:lum bright="34000"/>
          </a:blip>
          <a:srcRect/>
          <a:stretch>
            <a:fillRect/>
          </a:stretch>
        </p:blipFill>
        <p:spPr bwMode="auto">
          <a:xfrm>
            <a:off x="28575" y="28575"/>
            <a:ext cx="1066800" cy="1054100"/>
          </a:xfrm>
          <a:prstGeom prst="rect">
            <a:avLst/>
          </a:prstGeom>
          <a:noFill/>
          <a:ln w="9525">
            <a:noFill/>
            <a:miter lim="800000"/>
            <a:headEnd/>
            <a:tailEnd/>
          </a:ln>
        </p:spPr>
      </p:pic>
      <p:sp>
        <p:nvSpPr>
          <p:cNvPr id="397317" name="Rectangle 5"/>
          <p:cNvSpPr>
            <a:spLocks noGrp="1" noChangeArrowheads="1"/>
          </p:cNvSpPr>
          <p:nvPr>
            <p:ph type="body" idx="1"/>
          </p:nvPr>
        </p:nvSpPr>
        <p:spPr bwMode="auto">
          <a:xfrm>
            <a:off x="285750" y="1344613"/>
            <a:ext cx="8629650" cy="5189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endParaRPr lang="en-US"/>
          </a:p>
        </p:txBody>
      </p:sp>
      <p:sp>
        <p:nvSpPr>
          <p:cNvPr id="39731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defRPr>
            </a:lvl1pPr>
          </a:lstStyle>
          <a:p>
            <a:endParaRPr lang="en-US"/>
          </a:p>
        </p:txBody>
      </p:sp>
      <p:sp>
        <p:nvSpPr>
          <p:cNvPr id="39732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fld id="{B45A4540-2659-4DD2-958A-FE065CACE409}" type="slidenum">
              <a:rPr lang="en-US"/>
              <a:pPr/>
              <a:t>‹#›</a:t>
            </a:fld>
            <a:endParaRPr lang="en-US"/>
          </a:p>
        </p:txBody>
      </p:sp>
      <p:sp>
        <p:nvSpPr>
          <p:cNvPr id="397321" name="AutoShape 9"/>
          <p:cNvSpPr>
            <a:spLocks noChangeArrowheads="1"/>
          </p:cNvSpPr>
          <p:nvPr/>
        </p:nvSpPr>
        <p:spPr bwMode="auto">
          <a:xfrm>
            <a:off x="1274763" y="1003300"/>
            <a:ext cx="6491287" cy="120650"/>
          </a:xfrm>
          <a:prstGeom prst="roundRect">
            <a:avLst>
              <a:gd name="adj" fmla="val 16667"/>
            </a:avLst>
          </a:prstGeom>
          <a:gradFill rotWithShape="1">
            <a:gsLst>
              <a:gs pos="0">
                <a:srgbClr val="0000FF">
                  <a:gamma/>
                  <a:shade val="0"/>
                  <a:invGamma/>
                </a:srgbClr>
              </a:gs>
              <a:gs pos="50000">
                <a:srgbClr val="0000FF"/>
              </a:gs>
              <a:gs pos="100000">
                <a:srgbClr val="0000FF">
                  <a:gamma/>
                  <a:shade val="0"/>
                  <a:invGamma/>
                </a:srgbClr>
              </a:gs>
            </a:gsLst>
            <a:lin ang="5400000" scaled="1"/>
          </a:gradFill>
          <a:ln w="9525">
            <a:noFill/>
            <a:round/>
            <a:headEnd/>
            <a:tailEnd/>
          </a:ln>
          <a:effectLst/>
        </p:spPr>
        <p:txBody>
          <a:bodyPr wrap="none" anchor="ctr"/>
          <a:lstStyle/>
          <a:p>
            <a:endParaRPr lang="en-US"/>
          </a:p>
        </p:txBody>
      </p:sp>
      <p:sp>
        <p:nvSpPr>
          <p:cNvPr id="397322" name="Rectangle 10"/>
          <p:cNvSpPr>
            <a:spLocks noGrp="1" noChangeArrowheads="1"/>
          </p:cNvSpPr>
          <p:nvPr>
            <p:ph type="title"/>
          </p:nvPr>
        </p:nvSpPr>
        <p:spPr bwMode="auto">
          <a:xfrm>
            <a:off x="342900" y="0"/>
            <a:ext cx="8801100" cy="9969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97322"/>
                                        </p:tgtEl>
                                        <p:attrNameLst>
                                          <p:attrName>style.visibility</p:attrName>
                                        </p:attrNameLst>
                                      </p:cBhvr>
                                      <p:to>
                                        <p:strVal val="visible"/>
                                      </p:to>
                                    </p:set>
                                    <p:anim calcmode="lin" valueType="num">
                                      <p:cBhvr additive="base">
                                        <p:cTn id="12" dur="500" fill="hold"/>
                                        <p:tgtEl>
                                          <p:spTgt spid="397322"/>
                                        </p:tgtEl>
                                        <p:attrNameLst>
                                          <p:attrName>ppt_x</p:attrName>
                                        </p:attrNameLst>
                                      </p:cBhvr>
                                      <p:tavLst>
                                        <p:tav tm="0">
                                          <p:val>
                                            <p:strVal val="#ppt_x"/>
                                          </p:val>
                                        </p:tav>
                                        <p:tav tm="100000">
                                          <p:val>
                                            <p:strVal val="#ppt_x"/>
                                          </p:val>
                                        </p:tav>
                                      </p:tavLst>
                                    </p:anim>
                                    <p:anim calcmode="lin" valueType="num">
                                      <p:cBhvr additive="base">
                                        <p:cTn id="13" dur="500" fill="hold"/>
                                        <p:tgtEl>
                                          <p:spTgt spid="3973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1" grpId="0" animBg="1"/>
      <p:bldP spid="397322" grpId="0"/>
    </p:bldLst>
  </p:timing>
  <p:txStyles>
    <p:titleStyle>
      <a:lvl1pPr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kumimoji="1" sz="4800">
          <a:solidFill>
            <a:srgbClr val="000066"/>
          </a:solidFill>
          <a:effectLst>
            <a:outerShdw blurRad="38100" dist="38100" dir="2700000" algn="tl">
              <a:srgbClr val="C0C0C0"/>
            </a:outerShdw>
          </a:effectLst>
          <a:latin typeface="Arial" charset="0"/>
        </a:defRPr>
      </a:lvl9pPr>
    </p:titleStyle>
    <p:bodyStyle>
      <a:lvl1pPr marL="400050" indent="-400050" algn="l" rtl="0" eaLnBrk="0" fontAlgn="base" hangingPunct="0">
        <a:spcBef>
          <a:spcPct val="20000"/>
        </a:spcBef>
        <a:spcAft>
          <a:spcPct val="0"/>
        </a:spcAft>
        <a:buClr>
          <a:srgbClr val="000066"/>
        </a:buClr>
        <a:buSzPct val="70000"/>
        <a:buFont typeface="Monotype Sorts" pitchFamily="2" charset="2"/>
        <a:buChar char="u"/>
        <a:defRPr kumimoji="1" sz="3200">
          <a:solidFill>
            <a:srgbClr val="000000"/>
          </a:solidFill>
          <a:latin typeface="+mn-lt"/>
          <a:ea typeface="+mn-ea"/>
          <a:cs typeface="+mn-cs"/>
        </a:defRPr>
      </a:lvl1pPr>
      <a:lvl2pPr marL="800100" indent="-285750" algn="l" rtl="0" eaLnBrk="0" fontAlgn="base" hangingPunct="0">
        <a:spcBef>
          <a:spcPct val="20000"/>
        </a:spcBef>
        <a:spcAft>
          <a:spcPct val="0"/>
        </a:spcAft>
        <a:buClr>
          <a:srgbClr val="000066"/>
        </a:buClr>
        <a:buSzPct val="60000"/>
        <a:buFont typeface="Monotype Sorts" pitchFamily="2" charset="2"/>
        <a:buChar char="n"/>
        <a:defRPr kumimoji="1" sz="2800">
          <a:solidFill>
            <a:srgbClr val="000000"/>
          </a:solidFill>
          <a:latin typeface="+mn-lt"/>
        </a:defRPr>
      </a:lvl2pPr>
      <a:lvl3pPr marL="1143000" indent="-228600" algn="l" rtl="0" eaLnBrk="0" fontAlgn="base" hangingPunct="0">
        <a:spcBef>
          <a:spcPct val="20000"/>
        </a:spcBef>
        <a:spcAft>
          <a:spcPct val="0"/>
        </a:spcAft>
        <a:buClr>
          <a:srgbClr val="FF9933"/>
        </a:buClr>
        <a:buChar char="•"/>
        <a:defRPr kumimoji="1" sz="2400">
          <a:solidFill>
            <a:srgbClr val="000000"/>
          </a:solidFill>
          <a:latin typeface="+mn-lt"/>
        </a:defRPr>
      </a:lvl3pPr>
      <a:lvl4pPr marL="1600200" indent="-228600" algn="l" rtl="0" eaLnBrk="0" fontAlgn="base" hangingPunct="0">
        <a:spcBef>
          <a:spcPct val="20000"/>
        </a:spcBef>
        <a:spcAft>
          <a:spcPct val="0"/>
        </a:spcAft>
        <a:buClr>
          <a:srgbClr val="FF9933"/>
        </a:buClr>
        <a:buChar char="–"/>
        <a:defRPr kumimoji="1" sz="2000">
          <a:solidFill>
            <a:srgbClr val="000000"/>
          </a:solidFill>
          <a:latin typeface="+mn-lt"/>
        </a:defRPr>
      </a:lvl4pPr>
      <a:lvl5pPr marL="2057400" indent="-228600" algn="l" rtl="0" eaLnBrk="0" fontAlgn="base" hangingPunct="0">
        <a:spcBef>
          <a:spcPct val="20000"/>
        </a:spcBef>
        <a:spcAft>
          <a:spcPct val="0"/>
        </a:spcAft>
        <a:buClr>
          <a:srgbClr val="FF9933"/>
        </a:buClr>
        <a:buChar char="»"/>
        <a:defRPr kumimoji="1" sz="2000">
          <a:solidFill>
            <a:srgbClr val="000000"/>
          </a:solidFill>
          <a:latin typeface="+mn-lt"/>
        </a:defRPr>
      </a:lvl5pPr>
      <a:lvl6pPr marL="2514600" indent="-228600" algn="l" rtl="0" eaLnBrk="0" fontAlgn="base" hangingPunct="0">
        <a:spcBef>
          <a:spcPct val="20000"/>
        </a:spcBef>
        <a:spcAft>
          <a:spcPct val="0"/>
        </a:spcAft>
        <a:buClr>
          <a:srgbClr val="FF9933"/>
        </a:buClr>
        <a:buChar char="»"/>
        <a:defRPr kumimoji="1" sz="2000">
          <a:solidFill>
            <a:srgbClr val="000000"/>
          </a:solidFill>
          <a:latin typeface="+mn-lt"/>
        </a:defRPr>
      </a:lvl6pPr>
      <a:lvl7pPr marL="2971800" indent="-228600" algn="l" rtl="0" eaLnBrk="0" fontAlgn="base" hangingPunct="0">
        <a:spcBef>
          <a:spcPct val="20000"/>
        </a:spcBef>
        <a:spcAft>
          <a:spcPct val="0"/>
        </a:spcAft>
        <a:buClr>
          <a:srgbClr val="FF9933"/>
        </a:buClr>
        <a:buChar char="»"/>
        <a:defRPr kumimoji="1" sz="2000">
          <a:solidFill>
            <a:srgbClr val="000000"/>
          </a:solidFill>
          <a:latin typeface="+mn-lt"/>
        </a:defRPr>
      </a:lvl7pPr>
      <a:lvl8pPr marL="3429000" indent="-228600" algn="l" rtl="0" eaLnBrk="0" fontAlgn="base" hangingPunct="0">
        <a:spcBef>
          <a:spcPct val="20000"/>
        </a:spcBef>
        <a:spcAft>
          <a:spcPct val="0"/>
        </a:spcAft>
        <a:buClr>
          <a:srgbClr val="FF9933"/>
        </a:buClr>
        <a:buChar char="»"/>
        <a:defRPr kumimoji="1" sz="2000">
          <a:solidFill>
            <a:srgbClr val="000000"/>
          </a:solidFill>
          <a:latin typeface="+mn-lt"/>
        </a:defRPr>
      </a:lvl8pPr>
      <a:lvl9pPr marL="3886200" indent="-228600" algn="l" rtl="0" eaLnBrk="0" fontAlgn="base" hangingPunct="0">
        <a:spcBef>
          <a:spcPct val="20000"/>
        </a:spcBef>
        <a:spcAft>
          <a:spcPct val="0"/>
        </a:spcAft>
        <a:buClr>
          <a:srgbClr val="FF9933"/>
        </a:buClr>
        <a:buChar char="»"/>
        <a:defRPr kumimoji="1"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bwMode="auto">
          <a:xfrm>
            <a:off x="685800" y="381000"/>
            <a:ext cx="7772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63" name="Rectangle 3"/>
          <p:cNvSpPr>
            <a:spLocks noGrp="1" noChangeArrowheads="1"/>
          </p:cNvSpPr>
          <p:nvPr>
            <p:ph type="body" idx="1"/>
          </p:nvPr>
        </p:nvSpPr>
        <p:spPr bwMode="auto">
          <a:xfrm>
            <a:off x="685800" y="1295400"/>
            <a:ext cx="7772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6964" name="Rectangle 4"/>
          <p:cNvSpPr>
            <a:spLocks noGrp="1" noChangeArrowheads="1"/>
          </p:cNvSpPr>
          <p:nvPr>
            <p:ph type="dt" sz="half" idx="2"/>
          </p:nvPr>
        </p:nvSpPr>
        <p:spPr bwMode="auto">
          <a:xfrm>
            <a:off x="685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6965" name="Rectangle 5"/>
          <p:cNvSpPr>
            <a:spLocks noGrp="1" noChangeArrowheads="1"/>
          </p:cNvSpPr>
          <p:nvPr>
            <p:ph type="ftr" sz="quarter" idx="3"/>
          </p:nvPr>
        </p:nvSpPr>
        <p:spPr bwMode="auto">
          <a:xfrm>
            <a:off x="3124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296966" name="Rectangle 6"/>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1333C9-8EBF-4954-863A-5FD8FDBA12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sldNum="0" hdr="0" dt="0"/>
  <p:txStyles>
    <p:titleStyle>
      <a:lvl1pPr algn="ctr" rtl="0" eaLnBrk="1" fontAlgn="base" hangingPunct="1">
        <a:spcBef>
          <a:spcPct val="0"/>
        </a:spcBef>
        <a:spcAft>
          <a:spcPct val="0"/>
        </a:spcAft>
        <a:defRPr sz="2400" b="1">
          <a:solidFill>
            <a:schemeClr val="tx2"/>
          </a:solidFill>
          <a:latin typeface="+mj-lt"/>
          <a:ea typeface="+mj-ea"/>
          <a:cs typeface="+mj-cs"/>
        </a:defRPr>
      </a:lvl1pPr>
      <a:lvl2pPr algn="ctr" rtl="0" eaLnBrk="1" fontAlgn="base" hangingPunct="1">
        <a:spcBef>
          <a:spcPct val="0"/>
        </a:spcBef>
        <a:spcAft>
          <a:spcPct val="0"/>
        </a:spcAft>
        <a:defRPr sz="2400" b="1">
          <a:solidFill>
            <a:schemeClr val="tx2"/>
          </a:solidFill>
          <a:latin typeface="Arial" charset="0"/>
        </a:defRPr>
      </a:lvl2pPr>
      <a:lvl3pPr algn="ctr" rtl="0" eaLnBrk="1" fontAlgn="base" hangingPunct="1">
        <a:spcBef>
          <a:spcPct val="0"/>
        </a:spcBef>
        <a:spcAft>
          <a:spcPct val="0"/>
        </a:spcAft>
        <a:defRPr sz="2400" b="1">
          <a:solidFill>
            <a:schemeClr val="tx2"/>
          </a:solidFill>
          <a:latin typeface="Arial" charset="0"/>
        </a:defRPr>
      </a:lvl3pPr>
      <a:lvl4pPr algn="ctr" rtl="0" eaLnBrk="1" fontAlgn="base" hangingPunct="1">
        <a:spcBef>
          <a:spcPct val="0"/>
        </a:spcBef>
        <a:spcAft>
          <a:spcPct val="0"/>
        </a:spcAft>
        <a:defRPr sz="2400" b="1">
          <a:solidFill>
            <a:schemeClr val="tx2"/>
          </a:solidFill>
          <a:latin typeface="Arial" charset="0"/>
        </a:defRPr>
      </a:lvl4pPr>
      <a:lvl5pPr algn="ctr" rtl="0" eaLnBrk="1" fontAlgn="base" hangingPunct="1">
        <a:spcBef>
          <a:spcPct val="0"/>
        </a:spcBef>
        <a:spcAft>
          <a:spcPct val="0"/>
        </a:spcAft>
        <a:defRPr sz="2400" b="1">
          <a:solidFill>
            <a:schemeClr val="tx2"/>
          </a:solidFill>
          <a:latin typeface="Arial" charset="0"/>
        </a:defRPr>
      </a:lvl5pPr>
      <a:lvl6pPr marL="457200" algn="ctr" rtl="0" eaLnBrk="1" fontAlgn="base" hangingPunct="1">
        <a:spcBef>
          <a:spcPct val="0"/>
        </a:spcBef>
        <a:spcAft>
          <a:spcPct val="0"/>
        </a:spcAft>
        <a:defRPr sz="2400" b="1">
          <a:solidFill>
            <a:schemeClr val="tx2"/>
          </a:solidFill>
          <a:latin typeface="Arial" charset="0"/>
        </a:defRPr>
      </a:lvl6pPr>
      <a:lvl7pPr marL="914400" algn="ctr" rtl="0" eaLnBrk="1" fontAlgn="base" hangingPunct="1">
        <a:spcBef>
          <a:spcPct val="0"/>
        </a:spcBef>
        <a:spcAft>
          <a:spcPct val="0"/>
        </a:spcAft>
        <a:defRPr sz="2400" b="1">
          <a:solidFill>
            <a:schemeClr val="tx2"/>
          </a:solidFill>
          <a:latin typeface="Arial" charset="0"/>
        </a:defRPr>
      </a:lvl7pPr>
      <a:lvl8pPr marL="1371600" algn="ctr" rtl="0" eaLnBrk="1" fontAlgn="base" hangingPunct="1">
        <a:spcBef>
          <a:spcPct val="0"/>
        </a:spcBef>
        <a:spcAft>
          <a:spcPct val="0"/>
        </a:spcAft>
        <a:defRPr sz="2400" b="1">
          <a:solidFill>
            <a:schemeClr val="tx2"/>
          </a:solidFill>
          <a:latin typeface="Arial" charset="0"/>
        </a:defRPr>
      </a:lvl8pPr>
      <a:lvl9pPr marL="1828800" algn="ctr" rtl="0" eaLnBrk="1" fontAlgn="base" hangingPunct="1">
        <a:spcBef>
          <a:spcPct val="0"/>
        </a:spcBef>
        <a:spcAft>
          <a:spcPct val="0"/>
        </a:spcAft>
        <a:defRPr sz="2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0C90A-F052-4555-89B7-699DA9465B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defTabSz="914400" rtl="0" eaLnBrk="1" latinLnBrk="0" hangingPunct="1">
        <a:spcBef>
          <a:spcPct val="0"/>
        </a:spcBef>
        <a:buNone/>
        <a:defRPr lang="en-US" sz="4400" b="1" kern="1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en-US" sz="3800" b="1" kern="12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lang="en-US" sz="2800" b="1" kern="1200" spc="50" dirty="0" smtClean="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lang="en-US" sz="2400" b="1" kern="1200" spc="50" dirty="0" smtClean="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b="1" kern="1200" spc="50" dirty="0" smtClean="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lang="en-US" sz="1800" b="1" kern="1200" spc="50" dirty="0" smtClean="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a:p>
        </p:txBody>
      </p:sp>
      <p:sp>
        <p:nvSpPr>
          <p:cNvPr id="5837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j-lt"/>
              </a:defRPr>
            </a:lvl1pPr>
          </a:lstStyle>
          <a:p>
            <a:endParaRPr lang="en-US"/>
          </a:p>
        </p:txBody>
      </p:sp>
      <p:sp>
        <p:nvSpPr>
          <p:cNvPr id="5837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j-lt"/>
              </a:defRPr>
            </a:lvl1pPr>
          </a:lstStyle>
          <a:p>
            <a:endParaRPr lang="en-US"/>
          </a:p>
        </p:txBody>
      </p:sp>
      <p:sp>
        <p:nvSpPr>
          <p:cNvPr id="5837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j-lt"/>
              </a:defRPr>
            </a:lvl1pPr>
          </a:lstStyle>
          <a:p>
            <a:fld id="{8EA0C90A-F052-4555-89B7-699DA9465B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algn="l" rtl="0" eaLnBrk="0" fontAlgn="base" hangingPunct="0">
        <a:spcBef>
          <a:spcPct val="20000"/>
        </a:spcBef>
        <a:spcAft>
          <a:spcPct val="0"/>
        </a:spcAft>
        <a:defRPr sz="3200" b="1">
          <a:solidFill>
            <a:srgbClr val="000099"/>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99"/>
          </a:solidFill>
          <a:latin typeface="+mj-lt"/>
        </a:defRPr>
      </a:lvl2pPr>
      <a:lvl3pPr marL="1143000" indent="-228600" algn="l" rtl="0" eaLnBrk="0" fontAlgn="base" hangingPunct="0">
        <a:spcBef>
          <a:spcPct val="20000"/>
        </a:spcBef>
        <a:spcAft>
          <a:spcPct val="0"/>
        </a:spcAft>
        <a:buChar char="•"/>
        <a:defRPr sz="2400">
          <a:solidFill>
            <a:srgbClr val="000099"/>
          </a:solidFill>
          <a:latin typeface="+mj-lt"/>
        </a:defRPr>
      </a:lvl3pPr>
      <a:lvl4pPr marL="1600200" indent="-228600" algn="l" rtl="0" eaLnBrk="0" fontAlgn="base" hangingPunct="0">
        <a:spcBef>
          <a:spcPct val="20000"/>
        </a:spcBef>
        <a:spcAft>
          <a:spcPct val="0"/>
        </a:spcAft>
        <a:buChar char="–"/>
        <a:defRPr sz="2000">
          <a:solidFill>
            <a:srgbClr val="000099"/>
          </a:solidFill>
          <a:latin typeface="+mj-lt"/>
        </a:defRPr>
      </a:lvl4pPr>
      <a:lvl5pPr marL="2057400" indent="-228600" algn="l" rtl="0" eaLnBrk="0" fontAlgn="base" hangingPunct="0">
        <a:spcBef>
          <a:spcPct val="20000"/>
        </a:spcBef>
        <a:spcAft>
          <a:spcPct val="0"/>
        </a:spcAft>
        <a:buChar char="»"/>
        <a:defRPr sz="2000">
          <a:solidFill>
            <a:srgbClr val="000099"/>
          </a:solidFill>
          <a:latin typeface="+mj-lt"/>
        </a:defRPr>
      </a:lvl5pPr>
      <a:lvl6pPr marL="2514600" indent="-228600" algn="l" rtl="0" fontAlgn="base">
        <a:spcBef>
          <a:spcPct val="20000"/>
        </a:spcBef>
        <a:spcAft>
          <a:spcPct val="0"/>
        </a:spcAft>
        <a:buChar char="»"/>
        <a:defRPr sz="2000">
          <a:solidFill>
            <a:srgbClr val="000099"/>
          </a:solidFill>
          <a:latin typeface="+mj-lt"/>
        </a:defRPr>
      </a:lvl6pPr>
      <a:lvl7pPr marL="2971800" indent="-228600" algn="l" rtl="0" fontAlgn="base">
        <a:spcBef>
          <a:spcPct val="20000"/>
        </a:spcBef>
        <a:spcAft>
          <a:spcPct val="0"/>
        </a:spcAft>
        <a:buChar char="»"/>
        <a:defRPr sz="2000">
          <a:solidFill>
            <a:srgbClr val="000099"/>
          </a:solidFill>
          <a:latin typeface="+mj-lt"/>
        </a:defRPr>
      </a:lvl7pPr>
      <a:lvl8pPr marL="3429000" indent="-228600" algn="l" rtl="0" fontAlgn="base">
        <a:spcBef>
          <a:spcPct val="20000"/>
        </a:spcBef>
        <a:spcAft>
          <a:spcPct val="0"/>
        </a:spcAft>
        <a:buChar char="»"/>
        <a:defRPr sz="2000">
          <a:solidFill>
            <a:srgbClr val="000099"/>
          </a:solidFill>
          <a:latin typeface="+mj-lt"/>
        </a:defRPr>
      </a:lvl8pPr>
      <a:lvl9pPr marL="3886200" indent="-228600" algn="l" rtl="0" fontAlgn="base">
        <a:spcBef>
          <a:spcPct val="20000"/>
        </a:spcBef>
        <a:spcAft>
          <a:spcPct val="0"/>
        </a:spcAft>
        <a:buChar char="»"/>
        <a:defRPr sz="2000">
          <a:solidFill>
            <a:srgbClr val="000099"/>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47.jpeg"/><Relationship Id="rId1" Type="http://schemas.openxmlformats.org/officeDocument/2006/relationships/slideLayout" Target="../slideLayouts/slideLayout39.xml"/><Relationship Id="rId4" Type="http://schemas.openxmlformats.org/officeDocument/2006/relationships/image" Target="../media/image48.png"/></Relationships>
</file>

<file path=ppt/slides/_rels/slide1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49.jpeg"/><Relationship Id="rId1" Type="http://schemas.openxmlformats.org/officeDocument/2006/relationships/slideLayout" Target="../slideLayouts/slideLayout39.xml"/><Relationship Id="rId4" Type="http://schemas.openxmlformats.org/officeDocument/2006/relationships/image" Target="../media/image50.png"/></Relationships>
</file>

<file path=ppt/slides/_rels/slide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4.xml"/></Relationships>
</file>

<file path=ppt/slides/_rels/slide10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5.xml"/></Relationships>
</file>

<file path=ppt/slides/_rels/slide10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6.xml"/></Relationships>
</file>

<file path=ppt/slides/_rels/slide1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8.xml"/><Relationship Id="rId1" Type="http://schemas.openxmlformats.org/officeDocument/2006/relationships/themeOverride" Target="../theme/themeOverride17.xml"/><Relationship Id="rId5" Type="http://schemas.openxmlformats.org/officeDocument/2006/relationships/image" Target="../media/image54.png"/><Relationship Id="rId4" Type="http://schemas.openxmlformats.org/officeDocument/2006/relationships/image" Target="../media/image53.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8.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9.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6.xml"/></Relationships>
</file>

<file path=ppt/slides/_rels/slide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themeOverride" Target="../theme/themeOverride20.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themeOverride" Target="../theme/themeOverride21.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themeOverride" Target="../theme/themeOverride2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8.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3.bin"/><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8.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2.jpeg"/><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2.jpeg"/><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8.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hemeOverride" Target="../theme/themeOverr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7.bin"/><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9.bin"/><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1.bin"/><Relationship Id="rId1" Type="http://schemas.openxmlformats.org/officeDocument/2006/relationships/slideLayout" Target="../slideLayouts/slideLayout40.xml"/><Relationship Id="rId5" Type="http://schemas.openxmlformats.org/officeDocument/2006/relationships/image" Target="../media/image26.png"/><Relationship Id="rId4" Type="http://schemas.openxmlformats.org/officeDocument/2006/relationships/oleObject" Target="../embeddings/oleObject12.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8.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13.bin"/><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8.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8.xml"/><Relationship Id="rId1" Type="http://schemas.openxmlformats.org/officeDocument/2006/relationships/themeOverride" Target="../theme/themeOverride7.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14.bin"/><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15.bin"/><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2.jpeg"/><Relationship Id="rId1" Type="http://schemas.openxmlformats.org/officeDocument/2006/relationships/slideLayout" Target="../slideLayouts/slideLayout39.xml"/><Relationship Id="rId5" Type="http://schemas.openxmlformats.org/officeDocument/2006/relationships/hyperlink" Target="file:///C:\Users\rscon\Documents\Bible%20Studies\Creation%20Evolution\Creation%20Evolution%202013\Hovind%20-%20Age%20of%20the%20Earth.wmv" TargetMode="Externa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oleObject" Target="../embeddings/oleObject17.bin"/><Relationship Id="rId1" Type="http://schemas.openxmlformats.org/officeDocument/2006/relationships/slideLayout" Target="../slideLayouts/slideLayout39.xml"/><Relationship Id="rId6" Type="http://schemas.openxmlformats.org/officeDocument/2006/relationships/oleObject" Target="../embeddings/oleObject19.bin"/><Relationship Id="rId5" Type="http://schemas.openxmlformats.org/officeDocument/2006/relationships/image" Target="../media/image41.png"/><Relationship Id="rId4" Type="http://schemas.openxmlformats.org/officeDocument/2006/relationships/oleObject" Target="../embeddings/oleObject18.bin"/></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43.jpeg"/><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1.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2.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5.xml"/><Relationship Id="rId1" Type="http://schemas.openxmlformats.org/officeDocument/2006/relationships/themeOverride" Target="../theme/themeOverride13.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333830" name="Rectangle 6"/>
          <p:cNvSpPr>
            <a:spLocks noChangeArrowheads="1"/>
          </p:cNvSpPr>
          <p:nvPr/>
        </p:nvSpPr>
        <p:spPr bwMode="auto">
          <a:xfrm>
            <a:off x="0" y="0"/>
            <a:ext cx="9144000" cy="6858000"/>
          </a:xfrm>
          <a:prstGeom prst="rect">
            <a:avLst/>
          </a:prstGeom>
          <a:solidFill>
            <a:schemeClr val="bg1">
              <a:alpha val="64999"/>
            </a:schemeClr>
          </a:solidFill>
          <a:ln w="9525">
            <a:solidFill>
              <a:schemeClr val="tx1"/>
            </a:solidFill>
            <a:miter lim="800000"/>
            <a:headEnd/>
            <a:tailEnd/>
          </a:ln>
          <a:effectLst/>
        </p:spPr>
        <p:txBody>
          <a:bodyPr wrap="none" anchor="ctr"/>
          <a:lstStyle/>
          <a:p>
            <a:endParaRPr lang="en-US"/>
          </a:p>
        </p:txBody>
      </p:sp>
      <p:sp>
        <p:nvSpPr>
          <p:cNvPr id="333826" name="Rectangle 2"/>
          <p:cNvSpPr>
            <a:spLocks noGrp="1" noChangeArrowheads="1"/>
          </p:cNvSpPr>
          <p:nvPr>
            <p:ph type="title"/>
          </p:nvPr>
        </p:nvSpPr>
        <p:spPr>
          <a:xfrm>
            <a:off x="0" y="152400"/>
            <a:ext cx="9144000" cy="990600"/>
          </a:xfrm>
          <a:effectLst>
            <a:outerShdw dist="35921" dir="2700000" algn="ctr" rotWithShape="0">
              <a:schemeClr val="bg1"/>
            </a:outerShdw>
          </a:effectLst>
        </p:spPr>
        <p:txBody>
          <a:bodyPr/>
          <a:lstStyle/>
          <a:p>
            <a:r>
              <a:rPr lang="en-US" sz="4000">
                <a:solidFill>
                  <a:schemeClr val="tx1"/>
                </a:solidFill>
                <a:latin typeface="Tahoma" pitchFamily="34" charset="0"/>
              </a:rPr>
              <a:t>Genesis 5 (and 11) </a:t>
            </a:r>
            <a:br>
              <a:rPr lang="en-US" sz="4000">
                <a:solidFill>
                  <a:schemeClr val="tx1"/>
                </a:solidFill>
                <a:latin typeface="Tahoma" pitchFamily="34" charset="0"/>
              </a:rPr>
            </a:br>
            <a:r>
              <a:rPr lang="en-US" sz="4000">
                <a:solidFill>
                  <a:schemeClr val="tx1"/>
                </a:solidFill>
                <a:latin typeface="Tahoma" pitchFamily="34" charset="0"/>
              </a:rPr>
              <a:t>Issues Related to Time and Dating</a:t>
            </a:r>
          </a:p>
        </p:txBody>
      </p:sp>
      <p:sp>
        <p:nvSpPr>
          <p:cNvPr id="333828" name="Rectangle 4"/>
          <p:cNvSpPr>
            <a:spLocks noGrp="1" noChangeArrowheads="1"/>
          </p:cNvSpPr>
          <p:nvPr>
            <p:ph idx="1"/>
          </p:nvPr>
        </p:nvSpPr>
        <p:spPr>
          <a:xfrm>
            <a:off x="685800" y="1371600"/>
            <a:ext cx="7772400" cy="4724400"/>
          </a:xfrm>
          <a:effectLst/>
        </p:spPr>
        <p:txBody>
          <a:bodyPr/>
          <a:lstStyle/>
          <a:p>
            <a:pPr>
              <a:lnSpc>
                <a:spcPct val="90000"/>
              </a:lnSpc>
            </a:pPr>
            <a:r>
              <a:rPr lang="en-US" sz="2800" b="1" u="sng" dirty="0">
                <a:effectLst>
                  <a:outerShdw blurRad="76200" dist="63500" dir="2700000" algn="tl" rotWithShape="0">
                    <a:schemeClr val="bg1"/>
                  </a:outerShdw>
                </a:effectLst>
                <a:latin typeface="Tahoma" pitchFamily="34" charset="0"/>
              </a:rPr>
              <a:t>How Old is the Human Race?</a:t>
            </a:r>
            <a:r>
              <a:rPr lang="en-US" sz="2800" b="1" dirty="0">
                <a:effectLst>
                  <a:outerShdw blurRad="76200" dist="63500" dir="2700000" algn="tl" rotWithShape="0">
                    <a:schemeClr val="bg1"/>
                  </a:outerShdw>
                </a:effectLst>
                <a:latin typeface="Tahoma" pitchFamily="34" charset="0"/>
              </a:rPr>
              <a:t> </a:t>
            </a:r>
          </a:p>
          <a:p>
            <a:pPr lvl="1">
              <a:lnSpc>
                <a:spcPct val="90000"/>
              </a:lnSpc>
            </a:pPr>
            <a:r>
              <a:rPr lang="en-US" sz="2400" b="1" dirty="0">
                <a:effectLst>
                  <a:outerShdw blurRad="76200" dist="63500" dir="2700000" algn="tl" rotWithShape="0">
                    <a:schemeClr val="bg1"/>
                  </a:outerShdw>
                </a:effectLst>
                <a:latin typeface="Tahoma" pitchFamily="34" charset="0"/>
              </a:rPr>
              <a:t>The Genealogies of Genesis 5 and 11</a:t>
            </a:r>
          </a:p>
          <a:p>
            <a:pPr lvl="1">
              <a:lnSpc>
                <a:spcPct val="90000"/>
              </a:lnSpc>
            </a:pPr>
            <a:r>
              <a:rPr lang="en-US" sz="2400" b="1" dirty="0">
                <a:effectLst>
                  <a:outerShdw blurRad="76200" dist="63500" dir="2700000" algn="tl" rotWithShape="0">
                    <a:schemeClr val="bg1"/>
                  </a:outerShdw>
                </a:effectLst>
                <a:latin typeface="Tahoma" pitchFamily="34" charset="0"/>
              </a:rPr>
              <a:t>Supposed Objections to Interpreting the Genealogies Literally</a:t>
            </a:r>
          </a:p>
          <a:p>
            <a:pPr>
              <a:lnSpc>
                <a:spcPct val="90000"/>
              </a:lnSpc>
            </a:pPr>
            <a:r>
              <a:rPr lang="en-US" sz="2800" b="1" u="sng" dirty="0">
                <a:effectLst>
                  <a:outerShdw blurRad="76200" dist="63500" dir="2700000" algn="tl" rotWithShape="0">
                    <a:schemeClr val="bg1"/>
                  </a:outerShdw>
                </a:effectLst>
                <a:latin typeface="Tahoma" pitchFamily="34" charset="0"/>
              </a:rPr>
              <a:t>How Old is the Earth?</a:t>
            </a:r>
          </a:p>
          <a:p>
            <a:pPr lvl="1">
              <a:lnSpc>
                <a:spcPct val="90000"/>
              </a:lnSpc>
            </a:pPr>
            <a:r>
              <a:rPr lang="en-US" sz="2400" b="1" dirty="0">
                <a:effectLst>
                  <a:outerShdw blurRad="76200" dist="63500" dir="2700000" algn="tl" rotWithShape="0">
                    <a:schemeClr val="bg1"/>
                  </a:outerShdw>
                </a:effectLst>
                <a:latin typeface="Tahoma" pitchFamily="34" charset="0"/>
              </a:rPr>
              <a:t>Radioactive Dating Methods</a:t>
            </a:r>
          </a:p>
          <a:p>
            <a:pPr lvl="1">
              <a:lnSpc>
                <a:spcPct val="90000"/>
              </a:lnSpc>
            </a:pPr>
            <a:r>
              <a:rPr lang="en-US" sz="2400" b="1" dirty="0">
                <a:effectLst>
                  <a:outerShdw blurRad="76200" dist="63500" dir="2700000" algn="tl" rotWithShape="0">
                    <a:schemeClr val="bg1"/>
                  </a:outerShdw>
                </a:effectLst>
                <a:latin typeface="Tahoma" pitchFamily="34" charset="0"/>
              </a:rPr>
              <a:t>Scientific Proofs for a Young Earth</a:t>
            </a:r>
          </a:p>
          <a:p>
            <a:pPr>
              <a:lnSpc>
                <a:spcPct val="90000"/>
              </a:lnSpc>
            </a:pPr>
            <a:r>
              <a:rPr lang="en-US" sz="2800" b="1" u="sng" dirty="0">
                <a:effectLst>
                  <a:outerShdw blurRad="76200" dist="63500" dir="2700000" algn="tl" rotWithShape="0">
                    <a:schemeClr val="bg1"/>
                  </a:outerShdw>
                </a:effectLst>
                <a:latin typeface="Tahoma" pitchFamily="34" charset="0"/>
              </a:rPr>
              <a:t>How Old is the Universe?</a:t>
            </a:r>
          </a:p>
          <a:p>
            <a:pPr lvl="1">
              <a:lnSpc>
                <a:spcPct val="90000"/>
              </a:lnSpc>
            </a:pPr>
            <a:r>
              <a:rPr lang="en-US" sz="2400" b="1" dirty="0">
                <a:effectLst>
                  <a:outerShdw blurRad="76200" dist="63500" dir="2700000" algn="tl" rotWithShape="0">
                    <a:schemeClr val="bg1"/>
                  </a:outerShdw>
                </a:effectLst>
                <a:latin typeface="Tahoma" pitchFamily="34" charset="0"/>
              </a:rPr>
              <a:t>How Do We See Light From Distant Stars in a Young Universe?</a:t>
            </a:r>
          </a:p>
          <a:p>
            <a:pPr lvl="1">
              <a:lnSpc>
                <a:spcPct val="90000"/>
              </a:lnSpc>
            </a:pPr>
            <a:r>
              <a:rPr lang="en-US" sz="2400" b="1" dirty="0">
                <a:effectLst>
                  <a:outerShdw blurRad="76200" dist="63500" dir="2700000" algn="tl" rotWithShape="0">
                    <a:schemeClr val="bg1"/>
                  </a:outerShdw>
                </a:effectLst>
                <a:latin typeface="Tahoma" pitchFamily="34" charset="0"/>
              </a:rPr>
              <a:t>Did the Universe Evolve?</a:t>
            </a:r>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828">
                                            <p:txEl>
                                              <p:pRg st="0" end="0"/>
                                            </p:txEl>
                                          </p:spTgt>
                                        </p:tgtEl>
                                        <p:attrNameLst>
                                          <p:attrName>style.visibility</p:attrName>
                                        </p:attrNameLst>
                                      </p:cBhvr>
                                      <p:to>
                                        <p:strVal val="visible"/>
                                      </p:to>
                                    </p:set>
                                    <p:animEffect transition="in" filter="dissolve">
                                      <p:cBhvr>
                                        <p:cTn id="7" dur="500"/>
                                        <p:tgtEl>
                                          <p:spTgt spid="33382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3828">
                                            <p:txEl>
                                              <p:pRg st="1" end="1"/>
                                            </p:txEl>
                                          </p:spTgt>
                                        </p:tgtEl>
                                        <p:attrNameLst>
                                          <p:attrName>style.visibility</p:attrName>
                                        </p:attrNameLst>
                                      </p:cBhvr>
                                      <p:to>
                                        <p:strVal val="visible"/>
                                      </p:to>
                                    </p:set>
                                    <p:animEffect transition="in" filter="dissolve">
                                      <p:cBhvr>
                                        <p:cTn id="10" dur="500"/>
                                        <p:tgtEl>
                                          <p:spTgt spid="33382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3828">
                                            <p:txEl>
                                              <p:pRg st="2" end="2"/>
                                            </p:txEl>
                                          </p:spTgt>
                                        </p:tgtEl>
                                        <p:attrNameLst>
                                          <p:attrName>style.visibility</p:attrName>
                                        </p:attrNameLst>
                                      </p:cBhvr>
                                      <p:to>
                                        <p:strVal val="visible"/>
                                      </p:to>
                                    </p:set>
                                    <p:animEffect transition="in" filter="dissolve">
                                      <p:cBhvr>
                                        <p:cTn id="13" dur="500"/>
                                        <p:tgtEl>
                                          <p:spTgt spid="33382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3828">
                                            <p:txEl>
                                              <p:pRg st="3" end="3"/>
                                            </p:txEl>
                                          </p:spTgt>
                                        </p:tgtEl>
                                        <p:attrNameLst>
                                          <p:attrName>style.visibility</p:attrName>
                                        </p:attrNameLst>
                                      </p:cBhvr>
                                      <p:to>
                                        <p:strVal val="visible"/>
                                      </p:to>
                                    </p:set>
                                    <p:animEffect transition="in" filter="dissolve">
                                      <p:cBhvr>
                                        <p:cTn id="18" dur="500"/>
                                        <p:tgtEl>
                                          <p:spTgt spid="333828">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33828">
                                            <p:txEl>
                                              <p:pRg st="4" end="4"/>
                                            </p:txEl>
                                          </p:spTgt>
                                        </p:tgtEl>
                                        <p:attrNameLst>
                                          <p:attrName>style.visibility</p:attrName>
                                        </p:attrNameLst>
                                      </p:cBhvr>
                                      <p:to>
                                        <p:strVal val="visible"/>
                                      </p:to>
                                    </p:set>
                                    <p:animEffect transition="in" filter="dissolve">
                                      <p:cBhvr>
                                        <p:cTn id="21" dur="500"/>
                                        <p:tgtEl>
                                          <p:spTgt spid="333828">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33828">
                                            <p:txEl>
                                              <p:pRg st="5" end="5"/>
                                            </p:txEl>
                                          </p:spTgt>
                                        </p:tgtEl>
                                        <p:attrNameLst>
                                          <p:attrName>style.visibility</p:attrName>
                                        </p:attrNameLst>
                                      </p:cBhvr>
                                      <p:to>
                                        <p:strVal val="visible"/>
                                      </p:to>
                                    </p:set>
                                    <p:animEffect transition="in" filter="dissolve">
                                      <p:cBhvr>
                                        <p:cTn id="24" dur="500"/>
                                        <p:tgtEl>
                                          <p:spTgt spid="33382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33828">
                                            <p:txEl>
                                              <p:pRg st="6" end="6"/>
                                            </p:txEl>
                                          </p:spTgt>
                                        </p:tgtEl>
                                        <p:attrNameLst>
                                          <p:attrName>style.visibility</p:attrName>
                                        </p:attrNameLst>
                                      </p:cBhvr>
                                      <p:to>
                                        <p:strVal val="visible"/>
                                      </p:to>
                                    </p:set>
                                    <p:animEffect transition="in" filter="dissolve">
                                      <p:cBhvr>
                                        <p:cTn id="29" dur="500"/>
                                        <p:tgtEl>
                                          <p:spTgt spid="333828">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33828">
                                            <p:txEl>
                                              <p:pRg st="7" end="7"/>
                                            </p:txEl>
                                          </p:spTgt>
                                        </p:tgtEl>
                                        <p:attrNameLst>
                                          <p:attrName>style.visibility</p:attrName>
                                        </p:attrNameLst>
                                      </p:cBhvr>
                                      <p:to>
                                        <p:strVal val="visible"/>
                                      </p:to>
                                    </p:set>
                                    <p:animEffect transition="in" filter="dissolve">
                                      <p:cBhvr>
                                        <p:cTn id="32" dur="500"/>
                                        <p:tgtEl>
                                          <p:spTgt spid="333828">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33828">
                                            <p:txEl>
                                              <p:pRg st="8" end="8"/>
                                            </p:txEl>
                                          </p:spTgt>
                                        </p:tgtEl>
                                        <p:attrNameLst>
                                          <p:attrName>style.visibility</p:attrName>
                                        </p:attrNameLst>
                                      </p:cBhvr>
                                      <p:to>
                                        <p:strVal val="visible"/>
                                      </p:to>
                                    </p:set>
                                    <p:animEffect transition="in" filter="dissolve">
                                      <p:cBhvr>
                                        <p:cTn id="35" dur="500"/>
                                        <p:tgtEl>
                                          <p:spTgt spid="3338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72043"/>
          </a:stretch>
        </a:blipFill>
        <a:effectLst/>
      </p:bgPr>
    </p:bg>
    <p:spTree>
      <p:nvGrpSpPr>
        <p:cNvPr id="1" name=""/>
        <p:cNvGrpSpPr/>
        <p:nvPr/>
      </p:nvGrpSpPr>
      <p:grpSpPr>
        <a:xfrm>
          <a:off x="0" y="0"/>
          <a:ext cx="0" cy="0"/>
          <a:chOff x="0" y="0"/>
          <a:chExt cx="0" cy="0"/>
        </a:xfrm>
      </p:grpSpPr>
      <p:sp>
        <p:nvSpPr>
          <p:cNvPr id="132100" name="Rectangle 4"/>
          <p:cNvSpPr>
            <a:spLocks noGrp="1" noChangeArrowheads="1"/>
          </p:cNvSpPr>
          <p:nvPr>
            <p:ph type="ctrTitle"/>
          </p:nvPr>
        </p:nvSpPr>
        <p:spPr>
          <a:xfrm>
            <a:off x="762000" y="304800"/>
            <a:ext cx="7772400" cy="838200"/>
          </a:xfrm>
          <a:effectLst>
            <a:outerShdw dist="35921" dir="2700000" algn="ctr" rotWithShape="0">
              <a:schemeClr val="tx1"/>
            </a:outerShdw>
          </a:effectLst>
        </p:spPr>
        <p:txBody>
          <a:bodyPr/>
          <a:lstStyle/>
          <a:p>
            <a:r>
              <a:rPr lang="en-US" sz="3200">
                <a:solidFill>
                  <a:schemeClr val="bg1"/>
                </a:solidFill>
              </a:rPr>
              <a:t>Archbishop James Ussher of Armagh</a:t>
            </a:r>
          </a:p>
        </p:txBody>
      </p:sp>
      <p:sp>
        <p:nvSpPr>
          <p:cNvPr id="132101" name="Rectangle 5"/>
          <p:cNvSpPr>
            <a:spLocks noGrp="1" noChangeArrowheads="1"/>
          </p:cNvSpPr>
          <p:nvPr>
            <p:ph type="subTitle" idx="1"/>
          </p:nvPr>
        </p:nvSpPr>
        <p:spPr>
          <a:xfrm>
            <a:off x="1447800" y="1143000"/>
            <a:ext cx="6400800" cy="758825"/>
          </a:xfrm>
          <a:effectLst>
            <a:outerShdw dist="35921" dir="2700000" algn="ctr" rotWithShape="0">
              <a:schemeClr val="tx1"/>
            </a:outerShdw>
          </a:effectLst>
        </p:spPr>
        <p:txBody>
          <a:bodyPr/>
          <a:lstStyle/>
          <a:p>
            <a:r>
              <a:rPr lang="en-US" sz="3200">
                <a:solidFill>
                  <a:schemeClr val="bg1"/>
                </a:solidFill>
              </a:rPr>
              <a:t>(1581-1656)</a:t>
            </a:r>
          </a:p>
        </p:txBody>
      </p:sp>
    </p:spTree>
  </p:cSld>
  <p:clrMapOvr>
    <a:overrideClrMapping bg1="lt1" tx1="dk1" bg2="lt2" tx2="dk2" accent1="accent1" accent2="accent2" accent3="accent3" accent4="accent4" accent5="accent5" accent6="accent6" hlink="hlink" folHlink="folHlink"/>
  </p:clrMapOvr>
  <p:transition>
    <p:newsfla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ChangeArrowheads="1"/>
          </p:cNvSpPr>
          <p:nvPr>
            <p:ph type="title"/>
          </p:nvPr>
        </p:nvSpPr>
        <p:spPr/>
        <p:txBody>
          <a:bodyPr/>
          <a:lstStyle/>
          <a:p>
            <a:r>
              <a:rPr lang="en-US" sz="3600" dirty="0">
                <a:latin typeface="Tahoma" pitchFamily="34" charset="0"/>
              </a:rPr>
              <a:t>Dr. Russell Humphreys Model</a:t>
            </a:r>
          </a:p>
        </p:txBody>
      </p:sp>
      <p:pic>
        <p:nvPicPr>
          <p:cNvPr id="313350" name="Picture 6" descr="Starlight and Time"/>
          <p:cNvPicPr>
            <a:picLocks noChangeAspect="1" noChangeArrowheads="1"/>
          </p:cNvPicPr>
          <p:nvPr/>
        </p:nvPicPr>
        <p:blipFill>
          <a:blip r:embed="rId2" cstate="print"/>
          <a:srcRect/>
          <a:stretch>
            <a:fillRect/>
          </a:stretch>
        </p:blipFill>
        <p:spPr bwMode="auto">
          <a:xfrm>
            <a:off x="838200" y="1219200"/>
            <a:ext cx="3095625" cy="4843463"/>
          </a:xfrm>
          <a:prstGeom prst="rect">
            <a:avLst/>
          </a:prstGeom>
          <a:noFill/>
        </p:spPr>
      </p:pic>
      <p:graphicFrame>
        <p:nvGraphicFramePr>
          <p:cNvPr id="313351" name="Object 7"/>
          <p:cNvGraphicFramePr>
            <a:graphicFrameLocks noChangeAspect="1"/>
          </p:cNvGraphicFramePr>
          <p:nvPr/>
        </p:nvGraphicFramePr>
        <p:xfrm>
          <a:off x="6172200" y="1295400"/>
          <a:ext cx="2219325" cy="2752725"/>
        </p:xfrm>
        <a:graphic>
          <a:graphicData uri="http://schemas.openxmlformats.org/presentationml/2006/ole">
            <mc:AlternateContent xmlns:mc="http://schemas.openxmlformats.org/markup-compatibility/2006">
              <mc:Choice xmlns:v="urn:schemas-microsoft-com:vml" Requires="v">
                <p:oleObj name="Photo Editor Photo" r:id="rId3" imgW="2219635" imgH="2752381" progId="">
                  <p:embed/>
                </p:oleObj>
              </mc:Choice>
              <mc:Fallback>
                <p:oleObj name="Photo Editor Photo" r:id="rId3" imgW="2219635" imgH="2752381"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95400"/>
                        <a:ext cx="22193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30000"/>
            <a:lum/>
          </a:blip>
          <a:srcRect/>
          <a:stretch>
            <a:fillRect b="-12272"/>
          </a:stretch>
        </a:blip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0" y="0"/>
            <a:ext cx="9144000" cy="914400"/>
          </a:xfrm>
        </p:spPr>
        <p:txBody>
          <a:bodyPr/>
          <a:lstStyle/>
          <a:p>
            <a:r>
              <a:rPr lang="en-US" sz="3200" dirty="0">
                <a:solidFill>
                  <a:schemeClr val="tx1"/>
                </a:solidFill>
                <a:latin typeface="Tahoma" pitchFamily="34" charset="0"/>
              </a:rPr>
              <a:t>According to Einstein’s Theory of Relativity </a:t>
            </a:r>
            <a:r>
              <a:rPr lang="en-US" sz="3200" i="1" dirty="0">
                <a:solidFill>
                  <a:srgbClr val="FF0000"/>
                </a:solidFill>
                <a:latin typeface="Tahoma" pitchFamily="34" charset="0"/>
              </a:rPr>
              <a:t>Gravity</a:t>
            </a:r>
            <a:r>
              <a:rPr lang="en-US" sz="3200" dirty="0">
                <a:solidFill>
                  <a:schemeClr val="tx1"/>
                </a:solidFill>
                <a:latin typeface="Tahoma" pitchFamily="34" charset="0"/>
              </a:rPr>
              <a:t> Affects Time</a:t>
            </a:r>
            <a:endParaRPr lang="en-US" sz="3200" b="0" dirty="0">
              <a:solidFill>
                <a:schemeClr val="tx1"/>
              </a:solidFill>
              <a:latin typeface="Tahoma" pitchFamily="34" charset="0"/>
            </a:endParaRPr>
          </a:p>
        </p:txBody>
      </p:sp>
      <p:sp>
        <p:nvSpPr>
          <p:cNvPr id="247812" name="Text Box 4"/>
          <p:cNvSpPr txBox="1">
            <a:spLocks noChangeArrowheads="1"/>
          </p:cNvSpPr>
          <p:nvPr/>
        </p:nvSpPr>
        <p:spPr bwMode="auto">
          <a:xfrm>
            <a:off x="381000" y="1371600"/>
            <a:ext cx="8458200" cy="5029200"/>
          </a:xfrm>
          <a:prstGeom prst="rect">
            <a:avLst/>
          </a:prstGeom>
          <a:noFill/>
          <a:ln w="9525">
            <a:noFill/>
            <a:miter lim="800000"/>
            <a:headEnd/>
            <a:tailEnd/>
          </a:ln>
          <a:effectLst/>
        </p:spPr>
        <p:txBody>
          <a:bodyPr wrap="square" anchor="t" anchorCtr="0">
            <a:normAutofit fontScale="92500" lnSpcReduction="20000"/>
          </a:bodyPr>
          <a:lstStyle/>
          <a:p>
            <a:pPr marL="406400" indent="-406400">
              <a:buFont typeface="Arial" pitchFamily="34" charset="0"/>
              <a:buChar char="•"/>
            </a:pPr>
            <a:r>
              <a:rPr lang="en-US" sz="3200" dirty="0">
                <a:latin typeface="Calibri" pitchFamily="34" charset="0"/>
              </a:rPr>
              <a:t>Einstein’s Theory of General Relativity has shown that time can pass at </a:t>
            </a:r>
            <a:r>
              <a:rPr lang="en-US" sz="3200" b="1" dirty="0">
                <a:latin typeface="Calibri" pitchFamily="34" charset="0"/>
              </a:rPr>
              <a:t>different rates </a:t>
            </a:r>
            <a:r>
              <a:rPr lang="en-US" sz="3200" dirty="0">
                <a:latin typeface="Calibri" pitchFamily="34" charset="0"/>
              </a:rPr>
              <a:t>for different objects.</a:t>
            </a:r>
          </a:p>
          <a:p>
            <a:pPr marL="406400" indent="-406400">
              <a:buFont typeface="Arial" pitchFamily="34" charset="0"/>
              <a:buChar char="•"/>
            </a:pPr>
            <a:r>
              <a:rPr lang="en-US" sz="3200" dirty="0">
                <a:latin typeface="Calibri" pitchFamily="34" charset="0"/>
              </a:rPr>
              <a:t>One of the things that affects the rate at which time passes is </a:t>
            </a:r>
            <a:r>
              <a:rPr lang="en-US" sz="3200" b="1" dirty="0">
                <a:latin typeface="Calibri" pitchFamily="34" charset="0"/>
              </a:rPr>
              <a:t>gravity</a:t>
            </a:r>
            <a:r>
              <a:rPr lang="en-US" sz="3200" dirty="0">
                <a:latin typeface="Calibri" pitchFamily="34" charset="0"/>
              </a:rPr>
              <a:t>. </a:t>
            </a:r>
          </a:p>
          <a:p>
            <a:pPr marL="406400" indent="-406400">
              <a:buFont typeface="Arial" pitchFamily="34" charset="0"/>
              <a:buChar char="•"/>
            </a:pPr>
            <a:r>
              <a:rPr lang="en-US" sz="3200" dirty="0">
                <a:latin typeface="Calibri" pitchFamily="34" charset="0"/>
              </a:rPr>
              <a:t>According to Einstein, Clocks tick more slowly when they experience the strong gravitational force exerted by a massive object – the larger the gravitational force, the more slowly the clock within that gravitational force will tick.</a:t>
            </a:r>
          </a:p>
          <a:p>
            <a:pPr marL="406400" indent="-406400">
              <a:buFont typeface="Arial" pitchFamily="34" charset="0"/>
              <a:buChar char="•"/>
            </a:pPr>
            <a:r>
              <a:rPr lang="en-US" sz="3200" dirty="0">
                <a:latin typeface="Calibri" pitchFamily="34" charset="0"/>
              </a:rPr>
              <a:t>We also know, that the </a:t>
            </a:r>
            <a:r>
              <a:rPr lang="en-US" sz="3200" b="1" dirty="0">
                <a:latin typeface="Calibri" pitchFamily="34" charset="0"/>
              </a:rPr>
              <a:t>closer</a:t>
            </a:r>
            <a:r>
              <a:rPr lang="en-US" sz="3200" dirty="0">
                <a:latin typeface="Calibri" pitchFamily="34" charset="0"/>
              </a:rPr>
              <a:t> an object gets to the </a:t>
            </a:r>
            <a:r>
              <a:rPr lang="en-US" sz="3200" b="1" dirty="0">
                <a:latin typeface="Calibri" pitchFamily="34" charset="0"/>
              </a:rPr>
              <a:t>center</a:t>
            </a:r>
            <a:r>
              <a:rPr lang="en-US" sz="3200" dirty="0">
                <a:latin typeface="Calibri" pitchFamily="34" charset="0"/>
              </a:rPr>
              <a:t> of a large mass, the more gravitational pull it will experience from that mass.</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47812">
                                            <p:txEl>
                                              <p:pRg st="0" end="0"/>
                                            </p:txEl>
                                          </p:spTgt>
                                        </p:tgtEl>
                                        <p:attrNameLst>
                                          <p:attrName>style.visibility</p:attrName>
                                        </p:attrNameLst>
                                      </p:cBhvr>
                                      <p:to>
                                        <p:strVal val="visible"/>
                                      </p:to>
                                    </p:set>
                                    <p:anim calcmode="lin" valueType="num">
                                      <p:cBhvr>
                                        <p:cTn id="7" dur="500" fill="hold"/>
                                        <p:tgtEl>
                                          <p:spTgt spid="2478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78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78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47812">
                                            <p:txEl>
                                              <p:pRg st="1" end="1"/>
                                            </p:txEl>
                                          </p:spTgt>
                                        </p:tgtEl>
                                        <p:attrNameLst>
                                          <p:attrName>style.visibility</p:attrName>
                                        </p:attrNameLst>
                                      </p:cBhvr>
                                      <p:to>
                                        <p:strVal val="visible"/>
                                      </p:to>
                                    </p:set>
                                    <p:anim calcmode="lin" valueType="num">
                                      <p:cBhvr>
                                        <p:cTn id="14" dur="500" fill="hold"/>
                                        <p:tgtEl>
                                          <p:spTgt spid="24781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4781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478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47812">
                                            <p:txEl>
                                              <p:pRg st="2" end="2"/>
                                            </p:txEl>
                                          </p:spTgt>
                                        </p:tgtEl>
                                        <p:attrNameLst>
                                          <p:attrName>style.visibility</p:attrName>
                                        </p:attrNameLst>
                                      </p:cBhvr>
                                      <p:to>
                                        <p:strVal val="visible"/>
                                      </p:to>
                                    </p:set>
                                    <p:anim calcmode="lin" valueType="num">
                                      <p:cBhvr>
                                        <p:cTn id="21" dur="500" fill="hold"/>
                                        <p:tgtEl>
                                          <p:spTgt spid="24781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4781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478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47812">
                                            <p:txEl>
                                              <p:pRg st="3" end="3"/>
                                            </p:txEl>
                                          </p:spTgt>
                                        </p:tgtEl>
                                        <p:attrNameLst>
                                          <p:attrName>style.visibility</p:attrName>
                                        </p:attrNameLst>
                                      </p:cBhvr>
                                      <p:to>
                                        <p:strVal val="visible"/>
                                      </p:to>
                                    </p:set>
                                    <p:anim calcmode="lin" valueType="num">
                                      <p:cBhvr>
                                        <p:cTn id="28" dur="500" fill="hold"/>
                                        <p:tgtEl>
                                          <p:spTgt spid="24781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4781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478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30000"/>
            <a:lum/>
          </a:blip>
          <a:srcRect/>
          <a:stretch>
            <a:fillRect b="-12272"/>
          </a:stretch>
        </a:blip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0" y="0"/>
            <a:ext cx="9144000" cy="838200"/>
          </a:xfrm>
        </p:spPr>
        <p:txBody>
          <a:bodyPr/>
          <a:lstStyle/>
          <a:p>
            <a:r>
              <a:rPr lang="en-US" sz="3200" dirty="0">
                <a:solidFill>
                  <a:schemeClr val="tx1"/>
                </a:solidFill>
                <a:latin typeface="Tahoma" pitchFamily="34" charset="0"/>
              </a:rPr>
              <a:t>According to Einstein’s Theory of Relativity </a:t>
            </a:r>
            <a:r>
              <a:rPr lang="en-US" sz="3200" i="1" dirty="0">
                <a:solidFill>
                  <a:srgbClr val="FF0000"/>
                </a:solidFill>
                <a:latin typeface="Tahoma" pitchFamily="34" charset="0"/>
              </a:rPr>
              <a:t>Gravity</a:t>
            </a:r>
            <a:r>
              <a:rPr lang="en-US" sz="3200" dirty="0">
                <a:solidFill>
                  <a:schemeClr val="tx1"/>
                </a:solidFill>
                <a:latin typeface="Tahoma" pitchFamily="34" charset="0"/>
              </a:rPr>
              <a:t> Affects Time</a:t>
            </a:r>
            <a:endParaRPr lang="en-US" sz="3200" b="0" dirty="0">
              <a:solidFill>
                <a:schemeClr val="tx1"/>
              </a:solidFill>
              <a:latin typeface="Tahoma" pitchFamily="34" charset="0"/>
            </a:endParaRPr>
          </a:p>
        </p:txBody>
      </p:sp>
      <p:graphicFrame>
        <p:nvGraphicFramePr>
          <p:cNvPr id="247811" name="Object 3"/>
          <p:cNvGraphicFramePr>
            <a:graphicFrameLocks noChangeAspect="1"/>
          </p:cNvGraphicFramePr>
          <p:nvPr/>
        </p:nvGraphicFramePr>
        <p:xfrm>
          <a:off x="2133600" y="3733800"/>
          <a:ext cx="4876800" cy="2795412"/>
        </p:xfrm>
        <a:graphic>
          <a:graphicData uri="http://schemas.openxmlformats.org/presentationml/2006/ole">
            <mc:AlternateContent xmlns:mc="http://schemas.openxmlformats.org/markup-compatibility/2006">
              <mc:Choice xmlns:v="urn:schemas-microsoft-com:vml" Requires="v">
                <p:oleObj name="Photo Editor Photo" r:id="rId3" imgW="4038095" imgH="2314286" progId="">
                  <p:embed/>
                </p:oleObj>
              </mc:Choice>
              <mc:Fallback>
                <p:oleObj name="Photo Editor Photo" r:id="rId3" imgW="4038095" imgH="2314286"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733800"/>
                        <a:ext cx="4876800" cy="2795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7812" name="Text Box 4"/>
          <p:cNvSpPr txBox="1">
            <a:spLocks noChangeArrowheads="1"/>
          </p:cNvSpPr>
          <p:nvPr/>
        </p:nvSpPr>
        <p:spPr bwMode="auto">
          <a:xfrm>
            <a:off x="381000" y="914400"/>
            <a:ext cx="8458200" cy="2819400"/>
          </a:xfrm>
          <a:prstGeom prst="rect">
            <a:avLst/>
          </a:prstGeom>
          <a:noFill/>
          <a:ln w="9525">
            <a:noFill/>
            <a:miter lim="800000"/>
            <a:headEnd/>
            <a:tailEnd/>
          </a:ln>
          <a:effectLst/>
        </p:spPr>
        <p:txBody>
          <a:bodyPr wrap="square" anchor="t" anchorCtr="0">
            <a:normAutofit lnSpcReduction="10000"/>
          </a:bodyPr>
          <a:lstStyle/>
          <a:p>
            <a:r>
              <a:rPr lang="en-US" sz="2800" dirty="0">
                <a:latin typeface="Calibri" pitchFamily="34" charset="0"/>
              </a:rPr>
              <a:t>So for example, the atomic clock at the Royal observatory in Greenwich, England, ticks five microseconds per year slower than an identical clock at the National Bureau of Standards in Boulder, Colorado, both clocks being accurate to about one microsecond per year. The difference is exactly what general relativity predicts for the one-mile difference in altitude (Figure 1). </a:t>
            </a:r>
          </a:p>
        </p:txBody>
      </p:sp>
      <p:sp>
        <p:nvSpPr>
          <p:cNvPr id="6" name="Rectangle 5"/>
          <p:cNvSpPr/>
          <p:nvPr/>
        </p:nvSpPr>
        <p:spPr>
          <a:xfrm>
            <a:off x="0" y="6477000"/>
            <a:ext cx="9144000" cy="400110"/>
          </a:xfrm>
          <a:prstGeom prst="rect">
            <a:avLst/>
          </a:prstGeom>
        </p:spPr>
        <p:txBody>
          <a:bodyPr wrap="square">
            <a:spAutoFit/>
          </a:bodyPr>
          <a:lstStyle/>
          <a:p>
            <a:r>
              <a:rPr lang="en-US" sz="2000" dirty="0">
                <a:latin typeface="Calibri" pitchFamily="34" charset="0"/>
              </a:rPr>
              <a:t>Dr. Russell Humphreys, </a:t>
            </a:r>
            <a:r>
              <a:rPr lang="en-US" sz="2000" i="1" dirty="0">
                <a:latin typeface="Calibri" pitchFamily="34" charset="0"/>
              </a:rPr>
              <a:t>Starlight and Time</a:t>
            </a:r>
            <a:r>
              <a:rPr lang="en-US" sz="2000" dirty="0">
                <a:latin typeface="Calibri" pitchFamily="34" charset="0"/>
              </a:rPr>
              <a:t>, 1994, pp.11-12</a:t>
            </a:r>
          </a:p>
        </p:txBody>
      </p:sp>
    </p:spTree>
  </p:cSld>
  <p:clrMapOvr>
    <a:overrideClrMapping bg1="lt1" tx1="dk1" bg2="lt2" tx2="dk2" accent1="accent1" accent2="accent2" accent3="accent3" accent4="accent4" accent5="accent5" accent6="accent6" hlink="hlink" folHlink="folHlink"/>
  </p:clrMapOvr>
  <p:transition>
    <p:zoom/>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12272"/>
          </a:stretch>
        </a:blipFill>
        <a:effectLst/>
      </p:bgPr>
    </p:bg>
    <p:spTree>
      <p:nvGrpSpPr>
        <p:cNvPr id="1" name=""/>
        <p:cNvGrpSpPr/>
        <p:nvPr/>
      </p:nvGrpSpPr>
      <p:grpSpPr>
        <a:xfrm>
          <a:off x="0" y="0"/>
          <a:ext cx="0" cy="0"/>
          <a:chOff x="0" y="0"/>
          <a:chExt cx="0" cy="0"/>
        </a:xfrm>
      </p:grpSpPr>
      <p:sp>
        <p:nvSpPr>
          <p:cNvPr id="248836"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48834" name="Rectangle 2"/>
          <p:cNvSpPr>
            <a:spLocks noGrp="1" noChangeArrowheads="1"/>
          </p:cNvSpPr>
          <p:nvPr>
            <p:ph type="title"/>
          </p:nvPr>
        </p:nvSpPr>
        <p:spPr>
          <a:xfrm>
            <a:off x="609600" y="152400"/>
            <a:ext cx="7772400" cy="685800"/>
          </a:xfrm>
        </p:spPr>
        <p:txBody>
          <a:bodyPr/>
          <a:lstStyle/>
          <a:p>
            <a:r>
              <a:rPr lang="en-US" sz="2800">
                <a:solidFill>
                  <a:schemeClr val="tx1"/>
                </a:solidFill>
                <a:latin typeface="Tahoma" pitchFamily="34" charset="0"/>
              </a:rPr>
              <a:t>Starlight and Time: Solving the Puzzle of Distant Starlight in a Young Universe</a:t>
            </a:r>
            <a:endParaRPr lang="en-US" sz="2800" b="0">
              <a:solidFill>
                <a:schemeClr val="tx1"/>
              </a:solidFill>
              <a:latin typeface="Tahoma" pitchFamily="34" charset="0"/>
            </a:endParaRPr>
          </a:p>
        </p:txBody>
      </p:sp>
      <p:sp>
        <p:nvSpPr>
          <p:cNvPr id="248835" name="Rectangle 3"/>
          <p:cNvSpPr>
            <a:spLocks noGrp="1" noChangeArrowheads="1"/>
          </p:cNvSpPr>
          <p:nvPr>
            <p:ph idx="1"/>
          </p:nvPr>
        </p:nvSpPr>
        <p:spPr>
          <a:xfrm>
            <a:off x="609600" y="990600"/>
            <a:ext cx="7772400" cy="5867400"/>
          </a:xfrm>
        </p:spPr>
        <p:txBody>
          <a:bodyPr/>
          <a:lstStyle/>
          <a:p>
            <a:r>
              <a:rPr lang="en-US" sz="3600" dirty="0">
                <a:latin typeface="Calibri" pitchFamily="34" charset="0"/>
              </a:rPr>
              <a:t>Dr. Russell Humphreys has proposed that: </a:t>
            </a:r>
          </a:p>
          <a:p>
            <a:pPr lvl="1"/>
            <a:r>
              <a:rPr lang="en-US" sz="3200" dirty="0">
                <a:latin typeface="Calibri" pitchFamily="34" charset="0"/>
              </a:rPr>
              <a:t>God initially created all the materials in the universe in a (relatively) small area (he suggests an area two light years in diameter) with the earth being near the center of that area.</a:t>
            </a:r>
          </a:p>
          <a:p>
            <a:pPr lvl="1"/>
            <a:r>
              <a:rPr lang="en-US" sz="3200" dirty="0">
                <a:latin typeface="Calibri" pitchFamily="34" charset="0"/>
              </a:rPr>
              <a:t>God then “stretched out the heavens”, as He created the galaxies and stars.</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835">
                                            <p:txEl>
                                              <p:pRg st="1" end="1"/>
                                            </p:txEl>
                                          </p:spTgt>
                                        </p:tgtEl>
                                        <p:attrNameLst>
                                          <p:attrName>style.visibility</p:attrName>
                                        </p:attrNameLst>
                                      </p:cBhvr>
                                      <p:to>
                                        <p:strVal val="visible"/>
                                      </p:to>
                                    </p:set>
                                    <p:animEffect transition="in" filter="dissolve">
                                      <p:cBhvr>
                                        <p:cTn id="7" dur="500"/>
                                        <p:tgtEl>
                                          <p:spTgt spid="2488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835">
                                            <p:txEl>
                                              <p:pRg st="2" end="2"/>
                                            </p:txEl>
                                          </p:spTgt>
                                        </p:tgtEl>
                                        <p:attrNameLst>
                                          <p:attrName>style.visibility</p:attrName>
                                        </p:attrNameLst>
                                      </p:cBhvr>
                                      <p:to>
                                        <p:strVal val="visible"/>
                                      </p:to>
                                    </p:set>
                                    <p:animEffect transition="in" filter="dissolve">
                                      <p:cBhvr>
                                        <p:cTn id="12" dur="500"/>
                                        <p:tgtEl>
                                          <p:spTgt spid="2488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uiExpand="1" build="p" bldLvl="3"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12272"/>
          </a:stretch>
        </a:blipFill>
        <a:effectLst/>
      </p:bgPr>
    </p:bg>
    <p:spTree>
      <p:nvGrpSpPr>
        <p:cNvPr id="1" name=""/>
        <p:cNvGrpSpPr/>
        <p:nvPr/>
      </p:nvGrpSpPr>
      <p:grpSpPr>
        <a:xfrm>
          <a:off x="0" y="0"/>
          <a:ext cx="0" cy="0"/>
          <a:chOff x="0" y="0"/>
          <a:chExt cx="0" cy="0"/>
        </a:xfrm>
      </p:grpSpPr>
      <p:sp>
        <p:nvSpPr>
          <p:cNvPr id="248836"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48834" name="Rectangle 2"/>
          <p:cNvSpPr>
            <a:spLocks noGrp="1" noChangeArrowheads="1"/>
          </p:cNvSpPr>
          <p:nvPr>
            <p:ph type="title"/>
          </p:nvPr>
        </p:nvSpPr>
        <p:spPr>
          <a:xfrm>
            <a:off x="609600" y="152400"/>
            <a:ext cx="7772400" cy="685800"/>
          </a:xfrm>
        </p:spPr>
        <p:txBody>
          <a:bodyPr/>
          <a:lstStyle/>
          <a:p>
            <a:r>
              <a:rPr lang="en-US" sz="2800">
                <a:solidFill>
                  <a:schemeClr val="tx1"/>
                </a:solidFill>
                <a:latin typeface="Tahoma" pitchFamily="34" charset="0"/>
              </a:rPr>
              <a:t>Starlight and Time: Solving the Puzzle of Distant Starlight in a Young Universe</a:t>
            </a:r>
            <a:endParaRPr lang="en-US" sz="2800" b="0">
              <a:solidFill>
                <a:schemeClr val="tx1"/>
              </a:solidFill>
              <a:latin typeface="Tahoma" pitchFamily="34" charset="0"/>
            </a:endParaRPr>
          </a:p>
        </p:txBody>
      </p:sp>
      <p:sp>
        <p:nvSpPr>
          <p:cNvPr id="248835" name="Rectangle 3"/>
          <p:cNvSpPr>
            <a:spLocks noGrp="1" noChangeArrowheads="1"/>
          </p:cNvSpPr>
          <p:nvPr>
            <p:ph idx="1"/>
          </p:nvPr>
        </p:nvSpPr>
        <p:spPr>
          <a:xfrm>
            <a:off x="609600" y="990600"/>
            <a:ext cx="7772400" cy="5867400"/>
          </a:xfrm>
        </p:spPr>
        <p:txBody>
          <a:bodyPr/>
          <a:lstStyle/>
          <a:p>
            <a:r>
              <a:rPr lang="en-US" sz="2800" b="1" dirty="0">
                <a:solidFill>
                  <a:srgbClr val="000000"/>
                </a:solidFill>
                <a:latin typeface="Times New Roman" pitchFamily="18" charset="0"/>
              </a:rPr>
              <a:t>Isaiah 42:5 - </a:t>
            </a:r>
            <a:r>
              <a:rPr lang="en-US" sz="2800" b="1" i="1" dirty="0">
                <a:solidFill>
                  <a:srgbClr val="000066"/>
                </a:solidFill>
                <a:latin typeface="Times New Roman" pitchFamily="18" charset="0"/>
              </a:rPr>
              <a:t>This is what God the LORD says-- he who created the heavens and </a:t>
            </a:r>
            <a:r>
              <a:rPr lang="en-US" sz="2800" b="1" i="1" u="sng" dirty="0">
                <a:solidFill>
                  <a:srgbClr val="000066"/>
                </a:solidFill>
                <a:latin typeface="Times New Roman" pitchFamily="18" charset="0"/>
              </a:rPr>
              <a:t>stretched them out</a:t>
            </a:r>
            <a:r>
              <a:rPr lang="en-US" sz="2800" b="1" i="1" dirty="0">
                <a:solidFill>
                  <a:srgbClr val="000066"/>
                </a:solidFill>
                <a:latin typeface="Times New Roman" pitchFamily="18" charset="0"/>
              </a:rPr>
              <a:t>…</a:t>
            </a:r>
          </a:p>
          <a:p>
            <a:r>
              <a:rPr lang="en-US" sz="2800" b="1" dirty="0">
                <a:solidFill>
                  <a:srgbClr val="000000"/>
                </a:solidFill>
                <a:latin typeface="Times New Roman" pitchFamily="18" charset="0"/>
              </a:rPr>
              <a:t>Isaiah 45:12 - </a:t>
            </a:r>
            <a:r>
              <a:rPr lang="en-US" sz="2800" b="1" i="1" dirty="0">
                <a:solidFill>
                  <a:srgbClr val="000066"/>
                </a:solidFill>
                <a:latin typeface="Times New Roman" pitchFamily="18" charset="0"/>
              </a:rPr>
              <a:t>It is I who made the earth and created mankind upon it. My own hands </a:t>
            </a:r>
            <a:r>
              <a:rPr lang="en-US" sz="2800" b="1" i="1" u="sng" dirty="0">
                <a:solidFill>
                  <a:srgbClr val="000066"/>
                </a:solidFill>
                <a:latin typeface="Times New Roman" pitchFamily="18" charset="0"/>
              </a:rPr>
              <a:t>stretched out the heavens</a:t>
            </a:r>
            <a:r>
              <a:rPr lang="en-US" sz="2800" b="1" i="1" dirty="0">
                <a:solidFill>
                  <a:srgbClr val="000066"/>
                </a:solidFill>
                <a:latin typeface="Times New Roman" pitchFamily="18" charset="0"/>
              </a:rPr>
              <a:t>; I marshaled their starry hosts. </a:t>
            </a:r>
          </a:p>
          <a:p>
            <a:r>
              <a:rPr lang="en-US" sz="2800" b="1" dirty="0">
                <a:solidFill>
                  <a:srgbClr val="000066"/>
                </a:solidFill>
              </a:rPr>
              <a:t>(Cf. Job 9:8, Psalm 104:2, Isaiah 40:22, 42:5, 44:24, 45:12, 51:13, Jeremiah 10:12, 51:15, Zechariah 12:1)</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835">
                                            <p:txEl>
                                              <p:pRg st="1" end="1"/>
                                            </p:txEl>
                                          </p:spTgt>
                                        </p:tgtEl>
                                        <p:attrNameLst>
                                          <p:attrName>style.visibility</p:attrName>
                                        </p:attrNameLst>
                                      </p:cBhvr>
                                      <p:to>
                                        <p:strVal val="visible"/>
                                      </p:to>
                                    </p:set>
                                    <p:animEffect transition="in" filter="dissolve">
                                      <p:cBhvr>
                                        <p:cTn id="7" dur="500"/>
                                        <p:tgtEl>
                                          <p:spTgt spid="2488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835">
                                            <p:txEl>
                                              <p:pRg st="2" end="2"/>
                                            </p:txEl>
                                          </p:spTgt>
                                        </p:tgtEl>
                                        <p:attrNameLst>
                                          <p:attrName>style.visibility</p:attrName>
                                        </p:attrNameLst>
                                      </p:cBhvr>
                                      <p:to>
                                        <p:strVal val="visible"/>
                                      </p:to>
                                    </p:set>
                                    <p:animEffect transition="in" filter="dissolve">
                                      <p:cBhvr>
                                        <p:cTn id="12" dur="500"/>
                                        <p:tgtEl>
                                          <p:spTgt spid="2488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uiExpand="1" build="p" bldLvl="3"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12272"/>
          </a:stretch>
        </a:blipFill>
        <a:effectLst/>
      </p:bgPr>
    </p:bg>
    <p:spTree>
      <p:nvGrpSpPr>
        <p:cNvPr id="1" name=""/>
        <p:cNvGrpSpPr/>
        <p:nvPr/>
      </p:nvGrpSpPr>
      <p:grpSpPr>
        <a:xfrm>
          <a:off x="0" y="0"/>
          <a:ext cx="0" cy="0"/>
          <a:chOff x="0" y="0"/>
          <a:chExt cx="0" cy="0"/>
        </a:xfrm>
      </p:grpSpPr>
      <p:sp>
        <p:nvSpPr>
          <p:cNvPr id="316418"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16419" name="Rectangle 3"/>
          <p:cNvSpPr>
            <a:spLocks noGrp="1" noChangeArrowheads="1"/>
          </p:cNvSpPr>
          <p:nvPr>
            <p:ph type="title"/>
          </p:nvPr>
        </p:nvSpPr>
        <p:spPr>
          <a:xfrm>
            <a:off x="609600" y="152400"/>
            <a:ext cx="7772400" cy="685800"/>
          </a:xfrm>
        </p:spPr>
        <p:txBody>
          <a:bodyPr/>
          <a:lstStyle/>
          <a:p>
            <a:r>
              <a:rPr lang="en-US" sz="2800">
                <a:solidFill>
                  <a:schemeClr val="tx1"/>
                </a:solidFill>
                <a:latin typeface="Tahoma" pitchFamily="34" charset="0"/>
              </a:rPr>
              <a:t>Starlight and Time: Solving the Puzzle of Distant Starlight in a Young Universe</a:t>
            </a:r>
            <a:endParaRPr lang="en-US" sz="2800" b="0">
              <a:solidFill>
                <a:schemeClr val="tx1"/>
              </a:solidFill>
              <a:latin typeface="Tahoma" pitchFamily="34" charset="0"/>
            </a:endParaRPr>
          </a:p>
        </p:txBody>
      </p:sp>
      <p:sp>
        <p:nvSpPr>
          <p:cNvPr id="316420" name="Rectangle 4"/>
          <p:cNvSpPr>
            <a:spLocks noGrp="1" noChangeArrowheads="1"/>
          </p:cNvSpPr>
          <p:nvPr>
            <p:ph idx="1"/>
          </p:nvPr>
        </p:nvSpPr>
        <p:spPr>
          <a:xfrm>
            <a:off x="609600" y="1066800"/>
            <a:ext cx="7772400" cy="5562600"/>
          </a:xfrm>
        </p:spPr>
        <p:txBody>
          <a:bodyPr>
            <a:normAutofit lnSpcReduction="10000"/>
          </a:bodyPr>
          <a:lstStyle/>
          <a:p>
            <a:r>
              <a:rPr lang="en-US" sz="2800" dirty="0">
                <a:latin typeface="Calibri" pitchFamily="34" charset="0"/>
              </a:rPr>
              <a:t>Humphreys suggests that because of the tremendous gravitational force generated by having the mass of the universe initially concentrated in a relatively small area (and then later stretched out as He made the stars), </a:t>
            </a:r>
            <a:r>
              <a:rPr lang="en-US" sz="2800" b="1" dirty="0">
                <a:latin typeface="Calibri" pitchFamily="34" charset="0"/>
              </a:rPr>
              <a:t>time</a:t>
            </a:r>
            <a:r>
              <a:rPr lang="en-US" sz="2800" dirty="0">
                <a:latin typeface="Calibri" pitchFamily="34" charset="0"/>
              </a:rPr>
              <a:t> would have </a:t>
            </a:r>
            <a:r>
              <a:rPr lang="en-US" sz="2800" b="1" dirty="0">
                <a:latin typeface="Calibri" pitchFamily="34" charset="0"/>
              </a:rPr>
              <a:t>passed more slowly on the earth </a:t>
            </a:r>
            <a:r>
              <a:rPr lang="en-US" sz="2800" dirty="0">
                <a:latin typeface="Calibri" pitchFamily="34" charset="0"/>
              </a:rPr>
              <a:t>which was </a:t>
            </a:r>
            <a:r>
              <a:rPr lang="en-US" sz="2800" b="1" dirty="0">
                <a:latin typeface="Calibri" pitchFamily="34" charset="0"/>
              </a:rPr>
              <a:t>near the center </a:t>
            </a:r>
            <a:r>
              <a:rPr lang="en-US" sz="2800" dirty="0">
                <a:latin typeface="Calibri" pitchFamily="34" charset="0"/>
              </a:rPr>
              <a:t>of the created universe, </a:t>
            </a:r>
            <a:r>
              <a:rPr lang="en-US" sz="2800" b="1" dirty="0">
                <a:latin typeface="Calibri" pitchFamily="34" charset="0"/>
              </a:rPr>
              <a:t>than</a:t>
            </a:r>
            <a:r>
              <a:rPr lang="en-US" sz="2800" dirty="0">
                <a:latin typeface="Calibri" pitchFamily="34" charset="0"/>
              </a:rPr>
              <a:t> it passed </a:t>
            </a:r>
            <a:r>
              <a:rPr lang="en-US" sz="2800" b="1" dirty="0">
                <a:latin typeface="Calibri" pitchFamily="34" charset="0"/>
              </a:rPr>
              <a:t>for the stars </a:t>
            </a:r>
            <a:r>
              <a:rPr lang="en-US" sz="2800" dirty="0">
                <a:latin typeface="Calibri" pitchFamily="34" charset="0"/>
              </a:rPr>
              <a:t>which were </a:t>
            </a:r>
            <a:r>
              <a:rPr lang="en-US" sz="2800" b="1" dirty="0">
                <a:latin typeface="Calibri" pitchFamily="34" charset="0"/>
              </a:rPr>
              <a:t>far away</a:t>
            </a:r>
            <a:r>
              <a:rPr lang="en-US" sz="2800" dirty="0">
                <a:latin typeface="Calibri" pitchFamily="34" charset="0"/>
              </a:rPr>
              <a:t> from the center.</a:t>
            </a:r>
          </a:p>
          <a:p>
            <a:r>
              <a:rPr lang="en-US" sz="2800" dirty="0">
                <a:latin typeface="Calibri" pitchFamily="34" charset="0"/>
              </a:rPr>
              <a:t> Therefore, </a:t>
            </a:r>
            <a:r>
              <a:rPr lang="en-US" sz="2800" b="1" dirty="0">
                <a:latin typeface="Calibri" pitchFamily="34" charset="0"/>
              </a:rPr>
              <a:t>the stars </a:t>
            </a:r>
            <a:r>
              <a:rPr lang="en-US" sz="2800" dirty="0">
                <a:latin typeface="Calibri" pitchFamily="34" charset="0"/>
              </a:rPr>
              <a:t>and galaxies</a:t>
            </a:r>
            <a:r>
              <a:rPr lang="en-US" sz="2800" b="1" dirty="0">
                <a:latin typeface="Calibri" pitchFamily="34" charset="0"/>
              </a:rPr>
              <a:t> could have aged billions of years during the time that the earth aged 24 hours</a:t>
            </a:r>
            <a:r>
              <a:rPr lang="en-US" sz="2800" dirty="0">
                <a:latin typeface="Calibri" pitchFamily="34" charset="0"/>
              </a:rPr>
              <a:t> on the fourth day, giving time for the light from those stars to reach the earth where they could be seen by Adam.</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6420">
                                            <p:txEl>
                                              <p:pRg st="1" end="1"/>
                                            </p:txEl>
                                          </p:spTgt>
                                        </p:tgtEl>
                                        <p:attrNameLst>
                                          <p:attrName>style.visibility</p:attrName>
                                        </p:attrNameLst>
                                      </p:cBhvr>
                                      <p:to>
                                        <p:strVal val="visible"/>
                                      </p:to>
                                    </p:set>
                                    <p:animEffect transition="in" filter="dissolve">
                                      <p:cBhvr>
                                        <p:cTn id="7" dur="500"/>
                                        <p:tgtEl>
                                          <p:spTgt spid="3164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uiExpand="1" build="p" bldLvl="3"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33000"/>
            <a:lum/>
          </a:blip>
          <a:srcRect/>
          <a:stretch>
            <a:fillRect r="-9168"/>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33400"/>
          </a:xfrm>
        </p:spPr>
        <p:txBody>
          <a:bodyPr/>
          <a:lstStyle/>
          <a:p>
            <a:r>
              <a:rPr lang="en-US" sz="4000" dirty="0">
                <a:latin typeface="Tahoma" pitchFamily="34" charset="0"/>
                <a:ea typeface="Tahoma" pitchFamily="34" charset="0"/>
                <a:cs typeface="Tahoma" pitchFamily="34" charset="0"/>
              </a:rPr>
              <a:t>Not just a problem for creation…</a:t>
            </a:r>
          </a:p>
        </p:txBody>
      </p:sp>
      <p:sp>
        <p:nvSpPr>
          <p:cNvPr id="3" name="Content Placeholder 2"/>
          <p:cNvSpPr>
            <a:spLocks noGrp="1"/>
          </p:cNvSpPr>
          <p:nvPr>
            <p:ph idx="1"/>
          </p:nvPr>
        </p:nvSpPr>
        <p:spPr>
          <a:xfrm>
            <a:off x="685800" y="1143000"/>
            <a:ext cx="7772400" cy="4953000"/>
          </a:xfrm>
        </p:spPr>
        <p:txBody>
          <a:bodyPr/>
          <a:lstStyle/>
          <a:p>
            <a:r>
              <a:rPr lang="en-US" sz="3200" dirty="0">
                <a:effectLst/>
                <a:latin typeface="Calibri" pitchFamily="34" charset="0"/>
              </a:rPr>
              <a:t>Even if all the Young Earth Creation models turn out to be wrong, light travel-time cannot be used to support the big bang with it’s billions of years because the big bang has a light travel-time problem of it’s own!</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33000"/>
            <a:lum/>
          </a:blip>
          <a:srcRect/>
          <a:stretch>
            <a:fillRect r="-9168"/>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ahoma" pitchFamily="34" charset="0"/>
                <a:ea typeface="Tahoma" pitchFamily="34" charset="0"/>
                <a:cs typeface="Tahoma" pitchFamily="34" charset="0"/>
              </a:rPr>
              <a:t>The Horizon Problem</a:t>
            </a:r>
          </a:p>
        </p:txBody>
      </p:sp>
      <p:sp>
        <p:nvSpPr>
          <p:cNvPr id="3" name="Content Placeholder 2"/>
          <p:cNvSpPr>
            <a:spLocks noGrp="1"/>
          </p:cNvSpPr>
          <p:nvPr>
            <p:ph idx="1"/>
          </p:nvPr>
        </p:nvSpPr>
        <p:spPr/>
        <p:txBody>
          <a:bodyPr/>
          <a:lstStyle/>
          <a:p>
            <a:r>
              <a:rPr lang="en-US" sz="3200" dirty="0">
                <a:latin typeface="Calibri" pitchFamily="34" charset="0"/>
              </a:rPr>
              <a:t>The big bang theory requires that the different regions of the universe </a:t>
            </a:r>
            <a:r>
              <a:rPr lang="en-US" sz="3200" b="1" dirty="0">
                <a:latin typeface="Calibri" pitchFamily="34" charset="0"/>
              </a:rPr>
              <a:t>started</a:t>
            </a:r>
            <a:r>
              <a:rPr lang="en-US" sz="3200" dirty="0">
                <a:latin typeface="Calibri" pitchFamily="34" charset="0"/>
              </a:rPr>
              <a:t> </a:t>
            </a:r>
            <a:r>
              <a:rPr lang="en-US" sz="3200" b="1" dirty="0">
                <a:latin typeface="Calibri" pitchFamily="34" charset="0"/>
              </a:rPr>
              <a:t>with</a:t>
            </a:r>
            <a:r>
              <a:rPr lang="en-US" sz="3200" dirty="0">
                <a:latin typeface="Calibri" pitchFamily="34" charset="0"/>
              </a:rPr>
              <a:t> very </a:t>
            </a:r>
            <a:r>
              <a:rPr lang="en-US" sz="3200" b="1" dirty="0">
                <a:latin typeface="Calibri" pitchFamily="34" charset="0"/>
              </a:rPr>
              <a:t>different temperatures</a:t>
            </a:r>
            <a:r>
              <a:rPr lang="en-US" sz="3200" dirty="0">
                <a:latin typeface="Calibri" pitchFamily="34" charset="0"/>
              </a:rPr>
              <a:t>.</a:t>
            </a:r>
          </a:p>
          <a:p>
            <a:r>
              <a:rPr lang="en-US" sz="3200" b="1" dirty="0">
                <a:latin typeface="Calibri" pitchFamily="34" charset="0"/>
              </a:rPr>
              <a:t>Today</a:t>
            </a:r>
            <a:r>
              <a:rPr lang="en-US" sz="3200" dirty="0">
                <a:latin typeface="Calibri" pitchFamily="34" charset="0"/>
              </a:rPr>
              <a:t> they all have almost </a:t>
            </a:r>
            <a:r>
              <a:rPr lang="en-US" sz="3200" b="1" dirty="0">
                <a:latin typeface="Calibri" pitchFamily="34" charset="0"/>
              </a:rPr>
              <a:t>the</a:t>
            </a:r>
            <a:r>
              <a:rPr lang="en-US" sz="3200" dirty="0">
                <a:latin typeface="Calibri" pitchFamily="34" charset="0"/>
              </a:rPr>
              <a:t> </a:t>
            </a:r>
            <a:r>
              <a:rPr lang="en-US" sz="3200" b="1" dirty="0">
                <a:latin typeface="Calibri" pitchFamily="34" charset="0"/>
              </a:rPr>
              <a:t>same temperature</a:t>
            </a:r>
            <a:r>
              <a:rPr lang="en-US" sz="3200" dirty="0">
                <a:latin typeface="Calibri" pitchFamily="34" charset="0"/>
              </a:rPr>
              <a:t>.</a:t>
            </a:r>
          </a:p>
          <a:p>
            <a:r>
              <a:rPr lang="en-US" sz="3200" dirty="0">
                <a:latin typeface="Calibri" pitchFamily="34" charset="0"/>
              </a:rPr>
              <a:t>Yet there has </a:t>
            </a:r>
            <a:r>
              <a:rPr lang="en-US" sz="3200" b="1" dirty="0">
                <a:latin typeface="Calibri" pitchFamily="34" charset="0"/>
              </a:rPr>
              <a:t>not</a:t>
            </a:r>
            <a:r>
              <a:rPr lang="en-US" sz="3200" dirty="0">
                <a:latin typeface="Calibri" pitchFamily="34" charset="0"/>
              </a:rPr>
              <a:t> been </a:t>
            </a:r>
            <a:r>
              <a:rPr lang="en-US" sz="3200" b="1" dirty="0">
                <a:latin typeface="Calibri" pitchFamily="34" charset="0"/>
              </a:rPr>
              <a:t>enough time </a:t>
            </a:r>
            <a:r>
              <a:rPr lang="en-US" sz="3200" dirty="0">
                <a:latin typeface="Calibri" pitchFamily="34" charset="0"/>
              </a:rPr>
              <a:t>for these regions to exchange light in order to come to the same temperature.</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33000"/>
            <a:lum/>
          </a:blip>
          <a:srcRect/>
          <a:stretch>
            <a:fillRect r="-9168"/>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Tahoma" pitchFamily="34" charset="0"/>
                <a:ea typeface="Tahoma" pitchFamily="34" charset="0"/>
                <a:cs typeface="Tahoma" pitchFamily="34" charset="0"/>
              </a:rPr>
              <a:t>Conclusions</a:t>
            </a:r>
          </a:p>
        </p:txBody>
      </p:sp>
      <p:sp>
        <p:nvSpPr>
          <p:cNvPr id="3" name="Content Placeholder 2"/>
          <p:cNvSpPr>
            <a:spLocks noGrp="1"/>
          </p:cNvSpPr>
          <p:nvPr>
            <p:ph idx="1"/>
          </p:nvPr>
        </p:nvSpPr>
        <p:spPr>
          <a:xfrm>
            <a:off x="685800" y="1143000"/>
            <a:ext cx="7772400" cy="4953000"/>
          </a:xfrm>
        </p:spPr>
        <p:txBody>
          <a:bodyPr/>
          <a:lstStyle/>
          <a:p>
            <a:r>
              <a:rPr lang="en-US" sz="3200" dirty="0">
                <a:latin typeface="Calibri" pitchFamily="34" charset="0"/>
              </a:rPr>
              <a:t>There are </a:t>
            </a:r>
            <a:r>
              <a:rPr lang="en-US" sz="3200" b="1" dirty="0">
                <a:latin typeface="Calibri" pitchFamily="34" charset="0"/>
              </a:rPr>
              <a:t>several possible ways </a:t>
            </a:r>
            <a:r>
              <a:rPr lang="en-US" sz="3200" dirty="0">
                <a:latin typeface="Calibri" pitchFamily="34" charset="0"/>
              </a:rPr>
              <a:t>in which starlight can travel large distances in a short amount of time.</a:t>
            </a:r>
          </a:p>
          <a:p>
            <a:r>
              <a:rPr lang="en-US" sz="3200" dirty="0">
                <a:latin typeface="Calibri" pitchFamily="34" charset="0"/>
              </a:rPr>
              <a:t>Therefore, the fact that the universe is large does not </a:t>
            </a:r>
            <a:r>
              <a:rPr lang="en-US" sz="3200" b="1" dirty="0">
                <a:latin typeface="Calibri" pitchFamily="34" charset="0"/>
              </a:rPr>
              <a:t>prove</a:t>
            </a:r>
            <a:r>
              <a:rPr lang="en-US" sz="3200" dirty="0">
                <a:latin typeface="Calibri" pitchFamily="34" charset="0"/>
              </a:rPr>
              <a:t> that it is billions of years old.</a:t>
            </a:r>
          </a:p>
          <a:p>
            <a:r>
              <a:rPr lang="en-US" sz="3200" dirty="0">
                <a:latin typeface="Calibri" pitchFamily="34" charset="0"/>
              </a:rPr>
              <a:t>The big bang has a light travel-time problem also.</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cstate="print">
            <a:lum/>
          </a:blip>
          <a:srcRect/>
          <a:stretch>
            <a:fillRect t="-19000" b="-19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5800" y="685800"/>
            <a:ext cx="7772400" cy="3048000"/>
          </a:xfrm>
        </p:spPr>
        <p:txBody>
          <a:bodyPr>
            <a:normAutofit fontScale="90000"/>
          </a:bodyPr>
          <a:lstStyle/>
          <a:p>
            <a:r>
              <a:rPr lang="en-US" sz="9600" b="1" dirty="0">
                <a:solidFill>
                  <a:schemeClr val="accent6">
                    <a:lumMod val="20000"/>
                    <a:lumOff val="80000"/>
                  </a:schemeClr>
                </a:solidFill>
                <a:effectLst>
                  <a:glow rad="228600">
                    <a:schemeClr val="accent2">
                      <a:satMod val="175000"/>
                      <a:alpha val="40000"/>
                    </a:schemeClr>
                  </a:glow>
                </a:effectLst>
                <a:latin typeface="Calibri" pitchFamily="34" charset="0"/>
              </a:rPr>
              <a:t>Did the Universe “Evolve”?</a:t>
            </a:r>
            <a:endParaRPr lang="en-US" sz="9600" dirty="0">
              <a:solidFill>
                <a:schemeClr val="accent6">
                  <a:lumMod val="20000"/>
                  <a:lumOff val="80000"/>
                </a:schemeClr>
              </a:solidFill>
              <a:effectLst>
                <a:glow rad="228600">
                  <a:schemeClr val="accent2">
                    <a:satMod val="175000"/>
                    <a:alpha val="40000"/>
                  </a:schemeClr>
                </a:glow>
              </a:effectLst>
              <a:latin typeface="Calibri" pitchFamily="34" charset="0"/>
            </a:endParaRPr>
          </a:p>
        </p:txBody>
      </p:sp>
      <p:sp>
        <p:nvSpPr>
          <p:cNvPr id="6" name="Subtitle 5"/>
          <p:cNvSpPr>
            <a:spLocks noGrp="1"/>
          </p:cNvSpPr>
          <p:nvPr>
            <p:ph type="subTitle" idx="1"/>
          </p:nvPr>
        </p:nvSpPr>
        <p:spPr>
          <a:xfrm>
            <a:off x="0" y="3962400"/>
            <a:ext cx="9144000" cy="609600"/>
          </a:xfrm>
        </p:spPr>
        <p:txBody>
          <a:bodyPr/>
          <a:lstStyle/>
          <a:p>
            <a:r>
              <a:rPr lang="en-US" sz="4000" b="1" spc="50" dirty="0">
                <a:ln w="12700" cmpd="sng">
                  <a:solidFill>
                    <a:schemeClr val="accent6">
                      <a:satMod val="120000"/>
                      <a:shade val="80000"/>
                    </a:schemeClr>
                  </a:solidFill>
                  <a:prstDash val="solid"/>
                </a:ln>
                <a:solidFill>
                  <a:schemeClr val="accent2">
                    <a:lumMod val="40000"/>
                    <a:lumOff val="60000"/>
                  </a:schemeClr>
                </a:solidFill>
                <a:effectLst>
                  <a:glow rad="101600">
                    <a:schemeClr val="accent2">
                      <a:satMod val="175000"/>
                      <a:alpha val="40000"/>
                    </a:schemeClr>
                  </a:glow>
                </a:effectLst>
                <a:latin typeface="Calibri" pitchFamily="34" charset="0"/>
              </a:rPr>
              <a:t>Scientific Problems With the “Big Bang”</a:t>
            </a:r>
            <a:endParaRPr lang="en-US" sz="4000" b="1" dirty="0"/>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72043"/>
          </a:stretch>
        </a:blipFill>
        <a:effectLst/>
      </p:bgPr>
    </p:bg>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7650" name="Rectangle 2"/>
          <p:cNvSpPr>
            <a:spLocks noGrp="1" noChangeArrowheads="1"/>
          </p:cNvSpPr>
          <p:nvPr>
            <p:ph type="title"/>
          </p:nvPr>
        </p:nvSpPr>
        <p:spPr>
          <a:xfrm>
            <a:off x="304800" y="381000"/>
            <a:ext cx="8534400" cy="533400"/>
          </a:xfrm>
        </p:spPr>
        <p:txBody>
          <a:bodyPr/>
          <a:lstStyle/>
          <a:p>
            <a:r>
              <a:rPr lang="en-US" sz="2800">
                <a:latin typeface="Tahoma" pitchFamily="34" charset="0"/>
              </a:rPr>
              <a:t>Archbishop Ussher’s Chronology of the Bible</a:t>
            </a:r>
          </a:p>
        </p:txBody>
      </p:sp>
      <p:sp>
        <p:nvSpPr>
          <p:cNvPr id="27651" name="Rectangle 3"/>
          <p:cNvSpPr>
            <a:spLocks noGrp="1" noChangeArrowheads="1"/>
          </p:cNvSpPr>
          <p:nvPr>
            <p:ph idx="1"/>
          </p:nvPr>
        </p:nvSpPr>
        <p:spPr>
          <a:xfrm>
            <a:off x="685800" y="1143000"/>
            <a:ext cx="7772400" cy="5562600"/>
          </a:xfrm>
        </p:spPr>
        <p:txBody>
          <a:bodyPr/>
          <a:lstStyle/>
          <a:p>
            <a:r>
              <a:rPr lang="en-US" sz="2400" b="1">
                <a:solidFill>
                  <a:schemeClr val="tx2"/>
                </a:solidFill>
                <a:latin typeface="Tahoma" pitchFamily="34" charset="0"/>
              </a:rPr>
              <a:t>Was originally compiled in 1650.</a:t>
            </a:r>
          </a:p>
          <a:p>
            <a:r>
              <a:rPr lang="en-US" sz="2400" b="1">
                <a:solidFill>
                  <a:schemeClr val="tx2"/>
                </a:solidFill>
                <a:latin typeface="Tahoma" pitchFamily="34" charset="0"/>
              </a:rPr>
              <a:t>Was based on a literal interpretation of the genealogies of Genesis 5 and 11 in addition to other Biblical and historical data. </a:t>
            </a:r>
          </a:p>
          <a:p>
            <a:r>
              <a:rPr lang="en-US" sz="2400" b="1">
                <a:solidFill>
                  <a:schemeClr val="tx2"/>
                </a:solidFill>
                <a:latin typeface="Tahoma" pitchFamily="34" charset="0"/>
              </a:rPr>
              <a:t>Gave a date of 4004 BC for the creation of the heavens and the earth and a date of 2348 BC for Noah's flood.</a:t>
            </a:r>
          </a:p>
          <a:p>
            <a:r>
              <a:rPr lang="en-US" sz="2400" b="1">
                <a:solidFill>
                  <a:schemeClr val="tx2"/>
                </a:solidFill>
                <a:latin typeface="Tahoma" pitchFamily="34" charset="0"/>
              </a:rPr>
              <a:t>Was printed in the margins of the King James Bible for many years, beginning in the eighteenth century. </a:t>
            </a:r>
          </a:p>
          <a:p>
            <a:r>
              <a:rPr lang="en-US" sz="2400" b="1">
                <a:solidFill>
                  <a:schemeClr val="tx2"/>
                </a:solidFill>
                <a:latin typeface="Tahoma" pitchFamily="34" charset="0"/>
              </a:rPr>
              <a:t>Is often criticized today for:</a:t>
            </a:r>
          </a:p>
          <a:p>
            <a:pPr lvl="1"/>
            <a:r>
              <a:rPr lang="en-US" sz="2000" b="1">
                <a:solidFill>
                  <a:schemeClr val="tx2"/>
                </a:solidFill>
                <a:latin typeface="Tahoma" pitchFamily="34" charset="0"/>
              </a:rPr>
              <a:t>Attempting to be too precise</a:t>
            </a:r>
          </a:p>
          <a:p>
            <a:pPr lvl="1"/>
            <a:r>
              <a:rPr lang="en-US" sz="2000" b="1">
                <a:solidFill>
                  <a:schemeClr val="tx2"/>
                </a:solidFill>
                <a:latin typeface="Tahoma" pitchFamily="34" charset="0"/>
              </a:rPr>
              <a:t>Interpreting the Bible too literally</a:t>
            </a:r>
          </a:p>
          <a:p>
            <a:pPr lvl="1"/>
            <a:r>
              <a:rPr lang="en-US" sz="2000" b="1">
                <a:solidFill>
                  <a:schemeClr val="tx2"/>
                </a:solidFill>
                <a:latin typeface="Tahoma" pitchFamily="34" charset="0"/>
              </a:rPr>
              <a:t>Giving too young a date for the creation</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7651">
                                            <p:txEl>
                                              <p:pRg st="6" end="6"/>
                                            </p:txEl>
                                          </p:spTgt>
                                        </p:tgtEl>
                                        <p:attrNameLst>
                                          <p:attrName>style.visibility</p:attrName>
                                        </p:attrNameLst>
                                      </p:cBhvr>
                                      <p:to>
                                        <p:strVal val="visible"/>
                                      </p:to>
                                    </p:set>
                                    <p:anim calcmode="lin" valueType="num">
                                      <p:cBhvr additive="base">
                                        <p:cTn id="43" dur="500" fill="hold"/>
                                        <p:tgtEl>
                                          <p:spTgt spid="2765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76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7651">
                                            <p:txEl>
                                              <p:pRg st="7" end="7"/>
                                            </p:txEl>
                                          </p:spTgt>
                                        </p:tgtEl>
                                        <p:attrNameLst>
                                          <p:attrName>style.visibility</p:attrName>
                                        </p:attrNameLst>
                                      </p:cBhvr>
                                      <p:to>
                                        <p:strVal val="visible"/>
                                      </p:to>
                                    </p:set>
                                    <p:anim calcmode="lin" valueType="num">
                                      <p:cBhvr additive="base">
                                        <p:cTn id="49" dur="500" fill="hold"/>
                                        <p:tgtEl>
                                          <p:spTgt spid="27651">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76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2"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9000" b="-19000"/>
          </a:stretch>
        </a:blipFill>
        <a:effectLst/>
      </p:bgPr>
    </p:bg>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685800" y="838200"/>
            <a:ext cx="7772400" cy="4724400"/>
          </a:xfrm>
        </p:spPr>
        <p:txBody>
          <a:bodyPr/>
          <a:lstStyle/>
          <a:p>
            <a:r>
              <a:rPr lang="en-US" sz="40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While some believe that light from distant stars presents a problem for young-earth creationists, evolutionists have their </a:t>
            </a:r>
            <a:r>
              <a:rPr lang="en-US" sz="40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own</a:t>
            </a:r>
            <a:r>
              <a:rPr lang="en-US" sz="40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problems explaining the universe!</a:t>
            </a:r>
          </a:p>
        </p:txBody>
      </p:sp>
      <p:sp>
        <p:nvSpPr>
          <p:cNvPr id="6" name="Rectangle 2"/>
          <p:cNvSpPr txBox="1">
            <a:spLocks noChangeArrowheads="1"/>
          </p:cNvSpPr>
          <p:nvPr/>
        </p:nvSpPr>
        <p:spPr bwMode="auto">
          <a:xfrm>
            <a:off x="0" y="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50" normalizeH="0" baseline="0" noProof="0" dirty="0">
                <a:ln w="12700" cmpd="sng">
                  <a:solidFill>
                    <a:schemeClr val="accent6">
                      <a:satMod val="120000"/>
                      <a:shade val="80000"/>
                    </a:schemeClr>
                  </a:solidFill>
                  <a:prstDash val="solid"/>
                </a:ln>
                <a:solidFill>
                  <a:schemeClr val="accent2">
                    <a:lumMod val="40000"/>
                    <a:lumOff val="60000"/>
                  </a:schemeClr>
                </a:solidFill>
                <a:effectLst>
                  <a:glow rad="101600">
                    <a:schemeClr val="accent2">
                      <a:satMod val="175000"/>
                      <a:alpha val="40000"/>
                    </a:schemeClr>
                  </a:glow>
                </a:effectLst>
                <a:uLnTx/>
                <a:uFillTx/>
                <a:latin typeface="Calibri" pitchFamily="34" charset="0"/>
                <a:ea typeface="+mj-ea"/>
                <a:cs typeface="+mj-cs"/>
              </a:rPr>
              <a:t>Scientific Problems With the “Big Bang”</a:t>
            </a:r>
          </a:p>
        </p:txBody>
      </p:sp>
    </p:spTree>
  </p:cSld>
  <p:clrMapOvr>
    <a:masterClrMapping/>
  </p:clrMapOvr>
  <p:transition>
    <p:zoom/>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9000" b="-19000"/>
          </a:stretch>
        </a:blipFill>
        <a:effectLst/>
      </p:bgPr>
    </p:bg>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685800" y="838200"/>
            <a:ext cx="7772400" cy="6019800"/>
          </a:xfrm>
        </p:spPr>
        <p:txBody>
          <a:bodyPr>
            <a:normAutofit lnSpcReduction="10000"/>
          </a:bodyPr>
          <a:lstStyle/>
          <a:p>
            <a:r>
              <a:rPr lang="en-US" sz="2800" b="1" spc="50" dirty="0">
                <a:ln w="12700" cmpd="sng">
                  <a:solidFill>
                    <a:schemeClr val="accent2"/>
                  </a:solidFill>
                  <a:prstDash val="solid"/>
                </a:ln>
                <a:solidFill>
                  <a:srgbClr val="FFFFFF"/>
                </a:solidFill>
                <a:effectLst>
                  <a:glow rad="139700">
                    <a:schemeClr val="accent2">
                      <a:satMod val="175000"/>
                      <a:alpha val="40000"/>
                    </a:schemeClr>
                  </a:glow>
                </a:effectLst>
                <a:latin typeface="Calibri" pitchFamily="34" charset="0"/>
              </a:rPr>
              <a:t>The biggest problem that evolutionists have is explaining where the material for the universe </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came from. The </a:t>
            </a:r>
            <a:r>
              <a:rPr lang="en-US" sz="2800" b="1" u="sng"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First Law of Thermodynamics </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states that matter/energy can neither be created nor destroyed (through natural means). So if there was no supernatural creation, where did all the matter and energy in the universe come from ?</a:t>
            </a:r>
          </a:p>
          <a:p>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And we know the universe has not always been here, because the </a:t>
            </a:r>
            <a:r>
              <a:rPr lang="en-US" sz="2800" b="1" u="sng"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Second Law of Thermodynamics</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 </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states that the energy available for useful work always decreases over time. Therefore if the universe has always been here, it would have run out of usable energy by now.</a:t>
            </a:r>
          </a:p>
          <a:p>
            <a:endPar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ndParaRPr>
          </a:p>
        </p:txBody>
      </p:sp>
      <p:sp>
        <p:nvSpPr>
          <p:cNvPr id="6" name="Rectangle 2"/>
          <p:cNvSpPr txBox="1">
            <a:spLocks noChangeArrowheads="1"/>
          </p:cNvSpPr>
          <p:nvPr/>
        </p:nvSpPr>
        <p:spPr bwMode="auto">
          <a:xfrm>
            <a:off x="0" y="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n-US" sz="4000" b="1" kern="0" spc="50" dirty="0">
                <a:ln w="12700" cmpd="sng">
                  <a:solidFill>
                    <a:schemeClr val="accent2"/>
                  </a:solidFill>
                  <a:prstDash val="solid"/>
                </a:ln>
                <a:solidFill>
                  <a:schemeClr val="accent2">
                    <a:lumMod val="40000"/>
                    <a:lumOff val="60000"/>
                  </a:schemeClr>
                </a:solidFill>
                <a:effectLst>
                  <a:glow rad="101600">
                    <a:schemeClr val="accent2">
                      <a:satMod val="175000"/>
                      <a:alpha val="40000"/>
                    </a:schemeClr>
                  </a:glow>
                </a:effectLst>
                <a:latin typeface="Calibri" pitchFamily="34" charset="0"/>
                <a:ea typeface="+mj-ea"/>
                <a:cs typeface="+mj-cs"/>
              </a:rPr>
              <a:t>Scientific Problems With the “Big Bang”</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animEffect transition="in" filter="dissolve">
                                      <p:cBhvr>
                                        <p:cTn id="7" dur="500"/>
                                        <p:tgtEl>
                                          <p:spTgt spid="2529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uiExpand="1" build="p" bldLvl="3"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685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r>
              <a:rPr lang="en-US" sz="4000" spc="50" dirty="0">
                <a:ln w="12700" cmpd="sng">
                  <a:solidFill>
                    <a:schemeClr val="accent6">
                      <a:satMod val="120000"/>
                      <a:shade val="80000"/>
                    </a:schemeClr>
                  </a:solidFill>
                  <a:prstDash val="solid"/>
                </a:ln>
                <a:solidFill>
                  <a:schemeClr val="accent2">
                    <a:lumMod val="40000"/>
                    <a:lumOff val="60000"/>
                  </a:schemeClr>
                </a:solidFill>
                <a:effectLst>
                  <a:glow rad="101600">
                    <a:schemeClr val="accent2">
                      <a:satMod val="175000"/>
                      <a:alpha val="40000"/>
                    </a:schemeClr>
                  </a:glow>
                </a:effectLst>
                <a:latin typeface="Calibri" pitchFamily="34" charset="0"/>
              </a:rPr>
              <a:t>Scientific Problems With the “Big Bang”</a:t>
            </a:r>
          </a:p>
        </p:txBody>
      </p:sp>
      <p:sp>
        <p:nvSpPr>
          <p:cNvPr id="252931" name="Rectangle 3"/>
          <p:cNvSpPr>
            <a:spLocks noGrp="1" noChangeArrowheads="1"/>
          </p:cNvSpPr>
          <p:nvPr>
            <p:ph idx="1"/>
          </p:nvPr>
        </p:nvSpPr>
        <p:spPr>
          <a:xfrm>
            <a:off x="685800" y="838200"/>
            <a:ext cx="7772400" cy="6019800"/>
          </a:xfrm>
        </p:spPr>
        <p:txBody>
          <a:bodyPr>
            <a:normAutofit lnSpcReduction="10000"/>
          </a:bodyPr>
          <a:lstStyle/>
          <a:p>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Evolutionists also have their own problems with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light from distant stars</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For example, there are some faraway galaxies whose light has traveled great distances and therefore (supposedly) shows what those galaxies looked like millions of years ago, and yet look just as old as nearby galaxies </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rPr>
              <a:t>(</a:t>
            </a:r>
            <a:r>
              <a:rPr lang="en-US" sz="2800" b="1" i="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rPr>
              <a:t>Science News</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rPr>
              <a:t>, March 7, 1981, “Most Distant Galaxies: Surprisingly Mature”, p.148).</a:t>
            </a:r>
          </a:p>
          <a:p>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Recently, distant galaxies have been observed by the Hubble Space Telescope whose age, based on calculations which assume the big bang occurred,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exceeds</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the age of the universe! </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rPr>
              <a:t>(Nature, June 13, 1996, “An Old Galaxy in a Young Universe”, pp.555-556)</a:t>
            </a:r>
          </a:p>
          <a:p>
            <a:endPar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animEffect transition="in" filter="dissolve">
                                      <p:cBhvr>
                                        <p:cTn id="7" dur="500"/>
                                        <p:tgtEl>
                                          <p:spTgt spid="2529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uiExpand="1" build="p" bldLvl="3"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0" y="0"/>
            <a:ext cx="9144000" cy="685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r>
              <a:rPr lang="en-US" sz="4000" spc="50" dirty="0">
                <a:ln w="12700" cmpd="sng">
                  <a:solidFill>
                    <a:schemeClr val="accent6">
                      <a:satMod val="120000"/>
                      <a:shade val="80000"/>
                    </a:schemeClr>
                  </a:solidFill>
                  <a:prstDash val="solid"/>
                </a:ln>
                <a:solidFill>
                  <a:schemeClr val="accent2">
                    <a:lumMod val="40000"/>
                    <a:lumOff val="60000"/>
                  </a:schemeClr>
                </a:solidFill>
                <a:effectLst>
                  <a:glow rad="101600">
                    <a:schemeClr val="accent2">
                      <a:satMod val="175000"/>
                      <a:alpha val="40000"/>
                    </a:schemeClr>
                  </a:glow>
                </a:effectLst>
                <a:latin typeface="Calibri" pitchFamily="34" charset="0"/>
              </a:rPr>
              <a:t>Scientific Problems With the “Big Bang”</a:t>
            </a:r>
          </a:p>
        </p:txBody>
      </p:sp>
      <p:sp>
        <p:nvSpPr>
          <p:cNvPr id="253955" name="Rectangle 3"/>
          <p:cNvSpPr>
            <a:spLocks noGrp="1" noChangeArrowheads="1"/>
          </p:cNvSpPr>
          <p:nvPr>
            <p:ph idx="1"/>
          </p:nvPr>
        </p:nvSpPr>
        <p:spPr>
          <a:xfrm>
            <a:off x="685800" y="838200"/>
            <a:ext cx="7772400" cy="6019800"/>
          </a:xfrm>
        </p:spPr>
        <p:txBody>
          <a:bodyPr>
            <a:normAutofit fontScale="92500" lnSpcReduction="10000"/>
          </a:bodyPr>
          <a:lstStyle/>
          <a:p>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In order to explain the things that we observe in our universe, Evolutionists who believe in the big bang often have to make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assumptions</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for which there is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little or no evidence</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a:t>
            </a:r>
          </a:p>
          <a:p>
            <a:pPr lvl="1"/>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a typeface="+mn-ea"/>
                <a:cs typeface="+mn-cs"/>
              </a:rPr>
              <a:t>Big bang cosmologists routinely assume that there is at least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ea typeface="+mn-ea"/>
                <a:cs typeface="+mn-cs"/>
              </a:rPr>
              <a:t>ten times </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a typeface="+mn-ea"/>
                <a:cs typeface="+mn-cs"/>
              </a:rPr>
              <a:t>as much matter in the universe as what we can see! </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ea typeface="+mn-ea"/>
                <a:cs typeface="+mn-cs"/>
              </a:rPr>
              <a:t>(George Smoot and </a:t>
            </a:r>
            <a:r>
              <a:rPr lang="en-US" sz="2800" b="1" spc="50" dirty="0" err="1">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ea typeface="+mn-ea"/>
                <a:cs typeface="+mn-cs"/>
              </a:rPr>
              <a:t>Keay</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ea typeface="+mn-ea"/>
                <a:cs typeface="+mn-cs"/>
              </a:rPr>
              <a:t> Davidson, Wrinkles in Time, 1993, p.12)</a:t>
            </a:r>
          </a:p>
          <a:p>
            <a:pPr lvl="1"/>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a typeface="+mn-ea"/>
                <a:cs typeface="+mn-cs"/>
              </a:rPr>
              <a:t>Some big bang cosmologists are now beginning to assume that the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ea typeface="+mn-ea"/>
                <a:cs typeface="+mn-cs"/>
              </a:rPr>
              <a:t>speed of light </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a typeface="+mn-ea"/>
                <a:cs typeface="+mn-cs"/>
              </a:rPr>
              <a:t>was many </a:t>
            </a:r>
            <a:r>
              <a:rPr lang="en-US" sz="28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ea typeface="+mn-ea"/>
                <a:cs typeface="+mn-cs"/>
              </a:rPr>
              <a:t>thousands of times faster </a:t>
            </a:r>
            <a:r>
              <a:rPr lang="en-US" sz="28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ea typeface="+mn-ea"/>
                <a:cs typeface="+mn-cs"/>
              </a:rPr>
              <a:t>when the big bang occurred than it is today. </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ea typeface="+mn-ea"/>
                <a:cs typeface="+mn-cs"/>
              </a:rPr>
              <a:t>(Jonathan </a:t>
            </a:r>
            <a:r>
              <a:rPr lang="en-US" sz="2800" b="1" spc="50" dirty="0" err="1">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ea typeface="+mn-ea"/>
                <a:cs typeface="+mn-cs"/>
              </a:rPr>
              <a:t>Leake,“High</a:t>
            </a:r>
            <a:r>
              <a:rPr lang="en-US" sz="28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ea typeface="+mn-ea"/>
                <a:cs typeface="+mn-cs"/>
              </a:rPr>
              <a:t>-speed Light Casts Doubt on Einstein’s Laws”, The Sunday Times - UK, December 24, 2000, www.Sunday-times.co.uk)</a:t>
            </a:r>
          </a:p>
          <a:p>
            <a:endParaRPr lang="en-US" sz="1800" dirty="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5">
                                            <p:txEl>
                                              <p:pRg st="1" end="1"/>
                                            </p:txEl>
                                          </p:spTgt>
                                        </p:tgtEl>
                                        <p:attrNameLst>
                                          <p:attrName>style.visibility</p:attrName>
                                        </p:attrNameLst>
                                      </p:cBhvr>
                                      <p:to>
                                        <p:strVal val="visible"/>
                                      </p:to>
                                    </p:set>
                                    <p:animEffect transition="in" filter="dissolve">
                                      <p:cBhvr>
                                        <p:cTn id="7" dur="500"/>
                                        <p:tgtEl>
                                          <p:spTgt spid="2539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5">
                                            <p:txEl>
                                              <p:pRg st="2" end="2"/>
                                            </p:txEl>
                                          </p:spTgt>
                                        </p:tgtEl>
                                        <p:attrNameLst>
                                          <p:attrName>style.visibility</p:attrName>
                                        </p:attrNameLst>
                                      </p:cBhvr>
                                      <p:to>
                                        <p:strVal val="visible"/>
                                      </p:to>
                                    </p:set>
                                    <p:animEffect transition="in" filter="dissolve">
                                      <p:cBhvr>
                                        <p:cTn id="12" dur="500"/>
                                        <p:tgtEl>
                                          <p:spTgt spid="2539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uiExpand="1" build="p" bldLvl="3"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9000" b="-19000"/>
          </a:stretch>
        </a:blip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0"/>
            <a:ext cx="9144000" cy="5334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r>
              <a:rPr lang="en-US" sz="4000" spc="50" dirty="0">
                <a:ln w="12700" cmpd="sng">
                  <a:solidFill>
                    <a:schemeClr val="accent6">
                      <a:satMod val="120000"/>
                      <a:shade val="80000"/>
                    </a:schemeClr>
                  </a:solidFill>
                  <a:prstDash val="solid"/>
                </a:ln>
                <a:solidFill>
                  <a:schemeClr val="accent2">
                    <a:lumMod val="40000"/>
                    <a:lumOff val="60000"/>
                  </a:schemeClr>
                </a:solidFill>
                <a:effectLst>
                  <a:glow rad="101600">
                    <a:schemeClr val="accent2">
                      <a:satMod val="175000"/>
                      <a:alpha val="40000"/>
                    </a:schemeClr>
                  </a:glow>
                </a:effectLst>
                <a:latin typeface="Calibri" pitchFamily="34" charset="0"/>
              </a:rPr>
              <a:t>Scientific Problems With the “Big Bang”</a:t>
            </a:r>
          </a:p>
        </p:txBody>
      </p:sp>
      <p:sp>
        <p:nvSpPr>
          <p:cNvPr id="254979" name="Rectangle 3"/>
          <p:cNvSpPr>
            <a:spLocks noGrp="1" noChangeArrowheads="1"/>
          </p:cNvSpPr>
          <p:nvPr>
            <p:ph idx="1"/>
          </p:nvPr>
        </p:nvSpPr>
        <p:spPr>
          <a:xfrm>
            <a:off x="685800" y="762000"/>
            <a:ext cx="7772400" cy="6096000"/>
          </a:xfrm>
        </p:spPr>
        <p:txBody>
          <a:bodyPr>
            <a:normAutofit fontScale="92500" lnSpcReduction="20000"/>
          </a:bodyPr>
          <a:lstStyle/>
          <a:p>
            <a:r>
              <a:rPr lang="en-US" sz="35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Because there are so many </a:t>
            </a:r>
            <a:r>
              <a:rPr lang="en-US" sz="35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conflicts</a:t>
            </a:r>
            <a:r>
              <a:rPr lang="en-US" sz="35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a:t>
            </a:r>
            <a:r>
              <a:rPr lang="en-US" sz="35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between</a:t>
            </a:r>
            <a:r>
              <a:rPr lang="en-US" sz="35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evolutionary </a:t>
            </a:r>
            <a:r>
              <a:rPr lang="en-US" sz="35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theories</a:t>
            </a:r>
            <a:r>
              <a:rPr lang="en-US" sz="35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and what we </a:t>
            </a:r>
            <a:r>
              <a:rPr lang="en-US" sz="35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actually see</a:t>
            </a:r>
            <a:r>
              <a:rPr lang="en-US" sz="35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as we observe the universe, evolutionists are often forced to </a:t>
            </a:r>
            <a:r>
              <a:rPr lang="en-US" sz="3500" b="1" spc="50" dirty="0">
                <a:ln w="12700" cmpd="sng">
                  <a:solidFill>
                    <a:schemeClr val="accent6">
                      <a:satMod val="120000"/>
                      <a:shade val="80000"/>
                    </a:schemeClr>
                  </a:solidFill>
                  <a:prstDash val="solid"/>
                </a:ln>
                <a:solidFill>
                  <a:srgbClr val="FFFF00"/>
                </a:solidFill>
                <a:effectLst>
                  <a:glow rad="139700">
                    <a:schemeClr val="accent2">
                      <a:satMod val="175000"/>
                      <a:alpha val="40000"/>
                    </a:schemeClr>
                  </a:glow>
                </a:effectLst>
                <a:latin typeface="Calibri" pitchFamily="34" charset="0"/>
              </a:rPr>
              <a:t>abandon</a:t>
            </a:r>
            <a:r>
              <a:rPr lang="en-US" sz="3500" b="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libri" pitchFamily="34" charset="0"/>
              </a:rPr>
              <a:t> their theories of how the universe formed:</a:t>
            </a:r>
          </a:p>
          <a:p>
            <a:pPr marL="914400" lvl="1" indent="-457200"/>
            <a:r>
              <a:rPr lang="en-US" sz="3000" b="1" i="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mbria" pitchFamily="18" charset="0"/>
              </a:rPr>
              <a:t>Observations only recently made possible by improvements in astronomical instrumentation have put theoretical models of the Universe under intense pressure. The standard ideas of the 1980s about the shape and history of the universe have now been abandoned … </a:t>
            </a:r>
            <a:r>
              <a:rPr lang="en-US" sz="2600" b="1" i="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rPr>
              <a:t>(Nature, June 25, 1998, “The End of the Old Model Universe”, p.741)</a:t>
            </a:r>
          </a:p>
        </p:txBody>
      </p:sp>
    </p:spTree>
  </p:cSld>
  <p:clrMapOvr>
    <a:masterClrMapping/>
  </p:clrMapOvr>
  <p:transition>
    <p:wipe dir="u"/>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9000" b="-19000"/>
          </a:stretch>
        </a:blip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0"/>
            <a:ext cx="9144000" cy="5334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r>
              <a:rPr lang="en-US" sz="4000" spc="50" dirty="0">
                <a:ln w="12700" cmpd="sng">
                  <a:solidFill>
                    <a:schemeClr val="accent6">
                      <a:satMod val="120000"/>
                      <a:shade val="80000"/>
                    </a:schemeClr>
                  </a:solidFill>
                  <a:prstDash val="solid"/>
                </a:ln>
                <a:solidFill>
                  <a:schemeClr val="accent2">
                    <a:lumMod val="40000"/>
                    <a:lumOff val="60000"/>
                  </a:schemeClr>
                </a:solidFill>
                <a:effectLst>
                  <a:glow rad="101600">
                    <a:schemeClr val="accent2">
                      <a:satMod val="175000"/>
                      <a:alpha val="40000"/>
                    </a:schemeClr>
                  </a:glow>
                </a:effectLst>
                <a:latin typeface="Calibri" pitchFamily="34" charset="0"/>
              </a:rPr>
              <a:t>Scientific Problems With the “Big Bang”</a:t>
            </a:r>
          </a:p>
        </p:txBody>
      </p:sp>
      <p:sp>
        <p:nvSpPr>
          <p:cNvPr id="254979" name="Rectangle 3"/>
          <p:cNvSpPr>
            <a:spLocks noGrp="1" noChangeArrowheads="1"/>
          </p:cNvSpPr>
          <p:nvPr>
            <p:ph idx="1"/>
          </p:nvPr>
        </p:nvSpPr>
        <p:spPr>
          <a:xfrm>
            <a:off x="0" y="762000"/>
            <a:ext cx="7543800" cy="6096000"/>
          </a:xfrm>
        </p:spPr>
        <p:txBody>
          <a:bodyPr>
            <a:normAutofit lnSpcReduction="10000"/>
          </a:bodyPr>
          <a:lstStyle/>
          <a:p>
            <a:r>
              <a:rPr lang="en-US" sz="2600" b="1" i="1"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ambria" pitchFamily="18" charset="0"/>
              </a:rPr>
              <a:t>“Astronomy, rather cosmology, is in trouble. It is, for the most part, beside itself. It has departed from the scientific method and its principles, and drifted into the bizarre; it has raised imaginative invention to an art form; and has shown a ready willingness to surrender or ignore fundamental laws, such as the second law of thermodynamics and the maximum speed of light, all for the apparent rationale of saving the status quo. Perhaps no ‘science’ is receiving more self-criticism, chest-beating, and self-doubt; none other seems so lost and misdirected; trapped in debilitating dogma.” </a:t>
            </a:r>
            <a:r>
              <a:rPr lang="en-US" sz="2600" b="1" spc="50" dirty="0">
                <a:ln w="12700" cmpd="sng">
                  <a:solidFill>
                    <a:schemeClr val="accent6">
                      <a:satMod val="120000"/>
                      <a:shade val="80000"/>
                    </a:schemeClr>
                  </a:solidFill>
                  <a:prstDash val="solid"/>
                </a:ln>
                <a:solidFill>
                  <a:schemeClr val="accent1">
                    <a:lumMod val="60000"/>
                    <a:lumOff val="40000"/>
                  </a:schemeClr>
                </a:solidFill>
                <a:effectLst>
                  <a:glow rad="139700">
                    <a:schemeClr val="accent2">
                      <a:satMod val="175000"/>
                      <a:alpha val="40000"/>
                    </a:schemeClr>
                  </a:glow>
                </a:effectLst>
                <a:latin typeface="Calibri" pitchFamily="34" charset="0"/>
              </a:rPr>
              <a:t>(Roy C. Martin, Jr., Astronomy on Trial: A Devastating and Complete Repudiation of the Big Bang Fiasco, 1999, p. xv)</a:t>
            </a:r>
          </a:p>
        </p:txBody>
      </p:sp>
      <p:pic>
        <p:nvPicPr>
          <p:cNvPr id="387075" name="Picture 3"/>
          <p:cNvPicPr>
            <a:picLocks noChangeAspect="1" noChangeArrowheads="1"/>
          </p:cNvPicPr>
          <p:nvPr/>
        </p:nvPicPr>
        <p:blipFill>
          <a:blip r:embed="rId3" cstate="print"/>
          <a:srcRect/>
          <a:stretch>
            <a:fillRect/>
          </a:stretch>
        </p:blipFill>
        <p:spPr bwMode="auto">
          <a:xfrm>
            <a:off x="7686675" y="4572000"/>
            <a:ext cx="1457325" cy="2286000"/>
          </a:xfrm>
          <a:prstGeom prst="rect">
            <a:avLst/>
          </a:prstGeom>
          <a:noFill/>
          <a:ln w="9525">
            <a:noFill/>
            <a:miter lim="800000"/>
            <a:headEnd/>
            <a:tailEnd/>
          </a:ln>
          <a:effectLst/>
        </p:spPr>
      </p:pic>
    </p:spTree>
  </p:cSld>
  <p:clrMapOvr>
    <a:masterClrMapping/>
  </p:clrMapOvr>
  <p:transition>
    <p:wipe dir="u"/>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4400" y="3048000"/>
            <a:ext cx="8229600" cy="3810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Tree>
  </p:cSld>
  <p:clrMapOvr>
    <a:masterClrMapping/>
  </p:clrMapOvr>
  <p:transition>
    <p:newsfla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t>The Origin of the Moon?</a:t>
            </a:r>
          </a:p>
        </p:txBody>
      </p:sp>
      <p:graphicFrame>
        <p:nvGraphicFramePr>
          <p:cNvPr id="264195" name="Object 3"/>
          <p:cNvGraphicFramePr>
            <a:graphicFrameLocks noChangeAspect="1"/>
          </p:cNvGraphicFramePr>
          <p:nvPr/>
        </p:nvGraphicFramePr>
        <p:xfrm>
          <a:off x="990600" y="1143000"/>
          <a:ext cx="5257800" cy="5221288"/>
        </p:xfrm>
        <a:graphic>
          <a:graphicData uri="http://schemas.openxmlformats.org/presentationml/2006/ole">
            <mc:AlternateContent xmlns:mc="http://schemas.openxmlformats.org/markup-compatibility/2006">
              <mc:Choice xmlns:v="urn:schemas-microsoft-com:vml" Requires="v">
                <p:oleObj name="Photo Editor Photo" r:id="rId3" imgW="2715004" imgH="2695951" progId="">
                  <p:embed/>
                </p:oleObj>
              </mc:Choice>
              <mc:Fallback>
                <p:oleObj name="Photo Editor Photo" r:id="rId3" imgW="2715004" imgH="2695951"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43000"/>
                        <a:ext cx="5257800" cy="5221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4196" name="Picture 4"/>
          <p:cNvPicPr>
            <a:picLocks noChangeAspect="1" noChangeArrowheads="1"/>
          </p:cNvPicPr>
          <p:nvPr/>
        </p:nvPicPr>
        <p:blipFill>
          <a:blip r:embed="rId5" cstate="print"/>
          <a:srcRect/>
          <a:stretch>
            <a:fillRect/>
          </a:stretch>
        </p:blipFill>
        <p:spPr bwMode="auto">
          <a:xfrm>
            <a:off x="6019800" y="1143000"/>
            <a:ext cx="2638425" cy="3810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randomBar dir="vert"/>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685800" y="381000"/>
            <a:ext cx="7772400" cy="533400"/>
          </a:xfrm>
        </p:spPr>
        <p:txBody>
          <a:bodyPr/>
          <a:lstStyle/>
          <a:p>
            <a:r>
              <a:rPr lang="en-US"/>
              <a:t>The Origin of the Moon? </a:t>
            </a:r>
          </a:p>
        </p:txBody>
      </p:sp>
      <p:sp>
        <p:nvSpPr>
          <p:cNvPr id="398339" name="Rectangle 3"/>
          <p:cNvSpPr>
            <a:spLocks noGrp="1" noChangeArrowheads="1"/>
          </p:cNvSpPr>
          <p:nvPr>
            <p:ph type="body" idx="1"/>
          </p:nvPr>
        </p:nvSpPr>
        <p:spPr>
          <a:xfrm>
            <a:off x="685800" y="1295400"/>
            <a:ext cx="7772400" cy="5562600"/>
          </a:xfrm>
        </p:spPr>
        <p:txBody>
          <a:bodyPr/>
          <a:lstStyle/>
          <a:p>
            <a:r>
              <a:rPr lang="en-US" dirty="0"/>
              <a:t>The problems that arise in trying to explain the origin of the moon from an evolutionary perspective, caused one expert to joke, “</a:t>
            </a:r>
            <a:r>
              <a:rPr lang="en-US" dirty="0">
                <a:solidFill>
                  <a:srgbClr val="FF0000"/>
                </a:solidFill>
              </a:rPr>
              <a:t>The best explanation [for the Moon] was observational error - the Moon does not exist</a:t>
            </a:r>
            <a:r>
              <a:rPr lang="en-US" dirty="0"/>
              <a:t>.” (Nature, September 25, 1997, “It’s not easy to make the Moon”, p.327)</a:t>
            </a:r>
          </a:p>
        </p:txBody>
      </p:sp>
    </p:spTree>
  </p:cSld>
  <p:clrMapOvr>
    <a:overrideClrMapping bg1="lt1" tx1="dk1" bg2="lt2" tx2="dk2" accent1="accent1" accent2="accent2" accent3="accent3" accent4="accent4" accent5="accent5" accent6="accent6" hlink="hlink" folHlink="folHlink"/>
  </p:clrMapOvr>
  <p:transition>
    <p:wipe dir="u"/>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685800" y="381000"/>
            <a:ext cx="7772400" cy="533400"/>
          </a:xfrm>
        </p:spPr>
        <p:txBody>
          <a:bodyPr/>
          <a:lstStyle/>
          <a:p>
            <a:r>
              <a:rPr lang="en-US"/>
              <a:t>The Origin of the Moon? </a:t>
            </a:r>
          </a:p>
        </p:txBody>
      </p:sp>
      <p:sp>
        <p:nvSpPr>
          <p:cNvPr id="399363" name="Rectangle 3"/>
          <p:cNvSpPr>
            <a:spLocks noGrp="1" noChangeArrowheads="1"/>
          </p:cNvSpPr>
          <p:nvPr>
            <p:ph type="body" idx="1"/>
          </p:nvPr>
        </p:nvSpPr>
        <p:spPr>
          <a:xfrm>
            <a:off x="457200" y="1295400"/>
            <a:ext cx="8382000" cy="2667000"/>
          </a:xfrm>
        </p:spPr>
        <p:txBody>
          <a:bodyPr/>
          <a:lstStyle/>
          <a:p>
            <a:r>
              <a:rPr lang="en-US" dirty="0"/>
              <a:t>But the moon </a:t>
            </a:r>
            <a:r>
              <a:rPr lang="en-US" b="1" i="1" dirty="0"/>
              <a:t>does</a:t>
            </a:r>
            <a:r>
              <a:rPr lang="en-US" dirty="0"/>
              <a:t> exist, and the best explanation for its existence is that God made it along with all the other heavenly bodies!</a:t>
            </a:r>
          </a:p>
        </p:txBody>
      </p:sp>
    </p:spTree>
  </p:cSld>
  <p:clrMapOvr>
    <a:overrideClrMapping bg1="lt1" tx1="dk1" bg2="lt2" tx2="dk2" accent1="accent1" accent2="accent2" accent3="accent3" accent4="accent4" accent5="accent5" accent6="accent6" hlink="hlink" folHlink="folHlink"/>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solidFill>
                  <a:schemeClr val="tx1"/>
                </a:solidFill>
              </a:rPr>
              <a:t>Genealogical Data -- Genesis 5</a:t>
            </a:r>
            <a:endParaRPr lang="en-US" b="0">
              <a:solidFill>
                <a:schemeClr val="tx1"/>
              </a:solidFill>
            </a:endParaRPr>
          </a:p>
        </p:txBody>
      </p:sp>
      <p:graphicFrame>
        <p:nvGraphicFramePr>
          <p:cNvPr id="28677" name="Object 5"/>
          <p:cNvGraphicFramePr>
            <a:graphicFrameLocks noChangeAspect="1"/>
          </p:cNvGraphicFramePr>
          <p:nvPr/>
        </p:nvGraphicFramePr>
        <p:xfrm>
          <a:off x="533400" y="1066800"/>
          <a:ext cx="8229600" cy="7200900"/>
        </p:xfrm>
        <a:graphic>
          <a:graphicData uri="http://schemas.openxmlformats.org/presentationml/2006/ole">
            <mc:AlternateContent xmlns:mc="http://schemas.openxmlformats.org/markup-compatibility/2006">
              <mc:Choice xmlns:v="urn:schemas-microsoft-com:vml" Requires="v">
                <p:oleObj name="Document" r:id="rId2" imgW="8250681" imgH="7261251" progId="Word.Document.8">
                  <p:embed/>
                </p:oleObj>
              </mc:Choice>
              <mc:Fallback>
                <p:oleObj name="Document" r:id="rId2" imgW="8250681" imgH="7261251" progId="Word.Document.8">
                  <p:embed/>
                  <p:pic>
                    <p:nvPicPr>
                      <p:cNvPr id="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229600" cy="720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zoom/>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609600"/>
            <a:ext cx="7772400" cy="5562600"/>
          </a:xfrm>
        </p:spPr>
        <p:txBody>
          <a:bodyPr/>
          <a:lstStyle/>
          <a:p>
            <a:pPr marL="342900" lvl="1" indent="-342900">
              <a:buFontTx/>
              <a:buChar char="•"/>
            </a:pPr>
            <a:r>
              <a:rPr lang="en-US" sz="4000" b="1" i="1" dirty="0">
                <a:solidFill>
                  <a:srgbClr val="FFFF00"/>
                </a:solidFill>
                <a:effectLst>
                  <a:glow rad="101600">
                    <a:srgbClr val="FF0000">
                      <a:alpha val="60000"/>
                    </a:srgbClr>
                  </a:glow>
                </a:effectLst>
                <a:latin typeface="Cambria" pitchFamily="18" charset="0"/>
              </a:rPr>
              <a:t>Nehemiah 9:6 -</a:t>
            </a:r>
            <a:r>
              <a:rPr lang="en-US" sz="4000" i="1" dirty="0">
                <a:solidFill>
                  <a:srgbClr val="FFFF00"/>
                </a:solidFill>
                <a:effectLst>
                  <a:glow rad="101600">
                    <a:srgbClr val="FF0000">
                      <a:alpha val="60000"/>
                    </a:srgbClr>
                  </a:glow>
                </a:effectLst>
                <a:latin typeface="Cambria" pitchFamily="18" charset="0"/>
              </a:rPr>
              <a:t> </a:t>
            </a:r>
            <a:r>
              <a:rPr lang="en-US" sz="4000" b="1" i="1" dirty="0">
                <a:solidFill>
                  <a:schemeClr val="bg1"/>
                </a:solidFill>
                <a:effectLst>
                  <a:glow rad="101600">
                    <a:srgbClr val="FF0000">
                      <a:alpha val="60000"/>
                    </a:srgbClr>
                  </a:glow>
                </a:effectLst>
                <a:latin typeface="Cambria" pitchFamily="18" charset="0"/>
              </a:rPr>
              <a:t>You alone are the LORD. You made the heavens, even the highest heavens, and all their starry host, the earth and all that is on it, the seas and all that is in them. You give life to everything, and the multitudes of heaven worship you.</a:t>
            </a:r>
            <a:endParaRPr lang="en-US" sz="3200" b="1" dirty="0">
              <a:solidFill>
                <a:schemeClr val="bg1"/>
              </a:solidFill>
              <a:effectLst>
                <a:glow rad="101600">
                  <a:srgbClr val="FF0000">
                    <a:alpha val="60000"/>
                  </a:srgbClr>
                </a:glow>
              </a:effectLst>
              <a:latin typeface="Cambria" pitchFamily="18" charset="0"/>
            </a:endParaRPr>
          </a:p>
          <a:p>
            <a:endParaRPr lang="en-US" sz="2800" dirty="0">
              <a:effectLst>
                <a:glow rad="101600">
                  <a:srgbClr val="FF0000">
                    <a:alpha val="60000"/>
                  </a:srgbClr>
                </a:glow>
              </a:effectLst>
            </a:endParaRP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4400" y="3048000"/>
            <a:ext cx="8229600" cy="3810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Tree>
  </p:cSld>
  <p:clrMapOvr>
    <a:masterClrMapping/>
  </p:clrMapOvr>
  <p:transition>
    <p:newsflash/>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0" y="0"/>
            <a:ext cx="9144000" cy="1219200"/>
          </a:xfrm>
          <a:noFill/>
          <a:ln w="9525">
            <a:noFill/>
            <a:miter lim="800000"/>
            <a:headEnd/>
            <a:tailEnd/>
          </a:ln>
          <a:effectLst/>
        </p:spPr>
        <p:txBody>
          <a:bodyPr vert="horz" wrap="square" lIns="91440" tIns="45720" rIns="91440" bIns="45720" numCol="1" rtlCol="0" anchor="ctr" anchorCtr="0" compatLnSpc="1">
            <a:noAutofit/>
            <a:scene3d>
              <a:camera prst="orthographicFront"/>
              <a:lightRig rig="glow" dir="tl">
                <a:rot lat="0" lon="0" rev="5400000"/>
              </a:lightRig>
            </a:scene3d>
            <a:sp3d contourW="12700">
              <a:bevelT w="25400" h="25400"/>
              <a:contourClr>
                <a:schemeClr val="accent6">
                  <a:shade val="73000"/>
                </a:schemeClr>
              </a:contourClr>
            </a:sp3d>
          </a:bodyPr>
          <a:lstStyle/>
          <a:p>
            <a:pPr eaLnBrk="0" fontAlgn="base" hangingPunct="0">
              <a:spcAft>
                <a:spcPct val="0"/>
              </a:spcAft>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
        <p:nvSpPr>
          <p:cNvPr id="256003" name="Rectangle 3"/>
          <p:cNvSpPr>
            <a:spLocks noGrp="1" noChangeArrowheads="1"/>
          </p:cNvSpPr>
          <p:nvPr>
            <p:ph idx="1"/>
          </p:nvPr>
        </p:nvSpPr>
        <p:spPr>
          <a:xfrm>
            <a:off x="152400" y="1371600"/>
            <a:ext cx="8686800" cy="5486400"/>
          </a:xfrm>
          <a:ln>
            <a:noFill/>
          </a:ln>
        </p:spPr>
        <p:txBody>
          <a:bodyPr vert="horz" lIns="91440" tIns="45720" rIns="91440" bIns="45720" rtlCol="0">
            <a:normAutofit fontScale="92500"/>
          </a:bodyPr>
          <a:lstStyle/>
          <a:p>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Many </a:t>
            </a:r>
            <a:r>
              <a:rPr lang="en-US"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undisputed observations</a:t>
            </a:r>
            <a:r>
              <a:rPr lang="en-US" b="1" i="1" dirty="0">
                <a:ln w="9525" cmpd="sng">
                  <a:solidFill>
                    <a:srgbClr val="FFFFFF"/>
                  </a:solidFill>
                  <a:prstDash val="solid"/>
                </a:ln>
                <a:solidFill>
                  <a:srgbClr val="00B0F0"/>
                </a:solidFill>
                <a:effectLst>
                  <a:glow rad="228600">
                    <a:schemeClr val="accent1">
                      <a:satMod val="175000"/>
                      <a:alpha val="40000"/>
                    </a:schemeClr>
                  </a:glow>
                  <a:outerShdw blurRad="50800" dist="38100" algn="l" rotWithShape="0">
                    <a:prstClr val="black">
                      <a:alpha val="40000"/>
                    </a:prstClr>
                  </a:outerShdw>
                </a:effectLst>
                <a:latin typeface="Cambria" pitchFamily="18" charset="0"/>
              </a:rPr>
              <a:t> </a:t>
            </a:r>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contradict current theories on how the solar system evolved.</a:t>
            </a:r>
          </a:p>
          <a:p>
            <a:pPr marL="742950" lvl="2" indent="-342900"/>
            <a:r>
              <a:rPr lang="en-US" sz="2800"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One theory says planets formed when a star, passing near our Sun, tore matter from the sun.</a:t>
            </a:r>
          </a:p>
          <a:p>
            <a:pPr marL="742950" lvl="2" indent="-342900"/>
            <a:r>
              <a:rPr lang="en-US" sz="2800"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More popular theories hold that the solar system formed from a cloud of swirling gas, dust, or larger particles.</a:t>
            </a:r>
          </a:p>
          <a:p>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Either way, </a:t>
            </a:r>
            <a:r>
              <a:rPr lang="en-US"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if </a:t>
            </a:r>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the planets and moons in our solar system evolved from the </a:t>
            </a:r>
            <a:r>
              <a:rPr lang="en-US"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same material</a:t>
            </a:r>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 they should have </a:t>
            </a:r>
            <a:r>
              <a:rPr lang="en-US"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many similarities</a:t>
            </a:r>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 </a:t>
            </a:r>
          </a:p>
          <a:p>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After several decades of planetary exploration, this expectation is now recognized as </a:t>
            </a:r>
            <a:r>
              <a:rPr lang="en-US"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false</a:t>
            </a:r>
            <a:r>
              <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rPr>
              <a:t>.</a:t>
            </a:r>
          </a:p>
          <a:p>
            <a:endParaRPr lang="en-US"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endParaRPr>
          </a:p>
          <a:p>
            <a:pPr marL="342900" lvl="1" indent="-342900">
              <a:buFont typeface="Arial" pitchFamily="34" charset="0"/>
              <a:buChar char="•"/>
            </a:pPr>
            <a:endParaRPr lang="en-US" sz="3200" i="1" dirty="0">
              <a:ln w="18415" cmpd="sng">
                <a:solidFill>
                  <a:srgbClr val="FFFFFF"/>
                </a:solidFill>
                <a:prstDash val="solid"/>
              </a:ln>
              <a:solidFill>
                <a:srgbClr val="FFFFFF"/>
              </a:solidFill>
              <a:effectLst>
                <a:glow rad="228600">
                  <a:schemeClr val="accent2">
                    <a:satMod val="175000"/>
                    <a:alpha val="40000"/>
                  </a:schemeClr>
                </a:glow>
                <a:outerShdw blurRad="38100" dist="38100" dir="2700000" algn="tl">
                  <a:srgbClr val="000000">
                    <a:alpha val="43137"/>
                  </a:srgbClr>
                </a:outerShdw>
              </a:effectLst>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03">
                                            <p:txEl>
                                              <p:pRg st="1" end="1"/>
                                            </p:txEl>
                                          </p:spTgt>
                                        </p:tgtEl>
                                        <p:attrNameLst>
                                          <p:attrName>style.visibility</p:attrName>
                                        </p:attrNameLst>
                                      </p:cBhvr>
                                      <p:to>
                                        <p:strVal val="visible"/>
                                      </p:to>
                                    </p:set>
                                    <p:animEffect transition="in" filter="dissolve">
                                      <p:cBhvr>
                                        <p:cTn id="7" dur="500"/>
                                        <p:tgtEl>
                                          <p:spTgt spid="2560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03">
                                            <p:txEl>
                                              <p:pRg st="2" end="2"/>
                                            </p:txEl>
                                          </p:spTgt>
                                        </p:tgtEl>
                                        <p:attrNameLst>
                                          <p:attrName>style.visibility</p:attrName>
                                        </p:attrNameLst>
                                      </p:cBhvr>
                                      <p:to>
                                        <p:strVal val="visible"/>
                                      </p:to>
                                    </p:set>
                                    <p:animEffect transition="in" filter="dissolve">
                                      <p:cBhvr>
                                        <p:cTn id="12" dur="500"/>
                                        <p:tgtEl>
                                          <p:spTgt spid="2560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03">
                                            <p:txEl>
                                              <p:pRg st="3" end="3"/>
                                            </p:txEl>
                                          </p:spTgt>
                                        </p:tgtEl>
                                        <p:attrNameLst>
                                          <p:attrName>style.visibility</p:attrName>
                                        </p:attrNameLst>
                                      </p:cBhvr>
                                      <p:to>
                                        <p:strVal val="visible"/>
                                      </p:to>
                                    </p:set>
                                    <p:animEffect transition="in" filter="dissolve">
                                      <p:cBhvr>
                                        <p:cTn id="17" dur="500"/>
                                        <p:tgtEl>
                                          <p:spTgt spid="2560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6003">
                                            <p:txEl>
                                              <p:pRg st="4" end="4"/>
                                            </p:txEl>
                                          </p:spTgt>
                                        </p:tgtEl>
                                        <p:attrNameLst>
                                          <p:attrName>style.visibility</p:attrName>
                                        </p:attrNameLst>
                                      </p:cBhvr>
                                      <p:to>
                                        <p:strVal val="visible"/>
                                      </p:to>
                                    </p:set>
                                    <p:animEffect transition="in" filter="dissolve">
                                      <p:cBhvr>
                                        <p:cTn id="22" dur="500"/>
                                        <p:tgtEl>
                                          <p:spTgt spid="256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uiExpand="1" build="p" bldLvl="3"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685800" y="1219200"/>
            <a:ext cx="7772400" cy="5638800"/>
          </a:xfrm>
        </p:spPr>
        <p:txBody>
          <a:bodyPr>
            <a:normAutofit lnSpcReduction="10000"/>
          </a:bodyPr>
          <a:lstStyle/>
          <a:p>
            <a:r>
              <a:rPr lang="en-US" sz="2800" i="1"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Cambria" pitchFamily="18" charset="0"/>
              </a:rPr>
              <a:t>“The solar system used to be a simple place . . . But 30 years of planetary exploration have replaced that simple picture with a far more complex image . . . One of the early hopes of planetary exploration was that learning why other planets differ from Earth would feed directly into our understanding of our home planet . . . I wish it were not so, but I’m somewhat skeptical we’re going to learn an awful lot about earth by looking at other planetary bodies. </a:t>
            </a:r>
            <a:r>
              <a:rPr lang="en-US" sz="2800"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The more that we look at different planets, the more each one seems to be unique</a:t>
            </a:r>
            <a:r>
              <a:rPr lang="en-US" sz="2800" i="1"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Cambria" pitchFamily="18" charset="0"/>
              </a:rPr>
              <a:t>” </a:t>
            </a:r>
            <a:r>
              <a:rPr lang="en-US" sz="2800" i="1" dirty="0">
                <a:ln w="18415" cmpd="sng">
                  <a:solidFill>
                    <a:srgbClr val="FFFFFF"/>
                  </a:solidFill>
                  <a:prstDash val="solid"/>
                </a:ln>
                <a:solidFill>
                  <a:srgbClr val="FFC000"/>
                </a:solidFill>
                <a:effectLst>
                  <a:glow rad="228600">
                    <a:schemeClr val="accent2">
                      <a:satMod val="175000"/>
                      <a:alpha val="40000"/>
                    </a:schemeClr>
                  </a:glow>
                  <a:outerShdw blurRad="63500" dir="3600000" algn="tl" rotWithShape="0">
                    <a:srgbClr val="000000">
                      <a:alpha val="70000"/>
                    </a:srgbClr>
                  </a:outerShdw>
                </a:effectLst>
                <a:latin typeface="Cambria" pitchFamily="18" charset="0"/>
              </a:rPr>
              <a:t>(Science, September 2, 1994, “The Solar System’s New Diversity”, p.1360)</a:t>
            </a:r>
          </a:p>
        </p:txBody>
      </p:sp>
      <p:sp>
        <p:nvSpPr>
          <p:cNvPr id="6" name="Rectangle 2"/>
          <p:cNvSpPr>
            <a:spLocks noGrp="1" noChangeArrowheads="1"/>
          </p:cNvSpPr>
          <p:nvPr>
            <p:ph type="title"/>
          </p:nvPr>
        </p:nvSpPr>
        <p:spPr>
          <a:xfrm>
            <a:off x="0" y="0"/>
            <a:ext cx="9144000" cy="1219200"/>
          </a:xfrm>
          <a:prstGeom prst="rect">
            <a:avLst/>
          </a:prstGeom>
          <a:noFill/>
          <a:ln w="9525">
            <a:noFill/>
            <a:miter lim="800000"/>
            <a:headEnd/>
            <a:tailEnd/>
          </a:ln>
          <a:effectLst/>
        </p:spPr>
        <p:txBody>
          <a:bodyPr vert="horz" wrap="square" lIns="91440" tIns="45720" rIns="91440" bIns="45720" numCol="1" rtlCol="0" anchor="ctr" anchorCtr="0" compatLnSpc="1">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eaLnBrk="0" fontAlgn="base" hangingPunct="0">
              <a:lnSpc>
                <a:spcPct val="100000"/>
              </a:lnSpc>
              <a:spcAft>
                <a:spcPct val="0"/>
              </a:spcAft>
              <a:buClrTx/>
              <a:buSzTx/>
              <a:tabLst/>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Tree>
  </p:cSld>
  <p:clrMapOvr>
    <a:overrideClrMapping bg1="lt1" tx1="dk1" bg2="lt2" tx2="dk2" accent1="accent1" accent2="accent2" accent3="accent3" accent4="accent4" accent5="accent5" accent6="accent6" hlink="hlink" folHlink="folHlink"/>
  </p:clrMapOvr>
  <p:transition>
    <p:wipe dir="u"/>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0"/>
            <a:ext cx="9144000" cy="1219200"/>
          </a:xfrm>
          <a:noFill/>
          <a:ln w="9525">
            <a:noFill/>
            <a:miter lim="800000"/>
            <a:headEnd/>
            <a:tailEnd/>
          </a:ln>
          <a:effectLst/>
        </p:spPr>
        <p:txBody>
          <a:bodyPr vert="horz" wrap="square" lIns="91440" tIns="45720" rIns="91440" bIns="45720" numCol="1" rtlCol="0" anchor="ctr" anchorCtr="0" compatLnSpc="1">
            <a:noAutofit/>
            <a:scene3d>
              <a:camera prst="orthographicFront"/>
              <a:lightRig rig="glow" dir="tl">
                <a:rot lat="0" lon="0" rev="5400000"/>
              </a:lightRig>
            </a:scene3d>
            <a:sp3d contourW="12700">
              <a:bevelT w="25400" h="25400"/>
              <a:contourClr>
                <a:schemeClr val="accent6">
                  <a:shade val="73000"/>
                </a:schemeClr>
              </a:contourClr>
            </a:sp3d>
          </a:bodyPr>
          <a:lstStyle/>
          <a:p>
            <a:pPr eaLnBrk="0" hangingPunct="0"/>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
        <p:nvSpPr>
          <p:cNvPr id="258051" name="Rectangle 3"/>
          <p:cNvSpPr>
            <a:spLocks noGrp="1" noChangeArrowheads="1"/>
          </p:cNvSpPr>
          <p:nvPr>
            <p:ph idx="1"/>
          </p:nvPr>
        </p:nvSpPr>
        <p:spPr>
          <a:xfrm>
            <a:off x="152400" y="1295400"/>
            <a:ext cx="8763000" cy="5334000"/>
          </a:xfrm>
        </p:spPr>
        <p:txBody>
          <a:bodyPr>
            <a:normAutofit fontScale="92500"/>
          </a:bodyPr>
          <a:lstStyle/>
          <a:p>
            <a:pPr>
              <a:buFontTx/>
              <a:buNone/>
            </a:pPr>
            <a:r>
              <a:rPr lang="en-US" sz="41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Problems with evolutionary theories:</a:t>
            </a:r>
          </a:p>
          <a:p>
            <a:r>
              <a:rPr lang="en-US" sz="41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Backward-Spinning Planets -</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1">
                      <a:satMod val="175000"/>
                      <a:alpha val="40000"/>
                    </a:schemeClr>
                  </a:glow>
                  <a:outerShdw blurRad="50800" dist="40000" dir="5400000" algn="tl" rotWithShape="0">
                    <a:srgbClr val="000000">
                      <a:shade val="5000"/>
                      <a:satMod val="120000"/>
                      <a:alpha val="33000"/>
                    </a:srgbClr>
                  </a:outerShdw>
                </a:effectLst>
              </a:rPr>
              <a:t> </a:t>
            </a:r>
            <a:r>
              <a:rPr lang="en-US"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All planets should spin in the same direction, but Venus, Uranus, and Pluto rotate backwards.</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2">
                    <a:satMod val="175000"/>
                    <a:alpha val="40000"/>
                  </a:schemeClr>
                </a:glow>
              </a:effectLst>
            </a:endParaRPr>
          </a:p>
          <a:p>
            <a:r>
              <a:rPr lang="en-US" sz="41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Backward Orbits - </a:t>
            </a:r>
            <a:r>
              <a:rPr lang="en-US"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All 72 moons in the solar system should orbit their planets in the same direction that the planets are rotating, but at least </a:t>
            </a:r>
            <a:r>
              <a:rPr lang="en-US" b="1" i="1" dirty="0">
                <a:ln w="9525" cmpd="sng">
                  <a:solidFill>
                    <a:schemeClr val="tx1"/>
                  </a:solidFill>
                  <a:prstDash val="solid"/>
                </a:ln>
                <a:solidFill>
                  <a:srgbClr val="00B0F0"/>
                </a:solidFill>
                <a:effectLst>
                  <a:glow rad="139700">
                    <a:schemeClr val="accent1">
                      <a:satMod val="175000"/>
                      <a:alpha val="40000"/>
                    </a:schemeClr>
                  </a:glow>
                  <a:outerShdw blurRad="50800" dist="38100" algn="l" rotWithShape="0">
                    <a:prstClr val="black">
                      <a:alpha val="40000"/>
                    </a:prstClr>
                  </a:outerShdw>
                </a:effectLst>
                <a:latin typeface="Cambria" pitchFamily="18" charset="0"/>
              </a:rPr>
              <a:t>eight have backward orbits</a:t>
            </a:r>
            <a:r>
              <a:rPr lang="en-US"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 Furthermore, Jupiter, Saturn, Uranus, and Neptune have moons orbiting in both directions!</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8051">
                                            <p:txEl>
                                              <p:pRg st="1" end="1"/>
                                            </p:txEl>
                                          </p:spTgt>
                                        </p:tgtEl>
                                        <p:attrNameLst>
                                          <p:attrName>style.visibility</p:attrName>
                                        </p:attrNameLst>
                                      </p:cBhvr>
                                      <p:to>
                                        <p:strVal val="visible"/>
                                      </p:to>
                                    </p:set>
                                    <p:animEffect transition="in" filter="dissolve">
                                      <p:cBhvr>
                                        <p:cTn id="7" dur="500"/>
                                        <p:tgtEl>
                                          <p:spTgt spid="2580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8051">
                                            <p:txEl>
                                              <p:pRg st="2" end="2"/>
                                            </p:txEl>
                                          </p:spTgt>
                                        </p:tgtEl>
                                        <p:attrNameLst>
                                          <p:attrName>style.visibility</p:attrName>
                                        </p:attrNameLst>
                                      </p:cBhvr>
                                      <p:to>
                                        <p:strVal val="visible"/>
                                      </p:to>
                                    </p:set>
                                    <p:animEffect transition="in" filter="dissolve">
                                      <p:cBhvr>
                                        <p:cTn id="12" dur="500"/>
                                        <p:tgtEl>
                                          <p:spTgt spid="258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uiExpand="1" build="p" bldLvl="3"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0"/>
            <a:ext cx="9144000" cy="1219200"/>
          </a:xfrm>
          <a:noFill/>
          <a:ln w="9525">
            <a:noFill/>
            <a:miter lim="800000"/>
            <a:headEnd/>
            <a:tailEnd/>
          </a:ln>
          <a:effectLst/>
        </p:spPr>
        <p:txBody>
          <a:bodyPr vert="horz" wrap="square" lIns="91440" tIns="45720" rIns="91440" bIns="45720" numCol="1" rtlCol="0" anchor="ctr" anchorCtr="0" compatLnSpc="1">
            <a:noAutofit/>
            <a:scene3d>
              <a:camera prst="orthographicFront"/>
              <a:lightRig rig="glow" dir="tl">
                <a:rot lat="0" lon="0" rev="5400000"/>
              </a:lightRig>
            </a:scene3d>
            <a:sp3d contourW="12700">
              <a:bevelT w="25400" h="25400"/>
              <a:contourClr>
                <a:schemeClr val="accent6">
                  <a:shade val="73000"/>
                </a:schemeClr>
              </a:contourClr>
            </a:sp3d>
          </a:bodyPr>
          <a:lstStyle/>
          <a:p>
            <a:pPr eaLnBrk="0" hangingPunct="0"/>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
        <p:nvSpPr>
          <p:cNvPr id="258051" name="Rectangle 3"/>
          <p:cNvSpPr>
            <a:spLocks noGrp="1" noChangeArrowheads="1"/>
          </p:cNvSpPr>
          <p:nvPr>
            <p:ph idx="1"/>
          </p:nvPr>
        </p:nvSpPr>
        <p:spPr>
          <a:xfrm>
            <a:off x="228600" y="1295400"/>
            <a:ext cx="8763000" cy="5562600"/>
          </a:xfrm>
        </p:spPr>
        <p:txBody>
          <a:bodyPr>
            <a:normAutofit/>
          </a:bodyPr>
          <a:lstStyle/>
          <a:p>
            <a:pPr>
              <a:buFontTx/>
              <a:buNone/>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Problems with </a:t>
            </a:r>
            <a:r>
              <a:rPr lang="en-US" sz="3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evolutionary theories:</a:t>
            </a:r>
          </a:p>
          <a:p>
            <a:r>
              <a:rPr lang="en-US" sz="3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Tipped Orbits - </a:t>
            </a:r>
            <a:r>
              <a:rPr lang="en-US" sz="2800"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The orbit of each of these 72 moons should lie in the equatorial plane of the planet it orbits, but many, including the Earth’s moon, are in highly inclined orbits.</a:t>
            </a:r>
            <a:endParaRPr lang="en-US" sz="3100"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endParaRPr>
          </a:p>
          <a:p>
            <a:r>
              <a:rPr lang="en-US" sz="3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Wrong Chemistry - </a:t>
            </a:r>
            <a:r>
              <a:rPr lang="en-US" sz="2800"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Because about 98% of the Sun is hydrogen or helium, Earth, Mars, Venus, and Mercury should have similar compositions. Instead much less than 1% of these planets is hydrogen or helium.</a:t>
            </a:r>
            <a:endParaRPr lang="en-US" sz="3100"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8051">
                                            <p:txEl>
                                              <p:pRg st="2" end="2"/>
                                            </p:txEl>
                                          </p:spTgt>
                                        </p:tgtEl>
                                        <p:attrNameLst>
                                          <p:attrName>style.visibility</p:attrName>
                                        </p:attrNameLst>
                                      </p:cBhvr>
                                      <p:to>
                                        <p:strVal val="visible"/>
                                      </p:to>
                                    </p:set>
                                    <p:animEffect transition="in" filter="dissolve">
                                      <p:cBhvr>
                                        <p:cTn id="7" dur="500"/>
                                        <p:tgtEl>
                                          <p:spTgt spid="258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uiExpand="1" build="p" bldLvl="3"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0"/>
            <a:ext cx="9144000" cy="1295400"/>
          </a:xfrm>
          <a:noFill/>
          <a:ln w="9525">
            <a:noFill/>
            <a:miter lim="800000"/>
            <a:headEnd/>
            <a:tailEnd/>
          </a:ln>
          <a:effectLst/>
        </p:spPr>
        <p:txBody>
          <a:bodyPr vert="horz" wrap="square" lIns="91440" tIns="45720" rIns="91440" bIns="45720" numCol="1" rtlCol="0" anchor="ctr" anchorCtr="0" compatLnSpc="1">
            <a:noAutofit/>
            <a:scene3d>
              <a:camera prst="orthographicFront"/>
              <a:lightRig rig="glow" dir="tl">
                <a:rot lat="0" lon="0" rev="5400000"/>
              </a:lightRig>
            </a:scene3d>
            <a:sp3d contourW="12700">
              <a:bevelT w="25400" h="25400"/>
              <a:contourClr>
                <a:schemeClr val="accent6">
                  <a:shade val="73000"/>
                </a:schemeClr>
              </a:contourClr>
            </a:sp3d>
          </a:bodyPr>
          <a:lstStyle/>
          <a:p>
            <a:pPr eaLnBrk="0" hangingPunct="0"/>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rPr>
              <a:t>Problems With the Evolutionary View of Our Solar System</a:t>
            </a:r>
          </a:p>
        </p:txBody>
      </p:sp>
      <p:sp>
        <p:nvSpPr>
          <p:cNvPr id="259075" name="Rectangle 3"/>
          <p:cNvSpPr>
            <a:spLocks noGrp="1" noChangeArrowheads="1"/>
          </p:cNvSpPr>
          <p:nvPr>
            <p:ph idx="1"/>
          </p:nvPr>
        </p:nvSpPr>
        <p:spPr>
          <a:xfrm>
            <a:off x="228600" y="1371600"/>
            <a:ext cx="8610600" cy="5257800"/>
          </a:xfrm>
        </p:spPr>
        <p:txBody>
          <a:bodyPr>
            <a:normAutofit fontScale="92500"/>
          </a:bodyPr>
          <a:lstStyle/>
          <a:p>
            <a:pPr>
              <a:buFontTx/>
              <a:buNone/>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Problems with </a:t>
            </a:r>
            <a:r>
              <a:rPr lang="en-US" sz="3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evolutionary theories:</a:t>
            </a:r>
          </a:p>
          <a:p>
            <a:r>
              <a:rPr lang="en-US" sz="3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Angular Momentum </a:t>
            </a:r>
            <a:r>
              <a:rPr lang="en-US"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 The Sun should have 700 times more angular momentum than all the planets combined. Instead, the planets have 50 times more angular momentum than the Sun.</a:t>
            </a:r>
          </a:p>
          <a:p>
            <a:endParaRPr lang="en-US" dirty="0"/>
          </a:p>
          <a:p>
            <a:r>
              <a:rPr lang="en-US" b="1" spc="50" dirty="0">
                <a:ln w="12700" cmpd="sng">
                  <a:solidFill>
                    <a:schemeClr val="accent6">
                      <a:satMod val="120000"/>
                      <a:shade val="80000"/>
                    </a:schemeClr>
                  </a:solidFill>
                  <a:prstDash val="solid"/>
                </a:ln>
                <a:solidFill>
                  <a:srgbClr val="FFFF00"/>
                </a:solidFill>
                <a:effectLst>
                  <a:glow rad="228600">
                    <a:schemeClr val="accent2">
                      <a:satMod val="175000"/>
                      <a:alpha val="40000"/>
                    </a:schemeClr>
                  </a:glow>
                </a:effectLst>
              </a:rPr>
              <a:t>Information for this section is documented by Walter Brown, In the Beginning - Compelling Evidence for Creation and the Flood, Seventh Edition, 2001, p.21</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075">
                                            <p:txEl>
                                              <p:pRg st="3" end="3"/>
                                            </p:txEl>
                                          </p:spTgt>
                                        </p:tgtEl>
                                        <p:attrNameLst>
                                          <p:attrName>style.visibility</p:attrName>
                                        </p:attrNameLst>
                                      </p:cBhvr>
                                      <p:to>
                                        <p:strVal val="visible"/>
                                      </p:to>
                                    </p:set>
                                    <p:animEffect transition="in" filter="dissolve">
                                      <p:cBhvr>
                                        <p:cTn id="7" dur="500"/>
                                        <p:tgtEl>
                                          <p:spTgt spid="259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uiExpand="1" build="p" bldLvl="3"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Genealogical Data -- Genesis 11</a:t>
            </a:r>
          </a:p>
        </p:txBody>
      </p:sp>
      <p:graphicFrame>
        <p:nvGraphicFramePr>
          <p:cNvPr id="29699" name="Object 3"/>
          <p:cNvGraphicFramePr>
            <a:graphicFrameLocks noChangeAspect="1"/>
          </p:cNvGraphicFramePr>
          <p:nvPr/>
        </p:nvGraphicFramePr>
        <p:xfrm>
          <a:off x="533400" y="1066800"/>
          <a:ext cx="8229600" cy="8039100"/>
        </p:xfrm>
        <a:graphic>
          <a:graphicData uri="http://schemas.openxmlformats.org/presentationml/2006/ole">
            <mc:AlternateContent xmlns:mc="http://schemas.openxmlformats.org/markup-compatibility/2006">
              <mc:Choice xmlns:v="urn:schemas-microsoft-com:vml" Requires="v">
                <p:oleObj name="Document" r:id="rId3" imgW="8233560" imgH="8039160" progId="Word.Document.8">
                  <p:embed/>
                </p:oleObj>
              </mc:Choice>
              <mc:Fallback>
                <p:oleObj name="Document" r:id="rId3" imgW="8233560" imgH="8039160" progId="Word.Document.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8229600" cy="803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7222" name="Rectangle 6"/>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37220" name="Rectangle 4"/>
          <p:cNvSpPr>
            <a:spLocks noGrp="1" noChangeArrowheads="1"/>
          </p:cNvSpPr>
          <p:nvPr>
            <p:ph type="ctrTitle"/>
          </p:nvPr>
        </p:nvSpPr>
        <p:spPr>
          <a:xfrm>
            <a:off x="685800" y="4876800"/>
            <a:ext cx="7772400" cy="1470025"/>
          </a:xfrm>
          <a:effectLst>
            <a:outerShdw dist="35921" dir="2700000" algn="ctr" rotWithShape="0">
              <a:schemeClr val="tx1"/>
            </a:outerShdw>
          </a:effectLst>
        </p:spPr>
        <p:txBody>
          <a:bodyPr/>
          <a:lstStyle/>
          <a:p>
            <a:endParaRPr lang="en-US" sz="3200">
              <a:solidFill>
                <a:srgbClr val="FFFF00"/>
              </a:solidFill>
              <a:latin typeface="Tahoma" pitchFamily="34" charset="0"/>
            </a:endParaRPr>
          </a:p>
        </p:txBody>
      </p:sp>
      <p:sp>
        <p:nvSpPr>
          <p:cNvPr id="137221" name="Rectangle 5"/>
          <p:cNvSpPr>
            <a:spLocks noGrp="1" noChangeArrowheads="1"/>
          </p:cNvSpPr>
          <p:nvPr>
            <p:ph type="subTitle" idx="1"/>
          </p:nvPr>
        </p:nvSpPr>
        <p:spPr>
          <a:xfrm>
            <a:off x="762000" y="1676400"/>
            <a:ext cx="7543800" cy="3352800"/>
          </a:xfrm>
          <a:effectLst>
            <a:outerShdw dist="35921" dir="2700000" algn="ctr" rotWithShape="0">
              <a:schemeClr val="bg1"/>
            </a:outerShdw>
          </a:effectLst>
        </p:spPr>
        <p:txBody>
          <a:bodyPr/>
          <a:lstStyle/>
          <a:p>
            <a:pPr>
              <a:lnSpc>
                <a:spcPct val="80000"/>
              </a:lnSpc>
            </a:pPr>
            <a:r>
              <a:rPr lang="en-US" sz="5400" b="1">
                <a:latin typeface="Tahoma" pitchFamily="34" charset="0"/>
              </a:rPr>
              <a:t>Should We Opt for a Strict Literal Interpretation of the Genealogies of </a:t>
            </a:r>
            <a:r>
              <a:rPr lang="en-US" sz="5400" b="1">
                <a:solidFill>
                  <a:srgbClr val="000066"/>
                </a:solidFill>
                <a:latin typeface="Tahoma" pitchFamily="34" charset="0"/>
              </a:rPr>
              <a:t>Genesis 5 and 11</a:t>
            </a:r>
            <a:r>
              <a:rPr lang="en-US" sz="5400" b="1">
                <a:latin typeface="Tahoma" pitchFamily="34" charset="0"/>
              </a:rPr>
              <a:t>?</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0722" name="Rectangle 2"/>
          <p:cNvSpPr>
            <a:spLocks noGrp="1" noChangeArrowheads="1"/>
          </p:cNvSpPr>
          <p:nvPr>
            <p:ph type="title"/>
          </p:nvPr>
        </p:nvSpPr>
        <p:spPr>
          <a:xfrm>
            <a:off x="685800" y="228600"/>
            <a:ext cx="7848600" cy="1295400"/>
          </a:xfrm>
        </p:spPr>
        <p:txBody>
          <a:bodyPr/>
          <a:lstStyle/>
          <a:p>
            <a:r>
              <a:rPr lang="en-US" sz="3200">
                <a:latin typeface="Tahoma" pitchFamily="34" charset="0"/>
              </a:rPr>
              <a:t>Should We Opt for a Strict Literal Interpretation of the Genealogies (of Genesis 5 and 11)?</a:t>
            </a:r>
          </a:p>
        </p:txBody>
      </p:sp>
      <p:sp>
        <p:nvSpPr>
          <p:cNvPr id="30723" name="Rectangle 3"/>
          <p:cNvSpPr>
            <a:spLocks noGrp="1" noChangeArrowheads="1"/>
          </p:cNvSpPr>
          <p:nvPr>
            <p:ph idx="1"/>
          </p:nvPr>
        </p:nvSpPr>
        <p:spPr>
          <a:xfrm>
            <a:off x="685800" y="1828800"/>
            <a:ext cx="7848600" cy="5029200"/>
          </a:xfrm>
        </p:spPr>
        <p:txBody>
          <a:bodyPr/>
          <a:lstStyle/>
          <a:p>
            <a:r>
              <a:rPr lang="en-US" sz="2800" b="1" i="1" dirty="0">
                <a:latin typeface="Tahoma" pitchFamily="34" charset="0"/>
              </a:rPr>
              <a:t>Secular</a:t>
            </a:r>
            <a:r>
              <a:rPr lang="en-US" sz="2800" b="1" dirty="0">
                <a:latin typeface="Tahoma" pitchFamily="34" charset="0"/>
              </a:rPr>
              <a:t> Objections:</a:t>
            </a:r>
            <a:endParaRPr lang="en-US" sz="2800" dirty="0">
              <a:latin typeface="Tahoma" pitchFamily="34" charset="0"/>
            </a:endParaRPr>
          </a:p>
          <a:p>
            <a:pPr lvl="1"/>
            <a:r>
              <a:rPr lang="en-US" sz="2400" dirty="0">
                <a:latin typeface="Tahoma" pitchFamily="34" charset="0"/>
              </a:rPr>
              <a:t>Archeologists </a:t>
            </a:r>
            <a:r>
              <a:rPr lang="en-US" sz="2400" b="1" i="1" dirty="0">
                <a:latin typeface="Tahoma" pitchFamily="34" charset="0"/>
              </a:rPr>
              <a:t>claim</a:t>
            </a:r>
            <a:r>
              <a:rPr lang="en-US" sz="2400" dirty="0">
                <a:latin typeface="Tahoma" pitchFamily="34" charset="0"/>
              </a:rPr>
              <a:t> to have found civilizations preceding Ussher's Date for </a:t>
            </a:r>
            <a:r>
              <a:rPr lang="en-US" sz="2400" b="1" dirty="0">
                <a:latin typeface="Tahoma" pitchFamily="34" charset="0"/>
              </a:rPr>
              <a:t>Creation</a:t>
            </a:r>
            <a:r>
              <a:rPr lang="en-US" sz="2400" dirty="0">
                <a:latin typeface="Tahoma" pitchFamily="34" charset="0"/>
              </a:rPr>
              <a:t>. </a:t>
            </a:r>
          </a:p>
          <a:p>
            <a:pPr lvl="1"/>
            <a:r>
              <a:rPr lang="en-US" sz="2400" dirty="0">
                <a:latin typeface="Tahoma" pitchFamily="34" charset="0"/>
              </a:rPr>
              <a:t>Archeologists </a:t>
            </a:r>
            <a:r>
              <a:rPr lang="en-US" sz="2400" b="1" i="1" dirty="0">
                <a:latin typeface="Tahoma" pitchFamily="34" charset="0"/>
              </a:rPr>
              <a:t>claim</a:t>
            </a:r>
            <a:r>
              <a:rPr lang="en-US" sz="2400" dirty="0">
                <a:latin typeface="Tahoma" pitchFamily="34" charset="0"/>
              </a:rPr>
              <a:t> to have found civilizations existing during Ussher's date for the </a:t>
            </a:r>
            <a:r>
              <a:rPr lang="en-US" sz="2400" b="1" dirty="0">
                <a:latin typeface="Tahoma" pitchFamily="34" charset="0"/>
              </a:rPr>
              <a:t>Flood</a:t>
            </a:r>
            <a:endParaRPr lang="en-US" sz="2400" dirty="0">
              <a:latin typeface="Tahoma" pitchFamily="34" charset="0"/>
            </a:endParaRPr>
          </a:p>
          <a:p>
            <a:r>
              <a:rPr lang="en-US" sz="2800" b="1" dirty="0">
                <a:latin typeface="Tahoma" pitchFamily="34" charset="0"/>
              </a:rPr>
              <a:t>Some Things to Think About:</a:t>
            </a:r>
          </a:p>
          <a:p>
            <a:pPr lvl="1"/>
            <a:r>
              <a:rPr lang="en-US" sz="2400" dirty="0">
                <a:latin typeface="Tahoma" pitchFamily="34" charset="0"/>
              </a:rPr>
              <a:t>Archeology is far from being a </a:t>
            </a:r>
            <a:r>
              <a:rPr lang="en-US" sz="2400" b="1" dirty="0">
                <a:latin typeface="Tahoma" pitchFamily="34" charset="0"/>
              </a:rPr>
              <a:t>precise science.</a:t>
            </a:r>
            <a:endParaRPr lang="en-US" sz="2400" dirty="0">
              <a:latin typeface="Tahoma" pitchFamily="34" charset="0"/>
            </a:endParaRPr>
          </a:p>
          <a:p>
            <a:pPr lvl="1"/>
            <a:r>
              <a:rPr lang="en-US" sz="2400" dirty="0">
                <a:latin typeface="Tahoma" pitchFamily="34" charset="0"/>
              </a:rPr>
              <a:t>Archeological </a:t>
            </a:r>
            <a:r>
              <a:rPr lang="en-US" sz="2400" b="1" dirty="0">
                <a:latin typeface="Tahoma" pitchFamily="34" charset="0"/>
              </a:rPr>
              <a:t>dating methods </a:t>
            </a:r>
            <a:r>
              <a:rPr lang="en-US" sz="2400" dirty="0">
                <a:latin typeface="Tahoma" pitchFamily="34" charset="0"/>
              </a:rPr>
              <a:t>are far from certain.</a:t>
            </a:r>
          </a:p>
          <a:p>
            <a:pPr lvl="1"/>
            <a:r>
              <a:rPr lang="en-US" sz="2400" dirty="0">
                <a:latin typeface="Tahoma" pitchFamily="34" charset="0"/>
              </a:rPr>
              <a:t>Archeologists have often claimed that the Bible was </a:t>
            </a:r>
            <a:r>
              <a:rPr lang="en-US" sz="2400" b="1" dirty="0">
                <a:latin typeface="Tahoma" pitchFamily="34" charset="0"/>
              </a:rPr>
              <a:t>wrong</a:t>
            </a:r>
            <a:r>
              <a:rPr lang="en-US" sz="2400" dirty="0">
                <a:latin typeface="Tahoma" pitchFamily="34" charset="0"/>
              </a:rPr>
              <a:t>, only to discover later that the Bible was </a:t>
            </a:r>
            <a:r>
              <a:rPr lang="en-US" sz="2400" b="1" dirty="0">
                <a:latin typeface="Tahoma" pitchFamily="34" charset="0"/>
              </a:rPr>
              <a:t>right </a:t>
            </a:r>
            <a:r>
              <a:rPr lang="en-US" sz="2400" dirty="0">
                <a:latin typeface="Tahoma" pitchFamily="34" charset="0"/>
              </a:rPr>
              <a:t>after all.</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p:cTn id="7" dur="500" fill="hold"/>
                                        <p:tgtEl>
                                          <p:spTgt spid="30723">
                                            <p:txEl>
                                              <p:pRg st="1" end="1"/>
                                            </p:txEl>
                                          </p:spTgt>
                                        </p:tgtEl>
                                        <p:attrNameLst>
                                          <p:attrName>ppt_w</p:attrName>
                                        </p:attrNameLst>
                                      </p:cBhvr>
                                      <p:tavLst>
                                        <p:tav tm="0">
                                          <p:val>
                                            <p:strVal val="2/3*#ppt_w"/>
                                          </p:val>
                                        </p:tav>
                                        <p:tav tm="100000">
                                          <p:val>
                                            <p:strVal val="#ppt_w"/>
                                          </p:val>
                                        </p:tav>
                                      </p:tavLst>
                                    </p:anim>
                                    <p:anim calcmode="lin" valueType="num">
                                      <p:cBhvr>
                                        <p:cTn id="8" dur="500" fill="hold"/>
                                        <p:tgtEl>
                                          <p:spTgt spid="30723">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p:cTn id="13" dur="500" fill="hold"/>
                                        <p:tgtEl>
                                          <p:spTgt spid="30723">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30723">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p:cTn id="19" dur="500" fill="hold"/>
                                        <p:tgtEl>
                                          <p:spTgt spid="30723">
                                            <p:txEl>
                                              <p:pRg st="3" end="3"/>
                                            </p:txEl>
                                          </p:spTgt>
                                        </p:tgtEl>
                                        <p:attrNameLst>
                                          <p:attrName>ppt_w</p:attrName>
                                        </p:attrNameLst>
                                      </p:cBhvr>
                                      <p:tavLst>
                                        <p:tav tm="0">
                                          <p:val>
                                            <p:strVal val="2/3*#ppt_w"/>
                                          </p:val>
                                        </p:tav>
                                        <p:tav tm="100000">
                                          <p:val>
                                            <p:strVal val="#ppt_w"/>
                                          </p:val>
                                        </p:tav>
                                      </p:tavLst>
                                    </p:anim>
                                    <p:anim calcmode="lin" valueType="num">
                                      <p:cBhvr>
                                        <p:cTn id="20" dur="500" fill="hold"/>
                                        <p:tgtEl>
                                          <p:spTgt spid="30723">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0723">
                                            <p:txEl>
                                              <p:pRg st="4" end="4"/>
                                            </p:txEl>
                                          </p:spTgt>
                                        </p:tgtEl>
                                        <p:attrNameLst>
                                          <p:attrName>style.visibility</p:attrName>
                                        </p:attrNameLst>
                                      </p:cBhvr>
                                      <p:to>
                                        <p:strVal val="visible"/>
                                      </p:to>
                                    </p:set>
                                    <p:anim calcmode="lin" valueType="num">
                                      <p:cBhvr>
                                        <p:cTn id="25" dur="500" fill="hold"/>
                                        <p:tgtEl>
                                          <p:spTgt spid="30723">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30723">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30723">
                                            <p:txEl>
                                              <p:pRg st="5" end="5"/>
                                            </p:txEl>
                                          </p:spTgt>
                                        </p:tgtEl>
                                        <p:attrNameLst>
                                          <p:attrName>style.visibility</p:attrName>
                                        </p:attrNameLst>
                                      </p:cBhvr>
                                      <p:to>
                                        <p:strVal val="visible"/>
                                      </p:to>
                                    </p:set>
                                    <p:anim calcmode="lin" valueType="num">
                                      <p:cBhvr>
                                        <p:cTn id="31" dur="500" fill="hold"/>
                                        <p:tgtEl>
                                          <p:spTgt spid="30723">
                                            <p:txEl>
                                              <p:pRg st="5" end="5"/>
                                            </p:txEl>
                                          </p:spTgt>
                                        </p:tgtEl>
                                        <p:attrNameLst>
                                          <p:attrName>ppt_w</p:attrName>
                                        </p:attrNameLst>
                                      </p:cBhvr>
                                      <p:tavLst>
                                        <p:tav tm="0">
                                          <p:val>
                                            <p:strVal val="2/3*#ppt_w"/>
                                          </p:val>
                                        </p:tav>
                                        <p:tav tm="100000">
                                          <p:val>
                                            <p:strVal val="#ppt_w"/>
                                          </p:val>
                                        </p:tav>
                                      </p:tavLst>
                                    </p:anim>
                                    <p:anim calcmode="lin" valueType="num">
                                      <p:cBhvr>
                                        <p:cTn id="32" dur="500" fill="hold"/>
                                        <p:tgtEl>
                                          <p:spTgt spid="30723">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30723">
                                            <p:txEl>
                                              <p:pRg st="6" end="6"/>
                                            </p:txEl>
                                          </p:spTgt>
                                        </p:tgtEl>
                                        <p:attrNameLst>
                                          <p:attrName>style.visibility</p:attrName>
                                        </p:attrNameLst>
                                      </p:cBhvr>
                                      <p:to>
                                        <p:strVal val="visible"/>
                                      </p:to>
                                    </p:set>
                                    <p:anim calcmode="lin" valueType="num">
                                      <p:cBhvr>
                                        <p:cTn id="37" dur="500" fill="hold"/>
                                        <p:tgtEl>
                                          <p:spTgt spid="30723">
                                            <p:txEl>
                                              <p:pRg st="6" end="6"/>
                                            </p:txEl>
                                          </p:spTgt>
                                        </p:tgtEl>
                                        <p:attrNameLst>
                                          <p:attrName>ppt_w</p:attrName>
                                        </p:attrNameLst>
                                      </p:cBhvr>
                                      <p:tavLst>
                                        <p:tav tm="0">
                                          <p:val>
                                            <p:strVal val="2/3*#ppt_w"/>
                                          </p:val>
                                        </p:tav>
                                        <p:tav tm="100000">
                                          <p:val>
                                            <p:strVal val="#ppt_w"/>
                                          </p:val>
                                        </p:tav>
                                      </p:tavLst>
                                    </p:anim>
                                    <p:anim calcmode="lin" valueType="num">
                                      <p:cBhvr>
                                        <p:cTn id="38" dur="500" fill="hold"/>
                                        <p:tgtEl>
                                          <p:spTgt spid="30723">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41315" name="Rectangle 3"/>
          <p:cNvSpPr>
            <a:spLocks noGrp="1" noChangeArrowheads="1"/>
          </p:cNvSpPr>
          <p:nvPr>
            <p:ph type="title"/>
          </p:nvPr>
        </p:nvSpPr>
        <p:spPr>
          <a:xfrm>
            <a:off x="609600" y="0"/>
            <a:ext cx="7848600" cy="1143000"/>
          </a:xfrm>
        </p:spPr>
        <p:txBody>
          <a:bodyPr/>
          <a:lstStyle/>
          <a:p>
            <a:r>
              <a:rPr lang="en-US" sz="2800">
                <a:latin typeface="Tahoma" pitchFamily="34" charset="0"/>
              </a:rPr>
              <a:t>Archeologists have often claimed that the Bible was </a:t>
            </a:r>
            <a:r>
              <a:rPr lang="en-US" sz="2800" b="0">
                <a:latin typeface="Tahoma" pitchFamily="34" charset="0"/>
              </a:rPr>
              <a:t>wrong</a:t>
            </a:r>
            <a:r>
              <a:rPr lang="en-US" sz="2800">
                <a:latin typeface="Tahoma" pitchFamily="34" charset="0"/>
              </a:rPr>
              <a:t>, only to discover later that the Bible was </a:t>
            </a:r>
            <a:r>
              <a:rPr lang="en-US" sz="2800" b="0">
                <a:latin typeface="Tahoma" pitchFamily="34" charset="0"/>
              </a:rPr>
              <a:t>right </a:t>
            </a:r>
            <a:r>
              <a:rPr lang="en-US" sz="2800">
                <a:latin typeface="Tahoma" pitchFamily="34" charset="0"/>
              </a:rPr>
              <a:t>after all.</a:t>
            </a:r>
          </a:p>
        </p:txBody>
      </p:sp>
      <p:sp>
        <p:nvSpPr>
          <p:cNvPr id="141316" name="Rectangle 4"/>
          <p:cNvSpPr>
            <a:spLocks noGrp="1" noChangeArrowheads="1"/>
          </p:cNvSpPr>
          <p:nvPr>
            <p:ph idx="1"/>
          </p:nvPr>
        </p:nvSpPr>
        <p:spPr>
          <a:xfrm>
            <a:off x="381000" y="1295400"/>
            <a:ext cx="8458200" cy="5562600"/>
          </a:xfrm>
        </p:spPr>
        <p:txBody>
          <a:bodyPr/>
          <a:lstStyle/>
          <a:p>
            <a:r>
              <a:rPr lang="en-US" sz="2400" b="1" u="sng" dirty="0">
                <a:latin typeface="Tahoma" pitchFamily="34" charset="0"/>
              </a:rPr>
              <a:t>Nelson </a:t>
            </a:r>
            <a:r>
              <a:rPr lang="en-US" sz="2400" b="1" u="sng" dirty="0" err="1">
                <a:latin typeface="Tahoma" pitchFamily="34" charset="0"/>
              </a:rPr>
              <a:t>Glueck</a:t>
            </a:r>
            <a:r>
              <a:rPr lang="en-US" sz="2400" b="1" dirty="0">
                <a:latin typeface="Tahoma" pitchFamily="34" charset="0"/>
              </a:rPr>
              <a:t>, famous Jewish archaeologist, spoke of what he called ‘the almost incredibly accurate historical memory of the Bible, and particularly so when it is fortified by archaeological fact.’ </a:t>
            </a:r>
            <a:r>
              <a:rPr lang="en-US" dirty="0">
                <a:latin typeface="Times New Roman" pitchFamily="18" charset="0"/>
              </a:rPr>
              <a:t>(</a:t>
            </a:r>
            <a:r>
              <a:rPr lang="en-US" dirty="0" err="1">
                <a:latin typeface="Times New Roman" pitchFamily="18" charset="0"/>
              </a:rPr>
              <a:t>Geisler</a:t>
            </a:r>
            <a:r>
              <a:rPr lang="en-US" dirty="0">
                <a:latin typeface="Times New Roman" pitchFamily="18" charset="0"/>
              </a:rPr>
              <a:t>, N.L. and Nix, W.E., </a:t>
            </a:r>
            <a:r>
              <a:rPr lang="en-US" i="1" dirty="0">
                <a:latin typeface="Times New Roman" pitchFamily="18" charset="0"/>
              </a:rPr>
              <a:t>A General Introduction to the Bible, </a:t>
            </a:r>
            <a:r>
              <a:rPr lang="en-US" dirty="0">
                <a:latin typeface="Times New Roman" pitchFamily="18" charset="0"/>
              </a:rPr>
              <a:t>Moody Press, Chicago, 1986)</a:t>
            </a:r>
          </a:p>
          <a:p>
            <a:r>
              <a:rPr lang="en-US" sz="2400" b="1" u="sng" dirty="0">
                <a:latin typeface="Tahoma" pitchFamily="34" charset="0"/>
              </a:rPr>
              <a:t>William F. Albright</a:t>
            </a:r>
            <a:r>
              <a:rPr lang="en-US" sz="2400" b="1" dirty="0">
                <a:latin typeface="Tahoma" pitchFamily="34" charset="0"/>
              </a:rPr>
              <a:t>, widely recognized as one of the great archaeologists, stated:</a:t>
            </a:r>
          </a:p>
          <a:p>
            <a:pPr lvl="1"/>
            <a:r>
              <a:rPr lang="en-US" sz="2000" b="1" i="1" dirty="0">
                <a:latin typeface="Cambria" pitchFamily="18" charset="0"/>
              </a:rPr>
              <a:t>‘The excessive skepticism shown toward the Bible by important historical schools of the eighteenth and nineteenth centuries, certain phases of which still appear periodically, has been progressively discredited.  Discovery after discovery has established the accuracy of innumerable details, and has brought increased recognition to the value of the Bible as a source of history.’ </a:t>
            </a:r>
            <a:r>
              <a:rPr lang="en-US" sz="2000" dirty="0">
                <a:latin typeface="Times New Roman" pitchFamily="18" charset="0"/>
                <a:cs typeface="Times New Roman" pitchFamily="18" charset="0"/>
              </a:rPr>
              <a:t>(McDowell, J., </a:t>
            </a:r>
            <a:r>
              <a:rPr lang="en-US" sz="2000" i="1" dirty="0">
                <a:latin typeface="Times New Roman" pitchFamily="18" charset="0"/>
                <a:cs typeface="Times New Roman" pitchFamily="18" charset="0"/>
              </a:rPr>
              <a:t>Evidence that Demands a Verdict</a:t>
            </a:r>
            <a:r>
              <a:rPr lang="en-US" sz="2000" dirty="0">
                <a:latin typeface="Times New Roman" pitchFamily="18" charset="0"/>
                <a:cs typeface="Times New Roman" pitchFamily="18" charset="0"/>
              </a:rPr>
              <a:t>, Vol. 1, Campus Crusade for Christ, San </a:t>
            </a:r>
            <a:r>
              <a:rPr lang="en-US" sz="2000" dirty="0" err="1">
                <a:latin typeface="Times New Roman" pitchFamily="18" charset="0"/>
                <a:cs typeface="Times New Roman" pitchFamily="18" charset="0"/>
              </a:rPr>
              <a:t>Bernadino</a:t>
            </a:r>
            <a:r>
              <a:rPr lang="en-US" sz="2000" dirty="0">
                <a:latin typeface="Times New Roman" pitchFamily="18" charset="0"/>
                <a:cs typeface="Times New Roman" pitchFamily="18" charset="0"/>
              </a:rPr>
              <a:t>, CA, 1972 )</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316">
                                            <p:txEl>
                                              <p:pRg st="1" end="1"/>
                                            </p:txEl>
                                          </p:spTgt>
                                        </p:tgtEl>
                                        <p:attrNameLst>
                                          <p:attrName>style.visibility</p:attrName>
                                        </p:attrNameLst>
                                      </p:cBhvr>
                                      <p:to>
                                        <p:strVal val="visible"/>
                                      </p:to>
                                    </p:set>
                                    <p:animEffect transition="in" filter="dissolve">
                                      <p:cBhvr>
                                        <p:cTn id="7" dur="500"/>
                                        <p:tgtEl>
                                          <p:spTgt spid="141316">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1316">
                                            <p:txEl>
                                              <p:pRg st="2" end="2"/>
                                            </p:txEl>
                                          </p:spTgt>
                                        </p:tgtEl>
                                        <p:attrNameLst>
                                          <p:attrName>style.visibility</p:attrName>
                                        </p:attrNameLst>
                                      </p:cBhvr>
                                      <p:to>
                                        <p:strVal val="visible"/>
                                      </p:to>
                                    </p:set>
                                    <p:animEffect transition="in" filter="dissolve">
                                      <p:cBhvr>
                                        <p:cTn id="10" dur="500"/>
                                        <p:tgtEl>
                                          <p:spTgt spid="1413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lgn="ctr"/>
            <a:endParaRPr lang="en-US"/>
          </a:p>
        </p:txBody>
      </p:sp>
      <p:sp>
        <p:nvSpPr>
          <p:cNvPr id="142339" name="Rectangle 3"/>
          <p:cNvSpPr>
            <a:spLocks noGrp="1" noChangeArrowheads="1"/>
          </p:cNvSpPr>
          <p:nvPr>
            <p:ph type="title"/>
          </p:nvPr>
        </p:nvSpPr>
        <p:spPr>
          <a:xfrm>
            <a:off x="609600" y="0"/>
            <a:ext cx="7848600" cy="1143000"/>
          </a:xfrm>
        </p:spPr>
        <p:txBody>
          <a:bodyPr/>
          <a:lstStyle/>
          <a:p>
            <a:r>
              <a:rPr lang="en-US" sz="2800">
                <a:latin typeface="Tahoma" pitchFamily="34" charset="0"/>
              </a:rPr>
              <a:t>Archeologists have often claimed that the Bible was </a:t>
            </a:r>
            <a:r>
              <a:rPr lang="en-US" sz="2800" b="0">
                <a:latin typeface="Tahoma" pitchFamily="34" charset="0"/>
              </a:rPr>
              <a:t>wrong</a:t>
            </a:r>
            <a:r>
              <a:rPr lang="en-US" sz="2800">
                <a:latin typeface="Tahoma" pitchFamily="34" charset="0"/>
              </a:rPr>
              <a:t>, only to discover later that the Bible was </a:t>
            </a:r>
            <a:r>
              <a:rPr lang="en-US" sz="2800" b="0">
                <a:latin typeface="Tahoma" pitchFamily="34" charset="0"/>
              </a:rPr>
              <a:t>right </a:t>
            </a:r>
            <a:r>
              <a:rPr lang="en-US" sz="2800">
                <a:latin typeface="Tahoma" pitchFamily="34" charset="0"/>
              </a:rPr>
              <a:t>after all.*</a:t>
            </a:r>
          </a:p>
        </p:txBody>
      </p:sp>
      <p:sp>
        <p:nvSpPr>
          <p:cNvPr id="142340" name="Rectangle 4"/>
          <p:cNvSpPr>
            <a:spLocks noGrp="1" noChangeArrowheads="1"/>
          </p:cNvSpPr>
          <p:nvPr>
            <p:ph idx="1"/>
          </p:nvPr>
        </p:nvSpPr>
        <p:spPr>
          <a:xfrm>
            <a:off x="381000" y="1295400"/>
            <a:ext cx="8458200" cy="5105400"/>
          </a:xfrm>
        </p:spPr>
        <p:txBody>
          <a:bodyPr/>
          <a:lstStyle/>
          <a:p>
            <a:r>
              <a:rPr lang="en-US">
                <a:latin typeface="Tahoma" pitchFamily="34" charset="0"/>
              </a:rPr>
              <a:t>The </a:t>
            </a:r>
            <a:r>
              <a:rPr lang="en-US" b="1" u="sng">
                <a:latin typeface="Tahoma" pitchFamily="34" charset="0"/>
              </a:rPr>
              <a:t>Hittites</a:t>
            </a:r>
            <a:r>
              <a:rPr lang="en-US">
                <a:latin typeface="Tahoma" pitchFamily="34" charset="0"/>
              </a:rPr>
              <a:t> were once thought to be a Biblical legend, until their capital and records were discovered at Bogazkoy, Turkey. </a:t>
            </a:r>
          </a:p>
          <a:p>
            <a:r>
              <a:rPr lang="en-US">
                <a:latin typeface="Tahoma" pitchFamily="34" charset="0"/>
              </a:rPr>
              <a:t>Many thought the Biblical references to </a:t>
            </a:r>
            <a:r>
              <a:rPr lang="en-US" b="1" u="sng">
                <a:latin typeface="Tahoma" pitchFamily="34" charset="0"/>
              </a:rPr>
              <a:t>Solomon's wealth</a:t>
            </a:r>
            <a:r>
              <a:rPr lang="en-US">
                <a:latin typeface="Tahoma" pitchFamily="34" charset="0"/>
              </a:rPr>
              <a:t> were greatly exaggerated. Recovered records from the past show that wealth in antiquity was concentrated with the king and Solomon's prosperity was entirely feasible. </a:t>
            </a:r>
          </a:p>
          <a:p>
            <a:r>
              <a:rPr lang="en-US">
                <a:latin typeface="Tahoma" pitchFamily="34" charset="0"/>
              </a:rPr>
              <a:t>It was once claimed there was no Assyrian king named </a:t>
            </a:r>
            <a:r>
              <a:rPr lang="en-US" b="1" u="sng">
                <a:latin typeface="Tahoma" pitchFamily="34" charset="0"/>
              </a:rPr>
              <a:t>Sargon</a:t>
            </a:r>
            <a:r>
              <a:rPr lang="en-US">
                <a:latin typeface="Tahoma" pitchFamily="34" charset="0"/>
              </a:rPr>
              <a:t> as recorded in Isaiah 20:1, because this name was not known in any other record. Then, Sargon's palace was discovered in Khorsabad, Iraq. The very event mentioned in Isaiah 20, his capture of Ashdod, was recorded on the palace walls. What is more, fragments of a stela memorializing the victory were found at Ashdod itself. </a:t>
            </a:r>
          </a:p>
          <a:p>
            <a:r>
              <a:rPr lang="en-US">
                <a:latin typeface="Tahoma" pitchFamily="34" charset="0"/>
              </a:rPr>
              <a:t>Another king who was in doubt was </a:t>
            </a:r>
            <a:r>
              <a:rPr lang="en-US" b="1" u="sng">
                <a:latin typeface="Tahoma" pitchFamily="34" charset="0"/>
              </a:rPr>
              <a:t>Belshazzar</a:t>
            </a:r>
            <a:r>
              <a:rPr lang="en-US">
                <a:latin typeface="Tahoma" pitchFamily="34" charset="0"/>
              </a:rPr>
              <a:t>, king of Babylon, named in Daniel 5. The last king of Babylon was Nabonidus according to recorded history. Tablets were found showing that Belshazzar was Nabonidus' son who served as coregent in Babylon. </a:t>
            </a:r>
          </a:p>
        </p:txBody>
      </p:sp>
      <p:sp>
        <p:nvSpPr>
          <p:cNvPr id="142342" name="Text Box 6"/>
          <p:cNvSpPr txBox="1">
            <a:spLocks noChangeArrowheads="1"/>
          </p:cNvSpPr>
          <p:nvPr/>
        </p:nvSpPr>
        <p:spPr bwMode="auto">
          <a:xfrm>
            <a:off x="517525" y="6438900"/>
            <a:ext cx="7118350" cy="366713"/>
          </a:xfrm>
          <a:prstGeom prst="rect">
            <a:avLst/>
          </a:prstGeom>
          <a:noFill/>
          <a:ln w="9525">
            <a:noFill/>
            <a:miter lim="800000"/>
            <a:headEnd/>
            <a:tailEnd/>
          </a:ln>
          <a:effectLst/>
        </p:spPr>
        <p:txBody>
          <a:bodyPr wrap="none">
            <a:spAutoFit/>
          </a:bodyPr>
          <a:lstStyle/>
          <a:p>
            <a:r>
              <a:rPr lang="en-US" sz="1800"/>
              <a:t>*Examples cited from http://www.christiananswers.net/q-abr/abr-a008.html</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40">
                                            <p:txEl>
                                              <p:pRg st="1" end="1"/>
                                            </p:txEl>
                                          </p:spTgt>
                                        </p:tgtEl>
                                        <p:attrNameLst>
                                          <p:attrName>style.visibility</p:attrName>
                                        </p:attrNameLst>
                                      </p:cBhvr>
                                      <p:to>
                                        <p:strVal val="visible"/>
                                      </p:to>
                                    </p:set>
                                    <p:animEffect transition="in" filter="dissolve">
                                      <p:cBhvr>
                                        <p:cTn id="7" dur="500"/>
                                        <p:tgtEl>
                                          <p:spTgt spid="1423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2340">
                                            <p:txEl>
                                              <p:pRg st="2" end="2"/>
                                            </p:txEl>
                                          </p:spTgt>
                                        </p:tgtEl>
                                        <p:attrNameLst>
                                          <p:attrName>style.visibility</p:attrName>
                                        </p:attrNameLst>
                                      </p:cBhvr>
                                      <p:to>
                                        <p:strVal val="visible"/>
                                      </p:to>
                                    </p:set>
                                    <p:animEffect transition="in" filter="dissolve">
                                      <p:cBhvr>
                                        <p:cTn id="12" dur="500"/>
                                        <p:tgtEl>
                                          <p:spTgt spid="14234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2340">
                                            <p:txEl>
                                              <p:pRg st="3" end="3"/>
                                            </p:txEl>
                                          </p:spTgt>
                                        </p:tgtEl>
                                        <p:attrNameLst>
                                          <p:attrName>style.visibility</p:attrName>
                                        </p:attrNameLst>
                                      </p:cBhvr>
                                      <p:to>
                                        <p:strVal val="visible"/>
                                      </p:to>
                                    </p:set>
                                    <p:animEffect transition="in" filter="dissolve">
                                      <p:cBhvr>
                                        <p:cTn id="17" dur="500"/>
                                        <p:tgtEl>
                                          <p:spTgt spid="1423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39267" name="Rectangle 3"/>
          <p:cNvSpPr>
            <a:spLocks noGrp="1" noChangeArrowheads="1"/>
          </p:cNvSpPr>
          <p:nvPr>
            <p:ph type="title"/>
          </p:nvPr>
        </p:nvSpPr>
        <p:spPr>
          <a:xfrm>
            <a:off x="685800" y="381000"/>
            <a:ext cx="7848600" cy="685800"/>
          </a:xfrm>
        </p:spPr>
        <p:txBody>
          <a:bodyPr/>
          <a:lstStyle/>
          <a:p>
            <a:r>
              <a:rPr lang="en-US" sz="3200">
                <a:latin typeface="Tahoma" pitchFamily="34" charset="0"/>
              </a:rPr>
              <a:t>Should We Opt for a Strict Literal Interpretation of the Genealogies (of Genesis 5 and 11)?</a:t>
            </a:r>
          </a:p>
        </p:txBody>
      </p:sp>
      <p:sp>
        <p:nvSpPr>
          <p:cNvPr id="139268" name="Rectangle 4"/>
          <p:cNvSpPr>
            <a:spLocks noGrp="1" noChangeArrowheads="1"/>
          </p:cNvSpPr>
          <p:nvPr>
            <p:ph idx="1"/>
          </p:nvPr>
        </p:nvSpPr>
        <p:spPr>
          <a:xfrm>
            <a:off x="685800" y="1676400"/>
            <a:ext cx="7848600" cy="4648200"/>
          </a:xfrm>
        </p:spPr>
        <p:txBody>
          <a:bodyPr/>
          <a:lstStyle/>
          <a:p>
            <a:r>
              <a:rPr lang="en-US" sz="2800" b="1" i="1" dirty="0">
                <a:latin typeface="Tahoma" pitchFamily="34" charset="0"/>
              </a:rPr>
              <a:t>Secular</a:t>
            </a:r>
            <a:r>
              <a:rPr lang="en-US" sz="2800" b="1" dirty="0">
                <a:latin typeface="Tahoma" pitchFamily="34" charset="0"/>
              </a:rPr>
              <a:t> Objection:</a:t>
            </a:r>
            <a:endParaRPr lang="en-US" sz="2800" dirty="0">
              <a:latin typeface="Tahoma" pitchFamily="34" charset="0"/>
            </a:endParaRPr>
          </a:p>
          <a:p>
            <a:pPr lvl="1"/>
            <a:r>
              <a:rPr lang="en-US" sz="2400" dirty="0">
                <a:latin typeface="Tahoma" pitchFamily="34" charset="0"/>
              </a:rPr>
              <a:t>The </a:t>
            </a:r>
            <a:r>
              <a:rPr lang="en-US" sz="2400" b="1" dirty="0">
                <a:latin typeface="Tahoma" pitchFamily="34" charset="0"/>
              </a:rPr>
              <a:t>genealogies</a:t>
            </a:r>
            <a:r>
              <a:rPr lang="en-US" sz="2400" dirty="0">
                <a:latin typeface="Tahoma" pitchFamily="34" charset="0"/>
              </a:rPr>
              <a:t> of other ancient cultures seem to suggest that those </a:t>
            </a:r>
            <a:r>
              <a:rPr lang="en-US" sz="2400" b="1" dirty="0">
                <a:latin typeface="Tahoma" pitchFamily="34" charset="0"/>
              </a:rPr>
              <a:t>civilizations</a:t>
            </a:r>
            <a:r>
              <a:rPr lang="en-US" sz="2400" dirty="0">
                <a:latin typeface="Tahoma" pitchFamily="34" charset="0"/>
              </a:rPr>
              <a:t> existed for more time than a literal interpretation of Genesis 5 and 11 would allow.</a:t>
            </a:r>
          </a:p>
          <a:p>
            <a:r>
              <a:rPr lang="en-US" sz="2800" b="1" dirty="0">
                <a:latin typeface="Tahoma" pitchFamily="34" charset="0"/>
              </a:rPr>
              <a:t>Something to Think About:</a:t>
            </a:r>
          </a:p>
          <a:p>
            <a:pPr lvl="1"/>
            <a:r>
              <a:rPr lang="en-US" sz="2400" dirty="0">
                <a:latin typeface="Tahoma" pitchFamily="34" charset="0"/>
              </a:rPr>
              <a:t>When faced with an </a:t>
            </a:r>
            <a:r>
              <a:rPr lang="en-US" sz="2400" b="1" dirty="0">
                <a:latin typeface="Tahoma" pitchFamily="34" charset="0"/>
              </a:rPr>
              <a:t>irreconcilable conflict</a:t>
            </a:r>
            <a:r>
              <a:rPr lang="en-US" sz="2400" dirty="0">
                <a:latin typeface="Tahoma" pitchFamily="34" charset="0"/>
              </a:rPr>
              <a:t> between the genealogies in the </a:t>
            </a:r>
            <a:r>
              <a:rPr lang="en-US" sz="2400" b="1" dirty="0">
                <a:latin typeface="Tahoma" pitchFamily="34" charset="0"/>
              </a:rPr>
              <a:t>Bible</a:t>
            </a:r>
            <a:r>
              <a:rPr lang="en-US" sz="2400" dirty="0">
                <a:latin typeface="Tahoma" pitchFamily="34" charset="0"/>
              </a:rPr>
              <a:t> and the genealogies of ancient heathen nations, which would </a:t>
            </a:r>
            <a:r>
              <a:rPr lang="en-US" sz="2400" b="1" i="1" dirty="0">
                <a:latin typeface="Tahoma" pitchFamily="34" charset="0"/>
              </a:rPr>
              <a:t>you</a:t>
            </a:r>
            <a:r>
              <a:rPr lang="en-US" sz="2400" dirty="0">
                <a:latin typeface="Tahoma" pitchFamily="34" charset="0"/>
              </a:rPr>
              <a:t> believe?</a:t>
            </a:r>
            <a:endParaRPr lang="en-US" sz="2400" b="1" dirty="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39268">
                                            <p:txEl>
                                              <p:pRg st="1" end="1"/>
                                            </p:txEl>
                                          </p:spTgt>
                                        </p:tgtEl>
                                        <p:attrNameLst>
                                          <p:attrName>style.visibility</p:attrName>
                                        </p:attrNameLst>
                                      </p:cBhvr>
                                      <p:to>
                                        <p:strVal val="visible"/>
                                      </p:to>
                                    </p:set>
                                    <p:anim calcmode="lin" valueType="num">
                                      <p:cBhvr>
                                        <p:cTn id="7" dur="500" fill="hold"/>
                                        <p:tgtEl>
                                          <p:spTgt spid="139268">
                                            <p:txEl>
                                              <p:pRg st="1" end="1"/>
                                            </p:txEl>
                                          </p:spTgt>
                                        </p:tgtEl>
                                        <p:attrNameLst>
                                          <p:attrName>ppt_w</p:attrName>
                                        </p:attrNameLst>
                                      </p:cBhvr>
                                      <p:tavLst>
                                        <p:tav tm="0">
                                          <p:val>
                                            <p:strVal val="2/3*#ppt_w"/>
                                          </p:val>
                                        </p:tav>
                                        <p:tav tm="100000">
                                          <p:val>
                                            <p:strVal val="#ppt_w"/>
                                          </p:val>
                                        </p:tav>
                                      </p:tavLst>
                                    </p:anim>
                                    <p:anim calcmode="lin" valueType="num">
                                      <p:cBhvr>
                                        <p:cTn id="8" dur="500" fill="hold"/>
                                        <p:tgtEl>
                                          <p:spTgt spid="139268">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39268">
                                            <p:txEl>
                                              <p:pRg st="2" end="2"/>
                                            </p:txEl>
                                          </p:spTgt>
                                        </p:tgtEl>
                                        <p:attrNameLst>
                                          <p:attrName>style.visibility</p:attrName>
                                        </p:attrNameLst>
                                      </p:cBhvr>
                                      <p:to>
                                        <p:strVal val="visible"/>
                                      </p:to>
                                    </p:set>
                                    <p:anim calcmode="lin" valueType="num">
                                      <p:cBhvr>
                                        <p:cTn id="13" dur="500" fill="hold"/>
                                        <p:tgtEl>
                                          <p:spTgt spid="139268">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139268">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39268">
                                            <p:txEl>
                                              <p:pRg st="3" end="3"/>
                                            </p:txEl>
                                          </p:spTgt>
                                        </p:tgtEl>
                                        <p:attrNameLst>
                                          <p:attrName>style.visibility</p:attrName>
                                        </p:attrNameLst>
                                      </p:cBhvr>
                                      <p:to>
                                        <p:strVal val="visible"/>
                                      </p:to>
                                    </p:set>
                                    <p:anim calcmode="lin" valueType="num">
                                      <p:cBhvr>
                                        <p:cTn id="19" dur="500" fill="hold"/>
                                        <p:tgtEl>
                                          <p:spTgt spid="139268">
                                            <p:txEl>
                                              <p:pRg st="3" end="3"/>
                                            </p:txEl>
                                          </p:spTgt>
                                        </p:tgtEl>
                                        <p:attrNameLst>
                                          <p:attrName>ppt_w</p:attrName>
                                        </p:attrNameLst>
                                      </p:cBhvr>
                                      <p:tavLst>
                                        <p:tav tm="0">
                                          <p:val>
                                            <p:strVal val="2/3*#ppt_w"/>
                                          </p:val>
                                        </p:tav>
                                        <p:tav tm="100000">
                                          <p:val>
                                            <p:strVal val="#ppt_w"/>
                                          </p:val>
                                        </p:tav>
                                      </p:tavLst>
                                    </p:anim>
                                    <p:anim calcmode="lin" valueType="num">
                                      <p:cBhvr>
                                        <p:cTn id="20" dur="500" fill="hold"/>
                                        <p:tgtEl>
                                          <p:spTgt spid="139268">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uiExpand="1"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100000"/>
          </a:stretch>
        </a:blipFill>
        <a:effectLst/>
      </p:bgPr>
    </p:bg>
    <p:spTree>
      <p:nvGrpSpPr>
        <p:cNvPr id="1" name=""/>
        <p:cNvGrpSpPr/>
        <p:nvPr/>
      </p:nvGrpSpPr>
      <p:grpSpPr>
        <a:xfrm>
          <a:off x="0" y="0"/>
          <a:ext cx="0" cy="0"/>
          <a:chOff x="0" y="0"/>
          <a:chExt cx="0" cy="0"/>
        </a:xfrm>
      </p:grpSpPr>
      <p:sp>
        <p:nvSpPr>
          <p:cNvPr id="143364" name="Rectangle 4"/>
          <p:cNvSpPr>
            <a:spLocks noGrp="1" noChangeArrowheads="1"/>
          </p:cNvSpPr>
          <p:nvPr>
            <p:ph type="ctrTitle"/>
          </p:nvPr>
        </p:nvSpPr>
        <p:spPr>
          <a:xfrm>
            <a:off x="609600" y="1371600"/>
            <a:ext cx="8001000" cy="2060575"/>
          </a:xfrm>
          <a:effectLst>
            <a:outerShdw dist="35921" dir="2700000" algn="ctr" rotWithShape="0">
              <a:schemeClr val="bg1"/>
            </a:outerShdw>
          </a:effectLst>
        </p:spPr>
        <p:txBody>
          <a:bodyPr/>
          <a:lstStyle/>
          <a:p>
            <a:r>
              <a:rPr lang="en-US" sz="7200">
                <a:solidFill>
                  <a:schemeClr val="tx1"/>
                </a:solidFill>
                <a:latin typeface="Tahoma" pitchFamily="34" charset="0"/>
              </a:rPr>
              <a:t>Ancient Pagan Chronologies</a:t>
            </a:r>
          </a:p>
        </p:txBody>
      </p:sp>
      <p:sp>
        <p:nvSpPr>
          <p:cNvPr id="143366" name="Rectangle 6"/>
          <p:cNvSpPr>
            <a:spLocks noGrp="1" noChangeArrowheads="1"/>
          </p:cNvSpPr>
          <p:nvPr>
            <p:ph type="subTitle" idx="1"/>
          </p:nvPr>
        </p:nvSpPr>
        <p:spPr>
          <a:xfrm>
            <a:off x="1447800" y="4191000"/>
            <a:ext cx="6400800" cy="1752600"/>
          </a:xfrm>
        </p:spPr>
        <p:txBody>
          <a:bodyPr/>
          <a:lstStyle/>
          <a:p>
            <a:endParaRPr lang="en-US"/>
          </a:p>
        </p:txBody>
      </p:sp>
    </p:spTree>
  </p:cSld>
  <p:clrMapOvr>
    <a:masterClrMapping/>
  </p:clrMapOvr>
  <p:transition>
    <p:newsfla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9144000" cy="685800"/>
          </a:xfrm>
        </p:spPr>
        <p:txBody>
          <a:bodyPr/>
          <a:lstStyle/>
          <a:p>
            <a:r>
              <a:rPr lang="en-US" sz="3200" b="1" dirty="0">
                <a:latin typeface="Tahoma" pitchFamily="34" charset="0"/>
              </a:rPr>
              <a:t>Genesis 5 – The Line of Adam</a:t>
            </a:r>
          </a:p>
        </p:txBody>
      </p:sp>
      <p:sp>
        <p:nvSpPr>
          <p:cNvPr id="122883" name="Rectangle 3"/>
          <p:cNvSpPr>
            <a:spLocks noGrp="1" noChangeArrowheads="1"/>
          </p:cNvSpPr>
          <p:nvPr>
            <p:ph idx="1"/>
          </p:nvPr>
        </p:nvSpPr>
        <p:spPr>
          <a:xfrm>
            <a:off x="457200" y="1066800"/>
            <a:ext cx="8229600" cy="5791200"/>
          </a:xfrm>
        </p:spPr>
        <p:txBody>
          <a:bodyPr>
            <a:normAutofit lnSpcReduction="10000"/>
          </a:bodyPr>
          <a:lstStyle/>
          <a:p>
            <a:pPr marL="0" indent="0">
              <a:lnSpc>
                <a:spcPct val="80000"/>
              </a:lnSpc>
              <a:buNone/>
            </a:pPr>
            <a:r>
              <a:rPr lang="en-US" sz="3600" b="1" i="1" dirty="0">
                <a:latin typeface="Cambria" pitchFamily="18" charset="0"/>
              </a:rPr>
              <a:t>This is the book of the generations of Adam. When God created man, he made him in the likeness of God. </a:t>
            </a:r>
            <a:r>
              <a:rPr lang="en-US" sz="3600" b="1" i="1" baseline="30000" dirty="0">
                <a:latin typeface="Cambria" pitchFamily="18" charset="0"/>
              </a:rPr>
              <a:t>2</a:t>
            </a:r>
            <a:r>
              <a:rPr lang="en-US" sz="3600" b="1" i="1" dirty="0">
                <a:latin typeface="Cambria" pitchFamily="18" charset="0"/>
              </a:rPr>
              <a:t> Male and female he created them, and he blessed them and named them Man when they were created. </a:t>
            </a:r>
          </a:p>
          <a:p>
            <a:pPr marL="0" indent="0">
              <a:lnSpc>
                <a:spcPct val="80000"/>
              </a:lnSpc>
              <a:buNone/>
            </a:pPr>
            <a:r>
              <a:rPr lang="en-US" sz="3600" b="1" i="1" baseline="30000" dirty="0">
                <a:latin typeface="Cambria" pitchFamily="18" charset="0"/>
              </a:rPr>
              <a:t>3</a:t>
            </a:r>
            <a:r>
              <a:rPr lang="en-US" sz="3600" b="1" i="1" dirty="0">
                <a:latin typeface="Cambria" pitchFamily="18" charset="0"/>
              </a:rPr>
              <a:t> When </a:t>
            </a:r>
            <a:r>
              <a:rPr lang="en-US" sz="3600" b="1" i="1" u="sng" dirty="0">
                <a:solidFill>
                  <a:srgbClr val="00642D"/>
                </a:solidFill>
                <a:latin typeface="Cambria" pitchFamily="18" charset="0"/>
              </a:rPr>
              <a:t>Adam</a:t>
            </a:r>
            <a:r>
              <a:rPr lang="en-US" sz="3600" b="1" i="1" dirty="0">
                <a:latin typeface="Cambria" pitchFamily="18" charset="0"/>
              </a:rPr>
              <a:t> had lived </a:t>
            </a:r>
            <a:r>
              <a:rPr lang="en-US" sz="3600" b="1" i="1" dirty="0">
                <a:solidFill>
                  <a:srgbClr val="00642D"/>
                </a:solidFill>
                <a:latin typeface="Cambria" pitchFamily="18" charset="0"/>
              </a:rPr>
              <a:t>130 years</a:t>
            </a:r>
            <a:r>
              <a:rPr lang="en-US" sz="3600" b="1" i="1" dirty="0">
                <a:latin typeface="Cambria" pitchFamily="18" charset="0"/>
              </a:rPr>
              <a:t>, he </a:t>
            </a:r>
            <a:r>
              <a:rPr lang="en-US" sz="3600" b="1" i="1" dirty="0">
                <a:solidFill>
                  <a:srgbClr val="00642D"/>
                </a:solidFill>
                <a:latin typeface="Cambria" pitchFamily="18" charset="0"/>
              </a:rPr>
              <a:t>fathered</a:t>
            </a:r>
            <a:r>
              <a:rPr lang="en-US" sz="3600" b="1" i="1" dirty="0">
                <a:latin typeface="Cambria" pitchFamily="18" charset="0"/>
              </a:rPr>
              <a:t> a son in his own likeness, after his image, and named him </a:t>
            </a:r>
            <a:r>
              <a:rPr lang="en-US" sz="3600" b="1" i="1" u="sng" dirty="0">
                <a:solidFill>
                  <a:srgbClr val="00642D"/>
                </a:solidFill>
                <a:latin typeface="Cambria" pitchFamily="18" charset="0"/>
              </a:rPr>
              <a:t>Seth</a:t>
            </a:r>
            <a:r>
              <a:rPr lang="en-US" sz="3600" b="1" i="1" dirty="0">
                <a:latin typeface="Cambria" pitchFamily="18" charset="0"/>
              </a:rPr>
              <a:t>. </a:t>
            </a:r>
            <a:r>
              <a:rPr lang="en-US" sz="3600" b="1" i="1" baseline="30000" dirty="0">
                <a:latin typeface="Cambria" pitchFamily="18" charset="0"/>
              </a:rPr>
              <a:t>4</a:t>
            </a:r>
            <a:r>
              <a:rPr lang="en-US" sz="3600" b="1" i="1" dirty="0">
                <a:latin typeface="Cambria" pitchFamily="18" charset="0"/>
              </a:rPr>
              <a:t> The days of Adam after he fathered Seth were 800 years; and he had other sons and daughters. </a:t>
            </a:r>
            <a:r>
              <a:rPr lang="en-US" sz="3600" b="1" i="1" baseline="30000" dirty="0">
                <a:latin typeface="Cambria" pitchFamily="18" charset="0"/>
              </a:rPr>
              <a:t>5</a:t>
            </a:r>
            <a:r>
              <a:rPr lang="en-US" sz="3600" b="1" i="1" dirty="0">
                <a:latin typeface="Cambria" pitchFamily="18" charset="0"/>
              </a:rPr>
              <a:t> Thus all the days that Adam </a:t>
            </a:r>
            <a:r>
              <a:rPr lang="en-US" sz="3600" b="1" i="1" dirty="0">
                <a:solidFill>
                  <a:srgbClr val="C00000"/>
                </a:solidFill>
                <a:latin typeface="Cambria" pitchFamily="18" charset="0"/>
              </a:rPr>
              <a:t>lived</a:t>
            </a:r>
            <a:r>
              <a:rPr lang="en-US" sz="3600" b="1" i="1" dirty="0">
                <a:latin typeface="Cambria" pitchFamily="18" charset="0"/>
              </a:rPr>
              <a:t> were </a:t>
            </a:r>
            <a:r>
              <a:rPr lang="en-US" sz="3600" b="1" i="1" dirty="0">
                <a:solidFill>
                  <a:srgbClr val="C00000"/>
                </a:solidFill>
                <a:latin typeface="Cambria" pitchFamily="18" charset="0"/>
              </a:rPr>
              <a:t>930 years, and he died</a:t>
            </a:r>
            <a:r>
              <a:rPr lang="en-US" sz="3600" b="1" i="1" dirty="0">
                <a:latin typeface="Cambria" pitchFamily="18" charset="0"/>
              </a:rPr>
              <a:t>.</a:t>
            </a:r>
            <a:endParaRPr lang="en-US" sz="3600" b="1" i="1" dirty="0">
              <a:solidFill>
                <a:schemeClr val="accent6">
                  <a:lumMod val="75000"/>
                </a:schemeClr>
              </a:solidFill>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100000"/>
          </a:stretch>
        </a:blipFill>
        <a:effectLst/>
      </p:bgPr>
    </p:bg>
    <p:spTree>
      <p:nvGrpSpPr>
        <p:cNvPr id="1" name=""/>
        <p:cNvGrpSpPr/>
        <p:nvPr/>
      </p:nvGrpSpPr>
      <p:grpSpPr>
        <a:xfrm>
          <a:off x="0" y="0"/>
          <a:ext cx="0" cy="0"/>
          <a:chOff x="0" y="0"/>
          <a:chExt cx="0" cy="0"/>
        </a:xfrm>
      </p:grpSpPr>
      <p:sp>
        <p:nvSpPr>
          <p:cNvPr id="31753" name="Rectangle 9"/>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1746" name="Rectangle 2"/>
          <p:cNvSpPr>
            <a:spLocks noGrp="1" noChangeArrowheads="1"/>
          </p:cNvSpPr>
          <p:nvPr>
            <p:ph type="title"/>
          </p:nvPr>
        </p:nvSpPr>
        <p:spPr/>
        <p:txBody>
          <a:bodyPr/>
          <a:lstStyle/>
          <a:p>
            <a:r>
              <a:rPr lang="en-US" sz="4000">
                <a:solidFill>
                  <a:schemeClr val="tx1"/>
                </a:solidFill>
                <a:latin typeface="Tahoma" pitchFamily="34" charset="0"/>
              </a:rPr>
              <a:t>Berosus*</a:t>
            </a:r>
          </a:p>
        </p:txBody>
      </p:sp>
      <p:sp>
        <p:nvSpPr>
          <p:cNvPr id="31751" name="Rectangle 7"/>
          <p:cNvSpPr>
            <a:spLocks noGrp="1" noChangeArrowheads="1"/>
          </p:cNvSpPr>
          <p:nvPr>
            <p:ph idx="1"/>
          </p:nvPr>
        </p:nvSpPr>
        <p:spPr/>
        <p:txBody>
          <a:bodyPr/>
          <a:lstStyle/>
          <a:p>
            <a:r>
              <a:rPr lang="en-US" sz="2400" b="1">
                <a:latin typeface="Tahoma" pitchFamily="34" charset="0"/>
              </a:rPr>
              <a:t>Berosus was a Babylonian historian who lived around 300 BC.</a:t>
            </a:r>
          </a:p>
          <a:p>
            <a:r>
              <a:rPr lang="en-US" sz="2400" b="1">
                <a:latin typeface="Tahoma" pitchFamily="34" charset="0"/>
              </a:rPr>
              <a:t>Basing his history on ancient pagan writings, Berosus named 10 long-lived kings who lived before "the Great Deluge occurred."  </a:t>
            </a:r>
          </a:p>
          <a:p>
            <a:r>
              <a:rPr lang="en-US" sz="2400" b="1">
                <a:latin typeface="Tahoma" pitchFamily="34" charset="0"/>
              </a:rPr>
              <a:t>According to Berosus, these kings (supposedly) reigned from 10,000 to 60,000 years each! </a:t>
            </a:r>
          </a:p>
          <a:p>
            <a:endParaRPr lang="en-US" sz="2400" b="1">
              <a:latin typeface="Tahoma" pitchFamily="34" charset="0"/>
            </a:endParaRPr>
          </a:p>
          <a:p>
            <a:endParaRPr lang="en-US" sz="2400">
              <a:latin typeface="Tahoma" pitchFamily="34" charset="0"/>
            </a:endParaRPr>
          </a:p>
        </p:txBody>
      </p:sp>
      <p:sp>
        <p:nvSpPr>
          <p:cNvPr id="31752" name="Text Box 8"/>
          <p:cNvSpPr txBox="1">
            <a:spLocks noChangeArrowheads="1"/>
          </p:cNvSpPr>
          <p:nvPr/>
        </p:nvSpPr>
        <p:spPr bwMode="auto">
          <a:xfrm>
            <a:off x="990600" y="6221413"/>
            <a:ext cx="5659438" cy="396875"/>
          </a:xfrm>
          <a:prstGeom prst="rect">
            <a:avLst/>
          </a:prstGeom>
          <a:noFill/>
          <a:ln w="9525">
            <a:noFill/>
            <a:miter lim="800000"/>
            <a:headEnd/>
            <a:tailEnd/>
          </a:ln>
          <a:effectLst/>
        </p:spPr>
        <p:txBody>
          <a:bodyPr wrap="none">
            <a:spAutoFit/>
          </a:bodyPr>
          <a:lstStyle/>
          <a:p>
            <a:r>
              <a:rPr lang="en-US" sz="2000" b="1"/>
              <a:t>*From </a:t>
            </a:r>
            <a:r>
              <a:rPr lang="en-US" sz="2000" b="1" i="1"/>
              <a:t>Halley’s Bible Handbook</a:t>
            </a:r>
            <a:r>
              <a:rPr lang="en-US" sz="2000" b="1"/>
              <a:t>, 1965 edition, p.71</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Effect transition="in" filter="dissolve">
                                      <p:cBhvr>
                                        <p:cTn id="7" dur="500"/>
                                        <p:tgtEl>
                                          <p:spTgt spid="317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51">
                                            <p:txEl>
                                              <p:pRg st="1" end="1"/>
                                            </p:txEl>
                                          </p:spTgt>
                                        </p:tgtEl>
                                        <p:attrNameLst>
                                          <p:attrName>style.visibility</p:attrName>
                                        </p:attrNameLst>
                                      </p:cBhvr>
                                      <p:to>
                                        <p:strVal val="visible"/>
                                      </p:to>
                                    </p:set>
                                    <p:animEffect transition="in" filter="dissolve">
                                      <p:cBhvr>
                                        <p:cTn id="12" dur="500"/>
                                        <p:tgtEl>
                                          <p:spTgt spid="317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51">
                                            <p:txEl>
                                              <p:pRg st="2" end="2"/>
                                            </p:txEl>
                                          </p:spTgt>
                                        </p:tgtEl>
                                        <p:attrNameLst>
                                          <p:attrName>style.visibility</p:attrName>
                                        </p:attrNameLst>
                                      </p:cBhvr>
                                      <p:to>
                                        <p:strVal val="visible"/>
                                      </p:to>
                                    </p:set>
                                    <p:animEffect transition="in" filter="dissolve">
                                      <p:cBhvr>
                                        <p:cTn id="17" dur="500"/>
                                        <p:tgtEl>
                                          <p:spTgt spid="317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100000"/>
          </a:stretch>
        </a:blipFill>
        <a:effectLst/>
      </p:bgPr>
    </p:bg>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45410" name="Rectangle 2"/>
          <p:cNvSpPr>
            <a:spLocks noGrp="1" noChangeArrowheads="1"/>
          </p:cNvSpPr>
          <p:nvPr>
            <p:ph type="title"/>
          </p:nvPr>
        </p:nvSpPr>
        <p:spPr>
          <a:xfrm>
            <a:off x="152400" y="0"/>
            <a:ext cx="8991600" cy="533400"/>
          </a:xfrm>
        </p:spPr>
        <p:txBody>
          <a:bodyPr/>
          <a:lstStyle/>
          <a:p>
            <a:r>
              <a:rPr lang="en-US">
                <a:solidFill>
                  <a:schemeClr val="tx1"/>
                </a:solidFill>
                <a:latin typeface="Tahoma" pitchFamily="34" charset="0"/>
              </a:rPr>
              <a:t>Weld Prism and Nippur Tablets*</a:t>
            </a:r>
          </a:p>
        </p:txBody>
      </p:sp>
      <p:sp>
        <p:nvSpPr>
          <p:cNvPr id="145411" name="Text Box 3"/>
          <p:cNvSpPr txBox="1">
            <a:spLocks noChangeArrowheads="1"/>
          </p:cNvSpPr>
          <p:nvPr/>
        </p:nvSpPr>
        <p:spPr bwMode="auto">
          <a:xfrm>
            <a:off x="533400" y="685800"/>
            <a:ext cx="8077200" cy="5273675"/>
          </a:xfrm>
          <a:prstGeom prst="rect">
            <a:avLst/>
          </a:prstGeom>
          <a:noFill/>
          <a:ln w="9525">
            <a:noFill/>
            <a:miter lim="800000"/>
            <a:headEnd/>
            <a:tailEnd/>
          </a:ln>
          <a:effectLst/>
        </p:spPr>
        <p:txBody>
          <a:bodyPr>
            <a:spAutoFit/>
          </a:bodyPr>
          <a:lstStyle/>
          <a:p>
            <a:r>
              <a:rPr lang="en-US" sz="2000">
                <a:latin typeface="Tahoma" pitchFamily="34" charset="0"/>
              </a:rPr>
              <a:t>Ancient pagan inscriptions uncovered in recent times, such as the Weld Prism and Nippur Tablets, give a similar list to the one recorded by Berosus. The kings given in these inscriptions are listed below. </a:t>
            </a:r>
          </a:p>
          <a:p>
            <a:endParaRPr lang="en-US" sz="2000">
              <a:latin typeface="Tahoma" pitchFamily="34" charset="0"/>
            </a:endParaRPr>
          </a:p>
          <a:p>
            <a:r>
              <a:rPr lang="en-US" sz="2000" b="1">
                <a:latin typeface="Tahoma" pitchFamily="34" charset="0"/>
              </a:rPr>
              <a:t>Chronology of Kings Given in Ancient Pagan Inscriptions:</a:t>
            </a:r>
            <a:endParaRPr lang="en-US" sz="2000">
              <a:latin typeface="Tahoma" pitchFamily="34" charset="0"/>
            </a:endParaRPr>
          </a:p>
          <a:p>
            <a:r>
              <a:rPr lang="en-US" sz="2000">
                <a:latin typeface="Tahoma" pitchFamily="34" charset="0"/>
              </a:rPr>
              <a:t>	Alulim		Reigned at Eridu		28,000 years</a:t>
            </a:r>
          </a:p>
          <a:p>
            <a:r>
              <a:rPr lang="en-US" sz="2000">
                <a:latin typeface="Tahoma" pitchFamily="34" charset="0"/>
              </a:rPr>
              <a:t>	Alalmar		Reigned at Eridu		36,000 years</a:t>
            </a:r>
          </a:p>
          <a:p>
            <a:r>
              <a:rPr lang="en-US" sz="2000">
                <a:latin typeface="Tahoma" pitchFamily="34" charset="0"/>
              </a:rPr>
              <a:t>	Emenluanna	Reigned at Badgurgurru		43,000 years</a:t>
            </a:r>
          </a:p>
          <a:p>
            <a:r>
              <a:rPr lang="en-US" sz="2000">
                <a:latin typeface="Tahoma" pitchFamily="34" charset="0"/>
              </a:rPr>
              <a:t>	Kichunna	Reigned at Larsa		43,000 years</a:t>
            </a:r>
          </a:p>
          <a:p>
            <a:r>
              <a:rPr lang="en-US" sz="2000">
                <a:latin typeface="Tahoma" pitchFamily="34" charset="0"/>
              </a:rPr>
              <a:t>	Enmengalanna	Reigned at Badgurgurru		28,000 years</a:t>
            </a:r>
          </a:p>
          <a:p>
            <a:r>
              <a:rPr lang="en-US" sz="2000">
                <a:latin typeface="Tahoma" pitchFamily="34" charset="0"/>
              </a:rPr>
              <a:t>	Dumuzi		Reigned at Badgurgurru		36,000 years</a:t>
            </a:r>
          </a:p>
          <a:p>
            <a:r>
              <a:rPr lang="en-US" sz="2000">
                <a:latin typeface="Tahoma" pitchFamily="34" charset="0"/>
              </a:rPr>
              <a:t>	Sibzianna	Reigned at Larak		28,000 years</a:t>
            </a:r>
          </a:p>
          <a:p>
            <a:r>
              <a:rPr lang="en-US" sz="2000">
                <a:latin typeface="Tahoma" pitchFamily="34" charset="0"/>
              </a:rPr>
              <a:t>	Emenduranna	Reigned at Sippar		21,000 years</a:t>
            </a:r>
          </a:p>
          <a:p>
            <a:r>
              <a:rPr lang="en-US" sz="2000">
                <a:latin typeface="Tahoma" pitchFamily="34" charset="0"/>
              </a:rPr>
              <a:t>	Uburratum	Reigned at Shuruppak		18,000 years</a:t>
            </a:r>
          </a:p>
          <a:p>
            <a:r>
              <a:rPr lang="en-US" sz="2000">
                <a:latin typeface="Tahoma" pitchFamily="34" charset="0"/>
              </a:rPr>
              <a:t>	Zinsuddu (Utnapishtim)				64,000 years</a:t>
            </a:r>
          </a:p>
          <a:p>
            <a:endParaRPr lang="en-US" sz="2000">
              <a:latin typeface="Tahoma" pitchFamily="34" charset="0"/>
            </a:endParaRPr>
          </a:p>
          <a:p>
            <a:r>
              <a:rPr lang="en-US" sz="2000">
                <a:latin typeface="Tahoma" pitchFamily="34" charset="0"/>
              </a:rPr>
              <a:t>“Then the Flood overthrew the land.”</a:t>
            </a:r>
            <a:endParaRPr lang="en-US" sz="3200">
              <a:latin typeface="Tahoma" pitchFamily="34" charset="0"/>
            </a:endParaRPr>
          </a:p>
        </p:txBody>
      </p:sp>
      <p:sp>
        <p:nvSpPr>
          <p:cNvPr id="145414" name="Text Box 6"/>
          <p:cNvSpPr txBox="1">
            <a:spLocks noChangeArrowheads="1"/>
          </p:cNvSpPr>
          <p:nvPr/>
        </p:nvSpPr>
        <p:spPr bwMode="auto">
          <a:xfrm>
            <a:off x="609600" y="6461125"/>
            <a:ext cx="5659438" cy="396875"/>
          </a:xfrm>
          <a:prstGeom prst="rect">
            <a:avLst/>
          </a:prstGeom>
          <a:noFill/>
          <a:ln w="9525">
            <a:noFill/>
            <a:miter lim="800000"/>
            <a:headEnd/>
            <a:tailEnd/>
          </a:ln>
          <a:effectLst/>
        </p:spPr>
        <p:txBody>
          <a:bodyPr wrap="none">
            <a:spAutoFit/>
          </a:bodyPr>
          <a:lstStyle/>
          <a:p>
            <a:r>
              <a:rPr lang="en-US" sz="2000" b="1"/>
              <a:t>*From </a:t>
            </a:r>
            <a:r>
              <a:rPr lang="en-US" sz="2000" b="1" i="1"/>
              <a:t>Halley’s Bible Handbook</a:t>
            </a:r>
            <a:r>
              <a:rPr lang="en-US" sz="2000" b="1"/>
              <a:t>, 1965 edition, p.71</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anim calcmode="lin" valueType="num">
                                      <p:cBhvr additive="base">
                                        <p:cTn id="13" dur="500" fill="hold"/>
                                        <p:tgtEl>
                                          <p:spTgt spid="14541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5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5411">
                                            <p:txEl>
                                              <p:pRg st="3" end="3"/>
                                            </p:txEl>
                                          </p:spTgt>
                                        </p:tgtEl>
                                        <p:attrNameLst>
                                          <p:attrName>style.visibility</p:attrName>
                                        </p:attrNameLst>
                                      </p:cBhvr>
                                      <p:to>
                                        <p:strVal val="visible"/>
                                      </p:to>
                                    </p:set>
                                    <p:anim calcmode="lin" valueType="num">
                                      <p:cBhvr additive="base">
                                        <p:cTn id="19" dur="500" fill="hold"/>
                                        <p:tgtEl>
                                          <p:spTgt spid="14541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5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11">
                                            <p:txEl>
                                              <p:pRg st="4" end="4"/>
                                            </p:txEl>
                                          </p:spTgt>
                                        </p:tgtEl>
                                        <p:attrNameLst>
                                          <p:attrName>style.visibility</p:attrName>
                                        </p:attrNameLst>
                                      </p:cBhvr>
                                      <p:to>
                                        <p:strVal val="visible"/>
                                      </p:to>
                                    </p:set>
                                    <p:anim calcmode="lin" valueType="num">
                                      <p:cBhvr additive="base">
                                        <p:cTn id="25" dur="500" fill="hold"/>
                                        <p:tgtEl>
                                          <p:spTgt spid="145411">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454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5411">
                                            <p:txEl>
                                              <p:pRg st="5" end="5"/>
                                            </p:txEl>
                                          </p:spTgt>
                                        </p:tgtEl>
                                        <p:attrNameLst>
                                          <p:attrName>style.visibility</p:attrName>
                                        </p:attrNameLst>
                                      </p:cBhvr>
                                      <p:to>
                                        <p:strVal val="visible"/>
                                      </p:to>
                                    </p:set>
                                    <p:anim calcmode="lin" valueType="num">
                                      <p:cBhvr additive="base">
                                        <p:cTn id="31" dur="500" fill="hold"/>
                                        <p:tgtEl>
                                          <p:spTgt spid="145411">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54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45411">
                                            <p:txEl>
                                              <p:pRg st="6" end="6"/>
                                            </p:txEl>
                                          </p:spTgt>
                                        </p:tgtEl>
                                        <p:attrNameLst>
                                          <p:attrName>style.visibility</p:attrName>
                                        </p:attrNameLst>
                                      </p:cBhvr>
                                      <p:to>
                                        <p:strVal val="visible"/>
                                      </p:to>
                                    </p:set>
                                    <p:anim calcmode="lin" valueType="num">
                                      <p:cBhvr additive="base">
                                        <p:cTn id="37" dur="500" fill="hold"/>
                                        <p:tgtEl>
                                          <p:spTgt spid="1454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54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45411">
                                            <p:txEl>
                                              <p:pRg st="7" end="7"/>
                                            </p:txEl>
                                          </p:spTgt>
                                        </p:tgtEl>
                                        <p:attrNameLst>
                                          <p:attrName>style.visibility</p:attrName>
                                        </p:attrNameLst>
                                      </p:cBhvr>
                                      <p:to>
                                        <p:strVal val="visible"/>
                                      </p:to>
                                    </p:set>
                                    <p:anim calcmode="lin" valueType="num">
                                      <p:cBhvr additive="base">
                                        <p:cTn id="43" dur="500" fill="hold"/>
                                        <p:tgtEl>
                                          <p:spTgt spid="145411">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4541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45411">
                                            <p:txEl>
                                              <p:pRg st="8" end="8"/>
                                            </p:txEl>
                                          </p:spTgt>
                                        </p:tgtEl>
                                        <p:attrNameLst>
                                          <p:attrName>style.visibility</p:attrName>
                                        </p:attrNameLst>
                                      </p:cBhvr>
                                      <p:to>
                                        <p:strVal val="visible"/>
                                      </p:to>
                                    </p:set>
                                    <p:anim calcmode="lin" valueType="num">
                                      <p:cBhvr additive="base">
                                        <p:cTn id="49" dur="500" fill="hold"/>
                                        <p:tgtEl>
                                          <p:spTgt spid="145411">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4541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45411">
                                            <p:txEl>
                                              <p:pRg st="9" end="9"/>
                                            </p:txEl>
                                          </p:spTgt>
                                        </p:tgtEl>
                                        <p:attrNameLst>
                                          <p:attrName>style.visibility</p:attrName>
                                        </p:attrNameLst>
                                      </p:cBhvr>
                                      <p:to>
                                        <p:strVal val="visible"/>
                                      </p:to>
                                    </p:set>
                                    <p:anim calcmode="lin" valueType="num">
                                      <p:cBhvr additive="base">
                                        <p:cTn id="55" dur="500" fill="hold"/>
                                        <p:tgtEl>
                                          <p:spTgt spid="145411">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4541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5411">
                                            <p:txEl>
                                              <p:pRg st="10" end="10"/>
                                            </p:txEl>
                                          </p:spTgt>
                                        </p:tgtEl>
                                        <p:attrNameLst>
                                          <p:attrName>style.visibility</p:attrName>
                                        </p:attrNameLst>
                                      </p:cBhvr>
                                      <p:to>
                                        <p:strVal val="visible"/>
                                      </p:to>
                                    </p:set>
                                    <p:anim calcmode="lin" valueType="num">
                                      <p:cBhvr additive="base">
                                        <p:cTn id="61" dur="500" fill="hold"/>
                                        <p:tgtEl>
                                          <p:spTgt spid="145411">
                                            <p:txEl>
                                              <p:pRg st="10" end="1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4541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45411">
                                            <p:txEl>
                                              <p:pRg st="11" end="11"/>
                                            </p:txEl>
                                          </p:spTgt>
                                        </p:tgtEl>
                                        <p:attrNameLst>
                                          <p:attrName>style.visibility</p:attrName>
                                        </p:attrNameLst>
                                      </p:cBhvr>
                                      <p:to>
                                        <p:strVal val="visible"/>
                                      </p:to>
                                    </p:set>
                                    <p:anim calcmode="lin" valueType="num">
                                      <p:cBhvr additive="base">
                                        <p:cTn id="67" dur="500" fill="hold"/>
                                        <p:tgtEl>
                                          <p:spTgt spid="145411">
                                            <p:txEl>
                                              <p:pRg st="11" end="1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45411">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45411">
                                            <p:txEl>
                                              <p:pRg st="12" end="12"/>
                                            </p:txEl>
                                          </p:spTgt>
                                        </p:tgtEl>
                                        <p:attrNameLst>
                                          <p:attrName>style.visibility</p:attrName>
                                        </p:attrNameLst>
                                      </p:cBhvr>
                                      <p:to>
                                        <p:strVal val="visible"/>
                                      </p:to>
                                    </p:set>
                                    <p:anim calcmode="lin" valueType="num">
                                      <p:cBhvr additive="base">
                                        <p:cTn id="73" dur="500" fill="hold"/>
                                        <p:tgtEl>
                                          <p:spTgt spid="145411">
                                            <p:txEl>
                                              <p:pRg st="12" end="1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45411">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45411">
                                            <p:txEl>
                                              <p:pRg st="14" end="14"/>
                                            </p:txEl>
                                          </p:spTgt>
                                        </p:tgtEl>
                                        <p:attrNameLst>
                                          <p:attrName>style.visibility</p:attrName>
                                        </p:attrNameLst>
                                      </p:cBhvr>
                                      <p:to>
                                        <p:strVal val="visible"/>
                                      </p:to>
                                    </p:set>
                                    <p:anim calcmode="lin" valueType="num">
                                      <p:cBhvr additive="base">
                                        <p:cTn id="79" dur="500" fill="hold"/>
                                        <p:tgtEl>
                                          <p:spTgt spid="145411">
                                            <p:txEl>
                                              <p:pRg st="14" end="14"/>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45411">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100000"/>
          </a:stretch>
        </a:blipFill>
        <a:effectLst/>
      </p:bgPr>
    </p:bg>
    <p:spTree>
      <p:nvGrpSpPr>
        <p:cNvPr id="1" name=""/>
        <p:cNvGrpSpPr/>
        <p:nvPr/>
      </p:nvGrpSpPr>
      <p:grpSpPr>
        <a:xfrm>
          <a:off x="0" y="0"/>
          <a:ext cx="0" cy="0"/>
          <a:chOff x="0" y="0"/>
          <a:chExt cx="0" cy="0"/>
        </a:xfrm>
      </p:grpSpPr>
      <p:sp>
        <p:nvSpPr>
          <p:cNvPr id="32773" name="Rectangle 5"/>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2770" name="Rectangle 2"/>
          <p:cNvSpPr>
            <a:spLocks noGrp="1" noChangeArrowheads="1"/>
          </p:cNvSpPr>
          <p:nvPr>
            <p:ph type="title"/>
          </p:nvPr>
        </p:nvSpPr>
        <p:spPr/>
        <p:txBody>
          <a:bodyPr/>
          <a:lstStyle/>
          <a:p>
            <a:r>
              <a:rPr lang="en-US" sz="3200">
                <a:solidFill>
                  <a:schemeClr val="tx1"/>
                </a:solidFill>
                <a:latin typeface="Tahoma" pitchFamily="34" charset="0"/>
              </a:rPr>
              <a:t>Ancient Pagan Chronologies</a:t>
            </a:r>
            <a:endParaRPr lang="en-US" sz="3200" b="0">
              <a:solidFill>
                <a:schemeClr val="tx1"/>
              </a:solidFill>
              <a:latin typeface="Tahoma" pitchFamily="34" charset="0"/>
            </a:endParaRPr>
          </a:p>
        </p:txBody>
      </p:sp>
      <p:sp>
        <p:nvSpPr>
          <p:cNvPr id="32774" name="Rectangle 6"/>
          <p:cNvSpPr>
            <a:spLocks noGrp="1" noChangeArrowheads="1"/>
          </p:cNvSpPr>
          <p:nvPr>
            <p:ph idx="1"/>
          </p:nvPr>
        </p:nvSpPr>
        <p:spPr/>
        <p:txBody>
          <a:bodyPr/>
          <a:lstStyle/>
          <a:p>
            <a:r>
              <a:rPr lang="en-US" sz="2400" b="1" dirty="0">
                <a:latin typeface="Tahoma" pitchFamily="34" charset="0"/>
              </a:rPr>
              <a:t>It seems that the ancient pagans tended to exaggerate when giving the chronologies of their ancient ancestors! </a:t>
            </a:r>
          </a:p>
          <a:p>
            <a:r>
              <a:rPr lang="en-US" sz="2400" b="1" dirty="0">
                <a:latin typeface="Tahoma" pitchFamily="34" charset="0"/>
              </a:rPr>
              <a:t>But, although they tended to exaggerate, it is interesting that the Babylonians, Egyptians, Hindus, Greeks and others all record that the earth’s earliest inhabitants lived for long periods of time. </a:t>
            </a:r>
          </a:p>
          <a:p>
            <a:r>
              <a:rPr lang="en-US" sz="2400" b="1" dirty="0">
                <a:latin typeface="Tahoma" pitchFamily="34" charset="0"/>
              </a:rPr>
              <a:t>This undoubtedly is because men in ancient times </a:t>
            </a:r>
            <a:r>
              <a:rPr lang="en-US" sz="2400" b="1" i="1" dirty="0">
                <a:latin typeface="Tahoma" pitchFamily="34" charset="0"/>
              </a:rPr>
              <a:t>did</a:t>
            </a:r>
            <a:r>
              <a:rPr lang="en-US" sz="2400" b="1" dirty="0">
                <a:latin typeface="Tahoma" pitchFamily="34" charset="0"/>
              </a:rPr>
              <a:t> in fact live for long periods of time.</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2774">
                                            <p:txEl>
                                              <p:pRg st="1" end="1"/>
                                            </p:txEl>
                                          </p:spTgt>
                                        </p:tgtEl>
                                        <p:attrNameLst>
                                          <p:attrName>style.visibility</p:attrName>
                                        </p:attrNameLst>
                                      </p:cBhvr>
                                      <p:to>
                                        <p:strVal val="visible"/>
                                      </p:to>
                                    </p:set>
                                    <p:anim calcmode="lin" valueType="num">
                                      <p:cBhvr>
                                        <p:cTn id="7" dur="500" fill="hold"/>
                                        <p:tgtEl>
                                          <p:spTgt spid="3277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277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277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2774">
                                            <p:txEl>
                                              <p:pRg st="2" end="2"/>
                                            </p:txEl>
                                          </p:spTgt>
                                        </p:tgtEl>
                                        <p:attrNameLst>
                                          <p:attrName>style.visibility</p:attrName>
                                        </p:attrNameLst>
                                      </p:cBhvr>
                                      <p:to>
                                        <p:strVal val="visible"/>
                                      </p:to>
                                    </p:set>
                                    <p:anim calcmode="lin" valueType="num">
                                      <p:cBhvr>
                                        <p:cTn id="14" dur="500" fill="hold"/>
                                        <p:tgtEl>
                                          <p:spTgt spid="3277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277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27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48483" name="Rectangle 3"/>
          <p:cNvSpPr>
            <a:spLocks noGrp="1" noChangeArrowheads="1"/>
          </p:cNvSpPr>
          <p:nvPr>
            <p:ph type="title"/>
          </p:nvPr>
        </p:nvSpPr>
        <p:spPr>
          <a:xfrm>
            <a:off x="685800" y="228600"/>
            <a:ext cx="7848600" cy="1295400"/>
          </a:xfrm>
        </p:spPr>
        <p:txBody>
          <a:bodyPr/>
          <a:lstStyle/>
          <a:p>
            <a:r>
              <a:rPr lang="en-US" sz="3200">
                <a:latin typeface="Tahoma" pitchFamily="34" charset="0"/>
              </a:rPr>
              <a:t>Should We Opt for a Strict Literal Interpretation of the Genealogies (of Genesis 5 and 11)?</a:t>
            </a:r>
          </a:p>
        </p:txBody>
      </p:sp>
      <p:sp>
        <p:nvSpPr>
          <p:cNvPr id="148484" name="Rectangle 4"/>
          <p:cNvSpPr>
            <a:spLocks noGrp="1" noChangeArrowheads="1"/>
          </p:cNvSpPr>
          <p:nvPr>
            <p:ph idx="1"/>
          </p:nvPr>
        </p:nvSpPr>
        <p:spPr>
          <a:xfrm>
            <a:off x="685800" y="1676400"/>
            <a:ext cx="7848600" cy="5181600"/>
          </a:xfrm>
        </p:spPr>
        <p:txBody>
          <a:bodyPr/>
          <a:lstStyle/>
          <a:p>
            <a:r>
              <a:rPr lang="en-US" sz="2800" b="1">
                <a:latin typeface="Tahoma" pitchFamily="34" charset="0"/>
              </a:rPr>
              <a:t>Supposed</a:t>
            </a:r>
            <a:r>
              <a:rPr lang="en-US" sz="2800" b="1" i="1">
                <a:latin typeface="Tahoma" pitchFamily="34" charset="0"/>
              </a:rPr>
              <a:t> Biblical</a:t>
            </a:r>
            <a:r>
              <a:rPr lang="en-US" sz="2800" b="1">
                <a:latin typeface="Tahoma" pitchFamily="34" charset="0"/>
              </a:rPr>
              <a:t> Objection:</a:t>
            </a:r>
            <a:endParaRPr lang="en-US" sz="2800">
              <a:latin typeface="Tahoma" pitchFamily="34" charset="0"/>
            </a:endParaRPr>
          </a:p>
          <a:p>
            <a:pPr lvl="1"/>
            <a:r>
              <a:rPr lang="en-US" sz="2400" b="1">
                <a:latin typeface="Tahoma" pitchFamily="34" charset="0"/>
              </a:rPr>
              <a:t>Some Christians believe that there </a:t>
            </a:r>
            <a:r>
              <a:rPr lang="en-US" sz="2400" b="1" i="1">
                <a:latin typeface="Tahoma" pitchFamily="34" charset="0"/>
              </a:rPr>
              <a:t>could</a:t>
            </a:r>
            <a:r>
              <a:rPr lang="en-US" sz="2400" b="1">
                <a:latin typeface="Tahoma" pitchFamily="34" charset="0"/>
              </a:rPr>
              <a:t> be "</a:t>
            </a:r>
            <a:r>
              <a:rPr lang="en-US" sz="2400" b="1">
                <a:solidFill>
                  <a:srgbClr val="FF0000"/>
                </a:solidFill>
                <a:latin typeface="Tahoma" pitchFamily="34" charset="0"/>
              </a:rPr>
              <a:t>gaps</a:t>
            </a:r>
            <a:r>
              <a:rPr lang="en-US" sz="2400" b="1">
                <a:latin typeface="Tahoma" pitchFamily="34" charset="0"/>
              </a:rPr>
              <a:t>" (missing names) in the genealogies of Genesis 5 and 11 because:</a:t>
            </a:r>
          </a:p>
          <a:p>
            <a:pPr lvl="2"/>
            <a:r>
              <a:rPr lang="en-US" sz="2000">
                <a:latin typeface="Tahoma" pitchFamily="34" charset="0"/>
              </a:rPr>
              <a:t>In the Bible, “became the </a:t>
            </a:r>
            <a:r>
              <a:rPr lang="en-US" sz="2000" b="1" i="1">
                <a:solidFill>
                  <a:srgbClr val="FF0000"/>
                </a:solidFill>
                <a:latin typeface="Tahoma" pitchFamily="34" charset="0"/>
              </a:rPr>
              <a:t>father</a:t>
            </a:r>
            <a:r>
              <a:rPr lang="en-US" sz="2000">
                <a:latin typeface="Tahoma" pitchFamily="34" charset="0"/>
              </a:rPr>
              <a:t> of” can mean to become “the </a:t>
            </a:r>
            <a:r>
              <a:rPr lang="en-US" sz="2000" b="1" i="1">
                <a:solidFill>
                  <a:srgbClr val="FF0000"/>
                </a:solidFill>
                <a:latin typeface="Tahoma" pitchFamily="34" charset="0"/>
              </a:rPr>
              <a:t>ancestor</a:t>
            </a:r>
            <a:r>
              <a:rPr lang="en-US" sz="2000">
                <a:latin typeface="Tahoma" pitchFamily="34" charset="0"/>
              </a:rPr>
              <a:t> of”, rather than  “the</a:t>
            </a:r>
            <a:r>
              <a:rPr lang="en-US" sz="2000">
                <a:solidFill>
                  <a:srgbClr val="FF0000"/>
                </a:solidFill>
                <a:latin typeface="Tahoma" pitchFamily="34" charset="0"/>
              </a:rPr>
              <a:t> </a:t>
            </a:r>
            <a:r>
              <a:rPr lang="en-US" sz="2000" b="1" i="1">
                <a:solidFill>
                  <a:srgbClr val="FF0000"/>
                </a:solidFill>
                <a:latin typeface="Tahoma" pitchFamily="34" charset="0"/>
              </a:rPr>
              <a:t>immediate father</a:t>
            </a:r>
            <a:r>
              <a:rPr lang="en-US" sz="2000">
                <a:solidFill>
                  <a:srgbClr val="FF0000"/>
                </a:solidFill>
                <a:latin typeface="Tahoma" pitchFamily="34" charset="0"/>
              </a:rPr>
              <a:t> </a:t>
            </a:r>
            <a:r>
              <a:rPr lang="en-US" sz="2000">
                <a:latin typeface="Tahoma" pitchFamily="34" charset="0"/>
              </a:rPr>
              <a:t>of” someone. </a:t>
            </a:r>
          </a:p>
          <a:p>
            <a:pPr lvl="2"/>
            <a:r>
              <a:rPr lang="en-US" sz="2000">
                <a:latin typeface="Tahoma" pitchFamily="34" charset="0"/>
              </a:rPr>
              <a:t>We see an example of this in the genealogy of Matthew 1:8 where it says that Jehoram was the </a:t>
            </a:r>
            <a:r>
              <a:rPr lang="en-US" sz="2000" b="1" i="1">
                <a:solidFill>
                  <a:srgbClr val="FF0000"/>
                </a:solidFill>
                <a:latin typeface="Tahoma" pitchFamily="34" charset="0"/>
              </a:rPr>
              <a:t>father</a:t>
            </a:r>
            <a:r>
              <a:rPr lang="en-US" sz="2000">
                <a:latin typeface="Tahoma" pitchFamily="34" charset="0"/>
              </a:rPr>
              <a:t> of Uzziah. </a:t>
            </a:r>
          </a:p>
          <a:p>
            <a:pPr lvl="2"/>
            <a:r>
              <a:rPr lang="en-US" sz="2000">
                <a:latin typeface="Tahoma" pitchFamily="34" charset="0"/>
              </a:rPr>
              <a:t>But we know from 2 Kings 8:25, 11:2, 14:1, and 2 Chronicles 26:1 that Jehoram was actually the </a:t>
            </a:r>
            <a:r>
              <a:rPr lang="en-US" sz="2000" b="1" i="1">
                <a:solidFill>
                  <a:srgbClr val="FF0000"/>
                </a:solidFill>
                <a:latin typeface="Tahoma" pitchFamily="34" charset="0"/>
              </a:rPr>
              <a:t>great-great-grandfather</a:t>
            </a:r>
            <a:r>
              <a:rPr lang="en-US" sz="2000">
                <a:latin typeface="Tahoma" pitchFamily="34" charset="0"/>
              </a:rPr>
              <a:t> of Uzziah!</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48484">
                                            <p:txEl>
                                              <p:pRg st="0" end="0"/>
                                            </p:txEl>
                                          </p:spTgt>
                                        </p:tgtEl>
                                        <p:attrNameLst>
                                          <p:attrName>style.visibility</p:attrName>
                                        </p:attrNameLst>
                                      </p:cBhvr>
                                      <p:to>
                                        <p:strVal val="visible"/>
                                      </p:to>
                                    </p:set>
                                    <p:anim calcmode="lin" valueType="num">
                                      <p:cBhvr>
                                        <p:cTn id="7" dur="500" fill="hold"/>
                                        <p:tgtEl>
                                          <p:spTgt spid="148484">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48484">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48484">
                                            <p:txEl>
                                              <p:pRg st="1" end="1"/>
                                            </p:txEl>
                                          </p:spTgt>
                                        </p:tgtEl>
                                        <p:attrNameLst>
                                          <p:attrName>style.visibility</p:attrName>
                                        </p:attrNameLst>
                                      </p:cBhvr>
                                      <p:to>
                                        <p:strVal val="visible"/>
                                      </p:to>
                                    </p:set>
                                    <p:anim calcmode="lin" valueType="num">
                                      <p:cBhvr>
                                        <p:cTn id="13" dur="500" fill="hold"/>
                                        <p:tgtEl>
                                          <p:spTgt spid="148484">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48484">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48484">
                                            <p:txEl>
                                              <p:pRg st="2" end="2"/>
                                            </p:txEl>
                                          </p:spTgt>
                                        </p:tgtEl>
                                        <p:attrNameLst>
                                          <p:attrName>style.visibility</p:attrName>
                                        </p:attrNameLst>
                                      </p:cBhvr>
                                      <p:to>
                                        <p:strVal val="visible"/>
                                      </p:to>
                                    </p:set>
                                    <p:anim calcmode="lin" valueType="num">
                                      <p:cBhvr>
                                        <p:cTn id="19" dur="500" fill="hold"/>
                                        <p:tgtEl>
                                          <p:spTgt spid="148484">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48484">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48484">
                                            <p:txEl>
                                              <p:pRg st="3" end="3"/>
                                            </p:txEl>
                                          </p:spTgt>
                                        </p:tgtEl>
                                        <p:attrNameLst>
                                          <p:attrName>style.visibility</p:attrName>
                                        </p:attrNameLst>
                                      </p:cBhvr>
                                      <p:to>
                                        <p:strVal val="visible"/>
                                      </p:to>
                                    </p:set>
                                    <p:anim calcmode="lin" valueType="num">
                                      <p:cBhvr>
                                        <p:cTn id="25" dur="500" fill="hold"/>
                                        <p:tgtEl>
                                          <p:spTgt spid="148484">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48484">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48484">
                                            <p:txEl>
                                              <p:pRg st="4" end="4"/>
                                            </p:txEl>
                                          </p:spTgt>
                                        </p:tgtEl>
                                        <p:attrNameLst>
                                          <p:attrName>style.visibility</p:attrName>
                                        </p:attrNameLst>
                                      </p:cBhvr>
                                      <p:to>
                                        <p:strVal val="visible"/>
                                      </p:to>
                                    </p:set>
                                    <p:anim calcmode="lin" valueType="num">
                                      <p:cBhvr>
                                        <p:cTn id="31" dur="500" fill="hold"/>
                                        <p:tgtEl>
                                          <p:spTgt spid="148484">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148484">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build="p" bldLvl="5"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50531" name="Rectangle 3"/>
          <p:cNvSpPr>
            <a:spLocks noGrp="1" noChangeArrowheads="1"/>
          </p:cNvSpPr>
          <p:nvPr>
            <p:ph type="title"/>
          </p:nvPr>
        </p:nvSpPr>
        <p:spPr>
          <a:xfrm>
            <a:off x="685800" y="228600"/>
            <a:ext cx="7848600" cy="1295400"/>
          </a:xfrm>
        </p:spPr>
        <p:txBody>
          <a:bodyPr/>
          <a:lstStyle/>
          <a:p>
            <a:r>
              <a:rPr lang="en-US" sz="3200">
                <a:latin typeface="Tahoma" pitchFamily="34" charset="0"/>
              </a:rPr>
              <a:t>Should We Opt for a Strict Literal Interpretation of the Genealogies (of Genesis 5 and 11)?</a:t>
            </a:r>
          </a:p>
        </p:txBody>
      </p:sp>
      <p:sp>
        <p:nvSpPr>
          <p:cNvPr id="150532" name="Rectangle 4"/>
          <p:cNvSpPr>
            <a:spLocks noGrp="1" noChangeArrowheads="1"/>
          </p:cNvSpPr>
          <p:nvPr>
            <p:ph idx="1"/>
          </p:nvPr>
        </p:nvSpPr>
        <p:spPr>
          <a:xfrm>
            <a:off x="685800" y="1828800"/>
            <a:ext cx="7848600" cy="5029200"/>
          </a:xfrm>
        </p:spPr>
        <p:txBody>
          <a:bodyPr/>
          <a:lstStyle/>
          <a:p>
            <a:r>
              <a:rPr lang="en-US" sz="2400" b="1">
                <a:latin typeface="Tahoma" pitchFamily="34" charset="0"/>
              </a:rPr>
              <a:t>Some Things to Think About:</a:t>
            </a:r>
          </a:p>
          <a:p>
            <a:pPr lvl="1"/>
            <a:r>
              <a:rPr lang="en-US" sz="2000"/>
              <a:t>Unlike the chronologies of Matthew, Genesis 5 and 11 gives </a:t>
            </a:r>
            <a:r>
              <a:rPr lang="en-US" sz="2000" i="1"/>
              <a:t>each</a:t>
            </a:r>
            <a:r>
              <a:rPr lang="en-US" sz="2000"/>
              <a:t> patriarch's </a:t>
            </a:r>
            <a:r>
              <a:rPr lang="en-US" sz="2000" b="1">
                <a:solidFill>
                  <a:srgbClr val="FF0000"/>
                </a:solidFill>
              </a:rPr>
              <a:t>age</a:t>
            </a:r>
            <a:r>
              <a:rPr lang="en-US" sz="2000"/>
              <a:t> at the birth of his son.</a:t>
            </a:r>
          </a:p>
          <a:p>
            <a:pPr lvl="1"/>
            <a:r>
              <a:rPr lang="en-US" sz="2000"/>
              <a:t>If the each age given is the patriarch's age at the </a:t>
            </a:r>
            <a:r>
              <a:rPr lang="en-US" sz="2000" b="1">
                <a:solidFill>
                  <a:srgbClr val="FF0000"/>
                </a:solidFill>
              </a:rPr>
              <a:t>birth</a:t>
            </a:r>
            <a:r>
              <a:rPr lang="en-US" sz="2000" b="1"/>
              <a:t> </a:t>
            </a:r>
            <a:r>
              <a:rPr lang="en-US" sz="2000"/>
              <a:t>of the descendant listed, then we can still </a:t>
            </a:r>
            <a:r>
              <a:rPr lang="en-US" sz="2000" b="1">
                <a:solidFill>
                  <a:srgbClr val="FF0000"/>
                </a:solidFill>
              </a:rPr>
              <a:t>add</a:t>
            </a:r>
            <a:r>
              <a:rPr lang="en-US" sz="2000" b="1"/>
              <a:t> </a:t>
            </a:r>
            <a:r>
              <a:rPr lang="en-US" sz="2000"/>
              <a:t>the years listed to arrive at a date for Adam's </a:t>
            </a:r>
            <a:r>
              <a:rPr lang="en-US" sz="2000" b="1">
                <a:solidFill>
                  <a:srgbClr val="FF0000"/>
                </a:solidFill>
              </a:rPr>
              <a:t>creation</a:t>
            </a:r>
            <a:r>
              <a:rPr lang="en-US" sz="2000" b="1"/>
              <a:t> </a:t>
            </a:r>
            <a:r>
              <a:rPr lang="en-US" sz="2000"/>
              <a:t>(even if there are "gaps").</a:t>
            </a:r>
          </a:p>
          <a:p>
            <a:pPr lvl="1"/>
            <a:r>
              <a:rPr lang="en-US" sz="2000"/>
              <a:t>What would be the </a:t>
            </a:r>
            <a:r>
              <a:rPr lang="en-US" sz="2000" b="1">
                <a:solidFill>
                  <a:srgbClr val="FF0000"/>
                </a:solidFill>
              </a:rPr>
              <a:t>purpose</a:t>
            </a:r>
            <a:r>
              <a:rPr lang="en-US" sz="2000" b="1"/>
              <a:t> </a:t>
            </a:r>
            <a:r>
              <a:rPr lang="en-US" sz="2000"/>
              <a:t>of listing each patriarch's age at the birth of his descendant if it is not for establishing an accurate </a:t>
            </a:r>
            <a:r>
              <a:rPr lang="en-US" sz="2000" b="1">
                <a:solidFill>
                  <a:srgbClr val="FF0000"/>
                </a:solidFill>
              </a:rPr>
              <a:t>chronology</a:t>
            </a:r>
            <a:r>
              <a:rPr lang="en-US" sz="2000" b="1"/>
              <a:t> </a:t>
            </a:r>
            <a:r>
              <a:rPr lang="en-US" sz="2000"/>
              <a:t>of early human history?</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2">
                                            <p:txEl>
                                              <p:pRg st="0" end="0"/>
                                            </p:txEl>
                                          </p:spTgt>
                                        </p:tgtEl>
                                        <p:attrNameLst>
                                          <p:attrName>style.visibility</p:attrName>
                                        </p:attrNameLst>
                                      </p:cBhvr>
                                      <p:to>
                                        <p:strVal val="visible"/>
                                      </p:to>
                                    </p:set>
                                    <p:animEffect transition="in" filter="dissolve">
                                      <p:cBhvr>
                                        <p:cTn id="7" dur="500"/>
                                        <p:tgtEl>
                                          <p:spTgt spid="150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0532">
                                            <p:txEl>
                                              <p:pRg st="1" end="1"/>
                                            </p:txEl>
                                          </p:spTgt>
                                        </p:tgtEl>
                                        <p:attrNameLst>
                                          <p:attrName>style.visibility</p:attrName>
                                        </p:attrNameLst>
                                      </p:cBhvr>
                                      <p:to>
                                        <p:strVal val="visible"/>
                                      </p:to>
                                    </p:set>
                                    <p:animEffect transition="in" filter="dissolve">
                                      <p:cBhvr>
                                        <p:cTn id="12" dur="500"/>
                                        <p:tgtEl>
                                          <p:spTgt spid="1505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0532">
                                            <p:txEl>
                                              <p:pRg st="2" end="2"/>
                                            </p:txEl>
                                          </p:spTgt>
                                        </p:tgtEl>
                                        <p:attrNameLst>
                                          <p:attrName>style.visibility</p:attrName>
                                        </p:attrNameLst>
                                      </p:cBhvr>
                                      <p:to>
                                        <p:strVal val="visible"/>
                                      </p:to>
                                    </p:set>
                                    <p:animEffect transition="in" filter="dissolve">
                                      <p:cBhvr>
                                        <p:cTn id="17" dur="500"/>
                                        <p:tgtEl>
                                          <p:spTgt spid="1505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0532">
                                            <p:txEl>
                                              <p:pRg st="3" end="3"/>
                                            </p:txEl>
                                          </p:spTgt>
                                        </p:tgtEl>
                                        <p:attrNameLst>
                                          <p:attrName>style.visibility</p:attrName>
                                        </p:attrNameLst>
                                      </p:cBhvr>
                                      <p:to>
                                        <p:strVal val="visible"/>
                                      </p:to>
                                    </p:set>
                                    <p:animEffect transition="in" filter="dissolve">
                                      <p:cBhvr>
                                        <p:cTn id="22" dur="500"/>
                                        <p:tgtEl>
                                          <p:spTgt spid="1505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6866" name="Rectangle 2"/>
          <p:cNvSpPr>
            <a:spLocks noGrp="1" noChangeArrowheads="1"/>
          </p:cNvSpPr>
          <p:nvPr>
            <p:ph type="title"/>
          </p:nvPr>
        </p:nvSpPr>
        <p:spPr/>
        <p:txBody>
          <a:bodyPr/>
          <a:lstStyle/>
          <a:p>
            <a:r>
              <a:rPr lang="en-US" sz="3200">
                <a:latin typeface="Tahoma" pitchFamily="34" charset="0"/>
              </a:rPr>
              <a:t>How Old is the Human Race?</a:t>
            </a:r>
          </a:p>
        </p:txBody>
      </p:sp>
      <p:sp>
        <p:nvSpPr>
          <p:cNvPr id="36867" name="Text Box 3"/>
          <p:cNvSpPr txBox="1">
            <a:spLocks noChangeArrowheads="1"/>
          </p:cNvSpPr>
          <p:nvPr/>
        </p:nvSpPr>
        <p:spPr bwMode="auto">
          <a:xfrm>
            <a:off x="228600" y="1066800"/>
            <a:ext cx="8702675" cy="3895725"/>
          </a:xfrm>
          <a:prstGeom prst="rect">
            <a:avLst/>
          </a:prstGeom>
          <a:noFill/>
          <a:ln w="9525">
            <a:noFill/>
            <a:miter lim="800000"/>
            <a:headEnd/>
            <a:tailEnd/>
          </a:ln>
          <a:effectLst/>
        </p:spPr>
        <p:txBody>
          <a:bodyPr>
            <a:spAutoFit/>
          </a:bodyPr>
          <a:lstStyle/>
          <a:p>
            <a:r>
              <a:rPr lang="en-US" b="1" dirty="0">
                <a:latin typeface="Tahoma" pitchFamily="34" charset="0"/>
              </a:rPr>
              <a:t>If we interpret the genealogies in a straightforward, literal manner then the human race is about 6000 years old:</a:t>
            </a:r>
          </a:p>
          <a:p>
            <a:endParaRPr lang="en-US" b="1" dirty="0">
              <a:latin typeface="Tahoma" pitchFamily="34" charset="0"/>
            </a:endParaRPr>
          </a:p>
          <a:p>
            <a:r>
              <a:rPr lang="en-US" b="1" dirty="0">
                <a:latin typeface="Tahoma" pitchFamily="34" charset="0"/>
              </a:rPr>
              <a:t>From Adam to the Abraham:			2,000 years	</a:t>
            </a:r>
          </a:p>
          <a:p>
            <a:r>
              <a:rPr lang="en-US" b="1" dirty="0">
                <a:latin typeface="Tahoma" pitchFamily="34" charset="0"/>
              </a:rPr>
              <a:t>From Abraham to Christ:			2,000 years	</a:t>
            </a:r>
          </a:p>
          <a:p>
            <a:r>
              <a:rPr lang="en-US" b="1" dirty="0">
                <a:latin typeface="Tahoma" pitchFamily="34" charset="0"/>
              </a:rPr>
              <a:t>From Christ to the Present:			</a:t>
            </a:r>
            <a:r>
              <a:rPr lang="en-US" b="1" u="sng" dirty="0">
                <a:latin typeface="Tahoma" pitchFamily="34" charset="0"/>
              </a:rPr>
              <a:t>2,000 years</a:t>
            </a:r>
            <a:endParaRPr lang="en-US" b="1" dirty="0">
              <a:latin typeface="Tahoma" pitchFamily="34" charset="0"/>
            </a:endParaRPr>
          </a:p>
          <a:p>
            <a:r>
              <a:rPr lang="en-US" b="1" i="1" dirty="0">
                <a:latin typeface="Tahoma" pitchFamily="34" charset="0"/>
              </a:rPr>
              <a:t>Age of the Human Race:	</a:t>
            </a:r>
            <a:r>
              <a:rPr lang="en-US" b="1" dirty="0">
                <a:latin typeface="Tahoma" pitchFamily="34" charset="0"/>
              </a:rPr>
              <a:t>		6,000 years	</a:t>
            </a:r>
          </a:p>
          <a:p>
            <a:pPr algn="r">
              <a:spcBef>
                <a:spcPts val="600"/>
              </a:spcBef>
            </a:pPr>
            <a:endParaRPr lang="en-US" b="1" dirty="0">
              <a:latin typeface="Tahoma" pitchFamily="34" charset="0"/>
            </a:endParaRPr>
          </a:p>
          <a:p>
            <a:pPr algn="r">
              <a:spcBef>
                <a:spcPts val="600"/>
              </a:spcBef>
            </a:pPr>
            <a:endParaRPr lang="en-US" b="1" dirty="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2" end="2"/>
                                            </p:txEl>
                                          </p:spTgt>
                                        </p:tgtEl>
                                        <p:attrNameLst>
                                          <p:attrName>style.visibility</p:attrName>
                                        </p:attrNameLst>
                                      </p:cBhvr>
                                      <p:to>
                                        <p:strVal val="visible"/>
                                      </p:to>
                                    </p:set>
                                    <p:animEffect transition="in" filter="dissolve">
                                      <p:cBhvr>
                                        <p:cTn id="12" dur="500"/>
                                        <p:tgtEl>
                                          <p:spTgt spid="368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animEffect transition="in" filter="dissolve">
                                      <p:cBhvr>
                                        <p:cTn id="17" dur="500"/>
                                        <p:tgtEl>
                                          <p:spTgt spid="368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4" end="4"/>
                                            </p:txEl>
                                          </p:spTgt>
                                        </p:tgtEl>
                                        <p:attrNameLst>
                                          <p:attrName>style.visibility</p:attrName>
                                        </p:attrNameLst>
                                      </p:cBhvr>
                                      <p:to>
                                        <p:strVal val="visible"/>
                                      </p:to>
                                    </p:set>
                                    <p:animEffect transition="in" filter="dissolve">
                                      <p:cBhvr>
                                        <p:cTn id="22" dur="500"/>
                                        <p:tgtEl>
                                          <p:spTgt spid="368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animEffect transition="in" filter="dissolve">
                                      <p:cBhvr>
                                        <p:cTn id="27" dur="500"/>
                                        <p:tgtEl>
                                          <p:spTgt spid="36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effectLst>
            <a:outerShdw dist="35921" dir="2700000" algn="ctr" rotWithShape="0">
              <a:schemeClr val="tx1"/>
            </a:outerShdw>
          </a:effectLst>
        </p:spPr>
        <p:txBody>
          <a:bodyPr/>
          <a:lstStyle/>
          <a:p>
            <a:r>
              <a:rPr lang="en-US" sz="5400" dirty="0">
                <a:solidFill>
                  <a:srgbClr val="FFFF00"/>
                </a:solidFill>
                <a:latin typeface="Tahoma" pitchFamily="34" charset="0"/>
              </a:rPr>
              <a:t>How Old is the Earth?</a:t>
            </a:r>
          </a:p>
        </p:txBody>
      </p:sp>
    </p:spTree>
  </p:cSld>
  <p:clrMapOvr>
    <a:masterClrMapping/>
  </p:clrMapOvr>
  <p:transition>
    <p:newsfla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Rectangle 4"/>
          <p:cNvSpPr>
            <a:spLocks noGrp="1" noChangeArrowheads="1"/>
          </p:cNvSpPr>
          <p:nvPr>
            <p:ph type="title"/>
          </p:nvPr>
        </p:nvSpPr>
        <p:spPr/>
        <p:txBody>
          <a:bodyPr/>
          <a:lstStyle/>
          <a:p>
            <a:r>
              <a:rPr lang="en-US" sz="3600">
                <a:latin typeface="Tahoma" pitchFamily="34" charset="0"/>
              </a:rPr>
              <a:t>How Old is the Earth?</a:t>
            </a:r>
          </a:p>
        </p:txBody>
      </p:sp>
      <p:graphicFrame>
        <p:nvGraphicFramePr>
          <p:cNvPr id="271365" name="Object 5"/>
          <p:cNvGraphicFramePr>
            <a:graphicFrameLocks noChangeAspect="1"/>
          </p:cNvGraphicFramePr>
          <p:nvPr/>
        </p:nvGraphicFramePr>
        <p:xfrm>
          <a:off x="304800" y="1219200"/>
          <a:ext cx="2960688" cy="4064000"/>
        </p:xfrm>
        <a:graphic>
          <a:graphicData uri="http://schemas.openxmlformats.org/presentationml/2006/ole">
            <mc:AlternateContent xmlns:mc="http://schemas.openxmlformats.org/markup-compatibility/2006">
              <mc:Choice xmlns:v="urn:schemas-microsoft-com:vml" Requires="v">
                <p:oleObj name="Photo Editor Photo" r:id="rId2" imgW="5210902" imgH="7152381" progId="">
                  <p:embed/>
                </p:oleObj>
              </mc:Choice>
              <mc:Fallback>
                <p:oleObj name="Photo Editor Photo" r:id="rId2" imgW="5210902" imgH="7152381" progId="">
                  <p:embed/>
                  <p:pic>
                    <p:nvPicPr>
                      <p:cNvPr id="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29606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1366" name="Object 6"/>
          <p:cNvGraphicFramePr>
            <a:graphicFrameLocks noChangeAspect="1"/>
          </p:cNvGraphicFramePr>
          <p:nvPr/>
        </p:nvGraphicFramePr>
        <p:xfrm>
          <a:off x="3733800" y="1295400"/>
          <a:ext cx="5105400" cy="1625600"/>
        </p:xfrm>
        <a:graphic>
          <a:graphicData uri="http://schemas.openxmlformats.org/presentationml/2006/ole">
            <mc:AlternateContent xmlns:mc="http://schemas.openxmlformats.org/markup-compatibility/2006">
              <mc:Choice xmlns:v="urn:schemas-microsoft-com:vml" Requires="v">
                <p:oleObj name="Photo Editor Photo" r:id="rId4" imgW="2600000" imgH="828791" progId="">
                  <p:embed/>
                </p:oleObj>
              </mc:Choice>
              <mc:Fallback>
                <p:oleObj name="Photo Editor Photo" r:id="rId4" imgW="2600000" imgH="828791"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51054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1368" name="Text Box 8"/>
          <p:cNvSpPr txBox="1">
            <a:spLocks noChangeArrowheads="1"/>
          </p:cNvSpPr>
          <p:nvPr/>
        </p:nvSpPr>
        <p:spPr bwMode="auto">
          <a:xfrm>
            <a:off x="3717925" y="3241675"/>
            <a:ext cx="5197475" cy="1857375"/>
          </a:xfrm>
          <a:prstGeom prst="rect">
            <a:avLst/>
          </a:prstGeom>
          <a:noFill/>
          <a:ln w="9525">
            <a:noFill/>
            <a:miter lim="800000"/>
            <a:headEnd/>
            <a:tailEnd/>
          </a:ln>
          <a:effectLst/>
        </p:spPr>
        <p:txBody>
          <a:bodyPr>
            <a:spAutoFit/>
          </a:bodyPr>
          <a:lstStyle/>
          <a:p>
            <a:r>
              <a:rPr lang="en-US" b="1" i="1" dirty="0"/>
              <a:t>“The world’s oldest known rock was dated . . . at 4.03 billion years. </a:t>
            </a:r>
            <a:r>
              <a:rPr lang="en-US" b="1" i="1" dirty="0">
                <a:solidFill>
                  <a:srgbClr val="FF0000"/>
                </a:solidFill>
              </a:rPr>
              <a:t>The earth itself goes back 4.5 billion years</a:t>
            </a:r>
            <a:r>
              <a:rPr lang="en-US" b="1" i="1" dirty="0"/>
              <a:t>.”</a:t>
            </a:r>
          </a:p>
          <a:p>
            <a:endParaRPr lang="en-US" b="1" i="1" dirty="0"/>
          </a:p>
          <a:p>
            <a:r>
              <a:rPr lang="en-US" sz="2000" dirty="0"/>
              <a:t>National Geographic, September 2001, p. 91</a:t>
            </a:r>
          </a:p>
        </p:txBody>
      </p:sp>
    </p:spTree>
  </p:cSld>
  <p:clrMapOvr>
    <a:masterClrMapping/>
  </p:clrMapOvr>
  <p:transition>
    <p:newsflash/>
  </p:transition>
</p:sld>
</file>

<file path=ppt/slides/slide28.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152580"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52578" name="Rectangle 2"/>
          <p:cNvSpPr>
            <a:spLocks noGrp="1" noChangeArrowheads="1"/>
          </p:cNvSpPr>
          <p:nvPr>
            <p:ph type="title"/>
          </p:nvPr>
        </p:nvSpPr>
        <p:spPr>
          <a:xfrm>
            <a:off x="685800" y="0"/>
            <a:ext cx="7772400" cy="533400"/>
          </a:xfrm>
        </p:spPr>
        <p:txBody>
          <a:bodyPr/>
          <a:lstStyle/>
          <a:p>
            <a:r>
              <a:rPr lang="en-US" sz="4000">
                <a:latin typeface="Tahoma" pitchFamily="34" charset="0"/>
              </a:rPr>
              <a:t>How Old is the Earth?</a:t>
            </a:r>
          </a:p>
        </p:txBody>
      </p:sp>
      <p:sp>
        <p:nvSpPr>
          <p:cNvPr id="152579" name="Rectangle 3"/>
          <p:cNvSpPr>
            <a:spLocks noGrp="1" noChangeArrowheads="1"/>
          </p:cNvSpPr>
          <p:nvPr>
            <p:ph idx="1"/>
          </p:nvPr>
        </p:nvSpPr>
        <p:spPr>
          <a:xfrm>
            <a:off x="685800" y="685800"/>
            <a:ext cx="7772400" cy="5791200"/>
          </a:xfrm>
        </p:spPr>
        <p:txBody>
          <a:bodyPr/>
          <a:lstStyle/>
          <a:p>
            <a:pPr>
              <a:spcAft>
                <a:spcPts val="600"/>
              </a:spcAft>
            </a:pPr>
            <a:r>
              <a:rPr lang="en-US" sz="3200" b="1" dirty="0">
                <a:latin typeface="Tahoma" pitchFamily="34" charset="0"/>
              </a:rPr>
              <a:t>To those who believe in secular evolution, an </a:t>
            </a:r>
            <a:r>
              <a:rPr lang="en-US" sz="3200" b="1" i="1" dirty="0">
                <a:solidFill>
                  <a:srgbClr val="FF0000"/>
                </a:solidFill>
                <a:latin typeface="Tahoma" pitchFamily="34" charset="0"/>
              </a:rPr>
              <a:t>old</a:t>
            </a:r>
            <a:r>
              <a:rPr lang="en-US" sz="3200" b="1" dirty="0">
                <a:latin typeface="Tahoma" pitchFamily="34" charset="0"/>
              </a:rPr>
              <a:t> earth is considered </a:t>
            </a:r>
            <a:r>
              <a:rPr lang="en-US" sz="3200" b="1" i="1" dirty="0">
                <a:solidFill>
                  <a:srgbClr val="FF0000"/>
                </a:solidFill>
                <a:latin typeface="Tahoma" pitchFamily="34" charset="0"/>
              </a:rPr>
              <a:t>essential</a:t>
            </a:r>
            <a:r>
              <a:rPr lang="en-US" sz="3200" dirty="0">
                <a:latin typeface="Tahoma" pitchFamily="34" charset="0"/>
              </a:rPr>
              <a:t> -  </a:t>
            </a:r>
          </a:p>
          <a:p>
            <a:pPr lvl="1"/>
            <a:r>
              <a:rPr lang="en-US" sz="2800" b="1" i="1" dirty="0">
                <a:latin typeface="Times New Roman" pitchFamily="18" charset="0"/>
              </a:rPr>
              <a:t>“The secrets of evolution are death and </a:t>
            </a:r>
            <a:r>
              <a:rPr lang="en-US" sz="2800" b="1" i="1" dirty="0">
                <a:solidFill>
                  <a:srgbClr val="FF0000"/>
                </a:solidFill>
                <a:latin typeface="Times New Roman" pitchFamily="18" charset="0"/>
              </a:rPr>
              <a:t>time</a:t>
            </a:r>
            <a:r>
              <a:rPr lang="en-US" sz="2800" b="1" i="1" dirty="0">
                <a:latin typeface="Times New Roman" pitchFamily="18" charset="0"/>
              </a:rPr>
              <a:t> - the death of enormous numbers of life forms that were imperfectly adapted to the environment; and </a:t>
            </a:r>
            <a:r>
              <a:rPr lang="en-US" sz="2800" b="1" i="1" dirty="0">
                <a:solidFill>
                  <a:srgbClr val="FF0000"/>
                </a:solidFill>
                <a:latin typeface="Times New Roman" pitchFamily="18" charset="0"/>
              </a:rPr>
              <a:t>time</a:t>
            </a:r>
            <a:r>
              <a:rPr lang="en-US" sz="2800" b="1" i="1" dirty="0">
                <a:latin typeface="Times New Roman" pitchFamily="18" charset="0"/>
              </a:rPr>
              <a:t> for a </a:t>
            </a:r>
            <a:r>
              <a:rPr lang="en-US" sz="2800" b="1" i="1" dirty="0">
                <a:solidFill>
                  <a:srgbClr val="FF0000"/>
                </a:solidFill>
                <a:latin typeface="Times New Roman" pitchFamily="18" charset="0"/>
              </a:rPr>
              <a:t>long succession of small mutations</a:t>
            </a:r>
            <a:r>
              <a:rPr lang="en-US" sz="2800" b="1" i="1" dirty="0">
                <a:latin typeface="Times New Roman" pitchFamily="18" charset="0"/>
              </a:rPr>
              <a:t> that were by accident adaptive, </a:t>
            </a:r>
            <a:r>
              <a:rPr lang="en-US" sz="2800" b="1" i="1" dirty="0">
                <a:solidFill>
                  <a:srgbClr val="FF0000"/>
                </a:solidFill>
                <a:latin typeface="Times New Roman" pitchFamily="18" charset="0"/>
              </a:rPr>
              <a:t>time</a:t>
            </a:r>
            <a:r>
              <a:rPr lang="en-US" sz="2800" b="1" i="1" dirty="0">
                <a:latin typeface="Times New Roman" pitchFamily="18" charset="0"/>
              </a:rPr>
              <a:t> for the </a:t>
            </a:r>
            <a:r>
              <a:rPr lang="en-US" sz="2800" b="1" i="1" dirty="0">
                <a:solidFill>
                  <a:srgbClr val="FF0000"/>
                </a:solidFill>
                <a:latin typeface="Times New Roman" pitchFamily="18" charset="0"/>
              </a:rPr>
              <a:t>slow</a:t>
            </a:r>
            <a:r>
              <a:rPr lang="en-US" sz="2800" b="1" i="1" dirty="0">
                <a:latin typeface="Times New Roman" pitchFamily="18" charset="0"/>
              </a:rPr>
              <a:t> </a:t>
            </a:r>
            <a:r>
              <a:rPr lang="en-US" sz="2800" b="1" i="1" dirty="0">
                <a:solidFill>
                  <a:srgbClr val="FF0000"/>
                </a:solidFill>
                <a:latin typeface="Times New Roman" pitchFamily="18" charset="0"/>
              </a:rPr>
              <a:t>accumulation</a:t>
            </a:r>
            <a:r>
              <a:rPr lang="en-US" sz="2800" b="1" i="1" dirty="0">
                <a:latin typeface="Times New Roman" pitchFamily="18" charset="0"/>
              </a:rPr>
              <a:t> of patterns of </a:t>
            </a:r>
            <a:r>
              <a:rPr lang="en-US" sz="2800" b="1" i="1" dirty="0">
                <a:solidFill>
                  <a:srgbClr val="FF0000"/>
                </a:solidFill>
                <a:latin typeface="Times New Roman" pitchFamily="18" charset="0"/>
              </a:rPr>
              <a:t>favorable mutations</a:t>
            </a:r>
            <a:r>
              <a:rPr lang="en-US" sz="2800" b="1" i="1" dirty="0">
                <a:latin typeface="Times New Roman" pitchFamily="18" charset="0"/>
              </a:rPr>
              <a:t> </a:t>
            </a:r>
            <a:r>
              <a:rPr lang="en-US" sz="2800" b="1" dirty="0">
                <a:latin typeface="Times New Roman" pitchFamily="18" charset="0"/>
              </a:rPr>
              <a:t>[emphasis added].” </a:t>
            </a:r>
            <a:r>
              <a:rPr lang="en-US" sz="2800" dirty="0">
                <a:latin typeface="Tahoma" pitchFamily="34" charset="0"/>
              </a:rPr>
              <a:t>(</a:t>
            </a:r>
            <a:r>
              <a:rPr lang="en-US" sz="2800" b="1" u="sng" dirty="0">
                <a:latin typeface="Tahoma" pitchFamily="34" charset="0"/>
              </a:rPr>
              <a:t>Carl Sagan</a:t>
            </a:r>
            <a:r>
              <a:rPr lang="en-US" sz="2800" dirty="0">
                <a:latin typeface="Tahoma" pitchFamily="34" charset="0"/>
              </a:rPr>
              <a:t> , </a:t>
            </a:r>
            <a:r>
              <a:rPr lang="en-US" sz="2800" i="1" dirty="0">
                <a:latin typeface="Tahoma" pitchFamily="34" charset="0"/>
              </a:rPr>
              <a:t>Cosmos</a:t>
            </a:r>
            <a:r>
              <a:rPr lang="en-US" sz="2800" dirty="0">
                <a:latin typeface="Tahoma" pitchFamily="34" charset="0"/>
              </a:rPr>
              <a:t>, 1980, p.30)</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52579">
                                            <p:txEl>
                                              <p:pRg st="1" end="1"/>
                                            </p:txEl>
                                          </p:spTgt>
                                        </p:tgtEl>
                                        <p:attrNameLst>
                                          <p:attrName>style.visibility</p:attrName>
                                        </p:attrNameLst>
                                      </p:cBhvr>
                                      <p:to>
                                        <p:strVal val="visible"/>
                                      </p:to>
                                    </p:set>
                                    <p:animEffect transition="in" filter="randombar(vertical)">
                                      <p:cBhvr>
                                        <p:cTn id="7" dur="500"/>
                                        <p:tgtEl>
                                          <p:spTgt spid="152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uiExpand="1" build="p" bldLvl="3"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40995" name="Rectangle 3"/>
          <p:cNvSpPr>
            <a:spLocks noGrp="1" noChangeArrowheads="1"/>
          </p:cNvSpPr>
          <p:nvPr>
            <p:ph type="title"/>
          </p:nvPr>
        </p:nvSpPr>
        <p:spPr>
          <a:xfrm>
            <a:off x="685800" y="0"/>
            <a:ext cx="7772400" cy="533400"/>
          </a:xfrm>
        </p:spPr>
        <p:txBody>
          <a:bodyPr/>
          <a:lstStyle/>
          <a:p>
            <a:r>
              <a:rPr lang="en-US" sz="4000">
                <a:latin typeface="Tahoma" pitchFamily="34" charset="0"/>
              </a:rPr>
              <a:t>How Old is the Earth?</a:t>
            </a:r>
          </a:p>
        </p:txBody>
      </p:sp>
      <p:sp>
        <p:nvSpPr>
          <p:cNvPr id="340996" name="Rectangle 4"/>
          <p:cNvSpPr>
            <a:spLocks noGrp="1" noChangeArrowheads="1"/>
          </p:cNvSpPr>
          <p:nvPr>
            <p:ph idx="1"/>
          </p:nvPr>
        </p:nvSpPr>
        <p:spPr>
          <a:xfrm>
            <a:off x="685800" y="685800"/>
            <a:ext cx="7772400" cy="5486400"/>
          </a:xfrm>
        </p:spPr>
        <p:txBody>
          <a:bodyPr/>
          <a:lstStyle/>
          <a:p>
            <a:pPr>
              <a:spcAft>
                <a:spcPts val="600"/>
              </a:spcAft>
            </a:pPr>
            <a:r>
              <a:rPr lang="en-US" sz="3200" b="1" dirty="0">
                <a:latin typeface="Tahoma" pitchFamily="34" charset="0"/>
              </a:rPr>
              <a:t>To those who believe in secular evolution, an </a:t>
            </a:r>
            <a:r>
              <a:rPr lang="en-US" sz="3200" b="1" i="1" dirty="0">
                <a:solidFill>
                  <a:srgbClr val="FF0000"/>
                </a:solidFill>
                <a:latin typeface="Tahoma" pitchFamily="34" charset="0"/>
              </a:rPr>
              <a:t>old</a:t>
            </a:r>
            <a:r>
              <a:rPr lang="en-US" sz="3200" b="1" dirty="0">
                <a:latin typeface="Tahoma" pitchFamily="34" charset="0"/>
              </a:rPr>
              <a:t> earth is considered </a:t>
            </a:r>
            <a:r>
              <a:rPr lang="en-US" sz="3200" b="1" i="1" dirty="0">
                <a:solidFill>
                  <a:srgbClr val="FF0000"/>
                </a:solidFill>
                <a:latin typeface="Tahoma" pitchFamily="34" charset="0"/>
              </a:rPr>
              <a:t>essential</a:t>
            </a:r>
            <a:r>
              <a:rPr lang="en-US" sz="3200" dirty="0">
                <a:latin typeface="Tahoma" pitchFamily="34" charset="0"/>
              </a:rPr>
              <a:t> -  </a:t>
            </a:r>
          </a:p>
          <a:p>
            <a:pPr lvl="1"/>
            <a:r>
              <a:rPr lang="en-US" sz="2800" b="1" i="1" dirty="0">
                <a:solidFill>
                  <a:srgbClr val="FF0000"/>
                </a:solidFill>
                <a:latin typeface="Times New Roman" pitchFamily="18" charset="0"/>
              </a:rPr>
              <a:t>Time</a:t>
            </a:r>
            <a:r>
              <a:rPr lang="en-US" sz="2800" b="1" i="1" dirty="0">
                <a:latin typeface="Times New Roman" pitchFamily="18" charset="0"/>
              </a:rPr>
              <a:t> is in fact the </a:t>
            </a:r>
            <a:r>
              <a:rPr lang="en-US" sz="2800" b="1" i="1" dirty="0">
                <a:solidFill>
                  <a:srgbClr val="FF0000"/>
                </a:solidFill>
                <a:latin typeface="Times New Roman" pitchFamily="18" charset="0"/>
              </a:rPr>
              <a:t>hero</a:t>
            </a:r>
            <a:r>
              <a:rPr lang="en-US" sz="2800" b="1" i="1" dirty="0">
                <a:latin typeface="Times New Roman" pitchFamily="18" charset="0"/>
              </a:rPr>
              <a:t> of the plot . . . given </a:t>
            </a:r>
            <a:r>
              <a:rPr lang="en-US" sz="2800" b="1" i="1" dirty="0">
                <a:solidFill>
                  <a:srgbClr val="FF0000"/>
                </a:solidFill>
                <a:latin typeface="Times New Roman" pitchFamily="18" charset="0"/>
              </a:rPr>
              <a:t>so much time</a:t>
            </a:r>
            <a:r>
              <a:rPr lang="en-US" sz="2800" b="1" i="1" dirty="0">
                <a:latin typeface="Times New Roman" pitchFamily="18" charset="0"/>
              </a:rPr>
              <a:t> the ‘impossible’ becomes possible, the possible probable and the probable virtually certain. One has only to wait: </a:t>
            </a:r>
            <a:r>
              <a:rPr lang="en-US" sz="2800" b="1" i="1" dirty="0">
                <a:solidFill>
                  <a:srgbClr val="FF0000"/>
                </a:solidFill>
                <a:latin typeface="Times New Roman" pitchFamily="18" charset="0"/>
              </a:rPr>
              <a:t>time itself performs miracles </a:t>
            </a:r>
            <a:r>
              <a:rPr lang="en-US" sz="2800" b="1" dirty="0">
                <a:latin typeface="Times New Roman" pitchFamily="18" charset="0"/>
              </a:rPr>
              <a:t>[emphasis added]</a:t>
            </a:r>
            <a:r>
              <a:rPr lang="en-US" sz="2800" b="1" i="1" dirty="0">
                <a:latin typeface="Times New Roman" pitchFamily="18" charset="0"/>
              </a:rPr>
              <a:t>.</a:t>
            </a:r>
            <a:r>
              <a:rPr lang="en-US" sz="2800" i="1" dirty="0">
                <a:latin typeface="Tahoma" pitchFamily="34" charset="0"/>
              </a:rPr>
              <a:t> </a:t>
            </a:r>
            <a:r>
              <a:rPr lang="en-US" sz="2800" dirty="0">
                <a:latin typeface="Tahoma" pitchFamily="34" charset="0"/>
              </a:rPr>
              <a:t>(</a:t>
            </a:r>
            <a:r>
              <a:rPr lang="en-US" sz="2800" b="1" u="sng" dirty="0">
                <a:latin typeface="Tahoma" pitchFamily="34" charset="0"/>
              </a:rPr>
              <a:t>George Wald</a:t>
            </a:r>
            <a:r>
              <a:rPr lang="en-US" sz="2800" dirty="0">
                <a:latin typeface="Tahoma" pitchFamily="34" charset="0"/>
              </a:rPr>
              <a:t>, “The Origin of Life,” </a:t>
            </a:r>
            <a:r>
              <a:rPr lang="en-US" sz="2800" i="1" dirty="0">
                <a:latin typeface="Tahoma" pitchFamily="34" charset="0"/>
              </a:rPr>
              <a:t>Physics and the Chemistry of Life</a:t>
            </a:r>
            <a:r>
              <a:rPr lang="en-US" sz="2800" dirty="0">
                <a:latin typeface="Tahoma" pitchFamily="34" charset="0"/>
              </a:rPr>
              <a:t>, 1955, p.12)</a:t>
            </a:r>
          </a:p>
        </p:txBody>
      </p:sp>
    </p:spTree>
  </p:cSld>
  <p:clrMapOvr>
    <a:overrideClrMapping bg1="lt1" tx1="dk1" bg2="lt2" tx2="dk2" accent1="accent1" accent2="accent2" accent3="accent3" accent4="accent4" accent5="accent5" accent6="accent6" hlink="hlink" folHlink="folHlink"/>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9144000" cy="685800"/>
          </a:xfrm>
        </p:spPr>
        <p:txBody>
          <a:bodyPr/>
          <a:lstStyle/>
          <a:p>
            <a:r>
              <a:rPr lang="en-US" sz="3200" b="1" dirty="0">
                <a:latin typeface="Tahoma" pitchFamily="34" charset="0"/>
              </a:rPr>
              <a:t>Genesis 5 – The Line of Adam</a:t>
            </a:r>
          </a:p>
        </p:txBody>
      </p:sp>
      <p:sp>
        <p:nvSpPr>
          <p:cNvPr id="122883" name="Rectangle 3"/>
          <p:cNvSpPr>
            <a:spLocks noGrp="1" noChangeArrowheads="1"/>
          </p:cNvSpPr>
          <p:nvPr>
            <p:ph idx="1"/>
          </p:nvPr>
        </p:nvSpPr>
        <p:spPr>
          <a:xfrm>
            <a:off x="457200" y="1066800"/>
            <a:ext cx="8229600" cy="5791200"/>
          </a:xfrm>
        </p:spPr>
        <p:txBody>
          <a:bodyPr>
            <a:normAutofit lnSpcReduction="10000"/>
          </a:bodyPr>
          <a:lstStyle/>
          <a:p>
            <a:pPr>
              <a:lnSpc>
                <a:spcPct val="80000"/>
              </a:lnSpc>
            </a:pPr>
            <a:r>
              <a:rPr lang="en-US" sz="2800" i="1" dirty="0">
                <a:latin typeface="Cambria" pitchFamily="18" charset="0"/>
              </a:rPr>
              <a:t>When </a:t>
            </a:r>
            <a:r>
              <a:rPr lang="en-US" sz="2800" i="1" u="sng" dirty="0">
                <a:solidFill>
                  <a:srgbClr val="007E39"/>
                </a:solidFill>
                <a:latin typeface="Cambria" pitchFamily="18" charset="0"/>
              </a:rPr>
              <a:t>Seth</a:t>
            </a:r>
            <a:r>
              <a:rPr lang="en-US" sz="2800" i="1" dirty="0">
                <a:latin typeface="Cambria" pitchFamily="18" charset="0"/>
              </a:rPr>
              <a:t> had lived </a:t>
            </a:r>
            <a:r>
              <a:rPr lang="en-US" sz="2800" i="1" dirty="0">
                <a:solidFill>
                  <a:srgbClr val="007E39"/>
                </a:solidFill>
                <a:latin typeface="Cambria" pitchFamily="18" charset="0"/>
              </a:rPr>
              <a:t>105 years</a:t>
            </a:r>
            <a:r>
              <a:rPr lang="en-US" sz="2800" i="1" dirty="0">
                <a:latin typeface="Cambria" pitchFamily="18" charset="0"/>
              </a:rPr>
              <a:t>, he </a:t>
            </a:r>
            <a:r>
              <a:rPr lang="en-US" sz="2800" i="1" dirty="0">
                <a:solidFill>
                  <a:srgbClr val="007E39"/>
                </a:solidFill>
                <a:latin typeface="Cambria" pitchFamily="18" charset="0"/>
              </a:rPr>
              <a:t>fathered </a:t>
            </a:r>
            <a:r>
              <a:rPr lang="en-US" sz="2800" i="1" u="sng" dirty="0" err="1">
                <a:solidFill>
                  <a:srgbClr val="007E39"/>
                </a:solidFill>
                <a:latin typeface="Cambria" pitchFamily="18" charset="0"/>
              </a:rPr>
              <a:t>Enosh</a:t>
            </a:r>
            <a:r>
              <a:rPr lang="en-US" sz="2800" i="1" dirty="0">
                <a:latin typeface="Cambria" pitchFamily="18" charset="0"/>
              </a:rPr>
              <a:t>. </a:t>
            </a:r>
            <a:r>
              <a:rPr lang="en-US" sz="2800" i="1" baseline="30000" dirty="0">
                <a:latin typeface="Cambria" pitchFamily="18" charset="0"/>
              </a:rPr>
              <a:t>7</a:t>
            </a:r>
            <a:r>
              <a:rPr lang="en-US" sz="2800" i="1" dirty="0">
                <a:latin typeface="Cambria" pitchFamily="18" charset="0"/>
              </a:rPr>
              <a:t> Seth lived after he fathered </a:t>
            </a:r>
            <a:r>
              <a:rPr lang="en-US" sz="2800" i="1" dirty="0" err="1">
                <a:latin typeface="Cambria" pitchFamily="18" charset="0"/>
              </a:rPr>
              <a:t>Enosh</a:t>
            </a:r>
            <a:r>
              <a:rPr lang="en-US" sz="2800" i="1" dirty="0">
                <a:latin typeface="Cambria" pitchFamily="18" charset="0"/>
              </a:rPr>
              <a:t> 807 years and had other sons and daughters. </a:t>
            </a:r>
            <a:r>
              <a:rPr lang="en-US" sz="2800" i="1" baseline="30000" dirty="0">
                <a:latin typeface="Cambria" pitchFamily="18" charset="0"/>
              </a:rPr>
              <a:t>8</a:t>
            </a:r>
            <a:r>
              <a:rPr lang="en-US" sz="2800" i="1" dirty="0">
                <a:latin typeface="Cambria" pitchFamily="18" charset="0"/>
              </a:rPr>
              <a:t> Thus all the days of Seth were </a:t>
            </a:r>
            <a:r>
              <a:rPr lang="en-US" sz="2800" i="1" dirty="0">
                <a:solidFill>
                  <a:srgbClr val="C00000"/>
                </a:solidFill>
                <a:latin typeface="Cambria" pitchFamily="18" charset="0"/>
              </a:rPr>
              <a:t>912 years, and he died</a:t>
            </a:r>
            <a:r>
              <a:rPr lang="en-US" sz="2800" i="1" dirty="0">
                <a:latin typeface="Cambria" pitchFamily="18" charset="0"/>
              </a:rPr>
              <a:t>. </a:t>
            </a:r>
          </a:p>
          <a:p>
            <a:pPr marL="0" indent="0">
              <a:lnSpc>
                <a:spcPct val="80000"/>
              </a:lnSpc>
              <a:buNone/>
            </a:pPr>
            <a:r>
              <a:rPr lang="en-US" sz="2800" i="1" baseline="30000" dirty="0">
                <a:latin typeface="Cambria" pitchFamily="18" charset="0"/>
              </a:rPr>
              <a:t>9</a:t>
            </a:r>
            <a:r>
              <a:rPr lang="en-US" sz="2800" i="1" dirty="0">
                <a:latin typeface="Cambria" pitchFamily="18" charset="0"/>
              </a:rPr>
              <a:t> When </a:t>
            </a:r>
            <a:r>
              <a:rPr lang="en-US" sz="2800" i="1" u="sng" dirty="0" err="1">
                <a:solidFill>
                  <a:srgbClr val="007E39"/>
                </a:solidFill>
                <a:latin typeface="Cambria" pitchFamily="18" charset="0"/>
              </a:rPr>
              <a:t>Enosh</a:t>
            </a:r>
            <a:r>
              <a:rPr lang="en-US" sz="2800" i="1" dirty="0">
                <a:latin typeface="Cambria" pitchFamily="18" charset="0"/>
              </a:rPr>
              <a:t> had lived </a:t>
            </a:r>
            <a:r>
              <a:rPr lang="en-US" sz="2800" i="1" dirty="0">
                <a:solidFill>
                  <a:srgbClr val="007E39"/>
                </a:solidFill>
                <a:latin typeface="Cambria" pitchFamily="18" charset="0"/>
              </a:rPr>
              <a:t>90 years</a:t>
            </a:r>
            <a:r>
              <a:rPr lang="en-US" sz="2800" i="1" dirty="0">
                <a:latin typeface="Cambria" pitchFamily="18" charset="0"/>
              </a:rPr>
              <a:t>, he </a:t>
            </a:r>
            <a:r>
              <a:rPr lang="en-US" sz="2800" i="1" dirty="0">
                <a:solidFill>
                  <a:srgbClr val="007E39"/>
                </a:solidFill>
                <a:latin typeface="Cambria" pitchFamily="18" charset="0"/>
              </a:rPr>
              <a:t>fathered</a:t>
            </a:r>
            <a:r>
              <a:rPr lang="en-US" sz="2800" i="1" u="sng" dirty="0">
                <a:solidFill>
                  <a:srgbClr val="007E39"/>
                </a:solidFill>
                <a:latin typeface="Cambria" pitchFamily="18" charset="0"/>
              </a:rPr>
              <a:t> </a:t>
            </a:r>
            <a:r>
              <a:rPr lang="en-US" sz="2800" i="1" u="sng" dirty="0" err="1">
                <a:solidFill>
                  <a:srgbClr val="007E39"/>
                </a:solidFill>
                <a:latin typeface="Cambria" pitchFamily="18" charset="0"/>
              </a:rPr>
              <a:t>Kenan</a:t>
            </a:r>
            <a:r>
              <a:rPr lang="en-US" sz="2800" i="1" dirty="0">
                <a:latin typeface="Cambria" pitchFamily="18" charset="0"/>
              </a:rPr>
              <a:t>. </a:t>
            </a:r>
            <a:r>
              <a:rPr lang="en-US" sz="2800" i="1" baseline="30000" dirty="0">
                <a:latin typeface="Cambria" pitchFamily="18" charset="0"/>
              </a:rPr>
              <a:t>10</a:t>
            </a:r>
            <a:r>
              <a:rPr lang="en-US" sz="2800" i="1" dirty="0">
                <a:latin typeface="Cambria" pitchFamily="18" charset="0"/>
              </a:rPr>
              <a:t> </a:t>
            </a:r>
            <a:r>
              <a:rPr lang="en-US" sz="2800" i="1" dirty="0" err="1">
                <a:latin typeface="Cambria" pitchFamily="18" charset="0"/>
              </a:rPr>
              <a:t>Enosh</a:t>
            </a:r>
            <a:r>
              <a:rPr lang="en-US" sz="2800" i="1" dirty="0">
                <a:latin typeface="Cambria" pitchFamily="18" charset="0"/>
              </a:rPr>
              <a:t> lived after he fathered </a:t>
            </a:r>
            <a:r>
              <a:rPr lang="en-US" sz="2800" i="1" dirty="0" err="1">
                <a:latin typeface="Cambria" pitchFamily="18" charset="0"/>
              </a:rPr>
              <a:t>Kenan</a:t>
            </a:r>
            <a:r>
              <a:rPr lang="en-US" sz="2800" i="1" dirty="0">
                <a:latin typeface="Cambria" pitchFamily="18" charset="0"/>
              </a:rPr>
              <a:t> 815 years and had other sons and daughters. </a:t>
            </a:r>
            <a:r>
              <a:rPr lang="en-US" sz="2800" i="1" baseline="30000" dirty="0">
                <a:latin typeface="Cambria" pitchFamily="18" charset="0"/>
              </a:rPr>
              <a:t>11</a:t>
            </a:r>
            <a:r>
              <a:rPr lang="en-US" sz="2800" i="1" dirty="0">
                <a:latin typeface="Cambria" pitchFamily="18" charset="0"/>
              </a:rPr>
              <a:t> Thus all the days of </a:t>
            </a:r>
            <a:r>
              <a:rPr lang="en-US" sz="2800" i="1" dirty="0" err="1">
                <a:latin typeface="Cambria" pitchFamily="18" charset="0"/>
              </a:rPr>
              <a:t>Enosh</a:t>
            </a:r>
            <a:r>
              <a:rPr lang="en-US" sz="2800" i="1" dirty="0">
                <a:latin typeface="Cambria" pitchFamily="18" charset="0"/>
              </a:rPr>
              <a:t> were </a:t>
            </a:r>
            <a:r>
              <a:rPr lang="en-US" sz="2800" i="1" dirty="0">
                <a:solidFill>
                  <a:srgbClr val="C00000"/>
                </a:solidFill>
                <a:latin typeface="Cambria" pitchFamily="18" charset="0"/>
              </a:rPr>
              <a:t>905 years, and he died</a:t>
            </a:r>
            <a:r>
              <a:rPr lang="en-US" sz="2800" i="1" dirty="0">
                <a:latin typeface="Cambria" pitchFamily="18" charset="0"/>
              </a:rPr>
              <a:t>. </a:t>
            </a:r>
          </a:p>
          <a:p>
            <a:pPr marL="0" indent="0">
              <a:lnSpc>
                <a:spcPct val="80000"/>
              </a:lnSpc>
              <a:buNone/>
            </a:pPr>
            <a:r>
              <a:rPr lang="en-US" sz="2800" i="1" baseline="30000" dirty="0">
                <a:latin typeface="Cambria" pitchFamily="18" charset="0"/>
              </a:rPr>
              <a:t>12</a:t>
            </a:r>
            <a:r>
              <a:rPr lang="en-US" sz="2800" i="1" dirty="0">
                <a:latin typeface="Cambria" pitchFamily="18" charset="0"/>
              </a:rPr>
              <a:t> When </a:t>
            </a:r>
            <a:r>
              <a:rPr lang="en-US" sz="2800" i="1" u="sng" dirty="0" err="1">
                <a:solidFill>
                  <a:srgbClr val="007E39"/>
                </a:solidFill>
                <a:latin typeface="Cambria" pitchFamily="18" charset="0"/>
              </a:rPr>
              <a:t>Kenan</a:t>
            </a:r>
            <a:r>
              <a:rPr lang="en-US" sz="2800" i="1" dirty="0">
                <a:latin typeface="Cambria" pitchFamily="18" charset="0"/>
              </a:rPr>
              <a:t> had lived </a:t>
            </a:r>
            <a:r>
              <a:rPr lang="en-US" sz="2800" i="1" dirty="0">
                <a:solidFill>
                  <a:srgbClr val="007E39"/>
                </a:solidFill>
                <a:latin typeface="Cambria" pitchFamily="18" charset="0"/>
              </a:rPr>
              <a:t>70 years</a:t>
            </a:r>
            <a:r>
              <a:rPr lang="en-US" sz="2800" i="1" dirty="0">
                <a:latin typeface="Cambria" pitchFamily="18" charset="0"/>
              </a:rPr>
              <a:t>, he </a:t>
            </a:r>
            <a:r>
              <a:rPr lang="en-US" sz="2800" i="1" dirty="0">
                <a:solidFill>
                  <a:srgbClr val="007E39"/>
                </a:solidFill>
                <a:latin typeface="Cambria" pitchFamily="18" charset="0"/>
              </a:rPr>
              <a:t>fathered</a:t>
            </a:r>
            <a:r>
              <a:rPr lang="en-US" sz="2800" i="1" u="sng" dirty="0">
                <a:solidFill>
                  <a:srgbClr val="007E39"/>
                </a:solidFill>
                <a:latin typeface="Cambria" pitchFamily="18" charset="0"/>
              </a:rPr>
              <a:t> </a:t>
            </a:r>
            <a:r>
              <a:rPr lang="en-US" sz="2800" i="1" u="sng" dirty="0" err="1">
                <a:solidFill>
                  <a:srgbClr val="007E39"/>
                </a:solidFill>
                <a:latin typeface="Cambria" pitchFamily="18" charset="0"/>
              </a:rPr>
              <a:t>Mahalale</a:t>
            </a:r>
            <a:r>
              <a:rPr lang="en-US" sz="2800" i="1" dirty="0" err="1">
                <a:solidFill>
                  <a:srgbClr val="007E39"/>
                </a:solidFill>
                <a:latin typeface="Cambria" pitchFamily="18" charset="0"/>
              </a:rPr>
              <a:t>l</a:t>
            </a:r>
            <a:r>
              <a:rPr lang="en-US" sz="2800" i="1" dirty="0">
                <a:latin typeface="Cambria" pitchFamily="18" charset="0"/>
              </a:rPr>
              <a:t>. </a:t>
            </a:r>
            <a:r>
              <a:rPr lang="en-US" sz="2800" i="1" baseline="30000" dirty="0">
                <a:latin typeface="Cambria" pitchFamily="18" charset="0"/>
              </a:rPr>
              <a:t>13</a:t>
            </a:r>
            <a:r>
              <a:rPr lang="en-US" sz="2800" i="1" dirty="0">
                <a:latin typeface="Cambria" pitchFamily="18" charset="0"/>
              </a:rPr>
              <a:t> </a:t>
            </a:r>
            <a:r>
              <a:rPr lang="en-US" sz="2800" i="1" dirty="0" err="1">
                <a:latin typeface="Cambria" pitchFamily="18" charset="0"/>
              </a:rPr>
              <a:t>Kenan</a:t>
            </a:r>
            <a:r>
              <a:rPr lang="en-US" sz="2800" i="1" dirty="0">
                <a:latin typeface="Cambria" pitchFamily="18" charset="0"/>
              </a:rPr>
              <a:t> lived after he fathered </a:t>
            </a:r>
            <a:r>
              <a:rPr lang="en-US" sz="2800" i="1" dirty="0" err="1">
                <a:latin typeface="Cambria" pitchFamily="18" charset="0"/>
              </a:rPr>
              <a:t>Mahalalel</a:t>
            </a:r>
            <a:r>
              <a:rPr lang="en-US" sz="2800" i="1" dirty="0">
                <a:latin typeface="Cambria" pitchFamily="18" charset="0"/>
              </a:rPr>
              <a:t> 840 years and had other sons and daughters. </a:t>
            </a:r>
            <a:r>
              <a:rPr lang="en-US" sz="2800" i="1" baseline="30000" dirty="0">
                <a:latin typeface="Cambria" pitchFamily="18" charset="0"/>
              </a:rPr>
              <a:t>14</a:t>
            </a:r>
            <a:r>
              <a:rPr lang="en-US" sz="2800" i="1" dirty="0">
                <a:latin typeface="Cambria" pitchFamily="18" charset="0"/>
              </a:rPr>
              <a:t> Thus all the days of </a:t>
            </a:r>
            <a:r>
              <a:rPr lang="en-US" sz="2800" i="1" dirty="0" err="1">
                <a:latin typeface="Cambria" pitchFamily="18" charset="0"/>
              </a:rPr>
              <a:t>Kenan</a:t>
            </a:r>
            <a:r>
              <a:rPr lang="en-US" sz="2800" i="1" dirty="0">
                <a:latin typeface="Cambria" pitchFamily="18" charset="0"/>
              </a:rPr>
              <a:t> were </a:t>
            </a:r>
            <a:r>
              <a:rPr lang="en-US" sz="2800" i="1" dirty="0">
                <a:solidFill>
                  <a:srgbClr val="C00000"/>
                </a:solidFill>
                <a:latin typeface="Cambria" pitchFamily="18" charset="0"/>
              </a:rPr>
              <a:t>910 years, and he died</a:t>
            </a:r>
            <a:r>
              <a:rPr lang="en-US" sz="2800" i="1" dirty="0">
                <a:latin typeface="Cambria" pitchFamily="18" charset="0"/>
              </a:rPr>
              <a:t>. </a:t>
            </a:r>
          </a:p>
          <a:p>
            <a:pPr marL="0" indent="0">
              <a:lnSpc>
                <a:spcPct val="80000"/>
              </a:lnSpc>
              <a:buNone/>
            </a:pPr>
            <a:r>
              <a:rPr lang="en-US" sz="2800" i="1" baseline="30000" dirty="0">
                <a:latin typeface="Cambria" pitchFamily="18" charset="0"/>
              </a:rPr>
              <a:t>15</a:t>
            </a:r>
            <a:r>
              <a:rPr lang="en-US" sz="2800" i="1" dirty="0">
                <a:latin typeface="Cambria" pitchFamily="18" charset="0"/>
              </a:rPr>
              <a:t> When </a:t>
            </a:r>
            <a:r>
              <a:rPr lang="en-US" sz="2800" i="1" u="sng" dirty="0" err="1">
                <a:solidFill>
                  <a:srgbClr val="007E39"/>
                </a:solidFill>
                <a:latin typeface="Cambria" pitchFamily="18" charset="0"/>
              </a:rPr>
              <a:t>Mahalalel</a:t>
            </a:r>
            <a:r>
              <a:rPr lang="en-US" sz="2800" i="1" dirty="0">
                <a:latin typeface="Cambria" pitchFamily="18" charset="0"/>
              </a:rPr>
              <a:t> had lived </a:t>
            </a:r>
            <a:r>
              <a:rPr lang="en-US" sz="2800" i="1" dirty="0">
                <a:solidFill>
                  <a:srgbClr val="007E39"/>
                </a:solidFill>
                <a:latin typeface="Cambria" pitchFamily="18" charset="0"/>
              </a:rPr>
              <a:t>65 years</a:t>
            </a:r>
            <a:r>
              <a:rPr lang="en-US" sz="2800" i="1" dirty="0">
                <a:latin typeface="Cambria" pitchFamily="18" charset="0"/>
              </a:rPr>
              <a:t>, he </a:t>
            </a:r>
            <a:r>
              <a:rPr lang="en-US" sz="2800" i="1" dirty="0">
                <a:solidFill>
                  <a:srgbClr val="007E39"/>
                </a:solidFill>
                <a:latin typeface="Cambria" pitchFamily="18" charset="0"/>
              </a:rPr>
              <a:t>fathered</a:t>
            </a:r>
            <a:r>
              <a:rPr lang="en-US" sz="2800" i="1" u="sng" dirty="0">
                <a:solidFill>
                  <a:srgbClr val="007E39"/>
                </a:solidFill>
                <a:latin typeface="Cambria" pitchFamily="18" charset="0"/>
              </a:rPr>
              <a:t> Jared</a:t>
            </a:r>
            <a:r>
              <a:rPr lang="en-US" sz="2800" i="1" dirty="0">
                <a:latin typeface="Cambria" pitchFamily="18" charset="0"/>
              </a:rPr>
              <a:t>. </a:t>
            </a:r>
            <a:r>
              <a:rPr lang="en-US" sz="2800" i="1" baseline="30000" dirty="0">
                <a:latin typeface="Cambria" pitchFamily="18" charset="0"/>
              </a:rPr>
              <a:t>16</a:t>
            </a:r>
            <a:r>
              <a:rPr lang="en-US" sz="2800" i="1" dirty="0">
                <a:latin typeface="Cambria" pitchFamily="18" charset="0"/>
              </a:rPr>
              <a:t> </a:t>
            </a:r>
            <a:r>
              <a:rPr lang="en-US" sz="2800" i="1" dirty="0" err="1">
                <a:latin typeface="Cambria" pitchFamily="18" charset="0"/>
              </a:rPr>
              <a:t>Mahalalel</a:t>
            </a:r>
            <a:r>
              <a:rPr lang="en-US" sz="2800" i="1" dirty="0">
                <a:latin typeface="Cambria" pitchFamily="18" charset="0"/>
              </a:rPr>
              <a:t> lived after he fathered Jared 830 years and had other sons and daughters. </a:t>
            </a:r>
            <a:r>
              <a:rPr lang="en-US" sz="2800" i="1" baseline="30000" dirty="0">
                <a:latin typeface="Cambria" pitchFamily="18" charset="0"/>
              </a:rPr>
              <a:t>17</a:t>
            </a:r>
            <a:r>
              <a:rPr lang="en-US" sz="2800" i="1" dirty="0">
                <a:latin typeface="Cambria" pitchFamily="18" charset="0"/>
              </a:rPr>
              <a:t> Thus all the days of </a:t>
            </a:r>
            <a:r>
              <a:rPr lang="en-US" sz="2800" i="1" dirty="0" err="1">
                <a:latin typeface="Cambria" pitchFamily="18" charset="0"/>
              </a:rPr>
              <a:t>Mahalalel</a:t>
            </a:r>
            <a:r>
              <a:rPr lang="en-US" sz="2800" i="1" dirty="0">
                <a:latin typeface="Cambria" pitchFamily="18" charset="0"/>
              </a:rPr>
              <a:t> were </a:t>
            </a:r>
            <a:r>
              <a:rPr lang="en-US" sz="2800" i="1" dirty="0">
                <a:solidFill>
                  <a:srgbClr val="C00000"/>
                </a:solidFill>
                <a:latin typeface="Cambria" pitchFamily="18" charset="0"/>
              </a:rPr>
              <a:t>895 years, and he died</a:t>
            </a:r>
            <a:r>
              <a:rPr lang="en-US" sz="2800" i="1" dirty="0">
                <a:latin typeface="Cambria" pitchFamily="18" charset="0"/>
              </a:rPr>
              <a:t>. </a:t>
            </a:r>
          </a:p>
        </p:txBody>
      </p:sp>
    </p:spTree>
  </p:cSld>
  <p:clrMapOvr>
    <a:overrideClrMapping bg1="lt1" tx1="dk1" bg2="lt2" tx2="dk2" accent1="accent1" accent2="accent2" accent3="accent3" accent4="accent4" accent5="accent5" accent6="accent6" hlink="hlink" folHlink="folHlink"/>
  </p:clrMapOvr>
  <p:transition>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graphicFrame>
        <p:nvGraphicFramePr>
          <p:cNvPr id="153603" name="Object 3"/>
          <p:cNvGraphicFramePr>
            <a:graphicFrameLocks noChangeAspect="1"/>
          </p:cNvGraphicFramePr>
          <p:nvPr/>
        </p:nvGraphicFramePr>
        <p:xfrm>
          <a:off x="2438400" y="228600"/>
          <a:ext cx="4387850" cy="5867400"/>
        </p:xfrm>
        <a:graphic>
          <a:graphicData uri="http://schemas.openxmlformats.org/presentationml/2006/ole">
            <mc:AlternateContent xmlns:mc="http://schemas.openxmlformats.org/markup-compatibility/2006">
              <mc:Choice xmlns:v="urn:schemas-microsoft-com:vml" Requires="v">
                <p:oleObj name="Photo Editor Photo" r:id="rId3" imgW="20580952" imgH="27533333" progId="">
                  <p:embed/>
                </p:oleObj>
              </mc:Choice>
              <mc:Fallback>
                <p:oleObj name="Photo Editor Photo" r:id="rId3" imgW="20580952" imgH="27533333"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8600"/>
                        <a:ext cx="43878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p:zoom dir="in"/>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graphicFrame>
        <p:nvGraphicFramePr>
          <p:cNvPr id="154627" name="Object 3"/>
          <p:cNvGraphicFramePr>
            <a:graphicFrameLocks noChangeAspect="1"/>
          </p:cNvGraphicFramePr>
          <p:nvPr/>
        </p:nvGraphicFramePr>
        <p:xfrm>
          <a:off x="2286000" y="304800"/>
          <a:ext cx="4529138" cy="5791200"/>
        </p:xfrm>
        <a:graphic>
          <a:graphicData uri="http://schemas.openxmlformats.org/presentationml/2006/ole">
            <mc:AlternateContent xmlns:mc="http://schemas.openxmlformats.org/markup-compatibility/2006">
              <mc:Choice xmlns:v="urn:schemas-microsoft-com:vml" Requires="v">
                <p:oleObj name="Photo Editor Photo" r:id="rId3" imgW="18161905" imgH="23228571" progId="">
                  <p:embed/>
                </p:oleObj>
              </mc:Choice>
              <mc:Fallback>
                <p:oleObj name="Photo Editor Photo" r:id="rId3" imgW="18161905" imgH="23228571"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04800"/>
                        <a:ext cx="452913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p:check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69315" name="Rectangle 3"/>
          <p:cNvSpPr>
            <a:spLocks noGrp="1" noChangeArrowheads="1"/>
          </p:cNvSpPr>
          <p:nvPr>
            <p:ph type="title"/>
          </p:nvPr>
        </p:nvSpPr>
        <p:spPr>
          <a:xfrm>
            <a:off x="685800" y="0"/>
            <a:ext cx="7772400" cy="914400"/>
          </a:xfrm>
        </p:spPr>
        <p:txBody>
          <a:bodyPr/>
          <a:lstStyle/>
          <a:p>
            <a:r>
              <a:rPr lang="en-US" sz="3200">
                <a:latin typeface="Tahoma" pitchFamily="34" charset="0"/>
              </a:rPr>
              <a:t>The Bible teaches that the earth is about 6000 years old</a:t>
            </a:r>
          </a:p>
        </p:txBody>
      </p:sp>
      <p:sp>
        <p:nvSpPr>
          <p:cNvPr id="269316" name="Text Box 4"/>
          <p:cNvSpPr txBox="1">
            <a:spLocks noChangeArrowheads="1"/>
          </p:cNvSpPr>
          <p:nvPr/>
        </p:nvSpPr>
        <p:spPr bwMode="auto">
          <a:xfrm>
            <a:off x="228600" y="1066800"/>
            <a:ext cx="8702675" cy="4991100"/>
          </a:xfrm>
          <a:prstGeom prst="rect">
            <a:avLst/>
          </a:prstGeom>
          <a:noFill/>
          <a:ln w="9525">
            <a:noFill/>
            <a:miter lim="800000"/>
            <a:headEnd/>
            <a:tailEnd/>
          </a:ln>
          <a:effectLst/>
        </p:spPr>
        <p:txBody>
          <a:bodyPr>
            <a:spAutoFit/>
          </a:bodyPr>
          <a:lstStyle/>
          <a:p>
            <a:r>
              <a:rPr lang="en-US" b="1" dirty="0">
                <a:latin typeface="Tahoma" pitchFamily="34" charset="0"/>
              </a:rPr>
              <a:t>If we recognize that the “the heavens and the earth and all that is in them” were created in six ordinary days and we interpret the genealogies in a straightforward, literal manner then we have to conclude that the earth is about 6000 years old:</a:t>
            </a:r>
          </a:p>
          <a:p>
            <a:endParaRPr lang="en-US" b="1" dirty="0">
              <a:latin typeface="Tahoma" pitchFamily="34" charset="0"/>
            </a:endParaRPr>
          </a:p>
          <a:p>
            <a:r>
              <a:rPr lang="en-US" b="1" dirty="0">
                <a:latin typeface="Tahoma" pitchFamily="34" charset="0"/>
              </a:rPr>
              <a:t>								</a:t>
            </a:r>
            <a:endParaRPr lang="en-US" b="1" u="sng" dirty="0">
              <a:latin typeface="Tahoma" pitchFamily="34" charset="0"/>
            </a:endParaRPr>
          </a:p>
          <a:p>
            <a:r>
              <a:rPr lang="en-US" b="1" dirty="0">
                <a:latin typeface="Tahoma" pitchFamily="34" charset="0"/>
              </a:rPr>
              <a:t>From Creation to the Abraham:		2,000 years	</a:t>
            </a:r>
          </a:p>
          <a:p>
            <a:r>
              <a:rPr lang="en-US" b="1" dirty="0">
                <a:latin typeface="Tahoma" pitchFamily="34" charset="0"/>
              </a:rPr>
              <a:t>From Abraham to Christ:			2,000 years	</a:t>
            </a:r>
          </a:p>
          <a:p>
            <a:r>
              <a:rPr lang="en-US" b="1" dirty="0">
                <a:latin typeface="Tahoma" pitchFamily="34" charset="0"/>
              </a:rPr>
              <a:t>From Christ to the Present:			</a:t>
            </a:r>
            <a:r>
              <a:rPr lang="en-US" b="1" u="sng" dirty="0">
                <a:latin typeface="Tahoma" pitchFamily="34" charset="0"/>
              </a:rPr>
              <a:t>2,000 years</a:t>
            </a:r>
            <a:endParaRPr lang="en-US" b="1" dirty="0">
              <a:latin typeface="Tahoma" pitchFamily="34" charset="0"/>
            </a:endParaRPr>
          </a:p>
          <a:p>
            <a:r>
              <a:rPr lang="en-US" b="1" i="1" dirty="0">
                <a:latin typeface="Tahoma" pitchFamily="34" charset="0"/>
              </a:rPr>
              <a:t>Age of the Earth:	</a:t>
            </a:r>
            <a:r>
              <a:rPr lang="en-US" b="1" dirty="0">
                <a:latin typeface="Tahoma" pitchFamily="34" charset="0"/>
              </a:rPr>
              <a:t>				6,000 years	</a:t>
            </a:r>
          </a:p>
          <a:p>
            <a:pPr algn="r">
              <a:spcBef>
                <a:spcPts val="600"/>
              </a:spcBef>
            </a:pPr>
            <a:endParaRPr lang="en-US" b="1" dirty="0">
              <a:latin typeface="Tahoma" pitchFamily="34" charset="0"/>
            </a:endParaRPr>
          </a:p>
          <a:p>
            <a:pPr algn="r">
              <a:spcBef>
                <a:spcPts val="600"/>
              </a:spcBef>
            </a:pPr>
            <a:endParaRPr lang="en-US" b="1" dirty="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9316">
                                            <p:txEl>
                                              <p:pRg st="0" end="0"/>
                                            </p:txEl>
                                          </p:spTgt>
                                        </p:tgtEl>
                                        <p:attrNameLst>
                                          <p:attrName>style.visibility</p:attrName>
                                        </p:attrNameLst>
                                      </p:cBhvr>
                                      <p:to>
                                        <p:strVal val="visible"/>
                                      </p:to>
                                    </p:set>
                                    <p:animEffect transition="in" filter="dissolve">
                                      <p:cBhvr>
                                        <p:cTn id="7" dur="500"/>
                                        <p:tgtEl>
                                          <p:spTgt spid="269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9316">
                                            <p:txEl>
                                              <p:pRg st="3" end="3"/>
                                            </p:txEl>
                                          </p:spTgt>
                                        </p:tgtEl>
                                        <p:attrNameLst>
                                          <p:attrName>style.visibility</p:attrName>
                                        </p:attrNameLst>
                                      </p:cBhvr>
                                      <p:to>
                                        <p:strVal val="visible"/>
                                      </p:to>
                                    </p:set>
                                    <p:animEffect transition="in" filter="dissolve">
                                      <p:cBhvr>
                                        <p:cTn id="12" dur="500"/>
                                        <p:tgtEl>
                                          <p:spTgt spid="2693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9316">
                                            <p:txEl>
                                              <p:pRg st="4" end="4"/>
                                            </p:txEl>
                                          </p:spTgt>
                                        </p:tgtEl>
                                        <p:attrNameLst>
                                          <p:attrName>style.visibility</p:attrName>
                                        </p:attrNameLst>
                                      </p:cBhvr>
                                      <p:to>
                                        <p:strVal val="visible"/>
                                      </p:to>
                                    </p:set>
                                    <p:animEffect transition="in" filter="dissolve">
                                      <p:cBhvr>
                                        <p:cTn id="17" dur="500"/>
                                        <p:tgtEl>
                                          <p:spTgt spid="2693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9316">
                                            <p:txEl>
                                              <p:pRg st="5" end="5"/>
                                            </p:txEl>
                                          </p:spTgt>
                                        </p:tgtEl>
                                        <p:attrNameLst>
                                          <p:attrName>style.visibility</p:attrName>
                                        </p:attrNameLst>
                                      </p:cBhvr>
                                      <p:to>
                                        <p:strVal val="visible"/>
                                      </p:to>
                                    </p:set>
                                    <p:animEffect transition="in" filter="dissolve">
                                      <p:cBhvr>
                                        <p:cTn id="22" dur="500"/>
                                        <p:tgtEl>
                                          <p:spTgt spid="2693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16">
                                            <p:txEl>
                                              <p:pRg st="6" end="6"/>
                                            </p:txEl>
                                          </p:spTgt>
                                        </p:tgtEl>
                                        <p:attrNameLst>
                                          <p:attrName>style.visibility</p:attrName>
                                        </p:attrNameLst>
                                      </p:cBhvr>
                                      <p:to>
                                        <p:strVal val="visible"/>
                                      </p:to>
                                    </p:set>
                                    <p:animEffect transition="in" filter="dissolve">
                                      <p:cBhvr>
                                        <p:cTn id="27" dur="500"/>
                                        <p:tgtEl>
                                          <p:spTgt spid="2693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6"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70339" name="Rectangle 3"/>
          <p:cNvSpPr>
            <a:spLocks noGrp="1" noChangeArrowheads="1"/>
          </p:cNvSpPr>
          <p:nvPr>
            <p:ph type="title"/>
          </p:nvPr>
        </p:nvSpPr>
        <p:spPr>
          <a:xfrm>
            <a:off x="685800" y="0"/>
            <a:ext cx="7772400" cy="685800"/>
          </a:xfrm>
        </p:spPr>
        <p:txBody>
          <a:bodyPr/>
          <a:lstStyle/>
          <a:p>
            <a:r>
              <a:rPr lang="en-US" sz="2800">
                <a:latin typeface="Tahoma" pitchFamily="34" charset="0"/>
              </a:rPr>
              <a:t>The Bible teaches that the earth is about 6000 years old</a:t>
            </a:r>
          </a:p>
        </p:txBody>
      </p:sp>
      <p:sp>
        <p:nvSpPr>
          <p:cNvPr id="270340" name="Text Box 4"/>
          <p:cNvSpPr txBox="1">
            <a:spLocks noChangeArrowheads="1"/>
          </p:cNvSpPr>
          <p:nvPr/>
        </p:nvSpPr>
        <p:spPr bwMode="auto">
          <a:xfrm>
            <a:off x="228600" y="762000"/>
            <a:ext cx="8702675" cy="6124754"/>
          </a:xfrm>
          <a:prstGeom prst="rect">
            <a:avLst/>
          </a:prstGeom>
          <a:noFill/>
          <a:ln w="9525">
            <a:noFill/>
            <a:miter lim="800000"/>
            <a:headEnd/>
            <a:tailEnd/>
          </a:ln>
          <a:effectLst/>
        </p:spPr>
        <p:txBody>
          <a:bodyPr>
            <a:spAutoFit/>
          </a:bodyPr>
          <a:lstStyle/>
          <a:p>
            <a:r>
              <a:rPr lang="en-US" b="1" i="1" dirty="0"/>
              <a:t>“Probably, so far as I know, there is no professor of Hebrew or Old Testament at any world-class university who does not believe that the writer(s) of Genesis 1-11 intended to convey to their readers the ideas that </a:t>
            </a:r>
          </a:p>
          <a:p>
            <a:pPr marL="977900" lvl="1" indent="-457200">
              <a:buFontTx/>
              <a:buAutoNum type="alphaLcParenBoth"/>
            </a:pPr>
            <a:r>
              <a:rPr lang="en-US" b="1" i="1" u="sng" dirty="0"/>
              <a:t>Creation took place in a series of six days</a:t>
            </a:r>
            <a:r>
              <a:rPr lang="en-US" b="1" i="1" dirty="0"/>
              <a:t> which were the same as the days </a:t>
            </a:r>
            <a:r>
              <a:rPr lang="en-US" b="1" i="1" u="sng" dirty="0"/>
              <a:t>of 24 hours</a:t>
            </a:r>
            <a:r>
              <a:rPr lang="en-US" b="1" i="1" dirty="0"/>
              <a:t> we now experience </a:t>
            </a:r>
          </a:p>
          <a:p>
            <a:pPr marL="977900" lvl="1" indent="-457200">
              <a:buFontTx/>
              <a:buAutoNum type="alphaLcParenBoth"/>
            </a:pPr>
            <a:r>
              <a:rPr lang="en-US" b="1" i="1" dirty="0"/>
              <a:t>The figures contained in </a:t>
            </a:r>
            <a:r>
              <a:rPr lang="en-US" b="1" i="1" u="sng" dirty="0"/>
              <a:t>the Genesis genealogies provided by simple addition a chronology from the beginning of the world</a:t>
            </a:r>
            <a:r>
              <a:rPr lang="en-US" b="1" i="1" dirty="0"/>
              <a:t> up to later stages in the biblical story . . . </a:t>
            </a:r>
          </a:p>
          <a:p>
            <a:r>
              <a:rPr lang="en-US" b="1" i="1" dirty="0"/>
              <a:t>Or, to put it negatively, the apologetic arguments which suppose the 'days' of creation to be long eras of time [and] the figures of years not to be chronological . . . are not taken seriously by any such professors, as far as I know.” [emphasis added] </a:t>
            </a:r>
          </a:p>
          <a:p>
            <a:endParaRPr lang="en-US" sz="2000" dirty="0">
              <a:latin typeface="Tahoma" pitchFamily="34" charset="0"/>
            </a:endParaRPr>
          </a:p>
          <a:p>
            <a:r>
              <a:rPr lang="en-US" sz="2000" dirty="0">
                <a:latin typeface="Tahoma" pitchFamily="34" charset="0"/>
              </a:rPr>
              <a:t>(</a:t>
            </a:r>
            <a:r>
              <a:rPr lang="en-US" sz="2000" b="1" u="sng" dirty="0">
                <a:latin typeface="Tahoma" pitchFamily="34" charset="0"/>
              </a:rPr>
              <a:t>James Barr</a:t>
            </a:r>
            <a:r>
              <a:rPr lang="en-US" sz="2000" dirty="0">
                <a:latin typeface="Tahoma" pitchFamily="34" charset="0"/>
              </a:rPr>
              <a:t> in a letter to David Watson, 1984.  Barr is Professor of Hebrew Bible, Vanderbilt University, and former </a:t>
            </a:r>
            <a:r>
              <a:rPr lang="en-US" sz="2000" dirty="0" err="1">
                <a:latin typeface="Tahoma" pitchFamily="34" charset="0"/>
              </a:rPr>
              <a:t>Reguis</a:t>
            </a:r>
            <a:r>
              <a:rPr lang="en-US" sz="2000" dirty="0">
                <a:latin typeface="Tahoma" pitchFamily="34" charset="0"/>
              </a:rPr>
              <a:t> Professor of Hebrew, Oxford University, Oxford, England.)</a:t>
            </a:r>
            <a:endParaRPr lang="en-US" sz="2000" b="1" dirty="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273412" name="Rectangle 4"/>
          <p:cNvSpPr>
            <a:spLocks noGrp="1" noChangeArrowheads="1"/>
          </p:cNvSpPr>
          <p:nvPr>
            <p:ph type="ctrTitle"/>
          </p:nvPr>
        </p:nvSpPr>
        <p:spPr>
          <a:effectLst>
            <a:outerShdw dist="35921" dir="2700000" algn="ctr" rotWithShape="0">
              <a:schemeClr val="tx1"/>
            </a:outerShdw>
          </a:effectLst>
        </p:spPr>
        <p:txBody>
          <a:bodyPr/>
          <a:lstStyle/>
          <a:p>
            <a:r>
              <a:rPr lang="en-US" sz="4800" dirty="0">
                <a:solidFill>
                  <a:srgbClr val="FFFF00"/>
                </a:solidFill>
                <a:latin typeface="Tahoma" pitchFamily="34" charset="0"/>
              </a:rPr>
              <a:t>How Can We Know How Old Something Is?</a:t>
            </a:r>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166916"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66914" name="Rectangle 2"/>
          <p:cNvSpPr>
            <a:spLocks noGrp="1" noChangeArrowheads="1"/>
          </p:cNvSpPr>
          <p:nvPr>
            <p:ph type="title"/>
          </p:nvPr>
        </p:nvSpPr>
        <p:spPr>
          <a:xfrm>
            <a:off x="0" y="0"/>
            <a:ext cx="9144000" cy="533400"/>
          </a:xfrm>
        </p:spPr>
        <p:txBody>
          <a:bodyPr/>
          <a:lstStyle/>
          <a:p>
            <a:r>
              <a:rPr lang="en-US" sz="2800" dirty="0">
                <a:solidFill>
                  <a:schemeClr val="tx1"/>
                </a:solidFill>
                <a:latin typeface="Tahoma" pitchFamily="34" charset="0"/>
              </a:rPr>
              <a:t>How Can We Know How Old Something Is?</a:t>
            </a:r>
          </a:p>
        </p:txBody>
      </p:sp>
      <p:sp>
        <p:nvSpPr>
          <p:cNvPr id="166915" name="Rectangle 3"/>
          <p:cNvSpPr>
            <a:spLocks noGrp="1" noChangeArrowheads="1"/>
          </p:cNvSpPr>
          <p:nvPr>
            <p:ph idx="1"/>
          </p:nvPr>
        </p:nvSpPr>
        <p:spPr>
          <a:xfrm>
            <a:off x="381000" y="609600"/>
            <a:ext cx="8382000" cy="6248400"/>
          </a:xfrm>
        </p:spPr>
        <p:txBody>
          <a:bodyPr/>
          <a:lstStyle/>
          <a:p>
            <a:r>
              <a:rPr lang="en-US" b="1" dirty="0">
                <a:latin typeface="Tahoma" pitchFamily="34" charset="0"/>
              </a:rPr>
              <a:t>A.</a:t>
            </a:r>
            <a:r>
              <a:rPr lang="en-US" b="1" dirty="0">
                <a:solidFill>
                  <a:srgbClr val="FF0000"/>
                </a:solidFill>
                <a:latin typeface="Tahoma" pitchFamily="34" charset="0"/>
              </a:rPr>
              <a:t>	First</a:t>
            </a:r>
            <a:r>
              <a:rPr lang="en-US" b="1" dirty="0">
                <a:latin typeface="Tahoma" pitchFamily="34" charset="0"/>
              </a:rPr>
              <a:t> </a:t>
            </a:r>
            <a:r>
              <a:rPr lang="en-US" b="1" dirty="0">
                <a:solidFill>
                  <a:srgbClr val="FF0000"/>
                </a:solidFill>
                <a:latin typeface="Tahoma" pitchFamily="34" charset="0"/>
              </a:rPr>
              <a:t>Hand</a:t>
            </a:r>
            <a:r>
              <a:rPr lang="en-US" b="1" dirty="0">
                <a:latin typeface="Tahoma" pitchFamily="34" charset="0"/>
              </a:rPr>
              <a:t> Knowledge</a:t>
            </a:r>
            <a:r>
              <a:rPr lang="en-US" dirty="0">
                <a:latin typeface="Tahoma" pitchFamily="34" charset="0"/>
              </a:rPr>
              <a:t> - We were there personally when it came into existence. </a:t>
            </a:r>
          </a:p>
          <a:p>
            <a:r>
              <a:rPr lang="en-US" b="1" dirty="0">
                <a:latin typeface="Tahoma" pitchFamily="34" charset="0"/>
              </a:rPr>
              <a:t>B.	A Reliable </a:t>
            </a:r>
            <a:r>
              <a:rPr lang="en-US" b="1" dirty="0">
                <a:solidFill>
                  <a:srgbClr val="FF0000"/>
                </a:solidFill>
                <a:latin typeface="Tahoma" pitchFamily="34" charset="0"/>
              </a:rPr>
              <a:t>Eyewitness</a:t>
            </a:r>
            <a:r>
              <a:rPr lang="en-US" dirty="0">
                <a:latin typeface="Tahoma" pitchFamily="34" charset="0"/>
              </a:rPr>
              <a:t> - We have a reliable eyewitness account telling us when the item in question came into existence from someone who was there to see it.</a:t>
            </a:r>
          </a:p>
          <a:p>
            <a:r>
              <a:rPr lang="en-US" b="1" dirty="0">
                <a:latin typeface="Tahoma" pitchFamily="34" charset="0"/>
              </a:rPr>
              <a:t>C.	A Reliable "</a:t>
            </a:r>
            <a:r>
              <a:rPr lang="en-US" b="1" dirty="0">
                <a:solidFill>
                  <a:srgbClr val="FF0000"/>
                </a:solidFill>
                <a:latin typeface="Tahoma" pitchFamily="34" charset="0"/>
              </a:rPr>
              <a:t>Clock</a:t>
            </a:r>
            <a:r>
              <a:rPr lang="en-US" b="1" dirty="0">
                <a:latin typeface="Tahoma" pitchFamily="34" charset="0"/>
              </a:rPr>
              <a:t>"</a:t>
            </a:r>
            <a:r>
              <a:rPr lang="en-US" dirty="0">
                <a:latin typeface="Tahoma" pitchFamily="34" charset="0"/>
              </a:rPr>
              <a:t> - We have the current reading from a reliable "clock" that we are sure has been running since the time the object came into existence. And in order for us to determine the age of the item in question from this "clock" we need to know </a:t>
            </a:r>
            <a:r>
              <a:rPr lang="en-US" b="1" dirty="0">
                <a:latin typeface="Tahoma" pitchFamily="34" charset="0"/>
              </a:rPr>
              <a:t>three</a:t>
            </a:r>
            <a:r>
              <a:rPr lang="en-US" dirty="0">
                <a:latin typeface="Tahoma" pitchFamily="34" charset="0"/>
              </a:rPr>
              <a:t> things about the clock:</a:t>
            </a:r>
          </a:p>
          <a:p>
            <a:pPr lvl="1"/>
            <a:r>
              <a:rPr lang="en-US" b="1" dirty="0">
                <a:latin typeface="Tahoma" pitchFamily="34" charset="0"/>
              </a:rPr>
              <a:t>The Original Setting: </a:t>
            </a:r>
            <a:r>
              <a:rPr lang="en-US" dirty="0">
                <a:latin typeface="Tahoma" pitchFamily="34" charset="0"/>
              </a:rPr>
              <a:t>What the clock read at the time that the item in question was created.</a:t>
            </a:r>
            <a:r>
              <a:rPr lang="en-US" b="1" dirty="0">
                <a:latin typeface="Tahoma" pitchFamily="34" charset="0"/>
              </a:rPr>
              <a:t> </a:t>
            </a:r>
          </a:p>
          <a:p>
            <a:pPr lvl="1"/>
            <a:r>
              <a:rPr lang="en-US" b="1" dirty="0">
                <a:latin typeface="Tahoma" pitchFamily="34" charset="0"/>
              </a:rPr>
              <a:t>Runs at a Known Rate - </a:t>
            </a:r>
            <a:r>
              <a:rPr lang="en-US" dirty="0">
                <a:latin typeface="Tahoma" pitchFamily="34" charset="0"/>
              </a:rPr>
              <a:t>That the clock has been running at a constant rate (or if the rate has changed, we must know exactly how it changed and when)</a:t>
            </a:r>
          </a:p>
          <a:p>
            <a:pPr lvl="1"/>
            <a:r>
              <a:rPr lang="en-US" b="1" dirty="0">
                <a:latin typeface="Tahoma" pitchFamily="34" charset="0"/>
              </a:rPr>
              <a:t>Has Never Been Changed - </a:t>
            </a:r>
            <a:r>
              <a:rPr lang="en-US" dirty="0">
                <a:latin typeface="Tahoma" pitchFamily="34" charset="0"/>
              </a:rPr>
              <a:t>That the clock has never been changed or reset since the creation of the item in question (or if the clock has been changed, we must know exactly how it changed and when)</a:t>
            </a:r>
          </a:p>
          <a:p>
            <a:pPr lvl="1"/>
            <a:endParaRPr lang="en-US" dirty="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15">
                                            <p:txEl>
                                              <p:pRg st="1" end="1"/>
                                            </p:txEl>
                                          </p:spTgt>
                                        </p:tgtEl>
                                        <p:attrNameLst>
                                          <p:attrName>style.visibility</p:attrName>
                                        </p:attrNameLst>
                                      </p:cBhvr>
                                      <p:to>
                                        <p:strVal val="visible"/>
                                      </p:to>
                                    </p:set>
                                    <p:animEffect transition="in" filter="dissolve">
                                      <p:cBhvr>
                                        <p:cTn id="7" dur="500"/>
                                        <p:tgtEl>
                                          <p:spTgt spid="1669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6915">
                                            <p:txEl>
                                              <p:pRg st="2" end="2"/>
                                            </p:txEl>
                                          </p:spTgt>
                                        </p:tgtEl>
                                        <p:attrNameLst>
                                          <p:attrName>style.visibility</p:attrName>
                                        </p:attrNameLst>
                                      </p:cBhvr>
                                      <p:to>
                                        <p:strVal val="visible"/>
                                      </p:to>
                                    </p:set>
                                    <p:animEffect transition="in" filter="dissolve">
                                      <p:cBhvr>
                                        <p:cTn id="12" dur="500"/>
                                        <p:tgtEl>
                                          <p:spTgt spid="166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6915">
                                            <p:txEl>
                                              <p:pRg st="3" end="3"/>
                                            </p:txEl>
                                          </p:spTgt>
                                        </p:tgtEl>
                                        <p:attrNameLst>
                                          <p:attrName>style.visibility</p:attrName>
                                        </p:attrNameLst>
                                      </p:cBhvr>
                                      <p:to>
                                        <p:strVal val="visible"/>
                                      </p:to>
                                    </p:set>
                                    <p:animEffect transition="in" filter="dissolve">
                                      <p:cBhvr>
                                        <p:cTn id="17" dur="500"/>
                                        <p:tgtEl>
                                          <p:spTgt spid="1669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6915">
                                            <p:txEl>
                                              <p:pRg st="4" end="4"/>
                                            </p:txEl>
                                          </p:spTgt>
                                        </p:tgtEl>
                                        <p:attrNameLst>
                                          <p:attrName>style.visibility</p:attrName>
                                        </p:attrNameLst>
                                      </p:cBhvr>
                                      <p:to>
                                        <p:strVal val="visible"/>
                                      </p:to>
                                    </p:set>
                                    <p:animEffect transition="in" filter="dissolve">
                                      <p:cBhvr>
                                        <p:cTn id="22" dur="500"/>
                                        <p:tgtEl>
                                          <p:spTgt spid="1669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6915">
                                            <p:txEl>
                                              <p:pRg st="5" end="5"/>
                                            </p:txEl>
                                          </p:spTgt>
                                        </p:tgtEl>
                                        <p:attrNameLst>
                                          <p:attrName>style.visibility</p:attrName>
                                        </p:attrNameLst>
                                      </p:cBhvr>
                                      <p:to>
                                        <p:strVal val="visible"/>
                                      </p:to>
                                    </p:set>
                                    <p:animEffect transition="in" filter="dissolve">
                                      <p:cBhvr>
                                        <p:cTn id="27" dur="500"/>
                                        <p:tgtEl>
                                          <p:spTgt spid="166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uiExpand="1" build="p" bldLvl="3"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167941" name="Rectangle 5"/>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67938" name="Rectangle 2"/>
          <p:cNvSpPr>
            <a:spLocks noGrp="1" noChangeArrowheads="1"/>
          </p:cNvSpPr>
          <p:nvPr>
            <p:ph type="title"/>
          </p:nvPr>
        </p:nvSpPr>
        <p:spPr>
          <a:xfrm>
            <a:off x="0" y="0"/>
            <a:ext cx="9144000" cy="457200"/>
          </a:xfrm>
        </p:spPr>
        <p:txBody>
          <a:bodyPr/>
          <a:lstStyle/>
          <a:p>
            <a:r>
              <a:rPr lang="en-US" sz="2800">
                <a:solidFill>
                  <a:schemeClr val="tx1"/>
                </a:solidFill>
                <a:latin typeface="Tahoma" pitchFamily="34" charset="0"/>
              </a:rPr>
              <a:t>How Can We Know How Old Something Is?</a:t>
            </a:r>
          </a:p>
        </p:txBody>
      </p:sp>
      <p:sp>
        <p:nvSpPr>
          <p:cNvPr id="167939" name="Rectangle 3"/>
          <p:cNvSpPr>
            <a:spLocks noGrp="1" noChangeArrowheads="1"/>
          </p:cNvSpPr>
          <p:nvPr>
            <p:ph idx="1"/>
          </p:nvPr>
        </p:nvSpPr>
        <p:spPr>
          <a:xfrm>
            <a:off x="685800" y="1676400"/>
            <a:ext cx="8077200" cy="4953000"/>
          </a:xfrm>
        </p:spPr>
        <p:txBody>
          <a:bodyPr/>
          <a:lstStyle/>
          <a:p>
            <a:r>
              <a:rPr lang="en-US" sz="2400" b="1" dirty="0"/>
              <a:t>So how do we know how old the </a:t>
            </a:r>
            <a:r>
              <a:rPr lang="en-US" sz="2400" b="1" u="sng" dirty="0"/>
              <a:t>earth</a:t>
            </a:r>
            <a:r>
              <a:rPr lang="en-US" sz="2400" b="1" dirty="0"/>
              <a:t> is?:</a:t>
            </a:r>
            <a:r>
              <a:rPr lang="en-US" sz="2800" b="1" dirty="0"/>
              <a:t> </a:t>
            </a:r>
          </a:p>
          <a:p>
            <a:pPr lvl="1"/>
            <a:r>
              <a:rPr lang="en-US" sz="2000" b="1" dirty="0"/>
              <a:t>Option A</a:t>
            </a:r>
            <a:r>
              <a:rPr lang="en-US" sz="2000" dirty="0"/>
              <a:t> - We weren’t there (Job 38:4). </a:t>
            </a:r>
          </a:p>
          <a:p>
            <a:pPr lvl="1"/>
            <a:r>
              <a:rPr lang="en-US" sz="2000" b="1" dirty="0"/>
              <a:t>Option B</a:t>
            </a:r>
            <a:r>
              <a:rPr lang="en-US" sz="2000" dirty="0"/>
              <a:t> - Those who believe that the Bible is the Word of God and believe that Genesis 1 teaches the earth was made in six days and the genealogies are reliable - believe that they have option “B”: a reliable eyewitness account.</a:t>
            </a:r>
          </a:p>
          <a:p>
            <a:pPr lvl="1"/>
            <a:r>
              <a:rPr lang="en-US" sz="2000" b="1" dirty="0"/>
              <a:t>Option C</a:t>
            </a:r>
            <a:r>
              <a:rPr lang="en-US" sz="2000" dirty="0"/>
              <a:t> - Those who do not accept Genesis as a reliable account of when God created the earth (either because they think that Genesis is not reliable on this point or they read long, indefinite periods time into the text of Genesis 1) must rely on option “C”. The “clock” most often chosen by secular scientists by which they arrive at such ancient dates for the age of the earth is the “clock” of radioactive decay.</a:t>
            </a:r>
          </a:p>
        </p:txBody>
      </p:sp>
      <p:sp>
        <p:nvSpPr>
          <p:cNvPr id="167940" name="Text Box 4"/>
          <p:cNvSpPr txBox="1">
            <a:spLocks noChangeArrowheads="1"/>
          </p:cNvSpPr>
          <p:nvPr/>
        </p:nvSpPr>
        <p:spPr bwMode="auto">
          <a:xfrm>
            <a:off x="685800" y="609600"/>
            <a:ext cx="7772400" cy="1006475"/>
          </a:xfrm>
          <a:prstGeom prst="rect">
            <a:avLst/>
          </a:prstGeom>
          <a:noFill/>
          <a:ln w="9525">
            <a:noFill/>
            <a:miter lim="800000"/>
            <a:headEnd/>
            <a:tailEnd/>
          </a:ln>
          <a:effectLst/>
        </p:spPr>
        <p:txBody>
          <a:bodyPr>
            <a:spAutoFit/>
          </a:bodyPr>
          <a:lstStyle/>
          <a:p>
            <a:r>
              <a:rPr lang="en-US" sz="2000" b="1" dirty="0">
                <a:latin typeface="Arial" charset="0"/>
              </a:rPr>
              <a:t>A.	</a:t>
            </a:r>
            <a:r>
              <a:rPr lang="en-US" sz="2000" b="1" dirty="0">
                <a:solidFill>
                  <a:srgbClr val="FF0000"/>
                </a:solidFill>
                <a:latin typeface="Arial" charset="0"/>
              </a:rPr>
              <a:t>First</a:t>
            </a:r>
            <a:r>
              <a:rPr lang="en-US" sz="2000" b="1" dirty="0">
                <a:latin typeface="Arial" charset="0"/>
              </a:rPr>
              <a:t> </a:t>
            </a:r>
            <a:r>
              <a:rPr lang="en-US" sz="2000" b="1" dirty="0">
                <a:solidFill>
                  <a:srgbClr val="FF0000"/>
                </a:solidFill>
                <a:latin typeface="Arial" charset="0"/>
              </a:rPr>
              <a:t>Hand</a:t>
            </a:r>
            <a:r>
              <a:rPr lang="en-US" sz="2000" b="1" dirty="0">
                <a:latin typeface="Arial" charset="0"/>
              </a:rPr>
              <a:t> Knowledge</a:t>
            </a:r>
            <a:r>
              <a:rPr lang="en-US" sz="2000" dirty="0">
                <a:latin typeface="Arial" charset="0"/>
              </a:rPr>
              <a:t> </a:t>
            </a:r>
          </a:p>
          <a:p>
            <a:r>
              <a:rPr lang="en-US" sz="2000" b="1" dirty="0">
                <a:latin typeface="Arial" charset="0"/>
              </a:rPr>
              <a:t>B.	A Reliable </a:t>
            </a:r>
            <a:r>
              <a:rPr lang="en-US" sz="2000" b="1" dirty="0">
                <a:solidFill>
                  <a:srgbClr val="FF0000"/>
                </a:solidFill>
                <a:latin typeface="Arial" charset="0"/>
              </a:rPr>
              <a:t>Eyewitness</a:t>
            </a:r>
            <a:r>
              <a:rPr lang="en-US" sz="2000" dirty="0">
                <a:latin typeface="Arial" charset="0"/>
              </a:rPr>
              <a:t> </a:t>
            </a:r>
          </a:p>
          <a:p>
            <a:r>
              <a:rPr lang="en-US" sz="2000" b="1" dirty="0">
                <a:latin typeface="Arial" charset="0"/>
              </a:rPr>
              <a:t>C.	A Reliable "</a:t>
            </a:r>
            <a:r>
              <a:rPr lang="en-US" sz="2000" b="1" dirty="0">
                <a:solidFill>
                  <a:srgbClr val="FF0000"/>
                </a:solidFill>
                <a:latin typeface="Arial" charset="0"/>
              </a:rPr>
              <a:t>Clock</a:t>
            </a:r>
            <a:r>
              <a:rPr lang="en-US" sz="2000" b="1" dirty="0">
                <a:latin typeface="Arial" charset="0"/>
              </a:rPr>
              <a:t>"</a:t>
            </a:r>
            <a:endParaRPr lang="en-US" sz="2000" dirty="0">
              <a:latin typeface="Arial"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dissolve">
                                      <p:cBhvr>
                                        <p:cTn id="7" dur="500"/>
                                        <p:tgtEl>
                                          <p:spTgt spid="16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39">
                                            <p:txEl>
                                              <p:pRg st="1" end="1"/>
                                            </p:txEl>
                                          </p:spTgt>
                                        </p:tgtEl>
                                        <p:attrNameLst>
                                          <p:attrName>style.visibility</p:attrName>
                                        </p:attrNameLst>
                                      </p:cBhvr>
                                      <p:to>
                                        <p:strVal val="visible"/>
                                      </p:to>
                                    </p:set>
                                    <p:animEffect transition="in" filter="dissolve">
                                      <p:cBhvr>
                                        <p:cTn id="12" dur="500"/>
                                        <p:tgtEl>
                                          <p:spTgt spid="167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Effect transition="in" filter="dissolve">
                                      <p:cBhvr>
                                        <p:cTn id="17" dur="500"/>
                                        <p:tgtEl>
                                          <p:spTgt spid="167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7939">
                                            <p:txEl>
                                              <p:pRg st="3" end="3"/>
                                            </p:txEl>
                                          </p:spTgt>
                                        </p:tgtEl>
                                        <p:attrNameLst>
                                          <p:attrName>style.visibility</p:attrName>
                                        </p:attrNameLst>
                                      </p:cBhvr>
                                      <p:to>
                                        <p:strVal val="visible"/>
                                      </p:to>
                                    </p:set>
                                    <p:animEffect transition="in" filter="dissolve">
                                      <p:cBhvr>
                                        <p:cTn id="22" dur="500"/>
                                        <p:tgtEl>
                                          <p:spTgt spid="167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bldLvl="3"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23216"/>
          </a:stretch>
        </a:blipFill>
        <a:effectLst/>
      </p:bgPr>
    </p:bg>
    <p:spTree>
      <p:nvGrpSpPr>
        <p:cNvPr id="1" name=""/>
        <p:cNvGrpSpPr/>
        <p:nvPr/>
      </p:nvGrpSpPr>
      <p:grpSpPr>
        <a:xfrm>
          <a:off x="0" y="0"/>
          <a:ext cx="0" cy="0"/>
          <a:chOff x="0" y="0"/>
          <a:chExt cx="0" cy="0"/>
        </a:xfrm>
      </p:grpSpPr>
      <p:sp>
        <p:nvSpPr>
          <p:cNvPr id="275462" name="Rectangle 6"/>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75460" name="Rectangle 4"/>
          <p:cNvSpPr>
            <a:spLocks noGrp="1" noChangeArrowheads="1"/>
          </p:cNvSpPr>
          <p:nvPr>
            <p:ph type="ctrTitle"/>
          </p:nvPr>
        </p:nvSpPr>
        <p:spPr>
          <a:noFill/>
          <a:effectLst>
            <a:outerShdw dist="35921" dir="2700000" algn="ctr" rotWithShape="0">
              <a:schemeClr val="bg1"/>
            </a:outerShdw>
          </a:effectLst>
        </p:spPr>
        <p:txBody>
          <a:bodyPr/>
          <a:lstStyle/>
          <a:p>
            <a:r>
              <a:rPr lang="en-US" sz="5400" dirty="0">
                <a:solidFill>
                  <a:schemeClr val="tx1"/>
                </a:solidFill>
                <a:latin typeface="Tahoma" pitchFamily="34" charset="0"/>
              </a:rPr>
              <a:t>Radioactive Dating Methods</a:t>
            </a:r>
          </a:p>
        </p:txBody>
      </p:sp>
    </p:spTree>
  </p:cSld>
  <p:clrMapOvr>
    <a:masterClrMapping/>
  </p:clrMapOvr>
  <p:transition>
    <p:wheel spokes="2"/>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23216"/>
          </a:stretch>
        </a:blipFill>
        <a:effectLst/>
      </p:bgPr>
    </p:bg>
    <p:spTree>
      <p:nvGrpSpPr>
        <p:cNvPr id="1" name=""/>
        <p:cNvGrpSpPr/>
        <p:nvPr/>
      </p:nvGrpSpPr>
      <p:grpSpPr>
        <a:xfrm>
          <a:off x="0" y="0"/>
          <a:ext cx="0" cy="0"/>
          <a:chOff x="0" y="0"/>
          <a:chExt cx="0" cy="0"/>
        </a:xfrm>
      </p:grpSpPr>
      <p:sp>
        <p:nvSpPr>
          <p:cNvPr id="168964" name="Rectangle 4"/>
          <p:cNvSpPr>
            <a:spLocks noChangeArrowheads="1"/>
          </p:cNvSpPr>
          <p:nvPr/>
        </p:nvSpPr>
        <p:spPr bwMode="auto">
          <a:xfrm>
            <a:off x="0" y="0"/>
            <a:ext cx="9144000" cy="6858000"/>
          </a:xfrm>
          <a:prstGeom prst="rect">
            <a:avLst/>
          </a:prstGeom>
          <a:solidFill>
            <a:schemeClr val="bg1">
              <a:alpha val="89999"/>
            </a:schemeClr>
          </a:solidFill>
          <a:ln w="9525">
            <a:solidFill>
              <a:schemeClr val="tx1"/>
            </a:solidFill>
            <a:miter lim="800000"/>
            <a:headEnd/>
            <a:tailEnd/>
          </a:ln>
          <a:effectLst/>
        </p:spPr>
        <p:txBody>
          <a:bodyPr wrap="none" anchor="ctr"/>
          <a:lstStyle/>
          <a:p>
            <a:endParaRPr lang="en-US"/>
          </a:p>
        </p:txBody>
      </p:sp>
      <p:sp>
        <p:nvSpPr>
          <p:cNvPr id="168962" name="Rectangle 2"/>
          <p:cNvSpPr>
            <a:spLocks noGrp="1" noChangeArrowheads="1"/>
          </p:cNvSpPr>
          <p:nvPr>
            <p:ph type="title"/>
          </p:nvPr>
        </p:nvSpPr>
        <p:spPr>
          <a:xfrm>
            <a:off x="685800" y="0"/>
            <a:ext cx="7772400" cy="533400"/>
          </a:xfrm>
        </p:spPr>
        <p:txBody>
          <a:bodyPr/>
          <a:lstStyle/>
          <a:p>
            <a:r>
              <a:rPr lang="en-US" sz="3200" dirty="0">
                <a:solidFill>
                  <a:schemeClr val="tx1"/>
                </a:solidFill>
                <a:latin typeface="Tahoma" pitchFamily="34" charset="0"/>
              </a:rPr>
              <a:t>How Radioactive Dating Works</a:t>
            </a:r>
          </a:p>
        </p:txBody>
      </p:sp>
      <p:sp>
        <p:nvSpPr>
          <p:cNvPr id="168963" name="Rectangle 3"/>
          <p:cNvSpPr>
            <a:spLocks noGrp="1" noChangeArrowheads="1"/>
          </p:cNvSpPr>
          <p:nvPr>
            <p:ph idx="1"/>
          </p:nvPr>
        </p:nvSpPr>
        <p:spPr>
          <a:xfrm>
            <a:off x="685800" y="609600"/>
            <a:ext cx="7772400" cy="6248400"/>
          </a:xfrm>
        </p:spPr>
        <p:txBody>
          <a:bodyPr>
            <a:normAutofit lnSpcReduction="10000"/>
          </a:bodyPr>
          <a:lstStyle/>
          <a:p>
            <a:pPr>
              <a:lnSpc>
                <a:spcPct val="90000"/>
              </a:lnSpc>
            </a:pPr>
            <a:r>
              <a:rPr lang="en-US" sz="2800" b="1" dirty="0">
                <a:latin typeface="Tahoma" pitchFamily="34" charset="0"/>
              </a:rPr>
              <a:t>A radioactive element (known as the "</a:t>
            </a:r>
            <a:r>
              <a:rPr lang="en-US" sz="2800" b="1" dirty="0">
                <a:solidFill>
                  <a:srgbClr val="FF0000"/>
                </a:solidFill>
                <a:latin typeface="Tahoma" pitchFamily="34" charset="0"/>
              </a:rPr>
              <a:t>parent</a:t>
            </a:r>
            <a:r>
              <a:rPr lang="en-US" sz="2800" b="1" dirty="0">
                <a:latin typeface="Tahoma" pitchFamily="34" charset="0"/>
              </a:rPr>
              <a:t>" element) gives off radiation at an (</a:t>
            </a:r>
            <a:r>
              <a:rPr lang="en-US" sz="2800" b="1" dirty="0">
                <a:solidFill>
                  <a:srgbClr val="FF0000"/>
                </a:solidFill>
                <a:latin typeface="Tahoma" pitchFamily="34" charset="0"/>
              </a:rPr>
              <a:t>assumed</a:t>
            </a:r>
            <a:r>
              <a:rPr lang="en-US" sz="2800" b="1" dirty="0">
                <a:latin typeface="Tahoma" pitchFamily="34" charset="0"/>
              </a:rPr>
              <a:t>) constant rate.</a:t>
            </a:r>
          </a:p>
          <a:p>
            <a:pPr>
              <a:lnSpc>
                <a:spcPct val="90000"/>
              </a:lnSpc>
            </a:pPr>
            <a:r>
              <a:rPr lang="en-US" sz="2800" b="1" dirty="0">
                <a:latin typeface="Tahoma" pitchFamily="34" charset="0"/>
              </a:rPr>
              <a:t>As this happens, the radioactive element turns into another (usually non-radioactive) element (known as the "</a:t>
            </a:r>
            <a:r>
              <a:rPr lang="en-US" sz="2800" b="1" dirty="0">
                <a:solidFill>
                  <a:srgbClr val="FF0000"/>
                </a:solidFill>
                <a:latin typeface="Tahoma" pitchFamily="34" charset="0"/>
              </a:rPr>
              <a:t>daughter</a:t>
            </a:r>
            <a:r>
              <a:rPr lang="en-US" sz="2800" b="1" dirty="0">
                <a:latin typeface="Tahoma" pitchFamily="34" charset="0"/>
              </a:rPr>
              <a:t>" element).</a:t>
            </a:r>
          </a:p>
          <a:p>
            <a:pPr>
              <a:lnSpc>
                <a:spcPct val="90000"/>
              </a:lnSpc>
            </a:pPr>
            <a:r>
              <a:rPr lang="en-US" sz="2800" b="1" dirty="0">
                <a:latin typeface="Tahoma" pitchFamily="34" charset="0"/>
              </a:rPr>
              <a:t>The </a:t>
            </a:r>
            <a:r>
              <a:rPr lang="en-US" sz="2800" b="1" dirty="0">
                <a:solidFill>
                  <a:srgbClr val="FF0000"/>
                </a:solidFill>
                <a:latin typeface="Tahoma" pitchFamily="34" charset="0"/>
              </a:rPr>
              <a:t>time</a:t>
            </a:r>
            <a:r>
              <a:rPr lang="en-US" sz="2800" b="1" dirty="0">
                <a:latin typeface="Tahoma" pitchFamily="34" charset="0"/>
              </a:rPr>
              <a:t> it takes for half of any parent element to turn into the daughter element is called the "</a:t>
            </a:r>
            <a:r>
              <a:rPr lang="en-US" sz="2800" b="1" dirty="0">
                <a:solidFill>
                  <a:srgbClr val="FF0000"/>
                </a:solidFill>
                <a:latin typeface="Tahoma" pitchFamily="34" charset="0"/>
              </a:rPr>
              <a:t>half-life</a:t>
            </a:r>
            <a:r>
              <a:rPr lang="en-US" sz="2800" b="1" dirty="0">
                <a:latin typeface="Tahoma" pitchFamily="34" charset="0"/>
              </a:rPr>
              <a:t>" of that element.</a:t>
            </a:r>
          </a:p>
          <a:p>
            <a:pPr>
              <a:lnSpc>
                <a:spcPct val="90000"/>
              </a:lnSpc>
            </a:pPr>
            <a:r>
              <a:rPr lang="en-US" sz="2800" b="1" dirty="0">
                <a:latin typeface="Tahoma" pitchFamily="34" charset="0"/>
              </a:rPr>
              <a:t>By measuring the amount of </a:t>
            </a:r>
            <a:r>
              <a:rPr lang="en-US" sz="2800" b="1" dirty="0">
                <a:solidFill>
                  <a:srgbClr val="FF0000"/>
                </a:solidFill>
                <a:latin typeface="Tahoma" pitchFamily="34" charset="0"/>
              </a:rPr>
              <a:t>parent</a:t>
            </a:r>
            <a:r>
              <a:rPr lang="en-US" sz="2800" b="1" dirty="0">
                <a:latin typeface="Tahoma" pitchFamily="34" charset="0"/>
              </a:rPr>
              <a:t> and </a:t>
            </a:r>
            <a:r>
              <a:rPr lang="en-US" sz="2800" b="1" dirty="0">
                <a:solidFill>
                  <a:srgbClr val="FF0000"/>
                </a:solidFill>
                <a:latin typeface="Tahoma" pitchFamily="34" charset="0"/>
              </a:rPr>
              <a:t>daughter</a:t>
            </a:r>
            <a:r>
              <a:rPr lang="en-US" sz="2800" b="1" dirty="0">
                <a:latin typeface="Tahoma" pitchFamily="34" charset="0"/>
              </a:rPr>
              <a:t> elements present in a rock, scientists (given certain </a:t>
            </a:r>
            <a:r>
              <a:rPr lang="en-US" sz="2800" b="1" dirty="0">
                <a:solidFill>
                  <a:srgbClr val="FF0000"/>
                </a:solidFill>
                <a:latin typeface="Tahoma" pitchFamily="34" charset="0"/>
              </a:rPr>
              <a:t>assumptions</a:t>
            </a:r>
            <a:r>
              <a:rPr lang="en-US" sz="2800" b="1" dirty="0">
                <a:latin typeface="Tahoma" pitchFamily="34" charset="0"/>
              </a:rPr>
              <a:t>) believe that they can determine the </a:t>
            </a:r>
            <a:r>
              <a:rPr lang="en-US" sz="2800" b="1" dirty="0">
                <a:solidFill>
                  <a:srgbClr val="FF0000"/>
                </a:solidFill>
                <a:latin typeface="Tahoma" pitchFamily="34" charset="0"/>
              </a:rPr>
              <a:t>age</a:t>
            </a:r>
            <a:r>
              <a:rPr lang="en-US" sz="2800" b="1" dirty="0">
                <a:latin typeface="Tahoma" pitchFamily="34" charset="0"/>
              </a:rPr>
              <a:t> of that rock.</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randombar(vertical)">
                                      <p:cBhvr>
                                        <p:cTn id="7" dur="500"/>
                                        <p:tgtEl>
                                          <p:spTgt spid="168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68963">
                                            <p:txEl>
                                              <p:pRg st="1" end="1"/>
                                            </p:txEl>
                                          </p:spTgt>
                                        </p:tgtEl>
                                        <p:attrNameLst>
                                          <p:attrName>style.visibility</p:attrName>
                                        </p:attrNameLst>
                                      </p:cBhvr>
                                      <p:to>
                                        <p:strVal val="visible"/>
                                      </p:to>
                                    </p:set>
                                    <p:animEffect transition="in" filter="randombar(vertical)">
                                      <p:cBhvr>
                                        <p:cTn id="12" dur="500"/>
                                        <p:tgtEl>
                                          <p:spTgt spid="168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68963">
                                            <p:txEl>
                                              <p:pRg st="2" end="2"/>
                                            </p:txEl>
                                          </p:spTgt>
                                        </p:tgtEl>
                                        <p:attrNameLst>
                                          <p:attrName>style.visibility</p:attrName>
                                        </p:attrNameLst>
                                      </p:cBhvr>
                                      <p:to>
                                        <p:strVal val="visible"/>
                                      </p:to>
                                    </p:set>
                                    <p:animEffect transition="in" filter="randombar(vertical)">
                                      <p:cBhvr>
                                        <p:cTn id="17" dur="500"/>
                                        <p:tgtEl>
                                          <p:spTgt spid="168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68963">
                                            <p:txEl>
                                              <p:pRg st="3" end="3"/>
                                            </p:txEl>
                                          </p:spTgt>
                                        </p:tgtEl>
                                        <p:attrNameLst>
                                          <p:attrName>style.visibility</p:attrName>
                                        </p:attrNameLst>
                                      </p:cBhvr>
                                      <p:to>
                                        <p:strVal val="visible"/>
                                      </p:to>
                                    </p:set>
                                    <p:animEffect transition="in" filter="randombar(vertical)">
                                      <p:cBhvr>
                                        <p:cTn id="22" dur="500"/>
                                        <p:tgtEl>
                                          <p:spTgt spid="168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bldLvl="5"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23216"/>
          </a:stretch>
        </a:blipFill>
        <a:effectLst/>
      </p:bgPr>
    </p:bg>
    <p:spTree>
      <p:nvGrpSpPr>
        <p:cNvPr id="1" name=""/>
        <p:cNvGrpSpPr/>
        <p:nvPr/>
      </p:nvGrpSpPr>
      <p:grpSpPr>
        <a:xfrm>
          <a:off x="0" y="0"/>
          <a:ext cx="0" cy="0"/>
          <a:chOff x="0" y="0"/>
          <a:chExt cx="0" cy="0"/>
        </a:xfrm>
      </p:grpSpPr>
      <p:sp>
        <p:nvSpPr>
          <p:cNvPr id="169997" name="Rectangle 13"/>
          <p:cNvSpPr>
            <a:spLocks noChangeArrowheads="1"/>
          </p:cNvSpPr>
          <p:nvPr/>
        </p:nvSpPr>
        <p:spPr bwMode="auto">
          <a:xfrm>
            <a:off x="0" y="0"/>
            <a:ext cx="9144000" cy="6858000"/>
          </a:xfrm>
          <a:prstGeom prst="rect">
            <a:avLst/>
          </a:prstGeom>
          <a:solidFill>
            <a:schemeClr val="bg1">
              <a:alpha val="89999"/>
            </a:schemeClr>
          </a:solidFill>
          <a:ln w="9525">
            <a:solidFill>
              <a:schemeClr val="tx1"/>
            </a:solidFill>
            <a:miter lim="800000"/>
            <a:headEnd/>
            <a:tailEnd/>
          </a:ln>
          <a:effectLst/>
        </p:spPr>
        <p:txBody>
          <a:bodyPr wrap="none" anchor="ctr"/>
          <a:lstStyle/>
          <a:p>
            <a:endParaRPr lang="en-US"/>
          </a:p>
        </p:txBody>
      </p:sp>
      <p:sp>
        <p:nvSpPr>
          <p:cNvPr id="169986" name="Rectangle 2"/>
          <p:cNvSpPr>
            <a:spLocks noGrp="1" noChangeArrowheads="1"/>
          </p:cNvSpPr>
          <p:nvPr>
            <p:ph type="title"/>
          </p:nvPr>
        </p:nvSpPr>
        <p:spPr>
          <a:xfrm>
            <a:off x="762000" y="0"/>
            <a:ext cx="7772400" cy="533400"/>
          </a:xfrm>
          <a:noFill/>
          <a:ln/>
        </p:spPr>
        <p:txBody>
          <a:bodyPr/>
          <a:lstStyle/>
          <a:p>
            <a:r>
              <a:rPr lang="en-US" sz="3200">
                <a:solidFill>
                  <a:schemeClr val="tx1"/>
                </a:solidFill>
                <a:latin typeface="Tahoma" pitchFamily="34" charset="0"/>
              </a:rPr>
              <a:t>Radioactive Dating Methods</a:t>
            </a:r>
          </a:p>
        </p:txBody>
      </p:sp>
      <p:sp>
        <p:nvSpPr>
          <p:cNvPr id="169987" name="Rectangle 3"/>
          <p:cNvSpPr>
            <a:spLocks noGrp="1" noChangeArrowheads="1"/>
          </p:cNvSpPr>
          <p:nvPr>
            <p:ph idx="1"/>
          </p:nvPr>
        </p:nvSpPr>
        <p:spPr>
          <a:xfrm>
            <a:off x="533400" y="3886200"/>
            <a:ext cx="7924800" cy="2971800"/>
          </a:xfrm>
        </p:spPr>
        <p:txBody>
          <a:bodyPr/>
          <a:lstStyle/>
          <a:p>
            <a:r>
              <a:rPr lang="en-US" sz="2800" b="1">
                <a:latin typeface="Tahoma" pitchFamily="34" charset="0"/>
              </a:rPr>
              <a:t>Note:</a:t>
            </a:r>
            <a:r>
              <a:rPr lang="en-US" sz="2800">
                <a:latin typeface="Tahoma" pitchFamily="34" charset="0"/>
              </a:rPr>
              <a:t> These radioactive dating methods can only be used on:</a:t>
            </a:r>
          </a:p>
          <a:p>
            <a:pPr lvl="1"/>
            <a:r>
              <a:rPr lang="en-US" sz="2000" b="1">
                <a:solidFill>
                  <a:srgbClr val="FF0000"/>
                </a:solidFill>
                <a:latin typeface="Tahoma" pitchFamily="34" charset="0"/>
              </a:rPr>
              <a:t>Igneous</a:t>
            </a:r>
            <a:r>
              <a:rPr lang="en-US" sz="2000" b="1">
                <a:latin typeface="Tahoma" pitchFamily="34" charset="0"/>
              </a:rPr>
              <a:t> </a:t>
            </a:r>
            <a:r>
              <a:rPr lang="en-US" sz="2000">
                <a:latin typeface="Tahoma" pitchFamily="34" charset="0"/>
              </a:rPr>
              <a:t>Rocks (formed by volcanic action)</a:t>
            </a:r>
          </a:p>
          <a:p>
            <a:pPr lvl="1"/>
            <a:r>
              <a:rPr lang="en-US" sz="2000">
                <a:latin typeface="Tahoma" pitchFamily="34" charset="0"/>
              </a:rPr>
              <a:t>Or </a:t>
            </a:r>
            <a:r>
              <a:rPr lang="en-US" sz="2000" b="1">
                <a:solidFill>
                  <a:srgbClr val="FF0000"/>
                </a:solidFill>
                <a:latin typeface="Tahoma" pitchFamily="34" charset="0"/>
              </a:rPr>
              <a:t>Metamorphic</a:t>
            </a:r>
            <a:r>
              <a:rPr lang="en-US" sz="2000" b="1">
                <a:latin typeface="Tahoma" pitchFamily="34" charset="0"/>
              </a:rPr>
              <a:t> </a:t>
            </a:r>
            <a:r>
              <a:rPr lang="en-US" sz="2000">
                <a:latin typeface="Tahoma" pitchFamily="34" charset="0"/>
              </a:rPr>
              <a:t>Rocks (igneous rocks that have undergone change).</a:t>
            </a:r>
          </a:p>
          <a:p>
            <a:pPr lvl="1"/>
            <a:r>
              <a:rPr lang="en-US" sz="2000" i="1">
                <a:latin typeface="Tahoma" pitchFamily="34" charset="0"/>
              </a:rPr>
              <a:t>Not</a:t>
            </a:r>
            <a:r>
              <a:rPr lang="en-US" sz="2000">
                <a:latin typeface="Tahoma" pitchFamily="34" charset="0"/>
              </a:rPr>
              <a:t>  </a:t>
            </a:r>
            <a:r>
              <a:rPr lang="en-US" sz="2000" b="1">
                <a:solidFill>
                  <a:srgbClr val="FF0000"/>
                </a:solidFill>
                <a:latin typeface="Tahoma" pitchFamily="34" charset="0"/>
              </a:rPr>
              <a:t>Sedimentary</a:t>
            </a:r>
            <a:r>
              <a:rPr lang="en-US" sz="2000" b="1">
                <a:latin typeface="Tahoma" pitchFamily="34" charset="0"/>
              </a:rPr>
              <a:t> </a:t>
            </a:r>
            <a:r>
              <a:rPr lang="en-US" sz="2000">
                <a:latin typeface="Tahoma" pitchFamily="34" charset="0"/>
              </a:rPr>
              <a:t>Rocks (rocks laid down as sediment by water).</a:t>
            </a:r>
            <a:endParaRPr lang="en-US" sz="2400">
              <a:latin typeface="Tahoma" pitchFamily="34" charset="0"/>
            </a:endParaRPr>
          </a:p>
        </p:txBody>
      </p:sp>
      <p:sp>
        <p:nvSpPr>
          <p:cNvPr id="169988" name="Text Box 4"/>
          <p:cNvSpPr txBox="1">
            <a:spLocks noChangeArrowheads="1"/>
          </p:cNvSpPr>
          <p:nvPr/>
        </p:nvSpPr>
        <p:spPr bwMode="auto">
          <a:xfrm>
            <a:off x="304800" y="609600"/>
            <a:ext cx="8686800" cy="946150"/>
          </a:xfrm>
          <a:prstGeom prst="rect">
            <a:avLst/>
          </a:prstGeom>
          <a:noFill/>
          <a:ln w="9525">
            <a:noFill/>
            <a:miter lim="800000"/>
            <a:headEnd/>
            <a:tailEnd/>
          </a:ln>
          <a:effectLst/>
        </p:spPr>
        <p:txBody>
          <a:bodyPr>
            <a:spAutoFit/>
          </a:bodyPr>
          <a:lstStyle/>
          <a:p>
            <a:r>
              <a:rPr lang="en-US" sz="2800" b="1">
                <a:latin typeface="Tahoma" pitchFamily="34" charset="0"/>
              </a:rPr>
              <a:t>Some examples of radioactive elements used in dating rocks are:</a:t>
            </a:r>
          </a:p>
        </p:txBody>
      </p:sp>
      <p:sp>
        <p:nvSpPr>
          <p:cNvPr id="169989" name="Rectangle 5"/>
          <p:cNvSpPr>
            <a:spLocks noChangeArrowheads="1"/>
          </p:cNvSpPr>
          <p:nvPr/>
        </p:nvSpPr>
        <p:spPr bwMode="auto">
          <a:xfrm>
            <a:off x="1371600" y="1676400"/>
            <a:ext cx="3048000" cy="457200"/>
          </a:xfrm>
          <a:prstGeom prst="rect">
            <a:avLst/>
          </a:prstGeom>
          <a:solidFill>
            <a:schemeClr val="folHlink"/>
          </a:solidFill>
          <a:ln w="9525">
            <a:solidFill>
              <a:schemeClr val="tx1"/>
            </a:solidFill>
            <a:miter lim="800000"/>
            <a:headEnd/>
            <a:tailEnd/>
          </a:ln>
          <a:effectLst/>
        </p:spPr>
        <p:txBody>
          <a:bodyPr wrap="none" anchor="ctr"/>
          <a:lstStyle/>
          <a:p>
            <a:pPr algn="ctr"/>
            <a:r>
              <a:rPr lang="en-US" b="1">
                <a:latin typeface="Tahoma" pitchFamily="34" charset="0"/>
              </a:rPr>
              <a:t>Parent-Daughter</a:t>
            </a:r>
          </a:p>
        </p:txBody>
      </p:sp>
      <p:sp>
        <p:nvSpPr>
          <p:cNvPr id="169990" name="Rectangle 6"/>
          <p:cNvSpPr>
            <a:spLocks noChangeArrowheads="1"/>
          </p:cNvSpPr>
          <p:nvPr/>
        </p:nvSpPr>
        <p:spPr bwMode="auto">
          <a:xfrm>
            <a:off x="4419600" y="1676400"/>
            <a:ext cx="3048000" cy="457200"/>
          </a:xfrm>
          <a:prstGeom prst="rect">
            <a:avLst/>
          </a:prstGeom>
          <a:solidFill>
            <a:schemeClr val="folHlink"/>
          </a:solidFill>
          <a:ln w="9525">
            <a:solidFill>
              <a:schemeClr val="tx1"/>
            </a:solidFill>
            <a:miter lim="800000"/>
            <a:headEnd/>
            <a:tailEnd/>
          </a:ln>
          <a:effectLst/>
        </p:spPr>
        <p:txBody>
          <a:bodyPr wrap="none" anchor="ctr"/>
          <a:lstStyle/>
          <a:p>
            <a:pPr algn="ctr"/>
            <a:r>
              <a:rPr lang="en-US" b="1">
                <a:latin typeface="Tahoma" pitchFamily="34" charset="0"/>
              </a:rPr>
              <a:t>Half Life</a:t>
            </a:r>
          </a:p>
        </p:txBody>
      </p:sp>
      <p:sp>
        <p:nvSpPr>
          <p:cNvPr id="169991" name="Rectangle 7"/>
          <p:cNvSpPr>
            <a:spLocks noChangeArrowheads="1"/>
          </p:cNvSpPr>
          <p:nvPr/>
        </p:nvSpPr>
        <p:spPr bwMode="auto">
          <a:xfrm>
            <a:off x="1371600" y="2133600"/>
            <a:ext cx="3048000" cy="457200"/>
          </a:xfrm>
          <a:prstGeom prst="rect">
            <a:avLst/>
          </a:prstGeom>
          <a:solidFill>
            <a:schemeClr val="bg1"/>
          </a:solidFill>
          <a:ln w="9525">
            <a:solidFill>
              <a:schemeClr val="tx1"/>
            </a:solidFill>
            <a:miter lim="800000"/>
            <a:headEnd/>
            <a:tailEnd/>
          </a:ln>
          <a:effectLst/>
        </p:spPr>
        <p:txBody>
          <a:bodyPr wrap="none" anchor="ctr"/>
          <a:lstStyle/>
          <a:p>
            <a:r>
              <a:rPr lang="en-US">
                <a:latin typeface="Tahoma" pitchFamily="34" charset="0"/>
              </a:rPr>
              <a:t>uranium-lead</a:t>
            </a:r>
          </a:p>
        </p:txBody>
      </p:sp>
      <p:sp>
        <p:nvSpPr>
          <p:cNvPr id="169992" name="Rectangle 8"/>
          <p:cNvSpPr>
            <a:spLocks noChangeArrowheads="1"/>
          </p:cNvSpPr>
          <p:nvPr/>
        </p:nvSpPr>
        <p:spPr bwMode="auto">
          <a:xfrm>
            <a:off x="4419600" y="2133600"/>
            <a:ext cx="3048000" cy="457200"/>
          </a:xfrm>
          <a:prstGeom prst="rect">
            <a:avLst/>
          </a:prstGeom>
          <a:solidFill>
            <a:schemeClr val="bg1"/>
          </a:solidFill>
          <a:ln w="9525">
            <a:solidFill>
              <a:schemeClr val="tx1"/>
            </a:solidFill>
            <a:miter lim="800000"/>
            <a:headEnd/>
            <a:tailEnd/>
          </a:ln>
          <a:effectLst/>
        </p:spPr>
        <p:txBody>
          <a:bodyPr wrap="none" anchor="ctr"/>
          <a:lstStyle/>
          <a:p>
            <a:r>
              <a:rPr lang="en-US">
                <a:latin typeface="Tahoma" pitchFamily="34" charset="0"/>
              </a:rPr>
              <a:t>4.5 billion years</a:t>
            </a:r>
          </a:p>
        </p:txBody>
      </p:sp>
      <p:sp>
        <p:nvSpPr>
          <p:cNvPr id="169993" name="Rectangle 9"/>
          <p:cNvSpPr>
            <a:spLocks noChangeArrowheads="1"/>
          </p:cNvSpPr>
          <p:nvPr/>
        </p:nvSpPr>
        <p:spPr bwMode="auto">
          <a:xfrm>
            <a:off x="1371600" y="2590800"/>
            <a:ext cx="3048000" cy="457200"/>
          </a:xfrm>
          <a:prstGeom prst="rect">
            <a:avLst/>
          </a:prstGeom>
          <a:solidFill>
            <a:schemeClr val="bg1"/>
          </a:solidFill>
          <a:ln w="9525">
            <a:solidFill>
              <a:schemeClr val="tx1"/>
            </a:solidFill>
            <a:miter lim="800000"/>
            <a:headEnd/>
            <a:tailEnd/>
          </a:ln>
          <a:effectLst/>
        </p:spPr>
        <p:txBody>
          <a:bodyPr wrap="none" anchor="ctr"/>
          <a:lstStyle/>
          <a:p>
            <a:r>
              <a:rPr lang="en-US">
                <a:latin typeface="Tahoma" pitchFamily="34" charset="0"/>
              </a:rPr>
              <a:t>potassium-argon</a:t>
            </a:r>
          </a:p>
        </p:txBody>
      </p:sp>
      <p:sp>
        <p:nvSpPr>
          <p:cNvPr id="169994" name="Rectangle 10"/>
          <p:cNvSpPr>
            <a:spLocks noChangeArrowheads="1"/>
          </p:cNvSpPr>
          <p:nvPr/>
        </p:nvSpPr>
        <p:spPr bwMode="auto">
          <a:xfrm>
            <a:off x="4419600" y="2590800"/>
            <a:ext cx="3048000" cy="457200"/>
          </a:xfrm>
          <a:prstGeom prst="rect">
            <a:avLst/>
          </a:prstGeom>
          <a:solidFill>
            <a:schemeClr val="bg1"/>
          </a:solidFill>
          <a:ln w="9525">
            <a:solidFill>
              <a:schemeClr val="tx1"/>
            </a:solidFill>
            <a:miter lim="800000"/>
            <a:headEnd/>
            <a:tailEnd/>
          </a:ln>
          <a:effectLst/>
        </p:spPr>
        <p:txBody>
          <a:bodyPr wrap="none" anchor="ctr"/>
          <a:lstStyle/>
          <a:p>
            <a:r>
              <a:rPr lang="en-US">
                <a:latin typeface="Tahoma" pitchFamily="34" charset="0"/>
              </a:rPr>
              <a:t>1.3 billion years</a:t>
            </a:r>
          </a:p>
        </p:txBody>
      </p:sp>
      <p:sp>
        <p:nvSpPr>
          <p:cNvPr id="169995" name="Rectangle 11"/>
          <p:cNvSpPr>
            <a:spLocks noChangeArrowheads="1"/>
          </p:cNvSpPr>
          <p:nvPr/>
        </p:nvSpPr>
        <p:spPr bwMode="auto">
          <a:xfrm>
            <a:off x="1371600" y="3048000"/>
            <a:ext cx="3048000" cy="457200"/>
          </a:xfrm>
          <a:prstGeom prst="rect">
            <a:avLst/>
          </a:prstGeom>
          <a:solidFill>
            <a:schemeClr val="bg1"/>
          </a:solidFill>
          <a:ln w="9525">
            <a:solidFill>
              <a:schemeClr val="tx1"/>
            </a:solidFill>
            <a:miter lim="800000"/>
            <a:headEnd/>
            <a:tailEnd/>
          </a:ln>
          <a:effectLst/>
        </p:spPr>
        <p:txBody>
          <a:bodyPr wrap="none" anchor="ctr"/>
          <a:lstStyle/>
          <a:p>
            <a:r>
              <a:rPr lang="en-US">
                <a:latin typeface="Tahoma" pitchFamily="34" charset="0"/>
              </a:rPr>
              <a:t>rubidium-strontium</a:t>
            </a:r>
          </a:p>
        </p:txBody>
      </p:sp>
      <p:sp>
        <p:nvSpPr>
          <p:cNvPr id="169996" name="Rectangle 12"/>
          <p:cNvSpPr>
            <a:spLocks noChangeArrowheads="1"/>
          </p:cNvSpPr>
          <p:nvPr/>
        </p:nvSpPr>
        <p:spPr bwMode="auto">
          <a:xfrm>
            <a:off x="4419600" y="3048000"/>
            <a:ext cx="3048000" cy="457200"/>
          </a:xfrm>
          <a:prstGeom prst="rect">
            <a:avLst/>
          </a:prstGeom>
          <a:solidFill>
            <a:schemeClr val="bg1"/>
          </a:solidFill>
          <a:ln w="9525">
            <a:solidFill>
              <a:schemeClr val="tx1"/>
            </a:solidFill>
            <a:miter lim="800000"/>
            <a:headEnd/>
            <a:tailEnd/>
          </a:ln>
          <a:effectLst/>
        </p:spPr>
        <p:txBody>
          <a:bodyPr wrap="none" anchor="ctr"/>
          <a:lstStyle/>
          <a:p>
            <a:r>
              <a:rPr lang="en-US">
                <a:latin typeface="Tahoma" pitchFamily="34" charset="0"/>
              </a:rPr>
              <a:t>4.7 billion years</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dissolve">
                                      <p:cBhvr>
                                        <p:cTn id="7" dur="500"/>
                                        <p:tgtEl>
                                          <p:spTgt spid="16998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9990"/>
                                        </p:tgtEl>
                                        <p:attrNameLst>
                                          <p:attrName>style.visibility</p:attrName>
                                        </p:attrNameLst>
                                      </p:cBhvr>
                                      <p:to>
                                        <p:strVal val="visible"/>
                                      </p:to>
                                    </p:set>
                                    <p:animEffect transition="in" filter="dissolve">
                                      <p:cBhvr>
                                        <p:cTn id="11" dur="500"/>
                                        <p:tgtEl>
                                          <p:spTgt spid="16999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9991"/>
                                        </p:tgtEl>
                                        <p:attrNameLst>
                                          <p:attrName>style.visibility</p:attrName>
                                        </p:attrNameLst>
                                      </p:cBhvr>
                                      <p:to>
                                        <p:strVal val="visible"/>
                                      </p:to>
                                    </p:set>
                                    <p:animEffect transition="in" filter="dissolve">
                                      <p:cBhvr>
                                        <p:cTn id="16" dur="500"/>
                                        <p:tgtEl>
                                          <p:spTgt spid="16999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69992"/>
                                        </p:tgtEl>
                                        <p:attrNameLst>
                                          <p:attrName>style.visibility</p:attrName>
                                        </p:attrNameLst>
                                      </p:cBhvr>
                                      <p:to>
                                        <p:strVal val="visible"/>
                                      </p:to>
                                    </p:set>
                                    <p:animEffect transition="in" filter="dissolve">
                                      <p:cBhvr>
                                        <p:cTn id="20" dur="500"/>
                                        <p:tgtEl>
                                          <p:spTgt spid="1699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9993"/>
                                        </p:tgtEl>
                                        <p:attrNameLst>
                                          <p:attrName>style.visibility</p:attrName>
                                        </p:attrNameLst>
                                      </p:cBhvr>
                                      <p:to>
                                        <p:strVal val="visible"/>
                                      </p:to>
                                    </p:set>
                                    <p:animEffect transition="in" filter="dissolve">
                                      <p:cBhvr>
                                        <p:cTn id="25" dur="500"/>
                                        <p:tgtEl>
                                          <p:spTgt spid="169993"/>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69994"/>
                                        </p:tgtEl>
                                        <p:attrNameLst>
                                          <p:attrName>style.visibility</p:attrName>
                                        </p:attrNameLst>
                                      </p:cBhvr>
                                      <p:to>
                                        <p:strVal val="visible"/>
                                      </p:to>
                                    </p:set>
                                    <p:animEffect transition="in" filter="dissolve">
                                      <p:cBhvr>
                                        <p:cTn id="29" dur="500"/>
                                        <p:tgtEl>
                                          <p:spTgt spid="16999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69995"/>
                                        </p:tgtEl>
                                        <p:attrNameLst>
                                          <p:attrName>style.visibility</p:attrName>
                                        </p:attrNameLst>
                                      </p:cBhvr>
                                      <p:to>
                                        <p:strVal val="visible"/>
                                      </p:to>
                                    </p:set>
                                    <p:animEffect transition="in" filter="dissolve">
                                      <p:cBhvr>
                                        <p:cTn id="34" dur="500"/>
                                        <p:tgtEl>
                                          <p:spTgt spid="169995"/>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69996"/>
                                        </p:tgtEl>
                                        <p:attrNameLst>
                                          <p:attrName>style.visibility</p:attrName>
                                        </p:attrNameLst>
                                      </p:cBhvr>
                                      <p:to>
                                        <p:strVal val="visible"/>
                                      </p:to>
                                    </p:set>
                                    <p:animEffect transition="in" filter="dissolve">
                                      <p:cBhvr>
                                        <p:cTn id="38" dur="500"/>
                                        <p:tgtEl>
                                          <p:spTgt spid="16999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9987">
                                            <p:txEl>
                                              <p:pRg st="0" end="0"/>
                                            </p:txEl>
                                          </p:spTgt>
                                        </p:tgtEl>
                                        <p:attrNameLst>
                                          <p:attrName>style.visibility</p:attrName>
                                        </p:attrNameLst>
                                      </p:cBhvr>
                                      <p:to>
                                        <p:strVal val="visible"/>
                                      </p:to>
                                    </p:set>
                                    <p:animEffect transition="in" filter="dissolve">
                                      <p:cBhvr>
                                        <p:cTn id="43" dur="500"/>
                                        <p:tgtEl>
                                          <p:spTgt spid="16998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69987">
                                            <p:txEl>
                                              <p:pRg st="1" end="1"/>
                                            </p:txEl>
                                          </p:spTgt>
                                        </p:tgtEl>
                                        <p:attrNameLst>
                                          <p:attrName>style.visibility</p:attrName>
                                        </p:attrNameLst>
                                      </p:cBhvr>
                                      <p:to>
                                        <p:strVal val="visible"/>
                                      </p:to>
                                    </p:set>
                                    <p:animEffect transition="in" filter="dissolve">
                                      <p:cBhvr>
                                        <p:cTn id="48" dur="500"/>
                                        <p:tgtEl>
                                          <p:spTgt spid="16998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69987">
                                            <p:txEl>
                                              <p:pRg st="2" end="2"/>
                                            </p:txEl>
                                          </p:spTgt>
                                        </p:tgtEl>
                                        <p:attrNameLst>
                                          <p:attrName>style.visibility</p:attrName>
                                        </p:attrNameLst>
                                      </p:cBhvr>
                                      <p:to>
                                        <p:strVal val="visible"/>
                                      </p:to>
                                    </p:set>
                                    <p:animEffect transition="in" filter="dissolve">
                                      <p:cBhvr>
                                        <p:cTn id="53" dur="500"/>
                                        <p:tgtEl>
                                          <p:spTgt spid="169987">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69987">
                                            <p:txEl>
                                              <p:pRg st="3" end="3"/>
                                            </p:txEl>
                                          </p:spTgt>
                                        </p:tgtEl>
                                        <p:attrNameLst>
                                          <p:attrName>style.visibility</p:attrName>
                                        </p:attrNameLst>
                                      </p:cBhvr>
                                      <p:to>
                                        <p:strVal val="visible"/>
                                      </p:to>
                                    </p:set>
                                    <p:animEffect transition="in" filter="dissolve">
                                      <p:cBhvr>
                                        <p:cTn id="58" dur="500"/>
                                        <p:tgtEl>
                                          <p:spTgt spid="169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bldLvl="2" autoUpdateAnimBg="0"/>
      <p:bldP spid="169989" grpId="0" animBg="1" autoUpdateAnimBg="0"/>
      <p:bldP spid="169990" grpId="0" animBg="1" autoUpdateAnimBg="0"/>
      <p:bldP spid="169991" grpId="0" animBg="1" autoUpdateAnimBg="0"/>
      <p:bldP spid="169992" grpId="0" animBg="1" autoUpdateAnimBg="0"/>
      <p:bldP spid="169993" grpId="0" animBg="1" autoUpdateAnimBg="0"/>
      <p:bldP spid="169994" grpId="0" animBg="1" autoUpdateAnimBg="0"/>
      <p:bldP spid="169995" grpId="0" animBg="1" autoUpdateAnimBg="0"/>
      <p:bldP spid="16999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9144000" cy="685800"/>
          </a:xfrm>
        </p:spPr>
        <p:txBody>
          <a:bodyPr/>
          <a:lstStyle/>
          <a:p>
            <a:r>
              <a:rPr lang="en-US" sz="3200" b="1" dirty="0">
                <a:latin typeface="Tahoma" pitchFamily="34" charset="0"/>
              </a:rPr>
              <a:t>Genesis 5 – The Line of Adam</a:t>
            </a:r>
          </a:p>
        </p:txBody>
      </p:sp>
      <p:sp>
        <p:nvSpPr>
          <p:cNvPr id="122883" name="Rectangle 3"/>
          <p:cNvSpPr>
            <a:spLocks noGrp="1" noChangeArrowheads="1"/>
          </p:cNvSpPr>
          <p:nvPr>
            <p:ph idx="1"/>
          </p:nvPr>
        </p:nvSpPr>
        <p:spPr>
          <a:xfrm>
            <a:off x="457200" y="1066800"/>
            <a:ext cx="8229600" cy="5791200"/>
          </a:xfrm>
        </p:spPr>
        <p:txBody>
          <a:bodyPr>
            <a:normAutofit/>
          </a:bodyPr>
          <a:lstStyle/>
          <a:p>
            <a:pPr marL="0" indent="0">
              <a:lnSpc>
                <a:spcPct val="80000"/>
              </a:lnSpc>
              <a:buNone/>
            </a:pPr>
            <a:r>
              <a:rPr lang="en-US" sz="2800" i="1" baseline="30000" dirty="0">
                <a:latin typeface="Cambria" pitchFamily="18" charset="0"/>
              </a:rPr>
              <a:t>18</a:t>
            </a:r>
            <a:r>
              <a:rPr lang="en-US" sz="2800" i="1" dirty="0">
                <a:latin typeface="Cambria" pitchFamily="18" charset="0"/>
              </a:rPr>
              <a:t> When </a:t>
            </a:r>
            <a:r>
              <a:rPr lang="en-US" sz="2800" i="1" u="sng" dirty="0">
                <a:solidFill>
                  <a:srgbClr val="00642D"/>
                </a:solidFill>
                <a:latin typeface="Cambria" pitchFamily="18" charset="0"/>
              </a:rPr>
              <a:t>Jared</a:t>
            </a:r>
            <a:r>
              <a:rPr lang="en-US" sz="2800" i="1" dirty="0">
                <a:latin typeface="Cambria" pitchFamily="18" charset="0"/>
              </a:rPr>
              <a:t> had lived </a:t>
            </a:r>
            <a:r>
              <a:rPr lang="en-US" sz="2800" i="1" dirty="0">
                <a:solidFill>
                  <a:srgbClr val="00642D"/>
                </a:solidFill>
                <a:latin typeface="Cambria" pitchFamily="18" charset="0"/>
              </a:rPr>
              <a:t>162 years </a:t>
            </a:r>
            <a:r>
              <a:rPr lang="en-US" sz="2800" i="1" dirty="0">
                <a:latin typeface="Cambria" pitchFamily="18" charset="0"/>
              </a:rPr>
              <a:t>he </a:t>
            </a:r>
            <a:r>
              <a:rPr lang="en-US" sz="2800" i="1" dirty="0">
                <a:solidFill>
                  <a:srgbClr val="00642D"/>
                </a:solidFill>
                <a:latin typeface="Cambria" pitchFamily="18" charset="0"/>
              </a:rPr>
              <a:t>fathered</a:t>
            </a:r>
            <a:r>
              <a:rPr lang="en-US" sz="2800" i="1" u="sng" dirty="0">
                <a:latin typeface="Cambria" pitchFamily="18" charset="0"/>
              </a:rPr>
              <a:t> </a:t>
            </a:r>
            <a:r>
              <a:rPr lang="en-US" sz="2800" i="1" u="sng" dirty="0">
                <a:solidFill>
                  <a:srgbClr val="00642D"/>
                </a:solidFill>
                <a:latin typeface="Cambria" pitchFamily="18" charset="0"/>
              </a:rPr>
              <a:t>Enoch</a:t>
            </a:r>
            <a:r>
              <a:rPr lang="en-US" sz="2800" i="1" dirty="0">
                <a:latin typeface="Cambria" pitchFamily="18" charset="0"/>
              </a:rPr>
              <a:t>. </a:t>
            </a:r>
            <a:r>
              <a:rPr lang="en-US" sz="2800" i="1" baseline="30000" dirty="0">
                <a:latin typeface="Cambria" pitchFamily="18" charset="0"/>
              </a:rPr>
              <a:t>19</a:t>
            </a:r>
            <a:r>
              <a:rPr lang="en-US" sz="2800" i="1" dirty="0">
                <a:latin typeface="Cambria" pitchFamily="18" charset="0"/>
              </a:rPr>
              <a:t> Jared lived after he fathered Enoch 800 years and had other sons and daughters. </a:t>
            </a:r>
            <a:r>
              <a:rPr lang="en-US" sz="2800" i="1" baseline="30000" dirty="0">
                <a:latin typeface="Cambria" pitchFamily="18" charset="0"/>
              </a:rPr>
              <a:t>20</a:t>
            </a:r>
            <a:r>
              <a:rPr lang="en-US" sz="2800" i="1" dirty="0">
                <a:latin typeface="Cambria" pitchFamily="18" charset="0"/>
              </a:rPr>
              <a:t> Thus all the days of Jared were 962 years, and he died. </a:t>
            </a:r>
          </a:p>
          <a:p>
            <a:pPr marL="0" indent="0">
              <a:lnSpc>
                <a:spcPct val="80000"/>
              </a:lnSpc>
              <a:buNone/>
            </a:pPr>
            <a:r>
              <a:rPr lang="en-US" sz="2800" i="1" baseline="30000" dirty="0">
                <a:latin typeface="Cambria" pitchFamily="18" charset="0"/>
              </a:rPr>
              <a:t>21</a:t>
            </a:r>
            <a:r>
              <a:rPr lang="en-US" sz="2800" i="1" dirty="0">
                <a:latin typeface="Cambria" pitchFamily="18" charset="0"/>
              </a:rPr>
              <a:t> When </a:t>
            </a:r>
            <a:r>
              <a:rPr lang="en-US" sz="2800" i="1" u="sng" dirty="0">
                <a:solidFill>
                  <a:srgbClr val="00642D"/>
                </a:solidFill>
                <a:latin typeface="Cambria" pitchFamily="18" charset="0"/>
              </a:rPr>
              <a:t>Enoch</a:t>
            </a:r>
            <a:r>
              <a:rPr lang="en-US" sz="2800" i="1" dirty="0">
                <a:latin typeface="Cambria" pitchFamily="18" charset="0"/>
              </a:rPr>
              <a:t> had lived </a:t>
            </a:r>
            <a:r>
              <a:rPr lang="en-US" sz="2800" i="1" dirty="0">
                <a:solidFill>
                  <a:srgbClr val="00642D"/>
                </a:solidFill>
                <a:latin typeface="Cambria" pitchFamily="18" charset="0"/>
              </a:rPr>
              <a:t>65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a:solidFill>
                  <a:srgbClr val="00642D"/>
                </a:solidFill>
                <a:latin typeface="Cambria" pitchFamily="18" charset="0"/>
              </a:rPr>
              <a:t>Methuselah</a:t>
            </a:r>
            <a:r>
              <a:rPr lang="en-US" sz="2800" i="1" dirty="0">
                <a:latin typeface="Cambria" pitchFamily="18" charset="0"/>
              </a:rPr>
              <a:t>. </a:t>
            </a:r>
            <a:r>
              <a:rPr lang="en-US" sz="2800" i="1" baseline="30000" dirty="0">
                <a:latin typeface="Cambria" pitchFamily="18" charset="0"/>
              </a:rPr>
              <a:t>22</a:t>
            </a:r>
            <a:r>
              <a:rPr lang="en-US" sz="2800" i="1" dirty="0">
                <a:latin typeface="Cambria" pitchFamily="18" charset="0"/>
              </a:rPr>
              <a:t> Enoch walked with God after he fathered Methuselah 300 years and had other sons and daughters. </a:t>
            </a:r>
            <a:r>
              <a:rPr lang="en-US" sz="2800" i="1" baseline="30000" dirty="0">
                <a:latin typeface="Cambria" pitchFamily="18" charset="0"/>
              </a:rPr>
              <a:t>23</a:t>
            </a:r>
            <a:r>
              <a:rPr lang="en-US" sz="2800" i="1" dirty="0">
                <a:latin typeface="Cambria" pitchFamily="18" charset="0"/>
              </a:rPr>
              <a:t> Thus all the days of Enoch were </a:t>
            </a:r>
            <a:r>
              <a:rPr lang="en-US" sz="2800" i="1" dirty="0">
                <a:solidFill>
                  <a:srgbClr val="C00000"/>
                </a:solidFill>
                <a:latin typeface="Cambria" pitchFamily="18" charset="0"/>
              </a:rPr>
              <a:t>365 years</a:t>
            </a:r>
            <a:r>
              <a:rPr lang="en-US" sz="2800" i="1" dirty="0">
                <a:latin typeface="Cambria" pitchFamily="18" charset="0"/>
              </a:rPr>
              <a:t>. </a:t>
            </a:r>
            <a:r>
              <a:rPr lang="en-US" sz="2800" i="1" baseline="30000" dirty="0">
                <a:latin typeface="Cambria" pitchFamily="18" charset="0"/>
              </a:rPr>
              <a:t>24</a:t>
            </a:r>
            <a:r>
              <a:rPr lang="en-US" sz="2800" i="1" dirty="0">
                <a:latin typeface="Cambria" pitchFamily="18" charset="0"/>
              </a:rPr>
              <a:t> Enoch walked with God, and he was not, for </a:t>
            </a:r>
            <a:r>
              <a:rPr lang="en-US" sz="2800" i="1" dirty="0">
                <a:solidFill>
                  <a:srgbClr val="C00000"/>
                </a:solidFill>
                <a:latin typeface="Cambria" pitchFamily="18" charset="0"/>
              </a:rPr>
              <a:t>God took him</a:t>
            </a:r>
            <a:r>
              <a:rPr lang="en-US" sz="2800" i="1" dirty="0">
                <a:latin typeface="Cambria" pitchFamily="18" charset="0"/>
              </a:rPr>
              <a:t>. </a:t>
            </a:r>
          </a:p>
          <a:p>
            <a:pPr marL="0" indent="0">
              <a:lnSpc>
                <a:spcPct val="80000"/>
              </a:lnSpc>
              <a:buNone/>
            </a:pPr>
            <a:r>
              <a:rPr lang="en-US" sz="2800" i="1" baseline="30000" dirty="0">
                <a:latin typeface="Cambria" pitchFamily="18" charset="0"/>
              </a:rPr>
              <a:t>25</a:t>
            </a:r>
            <a:r>
              <a:rPr lang="en-US" sz="2800" i="1" dirty="0">
                <a:latin typeface="Cambria" pitchFamily="18" charset="0"/>
              </a:rPr>
              <a:t> When </a:t>
            </a:r>
            <a:r>
              <a:rPr lang="en-US" sz="2800" i="1" u="sng" dirty="0">
                <a:solidFill>
                  <a:srgbClr val="00642D"/>
                </a:solidFill>
                <a:latin typeface="Cambria" pitchFamily="18" charset="0"/>
              </a:rPr>
              <a:t>Methuselah</a:t>
            </a:r>
            <a:r>
              <a:rPr lang="en-US" sz="2800" i="1" dirty="0">
                <a:latin typeface="Cambria" pitchFamily="18" charset="0"/>
              </a:rPr>
              <a:t> had lived </a:t>
            </a:r>
            <a:r>
              <a:rPr lang="en-US" sz="2800" i="1" dirty="0">
                <a:solidFill>
                  <a:srgbClr val="00642D"/>
                </a:solidFill>
                <a:latin typeface="Cambria" pitchFamily="18" charset="0"/>
              </a:rPr>
              <a:t>187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Lamech</a:t>
            </a:r>
            <a:r>
              <a:rPr lang="en-US" sz="2800" i="1" dirty="0">
                <a:latin typeface="Cambria" pitchFamily="18" charset="0"/>
              </a:rPr>
              <a:t>. </a:t>
            </a:r>
            <a:r>
              <a:rPr lang="en-US" sz="2800" i="1" baseline="30000" dirty="0">
                <a:latin typeface="Cambria" pitchFamily="18" charset="0"/>
              </a:rPr>
              <a:t>26</a:t>
            </a:r>
            <a:r>
              <a:rPr lang="en-US" sz="2800" i="1" dirty="0">
                <a:latin typeface="Cambria" pitchFamily="18" charset="0"/>
              </a:rPr>
              <a:t> Methuselah lived after he fathered </a:t>
            </a:r>
            <a:r>
              <a:rPr lang="en-US" sz="2800" i="1" dirty="0" err="1">
                <a:latin typeface="Cambria" pitchFamily="18" charset="0"/>
              </a:rPr>
              <a:t>Lamech</a:t>
            </a:r>
            <a:r>
              <a:rPr lang="en-US" sz="2800" i="1" dirty="0">
                <a:latin typeface="Cambria" pitchFamily="18" charset="0"/>
              </a:rPr>
              <a:t> 782 years and had other sons and daughters. </a:t>
            </a:r>
            <a:r>
              <a:rPr lang="en-US" sz="2800" i="1" baseline="30000" dirty="0">
                <a:latin typeface="Cambria" pitchFamily="18" charset="0"/>
              </a:rPr>
              <a:t>27</a:t>
            </a:r>
            <a:r>
              <a:rPr lang="en-US" sz="2800" i="1" dirty="0">
                <a:latin typeface="Cambria" pitchFamily="18" charset="0"/>
              </a:rPr>
              <a:t> Thus all the days of Methuselah were </a:t>
            </a:r>
            <a:r>
              <a:rPr lang="en-US" sz="2800" i="1" dirty="0">
                <a:solidFill>
                  <a:srgbClr val="C00000"/>
                </a:solidFill>
                <a:latin typeface="Cambria" pitchFamily="18" charset="0"/>
              </a:rPr>
              <a:t>969 years, and he died</a:t>
            </a:r>
            <a:r>
              <a:rPr lang="en-US" sz="2800" i="1" dirty="0">
                <a:latin typeface="Cambria" pitchFamily="18" charset="0"/>
              </a:rPr>
              <a:t>. </a:t>
            </a:r>
          </a:p>
        </p:txBody>
      </p:sp>
    </p:spTree>
  </p:cSld>
  <p:clrMapOvr>
    <a:overrideClrMapping bg1="lt1" tx1="dk1" bg2="lt2" tx2="dk2" accent1="accent1" accent2="accent2" accent3="accent3" accent4="accent4" accent5="accent5" accent6="accent6" hlink="hlink" folHlink="folHlink"/>
  </p:clrMapOvr>
  <p:transition>
    <p:plus/>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AutoShape 2"/>
          <p:cNvSpPr>
            <a:spLocks noChangeArrowheads="1"/>
          </p:cNvSpPr>
          <p:nvPr/>
        </p:nvSpPr>
        <p:spPr bwMode="auto">
          <a:xfrm>
            <a:off x="2616200" y="2662238"/>
            <a:ext cx="2209800" cy="841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pPr algn="ctr"/>
            <a:r>
              <a:rPr lang="en-US" sz="2800">
                <a:solidFill>
                  <a:schemeClr val="bg1"/>
                </a:solidFill>
                <a:latin typeface="Arial" charset="0"/>
              </a:rPr>
              <a:t>Decay</a:t>
            </a:r>
          </a:p>
        </p:txBody>
      </p:sp>
      <p:grpSp>
        <p:nvGrpSpPr>
          <p:cNvPr id="342019" name="Group 3"/>
          <p:cNvGrpSpPr>
            <a:grpSpLocks/>
          </p:cNvGrpSpPr>
          <p:nvPr/>
        </p:nvGrpSpPr>
        <p:grpSpPr bwMode="auto">
          <a:xfrm>
            <a:off x="611188" y="2546350"/>
            <a:ext cx="7277100" cy="952500"/>
            <a:chOff x="385" y="1892"/>
            <a:chExt cx="4584" cy="600"/>
          </a:xfrm>
        </p:grpSpPr>
        <p:sp>
          <p:nvSpPr>
            <p:cNvPr id="342020" name="Rectangle 4"/>
            <p:cNvSpPr>
              <a:spLocks noChangeArrowheads="1"/>
            </p:cNvSpPr>
            <p:nvPr/>
          </p:nvSpPr>
          <p:spPr bwMode="auto">
            <a:xfrm>
              <a:off x="385" y="1940"/>
              <a:ext cx="1308" cy="552"/>
            </a:xfrm>
            <a:prstGeom prst="rect">
              <a:avLst/>
            </a:prstGeom>
            <a:solidFill>
              <a:schemeClr val="tx1"/>
            </a:solidFill>
            <a:ln w="57150">
              <a:solidFill>
                <a:srgbClr val="6699FF"/>
              </a:solidFill>
              <a:miter lim="800000"/>
              <a:headEnd/>
              <a:tailEnd/>
            </a:ln>
            <a:effectLst/>
          </p:spPr>
          <p:txBody>
            <a:bodyPr wrap="none" anchor="ctr"/>
            <a:lstStyle/>
            <a:p>
              <a:pPr algn="ctr"/>
              <a:r>
                <a:rPr lang="en-US" sz="3200">
                  <a:solidFill>
                    <a:schemeClr val="bg1"/>
                  </a:solidFill>
                  <a:latin typeface="Arial" charset="0"/>
                </a:rPr>
                <a:t>Uranium</a:t>
              </a:r>
            </a:p>
          </p:txBody>
        </p:sp>
        <p:sp>
          <p:nvSpPr>
            <p:cNvPr id="342021" name="AutoShape 5"/>
            <p:cNvSpPr>
              <a:spLocks noChangeArrowheads="1"/>
            </p:cNvSpPr>
            <p:nvPr/>
          </p:nvSpPr>
          <p:spPr bwMode="auto">
            <a:xfrm>
              <a:off x="3661" y="1892"/>
              <a:ext cx="1308" cy="564"/>
            </a:xfrm>
            <a:prstGeom prst="octagon">
              <a:avLst>
                <a:gd name="adj" fmla="val 29287"/>
              </a:avLst>
            </a:prstGeom>
            <a:solidFill>
              <a:schemeClr val="tx1"/>
            </a:solidFill>
            <a:ln w="38100">
              <a:solidFill>
                <a:srgbClr val="6699FF"/>
              </a:solidFill>
              <a:miter lim="800000"/>
              <a:headEnd/>
              <a:tailEnd/>
            </a:ln>
            <a:effectLst/>
          </p:spPr>
          <p:txBody>
            <a:bodyPr wrap="none" anchor="ctr"/>
            <a:lstStyle/>
            <a:p>
              <a:pPr algn="ctr"/>
              <a:r>
                <a:rPr lang="en-US" sz="3200">
                  <a:solidFill>
                    <a:schemeClr val="bg1"/>
                  </a:solidFill>
                  <a:latin typeface="Arial" charset="0"/>
                </a:rPr>
                <a:t>Lead</a:t>
              </a:r>
            </a:p>
          </p:txBody>
        </p:sp>
      </p:grpSp>
      <p:grpSp>
        <p:nvGrpSpPr>
          <p:cNvPr id="342022" name="Group 6"/>
          <p:cNvGrpSpPr>
            <a:grpSpLocks/>
          </p:cNvGrpSpPr>
          <p:nvPr/>
        </p:nvGrpSpPr>
        <p:grpSpPr bwMode="auto">
          <a:xfrm>
            <a:off x="628650" y="4362450"/>
            <a:ext cx="7181850" cy="990600"/>
            <a:chOff x="396" y="3036"/>
            <a:chExt cx="4524" cy="624"/>
          </a:xfrm>
        </p:grpSpPr>
        <p:sp>
          <p:nvSpPr>
            <p:cNvPr id="342023" name="Rectangle 7"/>
            <p:cNvSpPr>
              <a:spLocks noChangeArrowheads="1"/>
            </p:cNvSpPr>
            <p:nvPr/>
          </p:nvSpPr>
          <p:spPr bwMode="auto">
            <a:xfrm>
              <a:off x="396" y="3084"/>
              <a:ext cx="1308" cy="576"/>
            </a:xfrm>
            <a:prstGeom prst="rect">
              <a:avLst/>
            </a:prstGeom>
            <a:solidFill>
              <a:schemeClr val="tx1"/>
            </a:solidFill>
            <a:ln w="57150" algn="ctr">
              <a:solidFill>
                <a:srgbClr val="6699FF"/>
              </a:solidFill>
              <a:miter lim="800000"/>
              <a:headEnd/>
              <a:tailEnd/>
            </a:ln>
            <a:effectLst/>
          </p:spPr>
          <p:txBody>
            <a:bodyPr wrap="none" anchor="ctr"/>
            <a:lstStyle/>
            <a:p>
              <a:pPr algn="ctr"/>
              <a:r>
                <a:rPr lang="en-US" sz="3200">
                  <a:solidFill>
                    <a:schemeClr val="bg1"/>
                  </a:solidFill>
                  <a:latin typeface="Arial" charset="0"/>
                </a:rPr>
                <a:t>Potassium</a:t>
              </a:r>
            </a:p>
          </p:txBody>
        </p:sp>
        <p:sp>
          <p:nvSpPr>
            <p:cNvPr id="342024" name="AutoShape 8"/>
            <p:cNvSpPr>
              <a:spLocks noChangeArrowheads="1"/>
            </p:cNvSpPr>
            <p:nvPr/>
          </p:nvSpPr>
          <p:spPr bwMode="auto">
            <a:xfrm>
              <a:off x="3672" y="3036"/>
              <a:ext cx="1248" cy="588"/>
            </a:xfrm>
            <a:prstGeom prst="octagon">
              <a:avLst>
                <a:gd name="adj" fmla="val 29287"/>
              </a:avLst>
            </a:prstGeom>
            <a:solidFill>
              <a:schemeClr val="tx1"/>
            </a:solidFill>
            <a:ln w="38100">
              <a:solidFill>
                <a:srgbClr val="6699FF"/>
              </a:solidFill>
              <a:miter lim="800000"/>
              <a:headEnd/>
              <a:tailEnd/>
            </a:ln>
            <a:effectLst/>
          </p:spPr>
          <p:txBody>
            <a:bodyPr wrap="none" anchor="ctr"/>
            <a:lstStyle/>
            <a:p>
              <a:pPr algn="ctr"/>
              <a:r>
                <a:rPr lang="en-US" sz="3200">
                  <a:solidFill>
                    <a:schemeClr val="bg1"/>
                  </a:solidFill>
                  <a:latin typeface="Arial" charset="0"/>
                </a:rPr>
                <a:t>Argon</a:t>
              </a:r>
            </a:p>
          </p:txBody>
        </p:sp>
      </p:grpSp>
      <p:sp>
        <p:nvSpPr>
          <p:cNvPr id="342025" name="AutoShape 9"/>
          <p:cNvSpPr>
            <a:spLocks noChangeArrowheads="1"/>
          </p:cNvSpPr>
          <p:nvPr/>
        </p:nvSpPr>
        <p:spPr bwMode="auto">
          <a:xfrm>
            <a:off x="2616200" y="4402138"/>
            <a:ext cx="2209800" cy="8270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pPr algn="ctr"/>
            <a:r>
              <a:rPr lang="en-US" sz="2800">
                <a:solidFill>
                  <a:schemeClr val="bg1"/>
                </a:solidFill>
                <a:latin typeface="Arial" charset="0"/>
              </a:rPr>
              <a:t>Decay</a:t>
            </a:r>
          </a:p>
        </p:txBody>
      </p:sp>
      <p:grpSp>
        <p:nvGrpSpPr>
          <p:cNvPr id="342026" name="Group 10"/>
          <p:cNvGrpSpPr>
            <a:grpSpLocks/>
          </p:cNvGrpSpPr>
          <p:nvPr/>
        </p:nvGrpSpPr>
        <p:grpSpPr bwMode="auto">
          <a:xfrm>
            <a:off x="450850" y="1522413"/>
            <a:ext cx="8388350" cy="579437"/>
            <a:chOff x="284" y="959"/>
            <a:chExt cx="5284" cy="365"/>
          </a:xfrm>
        </p:grpSpPr>
        <p:sp>
          <p:nvSpPr>
            <p:cNvPr id="342027" name="Text Box 11"/>
            <p:cNvSpPr txBox="1">
              <a:spLocks noChangeArrowheads="1"/>
            </p:cNvSpPr>
            <p:nvPr/>
          </p:nvSpPr>
          <p:spPr bwMode="auto">
            <a:xfrm>
              <a:off x="284" y="959"/>
              <a:ext cx="1853" cy="365"/>
            </a:xfrm>
            <a:prstGeom prst="rect">
              <a:avLst/>
            </a:prstGeom>
            <a:noFill/>
            <a:ln w="9525">
              <a:noFill/>
              <a:miter lim="800000"/>
              <a:headEnd/>
              <a:tailEnd/>
            </a:ln>
            <a:effectLst/>
          </p:spPr>
          <p:txBody>
            <a:bodyPr>
              <a:spAutoFit/>
            </a:bodyPr>
            <a:lstStyle/>
            <a:p>
              <a:pPr eaLnBrk="1" hangingPunct="1">
                <a:spcBef>
                  <a:spcPct val="50000"/>
                </a:spcBef>
              </a:pPr>
              <a:r>
                <a:rPr lang="en-US" sz="2800">
                  <a:solidFill>
                    <a:srgbClr val="000066"/>
                  </a:solidFill>
                  <a:effectLst>
                    <a:outerShdw blurRad="38100" dist="38100" dir="2700000" algn="tl">
                      <a:srgbClr val="000000"/>
                    </a:outerShdw>
                  </a:effectLst>
                  <a:latin typeface="Arial" charset="0"/>
                </a:rPr>
                <a:t>Parent </a:t>
              </a:r>
              <a:r>
                <a:rPr lang="en-US" sz="3200">
                  <a:solidFill>
                    <a:srgbClr val="000066"/>
                  </a:solidFill>
                  <a:effectLst>
                    <a:outerShdw blurRad="38100" dist="38100" dir="2700000" algn="tl">
                      <a:srgbClr val="000000"/>
                    </a:outerShdw>
                  </a:effectLst>
                  <a:latin typeface="Arial" charset="0"/>
                </a:rPr>
                <a:t>element</a:t>
              </a:r>
            </a:p>
          </p:txBody>
        </p:sp>
        <p:sp>
          <p:nvSpPr>
            <p:cNvPr id="342028" name="Text Box 12"/>
            <p:cNvSpPr txBox="1">
              <a:spLocks noChangeArrowheads="1"/>
            </p:cNvSpPr>
            <p:nvPr/>
          </p:nvSpPr>
          <p:spPr bwMode="auto">
            <a:xfrm>
              <a:off x="3324" y="959"/>
              <a:ext cx="2244" cy="365"/>
            </a:xfrm>
            <a:prstGeom prst="rect">
              <a:avLst/>
            </a:prstGeom>
            <a:noFill/>
            <a:ln w="9525">
              <a:noFill/>
              <a:miter lim="800000"/>
              <a:headEnd/>
              <a:tailEnd/>
            </a:ln>
            <a:effectLst/>
          </p:spPr>
          <p:txBody>
            <a:bodyPr>
              <a:spAutoFit/>
            </a:bodyPr>
            <a:lstStyle/>
            <a:p>
              <a:pPr eaLnBrk="1" hangingPunct="1">
                <a:spcBef>
                  <a:spcPct val="50000"/>
                </a:spcBef>
              </a:pPr>
              <a:r>
                <a:rPr lang="en-US" sz="3200">
                  <a:solidFill>
                    <a:srgbClr val="000066"/>
                  </a:solidFill>
                  <a:effectLst>
                    <a:outerShdw blurRad="38100" dist="38100" dir="2700000" algn="tl">
                      <a:srgbClr val="000000"/>
                    </a:outerShdw>
                  </a:effectLst>
                  <a:latin typeface="Arial" charset="0"/>
                </a:rPr>
                <a:t>Daughter element</a:t>
              </a:r>
            </a:p>
          </p:txBody>
        </p:sp>
      </p:grpSp>
      <p:sp>
        <p:nvSpPr>
          <p:cNvPr id="342029" name="Rectangle 13"/>
          <p:cNvSpPr>
            <a:spLocks noGrp="1" noChangeArrowheads="1"/>
          </p:cNvSpPr>
          <p:nvPr>
            <p:ph type="title"/>
          </p:nvPr>
        </p:nvSpPr>
        <p:spPr/>
        <p:txBody>
          <a:bodyPr/>
          <a:lstStyle/>
          <a:p>
            <a:r>
              <a:rPr lang="en-US"/>
              <a:t>Radioactive Decay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wipe(left)">
                                      <p:cBhvr>
                                        <p:cTn id="7" dur="500"/>
                                        <p:tgtEl>
                                          <p:spTgt spid="342018"/>
                                        </p:tgtEl>
                                      </p:cBhvr>
                                    </p:animEffect>
                                  </p:childTnLst>
                                </p:cTn>
                              </p:par>
                            </p:childTnLst>
                          </p:cTn>
                        </p:par>
                        <p:par>
                          <p:cTn id="8" fill="hold">
                            <p:stCondLst>
                              <p:cond delay="500"/>
                            </p:stCondLst>
                            <p:childTnLst>
                              <p:par>
                                <p:cTn id="9" presetID="63" presetClass="path" presetSubtype="0" accel="50000" decel="50000" fill="hold" grpId="1" nodeType="afterEffect">
                                  <p:stCondLst>
                                    <p:cond delay="0"/>
                                  </p:stCondLst>
                                  <p:childTnLst>
                                    <p:animMotion origin="layout" path="M -4.44444E-6 -3.7037E-6 L 0.10018 -3.7037E-6 " pathEditMode="relative" rAng="0" ptsTypes="AA">
                                      <p:cBhvr>
                                        <p:cTn id="10" dur="2000" fill="hold"/>
                                        <p:tgtEl>
                                          <p:spTgt spid="342018"/>
                                        </p:tgtEl>
                                        <p:attrNameLst>
                                          <p:attrName>ppt_x</p:attrName>
                                          <p:attrName>ppt_y</p:attrName>
                                        </p:attrNameLst>
                                      </p:cBhvr>
                                      <p:rCtr x="50" y="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2022"/>
                                        </p:tgtEl>
                                        <p:attrNameLst>
                                          <p:attrName>style.visibility</p:attrName>
                                        </p:attrNameLst>
                                      </p:cBhvr>
                                      <p:to>
                                        <p:strVal val="visible"/>
                                      </p:to>
                                    </p:set>
                                    <p:animEffect transition="in" filter="fade">
                                      <p:cBhvr>
                                        <p:cTn id="15" dur="500"/>
                                        <p:tgtEl>
                                          <p:spTgt spid="34202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42025"/>
                                        </p:tgtEl>
                                        <p:attrNameLst>
                                          <p:attrName>style.visibility</p:attrName>
                                        </p:attrNameLst>
                                      </p:cBhvr>
                                      <p:to>
                                        <p:strVal val="visible"/>
                                      </p:to>
                                    </p:set>
                                    <p:animEffect transition="in" filter="wipe(left)">
                                      <p:cBhvr>
                                        <p:cTn id="19" dur="500"/>
                                        <p:tgtEl>
                                          <p:spTgt spid="342025"/>
                                        </p:tgtEl>
                                      </p:cBhvr>
                                    </p:animEffect>
                                  </p:childTnLst>
                                </p:cTn>
                              </p:par>
                            </p:childTnLst>
                          </p:cTn>
                        </p:par>
                        <p:par>
                          <p:cTn id="20" fill="hold">
                            <p:stCondLst>
                              <p:cond delay="1000"/>
                            </p:stCondLst>
                            <p:childTnLst>
                              <p:par>
                                <p:cTn id="21" presetID="63" presetClass="path" presetSubtype="0" accel="50000" decel="50000" fill="hold" grpId="1" nodeType="afterEffect">
                                  <p:stCondLst>
                                    <p:cond delay="0"/>
                                  </p:stCondLst>
                                  <p:childTnLst>
                                    <p:animMotion origin="layout" path="M -4.44444E-6 1.11022E-16 L 0.10157 1.11022E-16 " pathEditMode="relative" rAng="0" ptsTypes="AA">
                                      <p:cBhvr>
                                        <p:cTn id="22" dur="2000" fill="hold"/>
                                        <p:tgtEl>
                                          <p:spTgt spid="342025"/>
                                        </p:tgtEl>
                                        <p:attrNameLst>
                                          <p:attrName>ppt_x</p:attrName>
                                          <p:attrName>ppt_y</p:attrName>
                                        </p:attrNameLst>
                                      </p:cBhvr>
                                      <p:rCtr x="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animBg="1"/>
      <p:bldP spid="342018" grpId="1" animBg="1"/>
      <p:bldP spid="342025" grpId="0" animBg="1"/>
      <p:bldP spid="34202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ext Box 2"/>
          <p:cNvSpPr txBox="1">
            <a:spLocks noChangeArrowheads="1"/>
          </p:cNvSpPr>
          <p:nvPr/>
        </p:nvSpPr>
        <p:spPr bwMode="auto">
          <a:xfrm>
            <a:off x="0" y="4953000"/>
            <a:ext cx="9144000" cy="1570038"/>
          </a:xfrm>
          <a:prstGeom prst="rect">
            <a:avLst/>
          </a:prstGeom>
          <a:solidFill>
            <a:schemeClr val="bg1"/>
          </a:solidFill>
          <a:ln w="28575">
            <a:solidFill>
              <a:srgbClr val="000066"/>
            </a:solidFill>
            <a:miter lim="800000"/>
            <a:headEnd/>
            <a:tailEnd/>
          </a:ln>
          <a:effectLst>
            <a:prstShdw prst="shdw17" dist="17961" dir="2700000">
              <a:srgbClr val="000066">
                <a:gamma/>
                <a:shade val="60000"/>
                <a:invGamma/>
              </a:srgbClr>
            </a:prstShdw>
          </a:effectLst>
        </p:spPr>
        <p:txBody>
          <a:bodyPr>
            <a:spAutoFit/>
          </a:bodyPr>
          <a:lstStyle/>
          <a:p>
            <a:pPr marL="457200" indent="-457200" eaLnBrk="1" hangingPunct="1">
              <a:lnSpc>
                <a:spcPct val="95000"/>
              </a:lnSpc>
            </a:pPr>
            <a:r>
              <a:rPr lang="en-US" sz="2800" b="1">
                <a:latin typeface="Arial" charset="0"/>
              </a:rPr>
              <a:t>The above dating assumes that we know:</a:t>
            </a:r>
          </a:p>
          <a:p>
            <a:pPr marL="457200" indent="-457200" eaLnBrk="1" hangingPunct="1">
              <a:lnSpc>
                <a:spcPct val="95000"/>
              </a:lnSpc>
              <a:buFontTx/>
              <a:buAutoNum type="arabicPeriod"/>
            </a:pPr>
            <a:r>
              <a:rPr lang="en-US" b="1">
                <a:latin typeface="Arial" charset="0"/>
              </a:rPr>
              <a:t>The original sample was 100% U-238</a:t>
            </a:r>
          </a:p>
          <a:p>
            <a:pPr marL="457200" indent="-457200" eaLnBrk="1" hangingPunct="1">
              <a:lnSpc>
                <a:spcPct val="95000"/>
              </a:lnSpc>
              <a:buFontTx/>
              <a:buAutoNum type="arabicPeriod"/>
            </a:pPr>
            <a:r>
              <a:rPr lang="en-US" b="1">
                <a:latin typeface="Arial" charset="0"/>
              </a:rPr>
              <a:t>No contamination of the sample has taken place</a:t>
            </a:r>
          </a:p>
          <a:p>
            <a:pPr marL="457200" indent="-457200" eaLnBrk="1" hangingPunct="1">
              <a:lnSpc>
                <a:spcPct val="95000"/>
              </a:lnSpc>
              <a:buFontTx/>
              <a:buAutoNum type="arabicPeriod"/>
            </a:pPr>
            <a:r>
              <a:rPr lang="en-US" b="1">
                <a:latin typeface="Arial" charset="0"/>
              </a:rPr>
              <a:t>The rate of radioactive decay has always been the same</a:t>
            </a:r>
          </a:p>
        </p:txBody>
      </p:sp>
      <p:sp>
        <p:nvSpPr>
          <p:cNvPr id="344067" name="Rectangle 3"/>
          <p:cNvSpPr>
            <a:spLocks noGrp="1" noChangeArrowheads="1"/>
          </p:cNvSpPr>
          <p:nvPr>
            <p:ph type="title"/>
          </p:nvPr>
        </p:nvSpPr>
        <p:spPr/>
        <p:txBody>
          <a:bodyPr/>
          <a:lstStyle/>
          <a:p>
            <a:r>
              <a:rPr lang="en-US"/>
              <a:t>Half-Life Illustration</a:t>
            </a:r>
          </a:p>
        </p:txBody>
      </p:sp>
      <p:grpSp>
        <p:nvGrpSpPr>
          <p:cNvPr id="344096" name="Group 32"/>
          <p:cNvGrpSpPr>
            <a:grpSpLocks/>
          </p:cNvGrpSpPr>
          <p:nvPr/>
        </p:nvGrpSpPr>
        <p:grpSpPr bwMode="auto">
          <a:xfrm>
            <a:off x="441325" y="1371600"/>
            <a:ext cx="1838325" cy="3340100"/>
            <a:chOff x="278" y="864"/>
            <a:chExt cx="1158" cy="2104"/>
          </a:xfrm>
        </p:grpSpPr>
        <p:sp>
          <p:nvSpPr>
            <p:cNvPr id="344069" name="Text Box 5"/>
            <p:cNvSpPr txBox="1">
              <a:spLocks noChangeArrowheads="1"/>
            </p:cNvSpPr>
            <p:nvPr/>
          </p:nvSpPr>
          <p:spPr bwMode="auto">
            <a:xfrm>
              <a:off x="278" y="864"/>
              <a:ext cx="1066" cy="327"/>
            </a:xfrm>
            <a:prstGeom prst="rect">
              <a:avLst/>
            </a:prstGeom>
            <a:noFill/>
            <a:ln w="9525">
              <a:noFill/>
              <a:miter lim="800000"/>
              <a:headEnd/>
              <a:tailEnd/>
            </a:ln>
            <a:effectLst/>
          </p:spPr>
          <p:txBody>
            <a:bodyPr>
              <a:spAutoFit/>
            </a:bodyPr>
            <a:lstStyle/>
            <a:p>
              <a:pPr algn="ctr" eaLnBrk="1" hangingPunct="1">
                <a:spcBef>
                  <a:spcPct val="50000"/>
                </a:spcBef>
              </a:pPr>
              <a:r>
                <a:rPr lang="en-US" sz="2800">
                  <a:latin typeface="Arial" charset="0"/>
                </a:rPr>
                <a:t>Time = 0</a:t>
              </a:r>
            </a:p>
          </p:txBody>
        </p:sp>
        <p:grpSp>
          <p:nvGrpSpPr>
            <p:cNvPr id="344070" name="Group 6"/>
            <p:cNvGrpSpPr>
              <a:grpSpLocks/>
            </p:cNvGrpSpPr>
            <p:nvPr/>
          </p:nvGrpSpPr>
          <p:grpSpPr bwMode="auto">
            <a:xfrm>
              <a:off x="399" y="1632"/>
              <a:ext cx="1037" cy="1336"/>
              <a:chOff x="413" y="1425"/>
              <a:chExt cx="744" cy="1336"/>
            </a:xfrm>
          </p:grpSpPr>
          <p:sp>
            <p:nvSpPr>
              <p:cNvPr id="344071" name="Rectangle 7" descr="Sphere"/>
              <p:cNvSpPr>
                <a:spLocks noChangeArrowheads="1"/>
              </p:cNvSpPr>
              <p:nvPr/>
            </p:nvSpPr>
            <p:spPr bwMode="auto">
              <a:xfrm>
                <a:off x="413" y="1425"/>
                <a:ext cx="744" cy="1336"/>
              </a:xfrm>
              <a:prstGeom prst="rect">
                <a:avLst/>
              </a:prstGeom>
              <a:pattFill prst="sphere">
                <a:fgClr>
                  <a:srgbClr val="000066"/>
                </a:fgClr>
                <a:bgClr>
                  <a:schemeClr val="folHlink"/>
                </a:bgClr>
              </a:pattFill>
              <a:ln w="38100">
                <a:solidFill>
                  <a:srgbClr val="CC0066"/>
                </a:solidFill>
                <a:miter lim="800000"/>
                <a:headEnd/>
                <a:tailEnd/>
              </a:ln>
              <a:effectLst/>
            </p:spPr>
            <p:txBody>
              <a:bodyPr wrap="none" anchor="ctr"/>
              <a:lstStyle/>
              <a:p>
                <a:endParaRPr lang="en-US"/>
              </a:p>
            </p:txBody>
          </p:sp>
          <p:sp>
            <p:nvSpPr>
              <p:cNvPr id="344072" name="AutoShape 8"/>
              <p:cNvSpPr>
                <a:spLocks noChangeArrowheads="1"/>
              </p:cNvSpPr>
              <p:nvPr/>
            </p:nvSpPr>
            <p:spPr bwMode="auto">
              <a:xfrm>
                <a:off x="458" y="1526"/>
                <a:ext cx="657" cy="302"/>
              </a:xfrm>
              <a:prstGeom prst="roundRect">
                <a:avLst>
                  <a:gd name="adj" fmla="val 16667"/>
                </a:avLst>
              </a:prstGeom>
              <a:solidFill>
                <a:schemeClr val="hlink"/>
              </a:solidFill>
              <a:ln w="9525">
                <a:noFill/>
                <a:round/>
                <a:headEnd/>
                <a:tailEnd/>
              </a:ln>
              <a:effectLst/>
            </p:spPr>
            <p:txBody>
              <a:bodyPr wrap="none" anchor="ctr"/>
              <a:lstStyle/>
              <a:p>
                <a:pPr algn="ctr" eaLnBrk="1" hangingPunct="1"/>
                <a:r>
                  <a:rPr lang="en-US" sz="2800" b="1">
                    <a:solidFill>
                      <a:srgbClr val="000066"/>
                    </a:solidFill>
                    <a:latin typeface="Arial" charset="0"/>
                  </a:rPr>
                  <a:t>U-238</a:t>
                </a:r>
              </a:p>
            </p:txBody>
          </p:sp>
        </p:grpSp>
      </p:grpSp>
      <p:grpSp>
        <p:nvGrpSpPr>
          <p:cNvPr id="344098" name="Group 34"/>
          <p:cNvGrpSpPr>
            <a:grpSpLocks/>
          </p:cNvGrpSpPr>
          <p:nvPr/>
        </p:nvGrpSpPr>
        <p:grpSpPr bwMode="auto">
          <a:xfrm>
            <a:off x="3200400" y="1143000"/>
            <a:ext cx="2927350" cy="3568700"/>
            <a:chOff x="2016" y="720"/>
            <a:chExt cx="1844" cy="2248"/>
          </a:xfrm>
        </p:grpSpPr>
        <p:sp>
          <p:nvSpPr>
            <p:cNvPr id="344074" name="Text Box 10"/>
            <p:cNvSpPr txBox="1">
              <a:spLocks noChangeArrowheads="1"/>
            </p:cNvSpPr>
            <p:nvPr/>
          </p:nvSpPr>
          <p:spPr bwMode="auto">
            <a:xfrm>
              <a:off x="2016" y="720"/>
              <a:ext cx="1368" cy="730"/>
            </a:xfrm>
            <a:prstGeom prst="rect">
              <a:avLst/>
            </a:prstGeom>
            <a:noFill/>
            <a:ln w="9525">
              <a:noFill/>
              <a:miter lim="800000"/>
              <a:headEnd/>
              <a:tailEnd/>
            </a:ln>
            <a:effectLst/>
          </p:spPr>
          <p:txBody>
            <a:bodyPr>
              <a:spAutoFit/>
            </a:bodyPr>
            <a:lstStyle/>
            <a:p>
              <a:pPr algn="ctr" eaLnBrk="1" hangingPunct="1">
                <a:lnSpc>
                  <a:spcPct val="80000"/>
                </a:lnSpc>
                <a:spcBef>
                  <a:spcPct val="10000"/>
                </a:spcBef>
              </a:pPr>
              <a:r>
                <a:rPr lang="en-US" sz="2800">
                  <a:latin typeface="Arial" charset="0"/>
                </a:rPr>
                <a:t>4.5 billion years</a:t>
              </a:r>
            </a:p>
            <a:p>
              <a:pPr algn="ctr" eaLnBrk="1" hangingPunct="1">
                <a:lnSpc>
                  <a:spcPct val="80000"/>
                </a:lnSpc>
                <a:spcBef>
                  <a:spcPct val="10000"/>
                </a:spcBef>
              </a:pPr>
              <a:r>
                <a:rPr lang="en-US" sz="2800">
                  <a:latin typeface="Arial" charset="0"/>
                </a:rPr>
                <a:t>1 half-life</a:t>
              </a:r>
            </a:p>
          </p:txBody>
        </p:sp>
        <p:grpSp>
          <p:nvGrpSpPr>
            <p:cNvPr id="344075" name="Group 11"/>
            <p:cNvGrpSpPr>
              <a:grpSpLocks/>
            </p:cNvGrpSpPr>
            <p:nvPr/>
          </p:nvGrpSpPr>
          <p:grpSpPr bwMode="auto">
            <a:xfrm>
              <a:off x="2112" y="1632"/>
              <a:ext cx="1037" cy="1336"/>
              <a:chOff x="2081" y="1425"/>
              <a:chExt cx="744" cy="1336"/>
            </a:xfrm>
          </p:grpSpPr>
          <p:sp>
            <p:nvSpPr>
              <p:cNvPr id="344076" name="Rectangle 12" descr="Sphere"/>
              <p:cNvSpPr>
                <a:spLocks noChangeArrowheads="1"/>
              </p:cNvSpPr>
              <p:nvPr/>
            </p:nvSpPr>
            <p:spPr bwMode="auto">
              <a:xfrm>
                <a:off x="2081" y="1425"/>
                <a:ext cx="744" cy="1336"/>
              </a:xfrm>
              <a:prstGeom prst="rect">
                <a:avLst/>
              </a:prstGeom>
              <a:pattFill prst="sphere">
                <a:fgClr>
                  <a:srgbClr val="000066"/>
                </a:fgClr>
                <a:bgClr>
                  <a:schemeClr val="folHlink"/>
                </a:bgClr>
              </a:pattFill>
              <a:ln w="38100">
                <a:solidFill>
                  <a:srgbClr val="CC0066"/>
                </a:solidFill>
                <a:miter lim="800000"/>
                <a:headEnd/>
                <a:tailEnd/>
              </a:ln>
              <a:effectLst/>
            </p:spPr>
            <p:txBody>
              <a:bodyPr wrap="none" anchor="ctr"/>
              <a:lstStyle/>
              <a:p>
                <a:endParaRPr lang="en-US"/>
              </a:p>
            </p:txBody>
          </p:sp>
          <p:sp>
            <p:nvSpPr>
              <p:cNvPr id="344077" name="Rectangle 13"/>
              <p:cNvSpPr>
                <a:spLocks noChangeArrowheads="1"/>
              </p:cNvSpPr>
              <p:nvPr/>
            </p:nvSpPr>
            <p:spPr bwMode="auto">
              <a:xfrm>
                <a:off x="2094" y="1434"/>
                <a:ext cx="729" cy="636"/>
              </a:xfrm>
              <a:prstGeom prst="rect">
                <a:avLst/>
              </a:prstGeom>
              <a:solidFill>
                <a:schemeClr val="bg1"/>
              </a:solidFill>
              <a:ln w="9525">
                <a:noFill/>
                <a:miter lim="800000"/>
                <a:headEnd/>
                <a:tailEnd/>
              </a:ln>
              <a:effectLst/>
            </p:spPr>
            <p:txBody>
              <a:bodyPr wrap="none" anchor="ctr"/>
              <a:lstStyle/>
              <a:p>
                <a:endParaRPr lang="en-US"/>
              </a:p>
            </p:txBody>
          </p:sp>
          <p:sp>
            <p:nvSpPr>
              <p:cNvPr id="344078" name="Text Box 14"/>
              <p:cNvSpPr txBox="1">
                <a:spLocks noChangeArrowheads="1"/>
              </p:cNvSpPr>
              <p:nvPr/>
            </p:nvSpPr>
            <p:spPr bwMode="auto">
              <a:xfrm>
                <a:off x="2138" y="1490"/>
                <a:ext cx="665" cy="327"/>
              </a:xfrm>
              <a:prstGeom prst="rect">
                <a:avLst/>
              </a:prstGeom>
              <a:noFill/>
              <a:ln w="9525">
                <a:noFill/>
                <a:miter lim="800000"/>
                <a:headEnd/>
                <a:tailEnd/>
              </a:ln>
              <a:effectLst/>
            </p:spPr>
            <p:txBody>
              <a:bodyPr>
                <a:spAutoFit/>
              </a:bodyPr>
              <a:lstStyle/>
              <a:p>
                <a:pPr eaLnBrk="1" hangingPunct="1">
                  <a:spcBef>
                    <a:spcPct val="50000"/>
                  </a:spcBef>
                </a:pPr>
                <a:r>
                  <a:rPr lang="en-US" sz="2800" b="1">
                    <a:latin typeface="Arial" charset="0"/>
                  </a:rPr>
                  <a:t>Pb-206</a:t>
                </a:r>
              </a:p>
            </p:txBody>
          </p:sp>
          <p:sp>
            <p:nvSpPr>
              <p:cNvPr id="344079" name="AutoShape 15"/>
              <p:cNvSpPr>
                <a:spLocks noChangeArrowheads="1"/>
              </p:cNvSpPr>
              <p:nvPr/>
            </p:nvSpPr>
            <p:spPr bwMode="auto">
              <a:xfrm>
                <a:off x="2118" y="2225"/>
                <a:ext cx="657" cy="302"/>
              </a:xfrm>
              <a:prstGeom prst="roundRect">
                <a:avLst>
                  <a:gd name="adj" fmla="val 16667"/>
                </a:avLst>
              </a:prstGeom>
              <a:solidFill>
                <a:schemeClr val="hlink"/>
              </a:solidFill>
              <a:ln w="9525">
                <a:noFill/>
                <a:round/>
                <a:headEnd/>
                <a:tailEnd/>
              </a:ln>
              <a:effectLst/>
            </p:spPr>
            <p:txBody>
              <a:bodyPr wrap="none" anchor="ctr"/>
              <a:lstStyle/>
              <a:p>
                <a:pPr algn="ctr" eaLnBrk="1" hangingPunct="1"/>
                <a:r>
                  <a:rPr lang="en-US" sz="2800" b="1">
                    <a:solidFill>
                      <a:srgbClr val="000066"/>
                    </a:solidFill>
                    <a:latin typeface="Arial" charset="0"/>
                  </a:rPr>
                  <a:t>U-238</a:t>
                </a:r>
              </a:p>
            </p:txBody>
          </p:sp>
        </p:grpSp>
        <p:sp>
          <p:nvSpPr>
            <p:cNvPr id="344088" name="AutoShape 24"/>
            <p:cNvSpPr>
              <a:spLocks/>
            </p:cNvSpPr>
            <p:nvPr/>
          </p:nvSpPr>
          <p:spPr bwMode="auto">
            <a:xfrm>
              <a:off x="3209" y="1642"/>
              <a:ext cx="110" cy="613"/>
            </a:xfrm>
            <a:prstGeom prst="rightBrace">
              <a:avLst>
                <a:gd name="adj1" fmla="val 46439"/>
                <a:gd name="adj2" fmla="val 50000"/>
              </a:avLst>
            </a:prstGeom>
            <a:noFill/>
            <a:ln w="76200">
              <a:solidFill>
                <a:srgbClr val="FF0000"/>
              </a:solidFill>
              <a:round/>
              <a:headEnd/>
              <a:tailEnd/>
            </a:ln>
            <a:effectLst/>
          </p:spPr>
          <p:txBody>
            <a:bodyPr wrap="none" anchor="ctr"/>
            <a:lstStyle/>
            <a:p>
              <a:endParaRPr lang="en-US"/>
            </a:p>
          </p:txBody>
        </p:sp>
        <p:sp>
          <p:nvSpPr>
            <p:cNvPr id="344089" name="Text Box 25"/>
            <p:cNvSpPr txBox="1">
              <a:spLocks noChangeArrowheads="1"/>
            </p:cNvSpPr>
            <p:nvPr/>
          </p:nvSpPr>
          <p:spPr bwMode="auto">
            <a:xfrm>
              <a:off x="3311" y="1781"/>
              <a:ext cx="549" cy="327"/>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charset="0"/>
                </a:rPr>
                <a:t>1/2</a:t>
              </a:r>
            </a:p>
          </p:txBody>
        </p:sp>
        <p:grpSp>
          <p:nvGrpSpPr>
            <p:cNvPr id="344090" name="Group 26"/>
            <p:cNvGrpSpPr>
              <a:grpSpLocks/>
            </p:cNvGrpSpPr>
            <p:nvPr/>
          </p:nvGrpSpPr>
          <p:grpSpPr bwMode="auto">
            <a:xfrm>
              <a:off x="3213" y="2314"/>
              <a:ext cx="647" cy="613"/>
              <a:chOff x="3213" y="2107"/>
              <a:chExt cx="647" cy="613"/>
            </a:xfrm>
          </p:grpSpPr>
          <p:sp>
            <p:nvSpPr>
              <p:cNvPr id="344091" name="AutoShape 27"/>
              <p:cNvSpPr>
                <a:spLocks/>
              </p:cNvSpPr>
              <p:nvPr/>
            </p:nvSpPr>
            <p:spPr bwMode="auto">
              <a:xfrm>
                <a:off x="3213" y="2107"/>
                <a:ext cx="110" cy="613"/>
              </a:xfrm>
              <a:prstGeom prst="rightBrace">
                <a:avLst>
                  <a:gd name="adj1" fmla="val 46439"/>
                  <a:gd name="adj2" fmla="val 50000"/>
                </a:avLst>
              </a:prstGeom>
              <a:noFill/>
              <a:ln w="76200">
                <a:solidFill>
                  <a:srgbClr val="FF0000"/>
                </a:solidFill>
                <a:round/>
                <a:headEnd/>
                <a:tailEnd/>
              </a:ln>
              <a:effectLst/>
            </p:spPr>
            <p:txBody>
              <a:bodyPr wrap="none" anchor="ctr"/>
              <a:lstStyle/>
              <a:p>
                <a:endParaRPr lang="en-US"/>
              </a:p>
            </p:txBody>
          </p:sp>
          <p:sp>
            <p:nvSpPr>
              <p:cNvPr id="344092" name="Text Box 28"/>
              <p:cNvSpPr txBox="1">
                <a:spLocks noChangeArrowheads="1"/>
              </p:cNvSpPr>
              <p:nvPr/>
            </p:nvSpPr>
            <p:spPr bwMode="auto">
              <a:xfrm>
                <a:off x="3311" y="2228"/>
                <a:ext cx="549" cy="327"/>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charset="0"/>
                  </a:rPr>
                  <a:t>1/2</a:t>
                </a:r>
              </a:p>
            </p:txBody>
          </p:sp>
        </p:grpSp>
      </p:grpSp>
      <p:grpSp>
        <p:nvGrpSpPr>
          <p:cNvPr id="344099" name="Group 35"/>
          <p:cNvGrpSpPr>
            <a:grpSpLocks/>
          </p:cNvGrpSpPr>
          <p:nvPr/>
        </p:nvGrpSpPr>
        <p:grpSpPr bwMode="auto">
          <a:xfrm>
            <a:off x="6003925" y="1141413"/>
            <a:ext cx="2933700" cy="3570287"/>
            <a:chOff x="3782" y="719"/>
            <a:chExt cx="1848" cy="2249"/>
          </a:xfrm>
        </p:grpSpPr>
        <p:sp>
          <p:nvSpPr>
            <p:cNvPr id="344081" name="Text Box 17"/>
            <p:cNvSpPr txBox="1">
              <a:spLocks noChangeArrowheads="1"/>
            </p:cNvSpPr>
            <p:nvPr/>
          </p:nvSpPr>
          <p:spPr bwMode="auto">
            <a:xfrm>
              <a:off x="3782" y="719"/>
              <a:ext cx="1330" cy="730"/>
            </a:xfrm>
            <a:prstGeom prst="rect">
              <a:avLst/>
            </a:prstGeom>
            <a:noFill/>
            <a:ln w="9525">
              <a:noFill/>
              <a:miter lim="800000"/>
              <a:headEnd/>
              <a:tailEnd/>
            </a:ln>
            <a:effectLst/>
          </p:spPr>
          <p:txBody>
            <a:bodyPr>
              <a:spAutoFit/>
            </a:bodyPr>
            <a:lstStyle/>
            <a:p>
              <a:pPr algn="ctr" eaLnBrk="1" hangingPunct="1">
                <a:lnSpc>
                  <a:spcPct val="80000"/>
                </a:lnSpc>
                <a:spcBef>
                  <a:spcPct val="10000"/>
                </a:spcBef>
              </a:pPr>
              <a:r>
                <a:rPr lang="en-US" sz="2800">
                  <a:latin typeface="Arial" charset="0"/>
                </a:rPr>
                <a:t>9 billion years</a:t>
              </a:r>
            </a:p>
            <a:p>
              <a:pPr algn="ctr" eaLnBrk="1" hangingPunct="1">
                <a:lnSpc>
                  <a:spcPct val="80000"/>
                </a:lnSpc>
                <a:spcBef>
                  <a:spcPct val="10000"/>
                </a:spcBef>
              </a:pPr>
              <a:r>
                <a:rPr lang="en-US" sz="2800">
                  <a:latin typeface="Arial" charset="0"/>
                </a:rPr>
                <a:t>2 half-lives</a:t>
              </a:r>
            </a:p>
          </p:txBody>
        </p:sp>
        <p:grpSp>
          <p:nvGrpSpPr>
            <p:cNvPr id="344082" name="Group 18"/>
            <p:cNvGrpSpPr>
              <a:grpSpLocks/>
            </p:cNvGrpSpPr>
            <p:nvPr/>
          </p:nvGrpSpPr>
          <p:grpSpPr bwMode="auto">
            <a:xfrm>
              <a:off x="3903" y="1632"/>
              <a:ext cx="1037" cy="1336"/>
              <a:chOff x="4079" y="1425"/>
              <a:chExt cx="744" cy="1336"/>
            </a:xfrm>
          </p:grpSpPr>
          <p:sp>
            <p:nvSpPr>
              <p:cNvPr id="344083" name="Rectangle 19" descr="Sphere"/>
              <p:cNvSpPr>
                <a:spLocks noChangeArrowheads="1"/>
              </p:cNvSpPr>
              <p:nvPr/>
            </p:nvSpPr>
            <p:spPr bwMode="auto">
              <a:xfrm>
                <a:off x="4079" y="1425"/>
                <a:ext cx="744" cy="1336"/>
              </a:xfrm>
              <a:prstGeom prst="rect">
                <a:avLst/>
              </a:prstGeom>
              <a:pattFill prst="sphere">
                <a:fgClr>
                  <a:srgbClr val="000066"/>
                </a:fgClr>
                <a:bgClr>
                  <a:schemeClr val="folHlink"/>
                </a:bgClr>
              </a:pattFill>
              <a:ln w="38100">
                <a:solidFill>
                  <a:srgbClr val="CC0066"/>
                </a:solidFill>
                <a:miter lim="800000"/>
                <a:headEnd/>
                <a:tailEnd/>
              </a:ln>
              <a:effectLst/>
            </p:spPr>
            <p:txBody>
              <a:bodyPr wrap="none" anchor="ctr"/>
              <a:lstStyle/>
              <a:p>
                <a:endParaRPr lang="en-US"/>
              </a:p>
            </p:txBody>
          </p:sp>
          <p:sp>
            <p:nvSpPr>
              <p:cNvPr id="344084" name="Rectangle 20"/>
              <p:cNvSpPr>
                <a:spLocks noChangeArrowheads="1"/>
              </p:cNvSpPr>
              <p:nvPr/>
            </p:nvSpPr>
            <p:spPr bwMode="auto">
              <a:xfrm>
                <a:off x="4092" y="1434"/>
                <a:ext cx="729" cy="920"/>
              </a:xfrm>
              <a:prstGeom prst="rect">
                <a:avLst/>
              </a:prstGeom>
              <a:solidFill>
                <a:schemeClr val="bg1"/>
              </a:solidFill>
              <a:ln w="9525">
                <a:noFill/>
                <a:miter lim="800000"/>
                <a:headEnd/>
                <a:tailEnd/>
              </a:ln>
              <a:effectLst/>
            </p:spPr>
            <p:txBody>
              <a:bodyPr wrap="none" anchor="ctr"/>
              <a:lstStyle/>
              <a:p>
                <a:endParaRPr lang="en-US"/>
              </a:p>
            </p:txBody>
          </p:sp>
          <p:sp>
            <p:nvSpPr>
              <p:cNvPr id="344085" name="Text Box 21"/>
              <p:cNvSpPr txBox="1">
                <a:spLocks noChangeArrowheads="1"/>
              </p:cNvSpPr>
              <p:nvPr/>
            </p:nvSpPr>
            <p:spPr bwMode="auto">
              <a:xfrm>
                <a:off x="4136" y="1490"/>
                <a:ext cx="665" cy="327"/>
              </a:xfrm>
              <a:prstGeom prst="rect">
                <a:avLst/>
              </a:prstGeom>
              <a:noFill/>
              <a:ln w="9525">
                <a:noFill/>
                <a:miter lim="800000"/>
                <a:headEnd/>
                <a:tailEnd/>
              </a:ln>
              <a:effectLst/>
            </p:spPr>
            <p:txBody>
              <a:bodyPr>
                <a:spAutoFit/>
              </a:bodyPr>
              <a:lstStyle/>
              <a:p>
                <a:pPr eaLnBrk="1" hangingPunct="1">
                  <a:spcBef>
                    <a:spcPct val="50000"/>
                  </a:spcBef>
                </a:pPr>
                <a:r>
                  <a:rPr lang="en-US" sz="2800" b="1">
                    <a:latin typeface="Arial" charset="0"/>
                  </a:rPr>
                  <a:t>Pb-206</a:t>
                </a:r>
              </a:p>
            </p:txBody>
          </p:sp>
          <p:sp>
            <p:nvSpPr>
              <p:cNvPr id="344086" name="AutoShape 22"/>
              <p:cNvSpPr>
                <a:spLocks noChangeArrowheads="1"/>
              </p:cNvSpPr>
              <p:nvPr/>
            </p:nvSpPr>
            <p:spPr bwMode="auto">
              <a:xfrm>
                <a:off x="4119" y="2390"/>
                <a:ext cx="657" cy="302"/>
              </a:xfrm>
              <a:prstGeom prst="roundRect">
                <a:avLst>
                  <a:gd name="adj" fmla="val 16667"/>
                </a:avLst>
              </a:prstGeom>
              <a:solidFill>
                <a:schemeClr val="hlink"/>
              </a:solidFill>
              <a:ln w="9525">
                <a:noFill/>
                <a:round/>
                <a:headEnd/>
                <a:tailEnd/>
              </a:ln>
              <a:effectLst/>
            </p:spPr>
            <p:txBody>
              <a:bodyPr wrap="none" anchor="ctr"/>
              <a:lstStyle/>
              <a:p>
                <a:pPr algn="ctr" eaLnBrk="1" hangingPunct="1"/>
                <a:r>
                  <a:rPr lang="en-US" sz="2800" b="1">
                    <a:solidFill>
                      <a:srgbClr val="000066"/>
                    </a:solidFill>
                    <a:latin typeface="Arial" charset="0"/>
                  </a:rPr>
                  <a:t>U-238</a:t>
                </a:r>
              </a:p>
            </p:txBody>
          </p:sp>
        </p:grpSp>
        <p:sp>
          <p:nvSpPr>
            <p:cNvPr id="344094" name="AutoShape 30"/>
            <p:cNvSpPr>
              <a:spLocks/>
            </p:cNvSpPr>
            <p:nvPr/>
          </p:nvSpPr>
          <p:spPr bwMode="auto">
            <a:xfrm>
              <a:off x="4979" y="1647"/>
              <a:ext cx="110" cy="896"/>
            </a:xfrm>
            <a:prstGeom prst="rightBrace">
              <a:avLst>
                <a:gd name="adj1" fmla="val 67879"/>
                <a:gd name="adj2" fmla="val 50000"/>
              </a:avLst>
            </a:prstGeom>
            <a:noFill/>
            <a:ln w="76200">
              <a:solidFill>
                <a:srgbClr val="FF0000"/>
              </a:solidFill>
              <a:round/>
              <a:headEnd/>
              <a:tailEnd/>
            </a:ln>
            <a:effectLst/>
          </p:spPr>
          <p:txBody>
            <a:bodyPr wrap="none" anchor="ctr"/>
            <a:lstStyle/>
            <a:p>
              <a:endParaRPr lang="en-US"/>
            </a:p>
          </p:txBody>
        </p:sp>
        <p:sp>
          <p:nvSpPr>
            <p:cNvPr id="344095" name="Text Box 31"/>
            <p:cNvSpPr txBox="1">
              <a:spLocks noChangeArrowheads="1"/>
            </p:cNvSpPr>
            <p:nvPr/>
          </p:nvSpPr>
          <p:spPr bwMode="auto">
            <a:xfrm>
              <a:off x="5081" y="2083"/>
              <a:ext cx="549" cy="327"/>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charset="0"/>
                </a:rPr>
                <a:t>3/4</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4098"/>
                                        </p:tgtEl>
                                        <p:attrNameLst>
                                          <p:attrName>style.visibility</p:attrName>
                                        </p:attrNameLst>
                                      </p:cBhvr>
                                      <p:to>
                                        <p:strVal val="visible"/>
                                      </p:to>
                                    </p:set>
                                    <p:animEffect transition="in" filter="dissolve">
                                      <p:cBhvr>
                                        <p:cTn id="7" dur="500"/>
                                        <p:tgtEl>
                                          <p:spTgt spid="34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4099"/>
                                        </p:tgtEl>
                                        <p:attrNameLst>
                                          <p:attrName>style.visibility</p:attrName>
                                        </p:attrNameLst>
                                      </p:cBhvr>
                                      <p:to>
                                        <p:strVal val="visible"/>
                                      </p:to>
                                    </p:set>
                                    <p:animEffect transition="in" filter="dissolve">
                                      <p:cBhvr>
                                        <p:cTn id="12" dur="500"/>
                                        <p:tgtEl>
                                          <p:spTgt spid="34409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4066">
                                            <p:bg/>
                                          </p:spTgt>
                                        </p:tgtEl>
                                        <p:attrNameLst>
                                          <p:attrName>style.visibility</p:attrName>
                                        </p:attrNameLst>
                                      </p:cBhvr>
                                      <p:to>
                                        <p:strVal val="visible"/>
                                      </p:to>
                                    </p:set>
                                    <p:animEffect transition="in" filter="dissolve">
                                      <p:cBhvr>
                                        <p:cTn id="17" dur="500"/>
                                        <p:tgtEl>
                                          <p:spTgt spid="344066">
                                            <p:bg/>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44066">
                                            <p:txEl>
                                              <p:pRg st="0" end="0"/>
                                            </p:txEl>
                                          </p:spTgt>
                                        </p:tgtEl>
                                        <p:attrNameLst>
                                          <p:attrName>style.visibility</p:attrName>
                                        </p:attrNameLst>
                                      </p:cBhvr>
                                      <p:to>
                                        <p:strVal val="visible"/>
                                      </p:to>
                                    </p:set>
                                    <p:animEffect transition="in" filter="dissolve">
                                      <p:cBhvr>
                                        <p:cTn id="20" dur="500"/>
                                        <p:tgtEl>
                                          <p:spTgt spid="34406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44066">
                                            <p:txEl>
                                              <p:pRg st="1" end="1"/>
                                            </p:txEl>
                                          </p:spTgt>
                                        </p:tgtEl>
                                        <p:attrNameLst>
                                          <p:attrName>style.visibility</p:attrName>
                                        </p:attrNameLst>
                                      </p:cBhvr>
                                      <p:to>
                                        <p:strVal val="visible"/>
                                      </p:to>
                                    </p:set>
                                    <p:animEffect transition="in" filter="dissolve">
                                      <p:cBhvr>
                                        <p:cTn id="25" dur="500"/>
                                        <p:tgtEl>
                                          <p:spTgt spid="34406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44066">
                                            <p:txEl>
                                              <p:pRg st="2" end="2"/>
                                            </p:txEl>
                                          </p:spTgt>
                                        </p:tgtEl>
                                        <p:attrNameLst>
                                          <p:attrName>style.visibility</p:attrName>
                                        </p:attrNameLst>
                                      </p:cBhvr>
                                      <p:to>
                                        <p:strVal val="visible"/>
                                      </p:to>
                                    </p:set>
                                    <p:animEffect transition="in" filter="dissolve">
                                      <p:cBhvr>
                                        <p:cTn id="30" dur="500"/>
                                        <p:tgtEl>
                                          <p:spTgt spid="34406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44066">
                                            <p:txEl>
                                              <p:pRg st="3" end="3"/>
                                            </p:txEl>
                                          </p:spTgt>
                                        </p:tgtEl>
                                        <p:attrNameLst>
                                          <p:attrName>style.visibility</p:attrName>
                                        </p:attrNameLst>
                                      </p:cBhvr>
                                      <p:to>
                                        <p:strVal val="visible"/>
                                      </p:to>
                                    </p:set>
                                    <p:animEffect transition="in" filter="dissolve">
                                      <p:cBhvr>
                                        <p:cTn id="35" dur="500"/>
                                        <p:tgtEl>
                                          <p:spTgt spid="3440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6" grpId="0" uiExpand="1"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838200" y="300038"/>
            <a:ext cx="7543800" cy="6194425"/>
          </a:xfrm>
          <a:prstGeom prst="rect">
            <a:avLst/>
          </a:prstGeom>
          <a:noFill/>
          <a:ln w="9525">
            <a:noFill/>
            <a:miter lim="800000"/>
            <a:headEnd/>
            <a:tailEnd/>
          </a:ln>
          <a:effectLst/>
        </p:spPr>
      </p:pic>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23216"/>
          </a:stretch>
        </a:blipFill>
        <a:effectLst/>
      </p:bgPr>
    </p:bg>
    <p:spTree>
      <p:nvGrpSpPr>
        <p:cNvPr id="1" name=""/>
        <p:cNvGrpSpPr/>
        <p:nvPr/>
      </p:nvGrpSpPr>
      <p:grpSpPr>
        <a:xfrm>
          <a:off x="0" y="0"/>
          <a:ext cx="0" cy="0"/>
          <a:chOff x="0" y="0"/>
          <a:chExt cx="0" cy="0"/>
        </a:xfrm>
      </p:grpSpPr>
      <p:sp>
        <p:nvSpPr>
          <p:cNvPr id="208900" name="Rectangle 4"/>
          <p:cNvSpPr>
            <a:spLocks noChangeArrowheads="1"/>
          </p:cNvSpPr>
          <p:nvPr/>
        </p:nvSpPr>
        <p:spPr bwMode="auto">
          <a:xfrm>
            <a:off x="0" y="0"/>
            <a:ext cx="9144000" cy="6858000"/>
          </a:xfrm>
          <a:prstGeom prst="rect">
            <a:avLst/>
          </a:prstGeom>
          <a:solidFill>
            <a:schemeClr val="bg1">
              <a:alpha val="85001"/>
            </a:schemeClr>
          </a:solidFill>
          <a:ln w="9525">
            <a:solidFill>
              <a:schemeClr val="tx1"/>
            </a:solidFill>
            <a:miter lim="800000"/>
            <a:headEnd/>
            <a:tailEnd/>
          </a:ln>
          <a:effectLst/>
        </p:spPr>
        <p:txBody>
          <a:bodyPr wrap="none" anchor="ctr"/>
          <a:lstStyle/>
          <a:p>
            <a:endParaRPr lang="en-US"/>
          </a:p>
        </p:txBody>
      </p:sp>
      <p:sp>
        <p:nvSpPr>
          <p:cNvPr id="208898" name="Rectangle 2"/>
          <p:cNvSpPr>
            <a:spLocks noGrp="1" noChangeArrowheads="1"/>
          </p:cNvSpPr>
          <p:nvPr>
            <p:ph type="title"/>
          </p:nvPr>
        </p:nvSpPr>
        <p:spPr>
          <a:xfrm>
            <a:off x="685800" y="0"/>
            <a:ext cx="7772400" cy="1143000"/>
          </a:xfrm>
        </p:spPr>
        <p:txBody>
          <a:bodyPr/>
          <a:lstStyle/>
          <a:p>
            <a:r>
              <a:rPr lang="en-US" sz="3600" dirty="0">
                <a:solidFill>
                  <a:schemeClr val="tx1"/>
                </a:solidFill>
                <a:latin typeface="Tahoma" pitchFamily="34" charset="0"/>
              </a:rPr>
              <a:t>Apparent Problems with Radioactive Dating</a:t>
            </a:r>
            <a:endParaRPr lang="en-US" sz="3600" b="0" dirty="0">
              <a:solidFill>
                <a:schemeClr val="tx1"/>
              </a:solidFill>
              <a:latin typeface="Tahoma" pitchFamily="34" charset="0"/>
            </a:endParaRPr>
          </a:p>
        </p:txBody>
      </p:sp>
      <p:sp>
        <p:nvSpPr>
          <p:cNvPr id="208899" name="Rectangle 3"/>
          <p:cNvSpPr>
            <a:spLocks noGrp="1" noChangeArrowheads="1"/>
          </p:cNvSpPr>
          <p:nvPr>
            <p:ph idx="1"/>
          </p:nvPr>
        </p:nvSpPr>
        <p:spPr>
          <a:xfrm>
            <a:off x="0" y="1143000"/>
            <a:ext cx="9144000" cy="5562600"/>
          </a:xfrm>
        </p:spPr>
        <p:txBody>
          <a:bodyPr/>
          <a:lstStyle/>
          <a:p>
            <a:r>
              <a:rPr lang="en-US" sz="2800" dirty="0">
                <a:latin typeface="Tahoma" pitchFamily="34" charset="0"/>
              </a:rPr>
              <a:t>Scientists often encounter examples in the real world that </a:t>
            </a:r>
            <a:r>
              <a:rPr lang="en-US" sz="2800" b="1" dirty="0">
                <a:solidFill>
                  <a:srgbClr val="FF0000"/>
                </a:solidFill>
                <a:latin typeface="Tahoma" pitchFamily="34" charset="0"/>
              </a:rPr>
              <a:t>contradict</a:t>
            </a:r>
            <a:r>
              <a:rPr lang="en-US" sz="2800" dirty="0">
                <a:latin typeface="Tahoma" pitchFamily="34" charset="0"/>
              </a:rPr>
              <a:t> their assumptions about the reliability of radioactive dating methods: </a:t>
            </a:r>
          </a:p>
          <a:p>
            <a:pPr lvl="1"/>
            <a:r>
              <a:rPr lang="en-US" sz="2400" dirty="0">
                <a:latin typeface="Tahoma" pitchFamily="34" charset="0"/>
              </a:rPr>
              <a:t>Scientists often get </a:t>
            </a:r>
            <a:r>
              <a:rPr lang="en-US" sz="2400" b="1" dirty="0">
                <a:solidFill>
                  <a:srgbClr val="FF0000"/>
                </a:solidFill>
                <a:latin typeface="Tahoma" pitchFamily="34" charset="0"/>
              </a:rPr>
              <a:t>conflicting dates</a:t>
            </a:r>
            <a:r>
              <a:rPr lang="en-US" sz="2400" dirty="0">
                <a:latin typeface="Tahoma" pitchFamily="34" charset="0"/>
              </a:rPr>
              <a:t> using different radioactive dating methods on the </a:t>
            </a:r>
            <a:r>
              <a:rPr lang="en-US" sz="2400" b="1" dirty="0">
                <a:solidFill>
                  <a:srgbClr val="FF0000"/>
                </a:solidFill>
                <a:latin typeface="Tahoma" pitchFamily="34" charset="0"/>
              </a:rPr>
              <a:t>same rock</a:t>
            </a:r>
            <a:r>
              <a:rPr lang="en-US" sz="2400" dirty="0">
                <a:latin typeface="Tahoma" pitchFamily="34" charset="0"/>
              </a:rPr>
              <a:t>. Obviously both dates can't be right!</a:t>
            </a:r>
          </a:p>
          <a:p>
            <a:pPr lvl="1"/>
            <a:r>
              <a:rPr lang="en-US" sz="2400" dirty="0">
                <a:latin typeface="Tahoma" pitchFamily="34" charset="0"/>
              </a:rPr>
              <a:t>Sometimes rocks that are thought to be much </a:t>
            </a:r>
            <a:r>
              <a:rPr lang="en-US" sz="2400" b="1" dirty="0">
                <a:solidFill>
                  <a:srgbClr val="FF0000"/>
                </a:solidFill>
                <a:latin typeface="Tahoma" pitchFamily="34" charset="0"/>
              </a:rPr>
              <a:t>older</a:t>
            </a:r>
            <a:r>
              <a:rPr lang="en-US" sz="2400" dirty="0">
                <a:latin typeface="Tahoma" pitchFamily="34" charset="0"/>
              </a:rPr>
              <a:t> than other rocks (because they are buried several layers </a:t>
            </a:r>
            <a:r>
              <a:rPr lang="en-US" sz="2400" b="1" dirty="0">
                <a:solidFill>
                  <a:srgbClr val="FF0000"/>
                </a:solidFill>
                <a:latin typeface="Tahoma" pitchFamily="34" charset="0"/>
              </a:rPr>
              <a:t>under</a:t>
            </a:r>
            <a:r>
              <a:rPr lang="en-US" sz="2400" dirty="0">
                <a:latin typeface="Tahoma" pitchFamily="34" charset="0"/>
              </a:rPr>
              <a:t> them) date much </a:t>
            </a:r>
            <a:r>
              <a:rPr lang="en-US" sz="2400" b="1" dirty="0">
                <a:solidFill>
                  <a:srgbClr val="FF0000"/>
                </a:solidFill>
                <a:latin typeface="Tahoma" pitchFamily="34" charset="0"/>
              </a:rPr>
              <a:t>younger</a:t>
            </a:r>
            <a:r>
              <a:rPr lang="en-US" sz="2400" dirty="0">
                <a:latin typeface="Tahoma" pitchFamily="34" charset="0"/>
              </a:rPr>
              <a:t> than the rocks found above them! </a:t>
            </a:r>
          </a:p>
          <a:p>
            <a:pPr lvl="1"/>
            <a:r>
              <a:rPr lang="en-US" sz="2400" dirty="0">
                <a:latin typeface="Tahoma" pitchFamily="34" charset="0"/>
              </a:rPr>
              <a:t>Often rocks that are </a:t>
            </a:r>
            <a:r>
              <a:rPr lang="en-US" sz="2400" b="1" dirty="0">
                <a:solidFill>
                  <a:srgbClr val="FF0000"/>
                </a:solidFill>
                <a:latin typeface="Tahoma" pitchFamily="34" charset="0"/>
              </a:rPr>
              <a:t>known to be very young</a:t>
            </a:r>
            <a:r>
              <a:rPr lang="en-US" sz="2400" dirty="0">
                <a:latin typeface="Tahoma" pitchFamily="34" charset="0"/>
              </a:rPr>
              <a:t> (because they come from recent volcanoes whose eruption date is known) give dates using radioactive </a:t>
            </a:r>
            <a:r>
              <a:rPr lang="en-US" sz="2400" b="1" dirty="0">
                <a:solidFill>
                  <a:srgbClr val="FF0000"/>
                </a:solidFill>
                <a:latin typeface="Tahoma" pitchFamily="34" charset="0"/>
              </a:rPr>
              <a:t>dating</a:t>
            </a:r>
            <a:r>
              <a:rPr lang="en-US" sz="2400" dirty="0">
                <a:latin typeface="Tahoma" pitchFamily="34" charset="0"/>
              </a:rPr>
              <a:t> methods that are </a:t>
            </a:r>
            <a:r>
              <a:rPr lang="en-US" sz="2400" b="1" dirty="0">
                <a:solidFill>
                  <a:srgbClr val="FF0000"/>
                </a:solidFill>
                <a:latin typeface="Tahoma" pitchFamily="34" charset="0"/>
              </a:rPr>
              <a:t>very old</a:t>
            </a:r>
            <a:r>
              <a:rPr lang="en-US" sz="2400" dirty="0">
                <a:latin typeface="Tahoma" pitchFamily="34" charset="0"/>
              </a:rPr>
              <a:t> and therefore known to be erroneous</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randombar(vertical)">
                                      <p:cBhvr>
                                        <p:cTn id="7" dur="500"/>
                                        <p:tgtEl>
                                          <p:spTgt spid="208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208899">
                                            <p:txEl>
                                              <p:pRg st="1" end="1"/>
                                            </p:txEl>
                                          </p:spTgt>
                                        </p:tgtEl>
                                        <p:attrNameLst>
                                          <p:attrName>style.visibility</p:attrName>
                                        </p:attrNameLst>
                                      </p:cBhvr>
                                      <p:to>
                                        <p:strVal val="visible"/>
                                      </p:to>
                                    </p:set>
                                    <p:animEffect transition="in" filter="randombar(vertical)">
                                      <p:cBhvr>
                                        <p:cTn id="12" dur="500"/>
                                        <p:tgtEl>
                                          <p:spTgt spid="208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208899">
                                            <p:txEl>
                                              <p:pRg st="2" end="2"/>
                                            </p:txEl>
                                          </p:spTgt>
                                        </p:tgtEl>
                                        <p:attrNameLst>
                                          <p:attrName>style.visibility</p:attrName>
                                        </p:attrNameLst>
                                      </p:cBhvr>
                                      <p:to>
                                        <p:strVal val="visible"/>
                                      </p:to>
                                    </p:set>
                                    <p:animEffect transition="in" filter="randombar(vertical)">
                                      <p:cBhvr>
                                        <p:cTn id="17" dur="500"/>
                                        <p:tgtEl>
                                          <p:spTgt spid="208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208899">
                                            <p:txEl>
                                              <p:pRg st="3" end="3"/>
                                            </p:txEl>
                                          </p:spTgt>
                                        </p:tgtEl>
                                        <p:attrNameLst>
                                          <p:attrName>style.visibility</p:attrName>
                                        </p:attrNameLst>
                                      </p:cBhvr>
                                      <p:to>
                                        <p:strVal val="visible"/>
                                      </p:to>
                                    </p:set>
                                    <p:animEffect transition="in" filter="randombar(vertical)">
                                      <p:cBhvr>
                                        <p:cTn id="22" dur="500"/>
                                        <p:tgtEl>
                                          <p:spTgt spid="208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ChangeArrowheads="1"/>
          </p:cNvSpPr>
          <p:nvPr/>
        </p:nvSpPr>
        <p:spPr bwMode="auto">
          <a:xfrm flipV="1">
            <a:off x="0" y="0"/>
            <a:ext cx="9144000" cy="211138"/>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a:p>
        </p:txBody>
      </p:sp>
      <p:sp>
        <p:nvSpPr>
          <p:cNvPr id="348163" name="Rectangle 3"/>
          <p:cNvSpPr>
            <a:spLocks noChangeArrowheads="1"/>
          </p:cNvSpPr>
          <p:nvPr/>
        </p:nvSpPr>
        <p:spPr bwMode="auto">
          <a:xfrm>
            <a:off x="0" y="6646863"/>
            <a:ext cx="9144000" cy="211137"/>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a:p>
        </p:txBody>
      </p:sp>
      <p:pic>
        <p:nvPicPr>
          <p:cNvPr id="348164" name="Picture 4" descr="grand canyon10"/>
          <p:cNvPicPr>
            <a:picLocks noChangeAspect="1" noChangeArrowheads="1"/>
          </p:cNvPicPr>
          <p:nvPr/>
        </p:nvPicPr>
        <p:blipFill>
          <a:blip r:embed="rId3" cstate="print"/>
          <a:srcRect/>
          <a:stretch>
            <a:fillRect/>
          </a:stretch>
        </p:blipFill>
        <p:spPr bwMode="auto">
          <a:xfrm>
            <a:off x="3275013" y="2017713"/>
            <a:ext cx="2762250" cy="2927350"/>
          </a:xfrm>
          <a:prstGeom prst="rect">
            <a:avLst/>
          </a:prstGeom>
          <a:noFill/>
        </p:spPr>
      </p:pic>
      <p:sp>
        <p:nvSpPr>
          <p:cNvPr id="348165" name="Line 5"/>
          <p:cNvSpPr>
            <a:spLocks noChangeShapeType="1"/>
          </p:cNvSpPr>
          <p:nvPr/>
        </p:nvSpPr>
        <p:spPr bwMode="auto">
          <a:xfrm flipH="1">
            <a:off x="5372100" y="4057650"/>
            <a:ext cx="427038" cy="1219200"/>
          </a:xfrm>
          <a:prstGeom prst="line">
            <a:avLst/>
          </a:prstGeom>
          <a:noFill/>
          <a:ln w="50800">
            <a:solidFill>
              <a:srgbClr val="FF0000"/>
            </a:solidFill>
            <a:round/>
            <a:headEnd type="stealth" w="med" len="lg"/>
            <a:tailEnd type="none" w="sm" len="sm"/>
          </a:ln>
          <a:effectLst/>
        </p:spPr>
        <p:txBody>
          <a:bodyPr wrap="none" anchor="ctr"/>
          <a:lstStyle/>
          <a:p>
            <a:endParaRPr lang="en-US"/>
          </a:p>
        </p:txBody>
      </p:sp>
      <p:sp>
        <p:nvSpPr>
          <p:cNvPr id="348166" name="Rectangle 6"/>
          <p:cNvSpPr>
            <a:spLocks noChangeArrowheads="1"/>
          </p:cNvSpPr>
          <p:nvPr/>
        </p:nvSpPr>
        <p:spPr bwMode="auto">
          <a:xfrm>
            <a:off x="804863" y="228600"/>
            <a:ext cx="7881937" cy="1627188"/>
          </a:xfrm>
          <a:prstGeom prst="rect">
            <a:avLst/>
          </a:prstGeom>
          <a:noFill/>
          <a:ln w="9525">
            <a:noFill/>
            <a:miter lim="800000"/>
            <a:headEnd/>
            <a:tailEnd/>
          </a:ln>
          <a:effectLst/>
        </p:spPr>
        <p:txBody>
          <a:bodyPr lIns="92075" tIns="46038" rIns="92075" bIns="46038">
            <a:spAutoFit/>
          </a:bodyPr>
          <a:lstStyle/>
          <a:p>
            <a:pPr>
              <a:lnSpc>
                <a:spcPct val="70000"/>
              </a:lnSpc>
              <a:spcBef>
                <a:spcPct val="50000"/>
              </a:spcBef>
              <a:tabLst>
                <a:tab pos="3200400" algn="l"/>
              </a:tabLst>
            </a:pPr>
            <a:r>
              <a:rPr lang="en-US" b="1" u="sng">
                <a:latin typeface="Arial" charset="0"/>
              </a:rPr>
              <a:t>Basaltic rocks of Uinkaret Plateau (Grand Canyon)</a:t>
            </a:r>
            <a:endParaRPr lang="en-US" sz="2000" b="1" u="sng">
              <a:latin typeface="Arial" charset="0"/>
            </a:endParaRPr>
          </a:p>
          <a:p>
            <a:pPr>
              <a:lnSpc>
                <a:spcPct val="70000"/>
              </a:lnSpc>
              <a:spcBef>
                <a:spcPct val="50000"/>
              </a:spcBef>
              <a:tabLst>
                <a:tab pos="3200400" algn="l"/>
              </a:tabLst>
            </a:pPr>
            <a:r>
              <a:rPr lang="en-US" sz="2000">
                <a:latin typeface="Arial" charset="0"/>
              </a:rPr>
              <a:t>six K-Ar model ages	0.01 to 17 million</a:t>
            </a:r>
          </a:p>
          <a:p>
            <a:pPr>
              <a:lnSpc>
                <a:spcPct val="50000"/>
              </a:lnSpc>
              <a:spcBef>
                <a:spcPct val="50000"/>
              </a:spcBef>
              <a:tabLst>
                <a:tab pos="3200400" algn="l"/>
              </a:tabLst>
            </a:pPr>
            <a:r>
              <a:rPr lang="en-US" sz="2000">
                <a:latin typeface="Arial" charset="0"/>
              </a:rPr>
              <a:t>five Rb-Sr model ages	1270 to 1390 million</a:t>
            </a:r>
          </a:p>
          <a:p>
            <a:pPr>
              <a:lnSpc>
                <a:spcPct val="50000"/>
              </a:lnSpc>
              <a:spcBef>
                <a:spcPct val="50000"/>
              </a:spcBef>
              <a:tabLst>
                <a:tab pos="3200400" algn="l"/>
              </a:tabLst>
            </a:pPr>
            <a:r>
              <a:rPr lang="en-US" sz="2000">
                <a:latin typeface="Arial" charset="0"/>
              </a:rPr>
              <a:t>one Rb-Sr isochron age	1340 million</a:t>
            </a:r>
          </a:p>
          <a:p>
            <a:pPr>
              <a:lnSpc>
                <a:spcPct val="50000"/>
              </a:lnSpc>
              <a:spcBef>
                <a:spcPct val="50000"/>
              </a:spcBef>
              <a:tabLst>
                <a:tab pos="3200400" algn="l"/>
              </a:tabLst>
            </a:pPr>
            <a:r>
              <a:rPr lang="en-US" sz="2000">
                <a:latin typeface="Arial" charset="0"/>
              </a:rPr>
              <a:t>one Pb-Pb isochron age	2600 million</a:t>
            </a:r>
          </a:p>
        </p:txBody>
      </p:sp>
      <p:sp>
        <p:nvSpPr>
          <p:cNvPr id="348167" name="Rectangle 7"/>
          <p:cNvSpPr>
            <a:spLocks noChangeArrowheads="1"/>
          </p:cNvSpPr>
          <p:nvPr/>
        </p:nvSpPr>
        <p:spPr bwMode="auto">
          <a:xfrm>
            <a:off x="752475" y="5045075"/>
            <a:ext cx="6248400" cy="1627188"/>
          </a:xfrm>
          <a:prstGeom prst="rect">
            <a:avLst/>
          </a:prstGeom>
          <a:noFill/>
          <a:ln w="9525">
            <a:noFill/>
            <a:miter lim="800000"/>
            <a:headEnd/>
            <a:tailEnd/>
          </a:ln>
          <a:effectLst/>
        </p:spPr>
        <p:txBody>
          <a:bodyPr lIns="92075" tIns="46038" rIns="92075" bIns="46038">
            <a:spAutoFit/>
          </a:bodyPr>
          <a:lstStyle/>
          <a:p>
            <a:pPr>
              <a:lnSpc>
                <a:spcPct val="70000"/>
              </a:lnSpc>
              <a:spcBef>
                <a:spcPct val="50000"/>
              </a:spcBef>
              <a:tabLst>
                <a:tab pos="3200400" algn="l"/>
              </a:tabLst>
            </a:pPr>
            <a:r>
              <a:rPr lang="en-US" u="sng">
                <a:latin typeface="Arial" charset="0"/>
              </a:rPr>
              <a:t>Gardenas Basalt  (Precambrian)</a:t>
            </a:r>
            <a:endParaRPr lang="en-US" sz="2000" u="sng">
              <a:latin typeface="Arial" charset="0"/>
            </a:endParaRPr>
          </a:p>
          <a:p>
            <a:pPr>
              <a:lnSpc>
                <a:spcPct val="70000"/>
              </a:lnSpc>
              <a:spcBef>
                <a:spcPct val="50000"/>
              </a:spcBef>
              <a:tabLst>
                <a:tab pos="3200400" algn="l"/>
              </a:tabLst>
            </a:pPr>
            <a:r>
              <a:rPr lang="en-US" sz="2000">
                <a:latin typeface="Arial" charset="0"/>
              </a:rPr>
              <a:t>five K-Ar model ages	791 to 853 million</a:t>
            </a:r>
          </a:p>
          <a:p>
            <a:pPr>
              <a:lnSpc>
                <a:spcPct val="50000"/>
              </a:lnSpc>
              <a:spcBef>
                <a:spcPct val="50000"/>
              </a:spcBef>
              <a:tabLst>
                <a:tab pos="3200400" algn="l"/>
              </a:tabLst>
            </a:pPr>
            <a:r>
              <a:rPr lang="en-US" sz="2000">
                <a:latin typeface="Arial" charset="0"/>
              </a:rPr>
              <a:t>six Rb-Sr model ages	980 to 1100 million</a:t>
            </a:r>
          </a:p>
          <a:p>
            <a:pPr>
              <a:lnSpc>
                <a:spcPct val="50000"/>
              </a:lnSpc>
              <a:spcBef>
                <a:spcPct val="50000"/>
              </a:spcBef>
              <a:tabLst>
                <a:tab pos="3200400" algn="l"/>
              </a:tabLst>
            </a:pPr>
            <a:r>
              <a:rPr lang="en-US" sz="2000">
                <a:latin typeface="Arial" charset="0"/>
              </a:rPr>
              <a:t>one K-Ar isochron age	715 million</a:t>
            </a:r>
          </a:p>
          <a:p>
            <a:pPr>
              <a:lnSpc>
                <a:spcPct val="50000"/>
              </a:lnSpc>
              <a:spcBef>
                <a:spcPct val="50000"/>
              </a:spcBef>
              <a:tabLst>
                <a:tab pos="3200400" algn="l"/>
              </a:tabLst>
            </a:pPr>
            <a:r>
              <a:rPr lang="en-US" sz="2000">
                <a:latin typeface="Arial" charset="0"/>
              </a:rPr>
              <a:t>one Rb-Sr isochron age	1070 million</a:t>
            </a:r>
          </a:p>
        </p:txBody>
      </p:sp>
      <p:grpSp>
        <p:nvGrpSpPr>
          <p:cNvPr id="348168" name="Group 8"/>
          <p:cNvGrpSpPr>
            <a:grpSpLocks/>
          </p:cNvGrpSpPr>
          <p:nvPr/>
        </p:nvGrpSpPr>
        <p:grpSpPr bwMode="auto">
          <a:xfrm>
            <a:off x="6000750" y="2047875"/>
            <a:ext cx="2532063" cy="2255838"/>
            <a:chOff x="3780" y="1290"/>
            <a:chExt cx="1595" cy="1421"/>
          </a:xfrm>
        </p:grpSpPr>
        <p:sp>
          <p:nvSpPr>
            <p:cNvPr id="348169" name="Rectangle 9"/>
            <p:cNvSpPr>
              <a:spLocks noChangeArrowheads="1"/>
            </p:cNvSpPr>
            <p:nvPr/>
          </p:nvSpPr>
          <p:spPr bwMode="auto">
            <a:xfrm>
              <a:off x="3970" y="1540"/>
              <a:ext cx="1089" cy="328"/>
            </a:xfrm>
            <a:prstGeom prst="rect">
              <a:avLst/>
            </a:prstGeom>
            <a:noFill/>
            <a:ln w="12700">
              <a:noFill/>
              <a:miter lim="800000"/>
              <a:headEnd/>
              <a:tailEnd/>
            </a:ln>
            <a:effectLst/>
          </p:spPr>
          <p:txBody>
            <a:bodyPr wrap="none" lIns="92075" tIns="46038" rIns="92075" bIns="46038">
              <a:spAutoFit/>
            </a:bodyPr>
            <a:lstStyle/>
            <a:p>
              <a:r>
                <a:rPr lang="en-US" sz="2800">
                  <a:latin typeface="Arial" charset="0"/>
                </a:rPr>
                <a:t>Paleozoic</a:t>
              </a:r>
            </a:p>
          </p:txBody>
        </p:sp>
        <p:sp>
          <p:nvSpPr>
            <p:cNvPr id="348170" name="Line 10"/>
            <p:cNvSpPr>
              <a:spLocks noChangeShapeType="1"/>
            </p:cNvSpPr>
            <p:nvPr/>
          </p:nvSpPr>
          <p:spPr bwMode="auto">
            <a:xfrm flipH="1" flipV="1">
              <a:off x="3815" y="1290"/>
              <a:ext cx="164" cy="52"/>
            </a:xfrm>
            <a:prstGeom prst="line">
              <a:avLst/>
            </a:prstGeom>
            <a:noFill/>
            <a:ln w="57150">
              <a:solidFill>
                <a:srgbClr val="660033"/>
              </a:solidFill>
              <a:round/>
              <a:headEnd type="none" w="sm" len="sm"/>
              <a:tailEnd type="none" w="sm" len="sm"/>
            </a:ln>
            <a:effectLst/>
          </p:spPr>
          <p:txBody>
            <a:bodyPr wrap="none" anchor="ctr"/>
            <a:lstStyle/>
            <a:p>
              <a:endParaRPr lang="en-US"/>
            </a:p>
          </p:txBody>
        </p:sp>
        <p:sp>
          <p:nvSpPr>
            <p:cNvPr id="348171" name="Line 11"/>
            <p:cNvSpPr>
              <a:spLocks noChangeShapeType="1"/>
            </p:cNvSpPr>
            <p:nvPr/>
          </p:nvSpPr>
          <p:spPr bwMode="auto">
            <a:xfrm flipH="1" flipV="1">
              <a:off x="3780" y="2240"/>
              <a:ext cx="187" cy="65"/>
            </a:xfrm>
            <a:prstGeom prst="line">
              <a:avLst/>
            </a:prstGeom>
            <a:noFill/>
            <a:ln w="57150">
              <a:solidFill>
                <a:srgbClr val="660033"/>
              </a:solidFill>
              <a:round/>
              <a:headEnd type="none" w="sm" len="sm"/>
              <a:tailEnd type="none" w="sm" len="sm"/>
            </a:ln>
            <a:effectLst/>
          </p:spPr>
          <p:txBody>
            <a:bodyPr wrap="none" anchor="ctr"/>
            <a:lstStyle/>
            <a:p>
              <a:endParaRPr lang="en-US"/>
            </a:p>
          </p:txBody>
        </p:sp>
        <p:sp>
          <p:nvSpPr>
            <p:cNvPr id="348172" name="Line 12"/>
            <p:cNvSpPr>
              <a:spLocks noChangeShapeType="1"/>
            </p:cNvSpPr>
            <p:nvPr/>
          </p:nvSpPr>
          <p:spPr bwMode="auto">
            <a:xfrm>
              <a:off x="3897" y="1329"/>
              <a:ext cx="0" cy="950"/>
            </a:xfrm>
            <a:prstGeom prst="line">
              <a:avLst/>
            </a:prstGeom>
            <a:noFill/>
            <a:ln w="57150">
              <a:solidFill>
                <a:srgbClr val="660033"/>
              </a:solidFill>
              <a:round/>
              <a:headEnd type="stealth" w="med" len="lg"/>
              <a:tailEnd type="stealth" w="med" len="lg"/>
            </a:ln>
            <a:effectLst/>
          </p:spPr>
          <p:txBody>
            <a:bodyPr wrap="none" anchor="ctr"/>
            <a:lstStyle/>
            <a:p>
              <a:endParaRPr lang="en-US"/>
            </a:p>
          </p:txBody>
        </p:sp>
        <p:sp>
          <p:nvSpPr>
            <p:cNvPr id="348173" name="Line 13"/>
            <p:cNvSpPr>
              <a:spLocks noChangeShapeType="1"/>
            </p:cNvSpPr>
            <p:nvPr/>
          </p:nvSpPr>
          <p:spPr bwMode="auto">
            <a:xfrm>
              <a:off x="3897" y="2292"/>
              <a:ext cx="0" cy="419"/>
            </a:xfrm>
            <a:prstGeom prst="line">
              <a:avLst/>
            </a:prstGeom>
            <a:noFill/>
            <a:ln w="57150">
              <a:solidFill>
                <a:srgbClr val="660033"/>
              </a:solidFill>
              <a:round/>
              <a:headEnd type="stealth" w="med" len="lg"/>
              <a:tailEnd type="stealth" w="med" len="lg"/>
            </a:ln>
            <a:effectLst/>
          </p:spPr>
          <p:txBody>
            <a:bodyPr wrap="none" anchor="ctr"/>
            <a:lstStyle/>
            <a:p>
              <a:endParaRPr lang="en-US"/>
            </a:p>
          </p:txBody>
        </p:sp>
        <p:sp>
          <p:nvSpPr>
            <p:cNvPr id="348174" name="Rectangle 14"/>
            <p:cNvSpPr>
              <a:spLocks noChangeArrowheads="1"/>
            </p:cNvSpPr>
            <p:nvPr/>
          </p:nvSpPr>
          <p:spPr bwMode="auto">
            <a:xfrm>
              <a:off x="3986" y="2372"/>
              <a:ext cx="1389" cy="327"/>
            </a:xfrm>
            <a:prstGeom prst="rect">
              <a:avLst/>
            </a:prstGeom>
            <a:noFill/>
            <a:ln w="9525">
              <a:noFill/>
              <a:miter lim="800000"/>
              <a:headEnd/>
              <a:tailEnd/>
            </a:ln>
            <a:effectLst/>
          </p:spPr>
          <p:txBody>
            <a:bodyPr wrap="none" lIns="92075" tIns="46038" rIns="92075" bIns="46038">
              <a:spAutoFit/>
            </a:bodyPr>
            <a:lstStyle/>
            <a:p>
              <a:r>
                <a:rPr lang="en-US" sz="2800">
                  <a:latin typeface="Arial" charset="0"/>
                </a:rPr>
                <a:t>Precambrian</a:t>
              </a:r>
            </a:p>
          </p:txBody>
        </p:sp>
      </p:grpSp>
      <p:sp>
        <p:nvSpPr>
          <p:cNvPr id="348175" name="Line 15"/>
          <p:cNvSpPr>
            <a:spLocks noChangeShapeType="1"/>
          </p:cNvSpPr>
          <p:nvPr/>
        </p:nvSpPr>
        <p:spPr bwMode="auto">
          <a:xfrm flipH="1">
            <a:off x="5897563" y="6503988"/>
            <a:ext cx="1082675" cy="0"/>
          </a:xfrm>
          <a:prstGeom prst="line">
            <a:avLst/>
          </a:prstGeom>
          <a:noFill/>
          <a:ln w="76200">
            <a:solidFill>
              <a:srgbClr val="FF0000"/>
            </a:solidFill>
            <a:round/>
            <a:headEnd/>
            <a:tailEnd type="triangle" w="med" len="med"/>
          </a:ln>
          <a:effectLst/>
        </p:spPr>
        <p:txBody>
          <a:bodyPr/>
          <a:lstStyle/>
          <a:p>
            <a:endParaRPr lang="en-US"/>
          </a:p>
        </p:txBody>
      </p:sp>
      <p:sp>
        <p:nvSpPr>
          <p:cNvPr id="348176" name="Line 16"/>
          <p:cNvSpPr>
            <a:spLocks noChangeShapeType="1"/>
          </p:cNvSpPr>
          <p:nvPr/>
        </p:nvSpPr>
        <p:spPr bwMode="auto">
          <a:xfrm flipH="1">
            <a:off x="6167438" y="1401763"/>
            <a:ext cx="1082675" cy="0"/>
          </a:xfrm>
          <a:prstGeom prst="line">
            <a:avLst/>
          </a:prstGeom>
          <a:noFill/>
          <a:ln w="76200">
            <a:solidFill>
              <a:srgbClr val="FF0000"/>
            </a:solidFill>
            <a:round/>
            <a:headEnd/>
            <a:tailEnd type="triangle" w="med" len="med"/>
          </a:ln>
          <a:effectLst/>
        </p:spPr>
        <p:txBody>
          <a:bodyPr/>
          <a:lstStyle/>
          <a:p>
            <a:endParaRPr lang="en-US"/>
          </a:p>
        </p:txBody>
      </p:sp>
      <p:sp>
        <p:nvSpPr>
          <p:cNvPr id="348177" name="Rectangle 17"/>
          <p:cNvSpPr>
            <a:spLocks noChangeArrowheads="1"/>
          </p:cNvSpPr>
          <p:nvPr/>
        </p:nvSpPr>
        <p:spPr bwMode="auto">
          <a:xfrm>
            <a:off x="685800" y="1219200"/>
            <a:ext cx="5467350" cy="342900"/>
          </a:xfrm>
          <a:prstGeom prst="rect">
            <a:avLst/>
          </a:prstGeom>
          <a:noFill/>
          <a:ln w="28575">
            <a:solidFill>
              <a:srgbClr val="FF0000"/>
            </a:solidFill>
            <a:miter lim="800000"/>
            <a:headEnd/>
            <a:tailEnd/>
          </a:ln>
          <a:effectLst>
            <a:prstShdw prst="shdw17" dist="17961" dir="2700000">
              <a:srgbClr val="FF0000">
                <a:gamma/>
                <a:shade val="60000"/>
                <a:invGamma/>
              </a:srgbClr>
            </a:prstShdw>
          </a:effectLst>
        </p:spPr>
        <p:txBody>
          <a:bodyPr wrap="none" anchor="ctr"/>
          <a:lstStyle/>
          <a:p>
            <a:endParaRPr lang="en-US"/>
          </a:p>
        </p:txBody>
      </p:sp>
      <p:sp>
        <p:nvSpPr>
          <p:cNvPr id="348178" name="Rectangle 18"/>
          <p:cNvSpPr>
            <a:spLocks noChangeArrowheads="1"/>
          </p:cNvSpPr>
          <p:nvPr/>
        </p:nvSpPr>
        <p:spPr bwMode="auto">
          <a:xfrm>
            <a:off x="671513" y="6329363"/>
            <a:ext cx="5186362" cy="400050"/>
          </a:xfrm>
          <a:prstGeom prst="rect">
            <a:avLst/>
          </a:prstGeom>
          <a:noFill/>
          <a:ln w="28575">
            <a:solidFill>
              <a:srgbClr val="FF0000"/>
            </a:solidFill>
            <a:miter lim="800000"/>
            <a:headEnd/>
            <a:tailEnd/>
          </a:ln>
          <a:effectLst>
            <a:prstShdw prst="shdw17" dist="17961" dir="2700000">
              <a:srgbClr val="FF0000">
                <a:gamma/>
                <a:shade val="60000"/>
                <a:invGamma/>
              </a:srgbClr>
            </a:prstShdw>
          </a:effectLst>
        </p:spPr>
        <p:txBody>
          <a:bodyPr wrap="none" anchor="ctr"/>
          <a:lstStyle/>
          <a:p>
            <a:endParaRPr lang="en-US"/>
          </a:p>
        </p:txBody>
      </p:sp>
      <p:grpSp>
        <p:nvGrpSpPr>
          <p:cNvPr id="348179" name="Group 19"/>
          <p:cNvGrpSpPr>
            <a:grpSpLocks/>
          </p:cNvGrpSpPr>
          <p:nvPr/>
        </p:nvGrpSpPr>
        <p:grpSpPr bwMode="auto">
          <a:xfrm>
            <a:off x="249238" y="1320800"/>
            <a:ext cx="393700" cy="5254625"/>
            <a:chOff x="157" y="832"/>
            <a:chExt cx="248" cy="3310"/>
          </a:xfrm>
        </p:grpSpPr>
        <p:sp>
          <p:nvSpPr>
            <p:cNvPr id="348180" name="Line 20"/>
            <p:cNvSpPr>
              <a:spLocks noChangeShapeType="1"/>
            </p:cNvSpPr>
            <p:nvPr/>
          </p:nvSpPr>
          <p:spPr bwMode="auto">
            <a:xfrm>
              <a:off x="165" y="832"/>
              <a:ext cx="0" cy="3310"/>
            </a:xfrm>
            <a:prstGeom prst="line">
              <a:avLst/>
            </a:prstGeom>
            <a:noFill/>
            <a:ln w="57150">
              <a:solidFill>
                <a:srgbClr val="660033"/>
              </a:solidFill>
              <a:round/>
              <a:headEnd/>
              <a:tailEnd/>
            </a:ln>
            <a:effectLst/>
          </p:spPr>
          <p:txBody>
            <a:bodyPr/>
            <a:lstStyle/>
            <a:p>
              <a:endParaRPr lang="en-US"/>
            </a:p>
          </p:txBody>
        </p:sp>
        <p:sp>
          <p:nvSpPr>
            <p:cNvPr id="348181" name="Line 21"/>
            <p:cNvSpPr>
              <a:spLocks noChangeShapeType="1"/>
            </p:cNvSpPr>
            <p:nvPr/>
          </p:nvSpPr>
          <p:spPr bwMode="auto">
            <a:xfrm>
              <a:off x="159" y="847"/>
              <a:ext cx="246" cy="0"/>
            </a:xfrm>
            <a:prstGeom prst="line">
              <a:avLst/>
            </a:prstGeom>
            <a:noFill/>
            <a:ln w="57150">
              <a:solidFill>
                <a:srgbClr val="660033"/>
              </a:solidFill>
              <a:round/>
              <a:headEnd/>
              <a:tailEnd type="triangle" w="med" len="med"/>
            </a:ln>
            <a:effectLst/>
          </p:spPr>
          <p:txBody>
            <a:bodyPr/>
            <a:lstStyle/>
            <a:p>
              <a:endParaRPr lang="en-US"/>
            </a:p>
          </p:txBody>
        </p:sp>
        <p:sp>
          <p:nvSpPr>
            <p:cNvPr id="348182" name="Line 22"/>
            <p:cNvSpPr>
              <a:spLocks noChangeShapeType="1"/>
            </p:cNvSpPr>
            <p:nvPr/>
          </p:nvSpPr>
          <p:spPr bwMode="auto">
            <a:xfrm>
              <a:off x="157" y="4137"/>
              <a:ext cx="246" cy="0"/>
            </a:xfrm>
            <a:prstGeom prst="line">
              <a:avLst/>
            </a:prstGeom>
            <a:noFill/>
            <a:ln w="57150">
              <a:solidFill>
                <a:srgbClr val="660033"/>
              </a:solidFill>
              <a:round/>
              <a:headEnd/>
              <a:tailEnd type="triangle" w="med" len="med"/>
            </a:ln>
            <a:effectLst/>
          </p:spPr>
          <p:txBody>
            <a:bodyPr/>
            <a:lstStyle/>
            <a:p>
              <a:endParaRPr lang="en-US"/>
            </a:p>
          </p:txBody>
        </p:sp>
      </p:grpSp>
      <p:sp>
        <p:nvSpPr>
          <p:cNvPr id="348183" name="Freeform 23"/>
          <p:cNvSpPr>
            <a:spLocks/>
          </p:cNvSpPr>
          <p:nvPr/>
        </p:nvSpPr>
        <p:spPr bwMode="auto">
          <a:xfrm>
            <a:off x="2787650" y="1828800"/>
            <a:ext cx="2147888" cy="319088"/>
          </a:xfrm>
          <a:custGeom>
            <a:avLst/>
            <a:gdLst/>
            <a:ahLst/>
            <a:cxnLst>
              <a:cxn ang="0">
                <a:pos x="82" y="0"/>
              </a:cxn>
              <a:cxn ang="0">
                <a:pos x="274" y="128"/>
              </a:cxn>
              <a:cxn ang="0">
                <a:pos x="1728" y="201"/>
              </a:cxn>
            </a:cxnLst>
            <a:rect l="0" t="0" r="r" b="b"/>
            <a:pathLst>
              <a:path w="1728" h="201">
                <a:moveTo>
                  <a:pt x="82" y="0"/>
                </a:moveTo>
                <a:cubicBezTo>
                  <a:pt x="41" y="47"/>
                  <a:pt x="0" y="94"/>
                  <a:pt x="274" y="128"/>
                </a:cubicBezTo>
                <a:cubicBezTo>
                  <a:pt x="548" y="162"/>
                  <a:pt x="1486" y="189"/>
                  <a:pt x="1728" y="201"/>
                </a:cubicBezTo>
              </a:path>
            </a:pathLst>
          </a:custGeom>
          <a:noFill/>
          <a:ln w="57150" cmpd="sng">
            <a:solidFill>
              <a:srgbClr val="FF0000"/>
            </a:solidFill>
            <a:round/>
            <a:headEnd type="none" w="med" len="med"/>
            <a:tailEnd type="triangle" w="med" len="med"/>
          </a:ln>
          <a:effectLst/>
        </p:spPr>
        <p:txBody>
          <a:bodyPr/>
          <a:lstStyle/>
          <a:p>
            <a:endParaRPr lang="en-US"/>
          </a:p>
        </p:txBody>
      </p:sp>
      <p:sp>
        <p:nvSpPr>
          <p:cNvPr id="348184" name="Text Box 24"/>
          <p:cNvSpPr txBox="1">
            <a:spLocks noChangeArrowheads="1"/>
          </p:cNvSpPr>
          <p:nvPr/>
        </p:nvSpPr>
        <p:spPr bwMode="auto">
          <a:xfrm>
            <a:off x="7315200" y="4632325"/>
            <a:ext cx="1828800" cy="2225675"/>
          </a:xfrm>
          <a:prstGeom prst="rect">
            <a:avLst/>
          </a:prstGeom>
          <a:noFill/>
          <a:ln w="9525" algn="ctr">
            <a:noFill/>
            <a:miter lim="800000"/>
            <a:headEnd/>
            <a:tailEnd/>
          </a:ln>
          <a:effectLst/>
        </p:spPr>
        <p:txBody>
          <a:bodyPr>
            <a:spAutoFit/>
          </a:bodyPr>
          <a:lstStyle/>
          <a:p>
            <a:r>
              <a:rPr lang="en-US" sz="2000"/>
              <a:t>As documented by Steve Austin Ph.D., </a:t>
            </a:r>
            <a:r>
              <a:rPr lang="en-US" sz="2000" i="1"/>
              <a:t>Grand Canyon - Monument to Catastrophe</a:t>
            </a:r>
            <a:r>
              <a:rPr lang="en-US" sz="2000"/>
              <a:t>, 1994, p.126</a:t>
            </a:r>
          </a:p>
        </p:txBody>
      </p:sp>
    </p:spTree>
  </p:cSld>
  <p:clrMapOvr>
    <a:overrideClrMapping bg1="lt1" tx1="dk1" bg2="lt2" tx2="dk2" accent1="accent1" accent2="accent2" accent3="accent3" accent4="accent4" accent5="accent5" accent6="accent6" hlink="hlink" folHlink="folHlink"/>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6" name="Rectangle 2"/>
          <p:cNvSpPr>
            <a:spLocks noGrp="1" noChangeArrowheads="1"/>
          </p:cNvSpPr>
          <p:nvPr>
            <p:ph type="body" idx="1"/>
          </p:nvPr>
        </p:nvSpPr>
        <p:spPr>
          <a:xfrm>
            <a:off x="114300" y="923925"/>
            <a:ext cx="8801100" cy="3952875"/>
          </a:xfrm>
        </p:spPr>
        <p:txBody>
          <a:bodyPr/>
          <a:lstStyle/>
          <a:p>
            <a:pPr marL="400050" indent="-400050">
              <a:lnSpc>
                <a:spcPct val="130000"/>
              </a:lnSpc>
            </a:pPr>
            <a:r>
              <a:rPr lang="en-US" sz="3600" dirty="0"/>
              <a:t>Sunset Crater, Northern Arizona</a:t>
            </a:r>
          </a:p>
          <a:p>
            <a:pPr marL="800100" lvl="1" indent="-285750">
              <a:spcBef>
                <a:spcPct val="0"/>
              </a:spcBef>
            </a:pPr>
            <a:r>
              <a:rPr lang="en-US" dirty="0"/>
              <a:t>Potassium-argon:  </a:t>
            </a:r>
            <a:r>
              <a:rPr lang="en-US" b="1" dirty="0"/>
              <a:t>200,000</a:t>
            </a:r>
            <a:r>
              <a:rPr lang="en-US" dirty="0"/>
              <a:t> years old</a:t>
            </a:r>
          </a:p>
          <a:p>
            <a:pPr marL="800100" lvl="1" indent="-285750"/>
            <a:r>
              <a:rPr lang="en-US" dirty="0"/>
              <a:t>Reality: AD 1065 (about a </a:t>
            </a:r>
            <a:r>
              <a:rPr lang="en-US" b="1" dirty="0"/>
              <a:t>1,000</a:t>
            </a:r>
            <a:r>
              <a:rPr lang="en-US" dirty="0"/>
              <a:t> years old)</a:t>
            </a:r>
          </a:p>
          <a:p>
            <a:pPr marL="400050" indent="-400050"/>
            <a:r>
              <a:rPr lang="en-US" sz="3600" dirty="0" err="1"/>
              <a:t>Hualalai</a:t>
            </a:r>
            <a:r>
              <a:rPr lang="en-US" sz="3600" dirty="0"/>
              <a:t> basalt, Hawaii</a:t>
            </a:r>
          </a:p>
          <a:p>
            <a:pPr marL="800100" lvl="1" indent="-285750">
              <a:lnSpc>
                <a:spcPct val="70000"/>
              </a:lnSpc>
              <a:spcBef>
                <a:spcPct val="0"/>
              </a:spcBef>
            </a:pPr>
            <a:r>
              <a:rPr lang="en-US" dirty="0"/>
              <a:t>Various Methods: </a:t>
            </a:r>
            <a:r>
              <a:rPr lang="en-US" b="1" dirty="0"/>
              <a:t>140 million – 2.96 billion </a:t>
            </a:r>
            <a:r>
              <a:rPr lang="en-US" dirty="0"/>
              <a:t>years old</a:t>
            </a:r>
          </a:p>
          <a:p>
            <a:pPr marL="800100" lvl="1" indent="-285750">
              <a:lnSpc>
                <a:spcPct val="70000"/>
              </a:lnSpc>
            </a:pPr>
            <a:r>
              <a:rPr lang="en-US" dirty="0"/>
              <a:t>Reality: AD 1801 (about </a:t>
            </a:r>
            <a:r>
              <a:rPr lang="en-US" b="1" dirty="0"/>
              <a:t>200</a:t>
            </a:r>
            <a:r>
              <a:rPr lang="en-US" dirty="0"/>
              <a:t> years old)</a:t>
            </a:r>
          </a:p>
        </p:txBody>
      </p:sp>
      <p:pic>
        <p:nvPicPr>
          <p:cNvPr id="364547" name="Picture 3" descr="Illustration"/>
          <p:cNvPicPr>
            <a:picLocks noChangeAspect="1" noChangeArrowheads="1"/>
          </p:cNvPicPr>
          <p:nvPr/>
        </p:nvPicPr>
        <p:blipFill>
          <a:blip r:embed="rId3" cstate="print"/>
          <a:srcRect t="798"/>
          <a:stretch>
            <a:fillRect/>
          </a:stretch>
        </p:blipFill>
        <p:spPr bwMode="auto">
          <a:xfrm>
            <a:off x="6080125" y="5059363"/>
            <a:ext cx="2992438" cy="1598612"/>
          </a:xfrm>
          <a:prstGeom prst="rect">
            <a:avLst/>
          </a:prstGeom>
          <a:noFill/>
          <a:ln w="9525">
            <a:noFill/>
            <a:miter lim="800000"/>
            <a:headEnd/>
            <a:tailEnd/>
          </a:ln>
        </p:spPr>
      </p:pic>
      <p:sp>
        <p:nvSpPr>
          <p:cNvPr id="364548" name="Rectangle 4"/>
          <p:cNvSpPr>
            <a:spLocks noGrp="1" noChangeArrowheads="1"/>
          </p:cNvSpPr>
          <p:nvPr>
            <p:ph type="title"/>
          </p:nvPr>
        </p:nvSpPr>
        <p:spPr/>
        <p:txBody>
          <a:bodyPr/>
          <a:lstStyle/>
          <a:p>
            <a:r>
              <a:rPr lang="en-US" sz="4400"/>
              <a:t>More Radioactive Dating Problems</a:t>
            </a:r>
          </a:p>
        </p:txBody>
      </p:sp>
      <p:sp>
        <p:nvSpPr>
          <p:cNvPr id="364549" name="Text Box 5"/>
          <p:cNvSpPr txBox="1">
            <a:spLocks noChangeArrowheads="1"/>
          </p:cNvSpPr>
          <p:nvPr/>
        </p:nvSpPr>
        <p:spPr bwMode="auto">
          <a:xfrm>
            <a:off x="0" y="5410200"/>
            <a:ext cx="5426075" cy="1187450"/>
          </a:xfrm>
          <a:prstGeom prst="rect">
            <a:avLst/>
          </a:prstGeom>
          <a:noFill/>
          <a:ln w="9525" algn="ctr">
            <a:noFill/>
            <a:miter lim="800000"/>
            <a:headEnd/>
            <a:tailEnd/>
          </a:ln>
          <a:effectLst/>
        </p:spPr>
        <p:txBody>
          <a:bodyPr>
            <a:spAutoFit/>
          </a:bodyPr>
          <a:lstStyle/>
          <a:p>
            <a:pPr>
              <a:spcBef>
                <a:spcPct val="20000"/>
              </a:spcBef>
            </a:pPr>
            <a:r>
              <a:rPr lang="en-US"/>
              <a:t>Above examples are documented by John Morris, Ph.D., The Young Earth, 1994, p.54-55</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4546">
                                            <p:txEl>
                                              <p:pRg st="0" end="0"/>
                                            </p:txEl>
                                          </p:spTgt>
                                        </p:tgtEl>
                                        <p:attrNameLst>
                                          <p:attrName>style.visibility</p:attrName>
                                        </p:attrNameLst>
                                      </p:cBhvr>
                                      <p:to>
                                        <p:strVal val="visible"/>
                                      </p:to>
                                    </p:set>
                                    <p:animEffect transition="in" filter="dissolve">
                                      <p:cBhvr>
                                        <p:cTn id="7" dur="500"/>
                                        <p:tgtEl>
                                          <p:spTgt spid="364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4546">
                                            <p:txEl>
                                              <p:pRg st="1" end="1"/>
                                            </p:txEl>
                                          </p:spTgt>
                                        </p:tgtEl>
                                        <p:attrNameLst>
                                          <p:attrName>style.visibility</p:attrName>
                                        </p:attrNameLst>
                                      </p:cBhvr>
                                      <p:to>
                                        <p:strVal val="visible"/>
                                      </p:to>
                                    </p:set>
                                    <p:animEffect transition="in" filter="dissolve">
                                      <p:cBhvr>
                                        <p:cTn id="12" dur="500"/>
                                        <p:tgtEl>
                                          <p:spTgt spid="3645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4546">
                                            <p:txEl>
                                              <p:pRg st="2" end="2"/>
                                            </p:txEl>
                                          </p:spTgt>
                                        </p:tgtEl>
                                        <p:attrNameLst>
                                          <p:attrName>style.visibility</p:attrName>
                                        </p:attrNameLst>
                                      </p:cBhvr>
                                      <p:to>
                                        <p:strVal val="visible"/>
                                      </p:to>
                                    </p:set>
                                    <p:animEffect transition="in" filter="dissolve">
                                      <p:cBhvr>
                                        <p:cTn id="17" dur="500"/>
                                        <p:tgtEl>
                                          <p:spTgt spid="3645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4546">
                                            <p:txEl>
                                              <p:pRg st="3" end="3"/>
                                            </p:txEl>
                                          </p:spTgt>
                                        </p:tgtEl>
                                        <p:attrNameLst>
                                          <p:attrName>style.visibility</p:attrName>
                                        </p:attrNameLst>
                                      </p:cBhvr>
                                      <p:to>
                                        <p:strVal val="visible"/>
                                      </p:to>
                                    </p:set>
                                    <p:animEffect transition="in" filter="dissolve">
                                      <p:cBhvr>
                                        <p:cTn id="22" dur="500"/>
                                        <p:tgtEl>
                                          <p:spTgt spid="3645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4546">
                                            <p:txEl>
                                              <p:pRg st="4" end="4"/>
                                            </p:txEl>
                                          </p:spTgt>
                                        </p:tgtEl>
                                        <p:attrNameLst>
                                          <p:attrName>style.visibility</p:attrName>
                                        </p:attrNameLst>
                                      </p:cBhvr>
                                      <p:to>
                                        <p:strVal val="visible"/>
                                      </p:to>
                                    </p:set>
                                    <p:animEffect transition="in" filter="dissolve">
                                      <p:cBhvr>
                                        <p:cTn id="27" dur="500"/>
                                        <p:tgtEl>
                                          <p:spTgt spid="3645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4546">
                                            <p:txEl>
                                              <p:pRg st="5" end="5"/>
                                            </p:txEl>
                                          </p:spTgt>
                                        </p:tgtEl>
                                        <p:attrNameLst>
                                          <p:attrName>style.visibility</p:attrName>
                                        </p:attrNameLst>
                                      </p:cBhvr>
                                      <p:to>
                                        <p:strVal val="visible"/>
                                      </p:to>
                                    </p:set>
                                    <p:animEffect transition="in" filter="dissolve">
                                      <p:cBhvr>
                                        <p:cTn id="32" dur="500"/>
                                        <p:tgtEl>
                                          <p:spTgt spid="3645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1970" name="Object 2"/>
          <p:cNvGraphicFramePr>
            <a:graphicFrameLocks noChangeAspect="1"/>
          </p:cNvGraphicFramePr>
          <p:nvPr/>
        </p:nvGraphicFramePr>
        <p:xfrm>
          <a:off x="4495800" y="228600"/>
          <a:ext cx="4310063" cy="4064000"/>
        </p:xfrm>
        <a:graphic>
          <a:graphicData uri="http://schemas.openxmlformats.org/presentationml/2006/ole">
            <mc:AlternateContent xmlns:mc="http://schemas.openxmlformats.org/markup-compatibility/2006">
              <mc:Choice xmlns:v="urn:schemas-microsoft-com:vml" Requires="v">
                <p:oleObj name="Photo Editor Photo" r:id="rId2" imgW="8028571" imgH="7571429" progId="">
                  <p:embed/>
                </p:oleObj>
              </mc:Choice>
              <mc:Fallback>
                <p:oleObj name="Photo Editor Photo" r:id="rId2" imgW="8028571" imgH="7571429"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
                        <a:ext cx="4310063"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1971" name="Object 3"/>
          <p:cNvGraphicFramePr>
            <a:graphicFrameLocks noChangeAspect="1"/>
          </p:cNvGraphicFramePr>
          <p:nvPr/>
        </p:nvGraphicFramePr>
        <p:xfrm>
          <a:off x="7162800" y="4419600"/>
          <a:ext cx="1609725" cy="2228850"/>
        </p:xfrm>
        <a:graphic>
          <a:graphicData uri="http://schemas.openxmlformats.org/presentationml/2006/ole">
            <mc:AlternateContent xmlns:mc="http://schemas.openxmlformats.org/markup-compatibility/2006">
              <mc:Choice xmlns:v="urn:schemas-microsoft-com:vml" Requires="v">
                <p:oleObj name="Photo Editor Photo" r:id="rId4" imgW="1609524" imgH="2228571" progId="">
                  <p:embed/>
                </p:oleObj>
              </mc:Choice>
              <mc:Fallback>
                <p:oleObj name="Photo Editor Photo" r:id="rId4" imgW="1609524" imgH="222857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419600"/>
                        <a:ext cx="1609725"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1972" name="Text Box 4"/>
          <p:cNvSpPr txBox="1">
            <a:spLocks noChangeArrowheads="1"/>
          </p:cNvSpPr>
          <p:nvPr/>
        </p:nvSpPr>
        <p:spPr bwMode="auto">
          <a:xfrm>
            <a:off x="228600" y="18564"/>
            <a:ext cx="4054475" cy="5010636"/>
          </a:xfrm>
          <a:prstGeom prst="rect">
            <a:avLst/>
          </a:prstGeom>
          <a:noFill/>
          <a:ln w="9525">
            <a:noFill/>
            <a:miter lim="800000"/>
            <a:headEnd/>
            <a:tailEnd/>
          </a:ln>
          <a:effectLst/>
        </p:spPr>
        <p:txBody>
          <a:bodyPr wrap="square" anchor="ctr">
            <a:spAutoFit/>
          </a:bodyPr>
          <a:lstStyle/>
          <a:p>
            <a:r>
              <a:rPr lang="en-US" dirty="0">
                <a:latin typeface="Arial" charset="0"/>
              </a:rPr>
              <a:t>In 1993, several pieces of wood were found entombed in the bottom of a (cooled) lava flow in a coal mine in Australia. Parts of the wood were still intact! The various pieces of wood were carbon dated between </a:t>
            </a:r>
            <a:r>
              <a:rPr lang="en-US" b="1" dirty="0">
                <a:latin typeface="Arial" charset="0"/>
              </a:rPr>
              <a:t>35 and 45 thousand</a:t>
            </a:r>
            <a:r>
              <a:rPr lang="en-US" dirty="0">
                <a:latin typeface="Arial" charset="0"/>
              </a:rPr>
              <a:t> years old. The lava enclosing the wood was dated (using K-</a:t>
            </a:r>
            <a:r>
              <a:rPr lang="en-US" dirty="0" err="1">
                <a:latin typeface="Arial" charset="0"/>
              </a:rPr>
              <a:t>Ar</a:t>
            </a:r>
            <a:r>
              <a:rPr lang="en-US" dirty="0">
                <a:latin typeface="Arial" charset="0"/>
              </a:rPr>
              <a:t> dating) at </a:t>
            </a:r>
            <a:r>
              <a:rPr lang="en-US" b="1" dirty="0">
                <a:latin typeface="Arial" charset="0"/>
              </a:rPr>
              <a:t>36.7 ± 1.2 million </a:t>
            </a:r>
            <a:r>
              <a:rPr lang="en-US" dirty="0">
                <a:latin typeface="Arial" charset="0"/>
              </a:rPr>
              <a:t>years old!</a:t>
            </a:r>
          </a:p>
        </p:txBody>
      </p:sp>
      <p:sp>
        <p:nvSpPr>
          <p:cNvPr id="211973" name="Text Box 5"/>
          <p:cNvSpPr txBox="1">
            <a:spLocks noChangeArrowheads="1"/>
          </p:cNvSpPr>
          <p:nvPr/>
        </p:nvSpPr>
        <p:spPr bwMode="auto">
          <a:xfrm>
            <a:off x="152400" y="5334000"/>
            <a:ext cx="6477000" cy="1187450"/>
          </a:xfrm>
          <a:prstGeom prst="rect">
            <a:avLst/>
          </a:prstGeom>
          <a:noFill/>
          <a:ln w="9525">
            <a:noFill/>
            <a:miter lim="800000"/>
            <a:headEnd/>
            <a:tailEnd/>
          </a:ln>
          <a:effectLst/>
        </p:spPr>
        <p:txBody>
          <a:bodyPr anchor="ctr">
            <a:spAutoFit/>
          </a:bodyPr>
          <a:lstStyle/>
          <a:p>
            <a:r>
              <a:rPr lang="en-US" dirty="0"/>
              <a:t>Dr. Andrew </a:t>
            </a:r>
            <a:r>
              <a:rPr lang="en-US" dirty="0" err="1"/>
              <a:t>Snelling</a:t>
            </a:r>
            <a:r>
              <a:rPr lang="en-US" dirty="0"/>
              <a:t>, </a:t>
            </a:r>
            <a:r>
              <a:rPr lang="en-US" i="1" dirty="0"/>
              <a:t>Creation ex nihilo</a:t>
            </a:r>
            <a:r>
              <a:rPr lang="en-US" dirty="0"/>
              <a:t>, December 1997 - February 1998, Vol. 20 No. 1, p.24-27 </a:t>
            </a:r>
          </a:p>
        </p:txBody>
      </p:sp>
    </p:spTree>
  </p:cSld>
  <p:clrMapOvr>
    <a:masterClrMapping/>
  </p:clrMapOvr>
  <p:transition>
    <p:newsfla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228600" y="-61913"/>
            <a:ext cx="3657600" cy="5568951"/>
          </a:xfrm>
          <a:prstGeom prst="rect">
            <a:avLst/>
          </a:prstGeom>
          <a:noFill/>
          <a:ln w="9525">
            <a:noFill/>
            <a:miter lim="800000"/>
            <a:headEnd/>
            <a:tailEnd/>
          </a:ln>
          <a:effectLst/>
        </p:spPr>
        <p:txBody>
          <a:bodyPr anchor="ctr">
            <a:spAutoFit/>
          </a:bodyPr>
          <a:lstStyle/>
          <a:p>
            <a:r>
              <a:rPr lang="en-US">
                <a:latin typeface="Arial" charset="0"/>
              </a:rPr>
              <a:t>Rock from cooled lava flows </a:t>
            </a:r>
            <a:r>
              <a:rPr lang="en-US" b="1" i="1">
                <a:latin typeface="Arial" charset="0"/>
              </a:rPr>
              <a:t>known</a:t>
            </a:r>
            <a:r>
              <a:rPr lang="en-US">
                <a:latin typeface="Arial" charset="0"/>
              </a:rPr>
              <a:t> to have occurred between 1949 and 1975 were sent to several standard labs to be dated - </a:t>
            </a:r>
            <a:r>
              <a:rPr lang="en-US" b="1" i="1">
                <a:latin typeface="Arial" charset="0"/>
              </a:rPr>
              <a:t>without</a:t>
            </a:r>
            <a:r>
              <a:rPr lang="en-US">
                <a:latin typeface="Arial" charset="0"/>
              </a:rPr>
              <a:t> telling the labs where the rocks had come from or that the actual age of the rocks was </a:t>
            </a:r>
            <a:r>
              <a:rPr lang="en-US" b="1" i="1">
                <a:latin typeface="Arial" charset="0"/>
              </a:rPr>
              <a:t>already known</a:t>
            </a:r>
            <a:r>
              <a:rPr lang="en-US">
                <a:latin typeface="Arial" charset="0"/>
              </a:rPr>
              <a:t>. The labs (using K-Ar) dating returned results  ranging from &lt;0.27 million years old to 3.5 ± .2 million years old!</a:t>
            </a:r>
          </a:p>
        </p:txBody>
      </p:sp>
      <p:sp>
        <p:nvSpPr>
          <p:cNvPr id="212995" name="Text Box 3"/>
          <p:cNvSpPr txBox="1">
            <a:spLocks noChangeArrowheads="1"/>
          </p:cNvSpPr>
          <p:nvPr/>
        </p:nvSpPr>
        <p:spPr bwMode="auto">
          <a:xfrm>
            <a:off x="152400" y="5668963"/>
            <a:ext cx="6934200" cy="822325"/>
          </a:xfrm>
          <a:prstGeom prst="rect">
            <a:avLst/>
          </a:prstGeom>
          <a:noFill/>
          <a:ln w="9525">
            <a:noFill/>
            <a:miter lim="800000"/>
            <a:headEnd/>
            <a:tailEnd/>
          </a:ln>
          <a:effectLst/>
        </p:spPr>
        <p:txBody>
          <a:bodyPr anchor="ctr">
            <a:spAutoFit/>
          </a:bodyPr>
          <a:lstStyle/>
          <a:p>
            <a:r>
              <a:rPr lang="en-US"/>
              <a:t>Dr. Andrew Snelling, </a:t>
            </a:r>
            <a:r>
              <a:rPr lang="en-US" i="1"/>
              <a:t>Creation ex nihilo</a:t>
            </a:r>
            <a:r>
              <a:rPr lang="en-US"/>
              <a:t>, December 1999 - February 2000, Vol. 22 No. 1, p.18-21 </a:t>
            </a:r>
          </a:p>
        </p:txBody>
      </p:sp>
      <p:graphicFrame>
        <p:nvGraphicFramePr>
          <p:cNvPr id="212996" name="Object 4"/>
          <p:cNvGraphicFramePr>
            <a:graphicFrameLocks noChangeAspect="1"/>
          </p:cNvGraphicFramePr>
          <p:nvPr/>
        </p:nvGraphicFramePr>
        <p:xfrm>
          <a:off x="3970338" y="0"/>
          <a:ext cx="5173662" cy="4114800"/>
        </p:xfrm>
        <a:graphic>
          <a:graphicData uri="http://schemas.openxmlformats.org/presentationml/2006/ole">
            <mc:AlternateContent xmlns:mc="http://schemas.openxmlformats.org/markup-compatibility/2006">
              <mc:Choice xmlns:v="urn:schemas-microsoft-com:vml" Requires="v">
                <p:oleObj name="Photo Editor Photo" r:id="rId2" imgW="5172797" imgH="4114286" progId="">
                  <p:embed/>
                </p:oleObj>
              </mc:Choice>
              <mc:Fallback>
                <p:oleObj name="Photo Editor Photo" r:id="rId2" imgW="5172797" imgH="4114286" progId="">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0"/>
                        <a:ext cx="5173662"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2997" name="Object 5"/>
          <p:cNvGraphicFramePr>
            <a:graphicFrameLocks noChangeAspect="1"/>
          </p:cNvGraphicFramePr>
          <p:nvPr/>
        </p:nvGraphicFramePr>
        <p:xfrm>
          <a:off x="7086600" y="4343400"/>
          <a:ext cx="1581150" cy="2124075"/>
        </p:xfrm>
        <a:graphic>
          <a:graphicData uri="http://schemas.openxmlformats.org/presentationml/2006/ole">
            <mc:AlternateContent xmlns:mc="http://schemas.openxmlformats.org/markup-compatibility/2006">
              <mc:Choice xmlns:v="urn:schemas-microsoft-com:vml" Requires="v">
                <p:oleObj name="Photo Editor Photo" r:id="rId4" imgW="1580952" imgH="2123810" progId="">
                  <p:embed/>
                </p:oleObj>
              </mc:Choice>
              <mc:Fallback>
                <p:oleObj name="Photo Editor Photo" r:id="rId4" imgW="1580952" imgH="2123810"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343400"/>
                        <a:ext cx="1581150" cy="212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0" y="0"/>
            <a:ext cx="4191000" cy="4524315"/>
          </a:xfrm>
          <a:prstGeom prst="rect">
            <a:avLst/>
          </a:prstGeom>
          <a:noFill/>
          <a:ln w="9525">
            <a:noFill/>
            <a:miter lim="800000"/>
            <a:headEnd/>
            <a:tailEnd/>
          </a:ln>
          <a:effectLst/>
        </p:spPr>
        <p:txBody>
          <a:bodyPr wrap="square" anchor="ctr">
            <a:spAutoFit/>
          </a:bodyPr>
          <a:lstStyle/>
          <a:p>
            <a:r>
              <a:rPr lang="en-US" dirty="0">
                <a:latin typeface="Arial" charset="0"/>
              </a:rPr>
              <a:t>Rocks from the cooled lava dome of Mount St. Helens (which at the time were about </a:t>
            </a:r>
            <a:r>
              <a:rPr lang="en-US" b="1" dirty="0">
                <a:latin typeface="Arial" charset="0"/>
              </a:rPr>
              <a:t>10 years </a:t>
            </a:r>
            <a:r>
              <a:rPr lang="en-US" dirty="0">
                <a:latin typeface="Arial" charset="0"/>
              </a:rPr>
              <a:t>old) were sent to a reputable lab to be dated - </a:t>
            </a:r>
            <a:r>
              <a:rPr lang="en-US" b="1" i="1" dirty="0">
                <a:latin typeface="Arial" charset="0"/>
              </a:rPr>
              <a:t>without</a:t>
            </a:r>
            <a:r>
              <a:rPr lang="en-US" dirty="0">
                <a:latin typeface="Arial" charset="0"/>
              </a:rPr>
              <a:t> telling the lab where the rocks had come from. The lab (using K-</a:t>
            </a:r>
            <a:r>
              <a:rPr lang="en-US" dirty="0" err="1">
                <a:latin typeface="Arial" charset="0"/>
              </a:rPr>
              <a:t>Ar</a:t>
            </a:r>
            <a:r>
              <a:rPr lang="en-US" dirty="0">
                <a:latin typeface="Arial" charset="0"/>
              </a:rPr>
              <a:t>) dating returned results  ranging from </a:t>
            </a:r>
          </a:p>
          <a:p>
            <a:r>
              <a:rPr lang="en-US" b="1" dirty="0">
                <a:latin typeface="Arial" charset="0"/>
              </a:rPr>
              <a:t>0.34 ± 0.06 million </a:t>
            </a:r>
            <a:r>
              <a:rPr lang="en-US" dirty="0">
                <a:latin typeface="Arial" charset="0"/>
              </a:rPr>
              <a:t>years old to </a:t>
            </a:r>
          </a:p>
          <a:p>
            <a:r>
              <a:rPr lang="en-US" b="1" dirty="0">
                <a:latin typeface="Arial" charset="0"/>
              </a:rPr>
              <a:t>2.8 ± 0.6 million </a:t>
            </a:r>
            <a:r>
              <a:rPr lang="en-US" dirty="0">
                <a:latin typeface="Arial" charset="0"/>
              </a:rPr>
              <a:t>years old!</a:t>
            </a:r>
          </a:p>
        </p:txBody>
      </p:sp>
      <p:sp>
        <p:nvSpPr>
          <p:cNvPr id="214019" name="Text Box 3"/>
          <p:cNvSpPr txBox="1">
            <a:spLocks noChangeArrowheads="1"/>
          </p:cNvSpPr>
          <p:nvPr/>
        </p:nvSpPr>
        <p:spPr bwMode="auto">
          <a:xfrm>
            <a:off x="152400" y="5668963"/>
            <a:ext cx="6934200" cy="822325"/>
          </a:xfrm>
          <a:prstGeom prst="rect">
            <a:avLst/>
          </a:prstGeom>
          <a:noFill/>
          <a:ln w="9525">
            <a:noFill/>
            <a:miter lim="800000"/>
            <a:headEnd/>
            <a:tailEnd/>
          </a:ln>
          <a:effectLst/>
        </p:spPr>
        <p:txBody>
          <a:bodyPr anchor="ctr">
            <a:spAutoFit/>
          </a:bodyPr>
          <a:lstStyle/>
          <a:p>
            <a:r>
              <a:rPr lang="en-US"/>
              <a:t>Keith Swensen, </a:t>
            </a:r>
            <a:r>
              <a:rPr lang="en-US" i="1"/>
              <a:t>Creation</a:t>
            </a:r>
            <a:r>
              <a:rPr lang="en-US"/>
              <a:t>, June - August 2001, Vol. 23 No. 3, p.23-25 </a:t>
            </a:r>
          </a:p>
        </p:txBody>
      </p:sp>
      <p:graphicFrame>
        <p:nvGraphicFramePr>
          <p:cNvPr id="214020" name="Object 4"/>
          <p:cNvGraphicFramePr>
            <a:graphicFrameLocks noChangeAspect="1"/>
          </p:cNvGraphicFramePr>
          <p:nvPr/>
        </p:nvGraphicFramePr>
        <p:xfrm>
          <a:off x="4291938" y="1"/>
          <a:ext cx="4852061" cy="3505199"/>
        </p:xfrm>
        <a:graphic>
          <a:graphicData uri="http://schemas.openxmlformats.org/presentationml/2006/ole">
            <mc:AlternateContent xmlns:mc="http://schemas.openxmlformats.org/markup-compatibility/2006">
              <mc:Choice xmlns:v="urn:schemas-microsoft-com:vml" Requires="v">
                <p:oleObj name="Photo Editor Photo" r:id="rId2" imgW="5047619" imgH="3648584" progId="">
                  <p:embed/>
                </p:oleObj>
              </mc:Choice>
              <mc:Fallback>
                <p:oleObj name="Photo Editor Photo" r:id="rId2" imgW="5047619" imgH="3648584" progId="">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938" y="1"/>
                        <a:ext cx="4852061" cy="3505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4021" name="Object 5"/>
          <p:cNvGraphicFramePr>
            <a:graphicFrameLocks noChangeAspect="1"/>
          </p:cNvGraphicFramePr>
          <p:nvPr/>
        </p:nvGraphicFramePr>
        <p:xfrm>
          <a:off x="7162800" y="4419600"/>
          <a:ext cx="1571625" cy="2124075"/>
        </p:xfrm>
        <a:graphic>
          <a:graphicData uri="http://schemas.openxmlformats.org/presentationml/2006/ole">
            <mc:AlternateContent xmlns:mc="http://schemas.openxmlformats.org/markup-compatibility/2006">
              <mc:Choice xmlns:v="urn:schemas-microsoft-com:vml" Requires="v">
                <p:oleObj name="Photo Editor Photo" r:id="rId4" imgW="1571844" imgH="2123810" progId="">
                  <p:embed/>
                </p:oleObj>
              </mc:Choice>
              <mc:Fallback>
                <p:oleObj name="Photo Editor Photo" r:id="rId4" imgW="1571844" imgH="2123810"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419600"/>
                        <a:ext cx="1571625" cy="212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Radioisotope Dating</a:t>
            </a:r>
          </a:p>
        </p:txBody>
      </p:sp>
      <p:sp>
        <p:nvSpPr>
          <p:cNvPr id="366595" name="Text Box 3"/>
          <p:cNvSpPr txBox="1">
            <a:spLocks noChangeArrowheads="1"/>
          </p:cNvSpPr>
          <p:nvPr/>
        </p:nvSpPr>
        <p:spPr bwMode="auto">
          <a:xfrm>
            <a:off x="1671638" y="1519238"/>
            <a:ext cx="5689600" cy="641350"/>
          </a:xfrm>
          <a:prstGeom prst="rect">
            <a:avLst/>
          </a:prstGeom>
          <a:noFill/>
          <a:ln w="9525" algn="ctr">
            <a:noFill/>
            <a:miter lim="800000"/>
            <a:headEnd/>
            <a:tailEnd/>
          </a:ln>
          <a:effectLst/>
        </p:spPr>
        <p:txBody>
          <a:bodyPr>
            <a:spAutoFit/>
          </a:bodyPr>
          <a:lstStyle/>
          <a:p>
            <a:pPr algn="ctr" eaLnBrk="1" hangingPunct="1">
              <a:spcBef>
                <a:spcPct val="50000"/>
              </a:spcBef>
            </a:pPr>
            <a:r>
              <a:rPr lang="en-US" sz="3600">
                <a:solidFill>
                  <a:srgbClr val="000066"/>
                </a:solidFill>
                <a:latin typeface="Arial" charset="0"/>
              </a:rPr>
              <a:t>Reliability and Consistency</a:t>
            </a:r>
          </a:p>
        </p:txBody>
      </p:sp>
      <p:sp>
        <p:nvSpPr>
          <p:cNvPr id="366596" name="Rectangle 4"/>
          <p:cNvSpPr>
            <a:spLocks noChangeArrowheads="1"/>
          </p:cNvSpPr>
          <p:nvPr/>
        </p:nvSpPr>
        <p:spPr bwMode="auto">
          <a:xfrm>
            <a:off x="492125" y="2370138"/>
            <a:ext cx="8228013" cy="2246312"/>
          </a:xfrm>
          <a:prstGeom prst="rect">
            <a:avLst/>
          </a:prstGeom>
          <a:solidFill>
            <a:srgbClr val="FFFFCC"/>
          </a:solidFill>
          <a:ln w="28575">
            <a:solidFill>
              <a:srgbClr val="000066"/>
            </a:solidFill>
            <a:miter lim="800000"/>
            <a:headEnd/>
            <a:tailEnd/>
          </a:ln>
          <a:effectLst/>
        </p:spPr>
        <p:txBody>
          <a:bodyPr/>
          <a:lstStyle/>
          <a:p>
            <a:pPr algn="ctr" eaLnBrk="1" hangingPunct="1">
              <a:spcBef>
                <a:spcPct val="20000"/>
              </a:spcBef>
              <a:buClr>
                <a:srgbClr val="000066"/>
              </a:buClr>
              <a:buSzPct val="70000"/>
              <a:buFont typeface="Wingdings" pitchFamily="2" charset="2"/>
              <a:buNone/>
            </a:pPr>
            <a:r>
              <a:rPr lang="en-US" sz="3200">
                <a:latin typeface="Arial" charset="0"/>
              </a:rPr>
              <a:t>If the dates aren’t right when we </a:t>
            </a:r>
            <a:r>
              <a:rPr lang="en-US" sz="3200" b="1">
                <a:latin typeface="Arial" charset="0"/>
              </a:rPr>
              <a:t>know</a:t>
            </a:r>
            <a:r>
              <a:rPr lang="en-US" sz="3200">
                <a:latin typeface="Arial" charset="0"/>
              </a:rPr>
              <a:t> the age of the rocks, how can we be sure they are correct when we </a:t>
            </a:r>
            <a:r>
              <a:rPr lang="en-US" sz="3200" b="1">
                <a:latin typeface="Arial" charset="0"/>
              </a:rPr>
              <a:t>don’t know</a:t>
            </a:r>
            <a:r>
              <a:rPr lang="en-US" sz="3200">
                <a:latin typeface="Arial" charset="0"/>
              </a:rPr>
              <a:t> the exact date of the rocks?</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9144000" cy="685800"/>
          </a:xfrm>
        </p:spPr>
        <p:txBody>
          <a:bodyPr/>
          <a:lstStyle/>
          <a:p>
            <a:r>
              <a:rPr lang="en-US" sz="3200" b="1" dirty="0">
                <a:latin typeface="Tahoma" pitchFamily="34" charset="0"/>
              </a:rPr>
              <a:t>Genesis 5 – The Line of Adam</a:t>
            </a:r>
          </a:p>
        </p:txBody>
      </p:sp>
      <p:sp>
        <p:nvSpPr>
          <p:cNvPr id="122883" name="Rectangle 3"/>
          <p:cNvSpPr>
            <a:spLocks noGrp="1" noChangeArrowheads="1"/>
          </p:cNvSpPr>
          <p:nvPr>
            <p:ph idx="1"/>
          </p:nvPr>
        </p:nvSpPr>
        <p:spPr>
          <a:xfrm>
            <a:off x="457200" y="1066800"/>
            <a:ext cx="8229600" cy="5791200"/>
          </a:xfrm>
        </p:spPr>
        <p:txBody>
          <a:bodyPr>
            <a:normAutofit/>
          </a:bodyPr>
          <a:lstStyle/>
          <a:p>
            <a:pPr marL="0" indent="0">
              <a:lnSpc>
                <a:spcPct val="80000"/>
              </a:lnSpc>
              <a:buNone/>
            </a:pPr>
            <a:r>
              <a:rPr lang="en-US" sz="2800" i="1" baseline="30000" dirty="0">
                <a:latin typeface="Cambria" pitchFamily="18" charset="0"/>
              </a:rPr>
              <a:t>28</a:t>
            </a:r>
            <a:r>
              <a:rPr lang="en-US" sz="2800" i="1" dirty="0">
                <a:latin typeface="Cambria" pitchFamily="18" charset="0"/>
              </a:rPr>
              <a:t> When </a:t>
            </a:r>
            <a:r>
              <a:rPr lang="en-US" sz="2800" i="1" u="sng" dirty="0" err="1">
                <a:solidFill>
                  <a:srgbClr val="00642D"/>
                </a:solidFill>
                <a:latin typeface="Cambria" pitchFamily="18" charset="0"/>
              </a:rPr>
              <a:t>Lamech</a:t>
            </a:r>
            <a:r>
              <a:rPr lang="en-US" sz="2800" i="1" dirty="0">
                <a:latin typeface="Cambria" pitchFamily="18" charset="0"/>
              </a:rPr>
              <a:t> had lived </a:t>
            </a:r>
            <a:r>
              <a:rPr lang="en-US" sz="2800" i="1" dirty="0">
                <a:solidFill>
                  <a:srgbClr val="00642D"/>
                </a:solidFill>
                <a:latin typeface="Cambria" pitchFamily="18" charset="0"/>
              </a:rPr>
              <a:t>182 years</a:t>
            </a:r>
            <a:r>
              <a:rPr lang="en-US" sz="2800" i="1" dirty="0">
                <a:latin typeface="Cambria" pitchFamily="18" charset="0"/>
              </a:rPr>
              <a:t>, he </a:t>
            </a:r>
            <a:r>
              <a:rPr lang="en-US" sz="2800" i="1" dirty="0">
                <a:solidFill>
                  <a:srgbClr val="00642D"/>
                </a:solidFill>
                <a:latin typeface="Cambria" pitchFamily="18" charset="0"/>
              </a:rPr>
              <a:t>fathered</a:t>
            </a:r>
            <a:r>
              <a:rPr lang="en-US" sz="2800" i="1" dirty="0">
                <a:latin typeface="Cambria" pitchFamily="18" charset="0"/>
              </a:rPr>
              <a:t> a son </a:t>
            </a:r>
            <a:r>
              <a:rPr lang="en-US" sz="2800" i="1" baseline="30000" dirty="0">
                <a:latin typeface="Cambria" pitchFamily="18" charset="0"/>
              </a:rPr>
              <a:t>29</a:t>
            </a:r>
            <a:r>
              <a:rPr lang="en-US" sz="2800" i="1" dirty="0">
                <a:latin typeface="Cambria" pitchFamily="18" charset="0"/>
              </a:rPr>
              <a:t> and called his name </a:t>
            </a:r>
            <a:r>
              <a:rPr lang="en-US" sz="2800" i="1" u="sng" dirty="0">
                <a:solidFill>
                  <a:srgbClr val="00642D"/>
                </a:solidFill>
                <a:latin typeface="Cambria" pitchFamily="18" charset="0"/>
              </a:rPr>
              <a:t>Noah</a:t>
            </a:r>
            <a:r>
              <a:rPr lang="en-US" sz="2800" i="1" dirty="0">
                <a:latin typeface="Cambria" pitchFamily="18" charset="0"/>
              </a:rPr>
              <a:t>, saying, "Out of the ground that the LORD has cursed, this one shall bring us relief from our work and from the painful toil of our hands." </a:t>
            </a:r>
            <a:r>
              <a:rPr lang="en-US" sz="2800" i="1" baseline="30000" dirty="0">
                <a:latin typeface="Cambria" pitchFamily="18" charset="0"/>
              </a:rPr>
              <a:t>30</a:t>
            </a:r>
            <a:r>
              <a:rPr lang="en-US" sz="2800" i="1" dirty="0">
                <a:latin typeface="Cambria" pitchFamily="18" charset="0"/>
              </a:rPr>
              <a:t> </a:t>
            </a:r>
            <a:r>
              <a:rPr lang="en-US" sz="2800" i="1" dirty="0" err="1">
                <a:latin typeface="Cambria" pitchFamily="18" charset="0"/>
              </a:rPr>
              <a:t>Lamech</a:t>
            </a:r>
            <a:r>
              <a:rPr lang="en-US" sz="2800" i="1" dirty="0">
                <a:latin typeface="Cambria" pitchFamily="18" charset="0"/>
              </a:rPr>
              <a:t> lived after he fathered Noah 595 years and had other sons and daughters. </a:t>
            </a:r>
            <a:r>
              <a:rPr lang="en-US" sz="2800" i="1" baseline="30000" dirty="0">
                <a:latin typeface="Cambria" pitchFamily="18" charset="0"/>
              </a:rPr>
              <a:t>31</a:t>
            </a:r>
            <a:r>
              <a:rPr lang="en-US" sz="2800" i="1" dirty="0">
                <a:latin typeface="Cambria" pitchFamily="18" charset="0"/>
              </a:rPr>
              <a:t> Thus all the days of </a:t>
            </a:r>
            <a:r>
              <a:rPr lang="en-US" sz="2800" i="1" dirty="0" err="1">
                <a:latin typeface="Cambria" pitchFamily="18" charset="0"/>
              </a:rPr>
              <a:t>Lamech</a:t>
            </a:r>
            <a:r>
              <a:rPr lang="en-US" sz="2800" i="1" dirty="0">
                <a:latin typeface="Cambria" pitchFamily="18" charset="0"/>
              </a:rPr>
              <a:t> were </a:t>
            </a:r>
            <a:r>
              <a:rPr lang="en-US" sz="2800" i="1" dirty="0">
                <a:solidFill>
                  <a:srgbClr val="C00000"/>
                </a:solidFill>
                <a:latin typeface="Cambria" pitchFamily="18" charset="0"/>
              </a:rPr>
              <a:t>777 years, and he died</a:t>
            </a:r>
            <a:r>
              <a:rPr lang="en-US" sz="2800" i="1" dirty="0">
                <a:latin typeface="Cambria" pitchFamily="18" charset="0"/>
              </a:rPr>
              <a:t>. </a:t>
            </a:r>
          </a:p>
          <a:p>
            <a:pPr marL="0" indent="0">
              <a:lnSpc>
                <a:spcPct val="80000"/>
              </a:lnSpc>
              <a:buNone/>
            </a:pPr>
            <a:r>
              <a:rPr lang="en-US" sz="2800" i="1" baseline="30000" dirty="0">
                <a:latin typeface="Cambria" pitchFamily="18" charset="0"/>
              </a:rPr>
              <a:t>32</a:t>
            </a:r>
            <a:r>
              <a:rPr lang="en-US" sz="2800" i="1" dirty="0">
                <a:latin typeface="Cambria" pitchFamily="18" charset="0"/>
              </a:rPr>
              <a:t> After </a:t>
            </a:r>
            <a:r>
              <a:rPr lang="en-US" sz="2800" i="1" u="sng" dirty="0">
                <a:solidFill>
                  <a:srgbClr val="00642D"/>
                </a:solidFill>
                <a:latin typeface="Cambria" pitchFamily="18" charset="0"/>
              </a:rPr>
              <a:t>Noah</a:t>
            </a:r>
            <a:r>
              <a:rPr lang="en-US" sz="2800" i="1" dirty="0">
                <a:latin typeface="Cambria" pitchFamily="18" charset="0"/>
              </a:rPr>
              <a:t> was </a:t>
            </a:r>
            <a:r>
              <a:rPr lang="en-US" sz="2800" i="1" dirty="0">
                <a:solidFill>
                  <a:srgbClr val="00642D"/>
                </a:solidFill>
                <a:latin typeface="Cambria" pitchFamily="18" charset="0"/>
              </a:rPr>
              <a:t>500 years </a:t>
            </a:r>
            <a:r>
              <a:rPr lang="en-US" sz="2800" i="1" dirty="0">
                <a:latin typeface="Cambria" pitchFamily="18" charset="0"/>
              </a:rPr>
              <a:t>old, Noah </a:t>
            </a:r>
            <a:r>
              <a:rPr lang="en-US" sz="2800" i="1" dirty="0">
                <a:solidFill>
                  <a:srgbClr val="00642D"/>
                </a:solidFill>
                <a:latin typeface="Cambria" pitchFamily="18" charset="0"/>
              </a:rPr>
              <a:t>fathered</a:t>
            </a:r>
            <a:r>
              <a:rPr lang="en-US" sz="2800" i="1" u="sng" dirty="0">
                <a:solidFill>
                  <a:srgbClr val="00642D"/>
                </a:solidFill>
                <a:latin typeface="Cambria" pitchFamily="18" charset="0"/>
              </a:rPr>
              <a:t> Shem, Ham, and Japheth</a:t>
            </a:r>
            <a:r>
              <a:rPr lang="en-US" sz="2800" i="1" dirty="0">
                <a:solidFill>
                  <a:srgbClr val="00642D"/>
                </a:solidFill>
                <a:latin typeface="Cambria" pitchFamily="18" charset="0"/>
              </a:rPr>
              <a:t>. </a:t>
            </a:r>
            <a:endParaRPr lang="en-US" sz="2800" b="1" i="1" dirty="0">
              <a:solidFill>
                <a:srgbClr val="00642D"/>
              </a:solidFill>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7508" name="Rectangle 4"/>
          <p:cNvSpPr>
            <a:spLocks noGrp="1" noChangeArrowheads="1"/>
          </p:cNvSpPr>
          <p:nvPr>
            <p:ph type="ctrTitle"/>
          </p:nvPr>
        </p:nvSpPr>
        <p:spPr>
          <a:xfrm>
            <a:off x="685800" y="1828800"/>
            <a:ext cx="7772400" cy="1771650"/>
          </a:xfrm>
          <a:effectLst>
            <a:outerShdw dist="35921" dir="2700000" algn="ctr" rotWithShape="0">
              <a:schemeClr val="tx1"/>
            </a:outerShdw>
          </a:effectLst>
        </p:spPr>
        <p:txBody>
          <a:bodyPr/>
          <a:lstStyle/>
          <a:p>
            <a:r>
              <a:rPr lang="en-US" sz="6600">
                <a:solidFill>
                  <a:srgbClr val="FFFF00"/>
                </a:solidFill>
                <a:latin typeface="Tahoma" pitchFamily="34" charset="0"/>
              </a:rPr>
              <a:t>What about Carbon Dating?</a:t>
            </a:r>
          </a:p>
        </p:txBody>
      </p:sp>
    </p:spTree>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73058" name="Rectangle 2"/>
          <p:cNvSpPr>
            <a:spLocks noGrp="1" noChangeArrowheads="1"/>
          </p:cNvSpPr>
          <p:nvPr>
            <p:ph type="title"/>
          </p:nvPr>
        </p:nvSpPr>
        <p:spPr/>
        <p:txBody>
          <a:bodyPr/>
          <a:lstStyle/>
          <a:p>
            <a:r>
              <a:rPr lang="en-US" sz="4000">
                <a:latin typeface="Tahoma" pitchFamily="34" charset="0"/>
              </a:rPr>
              <a:t>Carbon-14 Dating</a:t>
            </a:r>
          </a:p>
        </p:txBody>
      </p:sp>
      <p:sp>
        <p:nvSpPr>
          <p:cNvPr id="173059" name="Rectangle 3"/>
          <p:cNvSpPr>
            <a:spLocks noGrp="1" noChangeArrowheads="1"/>
          </p:cNvSpPr>
          <p:nvPr>
            <p:ph idx="1"/>
          </p:nvPr>
        </p:nvSpPr>
        <p:spPr>
          <a:xfrm>
            <a:off x="304800" y="1295400"/>
            <a:ext cx="8610600" cy="5105400"/>
          </a:xfrm>
        </p:spPr>
        <p:txBody>
          <a:bodyPr/>
          <a:lstStyle/>
          <a:p>
            <a:pPr>
              <a:buFontTx/>
              <a:buNone/>
            </a:pPr>
            <a:r>
              <a:rPr lang="en-US" sz="3200" b="1">
                <a:latin typeface="Tahoma" pitchFamily="34" charset="0"/>
              </a:rPr>
              <a:t>Some Basic Facts About Carbon Dating:</a:t>
            </a:r>
            <a:endParaRPr lang="en-US" sz="3200">
              <a:latin typeface="Tahoma" pitchFamily="34" charset="0"/>
            </a:endParaRPr>
          </a:p>
          <a:p>
            <a:endParaRPr lang="en-US" sz="3200">
              <a:latin typeface="Tahoma" pitchFamily="34" charset="0"/>
            </a:endParaRPr>
          </a:p>
          <a:p>
            <a:r>
              <a:rPr lang="en-US" sz="2800">
                <a:latin typeface="Tahoma" pitchFamily="34" charset="0"/>
              </a:rPr>
              <a:t>Carbon-14 dating can only be used on organic materials, not on rocks or even fossils</a:t>
            </a:r>
          </a:p>
          <a:p>
            <a:endParaRPr lang="en-US" sz="2800">
              <a:latin typeface="Tahoma" pitchFamily="34" charset="0"/>
            </a:endParaRPr>
          </a:p>
          <a:p>
            <a:r>
              <a:rPr lang="en-US" sz="2800">
                <a:latin typeface="Tahoma" pitchFamily="34" charset="0"/>
              </a:rPr>
              <a:t>The half-life of C-14 is about 5,730 years</a:t>
            </a:r>
          </a:p>
          <a:p>
            <a:endParaRPr lang="en-US" sz="2800">
              <a:latin typeface="Tahoma" pitchFamily="34" charset="0"/>
            </a:endParaRPr>
          </a:p>
          <a:p>
            <a:r>
              <a:rPr lang="en-US" sz="2800">
                <a:latin typeface="Tahoma" pitchFamily="34" charset="0"/>
              </a:rPr>
              <a:t>Scientists will usually not use Carbon-14 dating on anything that they consider to be older than 50,000 years</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 calcmode="lin" valueType="num">
                                      <p:cBhvr>
                                        <p:cTn id="7" dur="500" fill="hold"/>
                                        <p:tgtEl>
                                          <p:spTgt spid="17305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7305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73059">
                                            <p:txEl>
                                              <p:pRg st="2" end="2"/>
                                            </p:txEl>
                                          </p:spTgt>
                                        </p:tgtEl>
                                        <p:attrNameLst>
                                          <p:attrName>style.visibility</p:attrName>
                                        </p:attrNameLst>
                                      </p:cBhvr>
                                      <p:to>
                                        <p:strVal val="visible"/>
                                      </p:to>
                                    </p:set>
                                    <p:anim calcmode="lin" valueType="num">
                                      <p:cBhvr>
                                        <p:cTn id="13" dur="500" fill="hold"/>
                                        <p:tgtEl>
                                          <p:spTgt spid="173059">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173059">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anim calcmode="lin" valueType="num">
                                      <p:cBhvr>
                                        <p:cTn id="19" dur="500" fill="hold"/>
                                        <p:tgtEl>
                                          <p:spTgt spid="173059">
                                            <p:txEl>
                                              <p:pRg st="4" end="4"/>
                                            </p:txEl>
                                          </p:spTgt>
                                        </p:tgtEl>
                                        <p:attrNameLst>
                                          <p:attrName>ppt_w</p:attrName>
                                        </p:attrNameLst>
                                      </p:cBhvr>
                                      <p:tavLst>
                                        <p:tav tm="0">
                                          <p:val>
                                            <p:strVal val="2/3*#ppt_w"/>
                                          </p:val>
                                        </p:tav>
                                        <p:tav tm="100000">
                                          <p:val>
                                            <p:strVal val="#ppt_w"/>
                                          </p:val>
                                        </p:tav>
                                      </p:tavLst>
                                    </p:anim>
                                    <p:anim calcmode="lin" valueType="num">
                                      <p:cBhvr>
                                        <p:cTn id="20" dur="500" fill="hold"/>
                                        <p:tgtEl>
                                          <p:spTgt spid="173059">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73059">
                                            <p:txEl>
                                              <p:pRg st="6" end="6"/>
                                            </p:txEl>
                                          </p:spTgt>
                                        </p:tgtEl>
                                        <p:attrNameLst>
                                          <p:attrName>style.visibility</p:attrName>
                                        </p:attrNameLst>
                                      </p:cBhvr>
                                      <p:to>
                                        <p:strVal val="visible"/>
                                      </p:to>
                                    </p:set>
                                    <p:anim calcmode="lin" valueType="num">
                                      <p:cBhvr>
                                        <p:cTn id="25" dur="500" fill="hold"/>
                                        <p:tgtEl>
                                          <p:spTgt spid="173059">
                                            <p:txEl>
                                              <p:pRg st="6" end="6"/>
                                            </p:txEl>
                                          </p:spTgt>
                                        </p:tgtEl>
                                        <p:attrNameLst>
                                          <p:attrName>ppt_w</p:attrName>
                                        </p:attrNameLst>
                                      </p:cBhvr>
                                      <p:tavLst>
                                        <p:tav tm="0">
                                          <p:val>
                                            <p:strVal val="2/3*#ppt_w"/>
                                          </p:val>
                                        </p:tav>
                                        <p:tav tm="100000">
                                          <p:val>
                                            <p:strVal val="#ppt_w"/>
                                          </p:val>
                                        </p:tav>
                                      </p:tavLst>
                                    </p:anim>
                                    <p:anim calcmode="lin" valueType="num">
                                      <p:cBhvr>
                                        <p:cTn id="26" dur="500" fill="hold"/>
                                        <p:tgtEl>
                                          <p:spTgt spid="173059">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4084"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74082" name="Rectangle 2"/>
          <p:cNvSpPr>
            <a:spLocks noGrp="1" noChangeArrowheads="1"/>
          </p:cNvSpPr>
          <p:nvPr>
            <p:ph type="title"/>
          </p:nvPr>
        </p:nvSpPr>
        <p:spPr/>
        <p:txBody>
          <a:bodyPr/>
          <a:lstStyle/>
          <a:p>
            <a:r>
              <a:rPr lang="en-US" sz="3600">
                <a:solidFill>
                  <a:schemeClr val="tx1"/>
                </a:solidFill>
                <a:latin typeface="Tahoma" pitchFamily="34" charset="0"/>
              </a:rPr>
              <a:t>What is Carbon-14?</a:t>
            </a:r>
          </a:p>
        </p:txBody>
      </p:sp>
      <p:sp>
        <p:nvSpPr>
          <p:cNvPr id="174083" name="Rectangle 3"/>
          <p:cNvSpPr>
            <a:spLocks noGrp="1" noChangeArrowheads="1"/>
          </p:cNvSpPr>
          <p:nvPr>
            <p:ph idx="1"/>
          </p:nvPr>
        </p:nvSpPr>
        <p:spPr>
          <a:xfrm>
            <a:off x="685800" y="1143000"/>
            <a:ext cx="7772400" cy="5181600"/>
          </a:xfrm>
        </p:spPr>
        <p:txBody>
          <a:bodyPr/>
          <a:lstStyle/>
          <a:p>
            <a:r>
              <a:rPr lang="en-US" sz="2800">
                <a:latin typeface="Tahoma" pitchFamily="34" charset="0"/>
              </a:rPr>
              <a:t>A normal carbon atom weighs 12 atomic mass units.</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Effect transition="in" filter="dissolve">
                                      <p:cBhvr>
                                        <p:cTn id="7"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periodic table"/>
          <p:cNvPicPr>
            <a:picLocks noChangeAspect="1" noChangeArrowheads="1"/>
          </p:cNvPicPr>
          <p:nvPr/>
        </p:nvPicPr>
        <p:blipFill>
          <a:blip r:embed="rId2" cstate="print"/>
          <a:srcRect/>
          <a:stretch>
            <a:fillRect/>
          </a:stretch>
        </p:blipFill>
        <p:spPr bwMode="auto">
          <a:xfrm>
            <a:off x="0" y="0"/>
            <a:ext cx="9144000" cy="5659438"/>
          </a:xfrm>
          <a:prstGeom prst="rect">
            <a:avLst/>
          </a:prstGeom>
          <a:noFill/>
        </p:spPr>
      </p:pic>
      <p:sp>
        <p:nvSpPr>
          <p:cNvPr id="175107" name="Oval 3"/>
          <p:cNvSpPr>
            <a:spLocks noChangeArrowheads="1"/>
          </p:cNvSpPr>
          <p:nvPr/>
        </p:nvSpPr>
        <p:spPr bwMode="auto">
          <a:xfrm>
            <a:off x="6324600" y="1295400"/>
            <a:ext cx="762000" cy="838200"/>
          </a:xfrm>
          <a:prstGeom prst="ellipse">
            <a:avLst/>
          </a:prstGeom>
          <a:noFill/>
          <a:ln w="76200">
            <a:solidFill>
              <a:srgbClr val="FF0000"/>
            </a:solidFill>
            <a:round/>
            <a:headEnd/>
            <a:tailEnd/>
          </a:ln>
          <a:effectLst>
            <a:outerShdw dist="35921" dir="2700000" algn="ctr" rotWithShape="0">
              <a:schemeClr val="bg1"/>
            </a:outerShdw>
          </a:effectLst>
        </p:spPr>
        <p:txBody>
          <a:bodyPr wrap="none" anchor="ct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periodic"/>
          <p:cNvPicPr>
            <a:picLocks noChangeAspect="1" noChangeArrowheads="1"/>
          </p:cNvPicPr>
          <p:nvPr/>
        </p:nvPicPr>
        <p:blipFill>
          <a:blip r:embed="rId2" cstate="print"/>
          <a:srcRect/>
          <a:stretch>
            <a:fillRect/>
          </a:stretch>
        </p:blipFill>
        <p:spPr bwMode="auto">
          <a:xfrm>
            <a:off x="0" y="0"/>
            <a:ext cx="9144000" cy="4960938"/>
          </a:xfrm>
          <a:prstGeom prst="rect">
            <a:avLst/>
          </a:prstGeom>
          <a:noFill/>
          <a:effectLst>
            <a:outerShdw dist="35921" dir="2700000" algn="ctr" rotWithShape="0">
              <a:schemeClr val="bg1"/>
            </a:outerShdw>
          </a:effectLst>
        </p:spPr>
      </p:pic>
      <p:sp>
        <p:nvSpPr>
          <p:cNvPr id="176131" name="Text Box 3"/>
          <p:cNvSpPr txBox="1">
            <a:spLocks noChangeArrowheads="1"/>
          </p:cNvSpPr>
          <p:nvPr/>
        </p:nvSpPr>
        <p:spPr bwMode="auto">
          <a:xfrm>
            <a:off x="3313113" y="2476500"/>
            <a:ext cx="1101725" cy="3365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1600" b="1">
                <a:latin typeface="Futura Md BT" pitchFamily="34" charset="0"/>
              </a:rPr>
              <a:t>Nitrogen</a:t>
            </a:r>
          </a:p>
        </p:txBody>
      </p:sp>
      <p:sp>
        <p:nvSpPr>
          <p:cNvPr id="176132" name="Text Box 4"/>
          <p:cNvSpPr txBox="1">
            <a:spLocks noChangeArrowheads="1"/>
          </p:cNvSpPr>
          <p:nvPr/>
        </p:nvSpPr>
        <p:spPr bwMode="auto">
          <a:xfrm>
            <a:off x="1828800" y="2438400"/>
            <a:ext cx="931863" cy="3365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1600" b="1">
                <a:latin typeface="Futura Md BT" pitchFamily="34" charset="0"/>
              </a:rPr>
              <a:t>Carbon</a:t>
            </a:r>
          </a:p>
        </p:txBody>
      </p:sp>
      <p:sp>
        <p:nvSpPr>
          <p:cNvPr id="176133" name="Text Box 5"/>
          <p:cNvSpPr txBox="1">
            <a:spLocks noChangeArrowheads="1"/>
          </p:cNvSpPr>
          <p:nvPr/>
        </p:nvSpPr>
        <p:spPr bwMode="auto">
          <a:xfrm>
            <a:off x="4883150" y="2470150"/>
            <a:ext cx="966788" cy="3365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1600" b="1">
                <a:latin typeface="Futura Md BT" pitchFamily="34" charset="0"/>
              </a:rPr>
              <a:t>Oxygen</a:t>
            </a:r>
          </a:p>
        </p:txBody>
      </p:sp>
      <p:sp>
        <p:nvSpPr>
          <p:cNvPr id="176134" name="Text Box 6"/>
          <p:cNvSpPr txBox="1">
            <a:spLocks noChangeArrowheads="1"/>
          </p:cNvSpPr>
          <p:nvPr/>
        </p:nvSpPr>
        <p:spPr bwMode="auto">
          <a:xfrm>
            <a:off x="1704975" y="2681288"/>
            <a:ext cx="1184275" cy="519112"/>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2800" b="1">
                <a:latin typeface="Futura Md BT" pitchFamily="34" charset="0"/>
              </a:rPr>
              <a:t>12.03</a:t>
            </a:r>
          </a:p>
        </p:txBody>
      </p:sp>
      <p:sp>
        <p:nvSpPr>
          <p:cNvPr id="176135" name="Text Box 7"/>
          <p:cNvSpPr txBox="1">
            <a:spLocks noChangeArrowheads="1"/>
          </p:cNvSpPr>
          <p:nvPr/>
        </p:nvSpPr>
        <p:spPr bwMode="auto">
          <a:xfrm>
            <a:off x="3273425" y="2681288"/>
            <a:ext cx="1184275" cy="519112"/>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2800" b="1">
                <a:latin typeface="Futura Md BT" pitchFamily="34" charset="0"/>
              </a:rPr>
              <a:t>14.01</a:t>
            </a:r>
          </a:p>
        </p:txBody>
      </p:sp>
      <p:sp>
        <p:nvSpPr>
          <p:cNvPr id="176136" name="Text Box 8"/>
          <p:cNvSpPr txBox="1">
            <a:spLocks noChangeArrowheads="1"/>
          </p:cNvSpPr>
          <p:nvPr/>
        </p:nvSpPr>
        <p:spPr bwMode="auto">
          <a:xfrm>
            <a:off x="5022850" y="2787650"/>
            <a:ext cx="755650" cy="3365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1600" b="1">
                <a:latin typeface="Futura Md BT" pitchFamily="34" charset="0"/>
              </a:rPr>
              <a:t>16.00</a:t>
            </a:r>
          </a:p>
        </p:txBody>
      </p:sp>
      <p:sp>
        <p:nvSpPr>
          <p:cNvPr id="176137" name="Text Box 9"/>
          <p:cNvSpPr txBox="1">
            <a:spLocks noChangeArrowheads="1"/>
          </p:cNvSpPr>
          <p:nvPr/>
        </p:nvSpPr>
        <p:spPr bwMode="auto">
          <a:xfrm>
            <a:off x="5092700" y="1917700"/>
            <a:ext cx="576263" cy="6413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3600" b="1">
                <a:latin typeface="Futura Md BT" pitchFamily="34" charset="0"/>
              </a:rPr>
              <a:t>O</a:t>
            </a:r>
          </a:p>
        </p:txBody>
      </p:sp>
      <p:sp>
        <p:nvSpPr>
          <p:cNvPr id="176138" name="Text Box 10"/>
          <p:cNvSpPr txBox="1">
            <a:spLocks noChangeArrowheads="1"/>
          </p:cNvSpPr>
          <p:nvPr/>
        </p:nvSpPr>
        <p:spPr bwMode="auto">
          <a:xfrm>
            <a:off x="3570288" y="1924050"/>
            <a:ext cx="573087" cy="6413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3600" b="1">
                <a:latin typeface="Futura Md BT" pitchFamily="34" charset="0"/>
              </a:rPr>
              <a:t>N</a:t>
            </a:r>
          </a:p>
        </p:txBody>
      </p:sp>
      <p:sp>
        <p:nvSpPr>
          <p:cNvPr id="176139" name="Text Box 11"/>
          <p:cNvSpPr txBox="1">
            <a:spLocks noChangeArrowheads="1"/>
          </p:cNvSpPr>
          <p:nvPr/>
        </p:nvSpPr>
        <p:spPr bwMode="auto">
          <a:xfrm>
            <a:off x="2070100" y="1930400"/>
            <a:ext cx="471488" cy="6413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r>
              <a:rPr lang="en-US" sz="3600" b="1">
                <a:latin typeface="Futura Md BT" pitchFamily="34" charset="0"/>
              </a:rPr>
              <a:t>C</a:t>
            </a:r>
          </a:p>
        </p:txBody>
      </p:sp>
      <p:sp>
        <p:nvSpPr>
          <p:cNvPr id="176140" name="Oval 12"/>
          <p:cNvSpPr>
            <a:spLocks noChangeArrowheads="1"/>
          </p:cNvSpPr>
          <p:nvPr/>
        </p:nvSpPr>
        <p:spPr bwMode="auto">
          <a:xfrm>
            <a:off x="1219200" y="1371600"/>
            <a:ext cx="2133600" cy="2133600"/>
          </a:xfrm>
          <a:prstGeom prst="ellipse">
            <a:avLst/>
          </a:prstGeom>
          <a:noFill/>
          <a:ln w="123825">
            <a:solidFill>
              <a:srgbClr val="FF0000"/>
            </a:solidFill>
            <a:round/>
            <a:headEnd/>
            <a:tailEnd/>
          </a:ln>
          <a:effectLst>
            <a:outerShdw dist="35921" dir="2700000" algn="ctr" rotWithShape="0">
              <a:schemeClr val="bg1"/>
            </a:outerShdw>
          </a:effectLst>
        </p:spPr>
        <p:txBody>
          <a:bodyPr wrap="none" anchor="ct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4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67618"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67619" name="Rectangle 3"/>
          <p:cNvSpPr>
            <a:spLocks noGrp="1" noChangeArrowheads="1"/>
          </p:cNvSpPr>
          <p:nvPr>
            <p:ph type="title"/>
          </p:nvPr>
        </p:nvSpPr>
        <p:spPr/>
        <p:txBody>
          <a:bodyPr/>
          <a:lstStyle/>
          <a:p>
            <a:r>
              <a:rPr lang="en-US" sz="3600">
                <a:solidFill>
                  <a:schemeClr val="tx1"/>
                </a:solidFill>
                <a:latin typeface="Tahoma" pitchFamily="34" charset="0"/>
              </a:rPr>
              <a:t>What is Carbon-14?</a:t>
            </a:r>
          </a:p>
        </p:txBody>
      </p:sp>
      <p:sp>
        <p:nvSpPr>
          <p:cNvPr id="367620" name="Rectangle 4"/>
          <p:cNvSpPr>
            <a:spLocks noGrp="1" noChangeArrowheads="1"/>
          </p:cNvSpPr>
          <p:nvPr>
            <p:ph idx="1"/>
          </p:nvPr>
        </p:nvSpPr>
        <p:spPr>
          <a:xfrm>
            <a:off x="685800" y="1143000"/>
            <a:ext cx="7772400" cy="5181600"/>
          </a:xfrm>
        </p:spPr>
        <p:txBody>
          <a:bodyPr/>
          <a:lstStyle/>
          <a:p>
            <a:r>
              <a:rPr lang="en-US" sz="2800">
                <a:latin typeface="Tahoma" pitchFamily="34" charset="0"/>
              </a:rPr>
              <a:t>A normal carbon atom weighs 12 atomic mass units.</a:t>
            </a:r>
          </a:p>
          <a:p>
            <a:r>
              <a:rPr lang="en-US" sz="2800">
                <a:latin typeface="Tahoma" pitchFamily="34" charset="0"/>
              </a:rPr>
              <a:t>However, about one in every trillion carbon atoms (in earth’s atmosphere today) weighs </a:t>
            </a:r>
            <a:r>
              <a:rPr lang="en-US" sz="2800" b="1" i="1">
                <a:latin typeface="Tahoma" pitchFamily="34" charset="0"/>
              </a:rPr>
              <a:t>14</a:t>
            </a:r>
            <a:r>
              <a:rPr lang="en-US" sz="2800">
                <a:latin typeface="Tahoma" pitchFamily="34" charset="0"/>
              </a:rPr>
              <a:t> atomic units.</a:t>
            </a:r>
          </a:p>
          <a:p>
            <a:r>
              <a:rPr lang="en-US" sz="2800">
                <a:latin typeface="Tahoma" pitchFamily="34" charset="0"/>
              </a:rPr>
              <a:t>This carbon is called carbon-14.</a:t>
            </a:r>
          </a:p>
          <a:p>
            <a:r>
              <a:rPr lang="en-US" sz="2800">
                <a:latin typeface="Tahoma" pitchFamily="34" charset="0"/>
              </a:rPr>
              <a:t>It is also called </a:t>
            </a:r>
            <a:r>
              <a:rPr lang="en-US" sz="2800" b="1">
                <a:latin typeface="Tahoma" pitchFamily="34" charset="0"/>
              </a:rPr>
              <a:t>radio</a:t>
            </a:r>
            <a:r>
              <a:rPr lang="en-US" sz="2800">
                <a:latin typeface="Tahoma" pitchFamily="34" charset="0"/>
              </a:rPr>
              <a:t>carbon because it is </a:t>
            </a:r>
            <a:r>
              <a:rPr lang="en-US" sz="2800" b="1">
                <a:latin typeface="Tahoma" pitchFamily="34" charset="0"/>
              </a:rPr>
              <a:t>radio</a:t>
            </a:r>
            <a:r>
              <a:rPr lang="en-US" sz="2800">
                <a:latin typeface="Tahoma" pitchFamily="34" charset="0"/>
              </a:rPr>
              <a:t>active (but not dangerous).</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7620">
                                            <p:txEl>
                                              <p:pRg st="2" end="2"/>
                                            </p:txEl>
                                          </p:spTgt>
                                        </p:tgtEl>
                                        <p:attrNameLst>
                                          <p:attrName>style.visibility</p:attrName>
                                        </p:attrNameLst>
                                      </p:cBhvr>
                                      <p:to>
                                        <p:strVal val="visible"/>
                                      </p:to>
                                    </p:set>
                                    <p:animEffect transition="in" filter="dissolve">
                                      <p:cBhvr>
                                        <p:cTn id="7" dur="500"/>
                                        <p:tgtEl>
                                          <p:spTgt spid="3676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7620">
                                            <p:txEl>
                                              <p:pRg st="3" end="3"/>
                                            </p:txEl>
                                          </p:spTgt>
                                        </p:tgtEl>
                                        <p:attrNameLst>
                                          <p:attrName>style.visibility</p:attrName>
                                        </p:attrNameLst>
                                      </p:cBhvr>
                                      <p:to>
                                        <p:strVal val="visible"/>
                                      </p:to>
                                    </p:set>
                                    <p:animEffect transition="in" filter="dissolve">
                                      <p:cBhvr>
                                        <p:cTn id="12" dur="500"/>
                                        <p:tgtEl>
                                          <p:spTgt spid="3676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uiExpand="1"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sz="3200" dirty="0">
                <a:solidFill>
                  <a:schemeClr val="tx1"/>
                </a:solidFill>
                <a:latin typeface="Tahoma" pitchFamily="34" charset="0"/>
              </a:rPr>
              <a:t>How Carbon-14 Dating Works</a:t>
            </a:r>
          </a:p>
        </p:txBody>
      </p:sp>
      <p:sp>
        <p:nvSpPr>
          <p:cNvPr id="177155" name="Oval 3"/>
          <p:cNvSpPr>
            <a:spLocks noChangeArrowheads="1"/>
          </p:cNvSpPr>
          <p:nvPr/>
        </p:nvSpPr>
        <p:spPr bwMode="auto">
          <a:xfrm>
            <a:off x="5029200" y="4800600"/>
            <a:ext cx="609600" cy="609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77156" name="Oval 4"/>
          <p:cNvSpPr>
            <a:spLocks noChangeArrowheads="1"/>
          </p:cNvSpPr>
          <p:nvPr/>
        </p:nvSpPr>
        <p:spPr bwMode="auto">
          <a:xfrm>
            <a:off x="5029200" y="3886200"/>
            <a:ext cx="2438400" cy="2438400"/>
          </a:xfrm>
          <a:prstGeom prst="ellipse">
            <a:avLst/>
          </a:prstGeom>
          <a:solidFill>
            <a:schemeClr val="accent1"/>
          </a:solidFill>
          <a:ln w="9525">
            <a:solidFill>
              <a:schemeClr val="tx1"/>
            </a:solidFill>
            <a:round/>
            <a:headEnd/>
            <a:tailEnd/>
          </a:ln>
          <a:effectLst/>
        </p:spPr>
        <p:txBody>
          <a:bodyPr wrap="none" anchor="ctr"/>
          <a:lstStyle/>
          <a:p>
            <a:pPr algn="ctr"/>
            <a:r>
              <a:rPr lang="en-US" sz="10600"/>
              <a:t>N</a:t>
            </a:r>
            <a:r>
              <a:rPr lang="en-US" sz="3600"/>
              <a:t>14</a:t>
            </a:r>
            <a:endParaRPr lang="en-US"/>
          </a:p>
        </p:txBody>
      </p:sp>
      <p:sp>
        <p:nvSpPr>
          <p:cNvPr id="177157" name="AutoShape 5"/>
          <p:cNvSpPr>
            <a:spLocks noChangeArrowheads="1"/>
          </p:cNvSpPr>
          <p:nvPr/>
        </p:nvSpPr>
        <p:spPr bwMode="auto">
          <a:xfrm>
            <a:off x="4572000" y="3886200"/>
            <a:ext cx="3810000" cy="2362200"/>
          </a:xfrm>
          <a:prstGeom prst="irregularSeal1">
            <a:avLst/>
          </a:prstGeom>
          <a:gradFill rotWithShape="0">
            <a:gsLst>
              <a:gs pos="0">
                <a:srgbClr val="FF00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177158" name="Oval 6"/>
          <p:cNvSpPr>
            <a:spLocks noChangeArrowheads="1"/>
          </p:cNvSpPr>
          <p:nvPr/>
        </p:nvSpPr>
        <p:spPr bwMode="auto">
          <a:xfrm>
            <a:off x="5029200" y="3886200"/>
            <a:ext cx="2438400" cy="2438400"/>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r>
              <a:rPr lang="en-US" sz="10600"/>
              <a:t>C</a:t>
            </a:r>
            <a:r>
              <a:rPr lang="en-US" sz="3600"/>
              <a:t>14</a:t>
            </a:r>
            <a:endParaRPr lang="en-US"/>
          </a:p>
        </p:txBody>
      </p:sp>
      <p:sp>
        <p:nvSpPr>
          <p:cNvPr id="177159" name="Rectangle 7"/>
          <p:cNvSpPr>
            <a:spLocks noChangeArrowheads="1"/>
          </p:cNvSpPr>
          <p:nvPr/>
        </p:nvSpPr>
        <p:spPr bwMode="auto">
          <a:xfrm>
            <a:off x="609600" y="1066800"/>
            <a:ext cx="7772400" cy="2514600"/>
          </a:xfrm>
          <a:prstGeom prst="rect">
            <a:avLst/>
          </a:prstGeom>
          <a:noFill/>
          <a:ln w="9525">
            <a:noFill/>
            <a:miter lim="800000"/>
            <a:headEnd/>
            <a:tailEnd/>
          </a:ln>
          <a:effectLst/>
        </p:spPr>
        <p:txBody>
          <a:bodyPr/>
          <a:lstStyle/>
          <a:p>
            <a:pPr marL="342900" indent="-342900">
              <a:spcBef>
                <a:spcPct val="20000"/>
              </a:spcBef>
              <a:buFontTx/>
              <a:buChar char="•"/>
            </a:pPr>
            <a:r>
              <a:rPr lang="en-US">
                <a:latin typeface="Arial" charset="0"/>
              </a:rPr>
              <a:t>When Nitrogen in the earth’s upper atmosphere is struck by cosmic radiation it turns into radioactive carbon (Carbon-14). </a:t>
            </a:r>
          </a:p>
          <a:p>
            <a:pPr marL="342900" indent="-342900">
              <a:spcBef>
                <a:spcPct val="20000"/>
              </a:spcBef>
              <a:buFontTx/>
              <a:buChar char="•"/>
            </a:pPr>
            <a:endParaRPr lang="en-US">
              <a:latin typeface="Arial" charset="0"/>
            </a:endParaRPr>
          </a:p>
          <a:p>
            <a:pPr marL="342900" indent="-342900">
              <a:spcBef>
                <a:spcPct val="20000"/>
              </a:spcBef>
              <a:buFontTx/>
              <a:buChar char="•"/>
            </a:pPr>
            <a:r>
              <a:rPr lang="en-US">
                <a:latin typeface="Arial" charset="0"/>
              </a:rPr>
              <a:t>In this way, about 21 pounds of Nitrogen is converted each year into radiocarbon (carbon-14)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9">
                                            <p:txEl>
                                              <p:pRg st="0" end="0"/>
                                            </p:txEl>
                                          </p:spTgt>
                                        </p:tgtEl>
                                        <p:attrNameLst>
                                          <p:attrName>style.visibility</p:attrName>
                                        </p:attrNameLst>
                                      </p:cBhvr>
                                      <p:to>
                                        <p:strVal val="visible"/>
                                      </p:to>
                                    </p:set>
                                    <p:animEffect transition="in" filter="dissolve">
                                      <p:cBhvr>
                                        <p:cTn id="7" dur="500"/>
                                        <p:tgtEl>
                                          <p:spTgt spid="177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159">
                                            <p:txEl>
                                              <p:pRg st="2" end="2"/>
                                            </p:txEl>
                                          </p:spTgt>
                                        </p:tgtEl>
                                        <p:attrNameLst>
                                          <p:attrName>style.visibility</p:attrName>
                                        </p:attrNameLst>
                                      </p:cBhvr>
                                      <p:to>
                                        <p:strVal val="visible"/>
                                      </p:to>
                                    </p:set>
                                    <p:animEffect transition="in" filter="dissolve">
                                      <p:cBhvr>
                                        <p:cTn id="12" dur="500"/>
                                        <p:tgtEl>
                                          <p:spTgt spid="1771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156"/>
                                        </p:tgtEl>
                                        <p:attrNameLst>
                                          <p:attrName>style.visibility</p:attrName>
                                        </p:attrNameLst>
                                      </p:cBhvr>
                                      <p:to>
                                        <p:strVal val="visible"/>
                                      </p:to>
                                    </p:set>
                                    <p:animEffect transition="in" filter="dissolve">
                                      <p:cBhvr>
                                        <p:cTn id="17" dur="500"/>
                                        <p:tgtEl>
                                          <p:spTgt spid="1771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77155"/>
                                        </p:tgtEl>
                                        <p:attrNameLst>
                                          <p:attrName>style.visibility</p:attrName>
                                        </p:attrNameLst>
                                      </p:cBhvr>
                                      <p:to>
                                        <p:strVal val="visible"/>
                                      </p:to>
                                    </p:set>
                                    <p:anim calcmode="lin" valueType="num">
                                      <p:cBhvr additive="base">
                                        <p:cTn id="22" dur="500" fill="hold"/>
                                        <p:tgtEl>
                                          <p:spTgt spid="177155"/>
                                        </p:tgtEl>
                                        <p:attrNameLst>
                                          <p:attrName>ppt_x</p:attrName>
                                        </p:attrNameLst>
                                      </p:cBhvr>
                                      <p:tavLst>
                                        <p:tav tm="0">
                                          <p:val>
                                            <p:strVal val="0-#ppt_w/2"/>
                                          </p:val>
                                        </p:tav>
                                        <p:tav tm="100000">
                                          <p:val>
                                            <p:strVal val="#ppt_x"/>
                                          </p:val>
                                        </p:tav>
                                      </p:tavLst>
                                    </p:anim>
                                    <p:anim calcmode="lin" valueType="num">
                                      <p:cBhvr additive="base">
                                        <p:cTn id="23" dur="500" fill="hold"/>
                                        <p:tgtEl>
                                          <p:spTgt spid="177155"/>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20"/>
                                            </p:cond>
                                          </p:stCondLst>
                                        </p:cTn>
                                        <p:tgtEl>
                                          <p:spTgt spid="177155"/>
                                        </p:tgtEl>
                                        <p:attrNameLst>
                                          <p:attrName>style.visibility</p:attrName>
                                        </p:attrNameLst>
                                      </p:cBhvr>
                                      <p:to>
                                        <p:strVal val="hidden"/>
                                      </p:to>
                                    </p:set>
                                  </p:subTnLst>
                                </p:cTn>
                              </p:par>
                            </p:childTnLst>
                          </p:cTn>
                        </p:par>
                        <p:par>
                          <p:cTn id="24" fill="hold">
                            <p:stCondLst>
                              <p:cond delay="500"/>
                            </p:stCondLst>
                            <p:childTnLst>
                              <p:par>
                                <p:cTn id="25" presetID="11" presetClass="entr" presetSubtype="0" fill="hold" grpId="0" nodeType="afterEffect">
                                  <p:stCondLst>
                                    <p:cond delay="0"/>
                                  </p:stCondLst>
                                  <p:childTnLst>
                                    <p:set>
                                      <p:cBhvr>
                                        <p:cTn id="26" dur="1000">
                                          <p:stCondLst>
                                            <p:cond delay="0"/>
                                          </p:stCondLst>
                                        </p:cTn>
                                        <p:tgtEl>
                                          <p:spTgt spid="177157"/>
                                        </p:tgtEl>
                                        <p:attrNameLst>
                                          <p:attrName>style.visibility</p:attrName>
                                        </p:attrNameLst>
                                      </p:cBhvr>
                                      <p:to>
                                        <p:strVal val="visible"/>
                                      </p:to>
                                    </p:set>
                                  </p:childTnLst>
                                  <p:subTnLst>
                                    <p:set>
                                      <p:cBhvr override="childStyle">
                                        <p:cTn dur="1" fill="hold" display="0" masterRel="sameClick" afterEffect="1">
                                          <p:stCondLst>
                                            <p:cond evt="end" delay="0">
                                              <p:tn val="25"/>
                                            </p:cond>
                                          </p:stCondLst>
                                        </p:cTn>
                                        <p:tgtEl>
                                          <p:spTgt spid="177157"/>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GUNSHOT.WAV"/>
                                        </p:tgtEl>
                                      </p:cMediaNode>
                                    </p:audio>
                                  </p:sub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499"/>
                                          </p:stCondLst>
                                        </p:cTn>
                                        <p:tgtEl>
                                          <p:spTgt spid="177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animBg="1"/>
      <p:bldP spid="177156" grpId="0" animBg="1" autoUpdateAnimBg="0"/>
      <p:bldP spid="177157" grpId="0" animBg="1"/>
      <p:bldP spid="177158" grpId="0" animBg="1" autoUpdateAnimBg="0"/>
      <p:bldP spid="17715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8178" name="Group 2"/>
          <p:cNvGrpSpPr>
            <a:grpSpLocks/>
          </p:cNvGrpSpPr>
          <p:nvPr/>
        </p:nvGrpSpPr>
        <p:grpSpPr bwMode="auto">
          <a:xfrm>
            <a:off x="5105400" y="2057400"/>
            <a:ext cx="2743200" cy="3200400"/>
            <a:chOff x="3792" y="1968"/>
            <a:chExt cx="1728" cy="2016"/>
          </a:xfrm>
        </p:grpSpPr>
        <p:sp>
          <p:nvSpPr>
            <p:cNvPr id="178179" name="Oval 3"/>
            <p:cNvSpPr>
              <a:spLocks noChangeArrowheads="1"/>
            </p:cNvSpPr>
            <p:nvPr/>
          </p:nvSpPr>
          <p:spPr bwMode="auto">
            <a:xfrm>
              <a:off x="4320" y="2640"/>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4800"/>
                <a:t>C</a:t>
              </a:r>
              <a:r>
                <a:rPr lang="en-US" sz="1200"/>
                <a:t>12</a:t>
              </a:r>
              <a:endParaRPr lang="en-US" sz="3600"/>
            </a:p>
          </p:txBody>
        </p:sp>
        <p:sp>
          <p:nvSpPr>
            <p:cNvPr id="178180" name="Oval 4"/>
            <p:cNvSpPr>
              <a:spLocks noChangeArrowheads="1"/>
            </p:cNvSpPr>
            <p:nvPr/>
          </p:nvSpPr>
          <p:spPr bwMode="auto">
            <a:xfrm>
              <a:off x="4704" y="1968"/>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sp>
          <p:nvSpPr>
            <p:cNvPr id="178181" name="Oval 5"/>
            <p:cNvSpPr>
              <a:spLocks noChangeArrowheads="1"/>
            </p:cNvSpPr>
            <p:nvPr/>
          </p:nvSpPr>
          <p:spPr bwMode="auto">
            <a:xfrm>
              <a:off x="3792" y="3168"/>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grpSp>
      <p:sp>
        <p:nvSpPr>
          <p:cNvPr id="178182" name="Rectangle 6"/>
          <p:cNvSpPr>
            <a:spLocks noGrp="1" noChangeArrowheads="1"/>
          </p:cNvSpPr>
          <p:nvPr>
            <p:ph type="title"/>
          </p:nvPr>
        </p:nvSpPr>
        <p:spPr/>
        <p:txBody>
          <a:bodyPr/>
          <a:lstStyle/>
          <a:p>
            <a:r>
              <a:rPr lang="en-US" sz="3600" dirty="0">
                <a:solidFill>
                  <a:schemeClr val="tx1"/>
                </a:solidFill>
                <a:latin typeface="Tahoma" pitchFamily="34" charset="0"/>
              </a:rPr>
              <a:t>How Carbon-14 Dating Works</a:t>
            </a:r>
          </a:p>
        </p:txBody>
      </p:sp>
      <p:sp>
        <p:nvSpPr>
          <p:cNvPr id="178183" name="Text Box 7"/>
          <p:cNvSpPr txBox="1">
            <a:spLocks noChangeArrowheads="1"/>
          </p:cNvSpPr>
          <p:nvPr/>
        </p:nvSpPr>
        <p:spPr bwMode="auto">
          <a:xfrm>
            <a:off x="974725" y="1106488"/>
            <a:ext cx="7331075" cy="1569660"/>
          </a:xfrm>
          <a:prstGeom prst="rect">
            <a:avLst/>
          </a:prstGeom>
          <a:noFill/>
          <a:ln w="9525">
            <a:noFill/>
            <a:miter lim="800000"/>
            <a:headEnd/>
            <a:tailEnd/>
          </a:ln>
          <a:effectLst/>
        </p:spPr>
        <p:txBody>
          <a:bodyPr>
            <a:spAutoFit/>
          </a:bodyPr>
          <a:lstStyle/>
          <a:p>
            <a:r>
              <a:rPr lang="en-US" dirty="0">
                <a:latin typeface="Arial" charset="0"/>
              </a:rPr>
              <a:t>Most carbon-14 quickly combines with oxygen to form radioactive </a:t>
            </a:r>
            <a:r>
              <a:rPr lang="en-US" b="1" dirty="0">
                <a:latin typeface="Arial" charset="0"/>
              </a:rPr>
              <a:t>carbon dioxide</a:t>
            </a:r>
            <a:r>
              <a:rPr lang="en-US" dirty="0">
                <a:latin typeface="Arial" charset="0"/>
              </a:rPr>
              <a:t>, which then intermingles with regular carbon dioxide throughout the earth’s atmosphere.</a:t>
            </a:r>
          </a:p>
        </p:txBody>
      </p:sp>
      <p:sp>
        <p:nvSpPr>
          <p:cNvPr id="178184" name="Oval 8"/>
          <p:cNvSpPr>
            <a:spLocks noChangeArrowheads="1"/>
          </p:cNvSpPr>
          <p:nvPr/>
        </p:nvSpPr>
        <p:spPr bwMode="auto">
          <a:xfrm>
            <a:off x="3886200" y="4038600"/>
            <a:ext cx="1066800" cy="1066800"/>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r>
              <a:rPr lang="en-US" sz="4800"/>
              <a:t>C</a:t>
            </a:r>
            <a:r>
              <a:rPr lang="en-US" sz="1200"/>
              <a:t>14</a:t>
            </a:r>
            <a:endParaRPr lang="en-US" sz="3600"/>
          </a:p>
        </p:txBody>
      </p:sp>
      <p:grpSp>
        <p:nvGrpSpPr>
          <p:cNvPr id="178185" name="Group 9"/>
          <p:cNvGrpSpPr>
            <a:grpSpLocks/>
          </p:cNvGrpSpPr>
          <p:nvPr/>
        </p:nvGrpSpPr>
        <p:grpSpPr bwMode="auto">
          <a:xfrm>
            <a:off x="0" y="4572000"/>
            <a:ext cx="3657600" cy="1676400"/>
            <a:chOff x="2208" y="1872"/>
            <a:chExt cx="2304" cy="1056"/>
          </a:xfrm>
        </p:grpSpPr>
        <p:sp>
          <p:nvSpPr>
            <p:cNvPr id="178186" name="Oval 10"/>
            <p:cNvSpPr>
              <a:spLocks noChangeArrowheads="1"/>
            </p:cNvSpPr>
            <p:nvPr/>
          </p:nvSpPr>
          <p:spPr bwMode="auto">
            <a:xfrm>
              <a:off x="3024" y="2064"/>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4800"/>
                <a:t>C</a:t>
              </a:r>
              <a:r>
                <a:rPr lang="en-US" sz="1200"/>
                <a:t>12</a:t>
              </a:r>
              <a:endParaRPr lang="en-US" sz="3600"/>
            </a:p>
          </p:txBody>
        </p:sp>
        <p:sp>
          <p:nvSpPr>
            <p:cNvPr id="178187" name="Oval 11"/>
            <p:cNvSpPr>
              <a:spLocks noChangeArrowheads="1"/>
            </p:cNvSpPr>
            <p:nvPr/>
          </p:nvSpPr>
          <p:spPr bwMode="auto">
            <a:xfrm>
              <a:off x="3696" y="1872"/>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sp>
          <p:nvSpPr>
            <p:cNvPr id="178188" name="Oval 12"/>
            <p:cNvSpPr>
              <a:spLocks noChangeArrowheads="1"/>
            </p:cNvSpPr>
            <p:nvPr/>
          </p:nvSpPr>
          <p:spPr bwMode="auto">
            <a:xfrm>
              <a:off x="2208" y="2112"/>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endParaRPr lang="en-US"/>
            </a:p>
          </p:txBody>
        </p:sp>
      </p:grpSp>
      <p:grpSp>
        <p:nvGrpSpPr>
          <p:cNvPr id="178189" name="Group 13"/>
          <p:cNvGrpSpPr>
            <a:grpSpLocks/>
          </p:cNvGrpSpPr>
          <p:nvPr/>
        </p:nvGrpSpPr>
        <p:grpSpPr bwMode="auto">
          <a:xfrm>
            <a:off x="381000" y="2590800"/>
            <a:ext cx="3505200" cy="2133600"/>
            <a:chOff x="2112" y="2496"/>
            <a:chExt cx="2208" cy="1344"/>
          </a:xfrm>
        </p:grpSpPr>
        <p:sp>
          <p:nvSpPr>
            <p:cNvPr id="178190" name="Oval 14"/>
            <p:cNvSpPr>
              <a:spLocks noChangeArrowheads="1"/>
            </p:cNvSpPr>
            <p:nvPr/>
          </p:nvSpPr>
          <p:spPr bwMode="auto">
            <a:xfrm>
              <a:off x="2880" y="2832"/>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4800"/>
                <a:t>C</a:t>
              </a:r>
              <a:r>
                <a:rPr lang="en-US" sz="1200"/>
                <a:t>12</a:t>
              </a:r>
              <a:endParaRPr lang="en-US" sz="3600"/>
            </a:p>
          </p:txBody>
        </p:sp>
        <p:sp>
          <p:nvSpPr>
            <p:cNvPr id="178191" name="Oval 15"/>
            <p:cNvSpPr>
              <a:spLocks noChangeArrowheads="1"/>
            </p:cNvSpPr>
            <p:nvPr/>
          </p:nvSpPr>
          <p:spPr bwMode="auto">
            <a:xfrm>
              <a:off x="3504" y="3024"/>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sp>
          <p:nvSpPr>
            <p:cNvPr id="178192" name="Oval 16"/>
            <p:cNvSpPr>
              <a:spLocks noChangeArrowheads="1"/>
            </p:cNvSpPr>
            <p:nvPr/>
          </p:nvSpPr>
          <p:spPr bwMode="auto">
            <a:xfrm>
              <a:off x="2112" y="2496"/>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grpSp>
      <p:grpSp>
        <p:nvGrpSpPr>
          <p:cNvPr id="178193" name="Group 17"/>
          <p:cNvGrpSpPr>
            <a:grpSpLocks/>
          </p:cNvGrpSpPr>
          <p:nvPr/>
        </p:nvGrpSpPr>
        <p:grpSpPr bwMode="auto">
          <a:xfrm>
            <a:off x="5791200" y="3962400"/>
            <a:ext cx="3048000" cy="2895600"/>
            <a:chOff x="1296" y="2160"/>
            <a:chExt cx="1920" cy="1824"/>
          </a:xfrm>
        </p:grpSpPr>
        <p:sp>
          <p:nvSpPr>
            <p:cNvPr id="178194" name="Oval 18"/>
            <p:cNvSpPr>
              <a:spLocks noChangeArrowheads="1"/>
            </p:cNvSpPr>
            <p:nvPr/>
          </p:nvSpPr>
          <p:spPr bwMode="auto">
            <a:xfrm>
              <a:off x="1920" y="2736"/>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4800"/>
                <a:t>C</a:t>
              </a:r>
              <a:r>
                <a:rPr lang="en-US" sz="1200"/>
                <a:t>12</a:t>
              </a:r>
              <a:endParaRPr lang="en-US" sz="3600"/>
            </a:p>
          </p:txBody>
        </p:sp>
        <p:sp>
          <p:nvSpPr>
            <p:cNvPr id="178195" name="Oval 19"/>
            <p:cNvSpPr>
              <a:spLocks noChangeArrowheads="1"/>
            </p:cNvSpPr>
            <p:nvPr/>
          </p:nvSpPr>
          <p:spPr bwMode="auto">
            <a:xfrm>
              <a:off x="2400" y="2160"/>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sp>
          <p:nvSpPr>
            <p:cNvPr id="178196" name="Oval 20"/>
            <p:cNvSpPr>
              <a:spLocks noChangeArrowheads="1"/>
            </p:cNvSpPr>
            <p:nvPr/>
          </p:nvSpPr>
          <p:spPr bwMode="auto">
            <a:xfrm>
              <a:off x="1296" y="3168"/>
              <a:ext cx="816" cy="816"/>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grpSp>
      <p:sp>
        <p:nvSpPr>
          <p:cNvPr id="178197" name="Oval 21"/>
          <p:cNvSpPr>
            <a:spLocks noChangeArrowheads="1"/>
          </p:cNvSpPr>
          <p:nvPr/>
        </p:nvSpPr>
        <p:spPr bwMode="auto">
          <a:xfrm>
            <a:off x="3733800" y="2743200"/>
            <a:ext cx="1295400" cy="1295400"/>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sp>
        <p:nvSpPr>
          <p:cNvPr id="178198" name="Oval 22"/>
          <p:cNvSpPr>
            <a:spLocks noChangeArrowheads="1"/>
          </p:cNvSpPr>
          <p:nvPr/>
        </p:nvSpPr>
        <p:spPr bwMode="auto">
          <a:xfrm>
            <a:off x="3886200" y="5105400"/>
            <a:ext cx="1295400" cy="1295400"/>
          </a:xfrm>
          <a:prstGeom prst="ellipse">
            <a:avLst/>
          </a:prstGeom>
          <a:solidFill>
            <a:schemeClr val="bg1"/>
          </a:solidFill>
          <a:ln w="9525">
            <a:solidFill>
              <a:schemeClr val="tx1"/>
            </a:solidFill>
            <a:round/>
            <a:headEnd/>
            <a:tailEnd/>
          </a:ln>
          <a:effectLst/>
        </p:spPr>
        <p:txBody>
          <a:bodyPr wrap="none" anchor="ctr"/>
          <a:lstStyle/>
          <a:p>
            <a:pPr algn="ctr"/>
            <a:r>
              <a:rPr lang="en-US" sz="4800"/>
              <a:t>O</a:t>
            </a:r>
            <a:r>
              <a:rPr lang="en-US" sz="1200"/>
              <a:t>16</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8184"/>
                                        </p:tgtEl>
                                        <p:attrNameLst>
                                          <p:attrName>style.visibility</p:attrName>
                                        </p:attrNameLst>
                                      </p:cBhvr>
                                      <p:to>
                                        <p:strVal val="visible"/>
                                      </p:to>
                                    </p:set>
                                    <p:anim calcmode="lin" valueType="num">
                                      <p:cBhvr additive="base">
                                        <p:cTn id="7" dur="500" fill="hold"/>
                                        <p:tgtEl>
                                          <p:spTgt spid="178184"/>
                                        </p:tgtEl>
                                        <p:attrNameLst>
                                          <p:attrName>ppt_x</p:attrName>
                                        </p:attrNameLst>
                                      </p:cBhvr>
                                      <p:tavLst>
                                        <p:tav tm="0">
                                          <p:val>
                                            <p:strVal val="0-#ppt_w/2"/>
                                          </p:val>
                                        </p:tav>
                                        <p:tav tm="100000">
                                          <p:val>
                                            <p:strVal val="#ppt_x"/>
                                          </p:val>
                                        </p:tav>
                                      </p:tavLst>
                                    </p:anim>
                                    <p:anim calcmode="lin" valueType="num">
                                      <p:cBhvr additive="base">
                                        <p:cTn id="8" dur="500" fill="hold"/>
                                        <p:tgtEl>
                                          <p:spTgt spid="17818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178197"/>
                                        </p:tgtEl>
                                        <p:attrNameLst>
                                          <p:attrName>style.visibility</p:attrName>
                                        </p:attrNameLst>
                                      </p:cBhvr>
                                      <p:to>
                                        <p:strVal val="visible"/>
                                      </p:to>
                                    </p:set>
                                    <p:anim calcmode="lin" valueType="num">
                                      <p:cBhvr additive="base">
                                        <p:cTn id="12" dur="500" fill="hold"/>
                                        <p:tgtEl>
                                          <p:spTgt spid="178197"/>
                                        </p:tgtEl>
                                        <p:attrNameLst>
                                          <p:attrName>ppt_x</p:attrName>
                                        </p:attrNameLst>
                                      </p:cBhvr>
                                      <p:tavLst>
                                        <p:tav tm="0">
                                          <p:val>
                                            <p:strVal val="1+#ppt_w/2"/>
                                          </p:val>
                                        </p:tav>
                                        <p:tav tm="100000">
                                          <p:val>
                                            <p:strVal val="#ppt_x"/>
                                          </p:val>
                                        </p:tav>
                                      </p:tavLst>
                                    </p:anim>
                                    <p:anim calcmode="lin" valueType="num">
                                      <p:cBhvr additive="base">
                                        <p:cTn id="13" dur="500" fill="hold"/>
                                        <p:tgtEl>
                                          <p:spTgt spid="17819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178198"/>
                                        </p:tgtEl>
                                        <p:attrNameLst>
                                          <p:attrName>style.visibility</p:attrName>
                                        </p:attrNameLst>
                                      </p:cBhvr>
                                      <p:to>
                                        <p:strVal val="visible"/>
                                      </p:to>
                                    </p:set>
                                    <p:anim calcmode="lin" valueType="num">
                                      <p:cBhvr additive="base">
                                        <p:cTn id="17" dur="500" fill="hold"/>
                                        <p:tgtEl>
                                          <p:spTgt spid="178198"/>
                                        </p:tgtEl>
                                        <p:attrNameLst>
                                          <p:attrName>ppt_x</p:attrName>
                                        </p:attrNameLst>
                                      </p:cBhvr>
                                      <p:tavLst>
                                        <p:tav tm="0">
                                          <p:val>
                                            <p:strVal val="1+#ppt_w/2"/>
                                          </p:val>
                                        </p:tav>
                                        <p:tav tm="100000">
                                          <p:val>
                                            <p:strVal val="#ppt_x"/>
                                          </p:val>
                                        </p:tav>
                                      </p:tavLst>
                                    </p:anim>
                                    <p:anim calcmode="lin" valueType="num">
                                      <p:cBhvr additive="base">
                                        <p:cTn id="18" dur="500" fill="hold"/>
                                        <p:tgtEl>
                                          <p:spTgt spid="1781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8189"/>
                                        </p:tgtEl>
                                        <p:attrNameLst>
                                          <p:attrName>style.visibility</p:attrName>
                                        </p:attrNameLst>
                                      </p:cBhvr>
                                      <p:to>
                                        <p:strVal val="visible"/>
                                      </p:to>
                                    </p:set>
                                    <p:anim calcmode="lin" valueType="num">
                                      <p:cBhvr additive="base">
                                        <p:cTn id="23" dur="500" fill="hold"/>
                                        <p:tgtEl>
                                          <p:spTgt spid="178189"/>
                                        </p:tgtEl>
                                        <p:attrNameLst>
                                          <p:attrName>ppt_x</p:attrName>
                                        </p:attrNameLst>
                                      </p:cBhvr>
                                      <p:tavLst>
                                        <p:tav tm="0">
                                          <p:val>
                                            <p:strVal val="0-#ppt_w/2"/>
                                          </p:val>
                                        </p:tav>
                                        <p:tav tm="100000">
                                          <p:val>
                                            <p:strVal val="#ppt_x"/>
                                          </p:val>
                                        </p:tav>
                                      </p:tavLst>
                                    </p:anim>
                                    <p:anim calcmode="lin" valueType="num">
                                      <p:cBhvr additive="base">
                                        <p:cTn id="24" dur="500" fill="hold"/>
                                        <p:tgtEl>
                                          <p:spTgt spid="17818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6" fill="hold" nodeType="afterEffect">
                                  <p:stCondLst>
                                    <p:cond delay="0"/>
                                  </p:stCondLst>
                                  <p:childTnLst>
                                    <p:set>
                                      <p:cBhvr>
                                        <p:cTn id="27" dur="1" fill="hold">
                                          <p:stCondLst>
                                            <p:cond delay="0"/>
                                          </p:stCondLst>
                                        </p:cTn>
                                        <p:tgtEl>
                                          <p:spTgt spid="178185"/>
                                        </p:tgtEl>
                                        <p:attrNameLst>
                                          <p:attrName>style.visibility</p:attrName>
                                        </p:attrNameLst>
                                      </p:cBhvr>
                                      <p:to>
                                        <p:strVal val="visible"/>
                                      </p:to>
                                    </p:set>
                                    <p:anim calcmode="lin" valueType="num">
                                      <p:cBhvr additive="base">
                                        <p:cTn id="28" dur="500" fill="hold"/>
                                        <p:tgtEl>
                                          <p:spTgt spid="178185"/>
                                        </p:tgtEl>
                                        <p:attrNameLst>
                                          <p:attrName>ppt_x</p:attrName>
                                        </p:attrNameLst>
                                      </p:cBhvr>
                                      <p:tavLst>
                                        <p:tav tm="0">
                                          <p:val>
                                            <p:strVal val="1+#ppt_w/2"/>
                                          </p:val>
                                        </p:tav>
                                        <p:tav tm="100000">
                                          <p:val>
                                            <p:strVal val="#ppt_x"/>
                                          </p:val>
                                        </p:tav>
                                      </p:tavLst>
                                    </p:anim>
                                    <p:anim calcmode="lin" valueType="num">
                                      <p:cBhvr additive="base">
                                        <p:cTn id="29" dur="500" fill="hold"/>
                                        <p:tgtEl>
                                          <p:spTgt spid="178185"/>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3" fill="hold" nodeType="afterEffect">
                                  <p:stCondLst>
                                    <p:cond delay="0"/>
                                  </p:stCondLst>
                                  <p:childTnLst>
                                    <p:set>
                                      <p:cBhvr>
                                        <p:cTn id="32" dur="1" fill="hold">
                                          <p:stCondLst>
                                            <p:cond delay="0"/>
                                          </p:stCondLst>
                                        </p:cTn>
                                        <p:tgtEl>
                                          <p:spTgt spid="178178"/>
                                        </p:tgtEl>
                                        <p:attrNameLst>
                                          <p:attrName>style.visibility</p:attrName>
                                        </p:attrNameLst>
                                      </p:cBhvr>
                                      <p:to>
                                        <p:strVal val="visible"/>
                                      </p:to>
                                    </p:set>
                                    <p:anim calcmode="lin" valueType="num">
                                      <p:cBhvr additive="base">
                                        <p:cTn id="33" dur="500" fill="hold"/>
                                        <p:tgtEl>
                                          <p:spTgt spid="178178"/>
                                        </p:tgtEl>
                                        <p:attrNameLst>
                                          <p:attrName>ppt_x</p:attrName>
                                        </p:attrNameLst>
                                      </p:cBhvr>
                                      <p:tavLst>
                                        <p:tav tm="0">
                                          <p:val>
                                            <p:strVal val="1+#ppt_w/2"/>
                                          </p:val>
                                        </p:tav>
                                        <p:tav tm="100000">
                                          <p:val>
                                            <p:strVal val="#ppt_x"/>
                                          </p:val>
                                        </p:tav>
                                      </p:tavLst>
                                    </p:anim>
                                    <p:anim calcmode="lin" valueType="num">
                                      <p:cBhvr additive="base">
                                        <p:cTn id="34" dur="500" fill="hold"/>
                                        <p:tgtEl>
                                          <p:spTgt spid="178178"/>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178193"/>
                                        </p:tgtEl>
                                        <p:attrNameLst>
                                          <p:attrName>style.visibility</p:attrName>
                                        </p:attrNameLst>
                                      </p:cBhvr>
                                      <p:to>
                                        <p:strVal val="visible"/>
                                      </p:to>
                                    </p:set>
                                    <p:anim calcmode="lin" valueType="num">
                                      <p:cBhvr additive="base">
                                        <p:cTn id="38" dur="500" fill="hold"/>
                                        <p:tgtEl>
                                          <p:spTgt spid="178193"/>
                                        </p:tgtEl>
                                        <p:attrNameLst>
                                          <p:attrName>ppt_x</p:attrName>
                                        </p:attrNameLst>
                                      </p:cBhvr>
                                      <p:tavLst>
                                        <p:tav tm="0">
                                          <p:val>
                                            <p:strVal val="#ppt_x"/>
                                          </p:val>
                                        </p:tav>
                                        <p:tav tm="100000">
                                          <p:val>
                                            <p:strVal val="#ppt_x"/>
                                          </p:val>
                                        </p:tav>
                                      </p:tavLst>
                                    </p:anim>
                                    <p:anim calcmode="lin" valueType="num">
                                      <p:cBhvr additive="base">
                                        <p:cTn id="39" dur="500" fill="hold"/>
                                        <p:tgtEl>
                                          <p:spTgt spid="178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4" grpId="0" animBg="1" autoUpdateAnimBg="0"/>
      <p:bldP spid="178197" grpId="0" animBg="1" autoUpdateAnimBg="0"/>
      <p:bldP spid="178198"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80226" name="Group 2"/>
          <p:cNvGrpSpPr>
            <a:grpSpLocks/>
          </p:cNvGrpSpPr>
          <p:nvPr/>
        </p:nvGrpSpPr>
        <p:grpSpPr bwMode="auto">
          <a:xfrm>
            <a:off x="2514600" y="2286000"/>
            <a:ext cx="3352800" cy="3800475"/>
            <a:chOff x="5929" y="6624"/>
            <a:chExt cx="8032" cy="8626"/>
          </a:xfrm>
        </p:grpSpPr>
        <p:grpSp>
          <p:nvGrpSpPr>
            <p:cNvPr id="180227" name="Group 3"/>
            <p:cNvGrpSpPr>
              <a:grpSpLocks/>
            </p:cNvGrpSpPr>
            <p:nvPr/>
          </p:nvGrpSpPr>
          <p:grpSpPr bwMode="auto">
            <a:xfrm rot="-2235009">
              <a:off x="9504" y="12528"/>
              <a:ext cx="4457" cy="1952"/>
              <a:chOff x="9773" y="14148"/>
              <a:chExt cx="4457" cy="1952"/>
            </a:xfrm>
          </p:grpSpPr>
          <p:sp>
            <p:nvSpPr>
              <p:cNvPr id="180228" name="Freeform 4"/>
              <p:cNvSpPr>
                <a:spLocks/>
              </p:cNvSpPr>
              <p:nvPr/>
            </p:nvSpPr>
            <p:spPr bwMode="auto">
              <a:xfrm>
                <a:off x="11749" y="14148"/>
                <a:ext cx="2481" cy="1952"/>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006000"/>
              </a:solidFill>
              <a:ln w="19685">
                <a:solidFill>
                  <a:srgbClr val="000000"/>
                </a:solidFill>
                <a:prstDash val="solid"/>
                <a:round/>
                <a:headEnd/>
                <a:tailEnd/>
              </a:ln>
            </p:spPr>
            <p:txBody>
              <a:bodyPr/>
              <a:lstStyle/>
              <a:p>
                <a:endParaRPr lang="en-US"/>
              </a:p>
            </p:txBody>
          </p:sp>
          <p:sp>
            <p:nvSpPr>
              <p:cNvPr id="180229" name="Freeform 5"/>
              <p:cNvSpPr>
                <a:spLocks/>
              </p:cNvSpPr>
              <p:nvPr/>
            </p:nvSpPr>
            <p:spPr bwMode="auto">
              <a:xfrm>
                <a:off x="9773" y="14194"/>
                <a:ext cx="3010" cy="1332"/>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solidFill>
                <a:srgbClr val="004000"/>
              </a:solidFill>
              <a:ln w="19685">
                <a:solidFill>
                  <a:srgbClr val="000000"/>
                </a:solidFill>
                <a:prstDash val="solid"/>
                <a:round/>
                <a:headEnd/>
                <a:tailEnd/>
              </a:ln>
            </p:spPr>
            <p:txBody>
              <a:bodyPr/>
              <a:lstStyle/>
              <a:p>
                <a:endParaRPr lang="en-US"/>
              </a:p>
            </p:txBody>
          </p:sp>
          <p:sp>
            <p:nvSpPr>
              <p:cNvPr id="180230" name="Freeform 6"/>
              <p:cNvSpPr>
                <a:spLocks/>
              </p:cNvSpPr>
              <p:nvPr/>
            </p:nvSpPr>
            <p:spPr bwMode="auto">
              <a:xfrm>
                <a:off x="12427" y="14557"/>
                <a:ext cx="1631" cy="977"/>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004000"/>
              </a:solidFill>
              <a:ln w="9525">
                <a:noFill/>
                <a:round/>
                <a:headEnd/>
                <a:tailEnd/>
              </a:ln>
            </p:spPr>
            <p:txBody>
              <a:bodyPr/>
              <a:lstStyle/>
              <a:p>
                <a:endParaRPr lang="en-US"/>
              </a:p>
            </p:txBody>
          </p:sp>
        </p:grpSp>
        <p:grpSp>
          <p:nvGrpSpPr>
            <p:cNvPr id="180231" name="Group 7"/>
            <p:cNvGrpSpPr>
              <a:grpSpLocks/>
            </p:cNvGrpSpPr>
            <p:nvPr/>
          </p:nvGrpSpPr>
          <p:grpSpPr bwMode="auto">
            <a:xfrm>
              <a:off x="10294" y="10093"/>
              <a:ext cx="1903" cy="1218"/>
              <a:chOff x="10294" y="10093"/>
              <a:chExt cx="1903" cy="1218"/>
            </a:xfrm>
          </p:grpSpPr>
          <p:sp>
            <p:nvSpPr>
              <p:cNvPr id="180232" name="Freeform 8"/>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0233" name="Freeform 9"/>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grpSp>
          <p:nvGrpSpPr>
            <p:cNvPr id="180234" name="Group 10"/>
            <p:cNvGrpSpPr>
              <a:grpSpLocks/>
            </p:cNvGrpSpPr>
            <p:nvPr/>
          </p:nvGrpSpPr>
          <p:grpSpPr bwMode="auto">
            <a:xfrm>
              <a:off x="5929" y="10920"/>
              <a:ext cx="4020" cy="2229"/>
              <a:chOff x="5929" y="10920"/>
              <a:chExt cx="4020" cy="2229"/>
            </a:xfrm>
          </p:grpSpPr>
          <p:sp>
            <p:nvSpPr>
              <p:cNvPr id="180235" name="Freeform 11"/>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0236" name="Freeform 12"/>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0237" name="Freeform 13"/>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nvGrpSpPr>
            <p:cNvPr id="180238" name="Group 14"/>
            <p:cNvGrpSpPr>
              <a:grpSpLocks/>
            </p:cNvGrpSpPr>
            <p:nvPr/>
          </p:nvGrpSpPr>
          <p:grpSpPr bwMode="auto">
            <a:xfrm rot="-3295604">
              <a:off x="9593" y="6967"/>
              <a:ext cx="1903" cy="1218"/>
              <a:chOff x="10294" y="10093"/>
              <a:chExt cx="1903" cy="1218"/>
            </a:xfrm>
          </p:grpSpPr>
          <p:sp>
            <p:nvSpPr>
              <p:cNvPr id="180239" name="Freeform 15"/>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0240" name="Freeform 16"/>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sp>
          <p:nvSpPr>
            <p:cNvPr id="180241" name="Freeform 17"/>
            <p:cNvSpPr>
              <a:spLocks/>
            </p:cNvSpPr>
            <p:nvPr/>
          </p:nvSpPr>
          <p:spPr bwMode="auto">
            <a:xfrm>
              <a:off x="9648" y="7920"/>
              <a:ext cx="864" cy="7330"/>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004000"/>
            </a:solidFill>
            <a:ln w="19685">
              <a:solidFill>
                <a:srgbClr val="000000"/>
              </a:solidFill>
              <a:prstDash val="solid"/>
              <a:round/>
              <a:headEnd/>
              <a:tailEnd/>
            </a:ln>
          </p:spPr>
          <p:txBody>
            <a:bodyPr/>
            <a:lstStyle/>
            <a:p>
              <a:endParaRPr lang="en-US"/>
            </a:p>
          </p:txBody>
        </p:sp>
        <p:grpSp>
          <p:nvGrpSpPr>
            <p:cNvPr id="180242" name="Group 18"/>
            <p:cNvGrpSpPr>
              <a:grpSpLocks/>
            </p:cNvGrpSpPr>
            <p:nvPr/>
          </p:nvGrpSpPr>
          <p:grpSpPr bwMode="auto">
            <a:xfrm rot="1364767">
              <a:off x="6768" y="6624"/>
              <a:ext cx="4020" cy="2229"/>
              <a:chOff x="5929" y="10920"/>
              <a:chExt cx="4020" cy="2229"/>
            </a:xfrm>
          </p:grpSpPr>
          <p:sp>
            <p:nvSpPr>
              <p:cNvPr id="180243" name="Freeform 19"/>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0244" name="Freeform 20"/>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0245" name="Freeform 21"/>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sp>
        <p:nvSpPr>
          <p:cNvPr id="180246" name="Rectangle 22"/>
          <p:cNvSpPr>
            <a:spLocks noGrp="1" noChangeArrowheads="1"/>
          </p:cNvSpPr>
          <p:nvPr>
            <p:ph type="title"/>
          </p:nvPr>
        </p:nvSpPr>
        <p:spPr/>
        <p:txBody>
          <a:bodyPr/>
          <a:lstStyle/>
          <a:p>
            <a:r>
              <a:rPr lang="en-US" sz="3600" dirty="0">
                <a:solidFill>
                  <a:schemeClr val="tx1"/>
                </a:solidFill>
                <a:latin typeface="Tahoma" pitchFamily="34" charset="0"/>
              </a:rPr>
              <a:t>How Carbon-14 Dating Works</a:t>
            </a:r>
          </a:p>
        </p:txBody>
      </p:sp>
      <p:sp>
        <p:nvSpPr>
          <p:cNvPr id="180247" name="Text Box 23"/>
          <p:cNvSpPr txBox="1">
            <a:spLocks noChangeArrowheads="1"/>
          </p:cNvSpPr>
          <p:nvPr/>
        </p:nvSpPr>
        <p:spPr bwMode="auto">
          <a:xfrm>
            <a:off x="974725" y="1106488"/>
            <a:ext cx="7331075" cy="1200329"/>
          </a:xfrm>
          <a:prstGeom prst="rect">
            <a:avLst/>
          </a:prstGeom>
          <a:noFill/>
          <a:ln w="9525">
            <a:noFill/>
            <a:miter lim="800000"/>
            <a:headEnd/>
            <a:tailEnd/>
          </a:ln>
          <a:effectLst/>
        </p:spPr>
        <p:txBody>
          <a:bodyPr>
            <a:spAutoFit/>
          </a:bodyPr>
          <a:lstStyle/>
          <a:p>
            <a:r>
              <a:rPr lang="en-US" b="1" dirty="0">
                <a:latin typeface="Arial" charset="0"/>
              </a:rPr>
              <a:t>Plants</a:t>
            </a:r>
            <a:r>
              <a:rPr lang="en-US" dirty="0">
                <a:latin typeface="Arial" charset="0"/>
              </a:rPr>
              <a:t> use carbon dioxide.  In doing this, plants absorb small amounts of radioactive carbon into their cells.</a:t>
            </a:r>
          </a:p>
        </p:txBody>
      </p:sp>
      <p:grpSp>
        <p:nvGrpSpPr>
          <p:cNvPr id="180248" name="Group 24"/>
          <p:cNvGrpSpPr>
            <a:grpSpLocks/>
          </p:cNvGrpSpPr>
          <p:nvPr/>
        </p:nvGrpSpPr>
        <p:grpSpPr bwMode="auto">
          <a:xfrm>
            <a:off x="4648200" y="2362200"/>
            <a:ext cx="1109663" cy="1295400"/>
            <a:chOff x="3792" y="1968"/>
            <a:chExt cx="1728" cy="2016"/>
          </a:xfrm>
        </p:grpSpPr>
        <p:sp>
          <p:nvSpPr>
            <p:cNvPr id="180249" name="Oval 25"/>
            <p:cNvSpPr>
              <a:spLocks noChangeArrowheads="1"/>
            </p:cNvSpPr>
            <p:nvPr/>
          </p:nvSpPr>
          <p:spPr bwMode="auto">
            <a:xfrm>
              <a:off x="4320" y="2640"/>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1800"/>
            </a:p>
          </p:txBody>
        </p:sp>
        <p:sp>
          <p:nvSpPr>
            <p:cNvPr id="180250" name="Oval 26"/>
            <p:cNvSpPr>
              <a:spLocks noChangeArrowheads="1"/>
            </p:cNvSpPr>
            <p:nvPr/>
          </p:nvSpPr>
          <p:spPr bwMode="auto">
            <a:xfrm>
              <a:off x="4704" y="1968"/>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sp>
          <p:nvSpPr>
            <p:cNvPr id="180251" name="Oval 27"/>
            <p:cNvSpPr>
              <a:spLocks noChangeArrowheads="1"/>
            </p:cNvSpPr>
            <p:nvPr/>
          </p:nvSpPr>
          <p:spPr bwMode="auto">
            <a:xfrm>
              <a:off x="3792" y="3168"/>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grpSp>
      <p:grpSp>
        <p:nvGrpSpPr>
          <p:cNvPr id="180252" name="Group 28"/>
          <p:cNvGrpSpPr>
            <a:grpSpLocks/>
          </p:cNvGrpSpPr>
          <p:nvPr/>
        </p:nvGrpSpPr>
        <p:grpSpPr bwMode="auto">
          <a:xfrm>
            <a:off x="2286000" y="4876800"/>
            <a:ext cx="1447800" cy="881063"/>
            <a:chOff x="2112" y="2496"/>
            <a:chExt cx="2208" cy="1344"/>
          </a:xfrm>
        </p:grpSpPr>
        <p:sp>
          <p:nvSpPr>
            <p:cNvPr id="180253" name="Oval 29"/>
            <p:cNvSpPr>
              <a:spLocks noChangeArrowheads="1"/>
            </p:cNvSpPr>
            <p:nvPr/>
          </p:nvSpPr>
          <p:spPr bwMode="auto">
            <a:xfrm>
              <a:off x="2880" y="2832"/>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3600"/>
            </a:p>
          </p:txBody>
        </p:sp>
        <p:sp>
          <p:nvSpPr>
            <p:cNvPr id="180254" name="Oval 30"/>
            <p:cNvSpPr>
              <a:spLocks noChangeArrowheads="1"/>
            </p:cNvSpPr>
            <p:nvPr/>
          </p:nvSpPr>
          <p:spPr bwMode="auto">
            <a:xfrm>
              <a:off x="3504" y="3024"/>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sp>
          <p:nvSpPr>
            <p:cNvPr id="180255" name="Oval 31"/>
            <p:cNvSpPr>
              <a:spLocks noChangeArrowheads="1"/>
            </p:cNvSpPr>
            <p:nvPr/>
          </p:nvSpPr>
          <p:spPr bwMode="auto">
            <a:xfrm>
              <a:off x="2112" y="2496"/>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grpSp>
      <p:grpSp>
        <p:nvGrpSpPr>
          <p:cNvPr id="180256" name="Group 32"/>
          <p:cNvGrpSpPr>
            <a:grpSpLocks/>
          </p:cNvGrpSpPr>
          <p:nvPr/>
        </p:nvGrpSpPr>
        <p:grpSpPr bwMode="auto">
          <a:xfrm>
            <a:off x="5410200" y="4953000"/>
            <a:ext cx="1066800" cy="1012825"/>
            <a:chOff x="1296" y="2160"/>
            <a:chExt cx="1920" cy="1824"/>
          </a:xfrm>
        </p:grpSpPr>
        <p:sp>
          <p:nvSpPr>
            <p:cNvPr id="180257" name="Oval 33"/>
            <p:cNvSpPr>
              <a:spLocks noChangeArrowheads="1"/>
            </p:cNvSpPr>
            <p:nvPr/>
          </p:nvSpPr>
          <p:spPr bwMode="auto">
            <a:xfrm>
              <a:off x="1920" y="2736"/>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1800"/>
            </a:p>
          </p:txBody>
        </p:sp>
        <p:sp>
          <p:nvSpPr>
            <p:cNvPr id="180258" name="Oval 34"/>
            <p:cNvSpPr>
              <a:spLocks noChangeArrowheads="1"/>
            </p:cNvSpPr>
            <p:nvPr/>
          </p:nvSpPr>
          <p:spPr bwMode="auto">
            <a:xfrm>
              <a:off x="2400" y="2160"/>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sp>
          <p:nvSpPr>
            <p:cNvPr id="180259" name="Oval 35"/>
            <p:cNvSpPr>
              <a:spLocks noChangeArrowheads="1"/>
            </p:cNvSpPr>
            <p:nvPr/>
          </p:nvSpPr>
          <p:spPr bwMode="auto">
            <a:xfrm>
              <a:off x="1296" y="3168"/>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grpSp>
      <p:sp>
        <p:nvSpPr>
          <p:cNvPr id="180260" name="Oval 36"/>
          <p:cNvSpPr>
            <a:spLocks noChangeArrowheads="1"/>
          </p:cNvSpPr>
          <p:nvPr/>
        </p:nvSpPr>
        <p:spPr bwMode="auto">
          <a:xfrm>
            <a:off x="4038600" y="2819400"/>
            <a:ext cx="374650" cy="374650"/>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1800"/>
          </a:p>
        </p:txBody>
      </p:sp>
      <p:grpSp>
        <p:nvGrpSpPr>
          <p:cNvPr id="180261" name="Group 37"/>
          <p:cNvGrpSpPr>
            <a:grpSpLocks/>
          </p:cNvGrpSpPr>
          <p:nvPr/>
        </p:nvGrpSpPr>
        <p:grpSpPr bwMode="auto">
          <a:xfrm>
            <a:off x="2667000" y="2667000"/>
            <a:ext cx="530225" cy="1290638"/>
            <a:chOff x="1152" y="3120"/>
            <a:chExt cx="334" cy="813"/>
          </a:xfrm>
        </p:grpSpPr>
        <p:sp>
          <p:nvSpPr>
            <p:cNvPr id="180262" name="Oval 38"/>
            <p:cNvSpPr>
              <a:spLocks noChangeArrowheads="1"/>
            </p:cNvSpPr>
            <p:nvPr/>
          </p:nvSpPr>
          <p:spPr bwMode="auto">
            <a:xfrm>
              <a:off x="1200" y="3408"/>
              <a:ext cx="236" cy="236"/>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r>
                <a:rPr lang="en-US" sz="2800"/>
                <a:t>C</a:t>
              </a:r>
              <a:r>
                <a:rPr lang="en-US" sz="600"/>
                <a:t>14</a:t>
              </a:r>
            </a:p>
          </p:txBody>
        </p:sp>
        <p:sp>
          <p:nvSpPr>
            <p:cNvPr id="180263" name="Oval 39"/>
            <p:cNvSpPr>
              <a:spLocks noChangeArrowheads="1"/>
            </p:cNvSpPr>
            <p:nvPr/>
          </p:nvSpPr>
          <p:spPr bwMode="auto">
            <a:xfrm>
              <a:off x="1200" y="3120"/>
              <a:ext cx="286" cy="285"/>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sp>
          <p:nvSpPr>
            <p:cNvPr id="180264" name="Oval 40"/>
            <p:cNvSpPr>
              <a:spLocks noChangeArrowheads="1"/>
            </p:cNvSpPr>
            <p:nvPr/>
          </p:nvSpPr>
          <p:spPr bwMode="auto">
            <a:xfrm>
              <a:off x="1152" y="3648"/>
              <a:ext cx="286" cy="285"/>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grpSp>
      <p:grpSp>
        <p:nvGrpSpPr>
          <p:cNvPr id="180265" name="Group 41"/>
          <p:cNvGrpSpPr>
            <a:grpSpLocks/>
          </p:cNvGrpSpPr>
          <p:nvPr/>
        </p:nvGrpSpPr>
        <p:grpSpPr bwMode="auto">
          <a:xfrm>
            <a:off x="5410200" y="3886200"/>
            <a:ext cx="1447800" cy="881063"/>
            <a:chOff x="2112" y="2496"/>
            <a:chExt cx="2208" cy="1344"/>
          </a:xfrm>
        </p:grpSpPr>
        <p:sp>
          <p:nvSpPr>
            <p:cNvPr id="180266" name="Oval 42"/>
            <p:cNvSpPr>
              <a:spLocks noChangeArrowheads="1"/>
            </p:cNvSpPr>
            <p:nvPr/>
          </p:nvSpPr>
          <p:spPr bwMode="auto">
            <a:xfrm>
              <a:off x="2880" y="2832"/>
              <a:ext cx="672" cy="672"/>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3600"/>
            </a:p>
          </p:txBody>
        </p:sp>
        <p:sp>
          <p:nvSpPr>
            <p:cNvPr id="180267" name="Oval 43"/>
            <p:cNvSpPr>
              <a:spLocks noChangeArrowheads="1"/>
            </p:cNvSpPr>
            <p:nvPr/>
          </p:nvSpPr>
          <p:spPr bwMode="auto">
            <a:xfrm>
              <a:off x="3504" y="3024"/>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sp>
          <p:nvSpPr>
            <p:cNvPr id="180268" name="Oval 44"/>
            <p:cNvSpPr>
              <a:spLocks noChangeArrowheads="1"/>
            </p:cNvSpPr>
            <p:nvPr/>
          </p:nvSpPr>
          <p:spPr bwMode="auto">
            <a:xfrm>
              <a:off x="2112" y="2496"/>
              <a:ext cx="816" cy="816"/>
            </a:xfrm>
            <a:prstGeom prst="ellipse">
              <a:avLst/>
            </a:prstGeom>
            <a:solidFill>
              <a:schemeClr val="bg1"/>
            </a:solidFill>
            <a:ln w="9525">
              <a:solidFill>
                <a:schemeClr val="tx1"/>
              </a:solidFill>
              <a:round/>
              <a:headEnd/>
              <a:tailEnd/>
            </a:ln>
            <a:effectLst/>
          </p:spPr>
          <p:txBody>
            <a:bodyPr wrap="none" anchor="ctr"/>
            <a:lstStyle/>
            <a:p>
              <a:pPr algn="ctr"/>
              <a:r>
                <a:rPr lang="en-US" sz="2800"/>
                <a:t>O</a:t>
              </a:r>
              <a:r>
                <a:rPr lang="en-US" sz="600"/>
                <a:t>16</a:t>
              </a:r>
            </a:p>
          </p:txBody>
        </p:sp>
      </p:grpSp>
      <p:sp>
        <p:nvSpPr>
          <p:cNvPr id="180269" name="Oval 45"/>
          <p:cNvSpPr>
            <a:spLocks noChangeArrowheads="1"/>
          </p:cNvSpPr>
          <p:nvPr/>
        </p:nvSpPr>
        <p:spPr bwMode="auto">
          <a:xfrm>
            <a:off x="3505200" y="4419600"/>
            <a:ext cx="374650" cy="374650"/>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r>
              <a:rPr lang="en-US" sz="2800"/>
              <a:t>C</a:t>
            </a:r>
            <a:r>
              <a:rPr lang="en-US" sz="600"/>
              <a:t>14</a:t>
            </a:r>
          </a:p>
        </p:txBody>
      </p:sp>
      <p:sp>
        <p:nvSpPr>
          <p:cNvPr id="180270" name="Oval 46"/>
          <p:cNvSpPr>
            <a:spLocks noChangeArrowheads="1"/>
          </p:cNvSpPr>
          <p:nvPr/>
        </p:nvSpPr>
        <p:spPr bwMode="auto">
          <a:xfrm>
            <a:off x="3505200" y="2362200"/>
            <a:ext cx="374650" cy="374650"/>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1800"/>
          </a:p>
        </p:txBody>
      </p:sp>
      <p:sp>
        <p:nvSpPr>
          <p:cNvPr id="180271" name="Oval 47"/>
          <p:cNvSpPr>
            <a:spLocks noChangeArrowheads="1"/>
          </p:cNvSpPr>
          <p:nvPr/>
        </p:nvSpPr>
        <p:spPr bwMode="auto">
          <a:xfrm>
            <a:off x="4648200" y="3962400"/>
            <a:ext cx="374650" cy="374650"/>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1800"/>
          </a:p>
        </p:txBody>
      </p:sp>
      <p:sp>
        <p:nvSpPr>
          <p:cNvPr id="180272" name="Oval 48"/>
          <p:cNvSpPr>
            <a:spLocks noChangeArrowheads="1"/>
          </p:cNvSpPr>
          <p:nvPr/>
        </p:nvSpPr>
        <p:spPr bwMode="auto">
          <a:xfrm>
            <a:off x="4953000" y="4876800"/>
            <a:ext cx="374650" cy="374650"/>
          </a:xfrm>
          <a:prstGeom prst="ellipse">
            <a:avLst/>
          </a:prstGeom>
          <a:solidFill>
            <a:schemeClr val="accent1"/>
          </a:solidFill>
          <a:ln w="9525">
            <a:solidFill>
              <a:schemeClr val="tx1"/>
            </a:solidFill>
            <a:round/>
            <a:headEnd/>
            <a:tailEnd/>
          </a:ln>
          <a:effectLst/>
        </p:spPr>
        <p:txBody>
          <a:bodyPr wrap="none" anchor="ctr"/>
          <a:lstStyle/>
          <a:p>
            <a:pPr algn="ctr"/>
            <a:r>
              <a:rPr lang="en-US" sz="2800"/>
              <a:t>C</a:t>
            </a:r>
            <a:r>
              <a:rPr lang="en-US" sz="600"/>
              <a:t>12</a:t>
            </a:r>
            <a:endParaRPr lang="en-US" sz="180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dissolve">
                                      <p:cBhvr>
                                        <p:cTn id="7" dur="500"/>
                                        <p:tgtEl>
                                          <p:spTgt spid="1802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0252"/>
                                        </p:tgtEl>
                                        <p:attrNameLst>
                                          <p:attrName>style.visibility</p:attrName>
                                        </p:attrNameLst>
                                      </p:cBhvr>
                                      <p:to>
                                        <p:strVal val="visible"/>
                                      </p:to>
                                    </p:set>
                                    <p:animEffect transition="in" filter="dissolve">
                                      <p:cBhvr>
                                        <p:cTn id="12" dur="500"/>
                                        <p:tgtEl>
                                          <p:spTgt spid="180252"/>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0265"/>
                                        </p:tgtEl>
                                        <p:attrNameLst>
                                          <p:attrName>style.visibility</p:attrName>
                                        </p:attrNameLst>
                                      </p:cBhvr>
                                      <p:to>
                                        <p:strVal val="visible"/>
                                      </p:to>
                                    </p:set>
                                    <p:animEffect transition="in" filter="dissolve">
                                      <p:cBhvr>
                                        <p:cTn id="16" dur="500"/>
                                        <p:tgtEl>
                                          <p:spTgt spid="180265"/>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80248"/>
                                        </p:tgtEl>
                                        <p:attrNameLst>
                                          <p:attrName>style.visibility</p:attrName>
                                        </p:attrNameLst>
                                      </p:cBhvr>
                                      <p:to>
                                        <p:strVal val="visible"/>
                                      </p:to>
                                    </p:set>
                                    <p:animEffect transition="in" filter="dissolve">
                                      <p:cBhvr>
                                        <p:cTn id="20" dur="500"/>
                                        <p:tgtEl>
                                          <p:spTgt spid="180248"/>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180256"/>
                                        </p:tgtEl>
                                        <p:attrNameLst>
                                          <p:attrName>style.visibility</p:attrName>
                                        </p:attrNameLst>
                                      </p:cBhvr>
                                      <p:to>
                                        <p:strVal val="visible"/>
                                      </p:to>
                                    </p:set>
                                    <p:animEffect transition="in" filter="dissolve">
                                      <p:cBhvr>
                                        <p:cTn id="24" dur="500"/>
                                        <p:tgtEl>
                                          <p:spTgt spid="180256"/>
                                        </p:tgtEl>
                                      </p:cBhvr>
                                    </p:animEffect>
                                  </p:childTnLst>
                                </p:cTn>
                              </p:par>
                            </p:childTnLst>
                          </p:cTn>
                        </p:par>
                        <p:par>
                          <p:cTn id="25" fill="hold">
                            <p:stCondLst>
                              <p:cond delay="2000"/>
                            </p:stCondLst>
                            <p:childTnLst>
                              <p:par>
                                <p:cTn id="26" presetID="9" presetClass="entr" presetSubtype="0" fill="hold" nodeType="afterEffect">
                                  <p:stCondLst>
                                    <p:cond delay="0"/>
                                  </p:stCondLst>
                                  <p:childTnLst>
                                    <p:set>
                                      <p:cBhvr>
                                        <p:cTn id="27" dur="1" fill="hold">
                                          <p:stCondLst>
                                            <p:cond delay="0"/>
                                          </p:stCondLst>
                                        </p:cTn>
                                        <p:tgtEl>
                                          <p:spTgt spid="180261"/>
                                        </p:tgtEl>
                                        <p:attrNameLst>
                                          <p:attrName>style.visibility</p:attrName>
                                        </p:attrNameLst>
                                      </p:cBhvr>
                                      <p:to>
                                        <p:strVal val="visible"/>
                                      </p:to>
                                    </p:set>
                                    <p:animEffect transition="in" filter="dissolve">
                                      <p:cBhvr>
                                        <p:cTn id="28" dur="500"/>
                                        <p:tgtEl>
                                          <p:spTgt spid="18026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80272"/>
                                        </p:tgtEl>
                                        <p:attrNameLst>
                                          <p:attrName>style.visibility</p:attrName>
                                        </p:attrNameLst>
                                      </p:cBhvr>
                                      <p:to>
                                        <p:strVal val="visible"/>
                                      </p:to>
                                    </p:set>
                                    <p:animEffect transition="in" filter="dissolve">
                                      <p:cBhvr>
                                        <p:cTn id="33" dur="500"/>
                                        <p:tgtEl>
                                          <p:spTgt spid="180272"/>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180260"/>
                                        </p:tgtEl>
                                        <p:attrNameLst>
                                          <p:attrName>style.visibility</p:attrName>
                                        </p:attrNameLst>
                                      </p:cBhvr>
                                      <p:to>
                                        <p:strVal val="visible"/>
                                      </p:to>
                                    </p:set>
                                    <p:animEffect transition="in" filter="dissolve">
                                      <p:cBhvr>
                                        <p:cTn id="37" dur="500"/>
                                        <p:tgtEl>
                                          <p:spTgt spid="180260"/>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180269"/>
                                        </p:tgtEl>
                                        <p:attrNameLst>
                                          <p:attrName>style.visibility</p:attrName>
                                        </p:attrNameLst>
                                      </p:cBhvr>
                                      <p:to>
                                        <p:strVal val="visible"/>
                                      </p:to>
                                    </p:set>
                                    <p:animEffect transition="in" filter="dissolve">
                                      <p:cBhvr>
                                        <p:cTn id="41" dur="500"/>
                                        <p:tgtEl>
                                          <p:spTgt spid="180269"/>
                                        </p:tgtEl>
                                      </p:cBhvr>
                                    </p:animEffect>
                                  </p:childTnLst>
                                </p:cTn>
                              </p:par>
                            </p:childTnLst>
                          </p:cTn>
                        </p:par>
                        <p:par>
                          <p:cTn id="42" fill="hold">
                            <p:stCondLst>
                              <p:cond delay="1500"/>
                            </p:stCondLst>
                            <p:childTnLst>
                              <p:par>
                                <p:cTn id="43" presetID="9" presetClass="entr" presetSubtype="0" fill="hold" grpId="0" nodeType="afterEffect">
                                  <p:stCondLst>
                                    <p:cond delay="0"/>
                                  </p:stCondLst>
                                  <p:childTnLst>
                                    <p:set>
                                      <p:cBhvr>
                                        <p:cTn id="44" dur="1" fill="hold">
                                          <p:stCondLst>
                                            <p:cond delay="0"/>
                                          </p:stCondLst>
                                        </p:cTn>
                                        <p:tgtEl>
                                          <p:spTgt spid="180271"/>
                                        </p:tgtEl>
                                        <p:attrNameLst>
                                          <p:attrName>style.visibility</p:attrName>
                                        </p:attrNameLst>
                                      </p:cBhvr>
                                      <p:to>
                                        <p:strVal val="visible"/>
                                      </p:to>
                                    </p:set>
                                    <p:animEffect transition="in" filter="dissolve">
                                      <p:cBhvr>
                                        <p:cTn id="45" dur="500"/>
                                        <p:tgtEl>
                                          <p:spTgt spid="180271"/>
                                        </p:tgtEl>
                                      </p:cBhvr>
                                    </p:animEffect>
                                  </p:childTnLst>
                                </p:cTn>
                              </p:par>
                            </p:childTnLst>
                          </p:cTn>
                        </p:par>
                        <p:par>
                          <p:cTn id="46" fill="hold">
                            <p:stCondLst>
                              <p:cond delay="2000"/>
                            </p:stCondLst>
                            <p:childTnLst>
                              <p:par>
                                <p:cTn id="47" presetID="9" presetClass="entr" presetSubtype="0" fill="hold" grpId="0" nodeType="afterEffect">
                                  <p:stCondLst>
                                    <p:cond delay="0"/>
                                  </p:stCondLst>
                                  <p:childTnLst>
                                    <p:set>
                                      <p:cBhvr>
                                        <p:cTn id="48" dur="1" fill="hold">
                                          <p:stCondLst>
                                            <p:cond delay="0"/>
                                          </p:stCondLst>
                                        </p:cTn>
                                        <p:tgtEl>
                                          <p:spTgt spid="180270"/>
                                        </p:tgtEl>
                                        <p:attrNameLst>
                                          <p:attrName>style.visibility</p:attrName>
                                        </p:attrNameLst>
                                      </p:cBhvr>
                                      <p:to>
                                        <p:strVal val="visible"/>
                                      </p:to>
                                    </p:set>
                                    <p:animEffect transition="in" filter="dissolve">
                                      <p:cBhvr>
                                        <p:cTn id="49" dur="500"/>
                                        <p:tgtEl>
                                          <p:spTgt spid="180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60" grpId="0" animBg="1" autoUpdateAnimBg="0"/>
      <p:bldP spid="180269" grpId="0" animBg="1" autoUpdateAnimBg="0"/>
      <p:bldP spid="180270" grpId="0" animBg="1" autoUpdateAnimBg="0"/>
      <p:bldP spid="180271" grpId="0" animBg="1" autoUpdateAnimBg="0"/>
      <p:bldP spid="180272"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sz="3600" dirty="0">
                <a:solidFill>
                  <a:schemeClr val="tx1"/>
                </a:solidFill>
                <a:latin typeface="Tahoma" pitchFamily="34" charset="0"/>
              </a:rPr>
              <a:t>How Carbon-14 Dating Works</a:t>
            </a:r>
          </a:p>
        </p:txBody>
      </p:sp>
      <p:sp>
        <p:nvSpPr>
          <p:cNvPr id="181251" name="Text Box 3"/>
          <p:cNvSpPr txBox="1">
            <a:spLocks noChangeArrowheads="1"/>
          </p:cNvSpPr>
          <p:nvPr/>
        </p:nvSpPr>
        <p:spPr bwMode="auto">
          <a:xfrm>
            <a:off x="974725" y="1106488"/>
            <a:ext cx="7331075" cy="1384995"/>
          </a:xfrm>
          <a:prstGeom prst="rect">
            <a:avLst/>
          </a:prstGeom>
          <a:noFill/>
          <a:ln w="9525">
            <a:noFill/>
            <a:miter lim="800000"/>
            <a:headEnd/>
            <a:tailEnd/>
          </a:ln>
          <a:effectLst/>
        </p:spPr>
        <p:txBody>
          <a:bodyPr>
            <a:spAutoFit/>
          </a:bodyPr>
          <a:lstStyle/>
          <a:p>
            <a:r>
              <a:rPr lang="en-US" sz="2800" b="1" dirty="0">
                <a:latin typeface="Arial" charset="0"/>
              </a:rPr>
              <a:t>Animals eat plants</a:t>
            </a:r>
            <a:r>
              <a:rPr lang="en-US" sz="2800" dirty="0">
                <a:latin typeface="Arial" charset="0"/>
              </a:rPr>
              <a:t>. In doing this, animals absorb small amounts of radioactive carbon into their bodies.</a:t>
            </a:r>
          </a:p>
        </p:txBody>
      </p:sp>
      <p:grpSp>
        <p:nvGrpSpPr>
          <p:cNvPr id="181252" name="Group 4"/>
          <p:cNvGrpSpPr>
            <a:grpSpLocks/>
          </p:cNvGrpSpPr>
          <p:nvPr/>
        </p:nvGrpSpPr>
        <p:grpSpPr bwMode="auto">
          <a:xfrm>
            <a:off x="4648200" y="3352800"/>
            <a:ext cx="1447800" cy="1590675"/>
            <a:chOff x="1584" y="1440"/>
            <a:chExt cx="2112" cy="2394"/>
          </a:xfrm>
        </p:grpSpPr>
        <p:grpSp>
          <p:nvGrpSpPr>
            <p:cNvPr id="181253" name="Group 5"/>
            <p:cNvGrpSpPr>
              <a:grpSpLocks/>
            </p:cNvGrpSpPr>
            <p:nvPr/>
          </p:nvGrpSpPr>
          <p:grpSpPr bwMode="auto">
            <a:xfrm>
              <a:off x="1584" y="1440"/>
              <a:ext cx="2112" cy="2394"/>
              <a:chOff x="5929" y="6624"/>
              <a:chExt cx="8032" cy="8626"/>
            </a:xfrm>
          </p:grpSpPr>
          <p:grpSp>
            <p:nvGrpSpPr>
              <p:cNvPr id="181254" name="Group 6"/>
              <p:cNvGrpSpPr>
                <a:grpSpLocks/>
              </p:cNvGrpSpPr>
              <p:nvPr/>
            </p:nvGrpSpPr>
            <p:grpSpPr bwMode="auto">
              <a:xfrm rot="-2235009">
                <a:off x="9504" y="12528"/>
                <a:ext cx="4457" cy="1952"/>
                <a:chOff x="9773" y="14148"/>
                <a:chExt cx="4457" cy="1952"/>
              </a:xfrm>
            </p:grpSpPr>
            <p:sp>
              <p:nvSpPr>
                <p:cNvPr id="181255" name="Freeform 7"/>
                <p:cNvSpPr>
                  <a:spLocks/>
                </p:cNvSpPr>
                <p:nvPr/>
              </p:nvSpPr>
              <p:spPr bwMode="auto">
                <a:xfrm>
                  <a:off x="11749" y="14148"/>
                  <a:ext cx="2481" cy="1952"/>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006000"/>
                </a:solidFill>
                <a:ln w="19685">
                  <a:solidFill>
                    <a:srgbClr val="000000"/>
                  </a:solidFill>
                  <a:prstDash val="solid"/>
                  <a:round/>
                  <a:headEnd/>
                  <a:tailEnd/>
                </a:ln>
              </p:spPr>
              <p:txBody>
                <a:bodyPr/>
                <a:lstStyle/>
                <a:p>
                  <a:endParaRPr lang="en-US"/>
                </a:p>
              </p:txBody>
            </p:sp>
            <p:sp>
              <p:nvSpPr>
                <p:cNvPr id="181256" name="Freeform 8"/>
                <p:cNvSpPr>
                  <a:spLocks/>
                </p:cNvSpPr>
                <p:nvPr/>
              </p:nvSpPr>
              <p:spPr bwMode="auto">
                <a:xfrm>
                  <a:off x="9773" y="14194"/>
                  <a:ext cx="3010" cy="1332"/>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solidFill>
                  <a:srgbClr val="004000"/>
                </a:solidFill>
                <a:ln w="19685">
                  <a:solidFill>
                    <a:srgbClr val="000000"/>
                  </a:solidFill>
                  <a:prstDash val="solid"/>
                  <a:round/>
                  <a:headEnd/>
                  <a:tailEnd/>
                </a:ln>
              </p:spPr>
              <p:txBody>
                <a:bodyPr/>
                <a:lstStyle/>
                <a:p>
                  <a:endParaRPr lang="en-US"/>
                </a:p>
              </p:txBody>
            </p:sp>
            <p:sp>
              <p:nvSpPr>
                <p:cNvPr id="181257" name="Freeform 9"/>
                <p:cNvSpPr>
                  <a:spLocks/>
                </p:cNvSpPr>
                <p:nvPr/>
              </p:nvSpPr>
              <p:spPr bwMode="auto">
                <a:xfrm>
                  <a:off x="12427" y="14557"/>
                  <a:ext cx="1631" cy="977"/>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004000"/>
                </a:solidFill>
                <a:ln w="9525">
                  <a:noFill/>
                  <a:round/>
                  <a:headEnd/>
                  <a:tailEnd/>
                </a:ln>
              </p:spPr>
              <p:txBody>
                <a:bodyPr/>
                <a:lstStyle/>
                <a:p>
                  <a:endParaRPr lang="en-US"/>
                </a:p>
              </p:txBody>
            </p:sp>
          </p:grpSp>
          <p:grpSp>
            <p:nvGrpSpPr>
              <p:cNvPr id="181258" name="Group 10"/>
              <p:cNvGrpSpPr>
                <a:grpSpLocks/>
              </p:cNvGrpSpPr>
              <p:nvPr/>
            </p:nvGrpSpPr>
            <p:grpSpPr bwMode="auto">
              <a:xfrm>
                <a:off x="10294" y="10093"/>
                <a:ext cx="1903" cy="1218"/>
                <a:chOff x="10294" y="10093"/>
                <a:chExt cx="1903" cy="1218"/>
              </a:xfrm>
            </p:grpSpPr>
            <p:sp>
              <p:nvSpPr>
                <p:cNvPr id="181259" name="Freeform 11"/>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1260" name="Freeform 12"/>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grpSp>
            <p:nvGrpSpPr>
              <p:cNvPr id="181261" name="Group 13"/>
              <p:cNvGrpSpPr>
                <a:grpSpLocks/>
              </p:cNvGrpSpPr>
              <p:nvPr/>
            </p:nvGrpSpPr>
            <p:grpSpPr bwMode="auto">
              <a:xfrm>
                <a:off x="5929" y="10920"/>
                <a:ext cx="4020" cy="2229"/>
                <a:chOff x="5929" y="10920"/>
                <a:chExt cx="4020" cy="2229"/>
              </a:xfrm>
            </p:grpSpPr>
            <p:sp>
              <p:nvSpPr>
                <p:cNvPr id="181262" name="Freeform 14"/>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1263" name="Freeform 15"/>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1264" name="Freeform 16"/>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nvGrpSpPr>
              <p:cNvPr id="181265" name="Group 17"/>
              <p:cNvGrpSpPr>
                <a:grpSpLocks/>
              </p:cNvGrpSpPr>
              <p:nvPr/>
            </p:nvGrpSpPr>
            <p:grpSpPr bwMode="auto">
              <a:xfrm rot="-3295604">
                <a:off x="9593" y="6967"/>
                <a:ext cx="1903" cy="1218"/>
                <a:chOff x="10294" y="10093"/>
                <a:chExt cx="1903" cy="1218"/>
              </a:xfrm>
            </p:grpSpPr>
            <p:sp>
              <p:nvSpPr>
                <p:cNvPr id="181266" name="Freeform 18"/>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1267" name="Freeform 19"/>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sp>
            <p:nvSpPr>
              <p:cNvPr id="181268" name="Freeform 20"/>
              <p:cNvSpPr>
                <a:spLocks/>
              </p:cNvSpPr>
              <p:nvPr/>
            </p:nvSpPr>
            <p:spPr bwMode="auto">
              <a:xfrm>
                <a:off x="9648" y="7920"/>
                <a:ext cx="864" cy="7330"/>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004000"/>
              </a:solidFill>
              <a:ln w="19685">
                <a:solidFill>
                  <a:srgbClr val="000000"/>
                </a:solidFill>
                <a:prstDash val="solid"/>
                <a:round/>
                <a:headEnd/>
                <a:tailEnd/>
              </a:ln>
            </p:spPr>
            <p:txBody>
              <a:bodyPr/>
              <a:lstStyle/>
              <a:p>
                <a:endParaRPr lang="en-US"/>
              </a:p>
            </p:txBody>
          </p:sp>
          <p:grpSp>
            <p:nvGrpSpPr>
              <p:cNvPr id="181269" name="Group 21"/>
              <p:cNvGrpSpPr>
                <a:grpSpLocks/>
              </p:cNvGrpSpPr>
              <p:nvPr/>
            </p:nvGrpSpPr>
            <p:grpSpPr bwMode="auto">
              <a:xfrm rot="1364767">
                <a:off x="6768" y="6624"/>
                <a:ext cx="4020" cy="2229"/>
                <a:chOff x="5929" y="10920"/>
                <a:chExt cx="4020" cy="2229"/>
              </a:xfrm>
            </p:grpSpPr>
            <p:sp>
              <p:nvSpPr>
                <p:cNvPr id="181270" name="Freeform 22"/>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1271" name="Freeform 23"/>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1272" name="Freeform 24"/>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sp>
          <p:nvSpPr>
            <p:cNvPr id="181273" name="Oval 25"/>
            <p:cNvSpPr>
              <a:spLocks noChangeArrowheads="1"/>
            </p:cNvSpPr>
            <p:nvPr/>
          </p:nvSpPr>
          <p:spPr bwMode="auto">
            <a:xfrm>
              <a:off x="2544" y="1776"/>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274" name="Oval 26"/>
            <p:cNvSpPr>
              <a:spLocks noChangeArrowheads="1"/>
            </p:cNvSpPr>
            <p:nvPr/>
          </p:nvSpPr>
          <p:spPr bwMode="auto">
            <a:xfrm>
              <a:off x="2208" y="2784"/>
              <a:ext cx="236" cy="236"/>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1275" name="Oval 27"/>
            <p:cNvSpPr>
              <a:spLocks noChangeArrowheads="1"/>
            </p:cNvSpPr>
            <p:nvPr/>
          </p:nvSpPr>
          <p:spPr bwMode="auto">
            <a:xfrm>
              <a:off x="2208" y="1488"/>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276" name="Oval 28"/>
            <p:cNvSpPr>
              <a:spLocks noChangeArrowheads="1"/>
            </p:cNvSpPr>
            <p:nvPr/>
          </p:nvSpPr>
          <p:spPr bwMode="auto">
            <a:xfrm>
              <a:off x="2928" y="2496"/>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277" name="Oval 29"/>
            <p:cNvSpPr>
              <a:spLocks noChangeArrowheads="1"/>
            </p:cNvSpPr>
            <p:nvPr/>
          </p:nvSpPr>
          <p:spPr bwMode="auto">
            <a:xfrm>
              <a:off x="3120" y="3072"/>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graphicFrame>
        <p:nvGraphicFramePr>
          <p:cNvPr id="181278" name="Object 30"/>
          <p:cNvGraphicFramePr>
            <a:graphicFrameLocks noChangeAspect="1"/>
          </p:cNvGraphicFramePr>
          <p:nvPr/>
        </p:nvGraphicFramePr>
        <p:xfrm>
          <a:off x="990600" y="4114800"/>
          <a:ext cx="3036888" cy="1617663"/>
        </p:xfrm>
        <a:graphic>
          <a:graphicData uri="http://schemas.openxmlformats.org/presentationml/2006/ole">
            <mc:AlternateContent xmlns:mc="http://schemas.openxmlformats.org/markup-compatibility/2006">
              <mc:Choice xmlns:v="urn:schemas-microsoft-com:vml" Requires="v">
                <p:oleObj name="Clip" r:id="rId2" imgW="4090320" imgH="2177640" progId="">
                  <p:embed/>
                </p:oleObj>
              </mc:Choice>
              <mc:Fallback>
                <p:oleObj name="Clip" r:id="rId2" imgW="4090320" imgH="2177640" progId="">
                  <p:embed/>
                  <p:pic>
                    <p:nvPicPr>
                      <p:cNvPr id="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14800"/>
                        <a:ext cx="3036888" cy="161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1279" name="Group 31"/>
          <p:cNvGrpSpPr>
            <a:grpSpLocks/>
          </p:cNvGrpSpPr>
          <p:nvPr/>
        </p:nvGrpSpPr>
        <p:grpSpPr bwMode="auto">
          <a:xfrm>
            <a:off x="3505200" y="2819400"/>
            <a:ext cx="1447800" cy="1590675"/>
            <a:chOff x="1584" y="1440"/>
            <a:chExt cx="2112" cy="2394"/>
          </a:xfrm>
        </p:grpSpPr>
        <p:grpSp>
          <p:nvGrpSpPr>
            <p:cNvPr id="181280" name="Group 32"/>
            <p:cNvGrpSpPr>
              <a:grpSpLocks/>
            </p:cNvGrpSpPr>
            <p:nvPr/>
          </p:nvGrpSpPr>
          <p:grpSpPr bwMode="auto">
            <a:xfrm>
              <a:off x="1584" y="1440"/>
              <a:ext cx="2112" cy="2394"/>
              <a:chOff x="5929" y="6624"/>
              <a:chExt cx="8032" cy="8626"/>
            </a:xfrm>
          </p:grpSpPr>
          <p:grpSp>
            <p:nvGrpSpPr>
              <p:cNvPr id="181281" name="Group 33"/>
              <p:cNvGrpSpPr>
                <a:grpSpLocks/>
              </p:cNvGrpSpPr>
              <p:nvPr/>
            </p:nvGrpSpPr>
            <p:grpSpPr bwMode="auto">
              <a:xfrm rot="-2235009">
                <a:off x="9504" y="12528"/>
                <a:ext cx="4457" cy="1952"/>
                <a:chOff x="9773" y="14148"/>
                <a:chExt cx="4457" cy="1952"/>
              </a:xfrm>
            </p:grpSpPr>
            <p:sp>
              <p:nvSpPr>
                <p:cNvPr id="181282" name="Freeform 34"/>
                <p:cNvSpPr>
                  <a:spLocks/>
                </p:cNvSpPr>
                <p:nvPr/>
              </p:nvSpPr>
              <p:spPr bwMode="auto">
                <a:xfrm>
                  <a:off x="11749" y="14148"/>
                  <a:ext cx="2481" cy="1952"/>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006000"/>
                </a:solidFill>
                <a:ln w="19685">
                  <a:solidFill>
                    <a:srgbClr val="000000"/>
                  </a:solidFill>
                  <a:prstDash val="solid"/>
                  <a:round/>
                  <a:headEnd/>
                  <a:tailEnd/>
                </a:ln>
              </p:spPr>
              <p:txBody>
                <a:bodyPr/>
                <a:lstStyle/>
                <a:p>
                  <a:endParaRPr lang="en-US"/>
                </a:p>
              </p:txBody>
            </p:sp>
            <p:sp>
              <p:nvSpPr>
                <p:cNvPr id="181283" name="Freeform 35"/>
                <p:cNvSpPr>
                  <a:spLocks/>
                </p:cNvSpPr>
                <p:nvPr/>
              </p:nvSpPr>
              <p:spPr bwMode="auto">
                <a:xfrm>
                  <a:off x="9773" y="14194"/>
                  <a:ext cx="3010" cy="1332"/>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solidFill>
                  <a:srgbClr val="004000"/>
                </a:solidFill>
                <a:ln w="19685">
                  <a:solidFill>
                    <a:srgbClr val="000000"/>
                  </a:solidFill>
                  <a:prstDash val="solid"/>
                  <a:round/>
                  <a:headEnd/>
                  <a:tailEnd/>
                </a:ln>
              </p:spPr>
              <p:txBody>
                <a:bodyPr/>
                <a:lstStyle/>
                <a:p>
                  <a:endParaRPr lang="en-US"/>
                </a:p>
              </p:txBody>
            </p:sp>
            <p:sp>
              <p:nvSpPr>
                <p:cNvPr id="181284" name="Freeform 36"/>
                <p:cNvSpPr>
                  <a:spLocks/>
                </p:cNvSpPr>
                <p:nvPr/>
              </p:nvSpPr>
              <p:spPr bwMode="auto">
                <a:xfrm>
                  <a:off x="12427" y="14557"/>
                  <a:ext cx="1631" cy="977"/>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004000"/>
                </a:solidFill>
                <a:ln w="9525">
                  <a:noFill/>
                  <a:round/>
                  <a:headEnd/>
                  <a:tailEnd/>
                </a:ln>
              </p:spPr>
              <p:txBody>
                <a:bodyPr/>
                <a:lstStyle/>
                <a:p>
                  <a:endParaRPr lang="en-US"/>
                </a:p>
              </p:txBody>
            </p:sp>
          </p:grpSp>
          <p:grpSp>
            <p:nvGrpSpPr>
              <p:cNvPr id="181285" name="Group 37"/>
              <p:cNvGrpSpPr>
                <a:grpSpLocks/>
              </p:cNvGrpSpPr>
              <p:nvPr/>
            </p:nvGrpSpPr>
            <p:grpSpPr bwMode="auto">
              <a:xfrm>
                <a:off x="10294" y="10093"/>
                <a:ext cx="1903" cy="1218"/>
                <a:chOff x="10294" y="10093"/>
                <a:chExt cx="1903" cy="1218"/>
              </a:xfrm>
            </p:grpSpPr>
            <p:sp>
              <p:nvSpPr>
                <p:cNvPr id="181286" name="Freeform 38"/>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1287" name="Freeform 39"/>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grpSp>
            <p:nvGrpSpPr>
              <p:cNvPr id="181288" name="Group 40"/>
              <p:cNvGrpSpPr>
                <a:grpSpLocks/>
              </p:cNvGrpSpPr>
              <p:nvPr/>
            </p:nvGrpSpPr>
            <p:grpSpPr bwMode="auto">
              <a:xfrm>
                <a:off x="5929" y="10920"/>
                <a:ext cx="4020" cy="2229"/>
                <a:chOff x="5929" y="10920"/>
                <a:chExt cx="4020" cy="2229"/>
              </a:xfrm>
            </p:grpSpPr>
            <p:sp>
              <p:nvSpPr>
                <p:cNvPr id="181289" name="Freeform 41"/>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1290" name="Freeform 42"/>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1291" name="Freeform 43"/>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nvGrpSpPr>
              <p:cNvPr id="181292" name="Group 44"/>
              <p:cNvGrpSpPr>
                <a:grpSpLocks/>
              </p:cNvGrpSpPr>
              <p:nvPr/>
            </p:nvGrpSpPr>
            <p:grpSpPr bwMode="auto">
              <a:xfrm rot="-3295604">
                <a:off x="9593" y="6967"/>
                <a:ext cx="1903" cy="1218"/>
                <a:chOff x="10294" y="10093"/>
                <a:chExt cx="1903" cy="1218"/>
              </a:xfrm>
            </p:grpSpPr>
            <p:sp>
              <p:nvSpPr>
                <p:cNvPr id="181293" name="Freeform 45"/>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1294" name="Freeform 46"/>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sp>
            <p:nvSpPr>
              <p:cNvPr id="181295" name="Freeform 47"/>
              <p:cNvSpPr>
                <a:spLocks/>
              </p:cNvSpPr>
              <p:nvPr/>
            </p:nvSpPr>
            <p:spPr bwMode="auto">
              <a:xfrm>
                <a:off x="9648" y="7920"/>
                <a:ext cx="864" cy="7330"/>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004000"/>
              </a:solidFill>
              <a:ln w="19685">
                <a:solidFill>
                  <a:srgbClr val="000000"/>
                </a:solidFill>
                <a:prstDash val="solid"/>
                <a:round/>
                <a:headEnd/>
                <a:tailEnd/>
              </a:ln>
            </p:spPr>
            <p:txBody>
              <a:bodyPr/>
              <a:lstStyle/>
              <a:p>
                <a:endParaRPr lang="en-US"/>
              </a:p>
            </p:txBody>
          </p:sp>
          <p:grpSp>
            <p:nvGrpSpPr>
              <p:cNvPr id="181296" name="Group 48"/>
              <p:cNvGrpSpPr>
                <a:grpSpLocks/>
              </p:cNvGrpSpPr>
              <p:nvPr/>
            </p:nvGrpSpPr>
            <p:grpSpPr bwMode="auto">
              <a:xfrm rot="1364767">
                <a:off x="6768" y="6624"/>
                <a:ext cx="4020" cy="2229"/>
                <a:chOff x="5929" y="10920"/>
                <a:chExt cx="4020" cy="2229"/>
              </a:xfrm>
            </p:grpSpPr>
            <p:sp>
              <p:nvSpPr>
                <p:cNvPr id="181297" name="Freeform 49"/>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1298" name="Freeform 50"/>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1299" name="Freeform 51"/>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sp>
          <p:nvSpPr>
            <p:cNvPr id="181300" name="Oval 52"/>
            <p:cNvSpPr>
              <a:spLocks noChangeArrowheads="1"/>
            </p:cNvSpPr>
            <p:nvPr/>
          </p:nvSpPr>
          <p:spPr bwMode="auto">
            <a:xfrm>
              <a:off x="2544" y="1776"/>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01" name="Oval 53"/>
            <p:cNvSpPr>
              <a:spLocks noChangeArrowheads="1"/>
            </p:cNvSpPr>
            <p:nvPr/>
          </p:nvSpPr>
          <p:spPr bwMode="auto">
            <a:xfrm>
              <a:off x="2208" y="2784"/>
              <a:ext cx="236" cy="236"/>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1302" name="Oval 54"/>
            <p:cNvSpPr>
              <a:spLocks noChangeArrowheads="1"/>
            </p:cNvSpPr>
            <p:nvPr/>
          </p:nvSpPr>
          <p:spPr bwMode="auto">
            <a:xfrm>
              <a:off x="2208" y="1488"/>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03" name="Oval 55"/>
            <p:cNvSpPr>
              <a:spLocks noChangeArrowheads="1"/>
            </p:cNvSpPr>
            <p:nvPr/>
          </p:nvSpPr>
          <p:spPr bwMode="auto">
            <a:xfrm>
              <a:off x="2928" y="2496"/>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04" name="Oval 56"/>
            <p:cNvSpPr>
              <a:spLocks noChangeArrowheads="1"/>
            </p:cNvSpPr>
            <p:nvPr/>
          </p:nvSpPr>
          <p:spPr bwMode="auto">
            <a:xfrm>
              <a:off x="3120" y="3072"/>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grpSp>
        <p:nvGrpSpPr>
          <p:cNvPr id="181305" name="Group 57"/>
          <p:cNvGrpSpPr>
            <a:grpSpLocks/>
          </p:cNvGrpSpPr>
          <p:nvPr/>
        </p:nvGrpSpPr>
        <p:grpSpPr bwMode="auto">
          <a:xfrm>
            <a:off x="4191000" y="4419600"/>
            <a:ext cx="1447800" cy="1590675"/>
            <a:chOff x="1584" y="1440"/>
            <a:chExt cx="2112" cy="2394"/>
          </a:xfrm>
        </p:grpSpPr>
        <p:grpSp>
          <p:nvGrpSpPr>
            <p:cNvPr id="181306" name="Group 58"/>
            <p:cNvGrpSpPr>
              <a:grpSpLocks/>
            </p:cNvGrpSpPr>
            <p:nvPr/>
          </p:nvGrpSpPr>
          <p:grpSpPr bwMode="auto">
            <a:xfrm>
              <a:off x="1584" y="1440"/>
              <a:ext cx="2112" cy="2394"/>
              <a:chOff x="5929" y="6624"/>
              <a:chExt cx="8032" cy="8626"/>
            </a:xfrm>
          </p:grpSpPr>
          <p:grpSp>
            <p:nvGrpSpPr>
              <p:cNvPr id="181307" name="Group 59"/>
              <p:cNvGrpSpPr>
                <a:grpSpLocks/>
              </p:cNvGrpSpPr>
              <p:nvPr/>
            </p:nvGrpSpPr>
            <p:grpSpPr bwMode="auto">
              <a:xfrm rot="-2235009">
                <a:off x="9504" y="12528"/>
                <a:ext cx="4457" cy="1952"/>
                <a:chOff x="9773" y="14148"/>
                <a:chExt cx="4457" cy="1952"/>
              </a:xfrm>
            </p:grpSpPr>
            <p:sp>
              <p:nvSpPr>
                <p:cNvPr id="181308" name="Freeform 60"/>
                <p:cNvSpPr>
                  <a:spLocks/>
                </p:cNvSpPr>
                <p:nvPr/>
              </p:nvSpPr>
              <p:spPr bwMode="auto">
                <a:xfrm>
                  <a:off x="11749" y="14148"/>
                  <a:ext cx="2481" cy="1952"/>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006000"/>
                </a:solidFill>
                <a:ln w="19685">
                  <a:solidFill>
                    <a:srgbClr val="000000"/>
                  </a:solidFill>
                  <a:prstDash val="solid"/>
                  <a:round/>
                  <a:headEnd/>
                  <a:tailEnd/>
                </a:ln>
              </p:spPr>
              <p:txBody>
                <a:bodyPr/>
                <a:lstStyle/>
                <a:p>
                  <a:endParaRPr lang="en-US"/>
                </a:p>
              </p:txBody>
            </p:sp>
            <p:sp>
              <p:nvSpPr>
                <p:cNvPr id="181309" name="Freeform 61"/>
                <p:cNvSpPr>
                  <a:spLocks/>
                </p:cNvSpPr>
                <p:nvPr/>
              </p:nvSpPr>
              <p:spPr bwMode="auto">
                <a:xfrm>
                  <a:off x="9773" y="14194"/>
                  <a:ext cx="3010" cy="1332"/>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solidFill>
                  <a:srgbClr val="004000"/>
                </a:solidFill>
                <a:ln w="19685">
                  <a:solidFill>
                    <a:srgbClr val="000000"/>
                  </a:solidFill>
                  <a:prstDash val="solid"/>
                  <a:round/>
                  <a:headEnd/>
                  <a:tailEnd/>
                </a:ln>
              </p:spPr>
              <p:txBody>
                <a:bodyPr/>
                <a:lstStyle/>
                <a:p>
                  <a:endParaRPr lang="en-US"/>
                </a:p>
              </p:txBody>
            </p:sp>
            <p:sp>
              <p:nvSpPr>
                <p:cNvPr id="181310" name="Freeform 62"/>
                <p:cNvSpPr>
                  <a:spLocks/>
                </p:cNvSpPr>
                <p:nvPr/>
              </p:nvSpPr>
              <p:spPr bwMode="auto">
                <a:xfrm>
                  <a:off x="12427" y="14557"/>
                  <a:ext cx="1631" cy="977"/>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004000"/>
                </a:solidFill>
                <a:ln w="9525">
                  <a:noFill/>
                  <a:round/>
                  <a:headEnd/>
                  <a:tailEnd/>
                </a:ln>
              </p:spPr>
              <p:txBody>
                <a:bodyPr/>
                <a:lstStyle/>
                <a:p>
                  <a:endParaRPr lang="en-US"/>
                </a:p>
              </p:txBody>
            </p:sp>
          </p:grpSp>
          <p:grpSp>
            <p:nvGrpSpPr>
              <p:cNvPr id="181311" name="Group 63"/>
              <p:cNvGrpSpPr>
                <a:grpSpLocks/>
              </p:cNvGrpSpPr>
              <p:nvPr/>
            </p:nvGrpSpPr>
            <p:grpSpPr bwMode="auto">
              <a:xfrm>
                <a:off x="10294" y="10093"/>
                <a:ext cx="1903" cy="1218"/>
                <a:chOff x="10294" y="10093"/>
                <a:chExt cx="1903" cy="1218"/>
              </a:xfrm>
            </p:grpSpPr>
            <p:sp>
              <p:nvSpPr>
                <p:cNvPr id="181312" name="Freeform 64"/>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1313" name="Freeform 65"/>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grpSp>
            <p:nvGrpSpPr>
              <p:cNvPr id="181314" name="Group 66"/>
              <p:cNvGrpSpPr>
                <a:grpSpLocks/>
              </p:cNvGrpSpPr>
              <p:nvPr/>
            </p:nvGrpSpPr>
            <p:grpSpPr bwMode="auto">
              <a:xfrm>
                <a:off x="5929" y="10920"/>
                <a:ext cx="4020" cy="2229"/>
                <a:chOff x="5929" y="10920"/>
                <a:chExt cx="4020" cy="2229"/>
              </a:xfrm>
            </p:grpSpPr>
            <p:sp>
              <p:nvSpPr>
                <p:cNvPr id="181315" name="Freeform 67"/>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1316" name="Freeform 68"/>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1317" name="Freeform 69"/>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nvGrpSpPr>
              <p:cNvPr id="181318" name="Group 70"/>
              <p:cNvGrpSpPr>
                <a:grpSpLocks/>
              </p:cNvGrpSpPr>
              <p:nvPr/>
            </p:nvGrpSpPr>
            <p:grpSpPr bwMode="auto">
              <a:xfrm rot="-3295604">
                <a:off x="9593" y="6967"/>
                <a:ext cx="1903" cy="1218"/>
                <a:chOff x="10294" y="10093"/>
                <a:chExt cx="1903" cy="1218"/>
              </a:xfrm>
            </p:grpSpPr>
            <p:sp>
              <p:nvSpPr>
                <p:cNvPr id="181319" name="Freeform 71"/>
                <p:cNvSpPr>
                  <a:spLocks/>
                </p:cNvSpPr>
                <p:nvPr/>
              </p:nvSpPr>
              <p:spPr bwMode="auto">
                <a:xfrm>
                  <a:off x="10294" y="10093"/>
                  <a:ext cx="1903" cy="1218"/>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004000"/>
                </a:solidFill>
                <a:ln w="19685">
                  <a:solidFill>
                    <a:srgbClr val="000000"/>
                  </a:solidFill>
                  <a:prstDash val="solid"/>
                  <a:round/>
                  <a:headEnd/>
                  <a:tailEnd/>
                </a:ln>
              </p:spPr>
              <p:txBody>
                <a:bodyPr/>
                <a:lstStyle/>
                <a:p>
                  <a:endParaRPr lang="en-US"/>
                </a:p>
              </p:txBody>
            </p:sp>
            <p:sp>
              <p:nvSpPr>
                <p:cNvPr id="181320" name="Freeform 72"/>
                <p:cNvSpPr>
                  <a:spLocks/>
                </p:cNvSpPr>
                <p:nvPr/>
              </p:nvSpPr>
              <p:spPr bwMode="auto">
                <a:xfrm>
                  <a:off x="10811" y="10461"/>
                  <a:ext cx="1321" cy="781"/>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006000"/>
                </a:solidFill>
                <a:ln w="9525">
                  <a:noFill/>
                  <a:round/>
                  <a:headEnd/>
                  <a:tailEnd/>
                </a:ln>
              </p:spPr>
              <p:txBody>
                <a:bodyPr/>
                <a:lstStyle/>
                <a:p>
                  <a:endParaRPr lang="en-US"/>
                </a:p>
              </p:txBody>
            </p:sp>
          </p:grpSp>
          <p:sp>
            <p:nvSpPr>
              <p:cNvPr id="181321" name="Freeform 73"/>
              <p:cNvSpPr>
                <a:spLocks/>
              </p:cNvSpPr>
              <p:nvPr/>
            </p:nvSpPr>
            <p:spPr bwMode="auto">
              <a:xfrm>
                <a:off x="9648" y="7920"/>
                <a:ext cx="864" cy="7330"/>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004000"/>
              </a:solidFill>
              <a:ln w="19685">
                <a:solidFill>
                  <a:srgbClr val="000000"/>
                </a:solidFill>
                <a:prstDash val="solid"/>
                <a:round/>
                <a:headEnd/>
                <a:tailEnd/>
              </a:ln>
            </p:spPr>
            <p:txBody>
              <a:bodyPr/>
              <a:lstStyle/>
              <a:p>
                <a:endParaRPr lang="en-US"/>
              </a:p>
            </p:txBody>
          </p:sp>
          <p:grpSp>
            <p:nvGrpSpPr>
              <p:cNvPr id="181322" name="Group 74"/>
              <p:cNvGrpSpPr>
                <a:grpSpLocks/>
              </p:cNvGrpSpPr>
              <p:nvPr/>
            </p:nvGrpSpPr>
            <p:grpSpPr bwMode="auto">
              <a:xfrm rot="1364767">
                <a:off x="6768" y="6624"/>
                <a:ext cx="4020" cy="2229"/>
                <a:chOff x="5929" y="10920"/>
                <a:chExt cx="4020" cy="2229"/>
              </a:xfrm>
            </p:grpSpPr>
            <p:sp>
              <p:nvSpPr>
                <p:cNvPr id="181323" name="Freeform 75"/>
                <p:cNvSpPr>
                  <a:spLocks/>
                </p:cNvSpPr>
                <p:nvPr/>
              </p:nvSpPr>
              <p:spPr bwMode="auto">
                <a:xfrm>
                  <a:off x="5929" y="10920"/>
                  <a:ext cx="4020" cy="2229"/>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1324" name="Freeform 76"/>
                <p:cNvSpPr>
                  <a:spLocks/>
                </p:cNvSpPr>
                <p:nvPr/>
              </p:nvSpPr>
              <p:spPr bwMode="auto">
                <a:xfrm>
                  <a:off x="6423" y="11533"/>
                  <a:ext cx="3205" cy="1114"/>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006000"/>
                </a:solidFill>
                <a:ln w="9525">
                  <a:noFill/>
                  <a:round/>
                  <a:headEnd/>
                  <a:tailEnd/>
                </a:ln>
              </p:spPr>
              <p:txBody>
                <a:bodyPr/>
                <a:lstStyle/>
                <a:p>
                  <a:endParaRPr lang="en-US"/>
                </a:p>
              </p:txBody>
            </p:sp>
            <p:sp>
              <p:nvSpPr>
                <p:cNvPr id="181325" name="Freeform 77"/>
                <p:cNvSpPr>
                  <a:spLocks/>
                </p:cNvSpPr>
                <p:nvPr/>
              </p:nvSpPr>
              <p:spPr bwMode="auto">
                <a:xfrm>
                  <a:off x="6216" y="10993"/>
                  <a:ext cx="3458" cy="1482"/>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006000"/>
                </a:solidFill>
                <a:ln w="9525">
                  <a:noFill/>
                  <a:round/>
                  <a:headEnd/>
                  <a:tailEnd/>
                </a:ln>
              </p:spPr>
              <p:txBody>
                <a:bodyPr/>
                <a:lstStyle/>
                <a:p>
                  <a:endParaRPr lang="en-US"/>
                </a:p>
              </p:txBody>
            </p:sp>
          </p:grpSp>
        </p:grpSp>
        <p:sp>
          <p:nvSpPr>
            <p:cNvPr id="181326" name="Oval 78"/>
            <p:cNvSpPr>
              <a:spLocks noChangeArrowheads="1"/>
            </p:cNvSpPr>
            <p:nvPr/>
          </p:nvSpPr>
          <p:spPr bwMode="auto">
            <a:xfrm>
              <a:off x="2544" y="1776"/>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27" name="Oval 79"/>
            <p:cNvSpPr>
              <a:spLocks noChangeArrowheads="1"/>
            </p:cNvSpPr>
            <p:nvPr/>
          </p:nvSpPr>
          <p:spPr bwMode="auto">
            <a:xfrm>
              <a:off x="2208" y="2784"/>
              <a:ext cx="236" cy="236"/>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1328" name="Oval 80"/>
            <p:cNvSpPr>
              <a:spLocks noChangeArrowheads="1"/>
            </p:cNvSpPr>
            <p:nvPr/>
          </p:nvSpPr>
          <p:spPr bwMode="auto">
            <a:xfrm>
              <a:off x="2208" y="1488"/>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29" name="Oval 81"/>
            <p:cNvSpPr>
              <a:spLocks noChangeArrowheads="1"/>
            </p:cNvSpPr>
            <p:nvPr/>
          </p:nvSpPr>
          <p:spPr bwMode="auto">
            <a:xfrm>
              <a:off x="2928" y="2496"/>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0" name="Oval 82"/>
            <p:cNvSpPr>
              <a:spLocks noChangeArrowheads="1"/>
            </p:cNvSpPr>
            <p:nvPr/>
          </p:nvSpPr>
          <p:spPr bwMode="auto">
            <a:xfrm>
              <a:off x="3120" y="3072"/>
              <a:ext cx="236" cy="236"/>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sp>
        <p:nvSpPr>
          <p:cNvPr id="181331" name="Oval 83"/>
          <p:cNvSpPr>
            <a:spLocks noChangeArrowheads="1"/>
          </p:cNvSpPr>
          <p:nvPr/>
        </p:nvSpPr>
        <p:spPr bwMode="auto">
          <a:xfrm>
            <a:off x="3124200" y="4724400"/>
            <a:ext cx="160338" cy="155575"/>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2" name="Oval 84"/>
          <p:cNvSpPr>
            <a:spLocks noChangeArrowheads="1"/>
          </p:cNvSpPr>
          <p:nvPr/>
        </p:nvSpPr>
        <p:spPr bwMode="auto">
          <a:xfrm>
            <a:off x="1905000" y="4443413"/>
            <a:ext cx="161925" cy="155575"/>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1333" name="Oval 85"/>
          <p:cNvSpPr>
            <a:spLocks noChangeArrowheads="1"/>
          </p:cNvSpPr>
          <p:nvPr/>
        </p:nvSpPr>
        <p:spPr bwMode="auto">
          <a:xfrm>
            <a:off x="1676400" y="4572000"/>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4" name="Oval 86"/>
          <p:cNvSpPr>
            <a:spLocks noChangeArrowheads="1"/>
          </p:cNvSpPr>
          <p:nvPr/>
        </p:nvSpPr>
        <p:spPr bwMode="auto">
          <a:xfrm>
            <a:off x="2398713" y="4251325"/>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5" name="Oval 87"/>
          <p:cNvSpPr>
            <a:spLocks noChangeArrowheads="1"/>
          </p:cNvSpPr>
          <p:nvPr/>
        </p:nvSpPr>
        <p:spPr bwMode="auto">
          <a:xfrm>
            <a:off x="2530475" y="4633913"/>
            <a:ext cx="161925" cy="157162"/>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6" name="Oval 88"/>
          <p:cNvSpPr>
            <a:spLocks noChangeArrowheads="1"/>
          </p:cNvSpPr>
          <p:nvPr/>
        </p:nvSpPr>
        <p:spPr bwMode="auto">
          <a:xfrm>
            <a:off x="1597025" y="4976813"/>
            <a:ext cx="160338" cy="155575"/>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7" name="Oval 89"/>
          <p:cNvSpPr>
            <a:spLocks noChangeArrowheads="1"/>
          </p:cNvSpPr>
          <p:nvPr/>
        </p:nvSpPr>
        <p:spPr bwMode="auto">
          <a:xfrm>
            <a:off x="2173288" y="4992688"/>
            <a:ext cx="161925" cy="155575"/>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1338" name="Oval 90"/>
          <p:cNvSpPr>
            <a:spLocks noChangeArrowheads="1"/>
          </p:cNvSpPr>
          <p:nvPr/>
        </p:nvSpPr>
        <p:spPr bwMode="auto">
          <a:xfrm>
            <a:off x="2173288" y="4130675"/>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39" name="Oval 91"/>
          <p:cNvSpPr>
            <a:spLocks noChangeArrowheads="1"/>
          </p:cNvSpPr>
          <p:nvPr/>
        </p:nvSpPr>
        <p:spPr bwMode="auto">
          <a:xfrm>
            <a:off x="2667000" y="4800600"/>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1340" name="Oval 92"/>
          <p:cNvSpPr>
            <a:spLocks noChangeArrowheads="1"/>
          </p:cNvSpPr>
          <p:nvPr/>
        </p:nvSpPr>
        <p:spPr bwMode="auto">
          <a:xfrm>
            <a:off x="2798763" y="5183188"/>
            <a:ext cx="161925" cy="157162"/>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1278"/>
                                        </p:tgtEl>
                                        <p:attrNameLst>
                                          <p:attrName>style.visibility</p:attrName>
                                        </p:attrNameLst>
                                      </p:cBhvr>
                                      <p:to>
                                        <p:strVal val="visible"/>
                                      </p:to>
                                    </p:set>
                                    <p:animEffect transition="in" filter="dissolve">
                                      <p:cBhvr>
                                        <p:cTn id="7" dur="500"/>
                                        <p:tgtEl>
                                          <p:spTgt spid="1812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1305"/>
                                        </p:tgtEl>
                                        <p:attrNameLst>
                                          <p:attrName>style.visibility</p:attrName>
                                        </p:attrNameLst>
                                      </p:cBhvr>
                                      <p:to>
                                        <p:strVal val="visible"/>
                                      </p:to>
                                    </p:set>
                                    <p:animEffect transition="in" filter="dissolve">
                                      <p:cBhvr>
                                        <p:cTn id="12" dur="500"/>
                                        <p:tgtEl>
                                          <p:spTgt spid="181305"/>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Effect transition="in" filter="dissolve">
                                      <p:cBhvr>
                                        <p:cTn id="16" dur="500"/>
                                        <p:tgtEl>
                                          <p:spTgt spid="181252"/>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81279"/>
                                        </p:tgtEl>
                                        <p:attrNameLst>
                                          <p:attrName>style.visibility</p:attrName>
                                        </p:attrNameLst>
                                      </p:cBhvr>
                                      <p:to>
                                        <p:strVal val="visible"/>
                                      </p:to>
                                    </p:set>
                                    <p:animEffect transition="in" filter="dissolve">
                                      <p:cBhvr>
                                        <p:cTn id="20" dur="500"/>
                                        <p:tgtEl>
                                          <p:spTgt spid="18127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1335"/>
                                        </p:tgtEl>
                                        <p:attrNameLst>
                                          <p:attrName>style.visibility</p:attrName>
                                        </p:attrNameLst>
                                      </p:cBhvr>
                                      <p:to>
                                        <p:strVal val="visible"/>
                                      </p:to>
                                    </p:set>
                                    <p:animEffect transition="in" filter="dissolve">
                                      <p:cBhvr>
                                        <p:cTn id="25" dur="500"/>
                                        <p:tgtEl>
                                          <p:spTgt spid="181335"/>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81340"/>
                                        </p:tgtEl>
                                        <p:attrNameLst>
                                          <p:attrName>style.visibility</p:attrName>
                                        </p:attrNameLst>
                                      </p:cBhvr>
                                      <p:to>
                                        <p:strVal val="visible"/>
                                      </p:to>
                                    </p:set>
                                    <p:animEffect transition="in" filter="dissolve">
                                      <p:cBhvr>
                                        <p:cTn id="29" dur="500"/>
                                        <p:tgtEl>
                                          <p:spTgt spid="181340"/>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181331"/>
                                        </p:tgtEl>
                                        <p:attrNameLst>
                                          <p:attrName>style.visibility</p:attrName>
                                        </p:attrNameLst>
                                      </p:cBhvr>
                                      <p:to>
                                        <p:strVal val="visible"/>
                                      </p:to>
                                    </p:set>
                                    <p:animEffect transition="in" filter="dissolve">
                                      <p:cBhvr>
                                        <p:cTn id="33" dur="500"/>
                                        <p:tgtEl>
                                          <p:spTgt spid="181331"/>
                                        </p:tgtEl>
                                      </p:cBhvr>
                                    </p:animEffect>
                                  </p:childTnLst>
                                </p:cTn>
                              </p:par>
                            </p:childTnLst>
                          </p:cTn>
                        </p:par>
                        <p:par>
                          <p:cTn id="34" fill="hold">
                            <p:stCondLst>
                              <p:cond delay="1500"/>
                            </p:stCondLst>
                            <p:childTnLst>
                              <p:par>
                                <p:cTn id="35" presetID="9" presetClass="entr" presetSubtype="0" fill="hold" grpId="0" nodeType="afterEffect">
                                  <p:stCondLst>
                                    <p:cond delay="0"/>
                                  </p:stCondLst>
                                  <p:childTnLst>
                                    <p:set>
                                      <p:cBhvr>
                                        <p:cTn id="36" dur="1" fill="hold">
                                          <p:stCondLst>
                                            <p:cond delay="0"/>
                                          </p:stCondLst>
                                        </p:cTn>
                                        <p:tgtEl>
                                          <p:spTgt spid="181336"/>
                                        </p:tgtEl>
                                        <p:attrNameLst>
                                          <p:attrName>style.visibility</p:attrName>
                                        </p:attrNameLst>
                                      </p:cBhvr>
                                      <p:to>
                                        <p:strVal val="visible"/>
                                      </p:to>
                                    </p:set>
                                    <p:animEffect transition="in" filter="dissolve">
                                      <p:cBhvr>
                                        <p:cTn id="37" dur="500"/>
                                        <p:tgtEl>
                                          <p:spTgt spid="181336"/>
                                        </p:tgtEl>
                                      </p:cBhvr>
                                    </p:animEffec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81332"/>
                                        </p:tgtEl>
                                        <p:attrNameLst>
                                          <p:attrName>style.visibility</p:attrName>
                                        </p:attrNameLst>
                                      </p:cBhvr>
                                      <p:to>
                                        <p:strVal val="visible"/>
                                      </p:to>
                                    </p:set>
                                    <p:animEffect transition="in" filter="dissolve">
                                      <p:cBhvr>
                                        <p:cTn id="41" dur="500"/>
                                        <p:tgtEl>
                                          <p:spTgt spid="181332"/>
                                        </p:tgtEl>
                                      </p:cBhvr>
                                    </p:animEffect>
                                  </p:childTnLst>
                                </p:cTn>
                              </p:par>
                            </p:childTnLst>
                          </p:cTn>
                        </p:par>
                        <p:par>
                          <p:cTn id="42" fill="hold">
                            <p:stCondLst>
                              <p:cond delay="2500"/>
                            </p:stCondLst>
                            <p:childTnLst>
                              <p:par>
                                <p:cTn id="43" presetID="9" presetClass="entr" presetSubtype="0" fill="hold" grpId="0" nodeType="afterEffect">
                                  <p:stCondLst>
                                    <p:cond delay="0"/>
                                  </p:stCondLst>
                                  <p:childTnLst>
                                    <p:set>
                                      <p:cBhvr>
                                        <p:cTn id="44" dur="1" fill="hold">
                                          <p:stCondLst>
                                            <p:cond delay="0"/>
                                          </p:stCondLst>
                                        </p:cTn>
                                        <p:tgtEl>
                                          <p:spTgt spid="181337"/>
                                        </p:tgtEl>
                                        <p:attrNameLst>
                                          <p:attrName>style.visibility</p:attrName>
                                        </p:attrNameLst>
                                      </p:cBhvr>
                                      <p:to>
                                        <p:strVal val="visible"/>
                                      </p:to>
                                    </p:set>
                                    <p:animEffect transition="in" filter="dissolve">
                                      <p:cBhvr>
                                        <p:cTn id="45" dur="500"/>
                                        <p:tgtEl>
                                          <p:spTgt spid="181337"/>
                                        </p:tgtEl>
                                      </p:cBhvr>
                                    </p:animEffect>
                                  </p:childTnLst>
                                </p:cTn>
                              </p:par>
                            </p:childTnLst>
                          </p:cTn>
                        </p:par>
                        <p:par>
                          <p:cTn id="46" fill="hold">
                            <p:stCondLst>
                              <p:cond delay="3000"/>
                            </p:stCondLst>
                            <p:childTnLst>
                              <p:par>
                                <p:cTn id="47" presetID="9" presetClass="entr" presetSubtype="0" fill="hold" grpId="0" nodeType="afterEffect">
                                  <p:stCondLst>
                                    <p:cond delay="0"/>
                                  </p:stCondLst>
                                  <p:childTnLst>
                                    <p:set>
                                      <p:cBhvr>
                                        <p:cTn id="48" dur="1" fill="hold">
                                          <p:stCondLst>
                                            <p:cond delay="0"/>
                                          </p:stCondLst>
                                        </p:cTn>
                                        <p:tgtEl>
                                          <p:spTgt spid="181334"/>
                                        </p:tgtEl>
                                        <p:attrNameLst>
                                          <p:attrName>style.visibility</p:attrName>
                                        </p:attrNameLst>
                                      </p:cBhvr>
                                      <p:to>
                                        <p:strVal val="visible"/>
                                      </p:to>
                                    </p:set>
                                    <p:animEffect transition="in" filter="dissolve">
                                      <p:cBhvr>
                                        <p:cTn id="49" dur="500"/>
                                        <p:tgtEl>
                                          <p:spTgt spid="181334"/>
                                        </p:tgtEl>
                                      </p:cBhvr>
                                    </p:animEffect>
                                  </p:childTnLst>
                                </p:cTn>
                              </p:par>
                            </p:childTnLst>
                          </p:cTn>
                        </p:par>
                        <p:par>
                          <p:cTn id="50" fill="hold">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181339"/>
                                        </p:tgtEl>
                                        <p:attrNameLst>
                                          <p:attrName>style.visibility</p:attrName>
                                        </p:attrNameLst>
                                      </p:cBhvr>
                                      <p:to>
                                        <p:strVal val="visible"/>
                                      </p:to>
                                    </p:set>
                                    <p:animEffect transition="in" filter="dissolve">
                                      <p:cBhvr>
                                        <p:cTn id="53" dur="500"/>
                                        <p:tgtEl>
                                          <p:spTgt spid="181339"/>
                                        </p:tgtEl>
                                      </p:cBhvr>
                                    </p:animEffect>
                                  </p:childTnLst>
                                </p:cTn>
                              </p:par>
                            </p:childTnLst>
                          </p:cTn>
                        </p:par>
                        <p:par>
                          <p:cTn id="54" fill="hold">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181333"/>
                                        </p:tgtEl>
                                        <p:attrNameLst>
                                          <p:attrName>style.visibility</p:attrName>
                                        </p:attrNameLst>
                                      </p:cBhvr>
                                      <p:to>
                                        <p:strVal val="visible"/>
                                      </p:to>
                                    </p:set>
                                    <p:animEffect transition="in" filter="dissolve">
                                      <p:cBhvr>
                                        <p:cTn id="57" dur="500"/>
                                        <p:tgtEl>
                                          <p:spTgt spid="181333"/>
                                        </p:tgtEl>
                                      </p:cBhvr>
                                    </p:animEffect>
                                  </p:childTnLst>
                                </p:cTn>
                              </p:par>
                            </p:childTnLst>
                          </p:cTn>
                        </p:par>
                        <p:par>
                          <p:cTn id="58" fill="hold">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181338"/>
                                        </p:tgtEl>
                                        <p:attrNameLst>
                                          <p:attrName>style.visibility</p:attrName>
                                        </p:attrNameLst>
                                      </p:cBhvr>
                                      <p:to>
                                        <p:strVal val="visible"/>
                                      </p:to>
                                    </p:set>
                                    <p:animEffect transition="in" filter="dissolve">
                                      <p:cBhvr>
                                        <p:cTn id="61" dur="500"/>
                                        <p:tgtEl>
                                          <p:spTgt spid="181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31" grpId="0" animBg="1" autoUpdateAnimBg="0"/>
      <p:bldP spid="181332" grpId="0" animBg="1" autoUpdateAnimBg="0"/>
      <p:bldP spid="181333" grpId="0" animBg="1" autoUpdateAnimBg="0"/>
      <p:bldP spid="181334" grpId="0" animBg="1" autoUpdateAnimBg="0"/>
      <p:bldP spid="181335" grpId="0" animBg="1" autoUpdateAnimBg="0"/>
      <p:bldP spid="181336" grpId="0" animBg="1" autoUpdateAnimBg="0"/>
      <p:bldP spid="181337" grpId="0" animBg="1" autoUpdateAnimBg="0"/>
      <p:bldP spid="181338" grpId="0" animBg="1" autoUpdateAnimBg="0"/>
      <p:bldP spid="181339" grpId="0" animBg="1" autoUpdateAnimBg="0"/>
      <p:bldP spid="18134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9144000" cy="685800"/>
          </a:xfrm>
        </p:spPr>
        <p:txBody>
          <a:bodyPr/>
          <a:lstStyle/>
          <a:p>
            <a:r>
              <a:rPr lang="en-US" sz="3200" b="1" dirty="0">
                <a:latin typeface="Tahoma" pitchFamily="34" charset="0"/>
              </a:rPr>
              <a:t>Genesis 11 – The Line of Shem</a:t>
            </a:r>
          </a:p>
        </p:txBody>
      </p:sp>
      <p:sp>
        <p:nvSpPr>
          <p:cNvPr id="122883" name="Rectangle 3"/>
          <p:cNvSpPr>
            <a:spLocks noGrp="1" noChangeArrowheads="1"/>
          </p:cNvSpPr>
          <p:nvPr>
            <p:ph idx="1"/>
          </p:nvPr>
        </p:nvSpPr>
        <p:spPr>
          <a:xfrm>
            <a:off x="457200" y="1066800"/>
            <a:ext cx="8229600" cy="5791200"/>
          </a:xfrm>
        </p:spPr>
        <p:txBody>
          <a:bodyPr>
            <a:normAutofit/>
          </a:bodyPr>
          <a:lstStyle/>
          <a:p>
            <a:pPr marL="0" indent="0">
              <a:lnSpc>
                <a:spcPct val="80000"/>
              </a:lnSpc>
              <a:buNone/>
            </a:pPr>
            <a:r>
              <a:rPr lang="en-US" sz="2800" i="1" dirty="0">
                <a:latin typeface="Cambria" pitchFamily="18" charset="0"/>
              </a:rPr>
              <a:t>These are the generations of Shem. When </a:t>
            </a:r>
            <a:r>
              <a:rPr lang="en-US" sz="2800" i="1" u="sng" dirty="0">
                <a:solidFill>
                  <a:srgbClr val="00642D"/>
                </a:solidFill>
                <a:latin typeface="Cambria" pitchFamily="18" charset="0"/>
              </a:rPr>
              <a:t>Shem</a:t>
            </a:r>
            <a:r>
              <a:rPr lang="en-US" sz="2800" i="1" dirty="0">
                <a:latin typeface="Cambria" pitchFamily="18" charset="0"/>
              </a:rPr>
              <a:t> was 100 years old,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Arpachshad</a:t>
            </a:r>
            <a:r>
              <a:rPr lang="en-US" sz="2800" i="1" dirty="0">
                <a:solidFill>
                  <a:srgbClr val="00642D"/>
                </a:solidFill>
                <a:latin typeface="Cambria" pitchFamily="18" charset="0"/>
              </a:rPr>
              <a:t> </a:t>
            </a:r>
            <a:r>
              <a:rPr lang="en-US" sz="2800" i="1" dirty="0">
                <a:latin typeface="Cambria" pitchFamily="18" charset="0"/>
              </a:rPr>
              <a:t>two years after the flood. </a:t>
            </a:r>
            <a:r>
              <a:rPr lang="en-US" sz="2800" i="1" baseline="30000" dirty="0">
                <a:latin typeface="Cambria" pitchFamily="18" charset="0"/>
              </a:rPr>
              <a:t>11</a:t>
            </a:r>
            <a:r>
              <a:rPr lang="en-US" sz="2800" i="1" dirty="0">
                <a:latin typeface="Cambria" pitchFamily="18" charset="0"/>
              </a:rPr>
              <a:t> And Shem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Arpachshad</a:t>
            </a:r>
            <a:r>
              <a:rPr lang="en-US" sz="2800" i="1" dirty="0">
                <a:solidFill>
                  <a:srgbClr val="C00000"/>
                </a:solidFill>
                <a:latin typeface="Cambria" pitchFamily="18" charset="0"/>
              </a:rPr>
              <a:t> 500 years </a:t>
            </a:r>
            <a:r>
              <a:rPr lang="en-US" sz="2800" i="1" dirty="0">
                <a:latin typeface="Cambria" pitchFamily="18" charset="0"/>
              </a:rPr>
              <a:t>and had other sons and daughters. </a:t>
            </a:r>
          </a:p>
          <a:p>
            <a:pPr marL="0" indent="0">
              <a:lnSpc>
                <a:spcPct val="80000"/>
              </a:lnSpc>
              <a:buNone/>
            </a:pPr>
            <a:r>
              <a:rPr lang="en-US" sz="2800" i="1" baseline="30000" dirty="0">
                <a:latin typeface="Cambria" pitchFamily="18" charset="0"/>
              </a:rPr>
              <a:t>12</a:t>
            </a:r>
            <a:r>
              <a:rPr lang="en-US" sz="2800" i="1" dirty="0">
                <a:latin typeface="Cambria" pitchFamily="18" charset="0"/>
              </a:rPr>
              <a:t> When </a:t>
            </a:r>
            <a:r>
              <a:rPr lang="en-US" sz="2800" i="1" u="sng" dirty="0" err="1">
                <a:solidFill>
                  <a:srgbClr val="00642D"/>
                </a:solidFill>
                <a:latin typeface="Cambria" pitchFamily="18" charset="0"/>
              </a:rPr>
              <a:t>Arpachshad</a:t>
            </a:r>
            <a:r>
              <a:rPr lang="en-US" sz="2800" i="1" dirty="0">
                <a:latin typeface="Cambria" pitchFamily="18" charset="0"/>
              </a:rPr>
              <a:t> had lived </a:t>
            </a:r>
            <a:r>
              <a:rPr lang="en-US" sz="2800" i="1" dirty="0">
                <a:solidFill>
                  <a:srgbClr val="00642D"/>
                </a:solidFill>
                <a:latin typeface="Cambria" pitchFamily="18" charset="0"/>
              </a:rPr>
              <a:t>35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Shelah</a:t>
            </a:r>
            <a:r>
              <a:rPr lang="en-US" sz="2800" i="1" dirty="0">
                <a:latin typeface="Cambria" pitchFamily="18" charset="0"/>
              </a:rPr>
              <a:t>. </a:t>
            </a:r>
            <a:r>
              <a:rPr lang="en-US" sz="2800" i="1" baseline="30000" dirty="0">
                <a:latin typeface="Cambria" pitchFamily="18" charset="0"/>
              </a:rPr>
              <a:t>13</a:t>
            </a:r>
            <a:r>
              <a:rPr lang="en-US" sz="2800" i="1" dirty="0">
                <a:latin typeface="Cambria" pitchFamily="18" charset="0"/>
              </a:rPr>
              <a:t> And </a:t>
            </a:r>
            <a:r>
              <a:rPr lang="en-US" sz="2800" i="1" dirty="0" err="1">
                <a:latin typeface="Cambria" pitchFamily="18" charset="0"/>
              </a:rPr>
              <a:t>Arpachshad</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Shelah</a:t>
            </a:r>
            <a:r>
              <a:rPr lang="en-US" sz="2800" i="1" dirty="0">
                <a:solidFill>
                  <a:srgbClr val="C00000"/>
                </a:solidFill>
                <a:latin typeface="Cambria" pitchFamily="18" charset="0"/>
              </a:rPr>
              <a:t> 403 years </a:t>
            </a:r>
            <a:r>
              <a:rPr lang="en-US" sz="2800" i="1" dirty="0">
                <a:latin typeface="Cambria" pitchFamily="18" charset="0"/>
              </a:rPr>
              <a:t>and had other sons and daughters. </a:t>
            </a:r>
          </a:p>
          <a:p>
            <a:pPr marL="0" indent="0">
              <a:lnSpc>
                <a:spcPct val="80000"/>
              </a:lnSpc>
              <a:buNone/>
            </a:pPr>
            <a:r>
              <a:rPr lang="en-US" sz="2800" i="1" baseline="30000" dirty="0">
                <a:latin typeface="Cambria" pitchFamily="18" charset="0"/>
              </a:rPr>
              <a:t>14</a:t>
            </a:r>
            <a:r>
              <a:rPr lang="en-US" sz="2800" i="1" dirty="0">
                <a:latin typeface="Cambria" pitchFamily="18" charset="0"/>
              </a:rPr>
              <a:t> When </a:t>
            </a:r>
            <a:r>
              <a:rPr lang="en-US" sz="2800" i="1" u="sng" dirty="0" err="1">
                <a:solidFill>
                  <a:srgbClr val="00642D"/>
                </a:solidFill>
                <a:latin typeface="Cambria" pitchFamily="18" charset="0"/>
              </a:rPr>
              <a:t>Shelah</a:t>
            </a:r>
            <a:r>
              <a:rPr lang="en-US" sz="2800" i="1" dirty="0">
                <a:latin typeface="Cambria" pitchFamily="18" charset="0"/>
              </a:rPr>
              <a:t> had lived </a:t>
            </a:r>
            <a:r>
              <a:rPr lang="en-US" sz="2800" i="1" dirty="0">
                <a:solidFill>
                  <a:srgbClr val="00642D"/>
                </a:solidFill>
                <a:latin typeface="Cambria" pitchFamily="18" charset="0"/>
              </a:rPr>
              <a:t>30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Eber</a:t>
            </a:r>
            <a:r>
              <a:rPr lang="en-US" sz="2800" i="1" dirty="0">
                <a:latin typeface="Cambria" pitchFamily="18" charset="0"/>
              </a:rPr>
              <a:t>. </a:t>
            </a:r>
            <a:r>
              <a:rPr lang="en-US" sz="2800" i="1" baseline="30000" dirty="0">
                <a:latin typeface="Cambria" pitchFamily="18" charset="0"/>
              </a:rPr>
              <a:t>15</a:t>
            </a:r>
            <a:r>
              <a:rPr lang="en-US" sz="2800" i="1" dirty="0">
                <a:latin typeface="Cambria" pitchFamily="18" charset="0"/>
              </a:rPr>
              <a:t> And </a:t>
            </a:r>
            <a:r>
              <a:rPr lang="en-US" sz="2800" i="1" dirty="0" err="1">
                <a:latin typeface="Cambria" pitchFamily="18" charset="0"/>
              </a:rPr>
              <a:t>Shelah</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Eber</a:t>
            </a:r>
            <a:r>
              <a:rPr lang="en-US" sz="2800" i="1" dirty="0">
                <a:solidFill>
                  <a:srgbClr val="C00000"/>
                </a:solidFill>
                <a:latin typeface="Cambria" pitchFamily="18" charset="0"/>
              </a:rPr>
              <a:t> 403 years </a:t>
            </a:r>
            <a:r>
              <a:rPr lang="en-US" sz="2800" i="1" dirty="0">
                <a:latin typeface="Cambria" pitchFamily="18" charset="0"/>
              </a:rPr>
              <a:t>and had other sons and daughters. </a:t>
            </a:r>
          </a:p>
          <a:p>
            <a:pPr marL="0" indent="0">
              <a:lnSpc>
                <a:spcPct val="80000"/>
              </a:lnSpc>
              <a:buNone/>
            </a:pPr>
            <a:r>
              <a:rPr lang="en-US" sz="2800" i="1" baseline="30000" dirty="0">
                <a:latin typeface="Cambria" pitchFamily="18" charset="0"/>
              </a:rPr>
              <a:t>16</a:t>
            </a:r>
            <a:r>
              <a:rPr lang="en-US" sz="2800" i="1" dirty="0">
                <a:latin typeface="Cambria" pitchFamily="18" charset="0"/>
              </a:rPr>
              <a:t> When </a:t>
            </a:r>
            <a:r>
              <a:rPr lang="en-US" sz="2800" i="1" u="sng" dirty="0" err="1">
                <a:solidFill>
                  <a:srgbClr val="00642D"/>
                </a:solidFill>
                <a:latin typeface="Cambria" pitchFamily="18" charset="0"/>
              </a:rPr>
              <a:t>Eber</a:t>
            </a:r>
            <a:r>
              <a:rPr lang="en-US" sz="2800" i="1" dirty="0">
                <a:latin typeface="Cambria" pitchFamily="18" charset="0"/>
              </a:rPr>
              <a:t> had lived </a:t>
            </a:r>
            <a:r>
              <a:rPr lang="en-US" sz="2800" i="1" dirty="0">
                <a:solidFill>
                  <a:srgbClr val="00642D"/>
                </a:solidFill>
                <a:latin typeface="Cambria" pitchFamily="18" charset="0"/>
              </a:rPr>
              <a:t>34 years</a:t>
            </a:r>
            <a:r>
              <a:rPr lang="en-US" sz="2800" i="1" dirty="0">
                <a:latin typeface="Cambria" pitchFamily="18" charset="0"/>
              </a:rPr>
              <a:t>, he </a:t>
            </a:r>
            <a:r>
              <a:rPr lang="en-US" sz="2800" i="1" dirty="0">
                <a:solidFill>
                  <a:srgbClr val="00642D"/>
                </a:solidFill>
                <a:latin typeface="Cambria" pitchFamily="18" charset="0"/>
              </a:rPr>
              <a:t>fathered</a:t>
            </a:r>
            <a:r>
              <a:rPr lang="en-US" sz="2800" i="1" dirty="0">
                <a:solidFill>
                  <a:srgbClr val="007E39"/>
                </a:solidFill>
                <a:latin typeface="Cambria" pitchFamily="18" charset="0"/>
              </a:rPr>
              <a:t> </a:t>
            </a:r>
            <a:r>
              <a:rPr lang="en-US" sz="2800" i="1" u="sng" dirty="0" err="1">
                <a:solidFill>
                  <a:srgbClr val="00642D"/>
                </a:solidFill>
                <a:latin typeface="Cambria" pitchFamily="18" charset="0"/>
              </a:rPr>
              <a:t>Peleg</a:t>
            </a:r>
            <a:r>
              <a:rPr lang="en-US" sz="2800" i="1" dirty="0">
                <a:latin typeface="Cambria" pitchFamily="18" charset="0"/>
              </a:rPr>
              <a:t>. </a:t>
            </a:r>
            <a:r>
              <a:rPr lang="en-US" sz="2800" i="1" baseline="30000" dirty="0">
                <a:latin typeface="Cambria" pitchFamily="18" charset="0"/>
              </a:rPr>
              <a:t>17</a:t>
            </a:r>
            <a:r>
              <a:rPr lang="en-US" sz="2800" i="1" dirty="0">
                <a:latin typeface="Cambria" pitchFamily="18" charset="0"/>
              </a:rPr>
              <a:t> And </a:t>
            </a:r>
            <a:r>
              <a:rPr lang="en-US" sz="2800" i="1" dirty="0" err="1">
                <a:latin typeface="Cambria" pitchFamily="18" charset="0"/>
              </a:rPr>
              <a:t>Eber</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Peleg</a:t>
            </a:r>
            <a:r>
              <a:rPr lang="en-US" sz="2800" i="1" dirty="0">
                <a:solidFill>
                  <a:srgbClr val="C00000"/>
                </a:solidFill>
                <a:latin typeface="Cambria" pitchFamily="18" charset="0"/>
              </a:rPr>
              <a:t> 430 years</a:t>
            </a:r>
            <a:r>
              <a:rPr lang="en-US" sz="2800" i="1" dirty="0">
                <a:latin typeface="Cambria" pitchFamily="18" charset="0"/>
              </a:rPr>
              <a:t> and had other sons and daughters. </a:t>
            </a:r>
          </a:p>
        </p:txBody>
      </p:sp>
    </p:spTree>
  </p:cSld>
  <p:clrMapOvr>
    <a:overrideClrMapping bg1="lt1" tx1="dk1" bg2="lt2" tx2="dk2" accent1="accent1" accent2="accent2" accent3="accent3" accent4="accent4" accent5="accent5" accent6="accent6" hlink="hlink" folHlink="folHlink"/>
  </p:clrMapOvr>
  <p:transition>
    <p:plus/>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z="3600" dirty="0">
                <a:solidFill>
                  <a:schemeClr val="tx1"/>
                </a:solidFill>
                <a:latin typeface="Tahoma" pitchFamily="34" charset="0"/>
              </a:rPr>
              <a:t>How Carbon-14 Dating Works</a:t>
            </a:r>
          </a:p>
        </p:txBody>
      </p:sp>
      <p:sp>
        <p:nvSpPr>
          <p:cNvPr id="182275" name="Text Box 3"/>
          <p:cNvSpPr txBox="1">
            <a:spLocks noChangeArrowheads="1"/>
          </p:cNvSpPr>
          <p:nvPr/>
        </p:nvSpPr>
        <p:spPr bwMode="auto">
          <a:xfrm>
            <a:off x="974725" y="1106488"/>
            <a:ext cx="7331075" cy="954107"/>
          </a:xfrm>
          <a:prstGeom prst="rect">
            <a:avLst/>
          </a:prstGeom>
          <a:noFill/>
          <a:ln w="9525">
            <a:noFill/>
            <a:miter lim="800000"/>
            <a:headEnd/>
            <a:tailEnd/>
          </a:ln>
          <a:effectLst/>
        </p:spPr>
        <p:txBody>
          <a:bodyPr>
            <a:spAutoFit/>
          </a:bodyPr>
          <a:lstStyle/>
          <a:p>
            <a:r>
              <a:rPr lang="en-US" sz="2800" b="1" dirty="0">
                <a:latin typeface="Arial" charset="0"/>
              </a:rPr>
              <a:t>When plants and animals die</a:t>
            </a:r>
            <a:r>
              <a:rPr lang="en-US" sz="2800" dirty="0">
                <a:latin typeface="Arial" charset="0"/>
              </a:rPr>
              <a:t>, they stop taking in radioactive carbon.</a:t>
            </a:r>
          </a:p>
        </p:txBody>
      </p:sp>
      <p:grpSp>
        <p:nvGrpSpPr>
          <p:cNvPr id="182276" name="Group 4"/>
          <p:cNvGrpSpPr>
            <a:grpSpLocks/>
          </p:cNvGrpSpPr>
          <p:nvPr/>
        </p:nvGrpSpPr>
        <p:grpSpPr bwMode="auto">
          <a:xfrm>
            <a:off x="1203325" y="4357688"/>
            <a:ext cx="6332538" cy="1143000"/>
            <a:chOff x="758" y="2745"/>
            <a:chExt cx="3989" cy="720"/>
          </a:xfrm>
        </p:grpSpPr>
        <p:grpSp>
          <p:nvGrpSpPr>
            <p:cNvPr id="182277" name="Group 5"/>
            <p:cNvGrpSpPr>
              <a:grpSpLocks/>
            </p:cNvGrpSpPr>
            <p:nvPr/>
          </p:nvGrpSpPr>
          <p:grpSpPr bwMode="auto">
            <a:xfrm>
              <a:off x="758" y="2745"/>
              <a:ext cx="1968" cy="720"/>
              <a:chOff x="6642" y="7549"/>
              <a:chExt cx="6402" cy="3341"/>
            </a:xfrm>
          </p:grpSpPr>
          <p:grpSp>
            <p:nvGrpSpPr>
              <p:cNvPr id="182278" name="Group 6"/>
              <p:cNvGrpSpPr>
                <a:grpSpLocks/>
              </p:cNvGrpSpPr>
              <p:nvPr/>
            </p:nvGrpSpPr>
            <p:grpSpPr bwMode="auto">
              <a:xfrm rot="10731313">
                <a:off x="10944" y="7566"/>
                <a:ext cx="825" cy="768"/>
                <a:chOff x="7891" y="10057"/>
                <a:chExt cx="825" cy="768"/>
              </a:xfrm>
            </p:grpSpPr>
            <p:sp>
              <p:nvSpPr>
                <p:cNvPr id="182279" name="Freeform 7"/>
                <p:cNvSpPr>
                  <a:spLocks/>
                </p:cNvSpPr>
                <p:nvPr/>
              </p:nvSpPr>
              <p:spPr bwMode="auto">
                <a:xfrm>
                  <a:off x="7891" y="10057"/>
                  <a:ext cx="825" cy="768"/>
                </a:xfrm>
                <a:custGeom>
                  <a:avLst/>
                  <a:gdLst/>
                  <a:ahLst/>
                  <a:cxnLst>
                    <a:cxn ang="0">
                      <a:pos x="0" y="0"/>
                    </a:cxn>
                    <a:cxn ang="0">
                      <a:pos x="88" y="205"/>
                    </a:cxn>
                    <a:cxn ang="0">
                      <a:pos x="143" y="363"/>
                    </a:cxn>
                    <a:cxn ang="0">
                      <a:pos x="195" y="498"/>
                    </a:cxn>
                    <a:cxn ang="0">
                      <a:pos x="268" y="633"/>
                    </a:cxn>
                    <a:cxn ang="0">
                      <a:pos x="323" y="700"/>
                    </a:cxn>
                    <a:cxn ang="0">
                      <a:pos x="395" y="745"/>
                    </a:cxn>
                    <a:cxn ang="0">
                      <a:pos x="468" y="768"/>
                    </a:cxn>
                    <a:cxn ang="0">
                      <a:pos x="610" y="768"/>
                    </a:cxn>
                    <a:cxn ang="0">
                      <a:pos x="718" y="723"/>
                    </a:cxn>
                    <a:cxn ang="0">
                      <a:pos x="790" y="655"/>
                    </a:cxn>
                    <a:cxn ang="0">
                      <a:pos x="825" y="588"/>
                    </a:cxn>
                    <a:cxn ang="0">
                      <a:pos x="773" y="385"/>
                    </a:cxn>
                    <a:cxn ang="0">
                      <a:pos x="610" y="70"/>
                    </a:cxn>
                    <a:cxn ang="0">
                      <a:pos x="0" y="0"/>
                    </a:cxn>
                  </a:cxnLst>
                  <a:rect l="0" t="0" r="r" b="b"/>
                  <a:pathLst>
                    <a:path w="825" h="768">
                      <a:moveTo>
                        <a:pt x="0" y="0"/>
                      </a:moveTo>
                      <a:lnTo>
                        <a:pt x="88" y="205"/>
                      </a:lnTo>
                      <a:lnTo>
                        <a:pt x="143" y="363"/>
                      </a:lnTo>
                      <a:lnTo>
                        <a:pt x="195" y="498"/>
                      </a:lnTo>
                      <a:lnTo>
                        <a:pt x="268" y="633"/>
                      </a:lnTo>
                      <a:lnTo>
                        <a:pt x="323" y="700"/>
                      </a:lnTo>
                      <a:lnTo>
                        <a:pt x="395" y="745"/>
                      </a:lnTo>
                      <a:lnTo>
                        <a:pt x="468" y="768"/>
                      </a:lnTo>
                      <a:lnTo>
                        <a:pt x="610" y="768"/>
                      </a:lnTo>
                      <a:lnTo>
                        <a:pt x="718" y="723"/>
                      </a:lnTo>
                      <a:lnTo>
                        <a:pt x="790" y="655"/>
                      </a:lnTo>
                      <a:lnTo>
                        <a:pt x="825" y="588"/>
                      </a:lnTo>
                      <a:lnTo>
                        <a:pt x="773" y="385"/>
                      </a:lnTo>
                      <a:lnTo>
                        <a:pt x="610" y="70"/>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82280" name="Freeform 8"/>
                <p:cNvSpPr>
                  <a:spLocks/>
                </p:cNvSpPr>
                <p:nvPr/>
              </p:nvSpPr>
              <p:spPr bwMode="auto">
                <a:xfrm>
                  <a:off x="8109" y="10562"/>
                  <a:ext cx="607" cy="260"/>
                </a:xfrm>
                <a:custGeom>
                  <a:avLst/>
                  <a:gdLst/>
                  <a:ahLst/>
                  <a:cxnLst>
                    <a:cxn ang="0">
                      <a:pos x="0" y="38"/>
                    </a:cxn>
                    <a:cxn ang="0">
                      <a:pos x="265" y="15"/>
                    </a:cxn>
                    <a:cxn ang="0">
                      <a:pos x="490" y="0"/>
                    </a:cxn>
                    <a:cxn ang="0">
                      <a:pos x="585" y="3"/>
                    </a:cxn>
                    <a:cxn ang="0">
                      <a:pos x="607" y="83"/>
                    </a:cxn>
                    <a:cxn ang="0">
                      <a:pos x="565" y="158"/>
                    </a:cxn>
                    <a:cxn ang="0">
                      <a:pos x="497" y="218"/>
                    </a:cxn>
                    <a:cxn ang="0">
                      <a:pos x="395" y="260"/>
                    </a:cxn>
                    <a:cxn ang="0">
                      <a:pos x="242" y="260"/>
                    </a:cxn>
                    <a:cxn ang="0">
                      <a:pos x="175" y="238"/>
                    </a:cxn>
                    <a:cxn ang="0">
                      <a:pos x="110" y="200"/>
                    </a:cxn>
                    <a:cxn ang="0">
                      <a:pos x="52" y="133"/>
                    </a:cxn>
                    <a:cxn ang="0">
                      <a:pos x="0" y="38"/>
                    </a:cxn>
                  </a:cxnLst>
                  <a:rect l="0" t="0" r="r" b="b"/>
                  <a:pathLst>
                    <a:path w="607" h="260">
                      <a:moveTo>
                        <a:pt x="0" y="38"/>
                      </a:moveTo>
                      <a:lnTo>
                        <a:pt x="265" y="15"/>
                      </a:lnTo>
                      <a:lnTo>
                        <a:pt x="490" y="0"/>
                      </a:lnTo>
                      <a:lnTo>
                        <a:pt x="585" y="3"/>
                      </a:lnTo>
                      <a:lnTo>
                        <a:pt x="607" y="83"/>
                      </a:lnTo>
                      <a:lnTo>
                        <a:pt x="565" y="158"/>
                      </a:lnTo>
                      <a:lnTo>
                        <a:pt x="497" y="218"/>
                      </a:lnTo>
                      <a:lnTo>
                        <a:pt x="395" y="260"/>
                      </a:lnTo>
                      <a:lnTo>
                        <a:pt x="242" y="260"/>
                      </a:lnTo>
                      <a:lnTo>
                        <a:pt x="175" y="238"/>
                      </a:lnTo>
                      <a:lnTo>
                        <a:pt x="110" y="200"/>
                      </a:lnTo>
                      <a:lnTo>
                        <a:pt x="52" y="133"/>
                      </a:lnTo>
                      <a:lnTo>
                        <a:pt x="0" y="38"/>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82281" name="Group 9"/>
              <p:cNvGrpSpPr>
                <a:grpSpLocks/>
              </p:cNvGrpSpPr>
              <p:nvPr/>
            </p:nvGrpSpPr>
            <p:grpSpPr bwMode="auto">
              <a:xfrm rot="10731313">
                <a:off x="7538" y="7549"/>
                <a:ext cx="1502" cy="1115"/>
                <a:chOff x="10623" y="9787"/>
                <a:chExt cx="1502" cy="1115"/>
              </a:xfrm>
            </p:grpSpPr>
            <p:sp>
              <p:nvSpPr>
                <p:cNvPr id="182282" name="Freeform 10"/>
                <p:cNvSpPr>
                  <a:spLocks/>
                </p:cNvSpPr>
                <p:nvPr/>
              </p:nvSpPr>
              <p:spPr bwMode="auto">
                <a:xfrm>
                  <a:off x="10623" y="9787"/>
                  <a:ext cx="1502" cy="1113"/>
                </a:xfrm>
                <a:custGeom>
                  <a:avLst/>
                  <a:gdLst/>
                  <a:ahLst/>
                  <a:cxnLst>
                    <a:cxn ang="0">
                      <a:pos x="1217" y="0"/>
                    </a:cxn>
                    <a:cxn ang="0">
                      <a:pos x="1292" y="15"/>
                    </a:cxn>
                    <a:cxn ang="0">
                      <a:pos x="1382" y="90"/>
                    </a:cxn>
                    <a:cxn ang="0">
                      <a:pos x="1457" y="165"/>
                    </a:cxn>
                    <a:cxn ang="0">
                      <a:pos x="1502" y="240"/>
                    </a:cxn>
                    <a:cxn ang="0">
                      <a:pos x="1502" y="333"/>
                    </a:cxn>
                    <a:cxn ang="0">
                      <a:pos x="1502" y="423"/>
                    </a:cxn>
                    <a:cxn ang="0">
                      <a:pos x="1442" y="543"/>
                    </a:cxn>
                    <a:cxn ang="0">
                      <a:pos x="1352" y="618"/>
                    </a:cxn>
                    <a:cxn ang="0">
                      <a:pos x="1262" y="723"/>
                    </a:cxn>
                    <a:cxn ang="0">
                      <a:pos x="1112" y="813"/>
                    </a:cxn>
                    <a:cxn ang="0">
                      <a:pos x="977" y="873"/>
                    </a:cxn>
                    <a:cxn ang="0">
                      <a:pos x="857" y="918"/>
                    </a:cxn>
                    <a:cxn ang="0">
                      <a:pos x="705" y="978"/>
                    </a:cxn>
                    <a:cxn ang="0">
                      <a:pos x="540" y="1068"/>
                    </a:cxn>
                    <a:cxn ang="0">
                      <a:pos x="375" y="1098"/>
                    </a:cxn>
                    <a:cxn ang="0">
                      <a:pos x="225" y="1113"/>
                    </a:cxn>
                    <a:cxn ang="0">
                      <a:pos x="150" y="1098"/>
                    </a:cxn>
                    <a:cxn ang="0">
                      <a:pos x="0" y="1098"/>
                    </a:cxn>
                    <a:cxn ang="0">
                      <a:pos x="15" y="978"/>
                    </a:cxn>
                    <a:cxn ang="0">
                      <a:pos x="60" y="843"/>
                    </a:cxn>
                    <a:cxn ang="0">
                      <a:pos x="120" y="753"/>
                    </a:cxn>
                    <a:cxn ang="0">
                      <a:pos x="180" y="663"/>
                    </a:cxn>
                    <a:cxn ang="0">
                      <a:pos x="285" y="603"/>
                    </a:cxn>
                    <a:cxn ang="0">
                      <a:pos x="615" y="483"/>
                    </a:cxn>
                    <a:cxn ang="0">
                      <a:pos x="780" y="378"/>
                    </a:cxn>
                    <a:cxn ang="0">
                      <a:pos x="917" y="270"/>
                    </a:cxn>
                    <a:cxn ang="0">
                      <a:pos x="947" y="225"/>
                    </a:cxn>
                    <a:cxn ang="0">
                      <a:pos x="977" y="105"/>
                    </a:cxn>
                    <a:cxn ang="0">
                      <a:pos x="1217" y="0"/>
                    </a:cxn>
                  </a:cxnLst>
                  <a:rect l="0" t="0" r="r" b="b"/>
                  <a:pathLst>
                    <a:path w="1502" h="1113">
                      <a:moveTo>
                        <a:pt x="1217" y="0"/>
                      </a:moveTo>
                      <a:lnTo>
                        <a:pt x="1292" y="15"/>
                      </a:lnTo>
                      <a:lnTo>
                        <a:pt x="1382" y="90"/>
                      </a:lnTo>
                      <a:lnTo>
                        <a:pt x="1457" y="165"/>
                      </a:lnTo>
                      <a:lnTo>
                        <a:pt x="1502" y="240"/>
                      </a:lnTo>
                      <a:lnTo>
                        <a:pt x="1502" y="333"/>
                      </a:lnTo>
                      <a:lnTo>
                        <a:pt x="1502" y="423"/>
                      </a:lnTo>
                      <a:lnTo>
                        <a:pt x="1442" y="543"/>
                      </a:lnTo>
                      <a:lnTo>
                        <a:pt x="1352" y="618"/>
                      </a:lnTo>
                      <a:lnTo>
                        <a:pt x="1262" y="723"/>
                      </a:lnTo>
                      <a:lnTo>
                        <a:pt x="1112" y="813"/>
                      </a:lnTo>
                      <a:lnTo>
                        <a:pt x="977" y="873"/>
                      </a:lnTo>
                      <a:lnTo>
                        <a:pt x="857" y="918"/>
                      </a:lnTo>
                      <a:lnTo>
                        <a:pt x="705" y="978"/>
                      </a:lnTo>
                      <a:lnTo>
                        <a:pt x="540" y="1068"/>
                      </a:lnTo>
                      <a:lnTo>
                        <a:pt x="375" y="1098"/>
                      </a:lnTo>
                      <a:lnTo>
                        <a:pt x="225" y="1113"/>
                      </a:lnTo>
                      <a:lnTo>
                        <a:pt x="150" y="1098"/>
                      </a:lnTo>
                      <a:lnTo>
                        <a:pt x="0" y="1098"/>
                      </a:lnTo>
                      <a:lnTo>
                        <a:pt x="15" y="978"/>
                      </a:lnTo>
                      <a:lnTo>
                        <a:pt x="60" y="843"/>
                      </a:lnTo>
                      <a:lnTo>
                        <a:pt x="120" y="753"/>
                      </a:lnTo>
                      <a:lnTo>
                        <a:pt x="180" y="663"/>
                      </a:lnTo>
                      <a:lnTo>
                        <a:pt x="285" y="603"/>
                      </a:lnTo>
                      <a:lnTo>
                        <a:pt x="615" y="483"/>
                      </a:lnTo>
                      <a:lnTo>
                        <a:pt x="780" y="378"/>
                      </a:lnTo>
                      <a:lnTo>
                        <a:pt x="917" y="270"/>
                      </a:lnTo>
                      <a:lnTo>
                        <a:pt x="947" y="225"/>
                      </a:lnTo>
                      <a:lnTo>
                        <a:pt x="977" y="105"/>
                      </a:lnTo>
                      <a:lnTo>
                        <a:pt x="1217" y="0"/>
                      </a:lnTo>
                      <a:close/>
                    </a:path>
                  </a:pathLst>
                </a:custGeom>
                <a:solidFill>
                  <a:srgbClr val="5FC000"/>
                </a:solidFill>
                <a:ln w="12700">
                  <a:solidFill>
                    <a:srgbClr val="000000"/>
                  </a:solidFill>
                  <a:prstDash val="solid"/>
                  <a:round/>
                  <a:headEnd/>
                  <a:tailEnd/>
                </a:ln>
              </p:spPr>
              <p:txBody>
                <a:bodyPr/>
                <a:lstStyle/>
                <a:p>
                  <a:endParaRPr lang="en-US"/>
                </a:p>
              </p:txBody>
            </p:sp>
            <p:sp>
              <p:nvSpPr>
                <p:cNvPr id="182283" name="Freeform 11"/>
                <p:cNvSpPr>
                  <a:spLocks/>
                </p:cNvSpPr>
                <p:nvPr/>
              </p:nvSpPr>
              <p:spPr bwMode="auto">
                <a:xfrm>
                  <a:off x="10623" y="10445"/>
                  <a:ext cx="607" cy="457"/>
                </a:xfrm>
                <a:custGeom>
                  <a:avLst/>
                  <a:gdLst/>
                  <a:ahLst/>
                  <a:cxnLst>
                    <a:cxn ang="0">
                      <a:pos x="195" y="0"/>
                    </a:cxn>
                    <a:cxn ang="0">
                      <a:pos x="90" y="127"/>
                    </a:cxn>
                    <a:cxn ang="0">
                      <a:pos x="53" y="202"/>
                    </a:cxn>
                    <a:cxn ang="0">
                      <a:pos x="30" y="285"/>
                    </a:cxn>
                    <a:cxn ang="0">
                      <a:pos x="0" y="390"/>
                    </a:cxn>
                    <a:cxn ang="0">
                      <a:pos x="8" y="450"/>
                    </a:cxn>
                    <a:cxn ang="0">
                      <a:pos x="135" y="450"/>
                    </a:cxn>
                    <a:cxn ang="0">
                      <a:pos x="233" y="457"/>
                    </a:cxn>
                    <a:cxn ang="0">
                      <a:pos x="352" y="442"/>
                    </a:cxn>
                    <a:cxn ang="0">
                      <a:pos x="427" y="427"/>
                    </a:cxn>
                    <a:cxn ang="0">
                      <a:pos x="517" y="420"/>
                    </a:cxn>
                    <a:cxn ang="0">
                      <a:pos x="600" y="382"/>
                    </a:cxn>
                    <a:cxn ang="0">
                      <a:pos x="607" y="307"/>
                    </a:cxn>
                    <a:cxn ang="0">
                      <a:pos x="540" y="232"/>
                    </a:cxn>
                    <a:cxn ang="0">
                      <a:pos x="480" y="157"/>
                    </a:cxn>
                    <a:cxn ang="0">
                      <a:pos x="412" y="90"/>
                    </a:cxn>
                    <a:cxn ang="0">
                      <a:pos x="337" y="37"/>
                    </a:cxn>
                    <a:cxn ang="0">
                      <a:pos x="195" y="0"/>
                    </a:cxn>
                  </a:cxnLst>
                  <a:rect l="0" t="0" r="r" b="b"/>
                  <a:pathLst>
                    <a:path w="607" h="457">
                      <a:moveTo>
                        <a:pt x="195" y="0"/>
                      </a:moveTo>
                      <a:lnTo>
                        <a:pt x="90" y="127"/>
                      </a:lnTo>
                      <a:lnTo>
                        <a:pt x="53" y="202"/>
                      </a:lnTo>
                      <a:lnTo>
                        <a:pt x="30" y="285"/>
                      </a:lnTo>
                      <a:lnTo>
                        <a:pt x="0" y="390"/>
                      </a:lnTo>
                      <a:lnTo>
                        <a:pt x="8" y="450"/>
                      </a:lnTo>
                      <a:lnTo>
                        <a:pt x="135" y="450"/>
                      </a:lnTo>
                      <a:lnTo>
                        <a:pt x="233" y="457"/>
                      </a:lnTo>
                      <a:lnTo>
                        <a:pt x="352" y="442"/>
                      </a:lnTo>
                      <a:lnTo>
                        <a:pt x="427" y="427"/>
                      </a:lnTo>
                      <a:lnTo>
                        <a:pt x="517" y="420"/>
                      </a:lnTo>
                      <a:lnTo>
                        <a:pt x="600" y="382"/>
                      </a:lnTo>
                      <a:lnTo>
                        <a:pt x="607" y="307"/>
                      </a:lnTo>
                      <a:lnTo>
                        <a:pt x="540" y="232"/>
                      </a:lnTo>
                      <a:lnTo>
                        <a:pt x="480" y="157"/>
                      </a:lnTo>
                      <a:lnTo>
                        <a:pt x="412" y="90"/>
                      </a:lnTo>
                      <a:lnTo>
                        <a:pt x="337" y="37"/>
                      </a:lnTo>
                      <a:lnTo>
                        <a:pt x="195"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82284" name="Group 12"/>
              <p:cNvGrpSpPr>
                <a:grpSpLocks/>
              </p:cNvGrpSpPr>
              <p:nvPr/>
            </p:nvGrpSpPr>
            <p:grpSpPr bwMode="auto">
              <a:xfrm rot="10731313">
                <a:off x="6642" y="8561"/>
                <a:ext cx="1380" cy="1007"/>
                <a:chOff x="11660" y="8903"/>
                <a:chExt cx="1380" cy="1007"/>
              </a:xfrm>
            </p:grpSpPr>
            <p:sp>
              <p:nvSpPr>
                <p:cNvPr id="182285" name="Freeform 13"/>
                <p:cNvSpPr>
                  <a:spLocks/>
                </p:cNvSpPr>
                <p:nvPr/>
              </p:nvSpPr>
              <p:spPr bwMode="auto">
                <a:xfrm>
                  <a:off x="11660" y="8903"/>
                  <a:ext cx="1380" cy="1004"/>
                </a:xfrm>
                <a:custGeom>
                  <a:avLst/>
                  <a:gdLst/>
                  <a:ahLst/>
                  <a:cxnLst>
                    <a:cxn ang="0">
                      <a:pos x="0" y="0"/>
                    </a:cxn>
                    <a:cxn ang="0">
                      <a:pos x="210" y="60"/>
                    </a:cxn>
                    <a:cxn ang="0">
                      <a:pos x="360" y="75"/>
                    </a:cxn>
                    <a:cxn ang="0">
                      <a:pos x="465" y="105"/>
                    </a:cxn>
                    <a:cxn ang="0">
                      <a:pos x="560" y="122"/>
                    </a:cxn>
                    <a:cxn ang="0">
                      <a:pos x="645" y="135"/>
                    </a:cxn>
                    <a:cxn ang="0">
                      <a:pos x="720" y="150"/>
                    </a:cxn>
                    <a:cxn ang="0">
                      <a:pos x="810" y="165"/>
                    </a:cxn>
                    <a:cxn ang="0">
                      <a:pos x="900" y="180"/>
                    </a:cxn>
                    <a:cxn ang="0">
                      <a:pos x="960" y="202"/>
                    </a:cxn>
                    <a:cxn ang="0">
                      <a:pos x="1020" y="255"/>
                    </a:cxn>
                    <a:cxn ang="0">
                      <a:pos x="1110" y="300"/>
                    </a:cxn>
                    <a:cxn ang="0">
                      <a:pos x="1185" y="359"/>
                    </a:cxn>
                    <a:cxn ang="0">
                      <a:pos x="1260" y="449"/>
                    </a:cxn>
                    <a:cxn ang="0">
                      <a:pos x="1295" y="494"/>
                    </a:cxn>
                    <a:cxn ang="0">
                      <a:pos x="1335" y="554"/>
                    </a:cxn>
                    <a:cxn ang="0">
                      <a:pos x="1353" y="599"/>
                    </a:cxn>
                    <a:cxn ang="0">
                      <a:pos x="1365" y="644"/>
                    </a:cxn>
                    <a:cxn ang="0">
                      <a:pos x="1380" y="719"/>
                    </a:cxn>
                    <a:cxn ang="0">
                      <a:pos x="1335" y="824"/>
                    </a:cxn>
                    <a:cxn ang="0">
                      <a:pos x="1315" y="859"/>
                    </a:cxn>
                    <a:cxn ang="0">
                      <a:pos x="1275" y="899"/>
                    </a:cxn>
                    <a:cxn ang="0">
                      <a:pos x="1223" y="929"/>
                    </a:cxn>
                    <a:cxn ang="0">
                      <a:pos x="1170" y="944"/>
                    </a:cxn>
                    <a:cxn ang="0">
                      <a:pos x="1103" y="959"/>
                    </a:cxn>
                    <a:cxn ang="0">
                      <a:pos x="1050" y="959"/>
                    </a:cxn>
                    <a:cxn ang="0">
                      <a:pos x="960" y="974"/>
                    </a:cxn>
                    <a:cxn ang="0">
                      <a:pos x="910" y="979"/>
                    </a:cxn>
                    <a:cxn ang="0">
                      <a:pos x="870" y="974"/>
                    </a:cxn>
                    <a:cxn ang="0">
                      <a:pos x="780" y="989"/>
                    </a:cxn>
                    <a:cxn ang="0">
                      <a:pos x="675" y="1004"/>
                    </a:cxn>
                    <a:cxn ang="0">
                      <a:pos x="525" y="1004"/>
                    </a:cxn>
                    <a:cxn ang="0">
                      <a:pos x="390" y="989"/>
                    </a:cxn>
                    <a:cxn ang="0">
                      <a:pos x="300" y="959"/>
                    </a:cxn>
                    <a:cxn ang="0">
                      <a:pos x="75" y="839"/>
                    </a:cxn>
                    <a:cxn ang="0">
                      <a:pos x="0" y="0"/>
                    </a:cxn>
                  </a:cxnLst>
                  <a:rect l="0" t="0" r="r" b="b"/>
                  <a:pathLst>
                    <a:path w="1380" h="1004">
                      <a:moveTo>
                        <a:pt x="0" y="0"/>
                      </a:moveTo>
                      <a:lnTo>
                        <a:pt x="210" y="60"/>
                      </a:lnTo>
                      <a:lnTo>
                        <a:pt x="360" y="75"/>
                      </a:lnTo>
                      <a:lnTo>
                        <a:pt x="465" y="105"/>
                      </a:lnTo>
                      <a:lnTo>
                        <a:pt x="560" y="122"/>
                      </a:lnTo>
                      <a:lnTo>
                        <a:pt x="645" y="135"/>
                      </a:lnTo>
                      <a:lnTo>
                        <a:pt x="720" y="150"/>
                      </a:lnTo>
                      <a:lnTo>
                        <a:pt x="810" y="165"/>
                      </a:lnTo>
                      <a:lnTo>
                        <a:pt x="900" y="180"/>
                      </a:lnTo>
                      <a:lnTo>
                        <a:pt x="960" y="202"/>
                      </a:lnTo>
                      <a:lnTo>
                        <a:pt x="1020" y="255"/>
                      </a:lnTo>
                      <a:lnTo>
                        <a:pt x="1110" y="300"/>
                      </a:lnTo>
                      <a:lnTo>
                        <a:pt x="1185" y="359"/>
                      </a:lnTo>
                      <a:lnTo>
                        <a:pt x="1260" y="449"/>
                      </a:lnTo>
                      <a:lnTo>
                        <a:pt x="1295" y="494"/>
                      </a:lnTo>
                      <a:lnTo>
                        <a:pt x="1335" y="554"/>
                      </a:lnTo>
                      <a:lnTo>
                        <a:pt x="1353" y="599"/>
                      </a:lnTo>
                      <a:lnTo>
                        <a:pt x="1365" y="644"/>
                      </a:lnTo>
                      <a:lnTo>
                        <a:pt x="1380" y="719"/>
                      </a:lnTo>
                      <a:lnTo>
                        <a:pt x="1335" y="824"/>
                      </a:lnTo>
                      <a:lnTo>
                        <a:pt x="1315" y="859"/>
                      </a:lnTo>
                      <a:lnTo>
                        <a:pt x="1275" y="899"/>
                      </a:lnTo>
                      <a:lnTo>
                        <a:pt x="1223" y="929"/>
                      </a:lnTo>
                      <a:lnTo>
                        <a:pt x="1170" y="944"/>
                      </a:lnTo>
                      <a:lnTo>
                        <a:pt x="1103" y="959"/>
                      </a:lnTo>
                      <a:lnTo>
                        <a:pt x="1050" y="959"/>
                      </a:lnTo>
                      <a:lnTo>
                        <a:pt x="960" y="974"/>
                      </a:lnTo>
                      <a:lnTo>
                        <a:pt x="910" y="979"/>
                      </a:lnTo>
                      <a:lnTo>
                        <a:pt x="870" y="974"/>
                      </a:lnTo>
                      <a:lnTo>
                        <a:pt x="780" y="989"/>
                      </a:lnTo>
                      <a:lnTo>
                        <a:pt x="675" y="1004"/>
                      </a:lnTo>
                      <a:lnTo>
                        <a:pt x="525" y="1004"/>
                      </a:lnTo>
                      <a:lnTo>
                        <a:pt x="390" y="989"/>
                      </a:lnTo>
                      <a:lnTo>
                        <a:pt x="300" y="959"/>
                      </a:lnTo>
                      <a:lnTo>
                        <a:pt x="75" y="839"/>
                      </a:lnTo>
                      <a:lnTo>
                        <a:pt x="0" y="0"/>
                      </a:lnTo>
                      <a:close/>
                    </a:path>
                  </a:pathLst>
                </a:custGeom>
                <a:solidFill>
                  <a:srgbClr val="5FC000"/>
                </a:solidFill>
                <a:ln w="9525">
                  <a:noFill/>
                  <a:round/>
                  <a:headEnd/>
                  <a:tailEnd/>
                </a:ln>
              </p:spPr>
              <p:txBody>
                <a:bodyPr/>
                <a:lstStyle/>
                <a:p>
                  <a:endParaRPr lang="en-US"/>
                </a:p>
              </p:txBody>
            </p:sp>
            <p:sp>
              <p:nvSpPr>
                <p:cNvPr id="182286" name="Freeform 14"/>
                <p:cNvSpPr>
                  <a:spLocks/>
                </p:cNvSpPr>
                <p:nvPr/>
              </p:nvSpPr>
              <p:spPr bwMode="auto">
                <a:xfrm>
                  <a:off x="11898" y="9585"/>
                  <a:ext cx="822" cy="325"/>
                </a:xfrm>
                <a:custGeom>
                  <a:avLst/>
                  <a:gdLst/>
                  <a:ahLst/>
                  <a:cxnLst>
                    <a:cxn ang="0">
                      <a:pos x="822" y="0"/>
                    </a:cxn>
                    <a:cxn ang="0">
                      <a:pos x="747" y="22"/>
                    </a:cxn>
                    <a:cxn ang="0">
                      <a:pos x="687" y="30"/>
                    </a:cxn>
                    <a:cxn ang="0">
                      <a:pos x="630" y="30"/>
                    </a:cxn>
                    <a:cxn ang="0">
                      <a:pos x="585" y="17"/>
                    </a:cxn>
                    <a:cxn ang="0">
                      <a:pos x="525" y="10"/>
                    </a:cxn>
                    <a:cxn ang="0">
                      <a:pos x="462" y="15"/>
                    </a:cxn>
                    <a:cxn ang="0">
                      <a:pos x="290" y="60"/>
                    </a:cxn>
                    <a:cxn ang="0">
                      <a:pos x="230" y="82"/>
                    </a:cxn>
                    <a:cxn ang="0">
                      <a:pos x="210" y="107"/>
                    </a:cxn>
                    <a:cxn ang="0">
                      <a:pos x="187" y="142"/>
                    </a:cxn>
                    <a:cxn ang="0">
                      <a:pos x="150" y="172"/>
                    </a:cxn>
                    <a:cxn ang="0">
                      <a:pos x="90" y="217"/>
                    </a:cxn>
                    <a:cxn ang="0">
                      <a:pos x="50" y="225"/>
                    </a:cxn>
                    <a:cxn ang="0">
                      <a:pos x="20" y="225"/>
                    </a:cxn>
                    <a:cxn ang="0">
                      <a:pos x="0" y="232"/>
                    </a:cxn>
                    <a:cxn ang="0">
                      <a:pos x="52" y="247"/>
                    </a:cxn>
                    <a:cxn ang="0">
                      <a:pos x="87" y="285"/>
                    </a:cxn>
                    <a:cxn ang="0">
                      <a:pos x="140" y="307"/>
                    </a:cxn>
                    <a:cxn ang="0">
                      <a:pos x="192" y="310"/>
                    </a:cxn>
                    <a:cxn ang="0">
                      <a:pos x="245" y="315"/>
                    </a:cxn>
                    <a:cxn ang="0">
                      <a:pos x="297" y="322"/>
                    </a:cxn>
                    <a:cxn ang="0">
                      <a:pos x="382" y="325"/>
                    </a:cxn>
                    <a:cxn ang="0">
                      <a:pos x="425" y="322"/>
                    </a:cxn>
                    <a:cxn ang="0">
                      <a:pos x="450" y="322"/>
                    </a:cxn>
                    <a:cxn ang="0">
                      <a:pos x="457" y="310"/>
                    </a:cxn>
                    <a:cxn ang="0">
                      <a:pos x="477" y="265"/>
                    </a:cxn>
                    <a:cxn ang="0">
                      <a:pos x="480" y="232"/>
                    </a:cxn>
                    <a:cxn ang="0">
                      <a:pos x="500" y="187"/>
                    </a:cxn>
                    <a:cxn ang="0">
                      <a:pos x="507" y="145"/>
                    </a:cxn>
                    <a:cxn ang="0">
                      <a:pos x="510" y="137"/>
                    </a:cxn>
                    <a:cxn ang="0">
                      <a:pos x="515" y="130"/>
                    </a:cxn>
                    <a:cxn ang="0">
                      <a:pos x="537" y="112"/>
                    </a:cxn>
                    <a:cxn ang="0">
                      <a:pos x="570" y="90"/>
                    </a:cxn>
                    <a:cxn ang="0">
                      <a:pos x="612" y="70"/>
                    </a:cxn>
                    <a:cxn ang="0">
                      <a:pos x="665" y="67"/>
                    </a:cxn>
                    <a:cxn ang="0">
                      <a:pos x="687" y="45"/>
                    </a:cxn>
                    <a:cxn ang="0">
                      <a:pos x="705" y="32"/>
                    </a:cxn>
                    <a:cxn ang="0">
                      <a:pos x="740" y="15"/>
                    </a:cxn>
                    <a:cxn ang="0">
                      <a:pos x="822" y="0"/>
                    </a:cxn>
                  </a:cxnLst>
                  <a:rect l="0" t="0" r="r" b="b"/>
                  <a:pathLst>
                    <a:path w="822" h="325">
                      <a:moveTo>
                        <a:pt x="822" y="0"/>
                      </a:moveTo>
                      <a:lnTo>
                        <a:pt x="747" y="22"/>
                      </a:lnTo>
                      <a:lnTo>
                        <a:pt x="687" y="30"/>
                      </a:lnTo>
                      <a:lnTo>
                        <a:pt x="630" y="30"/>
                      </a:lnTo>
                      <a:lnTo>
                        <a:pt x="585" y="17"/>
                      </a:lnTo>
                      <a:lnTo>
                        <a:pt x="525" y="10"/>
                      </a:lnTo>
                      <a:lnTo>
                        <a:pt x="462" y="15"/>
                      </a:lnTo>
                      <a:lnTo>
                        <a:pt x="290" y="60"/>
                      </a:lnTo>
                      <a:lnTo>
                        <a:pt x="230" y="82"/>
                      </a:lnTo>
                      <a:lnTo>
                        <a:pt x="210" y="107"/>
                      </a:lnTo>
                      <a:lnTo>
                        <a:pt x="187" y="142"/>
                      </a:lnTo>
                      <a:lnTo>
                        <a:pt x="150" y="172"/>
                      </a:lnTo>
                      <a:lnTo>
                        <a:pt x="90" y="217"/>
                      </a:lnTo>
                      <a:lnTo>
                        <a:pt x="50" y="225"/>
                      </a:lnTo>
                      <a:lnTo>
                        <a:pt x="20" y="225"/>
                      </a:lnTo>
                      <a:lnTo>
                        <a:pt x="0" y="232"/>
                      </a:lnTo>
                      <a:lnTo>
                        <a:pt x="52" y="247"/>
                      </a:lnTo>
                      <a:lnTo>
                        <a:pt x="87" y="285"/>
                      </a:lnTo>
                      <a:lnTo>
                        <a:pt x="140" y="307"/>
                      </a:lnTo>
                      <a:lnTo>
                        <a:pt x="192" y="310"/>
                      </a:lnTo>
                      <a:lnTo>
                        <a:pt x="245" y="315"/>
                      </a:lnTo>
                      <a:lnTo>
                        <a:pt x="297" y="322"/>
                      </a:lnTo>
                      <a:lnTo>
                        <a:pt x="382" y="325"/>
                      </a:lnTo>
                      <a:lnTo>
                        <a:pt x="425" y="322"/>
                      </a:lnTo>
                      <a:lnTo>
                        <a:pt x="450" y="322"/>
                      </a:lnTo>
                      <a:lnTo>
                        <a:pt x="457" y="310"/>
                      </a:lnTo>
                      <a:lnTo>
                        <a:pt x="477" y="265"/>
                      </a:lnTo>
                      <a:lnTo>
                        <a:pt x="480" y="232"/>
                      </a:lnTo>
                      <a:lnTo>
                        <a:pt x="500" y="187"/>
                      </a:lnTo>
                      <a:lnTo>
                        <a:pt x="507" y="145"/>
                      </a:lnTo>
                      <a:lnTo>
                        <a:pt x="510" y="137"/>
                      </a:lnTo>
                      <a:lnTo>
                        <a:pt x="515" y="130"/>
                      </a:lnTo>
                      <a:lnTo>
                        <a:pt x="537" y="112"/>
                      </a:lnTo>
                      <a:lnTo>
                        <a:pt x="570" y="90"/>
                      </a:lnTo>
                      <a:lnTo>
                        <a:pt x="612" y="70"/>
                      </a:lnTo>
                      <a:lnTo>
                        <a:pt x="665" y="67"/>
                      </a:lnTo>
                      <a:lnTo>
                        <a:pt x="687" y="45"/>
                      </a:lnTo>
                      <a:lnTo>
                        <a:pt x="705" y="32"/>
                      </a:lnTo>
                      <a:lnTo>
                        <a:pt x="740" y="15"/>
                      </a:lnTo>
                      <a:lnTo>
                        <a:pt x="822" y="0"/>
                      </a:lnTo>
                      <a:close/>
                    </a:path>
                  </a:pathLst>
                </a:custGeom>
                <a:solidFill>
                  <a:srgbClr val="008000"/>
                </a:solidFill>
                <a:ln w="9525">
                  <a:noFill/>
                  <a:round/>
                  <a:headEnd/>
                  <a:tailEnd/>
                </a:ln>
              </p:spPr>
              <p:txBody>
                <a:bodyPr/>
                <a:lstStyle/>
                <a:p>
                  <a:endParaRPr lang="en-US"/>
                </a:p>
              </p:txBody>
            </p:sp>
          </p:grpSp>
          <p:sp>
            <p:nvSpPr>
              <p:cNvPr id="182287" name="Freeform 15"/>
              <p:cNvSpPr>
                <a:spLocks/>
              </p:cNvSpPr>
              <p:nvPr/>
            </p:nvSpPr>
            <p:spPr bwMode="auto">
              <a:xfrm rot="10731313">
                <a:off x="6644" y="8565"/>
                <a:ext cx="1380" cy="1004"/>
              </a:xfrm>
              <a:custGeom>
                <a:avLst/>
                <a:gdLst/>
                <a:ahLst/>
                <a:cxnLst>
                  <a:cxn ang="0">
                    <a:pos x="0" y="0"/>
                  </a:cxn>
                  <a:cxn ang="0">
                    <a:pos x="210" y="60"/>
                  </a:cxn>
                  <a:cxn ang="0">
                    <a:pos x="360" y="75"/>
                  </a:cxn>
                  <a:cxn ang="0">
                    <a:pos x="465" y="105"/>
                  </a:cxn>
                  <a:cxn ang="0">
                    <a:pos x="560" y="122"/>
                  </a:cxn>
                  <a:cxn ang="0">
                    <a:pos x="645" y="135"/>
                  </a:cxn>
                  <a:cxn ang="0">
                    <a:pos x="720" y="150"/>
                  </a:cxn>
                  <a:cxn ang="0">
                    <a:pos x="810" y="165"/>
                  </a:cxn>
                  <a:cxn ang="0">
                    <a:pos x="900" y="180"/>
                  </a:cxn>
                  <a:cxn ang="0">
                    <a:pos x="960" y="202"/>
                  </a:cxn>
                  <a:cxn ang="0">
                    <a:pos x="1020" y="255"/>
                  </a:cxn>
                  <a:cxn ang="0">
                    <a:pos x="1110" y="300"/>
                  </a:cxn>
                  <a:cxn ang="0">
                    <a:pos x="1185" y="359"/>
                  </a:cxn>
                  <a:cxn ang="0">
                    <a:pos x="1260" y="449"/>
                  </a:cxn>
                  <a:cxn ang="0">
                    <a:pos x="1295" y="494"/>
                  </a:cxn>
                  <a:cxn ang="0">
                    <a:pos x="1335" y="554"/>
                  </a:cxn>
                  <a:cxn ang="0">
                    <a:pos x="1352" y="599"/>
                  </a:cxn>
                  <a:cxn ang="0">
                    <a:pos x="1365" y="644"/>
                  </a:cxn>
                  <a:cxn ang="0">
                    <a:pos x="1380" y="719"/>
                  </a:cxn>
                  <a:cxn ang="0">
                    <a:pos x="1335" y="824"/>
                  </a:cxn>
                  <a:cxn ang="0">
                    <a:pos x="1315" y="859"/>
                  </a:cxn>
                  <a:cxn ang="0">
                    <a:pos x="1275" y="899"/>
                  </a:cxn>
                  <a:cxn ang="0">
                    <a:pos x="1222" y="929"/>
                  </a:cxn>
                  <a:cxn ang="0">
                    <a:pos x="1170" y="944"/>
                  </a:cxn>
                  <a:cxn ang="0">
                    <a:pos x="1102" y="959"/>
                  </a:cxn>
                  <a:cxn ang="0">
                    <a:pos x="1050" y="959"/>
                  </a:cxn>
                  <a:cxn ang="0">
                    <a:pos x="960" y="974"/>
                  </a:cxn>
                  <a:cxn ang="0">
                    <a:pos x="910" y="979"/>
                  </a:cxn>
                  <a:cxn ang="0">
                    <a:pos x="870" y="974"/>
                  </a:cxn>
                  <a:cxn ang="0">
                    <a:pos x="780" y="989"/>
                  </a:cxn>
                  <a:cxn ang="0">
                    <a:pos x="675" y="1004"/>
                  </a:cxn>
                  <a:cxn ang="0">
                    <a:pos x="525" y="1004"/>
                  </a:cxn>
                  <a:cxn ang="0">
                    <a:pos x="390" y="989"/>
                  </a:cxn>
                  <a:cxn ang="0">
                    <a:pos x="300" y="959"/>
                  </a:cxn>
                  <a:cxn ang="0">
                    <a:pos x="75" y="839"/>
                  </a:cxn>
                  <a:cxn ang="0">
                    <a:pos x="0" y="0"/>
                  </a:cxn>
                </a:cxnLst>
                <a:rect l="0" t="0" r="r" b="b"/>
                <a:pathLst>
                  <a:path w="1380" h="1004">
                    <a:moveTo>
                      <a:pt x="0" y="0"/>
                    </a:moveTo>
                    <a:lnTo>
                      <a:pt x="210" y="60"/>
                    </a:lnTo>
                    <a:lnTo>
                      <a:pt x="360" y="75"/>
                    </a:lnTo>
                    <a:lnTo>
                      <a:pt x="465" y="105"/>
                    </a:lnTo>
                    <a:lnTo>
                      <a:pt x="560" y="122"/>
                    </a:lnTo>
                    <a:lnTo>
                      <a:pt x="645" y="135"/>
                    </a:lnTo>
                    <a:lnTo>
                      <a:pt x="720" y="150"/>
                    </a:lnTo>
                    <a:lnTo>
                      <a:pt x="810" y="165"/>
                    </a:lnTo>
                    <a:lnTo>
                      <a:pt x="900" y="180"/>
                    </a:lnTo>
                    <a:lnTo>
                      <a:pt x="960" y="202"/>
                    </a:lnTo>
                    <a:lnTo>
                      <a:pt x="1020" y="255"/>
                    </a:lnTo>
                    <a:lnTo>
                      <a:pt x="1110" y="300"/>
                    </a:lnTo>
                    <a:lnTo>
                      <a:pt x="1185" y="359"/>
                    </a:lnTo>
                    <a:lnTo>
                      <a:pt x="1260" y="449"/>
                    </a:lnTo>
                    <a:lnTo>
                      <a:pt x="1295" y="494"/>
                    </a:lnTo>
                    <a:lnTo>
                      <a:pt x="1335" y="554"/>
                    </a:lnTo>
                    <a:lnTo>
                      <a:pt x="1352" y="599"/>
                    </a:lnTo>
                    <a:lnTo>
                      <a:pt x="1365" y="644"/>
                    </a:lnTo>
                    <a:lnTo>
                      <a:pt x="1380" y="719"/>
                    </a:lnTo>
                    <a:lnTo>
                      <a:pt x="1335" y="824"/>
                    </a:lnTo>
                    <a:lnTo>
                      <a:pt x="1315" y="859"/>
                    </a:lnTo>
                    <a:lnTo>
                      <a:pt x="1275" y="899"/>
                    </a:lnTo>
                    <a:lnTo>
                      <a:pt x="1222" y="929"/>
                    </a:lnTo>
                    <a:lnTo>
                      <a:pt x="1170" y="944"/>
                    </a:lnTo>
                    <a:lnTo>
                      <a:pt x="1102" y="959"/>
                    </a:lnTo>
                    <a:lnTo>
                      <a:pt x="1050" y="959"/>
                    </a:lnTo>
                    <a:lnTo>
                      <a:pt x="960" y="974"/>
                    </a:lnTo>
                    <a:lnTo>
                      <a:pt x="910" y="979"/>
                    </a:lnTo>
                    <a:lnTo>
                      <a:pt x="870" y="974"/>
                    </a:lnTo>
                    <a:lnTo>
                      <a:pt x="780" y="989"/>
                    </a:lnTo>
                    <a:lnTo>
                      <a:pt x="675" y="1004"/>
                    </a:lnTo>
                    <a:lnTo>
                      <a:pt x="525" y="1004"/>
                    </a:lnTo>
                    <a:lnTo>
                      <a:pt x="390" y="989"/>
                    </a:lnTo>
                    <a:lnTo>
                      <a:pt x="300" y="959"/>
                    </a:lnTo>
                    <a:lnTo>
                      <a:pt x="75" y="839"/>
                    </a:lnTo>
                    <a:lnTo>
                      <a:pt x="0" y="0"/>
                    </a:lnTo>
                  </a:path>
                </a:pathLst>
              </a:custGeom>
              <a:noFill/>
              <a:ln w="12700">
                <a:solidFill>
                  <a:srgbClr val="000000"/>
                </a:solidFill>
                <a:prstDash val="solid"/>
                <a:round/>
                <a:headEnd/>
                <a:tailEnd/>
              </a:ln>
            </p:spPr>
            <p:txBody>
              <a:bodyPr/>
              <a:lstStyle/>
              <a:p>
                <a:endParaRPr lang="en-US"/>
              </a:p>
            </p:txBody>
          </p:sp>
          <p:grpSp>
            <p:nvGrpSpPr>
              <p:cNvPr id="182288" name="Group 16"/>
              <p:cNvGrpSpPr>
                <a:grpSpLocks/>
              </p:cNvGrpSpPr>
              <p:nvPr/>
            </p:nvGrpSpPr>
            <p:grpSpPr bwMode="auto">
              <a:xfrm rot="10731313">
                <a:off x="7745" y="8065"/>
                <a:ext cx="5299" cy="2825"/>
                <a:chOff x="6646" y="7520"/>
                <a:chExt cx="5299" cy="2825"/>
              </a:xfrm>
            </p:grpSpPr>
            <p:sp>
              <p:nvSpPr>
                <p:cNvPr id="182289" name="Freeform 17"/>
                <p:cNvSpPr>
                  <a:spLocks/>
                </p:cNvSpPr>
                <p:nvPr/>
              </p:nvSpPr>
              <p:spPr bwMode="auto">
                <a:xfrm>
                  <a:off x="6646" y="7520"/>
                  <a:ext cx="5299" cy="2825"/>
                </a:xfrm>
                <a:custGeom>
                  <a:avLst/>
                  <a:gdLst/>
                  <a:ahLst/>
                  <a:cxnLst>
                    <a:cxn ang="0">
                      <a:pos x="480" y="1398"/>
                    </a:cxn>
                    <a:cxn ang="0">
                      <a:pos x="685" y="1203"/>
                    </a:cxn>
                    <a:cxn ang="0">
                      <a:pos x="855" y="993"/>
                    </a:cxn>
                    <a:cxn ang="0">
                      <a:pos x="1065" y="720"/>
                    </a:cxn>
                    <a:cxn ang="0">
                      <a:pos x="1275" y="510"/>
                    </a:cxn>
                    <a:cxn ang="0">
                      <a:pos x="1463" y="355"/>
                    </a:cxn>
                    <a:cxn ang="0">
                      <a:pos x="1720" y="198"/>
                    </a:cxn>
                    <a:cxn ang="0">
                      <a:pos x="1933" y="115"/>
                    </a:cxn>
                    <a:cxn ang="0">
                      <a:pos x="2207" y="43"/>
                    </a:cxn>
                    <a:cxn ang="0">
                      <a:pos x="2657" y="0"/>
                    </a:cxn>
                    <a:cxn ang="0">
                      <a:pos x="3077" y="5"/>
                    </a:cxn>
                    <a:cxn ang="0">
                      <a:pos x="3467" y="65"/>
                    </a:cxn>
                    <a:cxn ang="0">
                      <a:pos x="3880" y="198"/>
                    </a:cxn>
                    <a:cxn ang="0">
                      <a:pos x="4265" y="378"/>
                    </a:cxn>
                    <a:cxn ang="0">
                      <a:pos x="4539" y="548"/>
                    </a:cxn>
                    <a:cxn ang="0">
                      <a:pos x="4727" y="720"/>
                    </a:cxn>
                    <a:cxn ang="0">
                      <a:pos x="4879" y="945"/>
                    </a:cxn>
                    <a:cxn ang="0">
                      <a:pos x="5074" y="1233"/>
                    </a:cxn>
                    <a:cxn ang="0">
                      <a:pos x="5224" y="1368"/>
                    </a:cxn>
                    <a:cxn ang="0">
                      <a:pos x="5254" y="1697"/>
                    </a:cxn>
                    <a:cxn ang="0">
                      <a:pos x="5284" y="1922"/>
                    </a:cxn>
                    <a:cxn ang="0">
                      <a:pos x="5254" y="2192"/>
                    </a:cxn>
                    <a:cxn ang="0">
                      <a:pos x="5059" y="2402"/>
                    </a:cxn>
                    <a:cxn ang="0">
                      <a:pos x="4894" y="2537"/>
                    </a:cxn>
                    <a:cxn ang="0">
                      <a:pos x="4637" y="2735"/>
                    </a:cxn>
                    <a:cxn ang="0">
                      <a:pos x="4382" y="2795"/>
                    </a:cxn>
                    <a:cxn ang="0">
                      <a:pos x="4187" y="2810"/>
                    </a:cxn>
                    <a:cxn ang="0">
                      <a:pos x="3902" y="2810"/>
                    </a:cxn>
                    <a:cxn ang="0">
                      <a:pos x="3542" y="2825"/>
                    </a:cxn>
                    <a:cxn ang="0">
                      <a:pos x="3182" y="2825"/>
                    </a:cxn>
                    <a:cxn ang="0">
                      <a:pos x="2905" y="2810"/>
                    </a:cxn>
                    <a:cxn ang="0">
                      <a:pos x="2597" y="2787"/>
                    </a:cxn>
                    <a:cxn ang="0">
                      <a:pos x="2305" y="2765"/>
                    </a:cxn>
                    <a:cxn ang="0">
                      <a:pos x="1953" y="2780"/>
                    </a:cxn>
                    <a:cxn ang="0">
                      <a:pos x="1638" y="2765"/>
                    </a:cxn>
                    <a:cxn ang="0">
                      <a:pos x="1320" y="2645"/>
                    </a:cxn>
                    <a:cxn ang="0">
                      <a:pos x="1050" y="2537"/>
                    </a:cxn>
                    <a:cxn ang="0">
                      <a:pos x="810" y="2402"/>
                    </a:cxn>
                    <a:cxn ang="0">
                      <a:pos x="450" y="2252"/>
                    </a:cxn>
                    <a:cxn ang="0">
                      <a:pos x="163" y="2020"/>
                    </a:cxn>
                    <a:cxn ang="0">
                      <a:pos x="0" y="1742"/>
                    </a:cxn>
                  </a:cxnLst>
                  <a:rect l="0" t="0" r="r" b="b"/>
                  <a:pathLst>
                    <a:path w="5299" h="2825">
                      <a:moveTo>
                        <a:pt x="285" y="1518"/>
                      </a:moveTo>
                      <a:lnTo>
                        <a:pt x="480" y="1398"/>
                      </a:lnTo>
                      <a:lnTo>
                        <a:pt x="580" y="1295"/>
                      </a:lnTo>
                      <a:lnTo>
                        <a:pt x="685" y="1203"/>
                      </a:lnTo>
                      <a:lnTo>
                        <a:pt x="758" y="1128"/>
                      </a:lnTo>
                      <a:lnTo>
                        <a:pt x="855" y="993"/>
                      </a:lnTo>
                      <a:lnTo>
                        <a:pt x="975" y="843"/>
                      </a:lnTo>
                      <a:lnTo>
                        <a:pt x="1065" y="720"/>
                      </a:lnTo>
                      <a:lnTo>
                        <a:pt x="1170" y="600"/>
                      </a:lnTo>
                      <a:lnTo>
                        <a:pt x="1275" y="510"/>
                      </a:lnTo>
                      <a:lnTo>
                        <a:pt x="1365" y="435"/>
                      </a:lnTo>
                      <a:lnTo>
                        <a:pt x="1463" y="355"/>
                      </a:lnTo>
                      <a:lnTo>
                        <a:pt x="1598" y="273"/>
                      </a:lnTo>
                      <a:lnTo>
                        <a:pt x="1720" y="198"/>
                      </a:lnTo>
                      <a:lnTo>
                        <a:pt x="1845" y="145"/>
                      </a:lnTo>
                      <a:lnTo>
                        <a:pt x="1933" y="115"/>
                      </a:lnTo>
                      <a:lnTo>
                        <a:pt x="2058" y="78"/>
                      </a:lnTo>
                      <a:lnTo>
                        <a:pt x="2207" y="43"/>
                      </a:lnTo>
                      <a:lnTo>
                        <a:pt x="2415" y="15"/>
                      </a:lnTo>
                      <a:lnTo>
                        <a:pt x="2657" y="0"/>
                      </a:lnTo>
                      <a:lnTo>
                        <a:pt x="2882" y="0"/>
                      </a:lnTo>
                      <a:lnTo>
                        <a:pt x="3077" y="5"/>
                      </a:lnTo>
                      <a:lnTo>
                        <a:pt x="3257" y="30"/>
                      </a:lnTo>
                      <a:lnTo>
                        <a:pt x="3467" y="65"/>
                      </a:lnTo>
                      <a:lnTo>
                        <a:pt x="3677" y="120"/>
                      </a:lnTo>
                      <a:lnTo>
                        <a:pt x="3880" y="198"/>
                      </a:lnTo>
                      <a:lnTo>
                        <a:pt x="4072" y="283"/>
                      </a:lnTo>
                      <a:lnTo>
                        <a:pt x="4265" y="378"/>
                      </a:lnTo>
                      <a:lnTo>
                        <a:pt x="4412" y="458"/>
                      </a:lnTo>
                      <a:lnTo>
                        <a:pt x="4539" y="548"/>
                      </a:lnTo>
                      <a:lnTo>
                        <a:pt x="4637" y="628"/>
                      </a:lnTo>
                      <a:lnTo>
                        <a:pt x="4727" y="720"/>
                      </a:lnTo>
                      <a:lnTo>
                        <a:pt x="4814" y="843"/>
                      </a:lnTo>
                      <a:lnTo>
                        <a:pt x="4879" y="945"/>
                      </a:lnTo>
                      <a:lnTo>
                        <a:pt x="4984" y="1113"/>
                      </a:lnTo>
                      <a:lnTo>
                        <a:pt x="5074" y="1233"/>
                      </a:lnTo>
                      <a:lnTo>
                        <a:pt x="5134" y="1308"/>
                      </a:lnTo>
                      <a:lnTo>
                        <a:pt x="5224" y="1368"/>
                      </a:lnTo>
                      <a:lnTo>
                        <a:pt x="5299" y="1398"/>
                      </a:lnTo>
                      <a:lnTo>
                        <a:pt x="5254" y="1697"/>
                      </a:lnTo>
                      <a:lnTo>
                        <a:pt x="5269" y="1787"/>
                      </a:lnTo>
                      <a:lnTo>
                        <a:pt x="5284" y="1922"/>
                      </a:lnTo>
                      <a:lnTo>
                        <a:pt x="5284" y="2042"/>
                      </a:lnTo>
                      <a:lnTo>
                        <a:pt x="5254" y="2192"/>
                      </a:lnTo>
                      <a:lnTo>
                        <a:pt x="5149" y="2357"/>
                      </a:lnTo>
                      <a:lnTo>
                        <a:pt x="5059" y="2402"/>
                      </a:lnTo>
                      <a:lnTo>
                        <a:pt x="4969" y="2432"/>
                      </a:lnTo>
                      <a:lnTo>
                        <a:pt x="4894" y="2537"/>
                      </a:lnTo>
                      <a:lnTo>
                        <a:pt x="4787" y="2660"/>
                      </a:lnTo>
                      <a:lnTo>
                        <a:pt x="4637" y="2735"/>
                      </a:lnTo>
                      <a:lnTo>
                        <a:pt x="4487" y="2780"/>
                      </a:lnTo>
                      <a:lnTo>
                        <a:pt x="4382" y="2795"/>
                      </a:lnTo>
                      <a:lnTo>
                        <a:pt x="4322" y="2780"/>
                      </a:lnTo>
                      <a:lnTo>
                        <a:pt x="4187" y="2810"/>
                      </a:lnTo>
                      <a:lnTo>
                        <a:pt x="4052" y="2810"/>
                      </a:lnTo>
                      <a:lnTo>
                        <a:pt x="3902" y="2810"/>
                      </a:lnTo>
                      <a:lnTo>
                        <a:pt x="3730" y="2810"/>
                      </a:lnTo>
                      <a:lnTo>
                        <a:pt x="3542" y="2825"/>
                      </a:lnTo>
                      <a:lnTo>
                        <a:pt x="3332" y="2825"/>
                      </a:lnTo>
                      <a:lnTo>
                        <a:pt x="3182" y="2825"/>
                      </a:lnTo>
                      <a:lnTo>
                        <a:pt x="3062" y="2825"/>
                      </a:lnTo>
                      <a:lnTo>
                        <a:pt x="2905" y="2810"/>
                      </a:lnTo>
                      <a:lnTo>
                        <a:pt x="2747" y="2795"/>
                      </a:lnTo>
                      <a:lnTo>
                        <a:pt x="2597" y="2787"/>
                      </a:lnTo>
                      <a:lnTo>
                        <a:pt x="2470" y="2780"/>
                      </a:lnTo>
                      <a:lnTo>
                        <a:pt x="2305" y="2765"/>
                      </a:lnTo>
                      <a:lnTo>
                        <a:pt x="2162" y="2765"/>
                      </a:lnTo>
                      <a:lnTo>
                        <a:pt x="1953" y="2780"/>
                      </a:lnTo>
                      <a:lnTo>
                        <a:pt x="1818" y="2780"/>
                      </a:lnTo>
                      <a:lnTo>
                        <a:pt x="1638" y="2765"/>
                      </a:lnTo>
                      <a:lnTo>
                        <a:pt x="1425" y="2705"/>
                      </a:lnTo>
                      <a:lnTo>
                        <a:pt x="1320" y="2645"/>
                      </a:lnTo>
                      <a:lnTo>
                        <a:pt x="1200" y="2600"/>
                      </a:lnTo>
                      <a:lnTo>
                        <a:pt x="1050" y="2537"/>
                      </a:lnTo>
                      <a:lnTo>
                        <a:pt x="885" y="2447"/>
                      </a:lnTo>
                      <a:lnTo>
                        <a:pt x="810" y="2402"/>
                      </a:lnTo>
                      <a:lnTo>
                        <a:pt x="645" y="2342"/>
                      </a:lnTo>
                      <a:lnTo>
                        <a:pt x="450" y="2252"/>
                      </a:lnTo>
                      <a:lnTo>
                        <a:pt x="270" y="2132"/>
                      </a:lnTo>
                      <a:lnTo>
                        <a:pt x="163" y="2020"/>
                      </a:lnTo>
                      <a:lnTo>
                        <a:pt x="70" y="1902"/>
                      </a:lnTo>
                      <a:lnTo>
                        <a:pt x="0" y="1742"/>
                      </a:lnTo>
                      <a:lnTo>
                        <a:pt x="285" y="1518"/>
                      </a:lnTo>
                      <a:close/>
                    </a:path>
                  </a:pathLst>
                </a:custGeom>
                <a:solidFill>
                  <a:srgbClr val="5FDF00"/>
                </a:solidFill>
                <a:ln w="12700">
                  <a:solidFill>
                    <a:srgbClr val="000000"/>
                  </a:solidFill>
                  <a:prstDash val="solid"/>
                  <a:round/>
                  <a:headEnd/>
                  <a:tailEnd/>
                </a:ln>
              </p:spPr>
              <p:txBody>
                <a:bodyPr/>
                <a:lstStyle/>
                <a:p>
                  <a:endParaRPr lang="en-US"/>
                </a:p>
              </p:txBody>
            </p:sp>
            <p:grpSp>
              <p:nvGrpSpPr>
                <p:cNvPr id="182290" name="Group 18"/>
                <p:cNvGrpSpPr>
                  <a:grpSpLocks/>
                </p:cNvGrpSpPr>
                <p:nvPr/>
              </p:nvGrpSpPr>
              <p:grpSpPr bwMode="auto">
                <a:xfrm>
                  <a:off x="6664" y="7523"/>
                  <a:ext cx="5256" cy="2789"/>
                  <a:chOff x="6664" y="7523"/>
                  <a:chExt cx="5256" cy="2789"/>
                </a:xfrm>
              </p:grpSpPr>
              <p:sp>
                <p:nvSpPr>
                  <p:cNvPr id="182291" name="Freeform 19"/>
                  <p:cNvSpPr>
                    <a:spLocks/>
                  </p:cNvSpPr>
                  <p:nvPr/>
                </p:nvSpPr>
                <p:spPr bwMode="auto">
                  <a:xfrm>
                    <a:off x="10428" y="9665"/>
                    <a:ext cx="555" cy="632"/>
                  </a:xfrm>
                  <a:custGeom>
                    <a:avLst/>
                    <a:gdLst/>
                    <a:ahLst/>
                    <a:cxnLst>
                      <a:cxn ang="0">
                        <a:pos x="555" y="90"/>
                      </a:cxn>
                      <a:cxn ang="0">
                        <a:pos x="525" y="587"/>
                      </a:cxn>
                      <a:cxn ang="0">
                        <a:pos x="390" y="632"/>
                      </a:cxn>
                      <a:cxn ang="0">
                        <a:pos x="255" y="632"/>
                      </a:cxn>
                      <a:cxn ang="0">
                        <a:pos x="0" y="617"/>
                      </a:cxn>
                      <a:cxn ang="0">
                        <a:pos x="90" y="452"/>
                      </a:cxn>
                      <a:cxn ang="0">
                        <a:pos x="135" y="300"/>
                      </a:cxn>
                      <a:cxn ang="0">
                        <a:pos x="135" y="165"/>
                      </a:cxn>
                      <a:cxn ang="0">
                        <a:pos x="90" y="0"/>
                      </a:cxn>
                      <a:cxn ang="0">
                        <a:pos x="210" y="0"/>
                      </a:cxn>
                      <a:cxn ang="0">
                        <a:pos x="315" y="15"/>
                      </a:cxn>
                      <a:cxn ang="0">
                        <a:pos x="555" y="90"/>
                      </a:cxn>
                    </a:cxnLst>
                    <a:rect l="0" t="0" r="r" b="b"/>
                    <a:pathLst>
                      <a:path w="555" h="632">
                        <a:moveTo>
                          <a:pt x="555" y="90"/>
                        </a:moveTo>
                        <a:lnTo>
                          <a:pt x="525" y="587"/>
                        </a:lnTo>
                        <a:lnTo>
                          <a:pt x="390" y="632"/>
                        </a:lnTo>
                        <a:lnTo>
                          <a:pt x="255" y="632"/>
                        </a:lnTo>
                        <a:lnTo>
                          <a:pt x="0" y="617"/>
                        </a:lnTo>
                        <a:lnTo>
                          <a:pt x="90" y="452"/>
                        </a:lnTo>
                        <a:lnTo>
                          <a:pt x="135" y="300"/>
                        </a:lnTo>
                        <a:lnTo>
                          <a:pt x="135" y="165"/>
                        </a:lnTo>
                        <a:lnTo>
                          <a:pt x="90" y="0"/>
                        </a:lnTo>
                        <a:lnTo>
                          <a:pt x="210" y="0"/>
                        </a:lnTo>
                        <a:lnTo>
                          <a:pt x="315" y="15"/>
                        </a:lnTo>
                        <a:lnTo>
                          <a:pt x="555" y="90"/>
                        </a:lnTo>
                        <a:close/>
                      </a:path>
                    </a:pathLst>
                  </a:custGeom>
                  <a:solidFill>
                    <a:srgbClr val="008000"/>
                  </a:solidFill>
                  <a:ln w="12700">
                    <a:solidFill>
                      <a:srgbClr val="000000"/>
                    </a:solidFill>
                    <a:prstDash val="solid"/>
                    <a:round/>
                    <a:headEnd/>
                    <a:tailEnd/>
                  </a:ln>
                </p:spPr>
                <p:txBody>
                  <a:bodyPr/>
                  <a:lstStyle/>
                  <a:p>
                    <a:endParaRPr lang="en-US"/>
                  </a:p>
                </p:txBody>
              </p:sp>
              <p:sp>
                <p:nvSpPr>
                  <p:cNvPr id="182292" name="Freeform 20"/>
                  <p:cNvSpPr>
                    <a:spLocks/>
                  </p:cNvSpPr>
                  <p:nvPr/>
                </p:nvSpPr>
                <p:spPr bwMode="auto">
                  <a:xfrm>
                    <a:off x="8913" y="7563"/>
                    <a:ext cx="1185" cy="827"/>
                  </a:xfrm>
                  <a:custGeom>
                    <a:avLst/>
                    <a:gdLst/>
                    <a:ahLst/>
                    <a:cxnLst>
                      <a:cxn ang="0">
                        <a:pos x="300" y="30"/>
                      </a:cxn>
                      <a:cxn ang="0">
                        <a:pos x="195" y="90"/>
                      </a:cxn>
                      <a:cxn ang="0">
                        <a:pos x="103" y="165"/>
                      </a:cxn>
                      <a:cxn ang="0">
                        <a:pos x="30" y="240"/>
                      </a:cxn>
                      <a:cxn ang="0">
                        <a:pos x="0" y="360"/>
                      </a:cxn>
                      <a:cxn ang="0">
                        <a:pos x="0" y="510"/>
                      </a:cxn>
                      <a:cxn ang="0">
                        <a:pos x="15" y="630"/>
                      </a:cxn>
                      <a:cxn ang="0">
                        <a:pos x="105" y="675"/>
                      </a:cxn>
                      <a:cxn ang="0">
                        <a:pos x="285" y="705"/>
                      </a:cxn>
                      <a:cxn ang="0">
                        <a:pos x="435" y="765"/>
                      </a:cxn>
                      <a:cxn ang="0">
                        <a:pos x="585" y="827"/>
                      </a:cxn>
                      <a:cxn ang="0">
                        <a:pos x="735" y="797"/>
                      </a:cxn>
                      <a:cxn ang="0">
                        <a:pos x="870" y="797"/>
                      </a:cxn>
                      <a:cxn ang="0">
                        <a:pos x="1020" y="765"/>
                      </a:cxn>
                      <a:cxn ang="0">
                        <a:pos x="1185" y="750"/>
                      </a:cxn>
                      <a:cxn ang="0">
                        <a:pos x="1155" y="555"/>
                      </a:cxn>
                      <a:cxn ang="0">
                        <a:pos x="1155" y="420"/>
                      </a:cxn>
                      <a:cxn ang="0">
                        <a:pos x="1110" y="255"/>
                      </a:cxn>
                      <a:cxn ang="0">
                        <a:pos x="1020" y="120"/>
                      </a:cxn>
                      <a:cxn ang="0">
                        <a:pos x="915" y="45"/>
                      </a:cxn>
                      <a:cxn ang="0">
                        <a:pos x="720" y="0"/>
                      </a:cxn>
                      <a:cxn ang="0">
                        <a:pos x="525" y="0"/>
                      </a:cxn>
                      <a:cxn ang="0">
                        <a:pos x="300" y="30"/>
                      </a:cxn>
                    </a:cxnLst>
                    <a:rect l="0" t="0" r="r" b="b"/>
                    <a:pathLst>
                      <a:path w="1185" h="827">
                        <a:moveTo>
                          <a:pt x="300" y="30"/>
                        </a:moveTo>
                        <a:lnTo>
                          <a:pt x="195" y="90"/>
                        </a:lnTo>
                        <a:lnTo>
                          <a:pt x="103" y="165"/>
                        </a:lnTo>
                        <a:lnTo>
                          <a:pt x="30" y="240"/>
                        </a:lnTo>
                        <a:lnTo>
                          <a:pt x="0" y="360"/>
                        </a:lnTo>
                        <a:lnTo>
                          <a:pt x="0" y="510"/>
                        </a:lnTo>
                        <a:lnTo>
                          <a:pt x="15" y="630"/>
                        </a:lnTo>
                        <a:lnTo>
                          <a:pt x="105" y="675"/>
                        </a:lnTo>
                        <a:lnTo>
                          <a:pt x="285" y="705"/>
                        </a:lnTo>
                        <a:lnTo>
                          <a:pt x="435" y="765"/>
                        </a:lnTo>
                        <a:lnTo>
                          <a:pt x="585" y="827"/>
                        </a:lnTo>
                        <a:lnTo>
                          <a:pt x="735" y="797"/>
                        </a:lnTo>
                        <a:lnTo>
                          <a:pt x="870" y="797"/>
                        </a:lnTo>
                        <a:lnTo>
                          <a:pt x="1020" y="765"/>
                        </a:lnTo>
                        <a:lnTo>
                          <a:pt x="1185" y="750"/>
                        </a:lnTo>
                        <a:lnTo>
                          <a:pt x="1155" y="555"/>
                        </a:lnTo>
                        <a:lnTo>
                          <a:pt x="1155" y="420"/>
                        </a:lnTo>
                        <a:lnTo>
                          <a:pt x="1110" y="255"/>
                        </a:lnTo>
                        <a:lnTo>
                          <a:pt x="1020" y="120"/>
                        </a:lnTo>
                        <a:lnTo>
                          <a:pt x="915" y="45"/>
                        </a:lnTo>
                        <a:lnTo>
                          <a:pt x="720" y="0"/>
                        </a:lnTo>
                        <a:lnTo>
                          <a:pt x="525" y="0"/>
                        </a:lnTo>
                        <a:lnTo>
                          <a:pt x="300" y="30"/>
                        </a:lnTo>
                        <a:close/>
                      </a:path>
                    </a:pathLst>
                  </a:custGeom>
                  <a:solidFill>
                    <a:srgbClr val="008000"/>
                  </a:solidFill>
                  <a:ln w="12700">
                    <a:solidFill>
                      <a:srgbClr val="000000"/>
                    </a:solidFill>
                    <a:prstDash val="solid"/>
                    <a:round/>
                    <a:headEnd/>
                    <a:tailEnd/>
                  </a:ln>
                </p:spPr>
                <p:txBody>
                  <a:bodyPr/>
                  <a:lstStyle/>
                  <a:p>
                    <a:endParaRPr lang="en-US"/>
                  </a:p>
                </p:txBody>
              </p:sp>
              <p:sp>
                <p:nvSpPr>
                  <p:cNvPr id="182293" name="Freeform 21"/>
                  <p:cNvSpPr>
                    <a:spLocks/>
                  </p:cNvSpPr>
                  <p:nvPr/>
                </p:nvSpPr>
                <p:spPr bwMode="auto">
                  <a:xfrm>
                    <a:off x="9978" y="7608"/>
                    <a:ext cx="1357" cy="902"/>
                  </a:xfrm>
                  <a:custGeom>
                    <a:avLst/>
                    <a:gdLst/>
                    <a:ahLst/>
                    <a:cxnLst>
                      <a:cxn ang="0">
                        <a:pos x="0" y="0"/>
                      </a:cxn>
                      <a:cxn ang="0">
                        <a:pos x="60" y="120"/>
                      </a:cxn>
                      <a:cxn ang="0">
                        <a:pos x="120" y="270"/>
                      </a:cxn>
                      <a:cxn ang="0">
                        <a:pos x="150" y="405"/>
                      </a:cxn>
                      <a:cxn ang="0">
                        <a:pos x="180" y="555"/>
                      </a:cxn>
                      <a:cxn ang="0">
                        <a:pos x="210" y="705"/>
                      </a:cxn>
                      <a:cxn ang="0">
                        <a:pos x="345" y="767"/>
                      </a:cxn>
                      <a:cxn ang="0">
                        <a:pos x="510" y="782"/>
                      </a:cxn>
                      <a:cxn ang="0">
                        <a:pos x="690" y="767"/>
                      </a:cxn>
                      <a:cxn ang="0">
                        <a:pos x="780" y="752"/>
                      </a:cxn>
                      <a:cxn ang="0">
                        <a:pos x="870" y="752"/>
                      </a:cxn>
                      <a:cxn ang="0">
                        <a:pos x="990" y="812"/>
                      </a:cxn>
                      <a:cxn ang="0">
                        <a:pos x="1110" y="902"/>
                      </a:cxn>
                      <a:cxn ang="0">
                        <a:pos x="1215" y="767"/>
                      </a:cxn>
                      <a:cxn ang="0">
                        <a:pos x="1275" y="675"/>
                      </a:cxn>
                      <a:cxn ang="0">
                        <a:pos x="1357" y="600"/>
                      </a:cxn>
                      <a:cxn ang="0">
                        <a:pos x="1260" y="507"/>
                      </a:cxn>
                      <a:cxn ang="0">
                        <a:pos x="1112" y="392"/>
                      </a:cxn>
                      <a:cxn ang="0">
                        <a:pos x="1000" y="335"/>
                      </a:cxn>
                      <a:cxn ang="0">
                        <a:pos x="848" y="260"/>
                      </a:cxn>
                      <a:cxn ang="0">
                        <a:pos x="735" y="215"/>
                      </a:cxn>
                      <a:cxn ang="0">
                        <a:pos x="558" y="147"/>
                      </a:cxn>
                      <a:cxn ang="0">
                        <a:pos x="405" y="97"/>
                      </a:cxn>
                      <a:cxn ang="0">
                        <a:pos x="240" y="50"/>
                      </a:cxn>
                      <a:cxn ang="0">
                        <a:pos x="0" y="0"/>
                      </a:cxn>
                    </a:cxnLst>
                    <a:rect l="0" t="0" r="r" b="b"/>
                    <a:pathLst>
                      <a:path w="1357" h="902">
                        <a:moveTo>
                          <a:pt x="0" y="0"/>
                        </a:moveTo>
                        <a:lnTo>
                          <a:pt x="60" y="120"/>
                        </a:lnTo>
                        <a:lnTo>
                          <a:pt x="120" y="270"/>
                        </a:lnTo>
                        <a:lnTo>
                          <a:pt x="150" y="405"/>
                        </a:lnTo>
                        <a:lnTo>
                          <a:pt x="180" y="555"/>
                        </a:lnTo>
                        <a:lnTo>
                          <a:pt x="210" y="705"/>
                        </a:lnTo>
                        <a:lnTo>
                          <a:pt x="345" y="767"/>
                        </a:lnTo>
                        <a:lnTo>
                          <a:pt x="510" y="782"/>
                        </a:lnTo>
                        <a:lnTo>
                          <a:pt x="690" y="767"/>
                        </a:lnTo>
                        <a:lnTo>
                          <a:pt x="780" y="752"/>
                        </a:lnTo>
                        <a:lnTo>
                          <a:pt x="870" y="752"/>
                        </a:lnTo>
                        <a:lnTo>
                          <a:pt x="990" y="812"/>
                        </a:lnTo>
                        <a:lnTo>
                          <a:pt x="1110" y="902"/>
                        </a:lnTo>
                        <a:lnTo>
                          <a:pt x="1215" y="767"/>
                        </a:lnTo>
                        <a:lnTo>
                          <a:pt x="1275" y="675"/>
                        </a:lnTo>
                        <a:lnTo>
                          <a:pt x="1357" y="600"/>
                        </a:lnTo>
                        <a:lnTo>
                          <a:pt x="1260" y="507"/>
                        </a:lnTo>
                        <a:lnTo>
                          <a:pt x="1112" y="392"/>
                        </a:lnTo>
                        <a:lnTo>
                          <a:pt x="1000" y="335"/>
                        </a:lnTo>
                        <a:lnTo>
                          <a:pt x="848" y="260"/>
                        </a:lnTo>
                        <a:lnTo>
                          <a:pt x="735" y="215"/>
                        </a:lnTo>
                        <a:lnTo>
                          <a:pt x="558" y="147"/>
                        </a:lnTo>
                        <a:lnTo>
                          <a:pt x="405" y="97"/>
                        </a:lnTo>
                        <a:lnTo>
                          <a:pt x="240" y="5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82294" name="Freeform 22"/>
                  <p:cNvSpPr>
                    <a:spLocks/>
                  </p:cNvSpPr>
                  <p:nvPr/>
                </p:nvSpPr>
                <p:spPr bwMode="auto">
                  <a:xfrm>
                    <a:off x="8744" y="7523"/>
                    <a:ext cx="474" cy="192"/>
                  </a:xfrm>
                  <a:custGeom>
                    <a:avLst/>
                    <a:gdLst/>
                    <a:ahLst/>
                    <a:cxnLst>
                      <a:cxn ang="0">
                        <a:pos x="474" y="0"/>
                      </a:cxn>
                      <a:cxn ang="0">
                        <a:pos x="327" y="62"/>
                      </a:cxn>
                      <a:cxn ang="0">
                        <a:pos x="254" y="120"/>
                      </a:cxn>
                      <a:cxn ang="0">
                        <a:pos x="149" y="192"/>
                      </a:cxn>
                      <a:cxn ang="0">
                        <a:pos x="0" y="72"/>
                      </a:cxn>
                      <a:cxn ang="0">
                        <a:pos x="15" y="57"/>
                      </a:cxn>
                      <a:cxn ang="0">
                        <a:pos x="209" y="27"/>
                      </a:cxn>
                      <a:cxn ang="0">
                        <a:pos x="337" y="15"/>
                      </a:cxn>
                      <a:cxn ang="0">
                        <a:pos x="474" y="0"/>
                      </a:cxn>
                    </a:cxnLst>
                    <a:rect l="0" t="0" r="r" b="b"/>
                    <a:pathLst>
                      <a:path w="474" h="192">
                        <a:moveTo>
                          <a:pt x="474" y="0"/>
                        </a:moveTo>
                        <a:lnTo>
                          <a:pt x="327" y="62"/>
                        </a:lnTo>
                        <a:lnTo>
                          <a:pt x="254" y="120"/>
                        </a:lnTo>
                        <a:lnTo>
                          <a:pt x="149" y="192"/>
                        </a:lnTo>
                        <a:lnTo>
                          <a:pt x="0" y="72"/>
                        </a:lnTo>
                        <a:lnTo>
                          <a:pt x="15" y="57"/>
                        </a:lnTo>
                        <a:lnTo>
                          <a:pt x="209" y="27"/>
                        </a:lnTo>
                        <a:lnTo>
                          <a:pt x="337" y="15"/>
                        </a:lnTo>
                        <a:lnTo>
                          <a:pt x="474" y="0"/>
                        </a:lnTo>
                        <a:close/>
                      </a:path>
                    </a:pathLst>
                  </a:custGeom>
                  <a:solidFill>
                    <a:srgbClr val="008000"/>
                  </a:solidFill>
                  <a:ln w="12700">
                    <a:solidFill>
                      <a:srgbClr val="000000"/>
                    </a:solidFill>
                    <a:prstDash val="solid"/>
                    <a:round/>
                    <a:headEnd/>
                    <a:tailEnd/>
                  </a:ln>
                </p:spPr>
                <p:txBody>
                  <a:bodyPr/>
                  <a:lstStyle/>
                  <a:p>
                    <a:endParaRPr lang="en-US"/>
                  </a:p>
                </p:txBody>
              </p:sp>
              <p:sp>
                <p:nvSpPr>
                  <p:cNvPr id="182295" name="Freeform 23"/>
                  <p:cNvSpPr>
                    <a:spLocks/>
                  </p:cNvSpPr>
                  <p:nvPr/>
                </p:nvSpPr>
                <p:spPr bwMode="auto">
                  <a:xfrm>
                    <a:off x="7741" y="7638"/>
                    <a:ext cx="1117" cy="780"/>
                  </a:xfrm>
                  <a:custGeom>
                    <a:avLst/>
                    <a:gdLst/>
                    <a:ahLst/>
                    <a:cxnLst>
                      <a:cxn ang="0">
                        <a:pos x="913" y="15"/>
                      </a:cxn>
                      <a:cxn ang="0">
                        <a:pos x="1005" y="60"/>
                      </a:cxn>
                      <a:cxn ang="0">
                        <a:pos x="1050" y="120"/>
                      </a:cxn>
                      <a:cxn ang="0">
                        <a:pos x="1110" y="290"/>
                      </a:cxn>
                      <a:cxn ang="0">
                        <a:pos x="1110" y="395"/>
                      </a:cxn>
                      <a:cxn ang="0">
                        <a:pos x="1117" y="555"/>
                      </a:cxn>
                      <a:cxn ang="0">
                        <a:pos x="983" y="602"/>
                      </a:cxn>
                      <a:cxn ang="0">
                        <a:pos x="863" y="650"/>
                      </a:cxn>
                      <a:cxn ang="0">
                        <a:pos x="735" y="717"/>
                      </a:cxn>
                      <a:cxn ang="0">
                        <a:pos x="655" y="780"/>
                      </a:cxn>
                      <a:cxn ang="0">
                        <a:pos x="525" y="772"/>
                      </a:cxn>
                      <a:cxn ang="0">
                        <a:pos x="355" y="702"/>
                      </a:cxn>
                      <a:cxn ang="0">
                        <a:pos x="198" y="667"/>
                      </a:cxn>
                      <a:cxn ang="0">
                        <a:pos x="15" y="650"/>
                      </a:cxn>
                      <a:cxn ang="0">
                        <a:pos x="0" y="580"/>
                      </a:cxn>
                      <a:cxn ang="0">
                        <a:pos x="60" y="487"/>
                      </a:cxn>
                      <a:cxn ang="0">
                        <a:pos x="175" y="380"/>
                      </a:cxn>
                      <a:cxn ang="0">
                        <a:pos x="290" y="282"/>
                      </a:cxn>
                      <a:cxn ang="0">
                        <a:pos x="433" y="185"/>
                      </a:cxn>
                      <a:cxn ang="0">
                        <a:pos x="593" y="85"/>
                      </a:cxn>
                      <a:cxn ang="0">
                        <a:pos x="765" y="17"/>
                      </a:cxn>
                      <a:cxn ang="0">
                        <a:pos x="848" y="0"/>
                      </a:cxn>
                      <a:cxn ang="0">
                        <a:pos x="913" y="15"/>
                      </a:cxn>
                    </a:cxnLst>
                    <a:rect l="0" t="0" r="r" b="b"/>
                    <a:pathLst>
                      <a:path w="1117" h="780">
                        <a:moveTo>
                          <a:pt x="913" y="15"/>
                        </a:moveTo>
                        <a:lnTo>
                          <a:pt x="1005" y="60"/>
                        </a:lnTo>
                        <a:lnTo>
                          <a:pt x="1050" y="120"/>
                        </a:lnTo>
                        <a:lnTo>
                          <a:pt x="1110" y="290"/>
                        </a:lnTo>
                        <a:lnTo>
                          <a:pt x="1110" y="395"/>
                        </a:lnTo>
                        <a:lnTo>
                          <a:pt x="1117" y="555"/>
                        </a:lnTo>
                        <a:lnTo>
                          <a:pt x="983" y="602"/>
                        </a:lnTo>
                        <a:lnTo>
                          <a:pt x="863" y="650"/>
                        </a:lnTo>
                        <a:lnTo>
                          <a:pt x="735" y="717"/>
                        </a:lnTo>
                        <a:lnTo>
                          <a:pt x="655" y="780"/>
                        </a:lnTo>
                        <a:lnTo>
                          <a:pt x="525" y="772"/>
                        </a:lnTo>
                        <a:lnTo>
                          <a:pt x="355" y="702"/>
                        </a:lnTo>
                        <a:lnTo>
                          <a:pt x="198" y="667"/>
                        </a:lnTo>
                        <a:lnTo>
                          <a:pt x="15" y="650"/>
                        </a:lnTo>
                        <a:lnTo>
                          <a:pt x="0" y="580"/>
                        </a:lnTo>
                        <a:lnTo>
                          <a:pt x="60" y="487"/>
                        </a:lnTo>
                        <a:lnTo>
                          <a:pt x="175" y="380"/>
                        </a:lnTo>
                        <a:lnTo>
                          <a:pt x="290" y="282"/>
                        </a:lnTo>
                        <a:lnTo>
                          <a:pt x="433" y="185"/>
                        </a:lnTo>
                        <a:lnTo>
                          <a:pt x="593" y="85"/>
                        </a:lnTo>
                        <a:lnTo>
                          <a:pt x="765" y="17"/>
                        </a:lnTo>
                        <a:lnTo>
                          <a:pt x="848" y="0"/>
                        </a:lnTo>
                        <a:lnTo>
                          <a:pt x="913" y="15"/>
                        </a:lnTo>
                        <a:close/>
                      </a:path>
                    </a:pathLst>
                  </a:custGeom>
                  <a:solidFill>
                    <a:srgbClr val="008000"/>
                  </a:solidFill>
                  <a:ln w="12700">
                    <a:solidFill>
                      <a:srgbClr val="000000"/>
                    </a:solidFill>
                    <a:prstDash val="solid"/>
                    <a:round/>
                    <a:headEnd/>
                    <a:tailEnd/>
                  </a:ln>
                </p:spPr>
                <p:txBody>
                  <a:bodyPr/>
                  <a:lstStyle/>
                  <a:p>
                    <a:endParaRPr lang="en-US"/>
                  </a:p>
                </p:txBody>
              </p:sp>
              <p:sp>
                <p:nvSpPr>
                  <p:cNvPr id="182296" name="Freeform 24"/>
                  <p:cNvSpPr>
                    <a:spLocks/>
                  </p:cNvSpPr>
                  <p:nvPr/>
                </p:nvSpPr>
                <p:spPr bwMode="auto">
                  <a:xfrm>
                    <a:off x="7321" y="8360"/>
                    <a:ext cx="1008" cy="1215"/>
                  </a:xfrm>
                  <a:custGeom>
                    <a:avLst/>
                    <a:gdLst/>
                    <a:ahLst/>
                    <a:cxnLst>
                      <a:cxn ang="0">
                        <a:pos x="435" y="0"/>
                      </a:cxn>
                      <a:cxn ang="0">
                        <a:pos x="570" y="15"/>
                      </a:cxn>
                      <a:cxn ang="0">
                        <a:pos x="690" y="45"/>
                      </a:cxn>
                      <a:cxn ang="0">
                        <a:pos x="780" y="90"/>
                      </a:cxn>
                      <a:cxn ang="0">
                        <a:pos x="963" y="150"/>
                      </a:cxn>
                      <a:cxn ang="0">
                        <a:pos x="1008" y="540"/>
                      </a:cxn>
                      <a:cxn ang="0">
                        <a:pos x="1008" y="795"/>
                      </a:cxn>
                      <a:cxn ang="0">
                        <a:pos x="1008" y="1170"/>
                      </a:cxn>
                      <a:cxn ang="0">
                        <a:pos x="933" y="1215"/>
                      </a:cxn>
                      <a:cxn ang="0">
                        <a:pos x="828" y="1140"/>
                      </a:cxn>
                      <a:cxn ang="0">
                        <a:pos x="728" y="1065"/>
                      </a:cxn>
                      <a:cxn ang="0">
                        <a:pos x="640" y="1035"/>
                      </a:cxn>
                      <a:cxn ang="0">
                        <a:pos x="540" y="1050"/>
                      </a:cxn>
                      <a:cxn ang="0">
                        <a:pos x="465" y="1065"/>
                      </a:cxn>
                      <a:cxn ang="0">
                        <a:pos x="285" y="945"/>
                      </a:cxn>
                      <a:cxn ang="0">
                        <a:pos x="165" y="870"/>
                      </a:cxn>
                      <a:cxn ang="0">
                        <a:pos x="0" y="780"/>
                      </a:cxn>
                      <a:cxn ang="0">
                        <a:pos x="135" y="510"/>
                      </a:cxn>
                      <a:cxn ang="0">
                        <a:pos x="255" y="315"/>
                      </a:cxn>
                      <a:cxn ang="0">
                        <a:pos x="435" y="0"/>
                      </a:cxn>
                    </a:cxnLst>
                    <a:rect l="0" t="0" r="r" b="b"/>
                    <a:pathLst>
                      <a:path w="1008" h="1215">
                        <a:moveTo>
                          <a:pt x="435" y="0"/>
                        </a:moveTo>
                        <a:lnTo>
                          <a:pt x="570" y="15"/>
                        </a:lnTo>
                        <a:lnTo>
                          <a:pt x="690" y="45"/>
                        </a:lnTo>
                        <a:lnTo>
                          <a:pt x="780" y="90"/>
                        </a:lnTo>
                        <a:lnTo>
                          <a:pt x="963" y="150"/>
                        </a:lnTo>
                        <a:lnTo>
                          <a:pt x="1008" y="540"/>
                        </a:lnTo>
                        <a:lnTo>
                          <a:pt x="1008" y="795"/>
                        </a:lnTo>
                        <a:lnTo>
                          <a:pt x="1008" y="1170"/>
                        </a:lnTo>
                        <a:lnTo>
                          <a:pt x="933" y="1215"/>
                        </a:lnTo>
                        <a:lnTo>
                          <a:pt x="828" y="1140"/>
                        </a:lnTo>
                        <a:lnTo>
                          <a:pt x="728" y="1065"/>
                        </a:lnTo>
                        <a:lnTo>
                          <a:pt x="640" y="1035"/>
                        </a:lnTo>
                        <a:lnTo>
                          <a:pt x="540" y="1050"/>
                        </a:lnTo>
                        <a:lnTo>
                          <a:pt x="465" y="1065"/>
                        </a:lnTo>
                        <a:lnTo>
                          <a:pt x="285" y="945"/>
                        </a:lnTo>
                        <a:lnTo>
                          <a:pt x="165" y="870"/>
                        </a:lnTo>
                        <a:lnTo>
                          <a:pt x="0" y="780"/>
                        </a:lnTo>
                        <a:lnTo>
                          <a:pt x="135" y="510"/>
                        </a:lnTo>
                        <a:lnTo>
                          <a:pt x="255" y="315"/>
                        </a:lnTo>
                        <a:lnTo>
                          <a:pt x="435" y="0"/>
                        </a:lnTo>
                        <a:close/>
                      </a:path>
                    </a:pathLst>
                  </a:custGeom>
                  <a:solidFill>
                    <a:srgbClr val="008000"/>
                  </a:solidFill>
                  <a:ln w="12700">
                    <a:solidFill>
                      <a:srgbClr val="000000"/>
                    </a:solidFill>
                    <a:prstDash val="solid"/>
                    <a:round/>
                    <a:headEnd/>
                    <a:tailEnd/>
                  </a:ln>
                </p:spPr>
                <p:txBody>
                  <a:bodyPr/>
                  <a:lstStyle/>
                  <a:p>
                    <a:endParaRPr lang="en-US"/>
                  </a:p>
                </p:txBody>
              </p:sp>
              <p:sp>
                <p:nvSpPr>
                  <p:cNvPr id="182297" name="Freeform 25"/>
                  <p:cNvSpPr>
                    <a:spLocks/>
                  </p:cNvSpPr>
                  <p:nvPr/>
                </p:nvSpPr>
                <p:spPr bwMode="auto">
                  <a:xfrm>
                    <a:off x="8359" y="8253"/>
                    <a:ext cx="989" cy="1397"/>
                  </a:xfrm>
                  <a:custGeom>
                    <a:avLst/>
                    <a:gdLst/>
                    <a:ahLst/>
                    <a:cxnLst>
                      <a:cxn ang="0">
                        <a:pos x="0" y="257"/>
                      </a:cxn>
                      <a:cxn ang="0">
                        <a:pos x="195" y="122"/>
                      </a:cxn>
                      <a:cxn ang="0">
                        <a:pos x="375" y="60"/>
                      </a:cxn>
                      <a:cxn ang="0">
                        <a:pos x="524" y="0"/>
                      </a:cxn>
                      <a:cxn ang="0">
                        <a:pos x="674" y="45"/>
                      </a:cxn>
                      <a:cxn ang="0">
                        <a:pos x="854" y="122"/>
                      </a:cxn>
                      <a:cxn ang="0">
                        <a:pos x="989" y="227"/>
                      </a:cxn>
                      <a:cxn ang="0">
                        <a:pos x="989" y="527"/>
                      </a:cxn>
                      <a:cxn ang="0">
                        <a:pos x="974" y="767"/>
                      </a:cxn>
                      <a:cxn ang="0">
                        <a:pos x="974" y="947"/>
                      </a:cxn>
                      <a:cxn ang="0">
                        <a:pos x="974" y="1202"/>
                      </a:cxn>
                      <a:cxn ang="0">
                        <a:pos x="824" y="1322"/>
                      </a:cxn>
                      <a:cxn ang="0">
                        <a:pos x="704" y="1397"/>
                      </a:cxn>
                      <a:cxn ang="0">
                        <a:pos x="629" y="1382"/>
                      </a:cxn>
                      <a:cxn ang="0">
                        <a:pos x="449" y="1262"/>
                      </a:cxn>
                      <a:cxn ang="0">
                        <a:pos x="405" y="1217"/>
                      </a:cxn>
                      <a:cxn ang="0">
                        <a:pos x="345" y="1202"/>
                      </a:cxn>
                      <a:cxn ang="0">
                        <a:pos x="285" y="1202"/>
                      </a:cxn>
                      <a:cxn ang="0">
                        <a:pos x="120" y="1322"/>
                      </a:cxn>
                      <a:cxn ang="0">
                        <a:pos x="75" y="1307"/>
                      </a:cxn>
                      <a:cxn ang="0">
                        <a:pos x="45" y="1142"/>
                      </a:cxn>
                      <a:cxn ang="0">
                        <a:pos x="30" y="932"/>
                      </a:cxn>
                      <a:cxn ang="0">
                        <a:pos x="30" y="707"/>
                      </a:cxn>
                      <a:cxn ang="0">
                        <a:pos x="45" y="512"/>
                      </a:cxn>
                      <a:cxn ang="0">
                        <a:pos x="0" y="257"/>
                      </a:cxn>
                    </a:cxnLst>
                    <a:rect l="0" t="0" r="r" b="b"/>
                    <a:pathLst>
                      <a:path w="989" h="1397">
                        <a:moveTo>
                          <a:pt x="0" y="257"/>
                        </a:moveTo>
                        <a:lnTo>
                          <a:pt x="195" y="122"/>
                        </a:lnTo>
                        <a:lnTo>
                          <a:pt x="375" y="60"/>
                        </a:lnTo>
                        <a:lnTo>
                          <a:pt x="524" y="0"/>
                        </a:lnTo>
                        <a:lnTo>
                          <a:pt x="674" y="45"/>
                        </a:lnTo>
                        <a:lnTo>
                          <a:pt x="854" y="122"/>
                        </a:lnTo>
                        <a:lnTo>
                          <a:pt x="989" y="227"/>
                        </a:lnTo>
                        <a:lnTo>
                          <a:pt x="989" y="527"/>
                        </a:lnTo>
                        <a:lnTo>
                          <a:pt x="974" y="767"/>
                        </a:lnTo>
                        <a:lnTo>
                          <a:pt x="974" y="947"/>
                        </a:lnTo>
                        <a:lnTo>
                          <a:pt x="974" y="1202"/>
                        </a:lnTo>
                        <a:lnTo>
                          <a:pt x="824" y="1322"/>
                        </a:lnTo>
                        <a:lnTo>
                          <a:pt x="704" y="1397"/>
                        </a:lnTo>
                        <a:lnTo>
                          <a:pt x="629" y="1382"/>
                        </a:lnTo>
                        <a:lnTo>
                          <a:pt x="449" y="1262"/>
                        </a:lnTo>
                        <a:lnTo>
                          <a:pt x="405" y="1217"/>
                        </a:lnTo>
                        <a:lnTo>
                          <a:pt x="345" y="1202"/>
                        </a:lnTo>
                        <a:lnTo>
                          <a:pt x="285" y="1202"/>
                        </a:lnTo>
                        <a:lnTo>
                          <a:pt x="120" y="1322"/>
                        </a:lnTo>
                        <a:lnTo>
                          <a:pt x="75" y="1307"/>
                        </a:lnTo>
                        <a:lnTo>
                          <a:pt x="45" y="1142"/>
                        </a:lnTo>
                        <a:lnTo>
                          <a:pt x="30" y="932"/>
                        </a:lnTo>
                        <a:lnTo>
                          <a:pt x="30" y="707"/>
                        </a:lnTo>
                        <a:lnTo>
                          <a:pt x="45" y="512"/>
                        </a:lnTo>
                        <a:lnTo>
                          <a:pt x="0" y="257"/>
                        </a:lnTo>
                        <a:close/>
                      </a:path>
                    </a:pathLst>
                  </a:custGeom>
                  <a:solidFill>
                    <a:srgbClr val="008000"/>
                  </a:solidFill>
                  <a:ln w="12700">
                    <a:solidFill>
                      <a:srgbClr val="000000"/>
                    </a:solidFill>
                    <a:prstDash val="solid"/>
                    <a:round/>
                    <a:headEnd/>
                    <a:tailEnd/>
                  </a:ln>
                </p:spPr>
                <p:txBody>
                  <a:bodyPr/>
                  <a:lstStyle/>
                  <a:p>
                    <a:endParaRPr lang="en-US"/>
                  </a:p>
                </p:txBody>
              </p:sp>
              <p:sp>
                <p:nvSpPr>
                  <p:cNvPr id="182298" name="Freeform 26"/>
                  <p:cNvSpPr>
                    <a:spLocks/>
                  </p:cNvSpPr>
                  <p:nvPr/>
                </p:nvSpPr>
                <p:spPr bwMode="auto">
                  <a:xfrm>
                    <a:off x="9408" y="8420"/>
                    <a:ext cx="945" cy="1170"/>
                  </a:xfrm>
                  <a:custGeom>
                    <a:avLst/>
                    <a:gdLst/>
                    <a:ahLst/>
                    <a:cxnLst>
                      <a:cxn ang="0">
                        <a:pos x="60" y="60"/>
                      </a:cxn>
                      <a:cxn ang="0">
                        <a:pos x="90" y="45"/>
                      </a:cxn>
                      <a:cxn ang="0">
                        <a:pos x="180" y="15"/>
                      </a:cxn>
                      <a:cxn ang="0">
                        <a:pos x="360" y="0"/>
                      </a:cxn>
                      <a:cxn ang="0">
                        <a:pos x="480" y="0"/>
                      </a:cxn>
                      <a:cxn ang="0">
                        <a:pos x="630" y="0"/>
                      </a:cxn>
                      <a:cxn ang="0">
                        <a:pos x="780" y="0"/>
                      </a:cxn>
                      <a:cxn ang="0">
                        <a:pos x="825" y="30"/>
                      </a:cxn>
                      <a:cxn ang="0">
                        <a:pos x="870" y="360"/>
                      </a:cxn>
                      <a:cxn ang="0">
                        <a:pos x="915" y="690"/>
                      </a:cxn>
                      <a:cxn ang="0">
                        <a:pos x="945" y="1065"/>
                      </a:cxn>
                      <a:cxn ang="0">
                        <a:pos x="765" y="1080"/>
                      </a:cxn>
                      <a:cxn ang="0">
                        <a:pos x="540" y="1110"/>
                      </a:cxn>
                      <a:cxn ang="0">
                        <a:pos x="405" y="1155"/>
                      </a:cxn>
                      <a:cxn ang="0">
                        <a:pos x="300" y="1170"/>
                      </a:cxn>
                      <a:cxn ang="0">
                        <a:pos x="150" y="1110"/>
                      </a:cxn>
                      <a:cxn ang="0">
                        <a:pos x="45" y="1050"/>
                      </a:cxn>
                      <a:cxn ang="0">
                        <a:pos x="15" y="750"/>
                      </a:cxn>
                      <a:cxn ang="0">
                        <a:pos x="15" y="540"/>
                      </a:cxn>
                      <a:cxn ang="0">
                        <a:pos x="0" y="270"/>
                      </a:cxn>
                      <a:cxn ang="0">
                        <a:pos x="60" y="60"/>
                      </a:cxn>
                    </a:cxnLst>
                    <a:rect l="0" t="0" r="r" b="b"/>
                    <a:pathLst>
                      <a:path w="945" h="1170">
                        <a:moveTo>
                          <a:pt x="60" y="60"/>
                        </a:moveTo>
                        <a:lnTo>
                          <a:pt x="90" y="45"/>
                        </a:lnTo>
                        <a:lnTo>
                          <a:pt x="180" y="15"/>
                        </a:lnTo>
                        <a:lnTo>
                          <a:pt x="360" y="0"/>
                        </a:lnTo>
                        <a:lnTo>
                          <a:pt x="480" y="0"/>
                        </a:lnTo>
                        <a:lnTo>
                          <a:pt x="630" y="0"/>
                        </a:lnTo>
                        <a:lnTo>
                          <a:pt x="780" y="0"/>
                        </a:lnTo>
                        <a:lnTo>
                          <a:pt x="825" y="30"/>
                        </a:lnTo>
                        <a:lnTo>
                          <a:pt x="870" y="360"/>
                        </a:lnTo>
                        <a:lnTo>
                          <a:pt x="915" y="690"/>
                        </a:lnTo>
                        <a:lnTo>
                          <a:pt x="945" y="1065"/>
                        </a:lnTo>
                        <a:lnTo>
                          <a:pt x="765" y="1080"/>
                        </a:lnTo>
                        <a:lnTo>
                          <a:pt x="540" y="1110"/>
                        </a:lnTo>
                        <a:lnTo>
                          <a:pt x="405" y="1155"/>
                        </a:lnTo>
                        <a:lnTo>
                          <a:pt x="300" y="1170"/>
                        </a:lnTo>
                        <a:lnTo>
                          <a:pt x="150" y="1110"/>
                        </a:lnTo>
                        <a:lnTo>
                          <a:pt x="45" y="1050"/>
                        </a:lnTo>
                        <a:lnTo>
                          <a:pt x="15" y="750"/>
                        </a:lnTo>
                        <a:lnTo>
                          <a:pt x="15" y="540"/>
                        </a:lnTo>
                        <a:lnTo>
                          <a:pt x="0" y="270"/>
                        </a:lnTo>
                        <a:lnTo>
                          <a:pt x="60" y="60"/>
                        </a:lnTo>
                        <a:close/>
                      </a:path>
                    </a:pathLst>
                  </a:custGeom>
                  <a:solidFill>
                    <a:srgbClr val="008000"/>
                  </a:solidFill>
                  <a:ln w="12700">
                    <a:solidFill>
                      <a:srgbClr val="000000"/>
                    </a:solidFill>
                    <a:prstDash val="solid"/>
                    <a:round/>
                    <a:headEnd/>
                    <a:tailEnd/>
                  </a:ln>
                </p:spPr>
                <p:txBody>
                  <a:bodyPr/>
                  <a:lstStyle/>
                  <a:p>
                    <a:endParaRPr lang="en-US"/>
                  </a:p>
                </p:txBody>
              </p:sp>
              <p:sp>
                <p:nvSpPr>
                  <p:cNvPr id="182299" name="Freeform 27"/>
                  <p:cNvSpPr>
                    <a:spLocks/>
                  </p:cNvSpPr>
                  <p:nvPr/>
                </p:nvSpPr>
                <p:spPr bwMode="auto">
                  <a:xfrm>
                    <a:off x="10338" y="8435"/>
                    <a:ext cx="1065" cy="1200"/>
                  </a:xfrm>
                  <a:custGeom>
                    <a:avLst/>
                    <a:gdLst/>
                    <a:ahLst/>
                    <a:cxnLst>
                      <a:cxn ang="0">
                        <a:pos x="0" y="60"/>
                      </a:cxn>
                      <a:cxn ang="0">
                        <a:pos x="135" y="45"/>
                      </a:cxn>
                      <a:cxn ang="0">
                        <a:pos x="255" y="30"/>
                      </a:cxn>
                      <a:cxn ang="0">
                        <a:pos x="345" y="0"/>
                      </a:cxn>
                      <a:cxn ang="0">
                        <a:pos x="435" y="0"/>
                      </a:cxn>
                      <a:cxn ang="0">
                        <a:pos x="540" y="30"/>
                      </a:cxn>
                      <a:cxn ang="0">
                        <a:pos x="705" y="165"/>
                      </a:cxn>
                      <a:cxn ang="0">
                        <a:pos x="840" y="255"/>
                      </a:cxn>
                      <a:cxn ang="0">
                        <a:pos x="930" y="405"/>
                      </a:cxn>
                      <a:cxn ang="0">
                        <a:pos x="1035" y="585"/>
                      </a:cxn>
                      <a:cxn ang="0">
                        <a:pos x="1065" y="645"/>
                      </a:cxn>
                      <a:cxn ang="0">
                        <a:pos x="1020" y="840"/>
                      </a:cxn>
                      <a:cxn ang="0">
                        <a:pos x="945" y="1050"/>
                      </a:cxn>
                      <a:cxn ang="0">
                        <a:pos x="765" y="1185"/>
                      </a:cxn>
                      <a:cxn ang="0">
                        <a:pos x="615" y="1200"/>
                      </a:cxn>
                      <a:cxn ang="0">
                        <a:pos x="390" y="1185"/>
                      </a:cxn>
                      <a:cxn ang="0">
                        <a:pos x="195" y="1140"/>
                      </a:cxn>
                      <a:cxn ang="0">
                        <a:pos x="105" y="1050"/>
                      </a:cxn>
                      <a:cxn ang="0">
                        <a:pos x="30" y="585"/>
                      </a:cxn>
                      <a:cxn ang="0">
                        <a:pos x="0" y="255"/>
                      </a:cxn>
                      <a:cxn ang="0">
                        <a:pos x="0" y="60"/>
                      </a:cxn>
                    </a:cxnLst>
                    <a:rect l="0" t="0" r="r" b="b"/>
                    <a:pathLst>
                      <a:path w="1065" h="1200">
                        <a:moveTo>
                          <a:pt x="0" y="60"/>
                        </a:moveTo>
                        <a:lnTo>
                          <a:pt x="135" y="45"/>
                        </a:lnTo>
                        <a:lnTo>
                          <a:pt x="255" y="30"/>
                        </a:lnTo>
                        <a:lnTo>
                          <a:pt x="345" y="0"/>
                        </a:lnTo>
                        <a:lnTo>
                          <a:pt x="435" y="0"/>
                        </a:lnTo>
                        <a:lnTo>
                          <a:pt x="540" y="30"/>
                        </a:lnTo>
                        <a:lnTo>
                          <a:pt x="705" y="165"/>
                        </a:lnTo>
                        <a:lnTo>
                          <a:pt x="840" y="255"/>
                        </a:lnTo>
                        <a:lnTo>
                          <a:pt x="930" y="405"/>
                        </a:lnTo>
                        <a:lnTo>
                          <a:pt x="1035" y="585"/>
                        </a:lnTo>
                        <a:lnTo>
                          <a:pt x="1065" y="645"/>
                        </a:lnTo>
                        <a:lnTo>
                          <a:pt x="1020" y="840"/>
                        </a:lnTo>
                        <a:lnTo>
                          <a:pt x="945" y="1050"/>
                        </a:lnTo>
                        <a:lnTo>
                          <a:pt x="765" y="1185"/>
                        </a:lnTo>
                        <a:lnTo>
                          <a:pt x="615" y="1200"/>
                        </a:lnTo>
                        <a:lnTo>
                          <a:pt x="390" y="1185"/>
                        </a:lnTo>
                        <a:lnTo>
                          <a:pt x="195" y="1140"/>
                        </a:lnTo>
                        <a:lnTo>
                          <a:pt x="105" y="1050"/>
                        </a:lnTo>
                        <a:lnTo>
                          <a:pt x="30" y="585"/>
                        </a:lnTo>
                        <a:lnTo>
                          <a:pt x="0" y="255"/>
                        </a:lnTo>
                        <a:lnTo>
                          <a:pt x="0" y="60"/>
                        </a:lnTo>
                        <a:close/>
                      </a:path>
                    </a:pathLst>
                  </a:custGeom>
                  <a:solidFill>
                    <a:srgbClr val="008000"/>
                  </a:solidFill>
                  <a:ln w="12700">
                    <a:solidFill>
                      <a:srgbClr val="000000"/>
                    </a:solidFill>
                    <a:prstDash val="solid"/>
                    <a:round/>
                    <a:headEnd/>
                    <a:tailEnd/>
                  </a:ln>
                </p:spPr>
                <p:txBody>
                  <a:bodyPr/>
                  <a:lstStyle/>
                  <a:p>
                    <a:endParaRPr lang="en-US"/>
                  </a:p>
                </p:txBody>
              </p:sp>
              <p:sp>
                <p:nvSpPr>
                  <p:cNvPr id="182300" name="Freeform 28"/>
                  <p:cNvSpPr>
                    <a:spLocks/>
                  </p:cNvSpPr>
                  <p:nvPr/>
                </p:nvSpPr>
                <p:spPr bwMode="auto">
                  <a:xfrm>
                    <a:off x="11133" y="8268"/>
                    <a:ext cx="482" cy="782"/>
                  </a:xfrm>
                  <a:custGeom>
                    <a:avLst/>
                    <a:gdLst/>
                    <a:ahLst/>
                    <a:cxnLst>
                      <a:cxn ang="0">
                        <a:pos x="195" y="0"/>
                      </a:cxn>
                      <a:cxn ang="0">
                        <a:pos x="422" y="302"/>
                      </a:cxn>
                      <a:cxn ang="0">
                        <a:pos x="467" y="392"/>
                      </a:cxn>
                      <a:cxn ang="0">
                        <a:pos x="482" y="512"/>
                      </a:cxn>
                      <a:cxn ang="0">
                        <a:pos x="482" y="617"/>
                      </a:cxn>
                      <a:cxn ang="0">
                        <a:pos x="347" y="782"/>
                      </a:cxn>
                      <a:cxn ang="0">
                        <a:pos x="270" y="647"/>
                      </a:cxn>
                      <a:cxn ang="0">
                        <a:pos x="180" y="497"/>
                      </a:cxn>
                      <a:cxn ang="0">
                        <a:pos x="90" y="392"/>
                      </a:cxn>
                      <a:cxn ang="0">
                        <a:pos x="0" y="317"/>
                      </a:cxn>
                      <a:cxn ang="0">
                        <a:pos x="195" y="0"/>
                      </a:cxn>
                    </a:cxnLst>
                    <a:rect l="0" t="0" r="r" b="b"/>
                    <a:pathLst>
                      <a:path w="482" h="782">
                        <a:moveTo>
                          <a:pt x="195" y="0"/>
                        </a:moveTo>
                        <a:lnTo>
                          <a:pt x="422" y="302"/>
                        </a:lnTo>
                        <a:lnTo>
                          <a:pt x="467" y="392"/>
                        </a:lnTo>
                        <a:lnTo>
                          <a:pt x="482" y="512"/>
                        </a:lnTo>
                        <a:lnTo>
                          <a:pt x="482" y="617"/>
                        </a:lnTo>
                        <a:lnTo>
                          <a:pt x="347" y="782"/>
                        </a:lnTo>
                        <a:lnTo>
                          <a:pt x="270" y="647"/>
                        </a:lnTo>
                        <a:lnTo>
                          <a:pt x="180" y="497"/>
                        </a:lnTo>
                        <a:lnTo>
                          <a:pt x="90" y="392"/>
                        </a:lnTo>
                        <a:lnTo>
                          <a:pt x="0" y="317"/>
                        </a:lnTo>
                        <a:lnTo>
                          <a:pt x="195"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1" name="Freeform 29"/>
                  <p:cNvSpPr>
                    <a:spLocks/>
                  </p:cNvSpPr>
                  <p:nvPr/>
                </p:nvSpPr>
                <p:spPr bwMode="auto">
                  <a:xfrm>
                    <a:off x="11510" y="8765"/>
                    <a:ext cx="410" cy="660"/>
                  </a:xfrm>
                  <a:custGeom>
                    <a:avLst/>
                    <a:gdLst/>
                    <a:ahLst/>
                    <a:cxnLst>
                      <a:cxn ang="0">
                        <a:pos x="165" y="0"/>
                      </a:cxn>
                      <a:cxn ang="0">
                        <a:pos x="165" y="135"/>
                      </a:cxn>
                      <a:cxn ang="0">
                        <a:pos x="135" y="240"/>
                      </a:cxn>
                      <a:cxn ang="0">
                        <a:pos x="0" y="375"/>
                      </a:cxn>
                      <a:cxn ang="0">
                        <a:pos x="105" y="495"/>
                      </a:cxn>
                      <a:cxn ang="0">
                        <a:pos x="210" y="585"/>
                      </a:cxn>
                      <a:cxn ang="0">
                        <a:pos x="315" y="645"/>
                      </a:cxn>
                      <a:cxn ang="0">
                        <a:pos x="360" y="660"/>
                      </a:cxn>
                      <a:cxn ang="0">
                        <a:pos x="360" y="615"/>
                      </a:cxn>
                      <a:cxn ang="0">
                        <a:pos x="360" y="540"/>
                      </a:cxn>
                      <a:cxn ang="0">
                        <a:pos x="360" y="435"/>
                      </a:cxn>
                      <a:cxn ang="0">
                        <a:pos x="375" y="255"/>
                      </a:cxn>
                      <a:cxn ang="0">
                        <a:pos x="410" y="188"/>
                      </a:cxn>
                      <a:cxn ang="0">
                        <a:pos x="258" y="105"/>
                      </a:cxn>
                      <a:cxn ang="0">
                        <a:pos x="165" y="0"/>
                      </a:cxn>
                    </a:cxnLst>
                    <a:rect l="0" t="0" r="r" b="b"/>
                    <a:pathLst>
                      <a:path w="410" h="660">
                        <a:moveTo>
                          <a:pt x="165" y="0"/>
                        </a:moveTo>
                        <a:lnTo>
                          <a:pt x="165" y="135"/>
                        </a:lnTo>
                        <a:lnTo>
                          <a:pt x="135" y="240"/>
                        </a:lnTo>
                        <a:lnTo>
                          <a:pt x="0" y="375"/>
                        </a:lnTo>
                        <a:lnTo>
                          <a:pt x="105" y="495"/>
                        </a:lnTo>
                        <a:lnTo>
                          <a:pt x="210" y="585"/>
                        </a:lnTo>
                        <a:lnTo>
                          <a:pt x="315" y="645"/>
                        </a:lnTo>
                        <a:lnTo>
                          <a:pt x="360" y="660"/>
                        </a:lnTo>
                        <a:lnTo>
                          <a:pt x="360" y="615"/>
                        </a:lnTo>
                        <a:lnTo>
                          <a:pt x="360" y="540"/>
                        </a:lnTo>
                        <a:lnTo>
                          <a:pt x="360" y="435"/>
                        </a:lnTo>
                        <a:lnTo>
                          <a:pt x="375" y="255"/>
                        </a:lnTo>
                        <a:lnTo>
                          <a:pt x="410" y="188"/>
                        </a:lnTo>
                        <a:lnTo>
                          <a:pt x="258" y="105"/>
                        </a:lnTo>
                        <a:lnTo>
                          <a:pt x="165"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2" name="Freeform 30"/>
                  <p:cNvSpPr>
                    <a:spLocks/>
                  </p:cNvSpPr>
                  <p:nvPr/>
                </p:nvSpPr>
                <p:spPr bwMode="auto">
                  <a:xfrm>
                    <a:off x="11298" y="9230"/>
                    <a:ext cx="572" cy="675"/>
                  </a:xfrm>
                  <a:custGeom>
                    <a:avLst/>
                    <a:gdLst/>
                    <a:ahLst/>
                    <a:cxnLst>
                      <a:cxn ang="0">
                        <a:pos x="167" y="0"/>
                      </a:cxn>
                      <a:cxn ang="0">
                        <a:pos x="407" y="165"/>
                      </a:cxn>
                      <a:cxn ang="0">
                        <a:pos x="572" y="270"/>
                      </a:cxn>
                      <a:cxn ang="0">
                        <a:pos x="542" y="540"/>
                      </a:cxn>
                      <a:cxn ang="0">
                        <a:pos x="407" y="645"/>
                      </a:cxn>
                      <a:cxn ang="0">
                        <a:pos x="317" y="675"/>
                      </a:cxn>
                      <a:cxn ang="0">
                        <a:pos x="212" y="630"/>
                      </a:cxn>
                      <a:cxn ang="0">
                        <a:pos x="135" y="570"/>
                      </a:cxn>
                      <a:cxn ang="0">
                        <a:pos x="0" y="360"/>
                      </a:cxn>
                      <a:cxn ang="0">
                        <a:pos x="167" y="0"/>
                      </a:cxn>
                    </a:cxnLst>
                    <a:rect l="0" t="0" r="r" b="b"/>
                    <a:pathLst>
                      <a:path w="572" h="675">
                        <a:moveTo>
                          <a:pt x="167" y="0"/>
                        </a:moveTo>
                        <a:lnTo>
                          <a:pt x="407" y="165"/>
                        </a:lnTo>
                        <a:lnTo>
                          <a:pt x="572" y="270"/>
                        </a:lnTo>
                        <a:lnTo>
                          <a:pt x="542" y="540"/>
                        </a:lnTo>
                        <a:lnTo>
                          <a:pt x="407" y="645"/>
                        </a:lnTo>
                        <a:lnTo>
                          <a:pt x="317" y="675"/>
                        </a:lnTo>
                        <a:lnTo>
                          <a:pt x="212" y="630"/>
                        </a:lnTo>
                        <a:lnTo>
                          <a:pt x="135" y="570"/>
                        </a:lnTo>
                        <a:lnTo>
                          <a:pt x="0" y="360"/>
                        </a:lnTo>
                        <a:lnTo>
                          <a:pt x="167"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3" name="Freeform 31"/>
                  <p:cNvSpPr>
                    <a:spLocks/>
                  </p:cNvSpPr>
                  <p:nvPr/>
                </p:nvSpPr>
                <p:spPr bwMode="auto">
                  <a:xfrm>
                    <a:off x="7146" y="8298"/>
                    <a:ext cx="548" cy="795"/>
                  </a:xfrm>
                  <a:custGeom>
                    <a:avLst/>
                    <a:gdLst/>
                    <a:ahLst/>
                    <a:cxnLst>
                      <a:cxn ang="0">
                        <a:pos x="533" y="0"/>
                      </a:cxn>
                      <a:cxn ang="0">
                        <a:pos x="548" y="62"/>
                      </a:cxn>
                      <a:cxn ang="0">
                        <a:pos x="403" y="325"/>
                      </a:cxn>
                      <a:cxn ang="0">
                        <a:pos x="293" y="495"/>
                      </a:cxn>
                      <a:cxn ang="0">
                        <a:pos x="93" y="795"/>
                      </a:cxn>
                      <a:cxn ang="0">
                        <a:pos x="20" y="677"/>
                      </a:cxn>
                      <a:cxn ang="0">
                        <a:pos x="0" y="590"/>
                      </a:cxn>
                      <a:cxn ang="0">
                        <a:pos x="60" y="520"/>
                      </a:cxn>
                      <a:cxn ang="0">
                        <a:pos x="143" y="452"/>
                      </a:cxn>
                      <a:cxn ang="0">
                        <a:pos x="255" y="340"/>
                      </a:cxn>
                      <a:cxn ang="0">
                        <a:pos x="345" y="215"/>
                      </a:cxn>
                      <a:cxn ang="0">
                        <a:pos x="533" y="0"/>
                      </a:cxn>
                    </a:cxnLst>
                    <a:rect l="0" t="0" r="r" b="b"/>
                    <a:pathLst>
                      <a:path w="548" h="795">
                        <a:moveTo>
                          <a:pt x="533" y="0"/>
                        </a:moveTo>
                        <a:lnTo>
                          <a:pt x="548" y="62"/>
                        </a:lnTo>
                        <a:lnTo>
                          <a:pt x="403" y="325"/>
                        </a:lnTo>
                        <a:lnTo>
                          <a:pt x="293" y="495"/>
                        </a:lnTo>
                        <a:lnTo>
                          <a:pt x="93" y="795"/>
                        </a:lnTo>
                        <a:lnTo>
                          <a:pt x="20" y="677"/>
                        </a:lnTo>
                        <a:lnTo>
                          <a:pt x="0" y="590"/>
                        </a:lnTo>
                        <a:lnTo>
                          <a:pt x="60" y="520"/>
                        </a:lnTo>
                        <a:lnTo>
                          <a:pt x="143" y="452"/>
                        </a:lnTo>
                        <a:lnTo>
                          <a:pt x="255" y="340"/>
                        </a:lnTo>
                        <a:lnTo>
                          <a:pt x="345" y="215"/>
                        </a:lnTo>
                        <a:lnTo>
                          <a:pt x="533"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4" name="Freeform 32"/>
                  <p:cNvSpPr>
                    <a:spLocks/>
                  </p:cNvSpPr>
                  <p:nvPr/>
                </p:nvSpPr>
                <p:spPr bwMode="auto">
                  <a:xfrm>
                    <a:off x="11028" y="9665"/>
                    <a:ext cx="542" cy="632"/>
                  </a:xfrm>
                  <a:custGeom>
                    <a:avLst/>
                    <a:gdLst/>
                    <a:ahLst/>
                    <a:cxnLst>
                      <a:cxn ang="0">
                        <a:pos x="225" y="0"/>
                      </a:cxn>
                      <a:cxn ang="0">
                        <a:pos x="300" y="60"/>
                      </a:cxn>
                      <a:cxn ang="0">
                        <a:pos x="360" y="150"/>
                      </a:cxn>
                      <a:cxn ang="0">
                        <a:pos x="437" y="210"/>
                      </a:cxn>
                      <a:cxn ang="0">
                        <a:pos x="542" y="270"/>
                      </a:cxn>
                      <a:cxn ang="0">
                        <a:pos x="497" y="375"/>
                      </a:cxn>
                      <a:cxn ang="0">
                        <a:pos x="405" y="452"/>
                      </a:cxn>
                      <a:cxn ang="0">
                        <a:pos x="285" y="542"/>
                      </a:cxn>
                      <a:cxn ang="0">
                        <a:pos x="150" y="587"/>
                      </a:cxn>
                      <a:cxn ang="0">
                        <a:pos x="15" y="632"/>
                      </a:cxn>
                      <a:cxn ang="0">
                        <a:pos x="15" y="437"/>
                      </a:cxn>
                      <a:cxn ang="0">
                        <a:pos x="15" y="270"/>
                      </a:cxn>
                      <a:cxn ang="0">
                        <a:pos x="0" y="90"/>
                      </a:cxn>
                      <a:cxn ang="0">
                        <a:pos x="225" y="0"/>
                      </a:cxn>
                    </a:cxnLst>
                    <a:rect l="0" t="0" r="r" b="b"/>
                    <a:pathLst>
                      <a:path w="542" h="632">
                        <a:moveTo>
                          <a:pt x="225" y="0"/>
                        </a:moveTo>
                        <a:lnTo>
                          <a:pt x="300" y="60"/>
                        </a:lnTo>
                        <a:lnTo>
                          <a:pt x="360" y="150"/>
                        </a:lnTo>
                        <a:lnTo>
                          <a:pt x="437" y="210"/>
                        </a:lnTo>
                        <a:lnTo>
                          <a:pt x="542" y="270"/>
                        </a:lnTo>
                        <a:lnTo>
                          <a:pt x="497" y="375"/>
                        </a:lnTo>
                        <a:lnTo>
                          <a:pt x="405" y="452"/>
                        </a:lnTo>
                        <a:lnTo>
                          <a:pt x="285" y="542"/>
                        </a:lnTo>
                        <a:lnTo>
                          <a:pt x="150" y="587"/>
                        </a:lnTo>
                        <a:lnTo>
                          <a:pt x="15" y="632"/>
                        </a:lnTo>
                        <a:lnTo>
                          <a:pt x="15" y="437"/>
                        </a:lnTo>
                        <a:lnTo>
                          <a:pt x="15" y="270"/>
                        </a:lnTo>
                        <a:lnTo>
                          <a:pt x="0" y="90"/>
                        </a:lnTo>
                        <a:lnTo>
                          <a:pt x="225"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5" name="Freeform 33"/>
                  <p:cNvSpPr>
                    <a:spLocks/>
                  </p:cNvSpPr>
                  <p:nvPr/>
                </p:nvSpPr>
                <p:spPr bwMode="auto">
                  <a:xfrm>
                    <a:off x="9738" y="9545"/>
                    <a:ext cx="735" cy="767"/>
                  </a:xfrm>
                  <a:custGeom>
                    <a:avLst/>
                    <a:gdLst/>
                    <a:ahLst/>
                    <a:cxnLst>
                      <a:cxn ang="0">
                        <a:pos x="615" y="0"/>
                      </a:cxn>
                      <a:cxn ang="0">
                        <a:pos x="720" y="75"/>
                      </a:cxn>
                      <a:cxn ang="0">
                        <a:pos x="735" y="315"/>
                      </a:cxn>
                      <a:cxn ang="0">
                        <a:pos x="735" y="435"/>
                      </a:cxn>
                      <a:cxn ang="0">
                        <a:pos x="735" y="542"/>
                      </a:cxn>
                      <a:cxn ang="0">
                        <a:pos x="660" y="722"/>
                      </a:cxn>
                      <a:cxn ang="0">
                        <a:pos x="555" y="737"/>
                      </a:cxn>
                      <a:cxn ang="0">
                        <a:pos x="375" y="767"/>
                      </a:cxn>
                      <a:cxn ang="0">
                        <a:pos x="195" y="767"/>
                      </a:cxn>
                      <a:cxn ang="0">
                        <a:pos x="45" y="752"/>
                      </a:cxn>
                      <a:cxn ang="0">
                        <a:pos x="0" y="557"/>
                      </a:cxn>
                      <a:cxn ang="0">
                        <a:pos x="15" y="390"/>
                      </a:cxn>
                      <a:cxn ang="0">
                        <a:pos x="0" y="270"/>
                      </a:cxn>
                      <a:cxn ang="0">
                        <a:pos x="0" y="135"/>
                      </a:cxn>
                      <a:cxn ang="0">
                        <a:pos x="120" y="75"/>
                      </a:cxn>
                      <a:cxn ang="0">
                        <a:pos x="345" y="45"/>
                      </a:cxn>
                      <a:cxn ang="0">
                        <a:pos x="615" y="0"/>
                      </a:cxn>
                    </a:cxnLst>
                    <a:rect l="0" t="0" r="r" b="b"/>
                    <a:pathLst>
                      <a:path w="735" h="767">
                        <a:moveTo>
                          <a:pt x="615" y="0"/>
                        </a:moveTo>
                        <a:lnTo>
                          <a:pt x="720" y="75"/>
                        </a:lnTo>
                        <a:lnTo>
                          <a:pt x="735" y="315"/>
                        </a:lnTo>
                        <a:lnTo>
                          <a:pt x="735" y="435"/>
                        </a:lnTo>
                        <a:lnTo>
                          <a:pt x="735" y="542"/>
                        </a:lnTo>
                        <a:lnTo>
                          <a:pt x="660" y="722"/>
                        </a:lnTo>
                        <a:lnTo>
                          <a:pt x="555" y="737"/>
                        </a:lnTo>
                        <a:lnTo>
                          <a:pt x="375" y="767"/>
                        </a:lnTo>
                        <a:lnTo>
                          <a:pt x="195" y="767"/>
                        </a:lnTo>
                        <a:lnTo>
                          <a:pt x="45" y="752"/>
                        </a:lnTo>
                        <a:lnTo>
                          <a:pt x="0" y="557"/>
                        </a:lnTo>
                        <a:lnTo>
                          <a:pt x="15" y="390"/>
                        </a:lnTo>
                        <a:lnTo>
                          <a:pt x="0" y="270"/>
                        </a:lnTo>
                        <a:lnTo>
                          <a:pt x="0" y="135"/>
                        </a:lnTo>
                        <a:lnTo>
                          <a:pt x="120" y="75"/>
                        </a:lnTo>
                        <a:lnTo>
                          <a:pt x="345" y="45"/>
                        </a:lnTo>
                        <a:lnTo>
                          <a:pt x="615"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6" name="Freeform 34"/>
                  <p:cNvSpPr>
                    <a:spLocks/>
                  </p:cNvSpPr>
                  <p:nvPr/>
                </p:nvSpPr>
                <p:spPr bwMode="auto">
                  <a:xfrm>
                    <a:off x="8988" y="9545"/>
                    <a:ext cx="728" cy="745"/>
                  </a:xfrm>
                  <a:custGeom>
                    <a:avLst/>
                    <a:gdLst/>
                    <a:ahLst/>
                    <a:cxnLst>
                      <a:cxn ang="0">
                        <a:pos x="390" y="0"/>
                      </a:cxn>
                      <a:cxn ang="0">
                        <a:pos x="615" y="105"/>
                      </a:cxn>
                      <a:cxn ang="0">
                        <a:pos x="675" y="165"/>
                      </a:cxn>
                      <a:cxn ang="0">
                        <a:pos x="705" y="375"/>
                      </a:cxn>
                      <a:cxn ang="0">
                        <a:pos x="705" y="527"/>
                      </a:cxn>
                      <a:cxn ang="0">
                        <a:pos x="728" y="737"/>
                      </a:cxn>
                      <a:cxn ang="0">
                        <a:pos x="630" y="745"/>
                      </a:cxn>
                      <a:cxn ang="0">
                        <a:pos x="480" y="737"/>
                      </a:cxn>
                      <a:cxn ang="0">
                        <a:pos x="315" y="730"/>
                      </a:cxn>
                      <a:cxn ang="0">
                        <a:pos x="135" y="715"/>
                      </a:cxn>
                      <a:cxn ang="0">
                        <a:pos x="30" y="450"/>
                      </a:cxn>
                      <a:cxn ang="0">
                        <a:pos x="0" y="210"/>
                      </a:cxn>
                      <a:cxn ang="0">
                        <a:pos x="390" y="0"/>
                      </a:cxn>
                    </a:cxnLst>
                    <a:rect l="0" t="0" r="r" b="b"/>
                    <a:pathLst>
                      <a:path w="728" h="745">
                        <a:moveTo>
                          <a:pt x="390" y="0"/>
                        </a:moveTo>
                        <a:lnTo>
                          <a:pt x="615" y="105"/>
                        </a:lnTo>
                        <a:lnTo>
                          <a:pt x="675" y="165"/>
                        </a:lnTo>
                        <a:lnTo>
                          <a:pt x="705" y="375"/>
                        </a:lnTo>
                        <a:lnTo>
                          <a:pt x="705" y="527"/>
                        </a:lnTo>
                        <a:lnTo>
                          <a:pt x="728" y="737"/>
                        </a:lnTo>
                        <a:lnTo>
                          <a:pt x="630" y="745"/>
                        </a:lnTo>
                        <a:lnTo>
                          <a:pt x="480" y="737"/>
                        </a:lnTo>
                        <a:lnTo>
                          <a:pt x="315" y="730"/>
                        </a:lnTo>
                        <a:lnTo>
                          <a:pt x="135" y="715"/>
                        </a:lnTo>
                        <a:lnTo>
                          <a:pt x="30" y="450"/>
                        </a:lnTo>
                        <a:lnTo>
                          <a:pt x="0" y="210"/>
                        </a:lnTo>
                        <a:lnTo>
                          <a:pt x="390"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7" name="Freeform 35"/>
                  <p:cNvSpPr>
                    <a:spLocks/>
                  </p:cNvSpPr>
                  <p:nvPr/>
                </p:nvSpPr>
                <p:spPr bwMode="auto">
                  <a:xfrm>
                    <a:off x="8464" y="9515"/>
                    <a:ext cx="592" cy="745"/>
                  </a:xfrm>
                  <a:custGeom>
                    <a:avLst/>
                    <a:gdLst/>
                    <a:ahLst/>
                    <a:cxnLst>
                      <a:cxn ang="0">
                        <a:pos x="225" y="0"/>
                      </a:cxn>
                      <a:cxn ang="0">
                        <a:pos x="479" y="180"/>
                      </a:cxn>
                      <a:cxn ang="0">
                        <a:pos x="479" y="300"/>
                      </a:cxn>
                      <a:cxn ang="0">
                        <a:pos x="494" y="450"/>
                      </a:cxn>
                      <a:cxn ang="0">
                        <a:pos x="524" y="587"/>
                      </a:cxn>
                      <a:cxn ang="0">
                        <a:pos x="592" y="722"/>
                      </a:cxn>
                      <a:cxn ang="0">
                        <a:pos x="449" y="715"/>
                      </a:cxn>
                      <a:cxn ang="0">
                        <a:pos x="307" y="745"/>
                      </a:cxn>
                      <a:cxn ang="0">
                        <a:pos x="135" y="745"/>
                      </a:cxn>
                      <a:cxn ang="0">
                        <a:pos x="60" y="617"/>
                      </a:cxn>
                      <a:cxn ang="0">
                        <a:pos x="0" y="480"/>
                      </a:cxn>
                      <a:cxn ang="0">
                        <a:pos x="0" y="300"/>
                      </a:cxn>
                      <a:cxn ang="0">
                        <a:pos x="0" y="165"/>
                      </a:cxn>
                      <a:cxn ang="0">
                        <a:pos x="225" y="0"/>
                      </a:cxn>
                    </a:cxnLst>
                    <a:rect l="0" t="0" r="r" b="b"/>
                    <a:pathLst>
                      <a:path w="592" h="745">
                        <a:moveTo>
                          <a:pt x="225" y="0"/>
                        </a:moveTo>
                        <a:lnTo>
                          <a:pt x="479" y="180"/>
                        </a:lnTo>
                        <a:lnTo>
                          <a:pt x="479" y="300"/>
                        </a:lnTo>
                        <a:lnTo>
                          <a:pt x="494" y="450"/>
                        </a:lnTo>
                        <a:lnTo>
                          <a:pt x="524" y="587"/>
                        </a:lnTo>
                        <a:lnTo>
                          <a:pt x="592" y="722"/>
                        </a:lnTo>
                        <a:lnTo>
                          <a:pt x="449" y="715"/>
                        </a:lnTo>
                        <a:lnTo>
                          <a:pt x="307" y="745"/>
                        </a:lnTo>
                        <a:lnTo>
                          <a:pt x="135" y="745"/>
                        </a:lnTo>
                        <a:lnTo>
                          <a:pt x="60" y="617"/>
                        </a:lnTo>
                        <a:lnTo>
                          <a:pt x="0" y="480"/>
                        </a:lnTo>
                        <a:lnTo>
                          <a:pt x="0" y="300"/>
                        </a:lnTo>
                        <a:lnTo>
                          <a:pt x="0" y="165"/>
                        </a:lnTo>
                        <a:lnTo>
                          <a:pt x="225" y="0"/>
                        </a:lnTo>
                        <a:close/>
                      </a:path>
                    </a:pathLst>
                  </a:custGeom>
                  <a:solidFill>
                    <a:srgbClr val="008000"/>
                  </a:solidFill>
                  <a:ln w="12700">
                    <a:solidFill>
                      <a:srgbClr val="000000"/>
                    </a:solidFill>
                    <a:prstDash val="solid"/>
                    <a:round/>
                    <a:headEnd/>
                    <a:tailEnd/>
                  </a:ln>
                </p:spPr>
                <p:txBody>
                  <a:bodyPr/>
                  <a:lstStyle/>
                  <a:p>
                    <a:endParaRPr lang="en-US"/>
                  </a:p>
                </p:txBody>
              </p:sp>
              <p:sp>
                <p:nvSpPr>
                  <p:cNvPr id="182308" name="Freeform 36"/>
                  <p:cNvSpPr>
                    <a:spLocks/>
                  </p:cNvSpPr>
                  <p:nvPr/>
                </p:nvSpPr>
                <p:spPr bwMode="auto">
                  <a:xfrm>
                    <a:off x="7994" y="9605"/>
                    <a:ext cx="542" cy="662"/>
                  </a:xfrm>
                  <a:custGeom>
                    <a:avLst/>
                    <a:gdLst/>
                    <a:ahLst/>
                    <a:cxnLst>
                      <a:cxn ang="0">
                        <a:pos x="435" y="75"/>
                      </a:cxn>
                      <a:cxn ang="0">
                        <a:pos x="420" y="195"/>
                      </a:cxn>
                      <a:cxn ang="0">
                        <a:pos x="420" y="345"/>
                      </a:cxn>
                      <a:cxn ang="0">
                        <a:pos x="435" y="450"/>
                      </a:cxn>
                      <a:cxn ang="0">
                        <a:pos x="467" y="542"/>
                      </a:cxn>
                      <a:cxn ang="0">
                        <a:pos x="542" y="647"/>
                      </a:cxn>
                      <a:cxn ang="0">
                        <a:pos x="420" y="662"/>
                      </a:cxn>
                      <a:cxn ang="0">
                        <a:pos x="250" y="632"/>
                      </a:cxn>
                      <a:cxn ang="0">
                        <a:pos x="95" y="572"/>
                      </a:cxn>
                      <a:cxn ang="0">
                        <a:pos x="0" y="540"/>
                      </a:cxn>
                      <a:cxn ang="0">
                        <a:pos x="5" y="407"/>
                      </a:cxn>
                      <a:cxn ang="0">
                        <a:pos x="35" y="300"/>
                      </a:cxn>
                      <a:cxn ang="0">
                        <a:pos x="72" y="225"/>
                      </a:cxn>
                      <a:cxn ang="0">
                        <a:pos x="132" y="137"/>
                      </a:cxn>
                      <a:cxn ang="0">
                        <a:pos x="215" y="60"/>
                      </a:cxn>
                      <a:cxn ang="0">
                        <a:pos x="327" y="0"/>
                      </a:cxn>
                      <a:cxn ang="0">
                        <a:pos x="435" y="75"/>
                      </a:cxn>
                    </a:cxnLst>
                    <a:rect l="0" t="0" r="r" b="b"/>
                    <a:pathLst>
                      <a:path w="542" h="662">
                        <a:moveTo>
                          <a:pt x="435" y="75"/>
                        </a:moveTo>
                        <a:lnTo>
                          <a:pt x="420" y="195"/>
                        </a:lnTo>
                        <a:lnTo>
                          <a:pt x="420" y="345"/>
                        </a:lnTo>
                        <a:lnTo>
                          <a:pt x="435" y="450"/>
                        </a:lnTo>
                        <a:lnTo>
                          <a:pt x="467" y="542"/>
                        </a:lnTo>
                        <a:lnTo>
                          <a:pt x="542" y="647"/>
                        </a:lnTo>
                        <a:lnTo>
                          <a:pt x="420" y="662"/>
                        </a:lnTo>
                        <a:lnTo>
                          <a:pt x="250" y="632"/>
                        </a:lnTo>
                        <a:lnTo>
                          <a:pt x="95" y="572"/>
                        </a:lnTo>
                        <a:lnTo>
                          <a:pt x="0" y="540"/>
                        </a:lnTo>
                        <a:lnTo>
                          <a:pt x="5" y="407"/>
                        </a:lnTo>
                        <a:lnTo>
                          <a:pt x="35" y="300"/>
                        </a:lnTo>
                        <a:lnTo>
                          <a:pt x="72" y="225"/>
                        </a:lnTo>
                        <a:lnTo>
                          <a:pt x="132" y="137"/>
                        </a:lnTo>
                        <a:lnTo>
                          <a:pt x="215" y="60"/>
                        </a:lnTo>
                        <a:lnTo>
                          <a:pt x="327" y="0"/>
                        </a:lnTo>
                        <a:lnTo>
                          <a:pt x="435" y="75"/>
                        </a:lnTo>
                        <a:close/>
                      </a:path>
                    </a:pathLst>
                  </a:custGeom>
                  <a:solidFill>
                    <a:srgbClr val="008000"/>
                  </a:solidFill>
                  <a:ln w="12700">
                    <a:solidFill>
                      <a:srgbClr val="000000"/>
                    </a:solidFill>
                    <a:prstDash val="solid"/>
                    <a:round/>
                    <a:headEnd/>
                    <a:tailEnd/>
                  </a:ln>
                </p:spPr>
                <p:txBody>
                  <a:bodyPr/>
                  <a:lstStyle/>
                  <a:p>
                    <a:endParaRPr lang="en-US"/>
                  </a:p>
                </p:txBody>
              </p:sp>
              <p:sp>
                <p:nvSpPr>
                  <p:cNvPr id="182309" name="Freeform 37"/>
                  <p:cNvSpPr>
                    <a:spLocks/>
                  </p:cNvSpPr>
                  <p:nvPr/>
                </p:nvSpPr>
                <p:spPr bwMode="auto">
                  <a:xfrm>
                    <a:off x="7501" y="9460"/>
                    <a:ext cx="678" cy="657"/>
                  </a:xfrm>
                  <a:custGeom>
                    <a:avLst/>
                    <a:gdLst/>
                    <a:ahLst/>
                    <a:cxnLst>
                      <a:cxn ang="0">
                        <a:pos x="678" y="142"/>
                      </a:cxn>
                      <a:cxn ang="0">
                        <a:pos x="575" y="235"/>
                      </a:cxn>
                      <a:cxn ang="0">
                        <a:pos x="495" y="337"/>
                      </a:cxn>
                      <a:cxn ang="0">
                        <a:pos x="453" y="442"/>
                      </a:cxn>
                      <a:cxn ang="0">
                        <a:pos x="428" y="557"/>
                      </a:cxn>
                      <a:cxn ang="0">
                        <a:pos x="435" y="657"/>
                      </a:cxn>
                      <a:cxn ang="0">
                        <a:pos x="330" y="612"/>
                      </a:cxn>
                      <a:cxn ang="0">
                        <a:pos x="210" y="560"/>
                      </a:cxn>
                      <a:cxn ang="0">
                        <a:pos x="95" y="490"/>
                      </a:cxn>
                      <a:cxn ang="0">
                        <a:pos x="0" y="437"/>
                      </a:cxn>
                      <a:cxn ang="0">
                        <a:pos x="70" y="295"/>
                      </a:cxn>
                      <a:cxn ang="0">
                        <a:pos x="135" y="172"/>
                      </a:cxn>
                      <a:cxn ang="0">
                        <a:pos x="173" y="130"/>
                      </a:cxn>
                      <a:cxn ang="0">
                        <a:pos x="220" y="87"/>
                      </a:cxn>
                      <a:cxn ang="0">
                        <a:pos x="280" y="50"/>
                      </a:cxn>
                      <a:cxn ang="0">
                        <a:pos x="345" y="22"/>
                      </a:cxn>
                      <a:cxn ang="0">
                        <a:pos x="458" y="0"/>
                      </a:cxn>
                      <a:cxn ang="0">
                        <a:pos x="678" y="142"/>
                      </a:cxn>
                    </a:cxnLst>
                    <a:rect l="0" t="0" r="r" b="b"/>
                    <a:pathLst>
                      <a:path w="678" h="657">
                        <a:moveTo>
                          <a:pt x="678" y="142"/>
                        </a:moveTo>
                        <a:lnTo>
                          <a:pt x="575" y="235"/>
                        </a:lnTo>
                        <a:lnTo>
                          <a:pt x="495" y="337"/>
                        </a:lnTo>
                        <a:lnTo>
                          <a:pt x="453" y="442"/>
                        </a:lnTo>
                        <a:lnTo>
                          <a:pt x="428" y="557"/>
                        </a:lnTo>
                        <a:lnTo>
                          <a:pt x="435" y="657"/>
                        </a:lnTo>
                        <a:lnTo>
                          <a:pt x="330" y="612"/>
                        </a:lnTo>
                        <a:lnTo>
                          <a:pt x="210" y="560"/>
                        </a:lnTo>
                        <a:lnTo>
                          <a:pt x="95" y="490"/>
                        </a:lnTo>
                        <a:lnTo>
                          <a:pt x="0" y="437"/>
                        </a:lnTo>
                        <a:lnTo>
                          <a:pt x="70" y="295"/>
                        </a:lnTo>
                        <a:lnTo>
                          <a:pt x="135" y="172"/>
                        </a:lnTo>
                        <a:lnTo>
                          <a:pt x="173" y="130"/>
                        </a:lnTo>
                        <a:lnTo>
                          <a:pt x="220" y="87"/>
                        </a:lnTo>
                        <a:lnTo>
                          <a:pt x="280" y="50"/>
                        </a:lnTo>
                        <a:lnTo>
                          <a:pt x="345" y="22"/>
                        </a:lnTo>
                        <a:lnTo>
                          <a:pt x="458" y="0"/>
                        </a:lnTo>
                        <a:lnTo>
                          <a:pt x="678" y="142"/>
                        </a:lnTo>
                        <a:close/>
                      </a:path>
                    </a:pathLst>
                  </a:custGeom>
                  <a:solidFill>
                    <a:srgbClr val="008000"/>
                  </a:solidFill>
                  <a:ln w="12700">
                    <a:solidFill>
                      <a:srgbClr val="000000"/>
                    </a:solidFill>
                    <a:prstDash val="solid"/>
                    <a:round/>
                    <a:headEnd/>
                    <a:tailEnd/>
                  </a:ln>
                </p:spPr>
                <p:txBody>
                  <a:bodyPr/>
                  <a:lstStyle/>
                  <a:p>
                    <a:endParaRPr lang="en-US"/>
                  </a:p>
                </p:txBody>
              </p:sp>
              <p:sp>
                <p:nvSpPr>
                  <p:cNvPr id="182310" name="Freeform 38"/>
                  <p:cNvSpPr>
                    <a:spLocks/>
                  </p:cNvSpPr>
                  <p:nvPr/>
                </p:nvSpPr>
                <p:spPr bwMode="auto">
                  <a:xfrm>
                    <a:off x="6896" y="9195"/>
                    <a:ext cx="785" cy="675"/>
                  </a:xfrm>
                  <a:custGeom>
                    <a:avLst/>
                    <a:gdLst/>
                    <a:ahLst/>
                    <a:cxnLst>
                      <a:cxn ang="0">
                        <a:pos x="330" y="0"/>
                      </a:cxn>
                      <a:cxn ang="0">
                        <a:pos x="495" y="85"/>
                      </a:cxn>
                      <a:cxn ang="0">
                        <a:pos x="665" y="182"/>
                      </a:cxn>
                      <a:cxn ang="0">
                        <a:pos x="785" y="260"/>
                      </a:cxn>
                      <a:cxn ang="0">
                        <a:pos x="658" y="440"/>
                      </a:cxn>
                      <a:cxn ang="0">
                        <a:pos x="543" y="675"/>
                      </a:cxn>
                      <a:cxn ang="0">
                        <a:pos x="418" y="637"/>
                      </a:cxn>
                      <a:cxn ang="0">
                        <a:pos x="265" y="572"/>
                      </a:cxn>
                      <a:cxn ang="0">
                        <a:pos x="125" y="495"/>
                      </a:cxn>
                      <a:cxn ang="0">
                        <a:pos x="0" y="400"/>
                      </a:cxn>
                      <a:cxn ang="0">
                        <a:pos x="98" y="277"/>
                      </a:cxn>
                      <a:cxn ang="0">
                        <a:pos x="220" y="120"/>
                      </a:cxn>
                      <a:cxn ang="0">
                        <a:pos x="330" y="0"/>
                      </a:cxn>
                    </a:cxnLst>
                    <a:rect l="0" t="0" r="r" b="b"/>
                    <a:pathLst>
                      <a:path w="785" h="675">
                        <a:moveTo>
                          <a:pt x="330" y="0"/>
                        </a:moveTo>
                        <a:lnTo>
                          <a:pt x="495" y="85"/>
                        </a:lnTo>
                        <a:lnTo>
                          <a:pt x="665" y="182"/>
                        </a:lnTo>
                        <a:lnTo>
                          <a:pt x="785" y="260"/>
                        </a:lnTo>
                        <a:lnTo>
                          <a:pt x="658" y="440"/>
                        </a:lnTo>
                        <a:lnTo>
                          <a:pt x="543" y="675"/>
                        </a:lnTo>
                        <a:lnTo>
                          <a:pt x="418" y="637"/>
                        </a:lnTo>
                        <a:lnTo>
                          <a:pt x="265" y="572"/>
                        </a:lnTo>
                        <a:lnTo>
                          <a:pt x="125" y="495"/>
                        </a:lnTo>
                        <a:lnTo>
                          <a:pt x="0" y="400"/>
                        </a:lnTo>
                        <a:lnTo>
                          <a:pt x="98" y="277"/>
                        </a:lnTo>
                        <a:lnTo>
                          <a:pt x="220" y="120"/>
                        </a:lnTo>
                        <a:lnTo>
                          <a:pt x="330" y="0"/>
                        </a:lnTo>
                        <a:close/>
                      </a:path>
                    </a:pathLst>
                  </a:custGeom>
                  <a:solidFill>
                    <a:srgbClr val="008000"/>
                  </a:solidFill>
                  <a:ln w="12700">
                    <a:solidFill>
                      <a:srgbClr val="000000"/>
                    </a:solidFill>
                    <a:prstDash val="solid"/>
                    <a:round/>
                    <a:headEnd/>
                    <a:tailEnd/>
                  </a:ln>
                </p:spPr>
                <p:txBody>
                  <a:bodyPr/>
                  <a:lstStyle/>
                  <a:p>
                    <a:endParaRPr lang="en-US"/>
                  </a:p>
                </p:txBody>
              </p:sp>
              <p:sp>
                <p:nvSpPr>
                  <p:cNvPr id="182311" name="Freeform 39"/>
                  <p:cNvSpPr>
                    <a:spLocks/>
                  </p:cNvSpPr>
                  <p:nvPr/>
                </p:nvSpPr>
                <p:spPr bwMode="auto">
                  <a:xfrm>
                    <a:off x="6664" y="8945"/>
                    <a:ext cx="492" cy="570"/>
                  </a:xfrm>
                  <a:custGeom>
                    <a:avLst/>
                    <a:gdLst/>
                    <a:ahLst/>
                    <a:cxnLst>
                      <a:cxn ang="0">
                        <a:pos x="492" y="195"/>
                      </a:cxn>
                      <a:cxn ang="0">
                        <a:pos x="432" y="120"/>
                      </a:cxn>
                      <a:cxn ang="0">
                        <a:pos x="402" y="0"/>
                      </a:cxn>
                      <a:cxn ang="0">
                        <a:pos x="262" y="85"/>
                      </a:cxn>
                      <a:cxn ang="0">
                        <a:pos x="50" y="260"/>
                      </a:cxn>
                      <a:cxn ang="0">
                        <a:pos x="0" y="290"/>
                      </a:cxn>
                      <a:cxn ang="0">
                        <a:pos x="62" y="457"/>
                      </a:cxn>
                      <a:cxn ang="0">
                        <a:pos x="192" y="570"/>
                      </a:cxn>
                      <a:cxn ang="0">
                        <a:pos x="492" y="195"/>
                      </a:cxn>
                    </a:cxnLst>
                    <a:rect l="0" t="0" r="r" b="b"/>
                    <a:pathLst>
                      <a:path w="492" h="570">
                        <a:moveTo>
                          <a:pt x="492" y="195"/>
                        </a:moveTo>
                        <a:lnTo>
                          <a:pt x="432" y="120"/>
                        </a:lnTo>
                        <a:lnTo>
                          <a:pt x="402" y="0"/>
                        </a:lnTo>
                        <a:lnTo>
                          <a:pt x="262" y="85"/>
                        </a:lnTo>
                        <a:lnTo>
                          <a:pt x="50" y="260"/>
                        </a:lnTo>
                        <a:lnTo>
                          <a:pt x="0" y="290"/>
                        </a:lnTo>
                        <a:lnTo>
                          <a:pt x="62" y="457"/>
                        </a:lnTo>
                        <a:lnTo>
                          <a:pt x="192" y="570"/>
                        </a:lnTo>
                        <a:lnTo>
                          <a:pt x="492" y="195"/>
                        </a:lnTo>
                        <a:close/>
                      </a:path>
                    </a:pathLst>
                  </a:custGeom>
                  <a:solidFill>
                    <a:srgbClr val="008000"/>
                  </a:solidFill>
                  <a:ln w="12700">
                    <a:solidFill>
                      <a:srgbClr val="000000"/>
                    </a:solidFill>
                    <a:prstDash val="solid"/>
                    <a:round/>
                    <a:headEnd/>
                    <a:tailEnd/>
                  </a:ln>
                </p:spPr>
                <p:txBody>
                  <a:bodyPr/>
                  <a:lstStyle/>
                  <a:p>
                    <a:endParaRPr lang="en-US"/>
                  </a:p>
                </p:txBody>
              </p:sp>
            </p:grpSp>
          </p:grpSp>
          <p:sp>
            <p:nvSpPr>
              <p:cNvPr id="182312" name="AutoShape 40"/>
              <p:cNvSpPr>
                <a:spLocks noChangeArrowheads="1"/>
              </p:cNvSpPr>
              <p:nvPr/>
            </p:nvSpPr>
            <p:spPr bwMode="auto">
              <a:xfrm rot="2353163">
                <a:off x="7020" y="9024"/>
                <a:ext cx="176" cy="231"/>
              </a:xfrm>
              <a:prstGeom prst="plus">
                <a:avLst>
                  <a:gd name="adj" fmla="val 33750"/>
                </a:avLst>
              </a:prstGeom>
              <a:solidFill>
                <a:srgbClr val="000000"/>
              </a:solidFill>
              <a:ln w="9525">
                <a:solidFill>
                  <a:srgbClr val="000000"/>
                </a:solidFill>
                <a:miter lim="800000"/>
                <a:headEnd/>
                <a:tailEnd/>
              </a:ln>
            </p:spPr>
            <p:txBody>
              <a:bodyPr/>
              <a:lstStyle/>
              <a:p>
                <a:endParaRPr lang="en-US"/>
              </a:p>
            </p:txBody>
          </p:sp>
        </p:grpSp>
        <p:sp>
          <p:nvSpPr>
            <p:cNvPr id="182313" name="Oval 41"/>
            <p:cNvSpPr>
              <a:spLocks noChangeArrowheads="1"/>
            </p:cNvSpPr>
            <p:nvPr/>
          </p:nvSpPr>
          <p:spPr bwMode="auto">
            <a:xfrm>
              <a:off x="2342" y="3033"/>
              <a:ext cx="101" cy="98"/>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14" name="Oval 42"/>
            <p:cNvSpPr>
              <a:spLocks noChangeArrowheads="1"/>
            </p:cNvSpPr>
            <p:nvPr/>
          </p:nvSpPr>
          <p:spPr bwMode="auto">
            <a:xfrm>
              <a:off x="1574" y="2856"/>
              <a:ext cx="102" cy="98"/>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2315" name="Oval 43"/>
            <p:cNvSpPr>
              <a:spLocks noChangeArrowheads="1"/>
            </p:cNvSpPr>
            <p:nvPr/>
          </p:nvSpPr>
          <p:spPr bwMode="auto">
            <a:xfrm>
              <a:off x="1430" y="2937"/>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16" name="Oval 44"/>
            <p:cNvSpPr>
              <a:spLocks noChangeArrowheads="1"/>
            </p:cNvSpPr>
            <p:nvPr/>
          </p:nvSpPr>
          <p:spPr bwMode="auto">
            <a:xfrm>
              <a:off x="1718" y="3033"/>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17" name="Oval 45"/>
            <p:cNvSpPr>
              <a:spLocks noChangeArrowheads="1"/>
            </p:cNvSpPr>
            <p:nvPr/>
          </p:nvSpPr>
          <p:spPr bwMode="auto">
            <a:xfrm>
              <a:off x="1968" y="2976"/>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18" name="Oval 46"/>
            <p:cNvSpPr>
              <a:spLocks noChangeArrowheads="1"/>
            </p:cNvSpPr>
            <p:nvPr/>
          </p:nvSpPr>
          <p:spPr bwMode="auto">
            <a:xfrm>
              <a:off x="1380" y="3192"/>
              <a:ext cx="101" cy="98"/>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19" name="Oval 47"/>
            <p:cNvSpPr>
              <a:spLocks noChangeArrowheads="1"/>
            </p:cNvSpPr>
            <p:nvPr/>
          </p:nvSpPr>
          <p:spPr bwMode="auto">
            <a:xfrm>
              <a:off x="1743" y="3202"/>
              <a:ext cx="102" cy="98"/>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2320" name="Oval 48"/>
            <p:cNvSpPr>
              <a:spLocks noChangeArrowheads="1"/>
            </p:cNvSpPr>
            <p:nvPr/>
          </p:nvSpPr>
          <p:spPr bwMode="auto">
            <a:xfrm>
              <a:off x="1142" y="2937"/>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21" name="Oval 49"/>
            <p:cNvSpPr>
              <a:spLocks noChangeArrowheads="1"/>
            </p:cNvSpPr>
            <p:nvPr/>
          </p:nvSpPr>
          <p:spPr bwMode="auto">
            <a:xfrm>
              <a:off x="2137" y="3322"/>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nvGrpSpPr>
            <p:cNvPr id="182322" name="Group 50"/>
            <p:cNvGrpSpPr>
              <a:grpSpLocks/>
            </p:cNvGrpSpPr>
            <p:nvPr/>
          </p:nvGrpSpPr>
          <p:grpSpPr bwMode="auto">
            <a:xfrm rot="-1190120">
              <a:off x="2882" y="2799"/>
              <a:ext cx="1003" cy="565"/>
              <a:chOff x="6510" y="7936"/>
              <a:chExt cx="2508" cy="1412"/>
            </a:xfrm>
          </p:grpSpPr>
          <p:sp>
            <p:nvSpPr>
              <p:cNvPr id="182323" name="Freeform 51"/>
              <p:cNvSpPr>
                <a:spLocks/>
              </p:cNvSpPr>
              <p:nvPr/>
            </p:nvSpPr>
            <p:spPr bwMode="auto">
              <a:xfrm rot="2983569">
                <a:off x="6925" y="8844"/>
                <a:ext cx="443" cy="566"/>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FF9900"/>
              </a:solidFill>
              <a:ln w="19685">
                <a:solidFill>
                  <a:srgbClr val="000000"/>
                </a:solidFill>
                <a:prstDash val="solid"/>
                <a:round/>
                <a:headEnd/>
                <a:tailEnd/>
              </a:ln>
            </p:spPr>
            <p:txBody>
              <a:bodyPr/>
              <a:lstStyle/>
              <a:p>
                <a:endParaRPr lang="en-US"/>
              </a:p>
            </p:txBody>
          </p:sp>
          <p:sp>
            <p:nvSpPr>
              <p:cNvPr id="182324" name="Freeform 52"/>
              <p:cNvSpPr>
                <a:spLocks/>
              </p:cNvSpPr>
              <p:nvPr/>
            </p:nvSpPr>
            <p:spPr bwMode="auto">
              <a:xfrm rot="2983569">
                <a:off x="6739" y="8651"/>
                <a:ext cx="537" cy="387"/>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gradFill rotWithShape="0">
                <a:gsLst>
                  <a:gs pos="0">
                    <a:srgbClr val="993300"/>
                  </a:gs>
                  <a:gs pos="100000">
                    <a:srgbClr val="FF9900"/>
                  </a:gs>
                </a:gsLst>
                <a:lin ang="5400000" scaled="1"/>
              </a:gradFill>
              <a:ln w="19685">
                <a:solidFill>
                  <a:srgbClr val="000000"/>
                </a:solidFill>
                <a:prstDash val="solid"/>
                <a:round/>
                <a:headEnd/>
                <a:tailEnd/>
              </a:ln>
            </p:spPr>
            <p:txBody>
              <a:bodyPr/>
              <a:lstStyle/>
              <a:p>
                <a:endParaRPr lang="en-US"/>
              </a:p>
            </p:txBody>
          </p:sp>
          <p:sp>
            <p:nvSpPr>
              <p:cNvPr id="182325" name="Freeform 53"/>
              <p:cNvSpPr>
                <a:spLocks/>
              </p:cNvSpPr>
              <p:nvPr/>
            </p:nvSpPr>
            <p:spPr bwMode="auto">
              <a:xfrm rot="2983569">
                <a:off x="7047" y="9005"/>
                <a:ext cx="291" cy="283"/>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993300"/>
              </a:solidFill>
              <a:ln w="9525">
                <a:noFill/>
                <a:round/>
                <a:headEnd/>
                <a:tailEnd/>
              </a:ln>
            </p:spPr>
            <p:txBody>
              <a:bodyPr/>
              <a:lstStyle/>
              <a:p>
                <a:endParaRPr lang="en-US"/>
              </a:p>
            </p:txBody>
          </p:sp>
          <p:sp>
            <p:nvSpPr>
              <p:cNvPr id="182326" name="Freeform 54"/>
              <p:cNvSpPr>
                <a:spLocks/>
              </p:cNvSpPr>
              <p:nvPr/>
            </p:nvSpPr>
            <p:spPr bwMode="auto">
              <a:xfrm rot="5218578">
                <a:off x="7673" y="8687"/>
                <a:ext cx="339" cy="354"/>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FFCC00"/>
              </a:solidFill>
              <a:ln w="19685">
                <a:solidFill>
                  <a:srgbClr val="000000"/>
                </a:solidFill>
                <a:prstDash val="solid"/>
                <a:round/>
                <a:headEnd/>
                <a:tailEnd/>
              </a:ln>
            </p:spPr>
            <p:txBody>
              <a:bodyPr/>
              <a:lstStyle/>
              <a:p>
                <a:endParaRPr lang="en-US"/>
              </a:p>
            </p:txBody>
          </p:sp>
          <p:sp>
            <p:nvSpPr>
              <p:cNvPr id="182327" name="Freeform 55"/>
              <p:cNvSpPr>
                <a:spLocks/>
              </p:cNvSpPr>
              <p:nvPr/>
            </p:nvSpPr>
            <p:spPr bwMode="auto">
              <a:xfrm rot="5218578">
                <a:off x="7683" y="8792"/>
                <a:ext cx="235" cy="227"/>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993300"/>
              </a:solidFill>
              <a:ln w="9525">
                <a:noFill/>
                <a:round/>
                <a:headEnd/>
                <a:tailEnd/>
              </a:ln>
            </p:spPr>
            <p:txBody>
              <a:bodyPr/>
              <a:lstStyle/>
              <a:p>
                <a:endParaRPr lang="en-US"/>
              </a:p>
            </p:txBody>
          </p:sp>
          <p:sp>
            <p:nvSpPr>
              <p:cNvPr id="182328" name="Freeform 56"/>
              <p:cNvSpPr>
                <a:spLocks/>
              </p:cNvSpPr>
              <p:nvPr/>
            </p:nvSpPr>
            <p:spPr bwMode="auto">
              <a:xfrm rot="5218578">
                <a:off x="7065" y="7971"/>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gradFill rotWithShape="0">
                <a:gsLst>
                  <a:gs pos="0">
                    <a:srgbClr val="993300"/>
                  </a:gs>
                  <a:gs pos="100000">
                    <a:srgbClr val="FFFF00"/>
                  </a:gs>
                </a:gsLst>
                <a:lin ang="5400000" scaled="1"/>
              </a:gradFill>
              <a:ln w="19685">
                <a:solidFill>
                  <a:srgbClr val="000000"/>
                </a:solidFill>
                <a:prstDash val="solid"/>
                <a:round/>
                <a:headEnd/>
                <a:tailEnd/>
              </a:ln>
            </p:spPr>
            <p:txBody>
              <a:bodyPr/>
              <a:lstStyle/>
              <a:p>
                <a:endParaRPr lang="en-US"/>
              </a:p>
            </p:txBody>
          </p:sp>
          <p:sp>
            <p:nvSpPr>
              <p:cNvPr id="182329" name="Freeform 57"/>
              <p:cNvSpPr>
                <a:spLocks/>
              </p:cNvSpPr>
              <p:nvPr/>
            </p:nvSpPr>
            <p:spPr bwMode="auto">
              <a:xfrm rot="5218578">
                <a:off x="7122" y="8148"/>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FF9900"/>
              </a:solidFill>
              <a:ln w="9525">
                <a:noFill/>
                <a:round/>
                <a:headEnd/>
                <a:tailEnd/>
              </a:ln>
            </p:spPr>
            <p:txBody>
              <a:bodyPr/>
              <a:lstStyle/>
              <a:p>
                <a:endParaRPr lang="en-US"/>
              </a:p>
            </p:txBody>
          </p:sp>
          <p:sp>
            <p:nvSpPr>
              <p:cNvPr id="182330" name="Freeform 58"/>
              <p:cNvSpPr>
                <a:spLocks/>
              </p:cNvSpPr>
              <p:nvPr/>
            </p:nvSpPr>
            <p:spPr bwMode="auto">
              <a:xfrm rot="5218578">
                <a:off x="7202" y="8076"/>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sp>
            <p:nvSpPr>
              <p:cNvPr id="182331" name="Freeform 59"/>
              <p:cNvSpPr>
                <a:spLocks/>
              </p:cNvSpPr>
              <p:nvPr/>
            </p:nvSpPr>
            <p:spPr bwMode="auto">
              <a:xfrm rot="1922975">
                <a:off x="8465" y="8582"/>
                <a:ext cx="553" cy="217"/>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993300"/>
              </a:solidFill>
              <a:ln w="19685">
                <a:solidFill>
                  <a:srgbClr val="000000"/>
                </a:solidFill>
                <a:prstDash val="solid"/>
                <a:round/>
                <a:headEnd/>
                <a:tailEnd/>
              </a:ln>
            </p:spPr>
            <p:txBody>
              <a:bodyPr/>
              <a:lstStyle/>
              <a:p>
                <a:endParaRPr lang="en-US"/>
              </a:p>
            </p:txBody>
          </p:sp>
          <p:sp>
            <p:nvSpPr>
              <p:cNvPr id="182332" name="Freeform 60"/>
              <p:cNvSpPr>
                <a:spLocks/>
              </p:cNvSpPr>
              <p:nvPr/>
            </p:nvSpPr>
            <p:spPr bwMode="auto">
              <a:xfrm rot="1922975">
                <a:off x="8590" y="8678"/>
                <a:ext cx="384" cy="139"/>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FF6600"/>
              </a:solidFill>
              <a:ln w="9525">
                <a:noFill/>
                <a:round/>
                <a:headEnd/>
                <a:tailEnd/>
              </a:ln>
            </p:spPr>
            <p:txBody>
              <a:bodyPr/>
              <a:lstStyle/>
              <a:p>
                <a:endParaRPr lang="en-US"/>
              </a:p>
            </p:txBody>
          </p:sp>
          <p:sp>
            <p:nvSpPr>
              <p:cNvPr id="182333" name="Freeform 61"/>
              <p:cNvSpPr>
                <a:spLocks/>
              </p:cNvSpPr>
              <p:nvPr/>
            </p:nvSpPr>
            <p:spPr bwMode="auto">
              <a:xfrm rot="5218578">
                <a:off x="7498" y="7604"/>
                <a:ext cx="154" cy="2129"/>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993300"/>
              </a:solidFill>
              <a:ln w="19685">
                <a:solidFill>
                  <a:srgbClr val="000000"/>
                </a:solidFill>
                <a:prstDash val="solid"/>
                <a:round/>
                <a:headEnd/>
                <a:tailEnd/>
              </a:ln>
            </p:spPr>
            <p:txBody>
              <a:bodyPr/>
              <a:lstStyle/>
              <a:p>
                <a:endParaRPr lang="en-US"/>
              </a:p>
            </p:txBody>
          </p:sp>
          <p:sp>
            <p:nvSpPr>
              <p:cNvPr id="182334" name="Freeform 62"/>
              <p:cNvSpPr>
                <a:spLocks/>
              </p:cNvSpPr>
              <p:nvPr/>
            </p:nvSpPr>
            <p:spPr bwMode="auto">
              <a:xfrm rot="6583345">
                <a:off x="8319" y="8055"/>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2335" name="Freeform 63"/>
              <p:cNvSpPr>
                <a:spLocks/>
              </p:cNvSpPr>
              <p:nvPr/>
            </p:nvSpPr>
            <p:spPr bwMode="auto">
              <a:xfrm rot="6583345">
                <a:off x="8371" y="8225"/>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800000"/>
              </a:solidFill>
              <a:ln w="9525">
                <a:noFill/>
                <a:round/>
                <a:headEnd/>
                <a:tailEnd/>
              </a:ln>
            </p:spPr>
            <p:txBody>
              <a:bodyPr/>
              <a:lstStyle/>
              <a:p>
                <a:endParaRPr lang="en-US"/>
              </a:p>
            </p:txBody>
          </p:sp>
          <p:sp>
            <p:nvSpPr>
              <p:cNvPr id="182336" name="Freeform 64"/>
              <p:cNvSpPr>
                <a:spLocks/>
              </p:cNvSpPr>
              <p:nvPr/>
            </p:nvSpPr>
            <p:spPr bwMode="auto">
              <a:xfrm rot="6583345">
                <a:off x="8451" y="8194"/>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grpSp>
        <p:grpSp>
          <p:nvGrpSpPr>
            <p:cNvPr id="182337" name="Group 65"/>
            <p:cNvGrpSpPr>
              <a:grpSpLocks/>
            </p:cNvGrpSpPr>
            <p:nvPr/>
          </p:nvGrpSpPr>
          <p:grpSpPr bwMode="auto">
            <a:xfrm>
              <a:off x="3398" y="2793"/>
              <a:ext cx="1003" cy="565"/>
              <a:chOff x="6510" y="7936"/>
              <a:chExt cx="2508" cy="1412"/>
            </a:xfrm>
          </p:grpSpPr>
          <p:sp>
            <p:nvSpPr>
              <p:cNvPr id="182338" name="Freeform 66"/>
              <p:cNvSpPr>
                <a:spLocks/>
              </p:cNvSpPr>
              <p:nvPr/>
            </p:nvSpPr>
            <p:spPr bwMode="auto">
              <a:xfrm rot="2983569">
                <a:off x="6925" y="8844"/>
                <a:ext cx="443" cy="566"/>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FF9900"/>
              </a:solidFill>
              <a:ln w="19685">
                <a:solidFill>
                  <a:srgbClr val="000000"/>
                </a:solidFill>
                <a:prstDash val="solid"/>
                <a:round/>
                <a:headEnd/>
                <a:tailEnd/>
              </a:ln>
            </p:spPr>
            <p:txBody>
              <a:bodyPr/>
              <a:lstStyle/>
              <a:p>
                <a:endParaRPr lang="en-US"/>
              </a:p>
            </p:txBody>
          </p:sp>
          <p:sp>
            <p:nvSpPr>
              <p:cNvPr id="182339" name="Freeform 67"/>
              <p:cNvSpPr>
                <a:spLocks/>
              </p:cNvSpPr>
              <p:nvPr/>
            </p:nvSpPr>
            <p:spPr bwMode="auto">
              <a:xfrm rot="2983569">
                <a:off x="6739" y="8651"/>
                <a:ext cx="537" cy="387"/>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gradFill rotWithShape="0">
                <a:gsLst>
                  <a:gs pos="0">
                    <a:srgbClr val="993300"/>
                  </a:gs>
                  <a:gs pos="100000">
                    <a:srgbClr val="FF9900"/>
                  </a:gs>
                </a:gsLst>
                <a:lin ang="5400000" scaled="1"/>
              </a:gradFill>
              <a:ln w="19685">
                <a:solidFill>
                  <a:srgbClr val="000000"/>
                </a:solidFill>
                <a:prstDash val="solid"/>
                <a:round/>
                <a:headEnd/>
                <a:tailEnd/>
              </a:ln>
            </p:spPr>
            <p:txBody>
              <a:bodyPr/>
              <a:lstStyle/>
              <a:p>
                <a:endParaRPr lang="en-US"/>
              </a:p>
            </p:txBody>
          </p:sp>
          <p:sp>
            <p:nvSpPr>
              <p:cNvPr id="182340" name="Freeform 68"/>
              <p:cNvSpPr>
                <a:spLocks/>
              </p:cNvSpPr>
              <p:nvPr/>
            </p:nvSpPr>
            <p:spPr bwMode="auto">
              <a:xfrm rot="2983569">
                <a:off x="7047" y="9005"/>
                <a:ext cx="291" cy="283"/>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993300"/>
              </a:solidFill>
              <a:ln w="9525">
                <a:noFill/>
                <a:round/>
                <a:headEnd/>
                <a:tailEnd/>
              </a:ln>
            </p:spPr>
            <p:txBody>
              <a:bodyPr/>
              <a:lstStyle/>
              <a:p>
                <a:endParaRPr lang="en-US"/>
              </a:p>
            </p:txBody>
          </p:sp>
          <p:sp>
            <p:nvSpPr>
              <p:cNvPr id="182341" name="Freeform 69"/>
              <p:cNvSpPr>
                <a:spLocks/>
              </p:cNvSpPr>
              <p:nvPr/>
            </p:nvSpPr>
            <p:spPr bwMode="auto">
              <a:xfrm rot="5218578">
                <a:off x="7673" y="8687"/>
                <a:ext cx="339" cy="354"/>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FFCC00"/>
              </a:solidFill>
              <a:ln w="19685">
                <a:solidFill>
                  <a:srgbClr val="000000"/>
                </a:solidFill>
                <a:prstDash val="solid"/>
                <a:round/>
                <a:headEnd/>
                <a:tailEnd/>
              </a:ln>
            </p:spPr>
            <p:txBody>
              <a:bodyPr/>
              <a:lstStyle/>
              <a:p>
                <a:endParaRPr lang="en-US"/>
              </a:p>
            </p:txBody>
          </p:sp>
          <p:sp>
            <p:nvSpPr>
              <p:cNvPr id="182342" name="Freeform 70"/>
              <p:cNvSpPr>
                <a:spLocks/>
              </p:cNvSpPr>
              <p:nvPr/>
            </p:nvSpPr>
            <p:spPr bwMode="auto">
              <a:xfrm rot="5218578">
                <a:off x="7683" y="8792"/>
                <a:ext cx="235" cy="227"/>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993300"/>
              </a:solidFill>
              <a:ln w="9525">
                <a:noFill/>
                <a:round/>
                <a:headEnd/>
                <a:tailEnd/>
              </a:ln>
            </p:spPr>
            <p:txBody>
              <a:bodyPr/>
              <a:lstStyle/>
              <a:p>
                <a:endParaRPr lang="en-US"/>
              </a:p>
            </p:txBody>
          </p:sp>
          <p:sp>
            <p:nvSpPr>
              <p:cNvPr id="182343" name="Freeform 71"/>
              <p:cNvSpPr>
                <a:spLocks/>
              </p:cNvSpPr>
              <p:nvPr/>
            </p:nvSpPr>
            <p:spPr bwMode="auto">
              <a:xfrm rot="5218578">
                <a:off x="7065" y="7971"/>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gradFill rotWithShape="0">
                <a:gsLst>
                  <a:gs pos="0">
                    <a:srgbClr val="993300"/>
                  </a:gs>
                  <a:gs pos="100000">
                    <a:srgbClr val="FFFF00"/>
                  </a:gs>
                </a:gsLst>
                <a:lin ang="5400000" scaled="1"/>
              </a:gradFill>
              <a:ln w="19685">
                <a:solidFill>
                  <a:srgbClr val="000000"/>
                </a:solidFill>
                <a:prstDash val="solid"/>
                <a:round/>
                <a:headEnd/>
                <a:tailEnd/>
              </a:ln>
            </p:spPr>
            <p:txBody>
              <a:bodyPr/>
              <a:lstStyle/>
              <a:p>
                <a:endParaRPr lang="en-US"/>
              </a:p>
            </p:txBody>
          </p:sp>
          <p:sp>
            <p:nvSpPr>
              <p:cNvPr id="182344" name="Freeform 72"/>
              <p:cNvSpPr>
                <a:spLocks/>
              </p:cNvSpPr>
              <p:nvPr/>
            </p:nvSpPr>
            <p:spPr bwMode="auto">
              <a:xfrm rot="5218578">
                <a:off x="7122" y="8148"/>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FF9900"/>
              </a:solidFill>
              <a:ln w="9525">
                <a:noFill/>
                <a:round/>
                <a:headEnd/>
                <a:tailEnd/>
              </a:ln>
            </p:spPr>
            <p:txBody>
              <a:bodyPr/>
              <a:lstStyle/>
              <a:p>
                <a:endParaRPr lang="en-US"/>
              </a:p>
            </p:txBody>
          </p:sp>
          <p:sp>
            <p:nvSpPr>
              <p:cNvPr id="182345" name="Freeform 73"/>
              <p:cNvSpPr>
                <a:spLocks/>
              </p:cNvSpPr>
              <p:nvPr/>
            </p:nvSpPr>
            <p:spPr bwMode="auto">
              <a:xfrm rot="5218578">
                <a:off x="7202" y="8076"/>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sp>
            <p:nvSpPr>
              <p:cNvPr id="182346" name="Freeform 74"/>
              <p:cNvSpPr>
                <a:spLocks/>
              </p:cNvSpPr>
              <p:nvPr/>
            </p:nvSpPr>
            <p:spPr bwMode="auto">
              <a:xfrm rot="1922975">
                <a:off x="8465" y="8582"/>
                <a:ext cx="553" cy="217"/>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993300"/>
              </a:solidFill>
              <a:ln w="19685">
                <a:solidFill>
                  <a:srgbClr val="000000"/>
                </a:solidFill>
                <a:prstDash val="solid"/>
                <a:round/>
                <a:headEnd/>
                <a:tailEnd/>
              </a:ln>
            </p:spPr>
            <p:txBody>
              <a:bodyPr/>
              <a:lstStyle/>
              <a:p>
                <a:endParaRPr lang="en-US"/>
              </a:p>
            </p:txBody>
          </p:sp>
          <p:sp>
            <p:nvSpPr>
              <p:cNvPr id="182347" name="Freeform 75"/>
              <p:cNvSpPr>
                <a:spLocks/>
              </p:cNvSpPr>
              <p:nvPr/>
            </p:nvSpPr>
            <p:spPr bwMode="auto">
              <a:xfrm rot="1922975">
                <a:off x="8590" y="8678"/>
                <a:ext cx="384" cy="139"/>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FF6600"/>
              </a:solidFill>
              <a:ln w="9525">
                <a:noFill/>
                <a:round/>
                <a:headEnd/>
                <a:tailEnd/>
              </a:ln>
            </p:spPr>
            <p:txBody>
              <a:bodyPr/>
              <a:lstStyle/>
              <a:p>
                <a:endParaRPr lang="en-US"/>
              </a:p>
            </p:txBody>
          </p:sp>
          <p:sp>
            <p:nvSpPr>
              <p:cNvPr id="182348" name="Freeform 76"/>
              <p:cNvSpPr>
                <a:spLocks/>
              </p:cNvSpPr>
              <p:nvPr/>
            </p:nvSpPr>
            <p:spPr bwMode="auto">
              <a:xfrm rot="5218578">
                <a:off x="7498" y="7604"/>
                <a:ext cx="154" cy="2129"/>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993300"/>
              </a:solidFill>
              <a:ln w="19685">
                <a:solidFill>
                  <a:srgbClr val="000000"/>
                </a:solidFill>
                <a:prstDash val="solid"/>
                <a:round/>
                <a:headEnd/>
                <a:tailEnd/>
              </a:ln>
            </p:spPr>
            <p:txBody>
              <a:bodyPr/>
              <a:lstStyle/>
              <a:p>
                <a:endParaRPr lang="en-US"/>
              </a:p>
            </p:txBody>
          </p:sp>
          <p:sp>
            <p:nvSpPr>
              <p:cNvPr id="182349" name="Freeform 77"/>
              <p:cNvSpPr>
                <a:spLocks/>
              </p:cNvSpPr>
              <p:nvPr/>
            </p:nvSpPr>
            <p:spPr bwMode="auto">
              <a:xfrm rot="6583345">
                <a:off x="8319" y="8055"/>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2350" name="Freeform 78"/>
              <p:cNvSpPr>
                <a:spLocks/>
              </p:cNvSpPr>
              <p:nvPr/>
            </p:nvSpPr>
            <p:spPr bwMode="auto">
              <a:xfrm rot="6583345">
                <a:off x="8371" y="8225"/>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800000"/>
              </a:solidFill>
              <a:ln w="9525">
                <a:noFill/>
                <a:round/>
                <a:headEnd/>
                <a:tailEnd/>
              </a:ln>
            </p:spPr>
            <p:txBody>
              <a:bodyPr/>
              <a:lstStyle/>
              <a:p>
                <a:endParaRPr lang="en-US"/>
              </a:p>
            </p:txBody>
          </p:sp>
          <p:sp>
            <p:nvSpPr>
              <p:cNvPr id="182351" name="Freeform 79"/>
              <p:cNvSpPr>
                <a:spLocks/>
              </p:cNvSpPr>
              <p:nvPr/>
            </p:nvSpPr>
            <p:spPr bwMode="auto">
              <a:xfrm rot="6583345">
                <a:off x="8451" y="8194"/>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grpSp>
        <p:grpSp>
          <p:nvGrpSpPr>
            <p:cNvPr id="182352" name="Group 80"/>
            <p:cNvGrpSpPr>
              <a:grpSpLocks/>
            </p:cNvGrpSpPr>
            <p:nvPr/>
          </p:nvGrpSpPr>
          <p:grpSpPr bwMode="auto">
            <a:xfrm rot="1135982">
              <a:off x="3744" y="2880"/>
              <a:ext cx="1003" cy="565"/>
              <a:chOff x="6510" y="7936"/>
              <a:chExt cx="2508" cy="1412"/>
            </a:xfrm>
          </p:grpSpPr>
          <p:sp>
            <p:nvSpPr>
              <p:cNvPr id="182353" name="Freeform 81"/>
              <p:cNvSpPr>
                <a:spLocks/>
              </p:cNvSpPr>
              <p:nvPr/>
            </p:nvSpPr>
            <p:spPr bwMode="auto">
              <a:xfrm rot="2983569">
                <a:off x="6925" y="8844"/>
                <a:ext cx="443" cy="566"/>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FF9900"/>
              </a:solidFill>
              <a:ln w="19685">
                <a:solidFill>
                  <a:srgbClr val="000000"/>
                </a:solidFill>
                <a:prstDash val="solid"/>
                <a:round/>
                <a:headEnd/>
                <a:tailEnd/>
              </a:ln>
            </p:spPr>
            <p:txBody>
              <a:bodyPr/>
              <a:lstStyle/>
              <a:p>
                <a:endParaRPr lang="en-US"/>
              </a:p>
            </p:txBody>
          </p:sp>
          <p:sp>
            <p:nvSpPr>
              <p:cNvPr id="182354" name="Freeform 82"/>
              <p:cNvSpPr>
                <a:spLocks/>
              </p:cNvSpPr>
              <p:nvPr/>
            </p:nvSpPr>
            <p:spPr bwMode="auto">
              <a:xfrm rot="2983569">
                <a:off x="6739" y="8651"/>
                <a:ext cx="537" cy="387"/>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gradFill rotWithShape="0">
                <a:gsLst>
                  <a:gs pos="0">
                    <a:srgbClr val="993300"/>
                  </a:gs>
                  <a:gs pos="100000">
                    <a:srgbClr val="FF9900"/>
                  </a:gs>
                </a:gsLst>
                <a:lin ang="5400000" scaled="1"/>
              </a:gradFill>
              <a:ln w="19685">
                <a:solidFill>
                  <a:srgbClr val="000000"/>
                </a:solidFill>
                <a:prstDash val="solid"/>
                <a:round/>
                <a:headEnd/>
                <a:tailEnd/>
              </a:ln>
            </p:spPr>
            <p:txBody>
              <a:bodyPr/>
              <a:lstStyle/>
              <a:p>
                <a:endParaRPr lang="en-US"/>
              </a:p>
            </p:txBody>
          </p:sp>
          <p:sp>
            <p:nvSpPr>
              <p:cNvPr id="182355" name="Freeform 83"/>
              <p:cNvSpPr>
                <a:spLocks/>
              </p:cNvSpPr>
              <p:nvPr/>
            </p:nvSpPr>
            <p:spPr bwMode="auto">
              <a:xfrm rot="2983569">
                <a:off x="7047" y="9005"/>
                <a:ext cx="291" cy="283"/>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993300"/>
              </a:solidFill>
              <a:ln w="9525">
                <a:noFill/>
                <a:round/>
                <a:headEnd/>
                <a:tailEnd/>
              </a:ln>
            </p:spPr>
            <p:txBody>
              <a:bodyPr/>
              <a:lstStyle/>
              <a:p>
                <a:endParaRPr lang="en-US"/>
              </a:p>
            </p:txBody>
          </p:sp>
          <p:sp>
            <p:nvSpPr>
              <p:cNvPr id="182356" name="Freeform 84"/>
              <p:cNvSpPr>
                <a:spLocks/>
              </p:cNvSpPr>
              <p:nvPr/>
            </p:nvSpPr>
            <p:spPr bwMode="auto">
              <a:xfrm rot="5218578">
                <a:off x="7673" y="8687"/>
                <a:ext cx="339" cy="354"/>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FFCC00"/>
              </a:solidFill>
              <a:ln w="19685">
                <a:solidFill>
                  <a:srgbClr val="000000"/>
                </a:solidFill>
                <a:prstDash val="solid"/>
                <a:round/>
                <a:headEnd/>
                <a:tailEnd/>
              </a:ln>
            </p:spPr>
            <p:txBody>
              <a:bodyPr/>
              <a:lstStyle/>
              <a:p>
                <a:endParaRPr lang="en-US"/>
              </a:p>
            </p:txBody>
          </p:sp>
          <p:sp>
            <p:nvSpPr>
              <p:cNvPr id="182357" name="Freeform 85"/>
              <p:cNvSpPr>
                <a:spLocks/>
              </p:cNvSpPr>
              <p:nvPr/>
            </p:nvSpPr>
            <p:spPr bwMode="auto">
              <a:xfrm rot="5218578">
                <a:off x="7683" y="8792"/>
                <a:ext cx="235" cy="227"/>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993300"/>
              </a:solidFill>
              <a:ln w="9525">
                <a:noFill/>
                <a:round/>
                <a:headEnd/>
                <a:tailEnd/>
              </a:ln>
            </p:spPr>
            <p:txBody>
              <a:bodyPr/>
              <a:lstStyle/>
              <a:p>
                <a:endParaRPr lang="en-US"/>
              </a:p>
            </p:txBody>
          </p:sp>
          <p:sp>
            <p:nvSpPr>
              <p:cNvPr id="182358" name="Freeform 86"/>
              <p:cNvSpPr>
                <a:spLocks/>
              </p:cNvSpPr>
              <p:nvPr/>
            </p:nvSpPr>
            <p:spPr bwMode="auto">
              <a:xfrm rot="5218578">
                <a:off x="7065" y="7971"/>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gradFill rotWithShape="0">
                <a:gsLst>
                  <a:gs pos="0">
                    <a:srgbClr val="993300"/>
                  </a:gs>
                  <a:gs pos="100000">
                    <a:srgbClr val="FFFF00"/>
                  </a:gs>
                </a:gsLst>
                <a:lin ang="5400000" scaled="1"/>
              </a:gradFill>
              <a:ln w="19685">
                <a:solidFill>
                  <a:srgbClr val="000000"/>
                </a:solidFill>
                <a:prstDash val="solid"/>
                <a:round/>
                <a:headEnd/>
                <a:tailEnd/>
              </a:ln>
            </p:spPr>
            <p:txBody>
              <a:bodyPr/>
              <a:lstStyle/>
              <a:p>
                <a:endParaRPr lang="en-US"/>
              </a:p>
            </p:txBody>
          </p:sp>
          <p:sp>
            <p:nvSpPr>
              <p:cNvPr id="182359" name="Freeform 87"/>
              <p:cNvSpPr>
                <a:spLocks/>
              </p:cNvSpPr>
              <p:nvPr/>
            </p:nvSpPr>
            <p:spPr bwMode="auto">
              <a:xfrm rot="5218578">
                <a:off x="7122" y="8148"/>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FF9900"/>
              </a:solidFill>
              <a:ln w="9525">
                <a:noFill/>
                <a:round/>
                <a:headEnd/>
                <a:tailEnd/>
              </a:ln>
            </p:spPr>
            <p:txBody>
              <a:bodyPr/>
              <a:lstStyle/>
              <a:p>
                <a:endParaRPr lang="en-US"/>
              </a:p>
            </p:txBody>
          </p:sp>
          <p:sp>
            <p:nvSpPr>
              <p:cNvPr id="182360" name="Freeform 88"/>
              <p:cNvSpPr>
                <a:spLocks/>
              </p:cNvSpPr>
              <p:nvPr/>
            </p:nvSpPr>
            <p:spPr bwMode="auto">
              <a:xfrm rot="5218578">
                <a:off x="7202" y="8076"/>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sp>
            <p:nvSpPr>
              <p:cNvPr id="182361" name="Freeform 89"/>
              <p:cNvSpPr>
                <a:spLocks/>
              </p:cNvSpPr>
              <p:nvPr/>
            </p:nvSpPr>
            <p:spPr bwMode="auto">
              <a:xfrm rot="1922975">
                <a:off x="8465" y="8582"/>
                <a:ext cx="553" cy="217"/>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993300"/>
              </a:solidFill>
              <a:ln w="19685">
                <a:solidFill>
                  <a:srgbClr val="000000"/>
                </a:solidFill>
                <a:prstDash val="solid"/>
                <a:round/>
                <a:headEnd/>
                <a:tailEnd/>
              </a:ln>
            </p:spPr>
            <p:txBody>
              <a:bodyPr/>
              <a:lstStyle/>
              <a:p>
                <a:endParaRPr lang="en-US"/>
              </a:p>
            </p:txBody>
          </p:sp>
          <p:sp>
            <p:nvSpPr>
              <p:cNvPr id="182362" name="Freeform 90"/>
              <p:cNvSpPr>
                <a:spLocks/>
              </p:cNvSpPr>
              <p:nvPr/>
            </p:nvSpPr>
            <p:spPr bwMode="auto">
              <a:xfrm rot="1922975">
                <a:off x="8590" y="8678"/>
                <a:ext cx="384" cy="139"/>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FF6600"/>
              </a:solidFill>
              <a:ln w="9525">
                <a:noFill/>
                <a:round/>
                <a:headEnd/>
                <a:tailEnd/>
              </a:ln>
            </p:spPr>
            <p:txBody>
              <a:bodyPr/>
              <a:lstStyle/>
              <a:p>
                <a:endParaRPr lang="en-US"/>
              </a:p>
            </p:txBody>
          </p:sp>
          <p:sp>
            <p:nvSpPr>
              <p:cNvPr id="182363" name="Freeform 91"/>
              <p:cNvSpPr>
                <a:spLocks/>
              </p:cNvSpPr>
              <p:nvPr/>
            </p:nvSpPr>
            <p:spPr bwMode="auto">
              <a:xfrm rot="5218578">
                <a:off x="7498" y="7604"/>
                <a:ext cx="154" cy="2129"/>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993300"/>
              </a:solidFill>
              <a:ln w="19685">
                <a:solidFill>
                  <a:srgbClr val="000000"/>
                </a:solidFill>
                <a:prstDash val="solid"/>
                <a:round/>
                <a:headEnd/>
                <a:tailEnd/>
              </a:ln>
            </p:spPr>
            <p:txBody>
              <a:bodyPr/>
              <a:lstStyle/>
              <a:p>
                <a:endParaRPr lang="en-US"/>
              </a:p>
            </p:txBody>
          </p:sp>
          <p:sp>
            <p:nvSpPr>
              <p:cNvPr id="182364" name="Freeform 92"/>
              <p:cNvSpPr>
                <a:spLocks/>
              </p:cNvSpPr>
              <p:nvPr/>
            </p:nvSpPr>
            <p:spPr bwMode="auto">
              <a:xfrm rot="6583345">
                <a:off x="8319" y="8055"/>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2365" name="Freeform 93"/>
              <p:cNvSpPr>
                <a:spLocks/>
              </p:cNvSpPr>
              <p:nvPr/>
            </p:nvSpPr>
            <p:spPr bwMode="auto">
              <a:xfrm rot="6583345">
                <a:off x="8371" y="8225"/>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800000"/>
              </a:solidFill>
              <a:ln w="9525">
                <a:noFill/>
                <a:round/>
                <a:headEnd/>
                <a:tailEnd/>
              </a:ln>
            </p:spPr>
            <p:txBody>
              <a:bodyPr/>
              <a:lstStyle/>
              <a:p>
                <a:endParaRPr lang="en-US"/>
              </a:p>
            </p:txBody>
          </p:sp>
          <p:sp>
            <p:nvSpPr>
              <p:cNvPr id="182366" name="Freeform 94"/>
              <p:cNvSpPr>
                <a:spLocks/>
              </p:cNvSpPr>
              <p:nvPr/>
            </p:nvSpPr>
            <p:spPr bwMode="auto">
              <a:xfrm rot="6583345">
                <a:off x="8451" y="8194"/>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grpSp>
        <p:sp>
          <p:nvSpPr>
            <p:cNvPr id="182367" name="Oval 95"/>
            <p:cNvSpPr>
              <a:spLocks noChangeArrowheads="1"/>
            </p:cNvSpPr>
            <p:nvPr/>
          </p:nvSpPr>
          <p:spPr bwMode="auto">
            <a:xfrm>
              <a:off x="3696" y="2832"/>
              <a:ext cx="102" cy="98"/>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2368" name="Oval 96"/>
            <p:cNvSpPr>
              <a:spLocks noChangeArrowheads="1"/>
            </p:cNvSpPr>
            <p:nvPr/>
          </p:nvSpPr>
          <p:spPr bwMode="auto">
            <a:xfrm>
              <a:off x="2150" y="3177"/>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69" name="Oval 97"/>
            <p:cNvSpPr>
              <a:spLocks noChangeArrowheads="1"/>
            </p:cNvSpPr>
            <p:nvPr/>
          </p:nvSpPr>
          <p:spPr bwMode="auto">
            <a:xfrm>
              <a:off x="3216" y="3024"/>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70" name="Oval 98"/>
            <p:cNvSpPr>
              <a:spLocks noChangeArrowheads="1"/>
            </p:cNvSpPr>
            <p:nvPr/>
          </p:nvSpPr>
          <p:spPr bwMode="auto">
            <a:xfrm>
              <a:off x="3600" y="3216"/>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71" name="Oval 99"/>
            <p:cNvSpPr>
              <a:spLocks noChangeArrowheads="1"/>
            </p:cNvSpPr>
            <p:nvPr/>
          </p:nvSpPr>
          <p:spPr bwMode="auto">
            <a:xfrm>
              <a:off x="3888" y="3216"/>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2372" name="Oval 100"/>
            <p:cNvSpPr>
              <a:spLocks noChangeArrowheads="1"/>
            </p:cNvSpPr>
            <p:nvPr/>
          </p:nvSpPr>
          <p:spPr bwMode="auto">
            <a:xfrm>
              <a:off x="4128" y="3024"/>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84322" name="Group 2"/>
          <p:cNvGrpSpPr>
            <a:grpSpLocks/>
          </p:cNvGrpSpPr>
          <p:nvPr/>
        </p:nvGrpSpPr>
        <p:grpSpPr bwMode="auto">
          <a:xfrm>
            <a:off x="1203325" y="4357688"/>
            <a:ext cx="6332538" cy="1143000"/>
            <a:chOff x="758" y="2745"/>
            <a:chExt cx="3989" cy="720"/>
          </a:xfrm>
        </p:grpSpPr>
        <p:grpSp>
          <p:nvGrpSpPr>
            <p:cNvPr id="184323" name="Group 3"/>
            <p:cNvGrpSpPr>
              <a:grpSpLocks/>
            </p:cNvGrpSpPr>
            <p:nvPr/>
          </p:nvGrpSpPr>
          <p:grpSpPr bwMode="auto">
            <a:xfrm>
              <a:off x="758" y="2745"/>
              <a:ext cx="1968" cy="720"/>
              <a:chOff x="6642" y="7549"/>
              <a:chExt cx="6402" cy="3341"/>
            </a:xfrm>
          </p:grpSpPr>
          <p:grpSp>
            <p:nvGrpSpPr>
              <p:cNvPr id="184324" name="Group 4"/>
              <p:cNvGrpSpPr>
                <a:grpSpLocks/>
              </p:cNvGrpSpPr>
              <p:nvPr/>
            </p:nvGrpSpPr>
            <p:grpSpPr bwMode="auto">
              <a:xfrm rot="10731313">
                <a:off x="10944" y="7566"/>
                <a:ext cx="825" cy="768"/>
                <a:chOff x="7891" y="10057"/>
                <a:chExt cx="825" cy="768"/>
              </a:xfrm>
            </p:grpSpPr>
            <p:sp>
              <p:nvSpPr>
                <p:cNvPr id="184325" name="Freeform 5"/>
                <p:cNvSpPr>
                  <a:spLocks/>
                </p:cNvSpPr>
                <p:nvPr/>
              </p:nvSpPr>
              <p:spPr bwMode="auto">
                <a:xfrm>
                  <a:off x="7891" y="10057"/>
                  <a:ext cx="825" cy="768"/>
                </a:xfrm>
                <a:custGeom>
                  <a:avLst/>
                  <a:gdLst/>
                  <a:ahLst/>
                  <a:cxnLst>
                    <a:cxn ang="0">
                      <a:pos x="0" y="0"/>
                    </a:cxn>
                    <a:cxn ang="0">
                      <a:pos x="88" y="205"/>
                    </a:cxn>
                    <a:cxn ang="0">
                      <a:pos x="143" y="363"/>
                    </a:cxn>
                    <a:cxn ang="0">
                      <a:pos x="195" y="498"/>
                    </a:cxn>
                    <a:cxn ang="0">
                      <a:pos x="268" y="633"/>
                    </a:cxn>
                    <a:cxn ang="0">
                      <a:pos x="323" y="700"/>
                    </a:cxn>
                    <a:cxn ang="0">
                      <a:pos x="395" y="745"/>
                    </a:cxn>
                    <a:cxn ang="0">
                      <a:pos x="468" y="768"/>
                    </a:cxn>
                    <a:cxn ang="0">
                      <a:pos x="610" y="768"/>
                    </a:cxn>
                    <a:cxn ang="0">
                      <a:pos x="718" y="723"/>
                    </a:cxn>
                    <a:cxn ang="0">
                      <a:pos x="790" y="655"/>
                    </a:cxn>
                    <a:cxn ang="0">
                      <a:pos x="825" y="588"/>
                    </a:cxn>
                    <a:cxn ang="0">
                      <a:pos x="773" y="385"/>
                    </a:cxn>
                    <a:cxn ang="0">
                      <a:pos x="610" y="70"/>
                    </a:cxn>
                    <a:cxn ang="0">
                      <a:pos x="0" y="0"/>
                    </a:cxn>
                  </a:cxnLst>
                  <a:rect l="0" t="0" r="r" b="b"/>
                  <a:pathLst>
                    <a:path w="825" h="768">
                      <a:moveTo>
                        <a:pt x="0" y="0"/>
                      </a:moveTo>
                      <a:lnTo>
                        <a:pt x="88" y="205"/>
                      </a:lnTo>
                      <a:lnTo>
                        <a:pt x="143" y="363"/>
                      </a:lnTo>
                      <a:lnTo>
                        <a:pt x="195" y="498"/>
                      </a:lnTo>
                      <a:lnTo>
                        <a:pt x="268" y="633"/>
                      </a:lnTo>
                      <a:lnTo>
                        <a:pt x="323" y="700"/>
                      </a:lnTo>
                      <a:lnTo>
                        <a:pt x="395" y="745"/>
                      </a:lnTo>
                      <a:lnTo>
                        <a:pt x="468" y="768"/>
                      </a:lnTo>
                      <a:lnTo>
                        <a:pt x="610" y="768"/>
                      </a:lnTo>
                      <a:lnTo>
                        <a:pt x="718" y="723"/>
                      </a:lnTo>
                      <a:lnTo>
                        <a:pt x="790" y="655"/>
                      </a:lnTo>
                      <a:lnTo>
                        <a:pt x="825" y="588"/>
                      </a:lnTo>
                      <a:lnTo>
                        <a:pt x="773" y="385"/>
                      </a:lnTo>
                      <a:lnTo>
                        <a:pt x="610" y="70"/>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84326" name="Freeform 6"/>
                <p:cNvSpPr>
                  <a:spLocks/>
                </p:cNvSpPr>
                <p:nvPr/>
              </p:nvSpPr>
              <p:spPr bwMode="auto">
                <a:xfrm>
                  <a:off x="8109" y="10562"/>
                  <a:ext cx="607" cy="260"/>
                </a:xfrm>
                <a:custGeom>
                  <a:avLst/>
                  <a:gdLst/>
                  <a:ahLst/>
                  <a:cxnLst>
                    <a:cxn ang="0">
                      <a:pos x="0" y="38"/>
                    </a:cxn>
                    <a:cxn ang="0">
                      <a:pos x="265" y="15"/>
                    </a:cxn>
                    <a:cxn ang="0">
                      <a:pos x="490" y="0"/>
                    </a:cxn>
                    <a:cxn ang="0">
                      <a:pos x="585" y="3"/>
                    </a:cxn>
                    <a:cxn ang="0">
                      <a:pos x="607" y="83"/>
                    </a:cxn>
                    <a:cxn ang="0">
                      <a:pos x="565" y="158"/>
                    </a:cxn>
                    <a:cxn ang="0">
                      <a:pos x="497" y="218"/>
                    </a:cxn>
                    <a:cxn ang="0">
                      <a:pos x="395" y="260"/>
                    </a:cxn>
                    <a:cxn ang="0">
                      <a:pos x="242" y="260"/>
                    </a:cxn>
                    <a:cxn ang="0">
                      <a:pos x="175" y="238"/>
                    </a:cxn>
                    <a:cxn ang="0">
                      <a:pos x="110" y="200"/>
                    </a:cxn>
                    <a:cxn ang="0">
                      <a:pos x="52" y="133"/>
                    </a:cxn>
                    <a:cxn ang="0">
                      <a:pos x="0" y="38"/>
                    </a:cxn>
                  </a:cxnLst>
                  <a:rect l="0" t="0" r="r" b="b"/>
                  <a:pathLst>
                    <a:path w="607" h="260">
                      <a:moveTo>
                        <a:pt x="0" y="38"/>
                      </a:moveTo>
                      <a:lnTo>
                        <a:pt x="265" y="15"/>
                      </a:lnTo>
                      <a:lnTo>
                        <a:pt x="490" y="0"/>
                      </a:lnTo>
                      <a:lnTo>
                        <a:pt x="585" y="3"/>
                      </a:lnTo>
                      <a:lnTo>
                        <a:pt x="607" y="83"/>
                      </a:lnTo>
                      <a:lnTo>
                        <a:pt x="565" y="158"/>
                      </a:lnTo>
                      <a:lnTo>
                        <a:pt x="497" y="218"/>
                      </a:lnTo>
                      <a:lnTo>
                        <a:pt x="395" y="260"/>
                      </a:lnTo>
                      <a:lnTo>
                        <a:pt x="242" y="260"/>
                      </a:lnTo>
                      <a:lnTo>
                        <a:pt x="175" y="238"/>
                      </a:lnTo>
                      <a:lnTo>
                        <a:pt x="110" y="200"/>
                      </a:lnTo>
                      <a:lnTo>
                        <a:pt x="52" y="133"/>
                      </a:lnTo>
                      <a:lnTo>
                        <a:pt x="0" y="38"/>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84327" name="Group 7"/>
              <p:cNvGrpSpPr>
                <a:grpSpLocks/>
              </p:cNvGrpSpPr>
              <p:nvPr/>
            </p:nvGrpSpPr>
            <p:grpSpPr bwMode="auto">
              <a:xfrm rot="10731313">
                <a:off x="7538" y="7549"/>
                <a:ext cx="1502" cy="1115"/>
                <a:chOff x="10623" y="9787"/>
                <a:chExt cx="1502" cy="1115"/>
              </a:xfrm>
            </p:grpSpPr>
            <p:sp>
              <p:nvSpPr>
                <p:cNvPr id="184328" name="Freeform 8"/>
                <p:cNvSpPr>
                  <a:spLocks/>
                </p:cNvSpPr>
                <p:nvPr/>
              </p:nvSpPr>
              <p:spPr bwMode="auto">
                <a:xfrm>
                  <a:off x="10623" y="9787"/>
                  <a:ext cx="1502" cy="1113"/>
                </a:xfrm>
                <a:custGeom>
                  <a:avLst/>
                  <a:gdLst/>
                  <a:ahLst/>
                  <a:cxnLst>
                    <a:cxn ang="0">
                      <a:pos x="1217" y="0"/>
                    </a:cxn>
                    <a:cxn ang="0">
                      <a:pos x="1292" y="15"/>
                    </a:cxn>
                    <a:cxn ang="0">
                      <a:pos x="1382" y="90"/>
                    </a:cxn>
                    <a:cxn ang="0">
                      <a:pos x="1457" y="165"/>
                    </a:cxn>
                    <a:cxn ang="0">
                      <a:pos x="1502" y="240"/>
                    </a:cxn>
                    <a:cxn ang="0">
                      <a:pos x="1502" y="333"/>
                    </a:cxn>
                    <a:cxn ang="0">
                      <a:pos x="1502" y="423"/>
                    </a:cxn>
                    <a:cxn ang="0">
                      <a:pos x="1442" y="543"/>
                    </a:cxn>
                    <a:cxn ang="0">
                      <a:pos x="1352" y="618"/>
                    </a:cxn>
                    <a:cxn ang="0">
                      <a:pos x="1262" y="723"/>
                    </a:cxn>
                    <a:cxn ang="0">
                      <a:pos x="1112" y="813"/>
                    </a:cxn>
                    <a:cxn ang="0">
                      <a:pos x="977" y="873"/>
                    </a:cxn>
                    <a:cxn ang="0">
                      <a:pos x="857" y="918"/>
                    </a:cxn>
                    <a:cxn ang="0">
                      <a:pos x="705" y="978"/>
                    </a:cxn>
                    <a:cxn ang="0">
                      <a:pos x="540" y="1068"/>
                    </a:cxn>
                    <a:cxn ang="0">
                      <a:pos x="375" y="1098"/>
                    </a:cxn>
                    <a:cxn ang="0">
                      <a:pos x="225" y="1113"/>
                    </a:cxn>
                    <a:cxn ang="0">
                      <a:pos x="150" y="1098"/>
                    </a:cxn>
                    <a:cxn ang="0">
                      <a:pos x="0" y="1098"/>
                    </a:cxn>
                    <a:cxn ang="0">
                      <a:pos x="15" y="978"/>
                    </a:cxn>
                    <a:cxn ang="0">
                      <a:pos x="60" y="843"/>
                    </a:cxn>
                    <a:cxn ang="0">
                      <a:pos x="120" y="753"/>
                    </a:cxn>
                    <a:cxn ang="0">
                      <a:pos x="180" y="663"/>
                    </a:cxn>
                    <a:cxn ang="0">
                      <a:pos x="285" y="603"/>
                    </a:cxn>
                    <a:cxn ang="0">
                      <a:pos x="615" y="483"/>
                    </a:cxn>
                    <a:cxn ang="0">
                      <a:pos x="780" y="378"/>
                    </a:cxn>
                    <a:cxn ang="0">
                      <a:pos x="917" y="270"/>
                    </a:cxn>
                    <a:cxn ang="0">
                      <a:pos x="947" y="225"/>
                    </a:cxn>
                    <a:cxn ang="0">
                      <a:pos x="977" y="105"/>
                    </a:cxn>
                    <a:cxn ang="0">
                      <a:pos x="1217" y="0"/>
                    </a:cxn>
                  </a:cxnLst>
                  <a:rect l="0" t="0" r="r" b="b"/>
                  <a:pathLst>
                    <a:path w="1502" h="1113">
                      <a:moveTo>
                        <a:pt x="1217" y="0"/>
                      </a:moveTo>
                      <a:lnTo>
                        <a:pt x="1292" y="15"/>
                      </a:lnTo>
                      <a:lnTo>
                        <a:pt x="1382" y="90"/>
                      </a:lnTo>
                      <a:lnTo>
                        <a:pt x="1457" y="165"/>
                      </a:lnTo>
                      <a:lnTo>
                        <a:pt x="1502" y="240"/>
                      </a:lnTo>
                      <a:lnTo>
                        <a:pt x="1502" y="333"/>
                      </a:lnTo>
                      <a:lnTo>
                        <a:pt x="1502" y="423"/>
                      </a:lnTo>
                      <a:lnTo>
                        <a:pt x="1442" y="543"/>
                      </a:lnTo>
                      <a:lnTo>
                        <a:pt x="1352" y="618"/>
                      </a:lnTo>
                      <a:lnTo>
                        <a:pt x="1262" y="723"/>
                      </a:lnTo>
                      <a:lnTo>
                        <a:pt x="1112" y="813"/>
                      </a:lnTo>
                      <a:lnTo>
                        <a:pt x="977" y="873"/>
                      </a:lnTo>
                      <a:lnTo>
                        <a:pt x="857" y="918"/>
                      </a:lnTo>
                      <a:lnTo>
                        <a:pt x="705" y="978"/>
                      </a:lnTo>
                      <a:lnTo>
                        <a:pt x="540" y="1068"/>
                      </a:lnTo>
                      <a:lnTo>
                        <a:pt x="375" y="1098"/>
                      </a:lnTo>
                      <a:lnTo>
                        <a:pt x="225" y="1113"/>
                      </a:lnTo>
                      <a:lnTo>
                        <a:pt x="150" y="1098"/>
                      </a:lnTo>
                      <a:lnTo>
                        <a:pt x="0" y="1098"/>
                      </a:lnTo>
                      <a:lnTo>
                        <a:pt x="15" y="978"/>
                      </a:lnTo>
                      <a:lnTo>
                        <a:pt x="60" y="843"/>
                      </a:lnTo>
                      <a:lnTo>
                        <a:pt x="120" y="753"/>
                      </a:lnTo>
                      <a:lnTo>
                        <a:pt x="180" y="663"/>
                      </a:lnTo>
                      <a:lnTo>
                        <a:pt x="285" y="603"/>
                      </a:lnTo>
                      <a:lnTo>
                        <a:pt x="615" y="483"/>
                      </a:lnTo>
                      <a:lnTo>
                        <a:pt x="780" y="378"/>
                      </a:lnTo>
                      <a:lnTo>
                        <a:pt x="917" y="270"/>
                      </a:lnTo>
                      <a:lnTo>
                        <a:pt x="947" y="225"/>
                      </a:lnTo>
                      <a:lnTo>
                        <a:pt x="977" y="105"/>
                      </a:lnTo>
                      <a:lnTo>
                        <a:pt x="1217" y="0"/>
                      </a:lnTo>
                      <a:close/>
                    </a:path>
                  </a:pathLst>
                </a:custGeom>
                <a:solidFill>
                  <a:srgbClr val="5FC000"/>
                </a:solidFill>
                <a:ln w="12700">
                  <a:solidFill>
                    <a:srgbClr val="000000"/>
                  </a:solidFill>
                  <a:prstDash val="solid"/>
                  <a:round/>
                  <a:headEnd/>
                  <a:tailEnd/>
                </a:ln>
              </p:spPr>
              <p:txBody>
                <a:bodyPr/>
                <a:lstStyle/>
                <a:p>
                  <a:endParaRPr lang="en-US"/>
                </a:p>
              </p:txBody>
            </p:sp>
            <p:sp>
              <p:nvSpPr>
                <p:cNvPr id="184329" name="Freeform 9"/>
                <p:cNvSpPr>
                  <a:spLocks/>
                </p:cNvSpPr>
                <p:nvPr/>
              </p:nvSpPr>
              <p:spPr bwMode="auto">
                <a:xfrm>
                  <a:off x="10623" y="10445"/>
                  <a:ext cx="607" cy="457"/>
                </a:xfrm>
                <a:custGeom>
                  <a:avLst/>
                  <a:gdLst/>
                  <a:ahLst/>
                  <a:cxnLst>
                    <a:cxn ang="0">
                      <a:pos x="195" y="0"/>
                    </a:cxn>
                    <a:cxn ang="0">
                      <a:pos x="90" y="127"/>
                    </a:cxn>
                    <a:cxn ang="0">
                      <a:pos x="53" y="202"/>
                    </a:cxn>
                    <a:cxn ang="0">
                      <a:pos x="30" y="285"/>
                    </a:cxn>
                    <a:cxn ang="0">
                      <a:pos x="0" y="390"/>
                    </a:cxn>
                    <a:cxn ang="0">
                      <a:pos x="8" y="450"/>
                    </a:cxn>
                    <a:cxn ang="0">
                      <a:pos x="135" y="450"/>
                    </a:cxn>
                    <a:cxn ang="0">
                      <a:pos x="233" y="457"/>
                    </a:cxn>
                    <a:cxn ang="0">
                      <a:pos x="352" y="442"/>
                    </a:cxn>
                    <a:cxn ang="0">
                      <a:pos x="427" y="427"/>
                    </a:cxn>
                    <a:cxn ang="0">
                      <a:pos x="517" y="420"/>
                    </a:cxn>
                    <a:cxn ang="0">
                      <a:pos x="600" y="382"/>
                    </a:cxn>
                    <a:cxn ang="0">
                      <a:pos x="607" y="307"/>
                    </a:cxn>
                    <a:cxn ang="0">
                      <a:pos x="540" y="232"/>
                    </a:cxn>
                    <a:cxn ang="0">
                      <a:pos x="480" y="157"/>
                    </a:cxn>
                    <a:cxn ang="0">
                      <a:pos x="412" y="90"/>
                    </a:cxn>
                    <a:cxn ang="0">
                      <a:pos x="337" y="37"/>
                    </a:cxn>
                    <a:cxn ang="0">
                      <a:pos x="195" y="0"/>
                    </a:cxn>
                  </a:cxnLst>
                  <a:rect l="0" t="0" r="r" b="b"/>
                  <a:pathLst>
                    <a:path w="607" h="457">
                      <a:moveTo>
                        <a:pt x="195" y="0"/>
                      </a:moveTo>
                      <a:lnTo>
                        <a:pt x="90" y="127"/>
                      </a:lnTo>
                      <a:lnTo>
                        <a:pt x="53" y="202"/>
                      </a:lnTo>
                      <a:lnTo>
                        <a:pt x="30" y="285"/>
                      </a:lnTo>
                      <a:lnTo>
                        <a:pt x="0" y="390"/>
                      </a:lnTo>
                      <a:lnTo>
                        <a:pt x="8" y="450"/>
                      </a:lnTo>
                      <a:lnTo>
                        <a:pt x="135" y="450"/>
                      </a:lnTo>
                      <a:lnTo>
                        <a:pt x="233" y="457"/>
                      </a:lnTo>
                      <a:lnTo>
                        <a:pt x="352" y="442"/>
                      </a:lnTo>
                      <a:lnTo>
                        <a:pt x="427" y="427"/>
                      </a:lnTo>
                      <a:lnTo>
                        <a:pt x="517" y="420"/>
                      </a:lnTo>
                      <a:lnTo>
                        <a:pt x="600" y="382"/>
                      </a:lnTo>
                      <a:lnTo>
                        <a:pt x="607" y="307"/>
                      </a:lnTo>
                      <a:lnTo>
                        <a:pt x="540" y="232"/>
                      </a:lnTo>
                      <a:lnTo>
                        <a:pt x="480" y="157"/>
                      </a:lnTo>
                      <a:lnTo>
                        <a:pt x="412" y="90"/>
                      </a:lnTo>
                      <a:lnTo>
                        <a:pt x="337" y="37"/>
                      </a:lnTo>
                      <a:lnTo>
                        <a:pt x="195"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84330" name="Group 10"/>
              <p:cNvGrpSpPr>
                <a:grpSpLocks/>
              </p:cNvGrpSpPr>
              <p:nvPr/>
            </p:nvGrpSpPr>
            <p:grpSpPr bwMode="auto">
              <a:xfrm rot="10731313">
                <a:off x="6642" y="8561"/>
                <a:ext cx="1380" cy="1007"/>
                <a:chOff x="11660" y="8903"/>
                <a:chExt cx="1380" cy="1007"/>
              </a:xfrm>
            </p:grpSpPr>
            <p:sp>
              <p:nvSpPr>
                <p:cNvPr id="184331" name="Freeform 11"/>
                <p:cNvSpPr>
                  <a:spLocks/>
                </p:cNvSpPr>
                <p:nvPr/>
              </p:nvSpPr>
              <p:spPr bwMode="auto">
                <a:xfrm>
                  <a:off x="11660" y="8903"/>
                  <a:ext cx="1380" cy="1004"/>
                </a:xfrm>
                <a:custGeom>
                  <a:avLst/>
                  <a:gdLst/>
                  <a:ahLst/>
                  <a:cxnLst>
                    <a:cxn ang="0">
                      <a:pos x="0" y="0"/>
                    </a:cxn>
                    <a:cxn ang="0">
                      <a:pos x="210" y="60"/>
                    </a:cxn>
                    <a:cxn ang="0">
                      <a:pos x="360" y="75"/>
                    </a:cxn>
                    <a:cxn ang="0">
                      <a:pos x="465" y="105"/>
                    </a:cxn>
                    <a:cxn ang="0">
                      <a:pos x="560" y="122"/>
                    </a:cxn>
                    <a:cxn ang="0">
                      <a:pos x="645" y="135"/>
                    </a:cxn>
                    <a:cxn ang="0">
                      <a:pos x="720" y="150"/>
                    </a:cxn>
                    <a:cxn ang="0">
                      <a:pos x="810" y="165"/>
                    </a:cxn>
                    <a:cxn ang="0">
                      <a:pos x="900" y="180"/>
                    </a:cxn>
                    <a:cxn ang="0">
                      <a:pos x="960" y="202"/>
                    </a:cxn>
                    <a:cxn ang="0">
                      <a:pos x="1020" y="255"/>
                    </a:cxn>
                    <a:cxn ang="0">
                      <a:pos x="1110" y="300"/>
                    </a:cxn>
                    <a:cxn ang="0">
                      <a:pos x="1185" y="359"/>
                    </a:cxn>
                    <a:cxn ang="0">
                      <a:pos x="1260" y="449"/>
                    </a:cxn>
                    <a:cxn ang="0">
                      <a:pos x="1295" y="494"/>
                    </a:cxn>
                    <a:cxn ang="0">
                      <a:pos x="1335" y="554"/>
                    </a:cxn>
                    <a:cxn ang="0">
                      <a:pos x="1353" y="599"/>
                    </a:cxn>
                    <a:cxn ang="0">
                      <a:pos x="1365" y="644"/>
                    </a:cxn>
                    <a:cxn ang="0">
                      <a:pos x="1380" y="719"/>
                    </a:cxn>
                    <a:cxn ang="0">
                      <a:pos x="1335" y="824"/>
                    </a:cxn>
                    <a:cxn ang="0">
                      <a:pos x="1315" y="859"/>
                    </a:cxn>
                    <a:cxn ang="0">
                      <a:pos x="1275" y="899"/>
                    </a:cxn>
                    <a:cxn ang="0">
                      <a:pos x="1223" y="929"/>
                    </a:cxn>
                    <a:cxn ang="0">
                      <a:pos x="1170" y="944"/>
                    </a:cxn>
                    <a:cxn ang="0">
                      <a:pos x="1103" y="959"/>
                    </a:cxn>
                    <a:cxn ang="0">
                      <a:pos x="1050" y="959"/>
                    </a:cxn>
                    <a:cxn ang="0">
                      <a:pos x="960" y="974"/>
                    </a:cxn>
                    <a:cxn ang="0">
                      <a:pos x="910" y="979"/>
                    </a:cxn>
                    <a:cxn ang="0">
                      <a:pos x="870" y="974"/>
                    </a:cxn>
                    <a:cxn ang="0">
                      <a:pos x="780" y="989"/>
                    </a:cxn>
                    <a:cxn ang="0">
                      <a:pos x="675" y="1004"/>
                    </a:cxn>
                    <a:cxn ang="0">
                      <a:pos x="525" y="1004"/>
                    </a:cxn>
                    <a:cxn ang="0">
                      <a:pos x="390" y="989"/>
                    </a:cxn>
                    <a:cxn ang="0">
                      <a:pos x="300" y="959"/>
                    </a:cxn>
                    <a:cxn ang="0">
                      <a:pos x="75" y="839"/>
                    </a:cxn>
                    <a:cxn ang="0">
                      <a:pos x="0" y="0"/>
                    </a:cxn>
                  </a:cxnLst>
                  <a:rect l="0" t="0" r="r" b="b"/>
                  <a:pathLst>
                    <a:path w="1380" h="1004">
                      <a:moveTo>
                        <a:pt x="0" y="0"/>
                      </a:moveTo>
                      <a:lnTo>
                        <a:pt x="210" y="60"/>
                      </a:lnTo>
                      <a:lnTo>
                        <a:pt x="360" y="75"/>
                      </a:lnTo>
                      <a:lnTo>
                        <a:pt x="465" y="105"/>
                      </a:lnTo>
                      <a:lnTo>
                        <a:pt x="560" y="122"/>
                      </a:lnTo>
                      <a:lnTo>
                        <a:pt x="645" y="135"/>
                      </a:lnTo>
                      <a:lnTo>
                        <a:pt x="720" y="150"/>
                      </a:lnTo>
                      <a:lnTo>
                        <a:pt x="810" y="165"/>
                      </a:lnTo>
                      <a:lnTo>
                        <a:pt x="900" y="180"/>
                      </a:lnTo>
                      <a:lnTo>
                        <a:pt x="960" y="202"/>
                      </a:lnTo>
                      <a:lnTo>
                        <a:pt x="1020" y="255"/>
                      </a:lnTo>
                      <a:lnTo>
                        <a:pt x="1110" y="300"/>
                      </a:lnTo>
                      <a:lnTo>
                        <a:pt x="1185" y="359"/>
                      </a:lnTo>
                      <a:lnTo>
                        <a:pt x="1260" y="449"/>
                      </a:lnTo>
                      <a:lnTo>
                        <a:pt x="1295" y="494"/>
                      </a:lnTo>
                      <a:lnTo>
                        <a:pt x="1335" y="554"/>
                      </a:lnTo>
                      <a:lnTo>
                        <a:pt x="1353" y="599"/>
                      </a:lnTo>
                      <a:lnTo>
                        <a:pt x="1365" y="644"/>
                      </a:lnTo>
                      <a:lnTo>
                        <a:pt x="1380" y="719"/>
                      </a:lnTo>
                      <a:lnTo>
                        <a:pt x="1335" y="824"/>
                      </a:lnTo>
                      <a:lnTo>
                        <a:pt x="1315" y="859"/>
                      </a:lnTo>
                      <a:lnTo>
                        <a:pt x="1275" y="899"/>
                      </a:lnTo>
                      <a:lnTo>
                        <a:pt x="1223" y="929"/>
                      </a:lnTo>
                      <a:lnTo>
                        <a:pt x="1170" y="944"/>
                      </a:lnTo>
                      <a:lnTo>
                        <a:pt x="1103" y="959"/>
                      </a:lnTo>
                      <a:lnTo>
                        <a:pt x="1050" y="959"/>
                      </a:lnTo>
                      <a:lnTo>
                        <a:pt x="960" y="974"/>
                      </a:lnTo>
                      <a:lnTo>
                        <a:pt x="910" y="979"/>
                      </a:lnTo>
                      <a:lnTo>
                        <a:pt x="870" y="974"/>
                      </a:lnTo>
                      <a:lnTo>
                        <a:pt x="780" y="989"/>
                      </a:lnTo>
                      <a:lnTo>
                        <a:pt x="675" y="1004"/>
                      </a:lnTo>
                      <a:lnTo>
                        <a:pt x="525" y="1004"/>
                      </a:lnTo>
                      <a:lnTo>
                        <a:pt x="390" y="989"/>
                      </a:lnTo>
                      <a:lnTo>
                        <a:pt x="300" y="959"/>
                      </a:lnTo>
                      <a:lnTo>
                        <a:pt x="75" y="839"/>
                      </a:lnTo>
                      <a:lnTo>
                        <a:pt x="0" y="0"/>
                      </a:lnTo>
                      <a:close/>
                    </a:path>
                  </a:pathLst>
                </a:custGeom>
                <a:solidFill>
                  <a:srgbClr val="5FC000"/>
                </a:solidFill>
                <a:ln w="9525">
                  <a:noFill/>
                  <a:round/>
                  <a:headEnd/>
                  <a:tailEnd/>
                </a:ln>
              </p:spPr>
              <p:txBody>
                <a:bodyPr/>
                <a:lstStyle/>
                <a:p>
                  <a:endParaRPr lang="en-US"/>
                </a:p>
              </p:txBody>
            </p:sp>
            <p:sp>
              <p:nvSpPr>
                <p:cNvPr id="184332" name="Freeform 12"/>
                <p:cNvSpPr>
                  <a:spLocks/>
                </p:cNvSpPr>
                <p:nvPr/>
              </p:nvSpPr>
              <p:spPr bwMode="auto">
                <a:xfrm>
                  <a:off x="11898" y="9585"/>
                  <a:ext cx="822" cy="325"/>
                </a:xfrm>
                <a:custGeom>
                  <a:avLst/>
                  <a:gdLst/>
                  <a:ahLst/>
                  <a:cxnLst>
                    <a:cxn ang="0">
                      <a:pos x="822" y="0"/>
                    </a:cxn>
                    <a:cxn ang="0">
                      <a:pos x="747" y="22"/>
                    </a:cxn>
                    <a:cxn ang="0">
                      <a:pos x="687" y="30"/>
                    </a:cxn>
                    <a:cxn ang="0">
                      <a:pos x="630" y="30"/>
                    </a:cxn>
                    <a:cxn ang="0">
                      <a:pos x="585" y="17"/>
                    </a:cxn>
                    <a:cxn ang="0">
                      <a:pos x="525" y="10"/>
                    </a:cxn>
                    <a:cxn ang="0">
                      <a:pos x="462" y="15"/>
                    </a:cxn>
                    <a:cxn ang="0">
                      <a:pos x="290" y="60"/>
                    </a:cxn>
                    <a:cxn ang="0">
                      <a:pos x="230" y="82"/>
                    </a:cxn>
                    <a:cxn ang="0">
                      <a:pos x="210" y="107"/>
                    </a:cxn>
                    <a:cxn ang="0">
                      <a:pos x="187" y="142"/>
                    </a:cxn>
                    <a:cxn ang="0">
                      <a:pos x="150" y="172"/>
                    </a:cxn>
                    <a:cxn ang="0">
                      <a:pos x="90" y="217"/>
                    </a:cxn>
                    <a:cxn ang="0">
                      <a:pos x="50" y="225"/>
                    </a:cxn>
                    <a:cxn ang="0">
                      <a:pos x="20" y="225"/>
                    </a:cxn>
                    <a:cxn ang="0">
                      <a:pos x="0" y="232"/>
                    </a:cxn>
                    <a:cxn ang="0">
                      <a:pos x="52" y="247"/>
                    </a:cxn>
                    <a:cxn ang="0">
                      <a:pos x="87" y="285"/>
                    </a:cxn>
                    <a:cxn ang="0">
                      <a:pos x="140" y="307"/>
                    </a:cxn>
                    <a:cxn ang="0">
                      <a:pos x="192" y="310"/>
                    </a:cxn>
                    <a:cxn ang="0">
                      <a:pos x="245" y="315"/>
                    </a:cxn>
                    <a:cxn ang="0">
                      <a:pos x="297" y="322"/>
                    </a:cxn>
                    <a:cxn ang="0">
                      <a:pos x="382" y="325"/>
                    </a:cxn>
                    <a:cxn ang="0">
                      <a:pos x="425" y="322"/>
                    </a:cxn>
                    <a:cxn ang="0">
                      <a:pos x="450" y="322"/>
                    </a:cxn>
                    <a:cxn ang="0">
                      <a:pos x="457" y="310"/>
                    </a:cxn>
                    <a:cxn ang="0">
                      <a:pos x="477" y="265"/>
                    </a:cxn>
                    <a:cxn ang="0">
                      <a:pos x="480" y="232"/>
                    </a:cxn>
                    <a:cxn ang="0">
                      <a:pos x="500" y="187"/>
                    </a:cxn>
                    <a:cxn ang="0">
                      <a:pos x="507" y="145"/>
                    </a:cxn>
                    <a:cxn ang="0">
                      <a:pos x="510" y="137"/>
                    </a:cxn>
                    <a:cxn ang="0">
                      <a:pos x="515" y="130"/>
                    </a:cxn>
                    <a:cxn ang="0">
                      <a:pos x="537" y="112"/>
                    </a:cxn>
                    <a:cxn ang="0">
                      <a:pos x="570" y="90"/>
                    </a:cxn>
                    <a:cxn ang="0">
                      <a:pos x="612" y="70"/>
                    </a:cxn>
                    <a:cxn ang="0">
                      <a:pos x="665" y="67"/>
                    </a:cxn>
                    <a:cxn ang="0">
                      <a:pos x="687" y="45"/>
                    </a:cxn>
                    <a:cxn ang="0">
                      <a:pos x="705" y="32"/>
                    </a:cxn>
                    <a:cxn ang="0">
                      <a:pos x="740" y="15"/>
                    </a:cxn>
                    <a:cxn ang="0">
                      <a:pos x="822" y="0"/>
                    </a:cxn>
                  </a:cxnLst>
                  <a:rect l="0" t="0" r="r" b="b"/>
                  <a:pathLst>
                    <a:path w="822" h="325">
                      <a:moveTo>
                        <a:pt x="822" y="0"/>
                      </a:moveTo>
                      <a:lnTo>
                        <a:pt x="747" y="22"/>
                      </a:lnTo>
                      <a:lnTo>
                        <a:pt x="687" y="30"/>
                      </a:lnTo>
                      <a:lnTo>
                        <a:pt x="630" y="30"/>
                      </a:lnTo>
                      <a:lnTo>
                        <a:pt x="585" y="17"/>
                      </a:lnTo>
                      <a:lnTo>
                        <a:pt x="525" y="10"/>
                      </a:lnTo>
                      <a:lnTo>
                        <a:pt x="462" y="15"/>
                      </a:lnTo>
                      <a:lnTo>
                        <a:pt x="290" y="60"/>
                      </a:lnTo>
                      <a:lnTo>
                        <a:pt x="230" y="82"/>
                      </a:lnTo>
                      <a:lnTo>
                        <a:pt x="210" y="107"/>
                      </a:lnTo>
                      <a:lnTo>
                        <a:pt x="187" y="142"/>
                      </a:lnTo>
                      <a:lnTo>
                        <a:pt x="150" y="172"/>
                      </a:lnTo>
                      <a:lnTo>
                        <a:pt x="90" y="217"/>
                      </a:lnTo>
                      <a:lnTo>
                        <a:pt x="50" y="225"/>
                      </a:lnTo>
                      <a:lnTo>
                        <a:pt x="20" y="225"/>
                      </a:lnTo>
                      <a:lnTo>
                        <a:pt x="0" y="232"/>
                      </a:lnTo>
                      <a:lnTo>
                        <a:pt x="52" y="247"/>
                      </a:lnTo>
                      <a:lnTo>
                        <a:pt x="87" y="285"/>
                      </a:lnTo>
                      <a:lnTo>
                        <a:pt x="140" y="307"/>
                      </a:lnTo>
                      <a:lnTo>
                        <a:pt x="192" y="310"/>
                      </a:lnTo>
                      <a:lnTo>
                        <a:pt x="245" y="315"/>
                      </a:lnTo>
                      <a:lnTo>
                        <a:pt x="297" y="322"/>
                      </a:lnTo>
                      <a:lnTo>
                        <a:pt x="382" y="325"/>
                      </a:lnTo>
                      <a:lnTo>
                        <a:pt x="425" y="322"/>
                      </a:lnTo>
                      <a:lnTo>
                        <a:pt x="450" y="322"/>
                      </a:lnTo>
                      <a:lnTo>
                        <a:pt x="457" y="310"/>
                      </a:lnTo>
                      <a:lnTo>
                        <a:pt x="477" y="265"/>
                      </a:lnTo>
                      <a:lnTo>
                        <a:pt x="480" y="232"/>
                      </a:lnTo>
                      <a:lnTo>
                        <a:pt x="500" y="187"/>
                      </a:lnTo>
                      <a:lnTo>
                        <a:pt x="507" y="145"/>
                      </a:lnTo>
                      <a:lnTo>
                        <a:pt x="510" y="137"/>
                      </a:lnTo>
                      <a:lnTo>
                        <a:pt x="515" y="130"/>
                      </a:lnTo>
                      <a:lnTo>
                        <a:pt x="537" y="112"/>
                      </a:lnTo>
                      <a:lnTo>
                        <a:pt x="570" y="90"/>
                      </a:lnTo>
                      <a:lnTo>
                        <a:pt x="612" y="70"/>
                      </a:lnTo>
                      <a:lnTo>
                        <a:pt x="665" y="67"/>
                      </a:lnTo>
                      <a:lnTo>
                        <a:pt x="687" y="45"/>
                      </a:lnTo>
                      <a:lnTo>
                        <a:pt x="705" y="32"/>
                      </a:lnTo>
                      <a:lnTo>
                        <a:pt x="740" y="15"/>
                      </a:lnTo>
                      <a:lnTo>
                        <a:pt x="822" y="0"/>
                      </a:lnTo>
                      <a:close/>
                    </a:path>
                  </a:pathLst>
                </a:custGeom>
                <a:solidFill>
                  <a:srgbClr val="008000"/>
                </a:solidFill>
                <a:ln w="9525">
                  <a:noFill/>
                  <a:round/>
                  <a:headEnd/>
                  <a:tailEnd/>
                </a:ln>
              </p:spPr>
              <p:txBody>
                <a:bodyPr/>
                <a:lstStyle/>
                <a:p>
                  <a:endParaRPr lang="en-US"/>
                </a:p>
              </p:txBody>
            </p:sp>
          </p:grpSp>
          <p:sp>
            <p:nvSpPr>
              <p:cNvPr id="184333" name="Freeform 13"/>
              <p:cNvSpPr>
                <a:spLocks/>
              </p:cNvSpPr>
              <p:nvPr/>
            </p:nvSpPr>
            <p:spPr bwMode="auto">
              <a:xfrm rot="10731313">
                <a:off x="6644" y="8565"/>
                <a:ext cx="1380" cy="1004"/>
              </a:xfrm>
              <a:custGeom>
                <a:avLst/>
                <a:gdLst/>
                <a:ahLst/>
                <a:cxnLst>
                  <a:cxn ang="0">
                    <a:pos x="0" y="0"/>
                  </a:cxn>
                  <a:cxn ang="0">
                    <a:pos x="210" y="60"/>
                  </a:cxn>
                  <a:cxn ang="0">
                    <a:pos x="360" y="75"/>
                  </a:cxn>
                  <a:cxn ang="0">
                    <a:pos x="465" y="105"/>
                  </a:cxn>
                  <a:cxn ang="0">
                    <a:pos x="560" y="122"/>
                  </a:cxn>
                  <a:cxn ang="0">
                    <a:pos x="645" y="135"/>
                  </a:cxn>
                  <a:cxn ang="0">
                    <a:pos x="720" y="150"/>
                  </a:cxn>
                  <a:cxn ang="0">
                    <a:pos x="810" y="165"/>
                  </a:cxn>
                  <a:cxn ang="0">
                    <a:pos x="900" y="180"/>
                  </a:cxn>
                  <a:cxn ang="0">
                    <a:pos x="960" y="202"/>
                  </a:cxn>
                  <a:cxn ang="0">
                    <a:pos x="1020" y="255"/>
                  </a:cxn>
                  <a:cxn ang="0">
                    <a:pos x="1110" y="300"/>
                  </a:cxn>
                  <a:cxn ang="0">
                    <a:pos x="1185" y="359"/>
                  </a:cxn>
                  <a:cxn ang="0">
                    <a:pos x="1260" y="449"/>
                  </a:cxn>
                  <a:cxn ang="0">
                    <a:pos x="1295" y="494"/>
                  </a:cxn>
                  <a:cxn ang="0">
                    <a:pos x="1335" y="554"/>
                  </a:cxn>
                  <a:cxn ang="0">
                    <a:pos x="1352" y="599"/>
                  </a:cxn>
                  <a:cxn ang="0">
                    <a:pos x="1365" y="644"/>
                  </a:cxn>
                  <a:cxn ang="0">
                    <a:pos x="1380" y="719"/>
                  </a:cxn>
                  <a:cxn ang="0">
                    <a:pos x="1335" y="824"/>
                  </a:cxn>
                  <a:cxn ang="0">
                    <a:pos x="1315" y="859"/>
                  </a:cxn>
                  <a:cxn ang="0">
                    <a:pos x="1275" y="899"/>
                  </a:cxn>
                  <a:cxn ang="0">
                    <a:pos x="1222" y="929"/>
                  </a:cxn>
                  <a:cxn ang="0">
                    <a:pos x="1170" y="944"/>
                  </a:cxn>
                  <a:cxn ang="0">
                    <a:pos x="1102" y="959"/>
                  </a:cxn>
                  <a:cxn ang="0">
                    <a:pos x="1050" y="959"/>
                  </a:cxn>
                  <a:cxn ang="0">
                    <a:pos x="960" y="974"/>
                  </a:cxn>
                  <a:cxn ang="0">
                    <a:pos x="910" y="979"/>
                  </a:cxn>
                  <a:cxn ang="0">
                    <a:pos x="870" y="974"/>
                  </a:cxn>
                  <a:cxn ang="0">
                    <a:pos x="780" y="989"/>
                  </a:cxn>
                  <a:cxn ang="0">
                    <a:pos x="675" y="1004"/>
                  </a:cxn>
                  <a:cxn ang="0">
                    <a:pos x="525" y="1004"/>
                  </a:cxn>
                  <a:cxn ang="0">
                    <a:pos x="390" y="989"/>
                  </a:cxn>
                  <a:cxn ang="0">
                    <a:pos x="300" y="959"/>
                  </a:cxn>
                  <a:cxn ang="0">
                    <a:pos x="75" y="839"/>
                  </a:cxn>
                  <a:cxn ang="0">
                    <a:pos x="0" y="0"/>
                  </a:cxn>
                </a:cxnLst>
                <a:rect l="0" t="0" r="r" b="b"/>
                <a:pathLst>
                  <a:path w="1380" h="1004">
                    <a:moveTo>
                      <a:pt x="0" y="0"/>
                    </a:moveTo>
                    <a:lnTo>
                      <a:pt x="210" y="60"/>
                    </a:lnTo>
                    <a:lnTo>
                      <a:pt x="360" y="75"/>
                    </a:lnTo>
                    <a:lnTo>
                      <a:pt x="465" y="105"/>
                    </a:lnTo>
                    <a:lnTo>
                      <a:pt x="560" y="122"/>
                    </a:lnTo>
                    <a:lnTo>
                      <a:pt x="645" y="135"/>
                    </a:lnTo>
                    <a:lnTo>
                      <a:pt x="720" y="150"/>
                    </a:lnTo>
                    <a:lnTo>
                      <a:pt x="810" y="165"/>
                    </a:lnTo>
                    <a:lnTo>
                      <a:pt x="900" y="180"/>
                    </a:lnTo>
                    <a:lnTo>
                      <a:pt x="960" y="202"/>
                    </a:lnTo>
                    <a:lnTo>
                      <a:pt x="1020" y="255"/>
                    </a:lnTo>
                    <a:lnTo>
                      <a:pt x="1110" y="300"/>
                    </a:lnTo>
                    <a:lnTo>
                      <a:pt x="1185" y="359"/>
                    </a:lnTo>
                    <a:lnTo>
                      <a:pt x="1260" y="449"/>
                    </a:lnTo>
                    <a:lnTo>
                      <a:pt x="1295" y="494"/>
                    </a:lnTo>
                    <a:lnTo>
                      <a:pt x="1335" y="554"/>
                    </a:lnTo>
                    <a:lnTo>
                      <a:pt x="1352" y="599"/>
                    </a:lnTo>
                    <a:lnTo>
                      <a:pt x="1365" y="644"/>
                    </a:lnTo>
                    <a:lnTo>
                      <a:pt x="1380" y="719"/>
                    </a:lnTo>
                    <a:lnTo>
                      <a:pt x="1335" y="824"/>
                    </a:lnTo>
                    <a:lnTo>
                      <a:pt x="1315" y="859"/>
                    </a:lnTo>
                    <a:lnTo>
                      <a:pt x="1275" y="899"/>
                    </a:lnTo>
                    <a:lnTo>
                      <a:pt x="1222" y="929"/>
                    </a:lnTo>
                    <a:lnTo>
                      <a:pt x="1170" y="944"/>
                    </a:lnTo>
                    <a:lnTo>
                      <a:pt x="1102" y="959"/>
                    </a:lnTo>
                    <a:lnTo>
                      <a:pt x="1050" y="959"/>
                    </a:lnTo>
                    <a:lnTo>
                      <a:pt x="960" y="974"/>
                    </a:lnTo>
                    <a:lnTo>
                      <a:pt x="910" y="979"/>
                    </a:lnTo>
                    <a:lnTo>
                      <a:pt x="870" y="974"/>
                    </a:lnTo>
                    <a:lnTo>
                      <a:pt x="780" y="989"/>
                    </a:lnTo>
                    <a:lnTo>
                      <a:pt x="675" y="1004"/>
                    </a:lnTo>
                    <a:lnTo>
                      <a:pt x="525" y="1004"/>
                    </a:lnTo>
                    <a:lnTo>
                      <a:pt x="390" y="989"/>
                    </a:lnTo>
                    <a:lnTo>
                      <a:pt x="300" y="959"/>
                    </a:lnTo>
                    <a:lnTo>
                      <a:pt x="75" y="839"/>
                    </a:lnTo>
                    <a:lnTo>
                      <a:pt x="0" y="0"/>
                    </a:lnTo>
                  </a:path>
                </a:pathLst>
              </a:custGeom>
              <a:noFill/>
              <a:ln w="12700">
                <a:solidFill>
                  <a:srgbClr val="000000"/>
                </a:solidFill>
                <a:prstDash val="solid"/>
                <a:round/>
                <a:headEnd/>
                <a:tailEnd/>
              </a:ln>
            </p:spPr>
            <p:txBody>
              <a:bodyPr/>
              <a:lstStyle/>
              <a:p>
                <a:endParaRPr lang="en-US"/>
              </a:p>
            </p:txBody>
          </p:sp>
          <p:grpSp>
            <p:nvGrpSpPr>
              <p:cNvPr id="184334" name="Group 14"/>
              <p:cNvGrpSpPr>
                <a:grpSpLocks/>
              </p:cNvGrpSpPr>
              <p:nvPr/>
            </p:nvGrpSpPr>
            <p:grpSpPr bwMode="auto">
              <a:xfrm rot="10731313">
                <a:off x="7745" y="8065"/>
                <a:ext cx="5299" cy="2825"/>
                <a:chOff x="6646" y="7520"/>
                <a:chExt cx="5299" cy="2825"/>
              </a:xfrm>
            </p:grpSpPr>
            <p:sp>
              <p:nvSpPr>
                <p:cNvPr id="184335" name="Freeform 15"/>
                <p:cNvSpPr>
                  <a:spLocks/>
                </p:cNvSpPr>
                <p:nvPr/>
              </p:nvSpPr>
              <p:spPr bwMode="auto">
                <a:xfrm>
                  <a:off x="6646" y="7520"/>
                  <a:ext cx="5299" cy="2825"/>
                </a:xfrm>
                <a:custGeom>
                  <a:avLst/>
                  <a:gdLst/>
                  <a:ahLst/>
                  <a:cxnLst>
                    <a:cxn ang="0">
                      <a:pos x="480" y="1398"/>
                    </a:cxn>
                    <a:cxn ang="0">
                      <a:pos x="685" y="1203"/>
                    </a:cxn>
                    <a:cxn ang="0">
                      <a:pos x="855" y="993"/>
                    </a:cxn>
                    <a:cxn ang="0">
                      <a:pos x="1065" y="720"/>
                    </a:cxn>
                    <a:cxn ang="0">
                      <a:pos x="1275" y="510"/>
                    </a:cxn>
                    <a:cxn ang="0">
                      <a:pos x="1463" y="355"/>
                    </a:cxn>
                    <a:cxn ang="0">
                      <a:pos x="1720" y="198"/>
                    </a:cxn>
                    <a:cxn ang="0">
                      <a:pos x="1933" y="115"/>
                    </a:cxn>
                    <a:cxn ang="0">
                      <a:pos x="2207" y="43"/>
                    </a:cxn>
                    <a:cxn ang="0">
                      <a:pos x="2657" y="0"/>
                    </a:cxn>
                    <a:cxn ang="0">
                      <a:pos x="3077" y="5"/>
                    </a:cxn>
                    <a:cxn ang="0">
                      <a:pos x="3467" y="65"/>
                    </a:cxn>
                    <a:cxn ang="0">
                      <a:pos x="3880" y="198"/>
                    </a:cxn>
                    <a:cxn ang="0">
                      <a:pos x="4265" y="378"/>
                    </a:cxn>
                    <a:cxn ang="0">
                      <a:pos x="4539" y="548"/>
                    </a:cxn>
                    <a:cxn ang="0">
                      <a:pos x="4727" y="720"/>
                    </a:cxn>
                    <a:cxn ang="0">
                      <a:pos x="4879" y="945"/>
                    </a:cxn>
                    <a:cxn ang="0">
                      <a:pos x="5074" y="1233"/>
                    </a:cxn>
                    <a:cxn ang="0">
                      <a:pos x="5224" y="1368"/>
                    </a:cxn>
                    <a:cxn ang="0">
                      <a:pos x="5254" y="1697"/>
                    </a:cxn>
                    <a:cxn ang="0">
                      <a:pos x="5284" y="1922"/>
                    </a:cxn>
                    <a:cxn ang="0">
                      <a:pos x="5254" y="2192"/>
                    </a:cxn>
                    <a:cxn ang="0">
                      <a:pos x="5059" y="2402"/>
                    </a:cxn>
                    <a:cxn ang="0">
                      <a:pos x="4894" y="2537"/>
                    </a:cxn>
                    <a:cxn ang="0">
                      <a:pos x="4637" y="2735"/>
                    </a:cxn>
                    <a:cxn ang="0">
                      <a:pos x="4382" y="2795"/>
                    </a:cxn>
                    <a:cxn ang="0">
                      <a:pos x="4187" y="2810"/>
                    </a:cxn>
                    <a:cxn ang="0">
                      <a:pos x="3902" y="2810"/>
                    </a:cxn>
                    <a:cxn ang="0">
                      <a:pos x="3542" y="2825"/>
                    </a:cxn>
                    <a:cxn ang="0">
                      <a:pos x="3182" y="2825"/>
                    </a:cxn>
                    <a:cxn ang="0">
                      <a:pos x="2905" y="2810"/>
                    </a:cxn>
                    <a:cxn ang="0">
                      <a:pos x="2597" y="2787"/>
                    </a:cxn>
                    <a:cxn ang="0">
                      <a:pos x="2305" y="2765"/>
                    </a:cxn>
                    <a:cxn ang="0">
                      <a:pos x="1953" y="2780"/>
                    </a:cxn>
                    <a:cxn ang="0">
                      <a:pos x="1638" y="2765"/>
                    </a:cxn>
                    <a:cxn ang="0">
                      <a:pos x="1320" y="2645"/>
                    </a:cxn>
                    <a:cxn ang="0">
                      <a:pos x="1050" y="2537"/>
                    </a:cxn>
                    <a:cxn ang="0">
                      <a:pos x="810" y="2402"/>
                    </a:cxn>
                    <a:cxn ang="0">
                      <a:pos x="450" y="2252"/>
                    </a:cxn>
                    <a:cxn ang="0">
                      <a:pos x="163" y="2020"/>
                    </a:cxn>
                    <a:cxn ang="0">
                      <a:pos x="0" y="1742"/>
                    </a:cxn>
                  </a:cxnLst>
                  <a:rect l="0" t="0" r="r" b="b"/>
                  <a:pathLst>
                    <a:path w="5299" h="2825">
                      <a:moveTo>
                        <a:pt x="285" y="1518"/>
                      </a:moveTo>
                      <a:lnTo>
                        <a:pt x="480" y="1398"/>
                      </a:lnTo>
                      <a:lnTo>
                        <a:pt x="580" y="1295"/>
                      </a:lnTo>
                      <a:lnTo>
                        <a:pt x="685" y="1203"/>
                      </a:lnTo>
                      <a:lnTo>
                        <a:pt x="758" y="1128"/>
                      </a:lnTo>
                      <a:lnTo>
                        <a:pt x="855" y="993"/>
                      </a:lnTo>
                      <a:lnTo>
                        <a:pt x="975" y="843"/>
                      </a:lnTo>
                      <a:lnTo>
                        <a:pt x="1065" y="720"/>
                      </a:lnTo>
                      <a:lnTo>
                        <a:pt x="1170" y="600"/>
                      </a:lnTo>
                      <a:lnTo>
                        <a:pt x="1275" y="510"/>
                      </a:lnTo>
                      <a:lnTo>
                        <a:pt x="1365" y="435"/>
                      </a:lnTo>
                      <a:lnTo>
                        <a:pt x="1463" y="355"/>
                      </a:lnTo>
                      <a:lnTo>
                        <a:pt x="1598" y="273"/>
                      </a:lnTo>
                      <a:lnTo>
                        <a:pt x="1720" y="198"/>
                      </a:lnTo>
                      <a:lnTo>
                        <a:pt x="1845" y="145"/>
                      </a:lnTo>
                      <a:lnTo>
                        <a:pt x="1933" y="115"/>
                      </a:lnTo>
                      <a:lnTo>
                        <a:pt x="2058" y="78"/>
                      </a:lnTo>
                      <a:lnTo>
                        <a:pt x="2207" y="43"/>
                      </a:lnTo>
                      <a:lnTo>
                        <a:pt x="2415" y="15"/>
                      </a:lnTo>
                      <a:lnTo>
                        <a:pt x="2657" y="0"/>
                      </a:lnTo>
                      <a:lnTo>
                        <a:pt x="2882" y="0"/>
                      </a:lnTo>
                      <a:lnTo>
                        <a:pt x="3077" y="5"/>
                      </a:lnTo>
                      <a:lnTo>
                        <a:pt x="3257" y="30"/>
                      </a:lnTo>
                      <a:lnTo>
                        <a:pt x="3467" y="65"/>
                      </a:lnTo>
                      <a:lnTo>
                        <a:pt x="3677" y="120"/>
                      </a:lnTo>
                      <a:lnTo>
                        <a:pt x="3880" y="198"/>
                      </a:lnTo>
                      <a:lnTo>
                        <a:pt x="4072" y="283"/>
                      </a:lnTo>
                      <a:lnTo>
                        <a:pt x="4265" y="378"/>
                      </a:lnTo>
                      <a:lnTo>
                        <a:pt x="4412" y="458"/>
                      </a:lnTo>
                      <a:lnTo>
                        <a:pt x="4539" y="548"/>
                      </a:lnTo>
                      <a:lnTo>
                        <a:pt x="4637" y="628"/>
                      </a:lnTo>
                      <a:lnTo>
                        <a:pt x="4727" y="720"/>
                      </a:lnTo>
                      <a:lnTo>
                        <a:pt x="4814" y="843"/>
                      </a:lnTo>
                      <a:lnTo>
                        <a:pt x="4879" y="945"/>
                      </a:lnTo>
                      <a:lnTo>
                        <a:pt x="4984" y="1113"/>
                      </a:lnTo>
                      <a:lnTo>
                        <a:pt x="5074" y="1233"/>
                      </a:lnTo>
                      <a:lnTo>
                        <a:pt x="5134" y="1308"/>
                      </a:lnTo>
                      <a:lnTo>
                        <a:pt x="5224" y="1368"/>
                      </a:lnTo>
                      <a:lnTo>
                        <a:pt x="5299" y="1398"/>
                      </a:lnTo>
                      <a:lnTo>
                        <a:pt x="5254" y="1697"/>
                      </a:lnTo>
                      <a:lnTo>
                        <a:pt x="5269" y="1787"/>
                      </a:lnTo>
                      <a:lnTo>
                        <a:pt x="5284" y="1922"/>
                      </a:lnTo>
                      <a:lnTo>
                        <a:pt x="5284" y="2042"/>
                      </a:lnTo>
                      <a:lnTo>
                        <a:pt x="5254" y="2192"/>
                      </a:lnTo>
                      <a:lnTo>
                        <a:pt x="5149" y="2357"/>
                      </a:lnTo>
                      <a:lnTo>
                        <a:pt x="5059" y="2402"/>
                      </a:lnTo>
                      <a:lnTo>
                        <a:pt x="4969" y="2432"/>
                      </a:lnTo>
                      <a:lnTo>
                        <a:pt x="4894" y="2537"/>
                      </a:lnTo>
                      <a:lnTo>
                        <a:pt x="4787" y="2660"/>
                      </a:lnTo>
                      <a:lnTo>
                        <a:pt x="4637" y="2735"/>
                      </a:lnTo>
                      <a:lnTo>
                        <a:pt x="4487" y="2780"/>
                      </a:lnTo>
                      <a:lnTo>
                        <a:pt x="4382" y="2795"/>
                      </a:lnTo>
                      <a:lnTo>
                        <a:pt x="4322" y="2780"/>
                      </a:lnTo>
                      <a:lnTo>
                        <a:pt x="4187" y="2810"/>
                      </a:lnTo>
                      <a:lnTo>
                        <a:pt x="4052" y="2810"/>
                      </a:lnTo>
                      <a:lnTo>
                        <a:pt x="3902" y="2810"/>
                      </a:lnTo>
                      <a:lnTo>
                        <a:pt x="3730" y="2810"/>
                      </a:lnTo>
                      <a:lnTo>
                        <a:pt x="3542" y="2825"/>
                      </a:lnTo>
                      <a:lnTo>
                        <a:pt x="3332" y="2825"/>
                      </a:lnTo>
                      <a:lnTo>
                        <a:pt x="3182" y="2825"/>
                      </a:lnTo>
                      <a:lnTo>
                        <a:pt x="3062" y="2825"/>
                      </a:lnTo>
                      <a:lnTo>
                        <a:pt x="2905" y="2810"/>
                      </a:lnTo>
                      <a:lnTo>
                        <a:pt x="2747" y="2795"/>
                      </a:lnTo>
                      <a:lnTo>
                        <a:pt x="2597" y="2787"/>
                      </a:lnTo>
                      <a:lnTo>
                        <a:pt x="2470" y="2780"/>
                      </a:lnTo>
                      <a:lnTo>
                        <a:pt x="2305" y="2765"/>
                      </a:lnTo>
                      <a:lnTo>
                        <a:pt x="2162" y="2765"/>
                      </a:lnTo>
                      <a:lnTo>
                        <a:pt x="1953" y="2780"/>
                      </a:lnTo>
                      <a:lnTo>
                        <a:pt x="1818" y="2780"/>
                      </a:lnTo>
                      <a:lnTo>
                        <a:pt x="1638" y="2765"/>
                      </a:lnTo>
                      <a:lnTo>
                        <a:pt x="1425" y="2705"/>
                      </a:lnTo>
                      <a:lnTo>
                        <a:pt x="1320" y="2645"/>
                      </a:lnTo>
                      <a:lnTo>
                        <a:pt x="1200" y="2600"/>
                      </a:lnTo>
                      <a:lnTo>
                        <a:pt x="1050" y="2537"/>
                      </a:lnTo>
                      <a:lnTo>
                        <a:pt x="885" y="2447"/>
                      </a:lnTo>
                      <a:lnTo>
                        <a:pt x="810" y="2402"/>
                      </a:lnTo>
                      <a:lnTo>
                        <a:pt x="645" y="2342"/>
                      </a:lnTo>
                      <a:lnTo>
                        <a:pt x="450" y="2252"/>
                      </a:lnTo>
                      <a:lnTo>
                        <a:pt x="270" y="2132"/>
                      </a:lnTo>
                      <a:lnTo>
                        <a:pt x="163" y="2020"/>
                      </a:lnTo>
                      <a:lnTo>
                        <a:pt x="70" y="1902"/>
                      </a:lnTo>
                      <a:lnTo>
                        <a:pt x="0" y="1742"/>
                      </a:lnTo>
                      <a:lnTo>
                        <a:pt x="285" y="1518"/>
                      </a:lnTo>
                      <a:close/>
                    </a:path>
                  </a:pathLst>
                </a:custGeom>
                <a:solidFill>
                  <a:srgbClr val="5FDF00"/>
                </a:solidFill>
                <a:ln w="12700">
                  <a:solidFill>
                    <a:srgbClr val="000000"/>
                  </a:solidFill>
                  <a:prstDash val="solid"/>
                  <a:round/>
                  <a:headEnd/>
                  <a:tailEnd/>
                </a:ln>
              </p:spPr>
              <p:txBody>
                <a:bodyPr/>
                <a:lstStyle/>
                <a:p>
                  <a:endParaRPr lang="en-US"/>
                </a:p>
              </p:txBody>
            </p:sp>
            <p:grpSp>
              <p:nvGrpSpPr>
                <p:cNvPr id="184336" name="Group 16"/>
                <p:cNvGrpSpPr>
                  <a:grpSpLocks/>
                </p:cNvGrpSpPr>
                <p:nvPr/>
              </p:nvGrpSpPr>
              <p:grpSpPr bwMode="auto">
                <a:xfrm>
                  <a:off x="6664" y="7523"/>
                  <a:ext cx="5256" cy="2789"/>
                  <a:chOff x="6664" y="7523"/>
                  <a:chExt cx="5256" cy="2789"/>
                </a:xfrm>
              </p:grpSpPr>
              <p:sp>
                <p:nvSpPr>
                  <p:cNvPr id="184337" name="Freeform 17"/>
                  <p:cNvSpPr>
                    <a:spLocks/>
                  </p:cNvSpPr>
                  <p:nvPr/>
                </p:nvSpPr>
                <p:spPr bwMode="auto">
                  <a:xfrm>
                    <a:off x="10428" y="9665"/>
                    <a:ext cx="555" cy="632"/>
                  </a:xfrm>
                  <a:custGeom>
                    <a:avLst/>
                    <a:gdLst/>
                    <a:ahLst/>
                    <a:cxnLst>
                      <a:cxn ang="0">
                        <a:pos x="555" y="90"/>
                      </a:cxn>
                      <a:cxn ang="0">
                        <a:pos x="525" y="587"/>
                      </a:cxn>
                      <a:cxn ang="0">
                        <a:pos x="390" y="632"/>
                      </a:cxn>
                      <a:cxn ang="0">
                        <a:pos x="255" y="632"/>
                      </a:cxn>
                      <a:cxn ang="0">
                        <a:pos x="0" y="617"/>
                      </a:cxn>
                      <a:cxn ang="0">
                        <a:pos x="90" y="452"/>
                      </a:cxn>
                      <a:cxn ang="0">
                        <a:pos x="135" y="300"/>
                      </a:cxn>
                      <a:cxn ang="0">
                        <a:pos x="135" y="165"/>
                      </a:cxn>
                      <a:cxn ang="0">
                        <a:pos x="90" y="0"/>
                      </a:cxn>
                      <a:cxn ang="0">
                        <a:pos x="210" y="0"/>
                      </a:cxn>
                      <a:cxn ang="0">
                        <a:pos x="315" y="15"/>
                      </a:cxn>
                      <a:cxn ang="0">
                        <a:pos x="555" y="90"/>
                      </a:cxn>
                    </a:cxnLst>
                    <a:rect l="0" t="0" r="r" b="b"/>
                    <a:pathLst>
                      <a:path w="555" h="632">
                        <a:moveTo>
                          <a:pt x="555" y="90"/>
                        </a:moveTo>
                        <a:lnTo>
                          <a:pt x="525" y="587"/>
                        </a:lnTo>
                        <a:lnTo>
                          <a:pt x="390" y="632"/>
                        </a:lnTo>
                        <a:lnTo>
                          <a:pt x="255" y="632"/>
                        </a:lnTo>
                        <a:lnTo>
                          <a:pt x="0" y="617"/>
                        </a:lnTo>
                        <a:lnTo>
                          <a:pt x="90" y="452"/>
                        </a:lnTo>
                        <a:lnTo>
                          <a:pt x="135" y="300"/>
                        </a:lnTo>
                        <a:lnTo>
                          <a:pt x="135" y="165"/>
                        </a:lnTo>
                        <a:lnTo>
                          <a:pt x="90" y="0"/>
                        </a:lnTo>
                        <a:lnTo>
                          <a:pt x="210" y="0"/>
                        </a:lnTo>
                        <a:lnTo>
                          <a:pt x="315" y="15"/>
                        </a:lnTo>
                        <a:lnTo>
                          <a:pt x="555" y="90"/>
                        </a:lnTo>
                        <a:close/>
                      </a:path>
                    </a:pathLst>
                  </a:custGeom>
                  <a:solidFill>
                    <a:srgbClr val="008000"/>
                  </a:solidFill>
                  <a:ln w="12700">
                    <a:solidFill>
                      <a:srgbClr val="000000"/>
                    </a:solidFill>
                    <a:prstDash val="solid"/>
                    <a:round/>
                    <a:headEnd/>
                    <a:tailEnd/>
                  </a:ln>
                </p:spPr>
                <p:txBody>
                  <a:bodyPr/>
                  <a:lstStyle/>
                  <a:p>
                    <a:endParaRPr lang="en-US"/>
                  </a:p>
                </p:txBody>
              </p:sp>
              <p:sp>
                <p:nvSpPr>
                  <p:cNvPr id="184338" name="Freeform 18"/>
                  <p:cNvSpPr>
                    <a:spLocks/>
                  </p:cNvSpPr>
                  <p:nvPr/>
                </p:nvSpPr>
                <p:spPr bwMode="auto">
                  <a:xfrm>
                    <a:off x="8913" y="7563"/>
                    <a:ext cx="1185" cy="827"/>
                  </a:xfrm>
                  <a:custGeom>
                    <a:avLst/>
                    <a:gdLst/>
                    <a:ahLst/>
                    <a:cxnLst>
                      <a:cxn ang="0">
                        <a:pos x="300" y="30"/>
                      </a:cxn>
                      <a:cxn ang="0">
                        <a:pos x="195" y="90"/>
                      </a:cxn>
                      <a:cxn ang="0">
                        <a:pos x="103" y="165"/>
                      </a:cxn>
                      <a:cxn ang="0">
                        <a:pos x="30" y="240"/>
                      </a:cxn>
                      <a:cxn ang="0">
                        <a:pos x="0" y="360"/>
                      </a:cxn>
                      <a:cxn ang="0">
                        <a:pos x="0" y="510"/>
                      </a:cxn>
                      <a:cxn ang="0">
                        <a:pos x="15" y="630"/>
                      </a:cxn>
                      <a:cxn ang="0">
                        <a:pos x="105" y="675"/>
                      </a:cxn>
                      <a:cxn ang="0">
                        <a:pos x="285" y="705"/>
                      </a:cxn>
                      <a:cxn ang="0">
                        <a:pos x="435" y="765"/>
                      </a:cxn>
                      <a:cxn ang="0">
                        <a:pos x="585" y="827"/>
                      </a:cxn>
                      <a:cxn ang="0">
                        <a:pos x="735" y="797"/>
                      </a:cxn>
                      <a:cxn ang="0">
                        <a:pos x="870" y="797"/>
                      </a:cxn>
                      <a:cxn ang="0">
                        <a:pos x="1020" y="765"/>
                      </a:cxn>
                      <a:cxn ang="0">
                        <a:pos x="1185" y="750"/>
                      </a:cxn>
                      <a:cxn ang="0">
                        <a:pos x="1155" y="555"/>
                      </a:cxn>
                      <a:cxn ang="0">
                        <a:pos x="1155" y="420"/>
                      </a:cxn>
                      <a:cxn ang="0">
                        <a:pos x="1110" y="255"/>
                      </a:cxn>
                      <a:cxn ang="0">
                        <a:pos x="1020" y="120"/>
                      </a:cxn>
                      <a:cxn ang="0">
                        <a:pos x="915" y="45"/>
                      </a:cxn>
                      <a:cxn ang="0">
                        <a:pos x="720" y="0"/>
                      </a:cxn>
                      <a:cxn ang="0">
                        <a:pos x="525" y="0"/>
                      </a:cxn>
                      <a:cxn ang="0">
                        <a:pos x="300" y="30"/>
                      </a:cxn>
                    </a:cxnLst>
                    <a:rect l="0" t="0" r="r" b="b"/>
                    <a:pathLst>
                      <a:path w="1185" h="827">
                        <a:moveTo>
                          <a:pt x="300" y="30"/>
                        </a:moveTo>
                        <a:lnTo>
                          <a:pt x="195" y="90"/>
                        </a:lnTo>
                        <a:lnTo>
                          <a:pt x="103" y="165"/>
                        </a:lnTo>
                        <a:lnTo>
                          <a:pt x="30" y="240"/>
                        </a:lnTo>
                        <a:lnTo>
                          <a:pt x="0" y="360"/>
                        </a:lnTo>
                        <a:lnTo>
                          <a:pt x="0" y="510"/>
                        </a:lnTo>
                        <a:lnTo>
                          <a:pt x="15" y="630"/>
                        </a:lnTo>
                        <a:lnTo>
                          <a:pt x="105" y="675"/>
                        </a:lnTo>
                        <a:lnTo>
                          <a:pt x="285" y="705"/>
                        </a:lnTo>
                        <a:lnTo>
                          <a:pt x="435" y="765"/>
                        </a:lnTo>
                        <a:lnTo>
                          <a:pt x="585" y="827"/>
                        </a:lnTo>
                        <a:lnTo>
                          <a:pt x="735" y="797"/>
                        </a:lnTo>
                        <a:lnTo>
                          <a:pt x="870" y="797"/>
                        </a:lnTo>
                        <a:lnTo>
                          <a:pt x="1020" y="765"/>
                        </a:lnTo>
                        <a:lnTo>
                          <a:pt x="1185" y="750"/>
                        </a:lnTo>
                        <a:lnTo>
                          <a:pt x="1155" y="555"/>
                        </a:lnTo>
                        <a:lnTo>
                          <a:pt x="1155" y="420"/>
                        </a:lnTo>
                        <a:lnTo>
                          <a:pt x="1110" y="255"/>
                        </a:lnTo>
                        <a:lnTo>
                          <a:pt x="1020" y="120"/>
                        </a:lnTo>
                        <a:lnTo>
                          <a:pt x="915" y="45"/>
                        </a:lnTo>
                        <a:lnTo>
                          <a:pt x="720" y="0"/>
                        </a:lnTo>
                        <a:lnTo>
                          <a:pt x="525" y="0"/>
                        </a:lnTo>
                        <a:lnTo>
                          <a:pt x="300" y="30"/>
                        </a:lnTo>
                        <a:close/>
                      </a:path>
                    </a:pathLst>
                  </a:custGeom>
                  <a:solidFill>
                    <a:srgbClr val="008000"/>
                  </a:solidFill>
                  <a:ln w="12700">
                    <a:solidFill>
                      <a:srgbClr val="000000"/>
                    </a:solidFill>
                    <a:prstDash val="solid"/>
                    <a:round/>
                    <a:headEnd/>
                    <a:tailEnd/>
                  </a:ln>
                </p:spPr>
                <p:txBody>
                  <a:bodyPr/>
                  <a:lstStyle/>
                  <a:p>
                    <a:endParaRPr lang="en-US"/>
                  </a:p>
                </p:txBody>
              </p:sp>
              <p:sp>
                <p:nvSpPr>
                  <p:cNvPr id="184339" name="Freeform 19"/>
                  <p:cNvSpPr>
                    <a:spLocks/>
                  </p:cNvSpPr>
                  <p:nvPr/>
                </p:nvSpPr>
                <p:spPr bwMode="auto">
                  <a:xfrm>
                    <a:off x="9978" y="7608"/>
                    <a:ext cx="1357" cy="902"/>
                  </a:xfrm>
                  <a:custGeom>
                    <a:avLst/>
                    <a:gdLst/>
                    <a:ahLst/>
                    <a:cxnLst>
                      <a:cxn ang="0">
                        <a:pos x="0" y="0"/>
                      </a:cxn>
                      <a:cxn ang="0">
                        <a:pos x="60" y="120"/>
                      </a:cxn>
                      <a:cxn ang="0">
                        <a:pos x="120" y="270"/>
                      </a:cxn>
                      <a:cxn ang="0">
                        <a:pos x="150" y="405"/>
                      </a:cxn>
                      <a:cxn ang="0">
                        <a:pos x="180" y="555"/>
                      </a:cxn>
                      <a:cxn ang="0">
                        <a:pos x="210" y="705"/>
                      </a:cxn>
                      <a:cxn ang="0">
                        <a:pos x="345" y="767"/>
                      </a:cxn>
                      <a:cxn ang="0">
                        <a:pos x="510" y="782"/>
                      </a:cxn>
                      <a:cxn ang="0">
                        <a:pos x="690" y="767"/>
                      </a:cxn>
                      <a:cxn ang="0">
                        <a:pos x="780" y="752"/>
                      </a:cxn>
                      <a:cxn ang="0">
                        <a:pos x="870" y="752"/>
                      </a:cxn>
                      <a:cxn ang="0">
                        <a:pos x="990" y="812"/>
                      </a:cxn>
                      <a:cxn ang="0">
                        <a:pos x="1110" y="902"/>
                      </a:cxn>
                      <a:cxn ang="0">
                        <a:pos x="1215" y="767"/>
                      </a:cxn>
                      <a:cxn ang="0">
                        <a:pos x="1275" y="675"/>
                      </a:cxn>
                      <a:cxn ang="0">
                        <a:pos x="1357" y="600"/>
                      </a:cxn>
                      <a:cxn ang="0">
                        <a:pos x="1260" y="507"/>
                      </a:cxn>
                      <a:cxn ang="0">
                        <a:pos x="1112" y="392"/>
                      </a:cxn>
                      <a:cxn ang="0">
                        <a:pos x="1000" y="335"/>
                      </a:cxn>
                      <a:cxn ang="0">
                        <a:pos x="848" y="260"/>
                      </a:cxn>
                      <a:cxn ang="0">
                        <a:pos x="735" y="215"/>
                      </a:cxn>
                      <a:cxn ang="0">
                        <a:pos x="558" y="147"/>
                      </a:cxn>
                      <a:cxn ang="0">
                        <a:pos x="405" y="97"/>
                      </a:cxn>
                      <a:cxn ang="0">
                        <a:pos x="240" y="50"/>
                      </a:cxn>
                      <a:cxn ang="0">
                        <a:pos x="0" y="0"/>
                      </a:cxn>
                    </a:cxnLst>
                    <a:rect l="0" t="0" r="r" b="b"/>
                    <a:pathLst>
                      <a:path w="1357" h="902">
                        <a:moveTo>
                          <a:pt x="0" y="0"/>
                        </a:moveTo>
                        <a:lnTo>
                          <a:pt x="60" y="120"/>
                        </a:lnTo>
                        <a:lnTo>
                          <a:pt x="120" y="270"/>
                        </a:lnTo>
                        <a:lnTo>
                          <a:pt x="150" y="405"/>
                        </a:lnTo>
                        <a:lnTo>
                          <a:pt x="180" y="555"/>
                        </a:lnTo>
                        <a:lnTo>
                          <a:pt x="210" y="705"/>
                        </a:lnTo>
                        <a:lnTo>
                          <a:pt x="345" y="767"/>
                        </a:lnTo>
                        <a:lnTo>
                          <a:pt x="510" y="782"/>
                        </a:lnTo>
                        <a:lnTo>
                          <a:pt x="690" y="767"/>
                        </a:lnTo>
                        <a:lnTo>
                          <a:pt x="780" y="752"/>
                        </a:lnTo>
                        <a:lnTo>
                          <a:pt x="870" y="752"/>
                        </a:lnTo>
                        <a:lnTo>
                          <a:pt x="990" y="812"/>
                        </a:lnTo>
                        <a:lnTo>
                          <a:pt x="1110" y="902"/>
                        </a:lnTo>
                        <a:lnTo>
                          <a:pt x="1215" y="767"/>
                        </a:lnTo>
                        <a:lnTo>
                          <a:pt x="1275" y="675"/>
                        </a:lnTo>
                        <a:lnTo>
                          <a:pt x="1357" y="600"/>
                        </a:lnTo>
                        <a:lnTo>
                          <a:pt x="1260" y="507"/>
                        </a:lnTo>
                        <a:lnTo>
                          <a:pt x="1112" y="392"/>
                        </a:lnTo>
                        <a:lnTo>
                          <a:pt x="1000" y="335"/>
                        </a:lnTo>
                        <a:lnTo>
                          <a:pt x="848" y="260"/>
                        </a:lnTo>
                        <a:lnTo>
                          <a:pt x="735" y="215"/>
                        </a:lnTo>
                        <a:lnTo>
                          <a:pt x="558" y="147"/>
                        </a:lnTo>
                        <a:lnTo>
                          <a:pt x="405" y="97"/>
                        </a:lnTo>
                        <a:lnTo>
                          <a:pt x="240" y="5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84340" name="Freeform 20"/>
                  <p:cNvSpPr>
                    <a:spLocks/>
                  </p:cNvSpPr>
                  <p:nvPr/>
                </p:nvSpPr>
                <p:spPr bwMode="auto">
                  <a:xfrm>
                    <a:off x="8744" y="7523"/>
                    <a:ext cx="474" cy="192"/>
                  </a:xfrm>
                  <a:custGeom>
                    <a:avLst/>
                    <a:gdLst/>
                    <a:ahLst/>
                    <a:cxnLst>
                      <a:cxn ang="0">
                        <a:pos x="474" y="0"/>
                      </a:cxn>
                      <a:cxn ang="0">
                        <a:pos x="327" y="62"/>
                      </a:cxn>
                      <a:cxn ang="0">
                        <a:pos x="254" y="120"/>
                      </a:cxn>
                      <a:cxn ang="0">
                        <a:pos x="149" y="192"/>
                      </a:cxn>
                      <a:cxn ang="0">
                        <a:pos x="0" y="72"/>
                      </a:cxn>
                      <a:cxn ang="0">
                        <a:pos x="15" y="57"/>
                      </a:cxn>
                      <a:cxn ang="0">
                        <a:pos x="209" y="27"/>
                      </a:cxn>
                      <a:cxn ang="0">
                        <a:pos x="337" y="15"/>
                      </a:cxn>
                      <a:cxn ang="0">
                        <a:pos x="474" y="0"/>
                      </a:cxn>
                    </a:cxnLst>
                    <a:rect l="0" t="0" r="r" b="b"/>
                    <a:pathLst>
                      <a:path w="474" h="192">
                        <a:moveTo>
                          <a:pt x="474" y="0"/>
                        </a:moveTo>
                        <a:lnTo>
                          <a:pt x="327" y="62"/>
                        </a:lnTo>
                        <a:lnTo>
                          <a:pt x="254" y="120"/>
                        </a:lnTo>
                        <a:lnTo>
                          <a:pt x="149" y="192"/>
                        </a:lnTo>
                        <a:lnTo>
                          <a:pt x="0" y="72"/>
                        </a:lnTo>
                        <a:lnTo>
                          <a:pt x="15" y="57"/>
                        </a:lnTo>
                        <a:lnTo>
                          <a:pt x="209" y="27"/>
                        </a:lnTo>
                        <a:lnTo>
                          <a:pt x="337" y="15"/>
                        </a:lnTo>
                        <a:lnTo>
                          <a:pt x="474" y="0"/>
                        </a:lnTo>
                        <a:close/>
                      </a:path>
                    </a:pathLst>
                  </a:custGeom>
                  <a:solidFill>
                    <a:srgbClr val="008000"/>
                  </a:solidFill>
                  <a:ln w="12700">
                    <a:solidFill>
                      <a:srgbClr val="000000"/>
                    </a:solidFill>
                    <a:prstDash val="solid"/>
                    <a:round/>
                    <a:headEnd/>
                    <a:tailEnd/>
                  </a:ln>
                </p:spPr>
                <p:txBody>
                  <a:bodyPr/>
                  <a:lstStyle/>
                  <a:p>
                    <a:endParaRPr lang="en-US"/>
                  </a:p>
                </p:txBody>
              </p:sp>
              <p:sp>
                <p:nvSpPr>
                  <p:cNvPr id="184341" name="Freeform 21"/>
                  <p:cNvSpPr>
                    <a:spLocks/>
                  </p:cNvSpPr>
                  <p:nvPr/>
                </p:nvSpPr>
                <p:spPr bwMode="auto">
                  <a:xfrm>
                    <a:off x="7741" y="7638"/>
                    <a:ext cx="1117" cy="780"/>
                  </a:xfrm>
                  <a:custGeom>
                    <a:avLst/>
                    <a:gdLst/>
                    <a:ahLst/>
                    <a:cxnLst>
                      <a:cxn ang="0">
                        <a:pos x="913" y="15"/>
                      </a:cxn>
                      <a:cxn ang="0">
                        <a:pos x="1005" y="60"/>
                      </a:cxn>
                      <a:cxn ang="0">
                        <a:pos x="1050" y="120"/>
                      </a:cxn>
                      <a:cxn ang="0">
                        <a:pos x="1110" y="290"/>
                      </a:cxn>
                      <a:cxn ang="0">
                        <a:pos x="1110" y="395"/>
                      </a:cxn>
                      <a:cxn ang="0">
                        <a:pos x="1117" y="555"/>
                      </a:cxn>
                      <a:cxn ang="0">
                        <a:pos x="983" y="602"/>
                      </a:cxn>
                      <a:cxn ang="0">
                        <a:pos x="863" y="650"/>
                      </a:cxn>
                      <a:cxn ang="0">
                        <a:pos x="735" y="717"/>
                      </a:cxn>
                      <a:cxn ang="0">
                        <a:pos x="655" y="780"/>
                      </a:cxn>
                      <a:cxn ang="0">
                        <a:pos x="525" y="772"/>
                      </a:cxn>
                      <a:cxn ang="0">
                        <a:pos x="355" y="702"/>
                      </a:cxn>
                      <a:cxn ang="0">
                        <a:pos x="198" y="667"/>
                      </a:cxn>
                      <a:cxn ang="0">
                        <a:pos x="15" y="650"/>
                      </a:cxn>
                      <a:cxn ang="0">
                        <a:pos x="0" y="580"/>
                      </a:cxn>
                      <a:cxn ang="0">
                        <a:pos x="60" y="487"/>
                      </a:cxn>
                      <a:cxn ang="0">
                        <a:pos x="175" y="380"/>
                      </a:cxn>
                      <a:cxn ang="0">
                        <a:pos x="290" y="282"/>
                      </a:cxn>
                      <a:cxn ang="0">
                        <a:pos x="433" y="185"/>
                      </a:cxn>
                      <a:cxn ang="0">
                        <a:pos x="593" y="85"/>
                      </a:cxn>
                      <a:cxn ang="0">
                        <a:pos x="765" y="17"/>
                      </a:cxn>
                      <a:cxn ang="0">
                        <a:pos x="848" y="0"/>
                      </a:cxn>
                      <a:cxn ang="0">
                        <a:pos x="913" y="15"/>
                      </a:cxn>
                    </a:cxnLst>
                    <a:rect l="0" t="0" r="r" b="b"/>
                    <a:pathLst>
                      <a:path w="1117" h="780">
                        <a:moveTo>
                          <a:pt x="913" y="15"/>
                        </a:moveTo>
                        <a:lnTo>
                          <a:pt x="1005" y="60"/>
                        </a:lnTo>
                        <a:lnTo>
                          <a:pt x="1050" y="120"/>
                        </a:lnTo>
                        <a:lnTo>
                          <a:pt x="1110" y="290"/>
                        </a:lnTo>
                        <a:lnTo>
                          <a:pt x="1110" y="395"/>
                        </a:lnTo>
                        <a:lnTo>
                          <a:pt x="1117" y="555"/>
                        </a:lnTo>
                        <a:lnTo>
                          <a:pt x="983" y="602"/>
                        </a:lnTo>
                        <a:lnTo>
                          <a:pt x="863" y="650"/>
                        </a:lnTo>
                        <a:lnTo>
                          <a:pt x="735" y="717"/>
                        </a:lnTo>
                        <a:lnTo>
                          <a:pt x="655" y="780"/>
                        </a:lnTo>
                        <a:lnTo>
                          <a:pt x="525" y="772"/>
                        </a:lnTo>
                        <a:lnTo>
                          <a:pt x="355" y="702"/>
                        </a:lnTo>
                        <a:lnTo>
                          <a:pt x="198" y="667"/>
                        </a:lnTo>
                        <a:lnTo>
                          <a:pt x="15" y="650"/>
                        </a:lnTo>
                        <a:lnTo>
                          <a:pt x="0" y="580"/>
                        </a:lnTo>
                        <a:lnTo>
                          <a:pt x="60" y="487"/>
                        </a:lnTo>
                        <a:lnTo>
                          <a:pt x="175" y="380"/>
                        </a:lnTo>
                        <a:lnTo>
                          <a:pt x="290" y="282"/>
                        </a:lnTo>
                        <a:lnTo>
                          <a:pt x="433" y="185"/>
                        </a:lnTo>
                        <a:lnTo>
                          <a:pt x="593" y="85"/>
                        </a:lnTo>
                        <a:lnTo>
                          <a:pt x="765" y="17"/>
                        </a:lnTo>
                        <a:lnTo>
                          <a:pt x="848" y="0"/>
                        </a:lnTo>
                        <a:lnTo>
                          <a:pt x="913" y="15"/>
                        </a:lnTo>
                        <a:close/>
                      </a:path>
                    </a:pathLst>
                  </a:custGeom>
                  <a:solidFill>
                    <a:srgbClr val="008000"/>
                  </a:solidFill>
                  <a:ln w="12700">
                    <a:solidFill>
                      <a:srgbClr val="000000"/>
                    </a:solidFill>
                    <a:prstDash val="solid"/>
                    <a:round/>
                    <a:headEnd/>
                    <a:tailEnd/>
                  </a:ln>
                </p:spPr>
                <p:txBody>
                  <a:bodyPr/>
                  <a:lstStyle/>
                  <a:p>
                    <a:endParaRPr lang="en-US"/>
                  </a:p>
                </p:txBody>
              </p:sp>
              <p:sp>
                <p:nvSpPr>
                  <p:cNvPr id="184342" name="Freeform 22"/>
                  <p:cNvSpPr>
                    <a:spLocks/>
                  </p:cNvSpPr>
                  <p:nvPr/>
                </p:nvSpPr>
                <p:spPr bwMode="auto">
                  <a:xfrm>
                    <a:off x="7321" y="8360"/>
                    <a:ext cx="1008" cy="1215"/>
                  </a:xfrm>
                  <a:custGeom>
                    <a:avLst/>
                    <a:gdLst/>
                    <a:ahLst/>
                    <a:cxnLst>
                      <a:cxn ang="0">
                        <a:pos x="435" y="0"/>
                      </a:cxn>
                      <a:cxn ang="0">
                        <a:pos x="570" y="15"/>
                      </a:cxn>
                      <a:cxn ang="0">
                        <a:pos x="690" y="45"/>
                      </a:cxn>
                      <a:cxn ang="0">
                        <a:pos x="780" y="90"/>
                      </a:cxn>
                      <a:cxn ang="0">
                        <a:pos x="963" y="150"/>
                      </a:cxn>
                      <a:cxn ang="0">
                        <a:pos x="1008" y="540"/>
                      </a:cxn>
                      <a:cxn ang="0">
                        <a:pos x="1008" y="795"/>
                      </a:cxn>
                      <a:cxn ang="0">
                        <a:pos x="1008" y="1170"/>
                      </a:cxn>
                      <a:cxn ang="0">
                        <a:pos x="933" y="1215"/>
                      </a:cxn>
                      <a:cxn ang="0">
                        <a:pos x="828" y="1140"/>
                      </a:cxn>
                      <a:cxn ang="0">
                        <a:pos x="728" y="1065"/>
                      </a:cxn>
                      <a:cxn ang="0">
                        <a:pos x="640" y="1035"/>
                      </a:cxn>
                      <a:cxn ang="0">
                        <a:pos x="540" y="1050"/>
                      </a:cxn>
                      <a:cxn ang="0">
                        <a:pos x="465" y="1065"/>
                      </a:cxn>
                      <a:cxn ang="0">
                        <a:pos x="285" y="945"/>
                      </a:cxn>
                      <a:cxn ang="0">
                        <a:pos x="165" y="870"/>
                      </a:cxn>
                      <a:cxn ang="0">
                        <a:pos x="0" y="780"/>
                      </a:cxn>
                      <a:cxn ang="0">
                        <a:pos x="135" y="510"/>
                      </a:cxn>
                      <a:cxn ang="0">
                        <a:pos x="255" y="315"/>
                      </a:cxn>
                      <a:cxn ang="0">
                        <a:pos x="435" y="0"/>
                      </a:cxn>
                    </a:cxnLst>
                    <a:rect l="0" t="0" r="r" b="b"/>
                    <a:pathLst>
                      <a:path w="1008" h="1215">
                        <a:moveTo>
                          <a:pt x="435" y="0"/>
                        </a:moveTo>
                        <a:lnTo>
                          <a:pt x="570" y="15"/>
                        </a:lnTo>
                        <a:lnTo>
                          <a:pt x="690" y="45"/>
                        </a:lnTo>
                        <a:lnTo>
                          <a:pt x="780" y="90"/>
                        </a:lnTo>
                        <a:lnTo>
                          <a:pt x="963" y="150"/>
                        </a:lnTo>
                        <a:lnTo>
                          <a:pt x="1008" y="540"/>
                        </a:lnTo>
                        <a:lnTo>
                          <a:pt x="1008" y="795"/>
                        </a:lnTo>
                        <a:lnTo>
                          <a:pt x="1008" y="1170"/>
                        </a:lnTo>
                        <a:lnTo>
                          <a:pt x="933" y="1215"/>
                        </a:lnTo>
                        <a:lnTo>
                          <a:pt x="828" y="1140"/>
                        </a:lnTo>
                        <a:lnTo>
                          <a:pt x="728" y="1065"/>
                        </a:lnTo>
                        <a:lnTo>
                          <a:pt x="640" y="1035"/>
                        </a:lnTo>
                        <a:lnTo>
                          <a:pt x="540" y="1050"/>
                        </a:lnTo>
                        <a:lnTo>
                          <a:pt x="465" y="1065"/>
                        </a:lnTo>
                        <a:lnTo>
                          <a:pt x="285" y="945"/>
                        </a:lnTo>
                        <a:lnTo>
                          <a:pt x="165" y="870"/>
                        </a:lnTo>
                        <a:lnTo>
                          <a:pt x="0" y="780"/>
                        </a:lnTo>
                        <a:lnTo>
                          <a:pt x="135" y="510"/>
                        </a:lnTo>
                        <a:lnTo>
                          <a:pt x="255" y="315"/>
                        </a:lnTo>
                        <a:lnTo>
                          <a:pt x="435" y="0"/>
                        </a:lnTo>
                        <a:close/>
                      </a:path>
                    </a:pathLst>
                  </a:custGeom>
                  <a:solidFill>
                    <a:srgbClr val="008000"/>
                  </a:solidFill>
                  <a:ln w="12700">
                    <a:solidFill>
                      <a:srgbClr val="000000"/>
                    </a:solidFill>
                    <a:prstDash val="solid"/>
                    <a:round/>
                    <a:headEnd/>
                    <a:tailEnd/>
                  </a:ln>
                </p:spPr>
                <p:txBody>
                  <a:bodyPr/>
                  <a:lstStyle/>
                  <a:p>
                    <a:endParaRPr lang="en-US"/>
                  </a:p>
                </p:txBody>
              </p:sp>
              <p:sp>
                <p:nvSpPr>
                  <p:cNvPr id="184343" name="Freeform 23"/>
                  <p:cNvSpPr>
                    <a:spLocks/>
                  </p:cNvSpPr>
                  <p:nvPr/>
                </p:nvSpPr>
                <p:spPr bwMode="auto">
                  <a:xfrm>
                    <a:off x="8359" y="8253"/>
                    <a:ext cx="989" cy="1397"/>
                  </a:xfrm>
                  <a:custGeom>
                    <a:avLst/>
                    <a:gdLst/>
                    <a:ahLst/>
                    <a:cxnLst>
                      <a:cxn ang="0">
                        <a:pos x="0" y="257"/>
                      </a:cxn>
                      <a:cxn ang="0">
                        <a:pos x="195" y="122"/>
                      </a:cxn>
                      <a:cxn ang="0">
                        <a:pos x="375" y="60"/>
                      </a:cxn>
                      <a:cxn ang="0">
                        <a:pos x="524" y="0"/>
                      </a:cxn>
                      <a:cxn ang="0">
                        <a:pos x="674" y="45"/>
                      </a:cxn>
                      <a:cxn ang="0">
                        <a:pos x="854" y="122"/>
                      </a:cxn>
                      <a:cxn ang="0">
                        <a:pos x="989" y="227"/>
                      </a:cxn>
                      <a:cxn ang="0">
                        <a:pos x="989" y="527"/>
                      </a:cxn>
                      <a:cxn ang="0">
                        <a:pos x="974" y="767"/>
                      </a:cxn>
                      <a:cxn ang="0">
                        <a:pos x="974" y="947"/>
                      </a:cxn>
                      <a:cxn ang="0">
                        <a:pos x="974" y="1202"/>
                      </a:cxn>
                      <a:cxn ang="0">
                        <a:pos x="824" y="1322"/>
                      </a:cxn>
                      <a:cxn ang="0">
                        <a:pos x="704" y="1397"/>
                      </a:cxn>
                      <a:cxn ang="0">
                        <a:pos x="629" y="1382"/>
                      </a:cxn>
                      <a:cxn ang="0">
                        <a:pos x="449" y="1262"/>
                      </a:cxn>
                      <a:cxn ang="0">
                        <a:pos x="405" y="1217"/>
                      </a:cxn>
                      <a:cxn ang="0">
                        <a:pos x="345" y="1202"/>
                      </a:cxn>
                      <a:cxn ang="0">
                        <a:pos x="285" y="1202"/>
                      </a:cxn>
                      <a:cxn ang="0">
                        <a:pos x="120" y="1322"/>
                      </a:cxn>
                      <a:cxn ang="0">
                        <a:pos x="75" y="1307"/>
                      </a:cxn>
                      <a:cxn ang="0">
                        <a:pos x="45" y="1142"/>
                      </a:cxn>
                      <a:cxn ang="0">
                        <a:pos x="30" y="932"/>
                      </a:cxn>
                      <a:cxn ang="0">
                        <a:pos x="30" y="707"/>
                      </a:cxn>
                      <a:cxn ang="0">
                        <a:pos x="45" y="512"/>
                      </a:cxn>
                      <a:cxn ang="0">
                        <a:pos x="0" y="257"/>
                      </a:cxn>
                    </a:cxnLst>
                    <a:rect l="0" t="0" r="r" b="b"/>
                    <a:pathLst>
                      <a:path w="989" h="1397">
                        <a:moveTo>
                          <a:pt x="0" y="257"/>
                        </a:moveTo>
                        <a:lnTo>
                          <a:pt x="195" y="122"/>
                        </a:lnTo>
                        <a:lnTo>
                          <a:pt x="375" y="60"/>
                        </a:lnTo>
                        <a:lnTo>
                          <a:pt x="524" y="0"/>
                        </a:lnTo>
                        <a:lnTo>
                          <a:pt x="674" y="45"/>
                        </a:lnTo>
                        <a:lnTo>
                          <a:pt x="854" y="122"/>
                        </a:lnTo>
                        <a:lnTo>
                          <a:pt x="989" y="227"/>
                        </a:lnTo>
                        <a:lnTo>
                          <a:pt x="989" y="527"/>
                        </a:lnTo>
                        <a:lnTo>
                          <a:pt x="974" y="767"/>
                        </a:lnTo>
                        <a:lnTo>
                          <a:pt x="974" y="947"/>
                        </a:lnTo>
                        <a:lnTo>
                          <a:pt x="974" y="1202"/>
                        </a:lnTo>
                        <a:lnTo>
                          <a:pt x="824" y="1322"/>
                        </a:lnTo>
                        <a:lnTo>
                          <a:pt x="704" y="1397"/>
                        </a:lnTo>
                        <a:lnTo>
                          <a:pt x="629" y="1382"/>
                        </a:lnTo>
                        <a:lnTo>
                          <a:pt x="449" y="1262"/>
                        </a:lnTo>
                        <a:lnTo>
                          <a:pt x="405" y="1217"/>
                        </a:lnTo>
                        <a:lnTo>
                          <a:pt x="345" y="1202"/>
                        </a:lnTo>
                        <a:lnTo>
                          <a:pt x="285" y="1202"/>
                        </a:lnTo>
                        <a:lnTo>
                          <a:pt x="120" y="1322"/>
                        </a:lnTo>
                        <a:lnTo>
                          <a:pt x="75" y="1307"/>
                        </a:lnTo>
                        <a:lnTo>
                          <a:pt x="45" y="1142"/>
                        </a:lnTo>
                        <a:lnTo>
                          <a:pt x="30" y="932"/>
                        </a:lnTo>
                        <a:lnTo>
                          <a:pt x="30" y="707"/>
                        </a:lnTo>
                        <a:lnTo>
                          <a:pt x="45" y="512"/>
                        </a:lnTo>
                        <a:lnTo>
                          <a:pt x="0" y="257"/>
                        </a:lnTo>
                        <a:close/>
                      </a:path>
                    </a:pathLst>
                  </a:custGeom>
                  <a:solidFill>
                    <a:srgbClr val="008000"/>
                  </a:solidFill>
                  <a:ln w="12700">
                    <a:solidFill>
                      <a:srgbClr val="000000"/>
                    </a:solidFill>
                    <a:prstDash val="solid"/>
                    <a:round/>
                    <a:headEnd/>
                    <a:tailEnd/>
                  </a:ln>
                </p:spPr>
                <p:txBody>
                  <a:bodyPr/>
                  <a:lstStyle/>
                  <a:p>
                    <a:endParaRPr lang="en-US"/>
                  </a:p>
                </p:txBody>
              </p:sp>
              <p:sp>
                <p:nvSpPr>
                  <p:cNvPr id="184344" name="Freeform 24"/>
                  <p:cNvSpPr>
                    <a:spLocks/>
                  </p:cNvSpPr>
                  <p:nvPr/>
                </p:nvSpPr>
                <p:spPr bwMode="auto">
                  <a:xfrm>
                    <a:off x="9408" y="8420"/>
                    <a:ext cx="945" cy="1170"/>
                  </a:xfrm>
                  <a:custGeom>
                    <a:avLst/>
                    <a:gdLst/>
                    <a:ahLst/>
                    <a:cxnLst>
                      <a:cxn ang="0">
                        <a:pos x="60" y="60"/>
                      </a:cxn>
                      <a:cxn ang="0">
                        <a:pos x="90" y="45"/>
                      </a:cxn>
                      <a:cxn ang="0">
                        <a:pos x="180" y="15"/>
                      </a:cxn>
                      <a:cxn ang="0">
                        <a:pos x="360" y="0"/>
                      </a:cxn>
                      <a:cxn ang="0">
                        <a:pos x="480" y="0"/>
                      </a:cxn>
                      <a:cxn ang="0">
                        <a:pos x="630" y="0"/>
                      </a:cxn>
                      <a:cxn ang="0">
                        <a:pos x="780" y="0"/>
                      </a:cxn>
                      <a:cxn ang="0">
                        <a:pos x="825" y="30"/>
                      </a:cxn>
                      <a:cxn ang="0">
                        <a:pos x="870" y="360"/>
                      </a:cxn>
                      <a:cxn ang="0">
                        <a:pos x="915" y="690"/>
                      </a:cxn>
                      <a:cxn ang="0">
                        <a:pos x="945" y="1065"/>
                      </a:cxn>
                      <a:cxn ang="0">
                        <a:pos x="765" y="1080"/>
                      </a:cxn>
                      <a:cxn ang="0">
                        <a:pos x="540" y="1110"/>
                      </a:cxn>
                      <a:cxn ang="0">
                        <a:pos x="405" y="1155"/>
                      </a:cxn>
                      <a:cxn ang="0">
                        <a:pos x="300" y="1170"/>
                      </a:cxn>
                      <a:cxn ang="0">
                        <a:pos x="150" y="1110"/>
                      </a:cxn>
                      <a:cxn ang="0">
                        <a:pos x="45" y="1050"/>
                      </a:cxn>
                      <a:cxn ang="0">
                        <a:pos x="15" y="750"/>
                      </a:cxn>
                      <a:cxn ang="0">
                        <a:pos x="15" y="540"/>
                      </a:cxn>
                      <a:cxn ang="0">
                        <a:pos x="0" y="270"/>
                      </a:cxn>
                      <a:cxn ang="0">
                        <a:pos x="60" y="60"/>
                      </a:cxn>
                    </a:cxnLst>
                    <a:rect l="0" t="0" r="r" b="b"/>
                    <a:pathLst>
                      <a:path w="945" h="1170">
                        <a:moveTo>
                          <a:pt x="60" y="60"/>
                        </a:moveTo>
                        <a:lnTo>
                          <a:pt x="90" y="45"/>
                        </a:lnTo>
                        <a:lnTo>
                          <a:pt x="180" y="15"/>
                        </a:lnTo>
                        <a:lnTo>
                          <a:pt x="360" y="0"/>
                        </a:lnTo>
                        <a:lnTo>
                          <a:pt x="480" y="0"/>
                        </a:lnTo>
                        <a:lnTo>
                          <a:pt x="630" y="0"/>
                        </a:lnTo>
                        <a:lnTo>
                          <a:pt x="780" y="0"/>
                        </a:lnTo>
                        <a:lnTo>
                          <a:pt x="825" y="30"/>
                        </a:lnTo>
                        <a:lnTo>
                          <a:pt x="870" y="360"/>
                        </a:lnTo>
                        <a:lnTo>
                          <a:pt x="915" y="690"/>
                        </a:lnTo>
                        <a:lnTo>
                          <a:pt x="945" y="1065"/>
                        </a:lnTo>
                        <a:lnTo>
                          <a:pt x="765" y="1080"/>
                        </a:lnTo>
                        <a:lnTo>
                          <a:pt x="540" y="1110"/>
                        </a:lnTo>
                        <a:lnTo>
                          <a:pt x="405" y="1155"/>
                        </a:lnTo>
                        <a:lnTo>
                          <a:pt x="300" y="1170"/>
                        </a:lnTo>
                        <a:lnTo>
                          <a:pt x="150" y="1110"/>
                        </a:lnTo>
                        <a:lnTo>
                          <a:pt x="45" y="1050"/>
                        </a:lnTo>
                        <a:lnTo>
                          <a:pt x="15" y="750"/>
                        </a:lnTo>
                        <a:lnTo>
                          <a:pt x="15" y="540"/>
                        </a:lnTo>
                        <a:lnTo>
                          <a:pt x="0" y="270"/>
                        </a:lnTo>
                        <a:lnTo>
                          <a:pt x="60" y="60"/>
                        </a:lnTo>
                        <a:close/>
                      </a:path>
                    </a:pathLst>
                  </a:custGeom>
                  <a:solidFill>
                    <a:srgbClr val="008000"/>
                  </a:solidFill>
                  <a:ln w="12700">
                    <a:solidFill>
                      <a:srgbClr val="000000"/>
                    </a:solidFill>
                    <a:prstDash val="solid"/>
                    <a:round/>
                    <a:headEnd/>
                    <a:tailEnd/>
                  </a:ln>
                </p:spPr>
                <p:txBody>
                  <a:bodyPr/>
                  <a:lstStyle/>
                  <a:p>
                    <a:endParaRPr lang="en-US"/>
                  </a:p>
                </p:txBody>
              </p:sp>
              <p:sp>
                <p:nvSpPr>
                  <p:cNvPr id="184345" name="Freeform 25"/>
                  <p:cNvSpPr>
                    <a:spLocks/>
                  </p:cNvSpPr>
                  <p:nvPr/>
                </p:nvSpPr>
                <p:spPr bwMode="auto">
                  <a:xfrm>
                    <a:off x="10338" y="8435"/>
                    <a:ext cx="1065" cy="1200"/>
                  </a:xfrm>
                  <a:custGeom>
                    <a:avLst/>
                    <a:gdLst/>
                    <a:ahLst/>
                    <a:cxnLst>
                      <a:cxn ang="0">
                        <a:pos x="0" y="60"/>
                      </a:cxn>
                      <a:cxn ang="0">
                        <a:pos x="135" y="45"/>
                      </a:cxn>
                      <a:cxn ang="0">
                        <a:pos x="255" y="30"/>
                      </a:cxn>
                      <a:cxn ang="0">
                        <a:pos x="345" y="0"/>
                      </a:cxn>
                      <a:cxn ang="0">
                        <a:pos x="435" y="0"/>
                      </a:cxn>
                      <a:cxn ang="0">
                        <a:pos x="540" y="30"/>
                      </a:cxn>
                      <a:cxn ang="0">
                        <a:pos x="705" y="165"/>
                      </a:cxn>
                      <a:cxn ang="0">
                        <a:pos x="840" y="255"/>
                      </a:cxn>
                      <a:cxn ang="0">
                        <a:pos x="930" y="405"/>
                      </a:cxn>
                      <a:cxn ang="0">
                        <a:pos x="1035" y="585"/>
                      </a:cxn>
                      <a:cxn ang="0">
                        <a:pos x="1065" y="645"/>
                      </a:cxn>
                      <a:cxn ang="0">
                        <a:pos x="1020" y="840"/>
                      </a:cxn>
                      <a:cxn ang="0">
                        <a:pos x="945" y="1050"/>
                      </a:cxn>
                      <a:cxn ang="0">
                        <a:pos x="765" y="1185"/>
                      </a:cxn>
                      <a:cxn ang="0">
                        <a:pos x="615" y="1200"/>
                      </a:cxn>
                      <a:cxn ang="0">
                        <a:pos x="390" y="1185"/>
                      </a:cxn>
                      <a:cxn ang="0">
                        <a:pos x="195" y="1140"/>
                      </a:cxn>
                      <a:cxn ang="0">
                        <a:pos x="105" y="1050"/>
                      </a:cxn>
                      <a:cxn ang="0">
                        <a:pos x="30" y="585"/>
                      </a:cxn>
                      <a:cxn ang="0">
                        <a:pos x="0" y="255"/>
                      </a:cxn>
                      <a:cxn ang="0">
                        <a:pos x="0" y="60"/>
                      </a:cxn>
                    </a:cxnLst>
                    <a:rect l="0" t="0" r="r" b="b"/>
                    <a:pathLst>
                      <a:path w="1065" h="1200">
                        <a:moveTo>
                          <a:pt x="0" y="60"/>
                        </a:moveTo>
                        <a:lnTo>
                          <a:pt x="135" y="45"/>
                        </a:lnTo>
                        <a:lnTo>
                          <a:pt x="255" y="30"/>
                        </a:lnTo>
                        <a:lnTo>
                          <a:pt x="345" y="0"/>
                        </a:lnTo>
                        <a:lnTo>
                          <a:pt x="435" y="0"/>
                        </a:lnTo>
                        <a:lnTo>
                          <a:pt x="540" y="30"/>
                        </a:lnTo>
                        <a:lnTo>
                          <a:pt x="705" y="165"/>
                        </a:lnTo>
                        <a:lnTo>
                          <a:pt x="840" y="255"/>
                        </a:lnTo>
                        <a:lnTo>
                          <a:pt x="930" y="405"/>
                        </a:lnTo>
                        <a:lnTo>
                          <a:pt x="1035" y="585"/>
                        </a:lnTo>
                        <a:lnTo>
                          <a:pt x="1065" y="645"/>
                        </a:lnTo>
                        <a:lnTo>
                          <a:pt x="1020" y="840"/>
                        </a:lnTo>
                        <a:lnTo>
                          <a:pt x="945" y="1050"/>
                        </a:lnTo>
                        <a:lnTo>
                          <a:pt x="765" y="1185"/>
                        </a:lnTo>
                        <a:lnTo>
                          <a:pt x="615" y="1200"/>
                        </a:lnTo>
                        <a:lnTo>
                          <a:pt x="390" y="1185"/>
                        </a:lnTo>
                        <a:lnTo>
                          <a:pt x="195" y="1140"/>
                        </a:lnTo>
                        <a:lnTo>
                          <a:pt x="105" y="1050"/>
                        </a:lnTo>
                        <a:lnTo>
                          <a:pt x="30" y="585"/>
                        </a:lnTo>
                        <a:lnTo>
                          <a:pt x="0" y="255"/>
                        </a:lnTo>
                        <a:lnTo>
                          <a:pt x="0" y="60"/>
                        </a:lnTo>
                        <a:close/>
                      </a:path>
                    </a:pathLst>
                  </a:custGeom>
                  <a:solidFill>
                    <a:srgbClr val="008000"/>
                  </a:solidFill>
                  <a:ln w="12700">
                    <a:solidFill>
                      <a:srgbClr val="000000"/>
                    </a:solidFill>
                    <a:prstDash val="solid"/>
                    <a:round/>
                    <a:headEnd/>
                    <a:tailEnd/>
                  </a:ln>
                </p:spPr>
                <p:txBody>
                  <a:bodyPr/>
                  <a:lstStyle/>
                  <a:p>
                    <a:endParaRPr lang="en-US"/>
                  </a:p>
                </p:txBody>
              </p:sp>
              <p:sp>
                <p:nvSpPr>
                  <p:cNvPr id="184346" name="Freeform 26"/>
                  <p:cNvSpPr>
                    <a:spLocks/>
                  </p:cNvSpPr>
                  <p:nvPr/>
                </p:nvSpPr>
                <p:spPr bwMode="auto">
                  <a:xfrm>
                    <a:off x="11133" y="8268"/>
                    <a:ext cx="482" cy="782"/>
                  </a:xfrm>
                  <a:custGeom>
                    <a:avLst/>
                    <a:gdLst/>
                    <a:ahLst/>
                    <a:cxnLst>
                      <a:cxn ang="0">
                        <a:pos x="195" y="0"/>
                      </a:cxn>
                      <a:cxn ang="0">
                        <a:pos x="422" y="302"/>
                      </a:cxn>
                      <a:cxn ang="0">
                        <a:pos x="467" y="392"/>
                      </a:cxn>
                      <a:cxn ang="0">
                        <a:pos x="482" y="512"/>
                      </a:cxn>
                      <a:cxn ang="0">
                        <a:pos x="482" y="617"/>
                      </a:cxn>
                      <a:cxn ang="0">
                        <a:pos x="347" y="782"/>
                      </a:cxn>
                      <a:cxn ang="0">
                        <a:pos x="270" y="647"/>
                      </a:cxn>
                      <a:cxn ang="0">
                        <a:pos x="180" y="497"/>
                      </a:cxn>
                      <a:cxn ang="0">
                        <a:pos x="90" y="392"/>
                      </a:cxn>
                      <a:cxn ang="0">
                        <a:pos x="0" y="317"/>
                      </a:cxn>
                      <a:cxn ang="0">
                        <a:pos x="195" y="0"/>
                      </a:cxn>
                    </a:cxnLst>
                    <a:rect l="0" t="0" r="r" b="b"/>
                    <a:pathLst>
                      <a:path w="482" h="782">
                        <a:moveTo>
                          <a:pt x="195" y="0"/>
                        </a:moveTo>
                        <a:lnTo>
                          <a:pt x="422" y="302"/>
                        </a:lnTo>
                        <a:lnTo>
                          <a:pt x="467" y="392"/>
                        </a:lnTo>
                        <a:lnTo>
                          <a:pt x="482" y="512"/>
                        </a:lnTo>
                        <a:lnTo>
                          <a:pt x="482" y="617"/>
                        </a:lnTo>
                        <a:lnTo>
                          <a:pt x="347" y="782"/>
                        </a:lnTo>
                        <a:lnTo>
                          <a:pt x="270" y="647"/>
                        </a:lnTo>
                        <a:lnTo>
                          <a:pt x="180" y="497"/>
                        </a:lnTo>
                        <a:lnTo>
                          <a:pt x="90" y="392"/>
                        </a:lnTo>
                        <a:lnTo>
                          <a:pt x="0" y="317"/>
                        </a:lnTo>
                        <a:lnTo>
                          <a:pt x="195" y="0"/>
                        </a:lnTo>
                        <a:close/>
                      </a:path>
                    </a:pathLst>
                  </a:custGeom>
                  <a:solidFill>
                    <a:srgbClr val="008000"/>
                  </a:solidFill>
                  <a:ln w="12700">
                    <a:solidFill>
                      <a:srgbClr val="000000"/>
                    </a:solidFill>
                    <a:prstDash val="solid"/>
                    <a:round/>
                    <a:headEnd/>
                    <a:tailEnd/>
                  </a:ln>
                </p:spPr>
                <p:txBody>
                  <a:bodyPr/>
                  <a:lstStyle/>
                  <a:p>
                    <a:endParaRPr lang="en-US"/>
                  </a:p>
                </p:txBody>
              </p:sp>
              <p:sp>
                <p:nvSpPr>
                  <p:cNvPr id="184347" name="Freeform 27"/>
                  <p:cNvSpPr>
                    <a:spLocks/>
                  </p:cNvSpPr>
                  <p:nvPr/>
                </p:nvSpPr>
                <p:spPr bwMode="auto">
                  <a:xfrm>
                    <a:off x="11510" y="8765"/>
                    <a:ext cx="410" cy="660"/>
                  </a:xfrm>
                  <a:custGeom>
                    <a:avLst/>
                    <a:gdLst/>
                    <a:ahLst/>
                    <a:cxnLst>
                      <a:cxn ang="0">
                        <a:pos x="165" y="0"/>
                      </a:cxn>
                      <a:cxn ang="0">
                        <a:pos x="165" y="135"/>
                      </a:cxn>
                      <a:cxn ang="0">
                        <a:pos x="135" y="240"/>
                      </a:cxn>
                      <a:cxn ang="0">
                        <a:pos x="0" y="375"/>
                      </a:cxn>
                      <a:cxn ang="0">
                        <a:pos x="105" y="495"/>
                      </a:cxn>
                      <a:cxn ang="0">
                        <a:pos x="210" y="585"/>
                      </a:cxn>
                      <a:cxn ang="0">
                        <a:pos x="315" y="645"/>
                      </a:cxn>
                      <a:cxn ang="0">
                        <a:pos x="360" y="660"/>
                      </a:cxn>
                      <a:cxn ang="0">
                        <a:pos x="360" y="615"/>
                      </a:cxn>
                      <a:cxn ang="0">
                        <a:pos x="360" y="540"/>
                      </a:cxn>
                      <a:cxn ang="0">
                        <a:pos x="360" y="435"/>
                      </a:cxn>
                      <a:cxn ang="0">
                        <a:pos x="375" y="255"/>
                      </a:cxn>
                      <a:cxn ang="0">
                        <a:pos x="410" y="188"/>
                      </a:cxn>
                      <a:cxn ang="0">
                        <a:pos x="258" y="105"/>
                      </a:cxn>
                      <a:cxn ang="0">
                        <a:pos x="165" y="0"/>
                      </a:cxn>
                    </a:cxnLst>
                    <a:rect l="0" t="0" r="r" b="b"/>
                    <a:pathLst>
                      <a:path w="410" h="660">
                        <a:moveTo>
                          <a:pt x="165" y="0"/>
                        </a:moveTo>
                        <a:lnTo>
                          <a:pt x="165" y="135"/>
                        </a:lnTo>
                        <a:lnTo>
                          <a:pt x="135" y="240"/>
                        </a:lnTo>
                        <a:lnTo>
                          <a:pt x="0" y="375"/>
                        </a:lnTo>
                        <a:lnTo>
                          <a:pt x="105" y="495"/>
                        </a:lnTo>
                        <a:lnTo>
                          <a:pt x="210" y="585"/>
                        </a:lnTo>
                        <a:lnTo>
                          <a:pt x="315" y="645"/>
                        </a:lnTo>
                        <a:lnTo>
                          <a:pt x="360" y="660"/>
                        </a:lnTo>
                        <a:lnTo>
                          <a:pt x="360" y="615"/>
                        </a:lnTo>
                        <a:lnTo>
                          <a:pt x="360" y="540"/>
                        </a:lnTo>
                        <a:lnTo>
                          <a:pt x="360" y="435"/>
                        </a:lnTo>
                        <a:lnTo>
                          <a:pt x="375" y="255"/>
                        </a:lnTo>
                        <a:lnTo>
                          <a:pt x="410" y="188"/>
                        </a:lnTo>
                        <a:lnTo>
                          <a:pt x="258" y="105"/>
                        </a:lnTo>
                        <a:lnTo>
                          <a:pt x="165" y="0"/>
                        </a:lnTo>
                        <a:close/>
                      </a:path>
                    </a:pathLst>
                  </a:custGeom>
                  <a:solidFill>
                    <a:srgbClr val="008000"/>
                  </a:solidFill>
                  <a:ln w="12700">
                    <a:solidFill>
                      <a:srgbClr val="000000"/>
                    </a:solidFill>
                    <a:prstDash val="solid"/>
                    <a:round/>
                    <a:headEnd/>
                    <a:tailEnd/>
                  </a:ln>
                </p:spPr>
                <p:txBody>
                  <a:bodyPr/>
                  <a:lstStyle/>
                  <a:p>
                    <a:endParaRPr lang="en-US"/>
                  </a:p>
                </p:txBody>
              </p:sp>
              <p:sp>
                <p:nvSpPr>
                  <p:cNvPr id="184348" name="Freeform 28"/>
                  <p:cNvSpPr>
                    <a:spLocks/>
                  </p:cNvSpPr>
                  <p:nvPr/>
                </p:nvSpPr>
                <p:spPr bwMode="auto">
                  <a:xfrm>
                    <a:off x="11298" y="9230"/>
                    <a:ext cx="572" cy="675"/>
                  </a:xfrm>
                  <a:custGeom>
                    <a:avLst/>
                    <a:gdLst/>
                    <a:ahLst/>
                    <a:cxnLst>
                      <a:cxn ang="0">
                        <a:pos x="167" y="0"/>
                      </a:cxn>
                      <a:cxn ang="0">
                        <a:pos x="407" y="165"/>
                      </a:cxn>
                      <a:cxn ang="0">
                        <a:pos x="572" y="270"/>
                      </a:cxn>
                      <a:cxn ang="0">
                        <a:pos x="542" y="540"/>
                      </a:cxn>
                      <a:cxn ang="0">
                        <a:pos x="407" y="645"/>
                      </a:cxn>
                      <a:cxn ang="0">
                        <a:pos x="317" y="675"/>
                      </a:cxn>
                      <a:cxn ang="0">
                        <a:pos x="212" y="630"/>
                      </a:cxn>
                      <a:cxn ang="0">
                        <a:pos x="135" y="570"/>
                      </a:cxn>
                      <a:cxn ang="0">
                        <a:pos x="0" y="360"/>
                      </a:cxn>
                      <a:cxn ang="0">
                        <a:pos x="167" y="0"/>
                      </a:cxn>
                    </a:cxnLst>
                    <a:rect l="0" t="0" r="r" b="b"/>
                    <a:pathLst>
                      <a:path w="572" h="675">
                        <a:moveTo>
                          <a:pt x="167" y="0"/>
                        </a:moveTo>
                        <a:lnTo>
                          <a:pt x="407" y="165"/>
                        </a:lnTo>
                        <a:lnTo>
                          <a:pt x="572" y="270"/>
                        </a:lnTo>
                        <a:lnTo>
                          <a:pt x="542" y="540"/>
                        </a:lnTo>
                        <a:lnTo>
                          <a:pt x="407" y="645"/>
                        </a:lnTo>
                        <a:lnTo>
                          <a:pt x="317" y="675"/>
                        </a:lnTo>
                        <a:lnTo>
                          <a:pt x="212" y="630"/>
                        </a:lnTo>
                        <a:lnTo>
                          <a:pt x="135" y="570"/>
                        </a:lnTo>
                        <a:lnTo>
                          <a:pt x="0" y="360"/>
                        </a:lnTo>
                        <a:lnTo>
                          <a:pt x="167" y="0"/>
                        </a:lnTo>
                        <a:close/>
                      </a:path>
                    </a:pathLst>
                  </a:custGeom>
                  <a:solidFill>
                    <a:srgbClr val="008000"/>
                  </a:solidFill>
                  <a:ln w="12700">
                    <a:solidFill>
                      <a:srgbClr val="000000"/>
                    </a:solidFill>
                    <a:prstDash val="solid"/>
                    <a:round/>
                    <a:headEnd/>
                    <a:tailEnd/>
                  </a:ln>
                </p:spPr>
                <p:txBody>
                  <a:bodyPr/>
                  <a:lstStyle/>
                  <a:p>
                    <a:endParaRPr lang="en-US"/>
                  </a:p>
                </p:txBody>
              </p:sp>
              <p:sp>
                <p:nvSpPr>
                  <p:cNvPr id="184349" name="Freeform 29"/>
                  <p:cNvSpPr>
                    <a:spLocks/>
                  </p:cNvSpPr>
                  <p:nvPr/>
                </p:nvSpPr>
                <p:spPr bwMode="auto">
                  <a:xfrm>
                    <a:off x="7146" y="8298"/>
                    <a:ext cx="548" cy="795"/>
                  </a:xfrm>
                  <a:custGeom>
                    <a:avLst/>
                    <a:gdLst/>
                    <a:ahLst/>
                    <a:cxnLst>
                      <a:cxn ang="0">
                        <a:pos x="533" y="0"/>
                      </a:cxn>
                      <a:cxn ang="0">
                        <a:pos x="548" y="62"/>
                      </a:cxn>
                      <a:cxn ang="0">
                        <a:pos x="403" y="325"/>
                      </a:cxn>
                      <a:cxn ang="0">
                        <a:pos x="293" y="495"/>
                      </a:cxn>
                      <a:cxn ang="0">
                        <a:pos x="93" y="795"/>
                      </a:cxn>
                      <a:cxn ang="0">
                        <a:pos x="20" y="677"/>
                      </a:cxn>
                      <a:cxn ang="0">
                        <a:pos x="0" y="590"/>
                      </a:cxn>
                      <a:cxn ang="0">
                        <a:pos x="60" y="520"/>
                      </a:cxn>
                      <a:cxn ang="0">
                        <a:pos x="143" y="452"/>
                      </a:cxn>
                      <a:cxn ang="0">
                        <a:pos x="255" y="340"/>
                      </a:cxn>
                      <a:cxn ang="0">
                        <a:pos x="345" y="215"/>
                      </a:cxn>
                      <a:cxn ang="0">
                        <a:pos x="533" y="0"/>
                      </a:cxn>
                    </a:cxnLst>
                    <a:rect l="0" t="0" r="r" b="b"/>
                    <a:pathLst>
                      <a:path w="548" h="795">
                        <a:moveTo>
                          <a:pt x="533" y="0"/>
                        </a:moveTo>
                        <a:lnTo>
                          <a:pt x="548" y="62"/>
                        </a:lnTo>
                        <a:lnTo>
                          <a:pt x="403" y="325"/>
                        </a:lnTo>
                        <a:lnTo>
                          <a:pt x="293" y="495"/>
                        </a:lnTo>
                        <a:lnTo>
                          <a:pt x="93" y="795"/>
                        </a:lnTo>
                        <a:lnTo>
                          <a:pt x="20" y="677"/>
                        </a:lnTo>
                        <a:lnTo>
                          <a:pt x="0" y="590"/>
                        </a:lnTo>
                        <a:lnTo>
                          <a:pt x="60" y="520"/>
                        </a:lnTo>
                        <a:lnTo>
                          <a:pt x="143" y="452"/>
                        </a:lnTo>
                        <a:lnTo>
                          <a:pt x="255" y="340"/>
                        </a:lnTo>
                        <a:lnTo>
                          <a:pt x="345" y="215"/>
                        </a:lnTo>
                        <a:lnTo>
                          <a:pt x="533" y="0"/>
                        </a:lnTo>
                        <a:close/>
                      </a:path>
                    </a:pathLst>
                  </a:custGeom>
                  <a:solidFill>
                    <a:srgbClr val="008000"/>
                  </a:solidFill>
                  <a:ln w="12700">
                    <a:solidFill>
                      <a:srgbClr val="000000"/>
                    </a:solidFill>
                    <a:prstDash val="solid"/>
                    <a:round/>
                    <a:headEnd/>
                    <a:tailEnd/>
                  </a:ln>
                </p:spPr>
                <p:txBody>
                  <a:bodyPr/>
                  <a:lstStyle/>
                  <a:p>
                    <a:endParaRPr lang="en-US"/>
                  </a:p>
                </p:txBody>
              </p:sp>
              <p:sp>
                <p:nvSpPr>
                  <p:cNvPr id="184350" name="Freeform 30"/>
                  <p:cNvSpPr>
                    <a:spLocks/>
                  </p:cNvSpPr>
                  <p:nvPr/>
                </p:nvSpPr>
                <p:spPr bwMode="auto">
                  <a:xfrm>
                    <a:off x="11028" y="9665"/>
                    <a:ext cx="542" cy="632"/>
                  </a:xfrm>
                  <a:custGeom>
                    <a:avLst/>
                    <a:gdLst/>
                    <a:ahLst/>
                    <a:cxnLst>
                      <a:cxn ang="0">
                        <a:pos x="225" y="0"/>
                      </a:cxn>
                      <a:cxn ang="0">
                        <a:pos x="300" y="60"/>
                      </a:cxn>
                      <a:cxn ang="0">
                        <a:pos x="360" y="150"/>
                      </a:cxn>
                      <a:cxn ang="0">
                        <a:pos x="437" y="210"/>
                      </a:cxn>
                      <a:cxn ang="0">
                        <a:pos x="542" y="270"/>
                      </a:cxn>
                      <a:cxn ang="0">
                        <a:pos x="497" y="375"/>
                      </a:cxn>
                      <a:cxn ang="0">
                        <a:pos x="405" y="452"/>
                      </a:cxn>
                      <a:cxn ang="0">
                        <a:pos x="285" y="542"/>
                      </a:cxn>
                      <a:cxn ang="0">
                        <a:pos x="150" y="587"/>
                      </a:cxn>
                      <a:cxn ang="0">
                        <a:pos x="15" y="632"/>
                      </a:cxn>
                      <a:cxn ang="0">
                        <a:pos x="15" y="437"/>
                      </a:cxn>
                      <a:cxn ang="0">
                        <a:pos x="15" y="270"/>
                      </a:cxn>
                      <a:cxn ang="0">
                        <a:pos x="0" y="90"/>
                      </a:cxn>
                      <a:cxn ang="0">
                        <a:pos x="225" y="0"/>
                      </a:cxn>
                    </a:cxnLst>
                    <a:rect l="0" t="0" r="r" b="b"/>
                    <a:pathLst>
                      <a:path w="542" h="632">
                        <a:moveTo>
                          <a:pt x="225" y="0"/>
                        </a:moveTo>
                        <a:lnTo>
                          <a:pt x="300" y="60"/>
                        </a:lnTo>
                        <a:lnTo>
                          <a:pt x="360" y="150"/>
                        </a:lnTo>
                        <a:lnTo>
                          <a:pt x="437" y="210"/>
                        </a:lnTo>
                        <a:lnTo>
                          <a:pt x="542" y="270"/>
                        </a:lnTo>
                        <a:lnTo>
                          <a:pt x="497" y="375"/>
                        </a:lnTo>
                        <a:lnTo>
                          <a:pt x="405" y="452"/>
                        </a:lnTo>
                        <a:lnTo>
                          <a:pt x="285" y="542"/>
                        </a:lnTo>
                        <a:lnTo>
                          <a:pt x="150" y="587"/>
                        </a:lnTo>
                        <a:lnTo>
                          <a:pt x="15" y="632"/>
                        </a:lnTo>
                        <a:lnTo>
                          <a:pt x="15" y="437"/>
                        </a:lnTo>
                        <a:lnTo>
                          <a:pt x="15" y="270"/>
                        </a:lnTo>
                        <a:lnTo>
                          <a:pt x="0" y="90"/>
                        </a:lnTo>
                        <a:lnTo>
                          <a:pt x="225" y="0"/>
                        </a:lnTo>
                        <a:close/>
                      </a:path>
                    </a:pathLst>
                  </a:custGeom>
                  <a:solidFill>
                    <a:srgbClr val="008000"/>
                  </a:solidFill>
                  <a:ln w="12700">
                    <a:solidFill>
                      <a:srgbClr val="000000"/>
                    </a:solidFill>
                    <a:prstDash val="solid"/>
                    <a:round/>
                    <a:headEnd/>
                    <a:tailEnd/>
                  </a:ln>
                </p:spPr>
                <p:txBody>
                  <a:bodyPr/>
                  <a:lstStyle/>
                  <a:p>
                    <a:endParaRPr lang="en-US"/>
                  </a:p>
                </p:txBody>
              </p:sp>
              <p:sp>
                <p:nvSpPr>
                  <p:cNvPr id="184351" name="Freeform 31"/>
                  <p:cNvSpPr>
                    <a:spLocks/>
                  </p:cNvSpPr>
                  <p:nvPr/>
                </p:nvSpPr>
                <p:spPr bwMode="auto">
                  <a:xfrm>
                    <a:off x="9738" y="9545"/>
                    <a:ext cx="735" cy="767"/>
                  </a:xfrm>
                  <a:custGeom>
                    <a:avLst/>
                    <a:gdLst/>
                    <a:ahLst/>
                    <a:cxnLst>
                      <a:cxn ang="0">
                        <a:pos x="615" y="0"/>
                      </a:cxn>
                      <a:cxn ang="0">
                        <a:pos x="720" y="75"/>
                      </a:cxn>
                      <a:cxn ang="0">
                        <a:pos x="735" y="315"/>
                      </a:cxn>
                      <a:cxn ang="0">
                        <a:pos x="735" y="435"/>
                      </a:cxn>
                      <a:cxn ang="0">
                        <a:pos x="735" y="542"/>
                      </a:cxn>
                      <a:cxn ang="0">
                        <a:pos x="660" y="722"/>
                      </a:cxn>
                      <a:cxn ang="0">
                        <a:pos x="555" y="737"/>
                      </a:cxn>
                      <a:cxn ang="0">
                        <a:pos x="375" y="767"/>
                      </a:cxn>
                      <a:cxn ang="0">
                        <a:pos x="195" y="767"/>
                      </a:cxn>
                      <a:cxn ang="0">
                        <a:pos x="45" y="752"/>
                      </a:cxn>
                      <a:cxn ang="0">
                        <a:pos x="0" y="557"/>
                      </a:cxn>
                      <a:cxn ang="0">
                        <a:pos x="15" y="390"/>
                      </a:cxn>
                      <a:cxn ang="0">
                        <a:pos x="0" y="270"/>
                      </a:cxn>
                      <a:cxn ang="0">
                        <a:pos x="0" y="135"/>
                      </a:cxn>
                      <a:cxn ang="0">
                        <a:pos x="120" y="75"/>
                      </a:cxn>
                      <a:cxn ang="0">
                        <a:pos x="345" y="45"/>
                      </a:cxn>
                      <a:cxn ang="0">
                        <a:pos x="615" y="0"/>
                      </a:cxn>
                    </a:cxnLst>
                    <a:rect l="0" t="0" r="r" b="b"/>
                    <a:pathLst>
                      <a:path w="735" h="767">
                        <a:moveTo>
                          <a:pt x="615" y="0"/>
                        </a:moveTo>
                        <a:lnTo>
                          <a:pt x="720" y="75"/>
                        </a:lnTo>
                        <a:lnTo>
                          <a:pt x="735" y="315"/>
                        </a:lnTo>
                        <a:lnTo>
                          <a:pt x="735" y="435"/>
                        </a:lnTo>
                        <a:lnTo>
                          <a:pt x="735" y="542"/>
                        </a:lnTo>
                        <a:lnTo>
                          <a:pt x="660" y="722"/>
                        </a:lnTo>
                        <a:lnTo>
                          <a:pt x="555" y="737"/>
                        </a:lnTo>
                        <a:lnTo>
                          <a:pt x="375" y="767"/>
                        </a:lnTo>
                        <a:lnTo>
                          <a:pt x="195" y="767"/>
                        </a:lnTo>
                        <a:lnTo>
                          <a:pt x="45" y="752"/>
                        </a:lnTo>
                        <a:lnTo>
                          <a:pt x="0" y="557"/>
                        </a:lnTo>
                        <a:lnTo>
                          <a:pt x="15" y="390"/>
                        </a:lnTo>
                        <a:lnTo>
                          <a:pt x="0" y="270"/>
                        </a:lnTo>
                        <a:lnTo>
                          <a:pt x="0" y="135"/>
                        </a:lnTo>
                        <a:lnTo>
                          <a:pt x="120" y="75"/>
                        </a:lnTo>
                        <a:lnTo>
                          <a:pt x="345" y="45"/>
                        </a:lnTo>
                        <a:lnTo>
                          <a:pt x="615" y="0"/>
                        </a:lnTo>
                        <a:close/>
                      </a:path>
                    </a:pathLst>
                  </a:custGeom>
                  <a:solidFill>
                    <a:srgbClr val="008000"/>
                  </a:solidFill>
                  <a:ln w="12700">
                    <a:solidFill>
                      <a:srgbClr val="000000"/>
                    </a:solidFill>
                    <a:prstDash val="solid"/>
                    <a:round/>
                    <a:headEnd/>
                    <a:tailEnd/>
                  </a:ln>
                </p:spPr>
                <p:txBody>
                  <a:bodyPr/>
                  <a:lstStyle/>
                  <a:p>
                    <a:endParaRPr lang="en-US"/>
                  </a:p>
                </p:txBody>
              </p:sp>
              <p:sp>
                <p:nvSpPr>
                  <p:cNvPr id="184352" name="Freeform 32"/>
                  <p:cNvSpPr>
                    <a:spLocks/>
                  </p:cNvSpPr>
                  <p:nvPr/>
                </p:nvSpPr>
                <p:spPr bwMode="auto">
                  <a:xfrm>
                    <a:off x="8988" y="9545"/>
                    <a:ext cx="728" cy="745"/>
                  </a:xfrm>
                  <a:custGeom>
                    <a:avLst/>
                    <a:gdLst/>
                    <a:ahLst/>
                    <a:cxnLst>
                      <a:cxn ang="0">
                        <a:pos x="390" y="0"/>
                      </a:cxn>
                      <a:cxn ang="0">
                        <a:pos x="615" y="105"/>
                      </a:cxn>
                      <a:cxn ang="0">
                        <a:pos x="675" y="165"/>
                      </a:cxn>
                      <a:cxn ang="0">
                        <a:pos x="705" y="375"/>
                      </a:cxn>
                      <a:cxn ang="0">
                        <a:pos x="705" y="527"/>
                      </a:cxn>
                      <a:cxn ang="0">
                        <a:pos x="728" y="737"/>
                      </a:cxn>
                      <a:cxn ang="0">
                        <a:pos x="630" y="745"/>
                      </a:cxn>
                      <a:cxn ang="0">
                        <a:pos x="480" y="737"/>
                      </a:cxn>
                      <a:cxn ang="0">
                        <a:pos x="315" y="730"/>
                      </a:cxn>
                      <a:cxn ang="0">
                        <a:pos x="135" y="715"/>
                      </a:cxn>
                      <a:cxn ang="0">
                        <a:pos x="30" y="450"/>
                      </a:cxn>
                      <a:cxn ang="0">
                        <a:pos x="0" y="210"/>
                      </a:cxn>
                      <a:cxn ang="0">
                        <a:pos x="390" y="0"/>
                      </a:cxn>
                    </a:cxnLst>
                    <a:rect l="0" t="0" r="r" b="b"/>
                    <a:pathLst>
                      <a:path w="728" h="745">
                        <a:moveTo>
                          <a:pt x="390" y="0"/>
                        </a:moveTo>
                        <a:lnTo>
                          <a:pt x="615" y="105"/>
                        </a:lnTo>
                        <a:lnTo>
                          <a:pt x="675" y="165"/>
                        </a:lnTo>
                        <a:lnTo>
                          <a:pt x="705" y="375"/>
                        </a:lnTo>
                        <a:lnTo>
                          <a:pt x="705" y="527"/>
                        </a:lnTo>
                        <a:lnTo>
                          <a:pt x="728" y="737"/>
                        </a:lnTo>
                        <a:lnTo>
                          <a:pt x="630" y="745"/>
                        </a:lnTo>
                        <a:lnTo>
                          <a:pt x="480" y="737"/>
                        </a:lnTo>
                        <a:lnTo>
                          <a:pt x="315" y="730"/>
                        </a:lnTo>
                        <a:lnTo>
                          <a:pt x="135" y="715"/>
                        </a:lnTo>
                        <a:lnTo>
                          <a:pt x="30" y="450"/>
                        </a:lnTo>
                        <a:lnTo>
                          <a:pt x="0" y="210"/>
                        </a:lnTo>
                        <a:lnTo>
                          <a:pt x="390" y="0"/>
                        </a:lnTo>
                        <a:close/>
                      </a:path>
                    </a:pathLst>
                  </a:custGeom>
                  <a:solidFill>
                    <a:srgbClr val="008000"/>
                  </a:solidFill>
                  <a:ln w="12700">
                    <a:solidFill>
                      <a:srgbClr val="000000"/>
                    </a:solidFill>
                    <a:prstDash val="solid"/>
                    <a:round/>
                    <a:headEnd/>
                    <a:tailEnd/>
                  </a:ln>
                </p:spPr>
                <p:txBody>
                  <a:bodyPr/>
                  <a:lstStyle/>
                  <a:p>
                    <a:endParaRPr lang="en-US"/>
                  </a:p>
                </p:txBody>
              </p:sp>
              <p:sp>
                <p:nvSpPr>
                  <p:cNvPr id="184353" name="Freeform 33"/>
                  <p:cNvSpPr>
                    <a:spLocks/>
                  </p:cNvSpPr>
                  <p:nvPr/>
                </p:nvSpPr>
                <p:spPr bwMode="auto">
                  <a:xfrm>
                    <a:off x="8464" y="9515"/>
                    <a:ext cx="592" cy="745"/>
                  </a:xfrm>
                  <a:custGeom>
                    <a:avLst/>
                    <a:gdLst/>
                    <a:ahLst/>
                    <a:cxnLst>
                      <a:cxn ang="0">
                        <a:pos x="225" y="0"/>
                      </a:cxn>
                      <a:cxn ang="0">
                        <a:pos x="479" y="180"/>
                      </a:cxn>
                      <a:cxn ang="0">
                        <a:pos x="479" y="300"/>
                      </a:cxn>
                      <a:cxn ang="0">
                        <a:pos x="494" y="450"/>
                      </a:cxn>
                      <a:cxn ang="0">
                        <a:pos x="524" y="587"/>
                      </a:cxn>
                      <a:cxn ang="0">
                        <a:pos x="592" y="722"/>
                      </a:cxn>
                      <a:cxn ang="0">
                        <a:pos x="449" y="715"/>
                      </a:cxn>
                      <a:cxn ang="0">
                        <a:pos x="307" y="745"/>
                      </a:cxn>
                      <a:cxn ang="0">
                        <a:pos x="135" y="745"/>
                      </a:cxn>
                      <a:cxn ang="0">
                        <a:pos x="60" y="617"/>
                      </a:cxn>
                      <a:cxn ang="0">
                        <a:pos x="0" y="480"/>
                      </a:cxn>
                      <a:cxn ang="0">
                        <a:pos x="0" y="300"/>
                      </a:cxn>
                      <a:cxn ang="0">
                        <a:pos x="0" y="165"/>
                      </a:cxn>
                      <a:cxn ang="0">
                        <a:pos x="225" y="0"/>
                      </a:cxn>
                    </a:cxnLst>
                    <a:rect l="0" t="0" r="r" b="b"/>
                    <a:pathLst>
                      <a:path w="592" h="745">
                        <a:moveTo>
                          <a:pt x="225" y="0"/>
                        </a:moveTo>
                        <a:lnTo>
                          <a:pt x="479" y="180"/>
                        </a:lnTo>
                        <a:lnTo>
                          <a:pt x="479" y="300"/>
                        </a:lnTo>
                        <a:lnTo>
                          <a:pt x="494" y="450"/>
                        </a:lnTo>
                        <a:lnTo>
                          <a:pt x="524" y="587"/>
                        </a:lnTo>
                        <a:lnTo>
                          <a:pt x="592" y="722"/>
                        </a:lnTo>
                        <a:lnTo>
                          <a:pt x="449" y="715"/>
                        </a:lnTo>
                        <a:lnTo>
                          <a:pt x="307" y="745"/>
                        </a:lnTo>
                        <a:lnTo>
                          <a:pt x="135" y="745"/>
                        </a:lnTo>
                        <a:lnTo>
                          <a:pt x="60" y="617"/>
                        </a:lnTo>
                        <a:lnTo>
                          <a:pt x="0" y="480"/>
                        </a:lnTo>
                        <a:lnTo>
                          <a:pt x="0" y="300"/>
                        </a:lnTo>
                        <a:lnTo>
                          <a:pt x="0" y="165"/>
                        </a:lnTo>
                        <a:lnTo>
                          <a:pt x="225" y="0"/>
                        </a:lnTo>
                        <a:close/>
                      </a:path>
                    </a:pathLst>
                  </a:custGeom>
                  <a:solidFill>
                    <a:srgbClr val="008000"/>
                  </a:solidFill>
                  <a:ln w="12700">
                    <a:solidFill>
                      <a:srgbClr val="000000"/>
                    </a:solidFill>
                    <a:prstDash val="solid"/>
                    <a:round/>
                    <a:headEnd/>
                    <a:tailEnd/>
                  </a:ln>
                </p:spPr>
                <p:txBody>
                  <a:bodyPr/>
                  <a:lstStyle/>
                  <a:p>
                    <a:endParaRPr lang="en-US"/>
                  </a:p>
                </p:txBody>
              </p:sp>
              <p:sp>
                <p:nvSpPr>
                  <p:cNvPr id="184354" name="Freeform 34"/>
                  <p:cNvSpPr>
                    <a:spLocks/>
                  </p:cNvSpPr>
                  <p:nvPr/>
                </p:nvSpPr>
                <p:spPr bwMode="auto">
                  <a:xfrm>
                    <a:off x="7994" y="9605"/>
                    <a:ext cx="542" cy="662"/>
                  </a:xfrm>
                  <a:custGeom>
                    <a:avLst/>
                    <a:gdLst/>
                    <a:ahLst/>
                    <a:cxnLst>
                      <a:cxn ang="0">
                        <a:pos x="435" y="75"/>
                      </a:cxn>
                      <a:cxn ang="0">
                        <a:pos x="420" y="195"/>
                      </a:cxn>
                      <a:cxn ang="0">
                        <a:pos x="420" y="345"/>
                      </a:cxn>
                      <a:cxn ang="0">
                        <a:pos x="435" y="450"/>
                      </a:cxn>
                      <a:cxn ang="0">
                        <a:pos x="467" y="542"/>
                      </a:cxn>
                      <a:cxn ang="0">
                        <a:pos x="542" y="647"/>
                      </a:cxn>
                      <a:cxn ang="0">
                        <a:pos x="420" y="662"/>
                      </a:cxn>
                      <a:cxn ang="0">
                        <a:pos x="250" y="632"/>
                      </a:cxn>
                      <a:cxn ang="0">
                        <a:pos x="95" y="572"/>
                      </a:cxn>
                      <a:cxn ang="0">
                        <a:pos x="0" y="540"/>
                      </a:cxn>
                      <a:cxn ang="0">
                        <a:pos x="5" y="407"/>
                      </a:cxn>
                      <a:cxn ang="0">
                        <a:pos x="35" y="300"/>
                      </a:cxn>
                      <a:cxn ang="0">
                        <a:pos x="72" y="225"/>
                      </a:cxn>
                      <a:cxn ang="0">
                        <a:pos x="132" y="137"/>
                      </a:cxn>
                      <a:cxn ang="0">
                        <a:pos x="215" y="60"/>
                      </a:cxn>
                      <a:cxn ang="0">
                        <a:pos x="327" y="0"/>
                      </a:cxn>
                      <a:cxn ang="0">
                        <a:pos x="435" y="75"/>
                      </a:cxn>
                    </a:cxnLst>
                    <a:rect l="0" t="0" r="r" b="b"/>
                    <a:pathLst>
                      <a:path w="542" h="662">
                        <a:moveTo>
                          <a:pt x="435" y="75"/>
                        </a:moveTo>
                        <a:lnTo>
                          <a:pt x="420" y="195"/>
                        </a:lnTo>
                        <a:lnTo>
                          <a:pt x="420" y="345"/>
                        </a:lnTo>
                        <a:lnTo>
                          <a:pt x="435" y="450"/>
                        </a:lnTo>
                        <a:lnTo>
                          <a:pt x="467" y="542"/>
                        </a:lnTo>
                        <a:lnTo>
                          <a:pt x="542" y="647"/>
                        </a:lnTo>
                        <a:lnTo>
                          <a:pt x="420" y="662"/>
                        </a:lnTo>
                        <a:lnTo>
                          <a:pt x="250" y="632"/>
                        </a:lnTo>
                        <a:lnTo>
                          <a:pt x="95" y="572"/>
                        </a:lnTo>
                        <a:lnTo>
                          <a:pt x="0" y="540"/>
                        </a:lnTo>
                        <a:lnTo>
                          <a:pt x="5" y="407"/>
                        </a:lnTo>
                        <a:lnTo>
                          <a:pt x="35" y="300"/>
                        </a:lnTo>
                        <a:lnTo>
                          <a:pt x="72" y="225"/>
                        </a:lnTo>
                        <a:lnTo>
                          <a:pt x="132" y="137"/>
                        </a:lnTo>
                        <a:lnTo>
                          <a:pt x="215" y="60"/>
                        </a:lnTo>
                        <a:lnTo>
                          <a:pt x="327" y="0"/>
                        </a:lnTo>
                        <a:lnTo>
                          <a:pt x="435" y="75"/>
                        </a:lnTo>
                        <a:close/>
                      </a:path>
                    </a:pathLst>
                  </a:custGeom>
                  <a:solidFill>
                    <a:srgbClr val="008000"/>
                  </a:solidFill>
                  <a:ln w="12700">
                    <a:solidFill>
                      <a:srgbClr val="000000"/>
                    </a:solidFill>
                    <a:prstDash val="solid"/>
                    <a:round/>
                    <a:headEnd/>
                    <a:tailEnd/>
                  </a:ln>
                </p:spPr>
                <p:txBody>
                  <a:bodyPr/>
                  <a:lstStyle/>
                  <a:p>
                    <a:endParaRPr lang="en-US"/>
                  </a:p>
                </p:txBody>
              </p:sp>
              <p:sp>
                <p:nvSpPr>
                  <p:cNvPr id="184355" name="Freeform 35"/>
                  <p:cNvSpPr>
                    <a:spLocks/>
                  </p:cNvSpPr>
                  <p:nvPr/>
                </p:nvSpPr>
                <p:spPr bwMode="auto">
                  <a:xfrm>
                    <a:off x="7501" y="9460"/>
                    <a:ext cx="678" cy="657"/>
                  </a:xfrm>
                  <a:custGeom>
                    <a:avLst/>
                    <a:gdLst/>
                    <a:ahLst/>
                    <a:cxnLst>
                      <a:cxn ang="0">
                        <a:pos x="678" y="142"/>
                      </a:cxn>
                      <a:cxn ang="0">
                        <a:pos x="575" y="235"/>
                      </a:cxn>
                      <a:cxn ang="0">
                        <a:pos x="495" y="337"/>
                      </a:cxn>
                      <a:cxn ang="0">
                        <a:pos x="453" y="442"/>
                      </a:cxn>
                      <a:cxn ang="0">
                        <a:pos x="428" y="557"/>
                      </a:cxn>
                      <a:cxn ang="0">
                        <a:pos x="435" y="657"/>
                      </a:cxn>
                      <a:cxn ang="0">
                        <a:pos x="330" y="612"/>
                      </a:cxn>
                      <a:cxn ang="0">
                        <a:pos x="210" y="560"/>
                      </a:cxn>
                      <a:cxn ang="0">
                        <a:pos x="95" y="490"/>
                      </a:cxn>
                      <a:cxn ang="0">
                        <a:pos x="0" y="437"/>
                      </a:cxn>
                      <a:cxn ang="0">
                        <a:pos x="70" y="295"/>
                      </a:cxn>
                      <a:cxn ang="0">
                        <a:pos x="135" y="172"/>
                      </a:cxn>
                      <a:cxn ang="0">
                        <a:pos x="173" y="130"/>
                      </a:cxn>
                      <a:cxn ang="0">
                        <a:pos x="220" y="87"/>
                      </a:cxn>
                      <a:cxn ang="0">
                        <a:pos x="280" y="50"/>
                      </a:cxn>
                      <a:cxn ang="0">
                        <a:pos x="345" y="22"/>
                      </a:cxn>
                      <a:cxn ang="0">
                        <a:pos x="458" y="0"/>
                      </a:cxn>
                      <a:cxn ang="0">
                        <a:pos x="678" y="142"/>
                      </a:cxn>
                    </a:cxnLst>
                    <a:rect l="0" t="0" r="r" b="b"/>
                    <a:pathLst>
                      <a:path w="678" h="657">
                        <a:moveTo>
                          <a:pt x="678" y="142"/>
                        </a:moveTo>
                        <a:lnTo>
                          <a:pt x="575" y="235"/>
                        </a:lnTo>
                        <a:lnTo>
                          <a:pt x="495" y="337"/>
                        </a:lnTo>
                        <a:lnTo>
                          <a:pt x="453" y="442"/>
                        </a:lnTo>
                        <a:lnTo>
                          <a:pt x="428" y="557"/>
                        </a:lnTo>
                        <a:lnTo>
                          <a:pt x="435" y="657"/>
                        </a:lnTo>
                        <a:lnTo>
                          <a:pt x="330" y="612"/>
                        </a:lnTo>
                        <a:lnTo>
                          <a:pt x="210" y="560"/>
                        </a:lnTo>
                        <a:lnTo>
                          <a:pt x="95" y="490"/>
                        </a:lnTo>
                        <a:lnTo>
                          <a:pt x="0" y="437"/>
                        </a:lnTo>
                        <a:lnTo>
                          <a:pt x="70" y="295"/>
                        </a:lnTo>
                        <a:lnTo>
                          <a:pt x="135" y="172"/>
                        </a:lnTo>
                        <a:lnTo>
                          <a:pt x="173" y="130"/>
                        </a:lnTo>
                        <a:lnTo>
                          <a:pt x="220" y="87"/>
                        </a:lnTo>
                        <a:lnTo>
                          <a:pt x="280" y="50"/>
                        </a:lnTo>
                        <a:lnTo>
                          <a:pt x="345" y="22"/>
                        </a:lnTo>
                        <a:lnTo>
                          <a:pt x="458" y="0"/>
                        </a:lnTo>
                        <a:lnTo>
                          <a:pt x="678" y="142"/>
                        </a:lnTo>
                        <a:close/>
                      </a:path>
                    </a:pathLst>
                  </a:custGeom>
                  <a:solidFill>
                    <a:srgbClr val="008000"/>
                  </a:solidFill>
                  <a:ln w="12700">
                    <a:solidFill>
                      <a:srgbClr val="000000"/>
                    </a:solidFill>
                    <a:prstDash val="solid"/>
                    <a:round/>
                    <a:headEnd/>
                    <a:tailEnd/>
                  </a:ln>
                </p:spPr>
                <p:txBody>
                  <a:bodyPr/>
                  <a:lstStyle/>
                  <a:p>
                    <a:endParaRPr lang="en-US"/>
                  </a:p>
                </p:txBody>
              </p:sp>
              <p:sp>
                <p:nvSpPr>
                  <p:cNvPr id="184356" name="Freeform 36"/>
                  <p:cNvSpPr>
                    <a:spLocks/>
                  </p:cNvSpPr>
                  <p:nvPr/>
                </p:nvSpPr>
                <p:spPr bwMode="auto">
                  <a:xfrm>
                    <a:off x="6896" y="9195"/>
                    <a:ext cx="785" cy="675"/>
                  </a:xfrm>
                  <a:custGeom>
                    <a:avLst/>
                    <a:gdLst/>
                    <a:ahLst/>
                    <a:cxnLst>
                      <a:cxn ang="0">
                        <a:pos x="330" y="0"/>
                      </a:cxn>
                      <a:cxn ang="0">
                        <a:pos x="495" y="85"/>
                      </a:cxn>
                      <a:cxn ang="0">
                        <a:pos x="665" y="182"/>
                      </a:cxn>
                      <a:cxn ang="0">
                        <a:pos x="785" y="260"/>
                      </a:cxn>
                      <a:cxn ang="0">
                        <a:pos x="658" y="440"/>
                      </a:cxn>
                      <a:cxn ang="0">
                        <a:pos x="543" y="675"/>
                      </a:cxn>
                      <a:cxn ang="0">
                        <a:pos x="418" y="637"/>
                      </a:cxn>
                      <a:cxn ang="0">
                        <a:pos x="265" y="572"/>
                      </a:cxn>
                      <a:cxn ang="0">
                        <a:pos x="125" y="495"/>
                      </a:cxn>
                      <a:cxn ang="0">
                        <a:pos x="0" y="400"/>
                      </a:cxn>
                      <a:cxn ang="0">
                        <a:pos x="98" y="277"/>
                      </a:cxn>
                      <a:cxn ang="0">
                        <a:pos x="220" y="120"/>
                      </a:cxn>
                      <a:cxn ang="0">
                        <a:pos x="330" y="0"/>
                      </a:cxn>
                    </a:cxnLst>
                    <a:rect l="0" t="0" r="r" b="b"/>
                    <a:pathLst>
                      <a:path w="785" h="675">
                        <a:moveTo>
                          <a:pt x="330" y="0"/>
                        </a:moveTo>
                        <a:lnTo>
                          <a:pt x="495" y="85"/>
                        </a:lnTo>
                        <a:lnTo>
                          <a:pt x="665" y="182"/>
                        </a:lnTo>
                        <a:lnTo>
                          <a:pt x="785" y="260"/>
                        </a:lnTo>
                        <a:lnTo>
                          <a:pt x="658" y="440"/>
                        </a:lnTo>
                        <a:lnTo>
                          <a:pt x="543" y="675"/>
                        </a:lnTo>
                        <a:lnTo>
                          <a:pt x="418" y="637"/>
                        </a:lnTo>
                        <a:lnTo>
                          <a:pt x="265" y="572"/>
                        </a:lnTo>
                        <a:lnTo>
                          <a:pt x="125" y="495"/>
                        </a:lnTo>
                        <a:lnTo>
                          <a:pt x="0" y="400"/>
                        </a:lnTo>
                        <a:lnTo>
                          <a:pt x="98" y="277"/>
                        </a:lnTo>
                        <a:lnTo>
                          <a:pt x="220" y="120"/>
                        </a:lnTo>
                        <a:lnTo>
                          <a:pt x="330" y="0"/>
                        </a:lnTo>
                        <a:close/>
                      </a:path>
                    </a:pathLst>
                  </a:custGeom>
                  <a:solidFill>
                    <a:srgbClr val="008000"/>
                  </a:solidFill>
                  <a:ln w="12700">
                    <a:solidFill>
                      <a:srgbClr val="000000"/>
                    </a:solidFill>
                    <a:prstDash val="solid"/>
                    <a:round/>
                    <a:headEnd/>
                    <a:tailEnd/>
                  </a:ln>
                </p:spPr>
                <p:txBody>
                  <a:bodyPr/>
                  <a:lstStyle/>
                  <a:p>
                    <a:endParaRPr lang="en-US"/>
                  </a:p>
                </p:txBody>
              </p:sp>
              <p:sp>
                <p:nvSpPr>
                  <p:cNvPr id="184357" name="Freeform 37"/>
                  <p:cNvSpPr>
                    <a:spLocks/>
                  </p:cNvSpPr>
                  <p:nvPr/>
                </p:nvSpPr>
                <p:spPr bwMode="auto">
                  <a:xfrm>
                    <a:off x="6664" y="8945"/>
                    <a:ext cx="492" cy="570"/>
                  </a:xfrm>
                  <a:custGeom>
                    <a:avLst/>
                    <a:gdLst/>
                    <a:ahLst/>
                    <a:cxnLst>
                      <a:cxn ang="0">
                        <a:pos x="492" y="195"/>
                      </a:cxn>
                      <a:cxn ang="0">
                        <a:pos x="432" y="120"/>
                      </a:cxn>
                      <a:cxn ang="0">
                        <a:pos x="402" y="0"/>
                      </a:cxn>
                      <a:cxn ang="0">
                        <a:pos x="262" y="85"/>
                      </a:cxn>
                      <a:cxn ang="0">
                        <a:pos x="50" y="260"/>
                      </a:cxn>
                      <a:cxn ang="0">
                        <a:pos x="0" y="290"/>
                      </a:cxn>
                      <a:cxn ang="0">
                        <a:pos x="62" y="457"/>
                      </a:cxn>
                      <a:cxn ang="0">
                        <a:pos x="192" y="570"/>
                      </a:cxn>
                      <a:cxn ang="0">
                        <a:pos x="492" y="195"/>
                      </a:cxn>
                    </a:cxnLst>
                    <a:rect l="0" t="0" r="r" b="b"/>
                    <a:pathLst>
                      <a:path w="492" h="570">
                        <a:moveTo>
                          <a:pt x="492" y="195"/>
                        </a:moveTo>
                        <a:lnTo>
                          <a:pt x="432" y="120"/>
                        </a:lnTo>
                        <a:lnTo>
                          <a:pt x="402" y="0"/>
                        </a:lnTo>
                        <a:lnTo>
                          <a:pt x="262" y="85"/>
                        </a:lnTo>
                        <a:lnTo>
                          <a:pt x="50" y="260"/>
                        </a:lnTo>
                        <a:lnTo>
                          <a:pt x="0" y="290"/>
                        </a:lnTo>
                        <a:lnTo>
                          <a:pt x="62" y="457"/>
                        </a:lnTo>
                        <a:lnTo>
                          <a:pt x="192" y="570"/>
                        </a:lnTo>
                        <a:lnTo>
                          <a:pt x="492" y="195"/>
                        </a:lnTo>
                        <a:close/>
                      </a:path>
                    </a:pathLst>
                  </a:custGeom>
                  <a:solidFill>
                    <a:srgbClr val="008000"/>
                  </a:solidFill>
                  <a:ln w="12700">
                    <a:solidFill>
                      <a:srgbClr val="000000"/>
                    </a:solidFill>
                    <a:prstDash val="solid"/>
                    <a:round/>
                    <a:headEnd/>
                    <a:tailEnd/>
                  </a:ln>
                </p:spPr>
                <p:txBody>
                  <a:bodyPr/>
                  <a:lstStyle/>
                  <a:p>
                    <a:endParaRPr lang="en-US"/>
                  </a:p>
                </p:txBody>
              </p:sp>
            </p:grpSp>
          </p:grpSp>
          <p:sp>
            <p:nvSpPr>
              <p:cNvPr id="184358" name="AutoShape 38"/>
              <p:cNvSpPr>
                <a:spLocks noChangeArrowheads="1"/>
              </p:cNvSpPr>
              <p:nvPr/>
            </p:nvSpPr>
            <p:spPr bwMode="auto">
              <a:xfrm rot="2353163">
                <a:off x="7020" y="9024"/>
                <a:ext cx="176" cy="231"/>
              </a:xfrm>
              <a:prstGeom prst="plus">
                <a:avLst>
                  <a:gd name="adj" fmla="val 33750"/>
                </a:avLst>
              </a:prstGeom>
              <a:solidFill>
                <a:srgbClr val="000000"/>
              </a:solidFill>
              <a:ln w="9525">
                <a:solidFill>
                  <a:srgbClr val="000000"/>
                </a:solidFill>
                <a:miter lim="800000"/>
                <a:headEnd/>
                <a:tailEnd/>
              </a:ln>
            </p:spPr>
            <p:txBody>
              <a:bodyPr/>
              <a:lstStyle/>
              <a:p>
                <a:endParaRPr lang="en-US"/>
              </a:p>
            </p:txBody>
          </p:sp>
        </p:grpSp>
        <p:sp>
          <p:nvSpPr>
            <p:cNvPr id="184359" name="Oval 39"/>
            <p:cNvSpPr>
              <a:spLocks noChangeArrowheads="1"/>
            </p:cNvSpPr>
            <p:nvPr/>
          </p:nvSpPr>
          <p:spPr bwMode="auto">
            <a:xfrm>
              <a:off x="2342" y="3033"/>
              <a:ext cx="101" cy="98"/>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360" name="Oval 40"/>
            <p:cNvSpPr>
              <a:spLocks noChangeArrowheads="1"/>
            </p:cNvSpPr>
            <p:nvPr/>
          </p:nvSpPr>
          <p:spPr bwMode="auto">
            <a:xfrm>
              <a:off x="1430" y="2937"/>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361" name="Oval 41"/>
            <p:cNvSpPr>
              <a:spLocks noChangeArrowheads="1"/>
            </p:cNvSpPr>
            <p:nvPr/>
          </p:nvSpPr>
          <p:spPr bwMode="auto">
            <a:xfrm>
              <a:off x="1718" y="3033"/>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362" name="Oval 42"/>
            <p:cNvSpPr>
              <a:spLocks noChangeArrowheads="1"/>
            </p:cNvSpPr>
            <p:nvPr/>
          </p:nvSpPr>
          <p:spPr bwMode="auto">
            <a:xfrm>
              <a:off x="1968" y="2976"/>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363" name="Oval 43"/>
            <p:cNvSpPr>
              <a:spLocks noChangeArrowheads="1"/>
            </p:cNvSpPr>
            <p:nvPr/>
          </p:nvSpPr>
          <p:spPr bwMode="auto">
            <a:xfrm>
              <a:off x="1380" y="3192"/>
              <a:ext cx="101" cy="98"/>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364" name="Oval 44"/>
            <p:cNvSpPr>
              <a:spLocks noChangeArrowheads="1"/>
            </p:cNvSpPr>
            <p:nvPr/>
          </p:nvSpPr>
          <p:spPr bwMode="auto">
            <a:xfrm>
              <a:off x="1142" y="2937"/>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365" name="Oval 45"/>
            <p:cNvSpPr>
              <a:spLocks noChangeArrowheads="1"/>
            </p:cNvSpPr>
            <p:nvPr/>
          </p:nvSpPr>
          <p:spPr bwMode="auto">
            <a:xfrm>
              <a:off x="2137" y="3322"/>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nvGrpSpPr>
            <p:cNvPr id="184366" name="Group 46"/>
            <p:cNvGrpSpPr>
              <a:grpSpLocks/>
            </p:cNvGrpSpPr>
            <p:nvPr/>
          </p:nvGrpSpPr>
          <p:grpSpPr bwMode="auto">
            <a:xfrm rot="-1190120">
              <a:off x="2882" y="2799"/>
              <a:ext cx="1003" cy="565"/>
              <a:chOff x="6510" y="7936"/>
              <a:chExt cx="2508" cy="1412"/>
            </a:xfrm>
          </p:grpSpPr>
          <p:sp>
            <p:nvSpPr>
              <p:cNvPr id="184367" name="Freeform 47"/>
              <p:cNvSpPr>
                <a:spLocks/>
              </p:cNvSpPr>
              <p:nvPr/>
            </p:nvSpPr>
            <p:spPr bwMode="auto">
              <a:xfrm rot="2983569">
                <a:off x="6925" y="8844"/>
                <a:ext cx="443" cy="566"/>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FF9900"/>
              </a:solidFill>
              <a:ln w="19685">
                <a:solidFill>
                  <a:srgbClr val="000000"/>
                </a:solidFill>
                <a:prstDash val="solid"/>
                <a:round/>
                <a:headEnd/>
                <a:tailEnd/>
              </a:ln>
            </p:spPr>
            <p:txBody>
              <a:bodyPr/>
              <a:lstStyle/>
              <a:p>
                <a:endParaRPr lang="en-US"/>
              </a:p>
            </p:txBody>
          </p:sp>
          <p:sp>
            <p:nvSpPr>
              <p:cNvPr id="184368" name="Freeform 48"/>
              <p:cNvSpPr>
                <a:spLocks/>
              </p:cNvSpPr>
              <p:nvPr/>
            </p:nvSpPr>
            <p:spPr bwMode="auto">
              <a:xfrm rot="2983569">
                <a:off x="6739" y="8651"/>
                <a:ext cx="537" cy="387"/>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gradFill rotWithShape="0">
                <a:gsLst>
                  <a:gs pos="0">
                    <a:srgbClr val="993300"/>
                  </a:gs>
                  <a:gs pos="100000">
                    <a:srgbClr val="FF9900"/>
                  </a:gs>
                </a:gsLst>
                <a:lin ang="5400000" scaled="1"/>
              </a:gradFill>
              <a:ln w="19685">
                <a:solidFill>
                  <a:srgbClr val="000000"/>
                </a:solidFill>
                <a:prstDash val="solid"/>
                <a:round/>
                <a:headEnd/>
                <a:tailEnd/>
              </a:ln>
            </p:spPr>
            <p:txBody>
              <a:bodyPr/>
              <a:lstStyle/>
              <a:p>
                <a:endParaRPr lang="en-US"/>
              </a:p>
            </p:txBody>
          </p:sp>
          <p:sp>
            <p:nvSpPr>
              <p:cNvPr id="184369" name="Freeform 49"/>
              <p:cNvSpPr>
                <a:spLocks/>
              </p:cNvSpPr>
              <p:nvPr/>
            </p:nvSpPr>
            <p:spPr bwMode="auto">
              <a:xfrm rot="2983569">
                <a:off x="7047" y="9005"/>
                <a:ext cx="291" cy="283"/>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993300"/>
              </a:solidFill>
              <a:ln w="9525">
                <a:noFill/>
                <a:round/>
                <a:headEnd/>
                <a:tailEnd/>
              </a:ln>
            </p:spPr>
            <p:txBody>
              <a:bodyPr/>
              <a:lstStyle/>
              <a:p>
                <a:endParaRPr lang="en-US"/>
              </a:p>
            </p:txBody>
          </p:sp>
          <p:sp>
            <p:nvSpPr>
              <p:cNvPr id="184370" name="Freeform 50"/>
              <p:cNvSpPr>
                <a:spLocks/>
              </p:cNvSpPr>
              <p:nvPr/>
            </p:nvSpPr>
            <p:spPr bwMode="auto">
              <a:xfrm rot="5218578">
                <a:off x="7673" y="8687"/>
                <a:ext cx="339" cy="354"/>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FFCC00"/>
              </a:solidFill>
              <a:ln w="19685">
                <a:solidFill>
                  <a:srgbClr val="000000"/>
                </a:solidFill>
                <a:prstDash val="solid"/>
                <a:round/>
                <a:headEnd/>
                <a:tailEnd/>
              </a:ln>
            </p:spPr>
            <p:txBody>
              <a:bodyPr/>
              <a:lstStyle/>
              <a:p>
                <a:endParaRPr lang="en-US"/>
              </a:p>
            </p:txBody>
          </p:sp>
          <p:sp>
            <p:nvSpPr>
              <p:cNvPr id="184371" name="Freeform 51"/>
              <p:cNvSpPr>
                <a:spLocks/>
              </p:cNvSpPr>
              <p:nvPr/>
            </p:nvSpPr>
            <p:spPr bwMode="auto">
              <a:xfrm rot="5218578">
                <a:off x="7683" y="8792"/>
                <a:ext cx="235" cy="227"/>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993300"/>
              </a:solidFill>
              <a:ln w="9525">
                <a:noFill/>
                <a:round/>
                <a:headEnd/>
                <a:tailEnd/>
              </a:ln>
            </p:spPr>
            <p:txBody>
              <a:bodyPr/>
              <a:lstStyle/>
              <a:p>
                <a:endParaRPr lang="en-US"/>
              </a:p>
            </p:txBody>
          </p:sp>
          <p:sp>
            <p:nvSpPr>
              <p:cNvPr id="184372" name="Freeform 52"/>
              <p:cNvSpPr>
                <a:spLocks/>
              </p:cNvSpPr>
              <p:nvPr/>
            </p:nvSpPr>
            <p:spPr bwMode="auto">
              <a:xfrm rot="5218578">
                <a:off x="7065" y="7971"/>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gradFill rotWithShape="0">
                <a:gsLst>
                  <a:gs pos="0">
                    <a:srgbClr val="993300"/>
                  </a:gs>
                  <a:gs pos="100000">
                    <a:srgbClr val="FFFF00"/>
                  </a:gs>
                </a:gsLst>
                <a:lin ang="5400000" scaled="1"/>
              </a:gradFill>
              <a:ln w="19685">
                <a:solidFill>
                  <a:srgbClr val="000000"/>
                </a:solidFill>
                <a:prstDash val="solid"/>
                <a:round/>
                <a:headEnd/>
                <a:tailEnd/>
              </a:ln>
            </p:spPr>
            <p:txBody>
              <a:bodyPr/>
              <a:lstStyle/>
              <a:p>
                <a:endParaRPr lang="en-US"/>
              </a:p>
            </p:txBody>
          </p:sp>
          <p:sp>
            <p:nvSpPr>
              <p:cNvPr id="184373" name="Freeform 53"/>
              <p:cNvSpPr>
                <a:spLocks/>
              </p:cNvSpPr>
              <p:nvPr/>
            </p:nvSpPr>
            <p:spPr bwMode="auto">
              <a:xfrm rot="5218578">
                <a:off x="7122" y="8148"/>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FF9900"/>
              </a:solidFill>
              <a:ln w="9525">
                <a:noFill/>
                <a:round/>
                <a:headEnd/>
                <a:tailEnd/>
              </a:ln>
            </p:spPr>
            <p:txBody>
              <a:bodyPr/>
              <a:lstStyle/>
              <a:p>
                <a:endParaRPr lang="en-US"/>
              </a:p>
            </p:txBody>
          </p:sp>
          <p:sp>
            <p:nvSpPr>
              <p:cNvPr id="184374" name="Freeform 54"/>
              <p:cNvSpPr>
                <a:spLocks/>
              </p:cNvSpPr>
              <p:nvPr/>
            </p:nvSpPr>
            <p:spPr bwMode="auto">
              <a:xfrm rot="5218578">
                <a:off x="7202" y="8076"/>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sp>
            <p:nvSpPr>
              <p:cNvPr id="184375" name="Freeform 55"/>
              <p:cNvSpPr>
                <a:spLocks/>
              </p:cNvSpPr>
              <p:nvPr/>
            </p:nvSpPr>
            <p:spPr bwMode="auto">
              <a:xfrm rot="1922975">
                <a:off x="8465" y="8582"/>
                <a:ext cx="553" cy="217"/>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993300"/>
              </a:solidFill>
              <a:ln w="19685">
                <a:solidFill>
                  <a:srgbClr val="000000"/>
                </a:solidFill>
                <a:prstDash val="solid"/>
                <a:round/>
                <a:headEnd/>
                <a:tailEnd/>
              </a:ln>
            </p:spPr>
            <p:txBody>
              <a:bodyPr/>
              <a:lstStyle/>
              <a:p>
                <a:endParaRPr lang="en-US"/>
              </a:p>
            </p:txBody>
          </p:sp>
          <p:sp>
            <p:nvSpPr>
              <p:cNvPr id="184376" name="Freeform 56"/>
              <p:cNvSpPr>
                <a:spLocks/>
              </p:cNvSpPr>
              <p:nvPr/>
            </p:nvSpPr>
            <p:spPr bwMode="auto">
              <a:xfrm rot="1922975">
                <a:off x="8590" y="8678"/>
                <a:ext cx="384" cy="139"/>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FF6600"/>
              </a:solidFill>
              <a:ln w="9525">
                <a:noFill/>
                <a:round/>
                <a:headEnd/>
                <a:tailEnd/>
              </a:ln>
            </p:spPr>
            <p:txBody>
              <a:bodyPr/>
              <a:lstStyle/>
              <a:p>
                <a:endParaRPr lang="en-US"/>
              </a:p>
            </p:txBody>
          </p:sp>
          <p:sp>
            <p:nvSpPr>
              <p:cNvPr id="184377" name="Freeform 57"/>
              <p:cNvSpPr>
                <a:spLocks/>
              </p:cNvSpPr>
              <p:nvPr/>
            </p:nvSpPr>
            <p:spPr bwMode="auto">
              <a:xfrm rot="5218578">
                <a:off x="7498" y="7604"/>
                <a:ext cx="154" cy="2129"/>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993300"/>
              </a:solidFill>
              <a:ln w="19685">
                <a:solidFill>
                  <a:srgbClr val="000000"/>
                </a:solidFill>
                <a:prstDash val="solid"/>
                <a:round/>
                <a:headEnd/>
                <a:tailEnd/>
              </a:ln>
            </p:spPr>
            <p:txBody>
              <a:bodyPr/>
              <a:lstStyle/>
              <a:p>
                <a:endParaRPr lang="en-US"/>
              </a:p>
            </p:txBody>
          </p:sp>
          <p:sp>
            <p:nvSpPr>
              <p:cNvPr id="184378" name="Freeform 58"/>
              <p:cNvSpPr>
                <a:spLocks/>
              </p:cNvSpPr>
              <p:nvPr/>
            </p:nvSpPr>
            <p:spPr bwMode="auto">
              <a:xfrm rot="6583345">
                <a:off x="8319" y="8055"/>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4379" name="Freeform 59"/>
              <p:cNvSpPr>
                <a:spLocks/>
              </p:cNvSpPr>
              <p:nvPr/>
            </p:nvSpPr>
            <p:spPr bwMode="auto">
              <a:xfrm rot="6583345">
                <a:off x="8371" y="8225"/>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800000"/>
              </a:solidFill>
              <a:ln w="9525">
                <a:noFill/>
                <a:round/>
                <a:headEnd/>
                <a:tailEnd/>
              </a:ln>
            </p:spPr>
            <p:txBody>
              <a:bodyPr/>
              <a:lstStyle/>
              <a:p>
                <a:endParaRPr lang="en-US"/>
              </a:p>
            </p:txBody>
          </p:sp>
          <p:sp>
            <p:nvSpPr>
              <p:cNvPr id="184380" name="Freeform 60"/>
              <p:cNvSpPr>
                <a:spLocks/>
              </p:cNvSpPr>
              <p:nvPr/>
            </p:nvSpPr>
            <p:spPr bwMode="auto">
              <a:xfrm rot="6583345">
                <a:off x="8451" y="8194"/>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grpSp>
        <p:grpSp>
          <p:nvGrpSpPr>
            <p:cNvPr id="184381" name="Group 61"/>
            <p:cNvGrpSpPr>
              <a:grpSpLocks/>
            </p:cNvGrpSpPr>
            <p:nvPr/>
          </p:nvGrpSpPr>
          <p:grpSpPr bwMode="auto">
            <a:xfrm>
              <a:off x="3398" y="2793"/>
              <a:ext cx="1003" cy="565"/>
              <a:chOff x="6510" y="7936"/>
              <a:chExt cx="2508" cy="1412"/>
            </a:xfrm>
          </p:grpSpPr>
          <p:sp>
            <p:nvSpPr>
              <p:cNvPr id="184382" name="Freeform 62"/>
              <p:cNvSpPr>
                <a:spLocks/>
              </p:cNvSpPr>
              <p:nvPr/>
            </p:nvSpPr>
            <p:spPr bwMode="auto">
              <a:xfrm rot="2983569">
                <a:off x="6925" y="8844"/>
                <a:ext cx="443" cy="566"/>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FF9900"/>
              </a:solidFill>
              <a:ln w="19685">
                <a:solidFill>
                  <a:srgbClr val="000000"/>
                </a:solidFill>
                <a:prstDash val="solid"/>
                <a:round/>
                <a:headEnd/>
                <a:tailEnd/>
              </a:ln>
            </p:spPr>
            <p:txBody>
              <a:bodyPr/>
              <a:lstStyle/>
              <a:p>
                <a:endParaRPr lang="en-US"/>
              </a:p>
            </p:txBody>
          </p:sp>
          <p:sp>
            <p:nvSpPr>
              <p:cNvPr id="184383" name="Freeform 63"/>
              <p:cNvSpPr>
                <a:spLocks/>
              </p:cNvSpPr>
              <p:nvPr/>
            </p:nvSpPr>
            <p:spPr bwMode="auto">
              <a:xfrm rot="2983569">
                <a:off x="6739" y="8651"/>
                <a:ext cx="537" cy="387"/>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gradFill rotWithShape="0">
                <a:gsLst>
                  <a:gs pos="0">
                    <a:srgbClr val="993300"/>
                  </a:gs>
                  <a:gs pos="100000">
                    <a:srgbClr val="FF9900"/>
                  </a:gs>
                </a:gsLst>
                <a:lin ang="5400000" scaled="1"/>
              </a:gradFill>
              <a:ln w="19685">
                <a:solidFill>
                  <a:srgbClr val="000000"/>
                </a:solidFill>
                <a:prstDash val="solid"/>
                <a:round/>
                <a:headEnd/>
                <a:tailEnd/>
              </a:ln>
            </p:spPr>
            <p:txBody>
              <a:bodyPr/>
              <a:lstStyle/>
              <a:p>
                <a:endParaRPr lang="en-US"/>
              </a:p>
            </p:txBody>
          </p:sp>
          <p:sp>
            <p:nvSpPr>
              <p:cNvPr id="184384" name="Freeform 64"/>
              <p:cNvSpPr>
                <a:spLocks/>
              </p:cNvSpPr>
              <p:nvPr/>
            </p:nvSpPr>
            <p:spPr bwMode="auto">
              <a:xfrm rot="2983569">
                <a:off x="7047" y="9005"/>
                <a:ext cx="291" cy="283"/>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993300"/>
              </a:solidFill>
              <a:ln w="9525">
                <a:noFill/>
                <a:round/>
                <a:headEnd/>
                <a:tailEnd/>
              </a:ln>
            </p:spPr>
            <p:txBody>
              <a:bodyPr/>
              <a:lstStyle/>
              <a:p>
                <a:endParaRPr lang="en-US"/>
              </a:p>
            </p:txBody>
          </p:sp>
          <p:sp>
            <p:nvSpPr>
              <p:cNvPr id="184385" name="Freeform 65"/>
              <p:cNvSpPr>
                <a:spLocks/>
              </p:cNvSpPr>
              <p:nvPr/>
            </p:nvSpPr>
            <p:spPr bwMode="auto">
              <a:xfrm rot="5218578">
                <a:off x="7673" y="8687"/>
                <a:ext cx="339" cy="354"/>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FFCC00"/>
              </a:solidFill>
              <a:ln w="19685">
                <a:solidFill>
                  <a:srgbClr val="000000"/>
                </a:solidFill>
                <a:prstDash val="solid"/>
                <a:round/>
                <a:headEnd/>
                <a:tailEnd/>
              </a:ln>
            </p:spPr>
            <p:txBody>
              <a:bodyPr/>
              <a:lstStyle/>
              <a:p>
                <a:endParaRPr lang="en-US"/>
              </a:p>
            </p:txBody>
          </p:sp>
          <p:sp>
            <p:nvSpPr>
              <p:cNvPr id="184386" name="Freeform 66"/>
              <p:cNvSpPr>
                <a:spLocks/>
              </p:cNvSpPr>
              <p:nvPr/>
            </p:nvSpPr>
            <p:spPr bwMode="auto">
              <a:xfrm rot="5218578">
                <a:off x="7683" y="8792"/>
                <a:ext cx="235" cy="227"/>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993300"/>
              </a:solidFill>
              <a:ln w="9525">
                <a:noFill/>
                <a:round/>
                <a:headEnd/>
                <a:tailEnd/>
              </a:ln>
            </p:spPr>
            <p:txBody>
              <a:bodyPr/>
              <a:lstStyle/>
              <a:p>
                <a:endParaRPr lang="en-US"/>
              </a:p>
            </p:txBody>
          </p:sp>
          <p:sp>
            <p:nvSpPr>
              <p:cNvPr id="184387" name="Freeform 67"/>
              <p:cNvSpPr>
                <a:spLocks/>
              </p:cNvSpPr>
              <p:nvPr/>
            </p:nvSpPr>
            <p:spPr bwMode="auto">
              <a:xfrm rot="5218578">
                <a:off x="7065" y="7971"/>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gradFill rotWithShape="0">
                <a:gsLst>
                  <a:gs pos="0">
                    <a:srgbClr val="993300"/>
                  </a:gs>
                  <a:gs pos="100000">
                    <a:srgbClr val="FFFF00"/>
                  </a:gs>
                </a:gsLst>
                <a:lin ang="5400000" scaled="1"/>
              </a:gradFill>
              <a:ln w="19685">
                <a:solidFill>
                  <a:srgbClr val="000000"/>
                </a:solidFill>
                <a:prstDash val="solid"/>
                <a:round/>
                <a:headEnd/>
                <a:tailEnd/>
              </a:ln>
            </p:spPr>
            <p:txBody>
              <a:bodyPr/>
              <a:lstStyle/>
              <a:p>
                <a:endParaRPr lang="en-US"/>
              </a:p>
            </p:txBody>
          </p:sp>
          <p:sp>
            <p:nvSpPr>
              <p:cNvPr id="184388" name="Freeform 68"/>
              <p:cNvSpPr>
                <a:spLocks/>
              </p:cNvSpPr>
              <p:nvPr/>
            </p:nvSpPr>
            <p:spPr bwMode="auto">
              <a:xfrm rot="5218578">
                <a:off x="7122" y="8148"/>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FF9900"/>
              </a:solidFill>
              <a:ln w="9525">
                <a:noFill/>
                <a:round/>
                <a:headEnd/>
                <a:tailEnd/>
              </a:ln>
            </p:spPr>
            <p:txBody>
              <a:bodyPr/>
              <a:lstStyle/>
              <a:p>
                <a:endParaRPr lang="en-US"/>
              </a:p>
            </p:txBody>
          </p:sp>
          <p:sp>
            <p:nvSpPr>
              <p:cNvPr id="184389" name="Freeform 69"/>
              <p:cNvSpPr>
                <a:spLocks/>
              </p:cNvSpPr>
              <p:nvPr/>
            </p:nvSpPr>
            <p:spPr bwMode="auto">
              <a:xfrm rot="5218578">
                <a:off x="7202" y="8076"/>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sp>
            <p:nvSpPr>
              <p:cNvPr id="184390" name="Freeform 70"/>
              <p:cNvSpPr>
                <a:spLocks/>
              </p:cNvSpPr>
              <p:nvPr/>
            </p:nvSpPr>
            <p:spPr bwMode="auto">
              <a:xfrm rot="1922975">
                <a:off x="8465" y="8582"/>
                <a:ext cx="553" cy="217"/>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993300"/>
              </a:solidFill>
              <a:ln w="19685">
                <a:solidFill>
                  <a:srgbClr val="000000"/>
                </a:solidFill>
                <a:prstDash val="solid"/>
                <a:round/>
                <a:headEnd/>
                <a:tailEnd/>
              </a:ln>
            </p:spPr>
            <p:txBody>
              <a:bodyPr/>
              <a:lstStyle/>
              <a:p>
                <a:endParaRPr lang="en-US"/>
              </a:p>
            </p:txBody>
          </p:sp>
          <p:sp>
            <p:nvSpPr>
              <p:cNvPr id="184391" name="Freeform 71"/>
              <p:cNvSpPr>
                <a:spLocks/>
              </p:cNvSpPr>
              <p:nvPr/>
            </p:nvSpPr>
            <p:spPr bwMode="auto">
              <a:xfrm rot="1922975">
                <a:off x="8590" y="8678"/>
                <a:ext cx="384" cy="139"/>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FF6600"/>
              </a:solidFill>
              <a:ln w="9525">
                <a:noFill/>
                <a:round/>
                <a:headEnd/>
                <a:tailEnd/>
              </a:ln>
            </p:spPr>
            <p:txBody>
              <a:bodyPr/>
              <a:lstStyle/>
              <a:p>
                <a:endParaRPr lang="en-US"/>
              </a:p>
            </p:txBody>
          </p:sp>
          <p:sp>
            <p:nvSpPr>
              <p:cNvPr id="184392" name="Freeform 72"/>
              <p:cNvSpPr>
                <a:spLocks/>
              </p:cNvSpPr>
              <p:nvPr/>
            </p:nvSpPr>
            <p:spPr bwMode="auto">
              <a:xfrm rot="5218578">
                <a:off x="7498" y="7604"/>
                <a:ext cx="154" cy="2129"/>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993300"/>
              </a:solidFill>
              <a:ln w="19685">
                <a:solidFill>
                  <a:srgbClr val="000000"/>
                </a:solidFill>
                <a:prstDash val="solid"/>
                <a:round/>
                <a:headEnd/>
                <a:tailEnd/>
              </a:ln>
            </p:spPr>
            <p:txBody>
              <a:bodyPr/>
              <a:lstStyle/>
              <a:p>
                <a:endParaRPr lang="en-US"/>
              </a:p>
            </p:txBody>
          </p:sp>
          <p:sp>
            <p:nvSpPr>
              <p:cNvPr id="184393" name="Freeform 73"/>
              <p:cNvSpPr>
                <a:spLocks/>
              </p:cNvSpPr>
              <p:nvPr/>
            </p:nvSpPr>
            <p:spPr bwMode="auto">
              <a:xfrm rot="6583345">
                <a:off x="8319" y="8055"/>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4394" name="Freeform 74"/>
              <p:cNvSpPr>
                <a:spLocks/>
              </p:cNvSpPr>
              <p:nvPr/>
            </p:nvSpPr>
            <p:spPr bwMode="auto">
              <a:xfrm rot="6583345">
                <a:off x="8371" y="8225"/>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800000"/>
              </a:solidFill>
              <a:ln w="9525">
                <a:noFill/>
                <a:round/>
                <a:headEnd/>
                <a:tailEnd/>
              </a:ln>
            </p:spPr>
            <p:txBody>
              <a:bodyPr/>
              <a:lstStyle/>
              <a:p>
                <a:endParaRPr lang="en-US"/>
              </a:p>
            </p:txBody>
          </p:sp>
          <p:sp>
            <p:nvSpPr>
              <p:cNvPr id="184395" name="Freeform 75"/>
              <p:cNvSpPr>
                <a:spLocks/>
              </p:cNvSpPr>
              <p:nvPr/>
            </p:nvSpPr>
            <p:spPr bwMode="auto">
              <a:xfrm rot="6583345">
                <a:off x="8451" y="8194"/>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grpSp>
        <p:grpSp>
          <p:nvGrpSpPr>
            <p:cNvPr id="184396" name="Group 76"/>
            <p:cNvGrpSpPr>
              <a:grpSpLocks/>
            </p:cNvGrpSpPr>
            <p:nvPr/>
          </p:nvGrpSpPr>
          <p:grpSpPr bwMode="auto">
            <a:xfrm rot="1135982">
              <a:off x="3744" y="2880"/>
              <a:ext cx="1003" cy="565"/>
              <a:chOff x="6510" y="7936"/>
              <a:chExt cx="2508" cy="1412"/>
            </a:xfrm>
          </p:grpSpPr>
          <p:sp>
            <p:nvSpPr>
              <p:cNvPr id="184397" name="Freeform 77"/>
              <p:cNvSpPr>
                <a:spLocks/>
              </p:cNvSpPr>
              <p:nvPr/>
            </p:nvSpPr>
            <p:spPr bwMode="auto">
              <a:xfrm rot="2983569">
                <a:off x="6925" y="8844"/>
                <a:ext cx="443" cy="566"/>
              </a:xfrm>
              <a:custGeom>
                <a:avLst/>
                <a:gdLst/>
                <a:ahLst/>
                <a:cxnLst>
                  <a:cxn ang="0">
                    <a:pos x="689" y="1263"/>
                  </a:cxn>
                  <a:cxn ang="0">
                    <a:pos x="1195" y="1401"/>
                  </a:cxn>
                  <a:cxn ang="0">
                    <a:pos x="1379" y="1516"/>
                  </a:cxn>
                  <a:cxn ang="0">
                    <a:pos x="1620" y="1558"/>
                  </a:cxn>
                  <a:cxn ang="0">
                    <a:pos x="1804" y="1581"/>
                  </a:cxn>
                  <a:cxn ang="0">
                    <a:pos x="1735" y="1512"/>
                  </a:cxn>
                  <a:cxn ang="0">
                    <a:pos x="1895" y="1535"/>
                  </a:cxn>
                  <a:cxn ang="0">
                    <a:pos x="2068" y="1516"/>
                  </a:cxn>
                  <a:cxn ang="0">
                    <a:pos x="2275" y="1631"/>
                  </a:cxn>
                  <a:cxn ang="0">
                    <a:pos x="2481" y="1952"/>
                  </a:cxn>
                  <a:cxn ang="0">
                    <a:pos x="2435" y="1654"/>
                  </a:cxn>
                  <a:cxn ang="0">
                    <a:pos x="2481" y="1286"/>
                  </a:cxn>
                  <a:cxn ang="0">
                    <a:pos x="2435" y="1056"/>
                  </a:cxn>
                  <a:cxn ang="0">
                    <a:pos x="2321" y="880"/>
                  </a:cxn>
                  <a:cxn ang="0">
                    <a:pos x="2366" y="857"/>
                  </a:cxn>
                  <a:cxn ang="0">
                    <a:pos x="2252" y="781"/>
                  </a:cxn>
                  <a:cxn ang="0">
                    <a:pos x="2114" y="685"/>
                  </a:cxn>
                  <a:cxn ang="0">
                    <a:pos x="2194" y="662"/>
                  </a:cxn>
                  <a:cxn ang="0">
                    <a:pos x="2045" y="643"/>
                  </a:cxn>
                  <a:cxn ang="0">
                    <a:pos x="1746" y="574"/>
                  </a:cxn>
                  <a:cxn ang="0">
                    <a:pos x="1620" y="421"/>
                  </a:cxn>
                  <a:cxn ang="0">
                    <a:pos x="1700" y="387"/>
                  </a:cxn>
                  <a:cxn ang="0">
                    <a:pos x="1574" y="306"/>
                  </a:cxn>
                  <a:cxn ang="0">
                    <a:pos x="1425" y="207"/>
                  </a:cxn>
                  <a:cxn ang="0">
                    <a:pos x="1505" y="168"/>
                  </a:cxn>
                  <a:cxn ang="0">
                    <a:pos x="1275" y="99"/>
                  </a:cxn>
                  <a:cxn ang="0">
                    <a:pos x="1057" y="46"/>
                  </a:cxn>
                  <a:cxn ang="0">
                    <a:pos x="643" y="0"/>
                  </a:cxn>
                  <a:cxn ang="0">
                    <a:pos x="207" y="115"/>
                  </a:cxn>
                  <a:cxn ang="0">
                    <a:pos x="0" y="184"/>
                  </a:cxn>
                  <a:cxn ang="0">
                    <a:pos x="689" y="1263"/>
                  </a:cxn>
                </a:cxnLst>
                <a:rect l="0" t="0" r="r" b="b"/>
                <a:pathLst>
                  <a:path w="2481" h="1952">
                    <a:moveTo>
                      <a:pt x="689" y="1263"/>
                    </a:moveTo>
                    <a:lnTo>
                      <a:pt x="1195" y="1401"/>
                    </a:lnTo>
                    <a:lnTo>
                      <a:pt x="1379" y="1516"/>
                    </a:lnTo>
                    <a:lnTo>
                      <a:pt x="1620" y="1558"/>
                    </a:lnTo>
                    <a:lnTo>
                      <a:pt x="1804" y="1581"/>
                    </a:lnTo>
                    <a:lnTo>
                      <a:pt x="1735" y="1512"/>
                    </a:lnTo>
                    <a:lnTo>
                      <a:pt x="1895" y="1535"/>
                    </a:lnTo>
                    <a:lnTo>
                      <a:pt x="2068" y="1516"/>
                    </a:lnTo>
                    <a:lnTo>
                      <a:pt x="2275" y="1631"/>
                    </a:lnTo>
                    <a:lnTo>
                      <a:pt x="2481" y="1952"/>
                    </a:lnTo>
                    <a:lnTo>
                      <a:pt x="2435" y="1654"/>
                    </a:lnTo>
                    <a:lnTo>
                      <a:pt x="2481" y="1286"/>
                    </a:lnTo>
                    <a:lnTo>
                      <a:pt x="2435" y="1056"/>
                    </a:lnTo>
                    <a:lnTo>
                      <a:pt x="2321" y="880"/>
                    </a:lnTo>
                    <a:lnTo>
                      <a:pt x="2366" y="857"/>
                    </a:lnTo>
                    <a:lnTo>
                      <a:pt x="2252" y="781"/>
                    </a:lnTo>
                    <a:lnTo>
                      <a:pt x="2114" y="685"/>
                    </a:lnTo>
                    <a:lnTo>
                      <a:pt x="2194" y="662"/>
                    </a:lnTo>
                    <a:lnTo>
                      <a:pt x="2045" y="643"/>
                    </a:lnTo>
                    <a:lnTo>
                      <a:pt x="1746" y="574"/>
                    </a:lnTo>
                    <a:lnTo>
                      <a:pt x="1620" y="421"/>
                    </a:lnTo>
                    <a:lnTo>
                      <a:pt x="1700" y="387"/>
                    </a:lnTo>
                    <a:lnTo>
                      <a:pt x="1574" y="306"/>
                    </a:lnTo>
                    <a:lnTo>
                      <a:pt x="1425" y="207"/>
                    </a:lnTo>
                    <a:lnTo>
                      <a:pt x="1505" y="168"/>
                    </a:lnTo>
                    <a:lnTo>
                      <a:pt x="1275" y="99"/>
                    </a:lnTo>
                    <a:lnTo>
                      <a:pt x="1057" y="46"/>
                    </a:lnTo>
                    <a:lnTo>
                      <a:pt x="643" y="0"/>
                    </a:lnTo>
                    <a:lnTo>
                      <a:pt x="207" y="115"/>
                    </a:lnTo>
                    <a:lnTo>
                      <a:pt x="0" y="184"/>
                    </a:lnTo>
                    <a:lnTo>
                      <a:pt x="689" y="1263"/>
                    </a:lnTo>
                    <a:close/>
                  </a:path>
                </a:pathLst>
              </a:custGeom>
              <a:solidFill>
                <a:srgbClr val="FF9900"/>
              </a:solidFill>
              <a:ln w="19685">
                <a:solidFill>
                  <a:srgbClr val="000000"/>
                </a:solidFill>
                <a:prstDash val="solid"/>
                <a:round/>
                <a:headEnd/>
                <a:tailEnd/>
              </a:ln>
            </p:spPr>
            <p:txBody>
              <a:bodyPr/>
              <a:lstStyle/>
              <a:p>
                <a:endParaRPr lang="en-US"/>
              </a:p>
            </p:txBody>
          </p:sp>
          <p:sp>
            <p:nvSpPr>
              <p:cNvPr id="184398" name="Freeform 78"/>
              <p:cNvSpPr>
                <a:spLocks/>
              </p:cNvSpPr>
              <p:nvPr/>
            </p:nvSpPr>
            <p:spPr bwMode="auto">
              <a:xfrm rot="2983569">
                <a:off x="6739" y="8651"/>
                <a:ext cx="537" cy="387"/>
              </a:xfrm>
              <a:custGeom>
                <a:avLst/>
                <a:gdLst/>
                <a:ahLst/>
                <a:cxnLst>
                  <a:cxn ang="0">
                    <a:pos x="69" y="574"/>
                  </a:cxn>
                  <a:cxn ang="0">
                    <a:pos x="414" y="459"/>
                  </a:cxn>
                  <a:cxn ang="0">
                    <a:pos x="575" y="459"/>
                  </a:cxn>
                  <a:cxn ang="0">
                    <a:pos x="804" y="367"/>
                  </a:cxn>
                  <a:cxn ang="0">
                    <a:pos x="1195" y="138"/>
                  </a:cxn>
                  <a:cxn ang="0">
                    <a:pos x="1585" y="0"/>
                  </a:cxn>
                  <a:cxn ang="0">
                    <a:pos x="1953" y="0"/>
                  </a:cxn>
                  <a:cxn ang="0">
                    <a:pos x="2229" y="92"/>
                  </a:cxn>
                  <a:cxn ang="0">
                    <a:pos x="2436" y="306"/>
                  </a:cxn>
                  <a:cxn ang="0">
                    <a:pos x="2539" y="444"/>
                  </a:cxn>
                  <a:cxn ang="0">
                    <a:pos x="2424" y="421"/>
                  </a:cxn>
                  <a:cxn ang="0">
                    <a:pos x="2504" y="536"/>
                  </a:cxn>
                  <a:cxn ang="0">
                    <a:pos x="2516" y="685"/>
                  </a:cxn>
                  <a:cxn ang="0">
                    <a:pos x="2550" y="896"/>
                  </a:cxn>
                  <a:cxn ang="0">
                    <a:pos x="2688" y="1148"/>
                  </a:cxn>
                  <a:cxn ang="0">
                    <a:pos x="3010" y="1332"/>
                  </a:cxn>
                  <a:cxn ang="0">
                    <a:pos x="2619" y="1263"/>
                  </a:cxn>
                  <a:cxn ang="0">
                    <a:pos x="2390" y="1102"/>
                  </a:cxn>
                  <a:cxn ang="0">
                    <a:pos x="2206" y="896"/>
                  </a:cxn>
                  <a:cxn ang="0">
                    <a:pos x="1953" y="758"/>
                  </a:cxn>
                  <a:cxn ang="0">
                    <a:pos x="1654" y="643"/>
                  </a:cxn>
                  <a:cxn ang="0">
                    <a:pos x="1333" y="597"/>
                  </a:cxn>
                  <a:cxn ang="0">
                    <a:pos x="942" y="574"/>
                  </a:cxn>
                  <a:cxn ang="0">
                    <a:pos x="758" y="528"/>
                  </a:cxn>
                  <a:cxn ang="0">
                    <a:pos x="506" y="574"/>
                  </a:cxn>
                  <a:cxn ang="0">
                    <a:pos x="322" y="597"/>
                  </a:cxn>
                  <a:cxn ang="0">
                    <a:pos x="0" y="712"/>
                  </a:cxn>
                  <a:cxn ang="0">
                    <a:pos x="69" y="574"/>
                  </a:cxn>
                </a:cxnLst>
                <a:rect l="0" t="0" r="r" b="b"/>
                <a:pathLst>
                  <a:path w="3010" h="1332">
                    <a:moveTo>
                      <a:pt x="69" y="574"/>
                    </a:moveTo>
                    <a:lnTo>
                      <a:pt x="414" y="459"/>
                    </a:lnTo>
                    <a:lnTo>
                      <a:pt x="575" y="459"/>
                    </a:lnTo>
                    <a:lnTo>
                      <a:pt x="804" y="367"/>
                    </a:lnTo>
                    <a:lnTo>
                      <a:pt x="1195" y="138"/>
                    </a:lnTo>
                    <a:lnTo>
                      <a:pt x="1585" y="0"/>
                    </a:lnTo>
                    <a:lnTo>
                      <a:pt x="1953" y="0"/>
                    </a:lnTo>
                    <a:lnTo>
                      <a:pt x="2229" y="92"/>
                    </a:lnTo>
                    <a:lnTo>
                      <a:pt x="2436" y="306"/>
                    </a:lnTo>
                    <a:lnTo>
                      <a:pt x="2539" y="444"/>
                    </a:lnTo>
                    <a:lnTo>
                      <a:pt x="2424" y="421"/>
                    </a:lnTo>
                    <a:lnTo>
                      <a:pt x="2504" y="536"/>
                    </a:lnTo>
                    <a:lnTo>
                      <a:pt x="2516" y="685"/>
                    </a:lnTo>
                    <a:lnTo>
                      <a:pt x="2550" y="896"/>
                    </a:lnTo>
                    <a:lnTo>
                      <a:pt x="2688" y="1148"/>
                    </a:lnTo>
                    <a:lnTo>
                      <a:pt x="3010" y="1332"/>
                    </a:lnTo>
                    <a:lnTo>
                      <a:pt x="2619" y="1263"/>
                    </a:lnTo>
                    <a:lnTo>
                      <a:pt x="2390" y="1102"/>
                    </a:lnTo>
                    <a:lnTo>
                      <a:pt x="2206" y="896"/>
                    </a:lnTo>
                    <a:lnTo>
                      <a:pt x="1953" y="758"/>
                    </a:lnTo>
                    <a:lnTo>
                      <a:pt x="1654" y="643"/>
                    </a:lnTo>
                    <a:lnTo>
                      <a:pt x="1333" y="597"/>
                    </a:lnTo>
                    <a:lnTo>
                      <a:pt x="942" y="574"/>
                    </a:lnTo>
                    <a:lnTo>
                      <a:pt x="758" y="528"/>
                    </a:lnTo>
                    <a:lnTo>
                      <a:pt x="506" y="574"/>
                    </a:lnTo>
                    <a:lnTo>
                      <a:pt x="322" y="597"/>
                    </a:lnTo>
                    <a:lnTo>
                      <a:pt x="0" y="712"/>
                    </a:lnTo>
                    <a:lnTo>
                      <a:pt x="69" y="574"/>
                    </a:lnTo>
                    <a:close/>
                  </a:path>
                </a:pathLst>
              </a:custGeom>
              <a:gradFill rotWithShape="0">
                <a:gsLst>
                  <a:gs pos="0">
                    <a:srgbClr val="993300"/>
                  </a:gs>
                  <a:gs pos="100000">
                    <a:srgbClr val="FF9900"/>
                  </a:gs>
                </a:gsLst>
                <a:lin ang="5400000" scaled="1"/>
              </a:gradFill>
              <a:ln w="19685">
                <a:solidFill>
                  <a:srgbClr val="000000"/>
                </a:solidFill>
                <a:prstDash val="solid"/>
                <a:round/>
                <a:headEnd/>
                <a:tailEnd/>
              </a:ln>
            </p:spPr>
            <p:txBody>
              <a:bodyPr/>
              <a:lstStyle/>
              <a:p>
                <a:endParaRPr lang="en-US"/>
              </a:p>
            </p:txBody>
          </p:sp>
          <p:sp>
            <p:nvSpPr>
              <p:cNvPr id="184399" name="Freeform 79"/>
              <p:cNvSpPr>
                <a:spLocks/>
              </p:cNvSpPr>
              <p:nvPr/>
            </p:nvSpPr>
            <p:spPr bwMode="auto">
              <a:xfrm rot="2983569">
                <a:off x="7047" y="9005"/>
                <a:ext cx="291" cy="283"/>
              </a:xfrm>
              <a:custGeom>
                <a:avLst/>
                <a:gdLst/>
                <a:ahLst/>
                <a:cxnLst>
                  <a:cxn ang="0">
                    <a:pos x="0" y="230"/>
                  </a:cxn>
                  <a:cxn ang="0">
                    <a:pos x="287" y="334"/>
                  </a:cxn>
                  <a:cxn ang="0">
                    <a:pos x="678" y="517"/>
                  </a:cxn>
                  <a:cxn ang="0">
                    <a:pos x="942" y="701"/>
                  </a:cxn>
                  <a:cxn ang="0">
                    <a:pos x="1332" y="977"/>
                  </a:cxn>
                  <a:cxn ang="0">
                    <a:pos x="1378" y="931"/>
                  </a:cxn>
                  <a:cxn ang="0">
                    <a:pos x="1631" y="862"/>
                  </a:cxn>
                  <a:cxn ang="0">
                    <a:pos x="1332" y="896"/>
                  </a:cxn>
                  <a:cxn ang="0">
                    <a:pos x="1126" y="781"/>
                  </a:cxn>
                  <a:cxn ang="0">
                    <a:pos x="1011" y="678"/>
                  </a:cxn>
                  <a:cxn ang="0">
                    <a:pos x="1137" y="609"/>
                  </a:cxn>
                  <a:cxn ang="0">
                    <a:pos x="1378" y="563"/>
                  </a:cxn>
                  <a:cxn ang="0">
                    <a:pos x="1160" y="552"/>
                  </a:cxn>
                  <a:cxn ang="0">
                    <a:pos x="1045" y="575"/>
                  </a:cxn>
                  <a:cxn ang="0">
                    <a:pos x="907" y="598"/>
                  </a:cxn>
                  <a:cxn ang="0">
                    <a:pos x="735" y="506"/>
                  </a:cxn>
                  <a:cxn ang="0">
                    <a:pos x="609" y="414"/>
                  </a:cxn>
                  <a:cxn ang="0">
                    <a:pos x="747" y="391"/>
                  </a:cxn>
                  <a:cxn ang="0">
                    <a:pos x="942" y="391"/>
                  </a:cxn>
                  <a:cxn ang="0">
                    <a:pos x="678" y="334"/>
                  </a:cxn>
                  <a:cxn ang="0">
                    <a:pos x="620" y="345"/>
                  </a:cxn>
                  <a:cxn ang="0">
                    <a:pos x="448" y="368"/>
                  </a:cxn>
                  <a:cxn ang="0">
                    <a:pos x="287" y="288"/>
                  </a:cxn>
                  <a:cxn ang="0">
                    <a:pos x="344" y="115"/>
                  </a:cxn>
                  <a:cxn ang="0">
                    <a:pos x="471" y="35"/>
                  </a:cxn>
                  <a:cxn ang="0">
                    <a:pos x="804" y="0"/>
                  </a:cxn>
                  <a:cxn ang="0">
                    <a:pos x="448" y="0"/>
                  </a:cxn>
                  <a:cxn ang="0">
                    <a:pos x="310" y="92"/>
                  </a:cxn>
                  <a:cxn ang="0">
                    <a:pos x="253" y="184"/>
                  </a:cxn>
                  <a:cxn ang="0">
                    <a:pos x="218" y="242"/>
                  </a:cxn>
                  <a:cxn ang="0">
                    <a:pos x="0" y="230"/>
                  </a:cxn>
                </a:cxnLst>
                <a:rect l="0" t="0" r="r" b="b"/>
                <a:pathLst>
                  <a:path w="1631" h="977">
                    <a:moveTo>
                      <a:pt x="0" y="230"/>
                    </a:moveTo>
                    <a:lnTo>
                      <a:pt x="287" y="334"/>
                    </a:lnTo>
                    <a:lnTo>
                      <a:pt x="678" y="517"/>
                    </a:lnTo>
                    <a:lnTo>
                      <a:pt x="942" y="701"/>
                    </a:lnTo>
                    <a:lnTo>
                      <a:pt x="1332" y="977"/>
                    </a:lnTo>
                    <a:lnTo>
                      <a:pt x="1378" y="931"/>
                    </a:lnTo>
                    <a:lnTo>
                      <a:pt x="1631" y="862"/>
                    </a:lnTo>
                    <a:lnTo>
                      <a:pt x="1332" y="896"/>
                    </a:lnTo>
                    <a:lnTo>
                      <a:pt x="1126" y="781"/>
                    </a:lnTo>
                    <a:lnTo>
                      <a:pt x="1011" y="678"/>
                    </a:lnTo>
                    <a:lnTo>
                      <a:pt x="1137" y="609"/>
                    </a:lnTo>
                    <a:lnTo>
                      <a:pt x="1378" y="563"/>
                    </a:lnTo>
                    <a:lnTo>
                      <a:pt x="1160" y="552"/>
                    </a:lnTo>
                    <a:lnTo>
                      <a:pt x="1045" y="575"/>
                    </a:lnTo>
                    <a:lnTo>
                      <a:pt x="907" y="598"/>
                    </a:lnTo>
                    <a:lnTo>
                      <a:pt x="735" y="506"/>
                    </a:lnTo>
                    <a:lnTo>
                      <a:pt x="609" y="414"/>
                    </a:lnTo>
                    <a:lnTo>
                      <a:pt x="747" y="391"/>
                    </a:lnTo>
                    <a:lnTo>
                      <a:pt x="942" y="391"/>
                    </a:lnTo>
                    <a:lnTo>
                      <a:pt x="678" y="334"/>
                    </a:lnTo>
                    <a:lnTo>
                      <a:pt x="620" y="345"/>
                    </a:lnTo>
                    <a:lnTo>
                      <a:pt x="448" y="368"/>
                    </a:lnTo>
                    <a:lnTo>
                      <a:pt x="287" y="288"/>
                    </a:lnTo>
                    <a:lnTo>
                      <a:pt x="344" y="115"/>
                    </a:lnTo>
                    <a:lnTo>
                      <a:pt x="471" y="35"/>
                    </a:lnTo>
                    <a:lnTo>
                      <a:pt x="804" y="0"/>
                    </a:lnTo>
                    <a:lnTo>
                      <a:pt x="448" y="0"/>
                    </a:lnTo>
                    <a:lnTo>
                      <a:pt x="310" y="92"/>
                    </a:lnTo>
                    <a:lnTo>
                      <a:pt x="253" y="184"/>
                    </a:lnTo>
                    <a:lnTo>
                      <a:pt x="218" y="242"/>
                    </a:lnTo>
                    <a:lnTo>
                      <a:pt x="0" y="230"/>
                    </a:lnTo>
                    <a:close/>
                  </a:path>
                </a:pathLst>
              </a:custGeom>
              <a:solidFill>
                <a:srgbClr val="993300"/>
              </a:solidFill>
              <a:ln w="9525">
                <a:noFill/>
                <a:round/>
                <a:headEnd/>
                <a:tailEnd/>
              </a:ln>
            </p:spPr>
            <p:txBody>
              <a:bodyPr/>
              <a:lstStyle/>
              <a:p>
                <a:endParaRPr lang="en-US"/>
              </a:p>
            </p:txBody>
          </p:sp>
          <p:sp>
            <p:nvSpPr>
              <p:cNvPr id="184400" name="Freeform 80"/>
              <p:cNvSpPr>
                <a:spLocks/>
              </p:cNvSpPr>
              <p:nvPr/>
            </p:nvSpPr>
            <p:spPr bwMode="auto">
              <a:xfrm rot="5218578">
                <a:off x="7673" y="8687"/>
                <a:ext cx="339" cy="354"/>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FFCC00"/>
              </a:solidFill>
              <a:ln w="19685">
                <a:solidFill>
                  <a:srgbClr val="000000"/>
                </a:solidFill>
                <a:prstDash val="solid"/>
                <a:round/>
                <a:headEnd/>
                <a:tailEnd/>
              </a:ln>
            </p:spPr>
            <p:txBody>
              <a:bodyPr/>
              <a:lstStyle/>
              <a:p>
                <a:endParaRPr lang="en-US"/>
              </a:p>
            </p:txBody>
          </p:sp>
          <p:sp>
            <p:nvSpPr>
              <p:cNvPr id="184401" name="Freeform 81"/>
              <p:cNvSpPr>
                <a:spLocks/>
              </p:cNvSpPr>
              <p:nvPr/>
            </p:nvSpPr>
            <p:spPr bwMode="auto">
              <a:xfrm rot="5218578">
                <a:off x="7683" y="8792"/>
                <a:ext cx="235" cy="227"/>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993300"/>
              </a:solidFill>
              <a:ln w="9525">
                <a:noFill/>
                <a:round/>
                <a:headEnd/>
                <a:tailEnd/>
              </a:ln>
            </p:spPr>
            <p:txBody>
              <a:bodyPr/>
              <a:lstStyle/>
              <a:p>
                <a:endParaRPr lang="en-US"/>
              </a:p>
            </p:txBody>
          </p:sp>
          <p:sp>
            <p:nvSpPr>
              <p:cNvPr id="184402" name="Freeform 82"/>
              <p:cNvSpPr>
                <a:spLocks/>
              </p:cNvSpPr>
              <p:nvPr/>
            </p:nvSpPr>
            <p:spPr bwMode="auto">
              <a:xfrm rot="5218578">
                <a:off x="7065" y="7971"/>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gradFill rotWithShape="0">
                <a:gsLst>
                  <a:gs pos="0">
                    <a:srgbClr val="993300"/>
                  </a:gs>
                  <a:gs pos="100000">
                    <a:srgbClr val="FFFF00"/>
                  </a:gs>
                </a:gsLst>
                <a:lin ang="5400000" scaled="1"/>
              </a:gradFill>
              <a:ln w="19685">
                <a:solidFill>
                  <a:srgbClr val="000000"/>
                </a:solidFill>
                <a:prstDash val="solid"/>
                <a:round/>
                <a:headEnd/>
                <a:tailEnd/>
              </a:ln>
            </p:spPr>
            <p:txBody>
              <a:bodyPr/>
              <a:lstStyle/>
              <a:p>
                <a:endParaRPr lang="en-US"/>
              </a:p>
            </p:txBody>
          </p:sp>
          <p:sp>
            <p:nvSpPr>
              <p:cNvPr id="184403" name="Freeform 83"/>
              <p:cNvSpPr>
                <a:spLocks/>
              </p:cNvSpPr>
              <p:nvPr/>
            </p:nvSpPr>
            <p:spPr bwMode="auto">
              <a:xfrm rot="5218578">
                <a:off x="7122" y="8148"/>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FF9900"/>
              </a:solidFill>
              <a:ln w="9525">
                <a:noFill/>
                <a:round/>
                <a:headEnd/>
                <a:tailEnd/>
              </a:ln>
            </p:spPr>
            <p:txBody>
              <a:bodyPr/>
              <a:lstStyle/>
              <a:p>
                <a:endParaRPr lang="en-US"/>
              </a:p>
            </p:txBody>
          </p:sp>
          <p:sp>
            <p:nvSpPr>
              <p:cNvPr id="184404" name="Freeform 84"/>
              <p:cNvSpPr>
                <a:spLocks/>
              </p:cNvSpPr>
              <p:nvPr/>
            </p:nvSpPr>
            <p:spPr bwMode="auto">
              <a:xfrm rot="5218578">
                <a:off x="7202" y="8076"/>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sp>
            <p:nvSpPr>
              <p:cNvPr id="184405" name="Freeform 85"/>
              <p:cNvSpPr>
                <a:spLocks/>
              </p:cNvSpPr>
              <p:nvPr/>
            </p:nvSpPr>
            <p:spPr bwMode="auto">
              <a:xfrm rot="1922975">
                <a:off x="8465" y="8582"/>
                <a:ext cx="553" cy="217"/>
              </a:xfrm>
              <a:custGeom>
                <a:avLst/>
                <a:gdLst/>
                <a:ahLst/>
                <a:cxnLst>
                  <a:cxn ang="0">
                    <a:pos x="0" y="804"/>
                  </a:cxn>
                  <a:cxn ang="0">
                    <a:pos x="276" y="713"/>
                  </a:cxn>
                  <a:cxn ang="0">
                    <a:pos x="436" y="713"/>
                  </a:cxn>
                  <a:cxn ang="0">
                    <a:pos x="567" y="529"/>
                  </a:cxn>
                  <a:cxn ang="0">
                    <a:pos x="716" y="368"/>
                  </a:cxn>
                  <a:cxn ang="0">
                    <a:pos x="812" y="368"/>
                  </a:cxn>
                  <a:cxn ang="0">
                    <a:pos x="796" y="391"/>
                  </a:cxn>
                  <a:cxn ang="0">
                    <a:pos x="1041" y="322"/>
                  </a:cxn>
                  <a:cxn ang="0">
                    <a:pos x="1137" y="368"/>
                  </a:cxn>
                  <a:cxn ang="0">
                    <a:pos x="1091" y="437"/>
                  </a:cxn>
                  <a:cxn ang="0">
                    <a:pos x="1267" y="414"/>
                  </a:cxn>
                  <a:cxn ang="0">
                    <a:pos x="1401" y="414"/>
                  </a:cxn>
                  <a:cxn ang="0">
                    <a:pos x="1662" y="322"/>
                  </a:cxn>
                  <a:cxn ang="0">
                    <a:pos x="1838" y="161"/>
                  </a:cxn>
                  <a:cxn ang="0">
                    <a:pos x="1903" y="0"/>
                  </a:cxn>
                  <a:cxn ang="0">
                    <a:pos x="1872" y="299"/>
                  </a:cxn>
                  <a:cxn ang="0">
                    <a:pos x="1823" y="483"/>
                  </a:cxn>
                  <a:cxn ang="0">
                    <a:pos x="1857" y="460"/>
                  </a:cxn>
                  <a:cxn ang="0">
                    <a:pos x="1758" y="667"/>
                  </a:cxn>
                  <a:cxn ang="0">
                    <a:pos x="1662" y="758"/>
                  </a:cxn>
                  <a:cxn ang="0">
                    <a:pos x="1727" y="781"/>
                  </a:cxn>
                  <a:cxn ang="0">
                    <a:pos x="1597" y="896"/>
                  </a:cxn>
                  <a:cxn ang="0">
                    <a:pos x="1401" y="965"/>
                  </a:cxn>
                  <a:cxn ang="0">
                    <a:pos x="1482" y="988"/>
                  </a:cxn>
                  <a:cxn ang="0">
                    <a:pos x="1352" y="1057"/>
                  </a:cxn>
                  <a:cxn ang="0">
                    <a:pos x="1221" y="1103"/>
                  </a:cxn>
                  <a:cxn ang="0">
                    <a:pos x="1026" y="1126"/>
                  </a:cxn>
                  <a:cxn ang="0">
                    <a:pos x="1137" y="1149"/>
                  </a:cxn>
                  <a:cxn ang="0">
                    <a:pos x="976" y="1218"/>
                  </a:cxn>
                  <a:cxn ang="0">
                    <a:pos x="796" y="1218"/>
                  </a:cxn>
                  <a:cxn ang="0">
                    <a:pos x="666" y="1195"/>
                  </a:cxn>
                  <a:cxn ang="0">
                    <a:pos x="601" y="1126"/>
                  </a:cxn>
                  <a:cxn ang="0">
                    <a:pos x="502" y="965"/>
                  </a:cxn>
                  <a:cxn ang="0">
                    <a:pos x="421" y="850"/>
                  </a:cxn>
                  <a:cxn ang="0">
                    <a:pos x="276" y="804"/>
                  </a:cxn>
                  <a:cxn ang="0">
                    <a:pos x="46" y="896"/>
                  </a:cxn>
                  <a:cxn ang="0">
                    <a:pos x="0" y="804"/>
                  </a:cxn>
                </a:cxnLst>
                <a:rect l="0" t="0" r="r" b="b"/>
                <a:pathLst>
                  <a:path w="1903" h="1218">
                    <a:moveTo>
                      <a:pt x="0" y="804"/>
                    </a:moveTo>
                    <a:lnTo>
                      <a:pt x="276" y="713"/>
                    </a:lnTo>
                    <a:lnTo>
                      <a:pt x="436" y="713"/>
                    </a:lnTo>
                    <a:lnTo>
                      <a:pt x="567" y="529"/>
                    </a:lnTo>
                    <a:lnTo>
                      <a:pt x="716" y="368"/>
                    </a:lnTo>
                    <a:lnTo>
                      <a:pt x="812" y="368"/>
                    </a:lnTo>
                    <a:lnTo>
                      <a:pt x="796" y="391"/>
                    </a:lnTo>
                    <a:lnTo>
                      <a:pt x="1041" y="322"/>
                    </a:lnTo>
                    <a:lnTo>
                      <a:pt x="1137" y="368"/>
                    </a:lnTo>
                    <a:lnTo>
                      <a:pt x="1091" y="437"/>
                    </a:lnTo>
                    <a:lnTo>
                      <a:pt x="1267" y="414"/>
                    </a:lnTo>
                    <a:lnTo>
                      <a:pt x="1401" y="414"/>
                    </a:lnTo>
                    <a:lnTo>
                      <a:pt x="1662" y="322"/>
                    </a:lnTo>
                    <a:lnTo>
                      <a:pt x="1838" y="161"/>
                    </a:lnTo>
                    <a:lnTo>
                      <a:pt x="1903" y="0"/>
                    </a:lnTo>
                    <a:lnTo>
                      <a:pt x="1872" y="299"/>
                    </a:lnTo>
                    <a:lnTo>
                      <a:pt x="1823" y="483"/>
                    </a:lnTo>
                    <a:lnTo>
                      <a:pt x="1857" y="460"/>
                    </a:lnTo>
                    <a:lnTo>
                      <a:pt x="1758" y="667"/>
                    </a:lnTo>
                    <a:lnTo>
                      <a:pt x="1662" y="758"/>
                    </a:lnTo>
                    <a:lnTo>
                      <a:pt x="1727" y="781"/>
                    </a:lnTo>
                    <a:lnTo>
                      <a:pt x="1597" y="896"/>
                    </a:lnTo>
                    <a:lnTo>
                      <a:pt x="1401" y="965"/>
                    </a:lnTo>
                    <a:lnTo>
                      <a:pt x="1482" y="988"/>
                    </a:lnTo>
                    <a:lnTo>
                      <a:pt x="1352" y="1057"/>
                    </a:lnTo>
                    <a:lnTo>
                      <a:pt x="1221" y="1103"/>
                    </a:lnTo>
                    <a:lnTo>
                      <a:pt x="1026" y="1126"/>
                    </a:lnTo>
                    <a:lnTo>
                      <a:pt x="1137" y="1149"/>
                    </a:lnTo>
                    <a:lnTo>
                      <a:pt x="976" y="1218"/>
                    </a:lnTo>
                    <a:lnTo>
                      <a:pt x="796" y="1218"/>
                    </a:lnTo>
                    <a:lnTo>
                      <a:pt x="666" y="1195"/>
                    </a:lnTo>
                    <a:lnTo>
                      <a:pt x="601" y="1126"/>
                    </a:lnTo>
                    <a:lnTo>
                      <a:pt x="502" y="965"/>
                    </a:lnTo>
                    <a:lnTo>
                      <a:pt x="421" y="850"/>
                    </a:lnTo>
                    <a:lnTo>
                      <a:pt x="276" y="804"/>
                    </a:lnTo>
                    <a:lnTo>
                      <a:pt x="46" y="896"/>
                    </a:lnTo>
                    <a:lnTo>
                      <a:pt x="0" y="804"/>
                    </a:lnTo>
                    <a:close/>
                  </a:path>
                </a:pathLst>
              </a:custGeom>
              <a:solidFill>
                <a:srgbClr val="993300"/>
              </a:solidFill>
              <a:ln w="19685">
                <a:solidFill>
                  <a:srgbClr val="000000"/>
                </a:solidFill>
                <a:prstDash val="solid"/>
                <a:round/>
                <a:headEnd/>
                <a:tailEnd/>
              </a:ln>
            </p:spPr>
            <p:txBody>
              <a:bodyPr/>
              <a:lstStyle/>
              <a:p>
                <a:endParaRPr lang="en-US"/>
              </a:p>
            </p:txBody>
          </p:sp>
          <p:sp>
            <p:nvSpPr>
              <p:cNvPr id="184406" name="Freeform 86"/>
              <p:cNvSpPr>
                <a:spLocks/>
              </p:cNvSpPr>
              <p:nvPr/>
            </p:nvSpPr>
            <p:spPr bwMode="auto">
              <a:xfrm rot="1922975">
                <a:off x="8590" y="8678"/>
                <a:ext cx="384" cy="139"/>
              </a:xfrm>
              <a:custGeom>
                <a:avLst/>
                <a:gdLst/>
                <a:ahLst/>
                <a:cxnLst>
                  <a:cxn ang="0">
                    <a:pos x="0" y="425"/>
                  </a:cxn>
                  <a:cxn ang="0">
                    <a:pos x="80" y="609"/>
                  </a:cxn>
                  <a:cxn ang="0">
                    <a:pos x="218" y="735"/>
                  </a:cxn>
                  <a:cxn ang="0">
                    <a:pos x="390" y="781"/>
                  </a:cxn>
                  <a:cxn ang="0">
                    <a:pos x="367" y="712"/>
                  </a:cxn>
                  <a:cxn ang="0">
                    <a:pos x="609" y="701"/>
                  </a:cxn>
                  <a:cxn ang="0">
                    <a:pos x="861" y="655"/>
                  </a:cxn>
                  <a:cxn ang="0">
                    <a:pos x="758" y="563"/>
                  </a:cxn>
                  <a:cxn ang="0">
                    <a:pos x="873" y="482"/>
                  </a:cxn>
                  <a:cxn ang="0">
                    <a:pos x="1080" y="425"/>
                  </a:cxn>
                  <a:cxn ang="0">
                    <a:pos x="907" y="367"/>
                  </a:cxn>
                  <a:cxn ang="0">
                    <a:pos x="1172" y="310"/>
                  </a:cxn>
                  <a:cxn ang="0">
                    <a:pos x="1264" y="161"/>
                  </a:cxn>
                  <a:cxn ang="0">
                    <a:pos x="1321" y="0"/>
                  </a:cxn>
                  <a:cxn ang="0">
                    <a:pos x="1034" y="218"/>
                  </a:cxn>
                  <a:cxn ang="0">
                    <a:pos x="735" y="299"/>
                  </a:cxn>
                  <a:cxn ang="0">
                    <a:pos x="413" y="379"/>
                  </a:cxn>
                  <a:cxn ang="0">
                    <a:pos x="0" y="425"/>
                  </a:cxn>
                </a:cxnLst>
                <a:rect l="0" t="0" r="r" b="b"/>
                <a:pathLst>
                  <a:path w="1321" h="781">
                    <a:moveTo>
                      <a:pt x="0" y="425"/>
                    </a:moveTo>
                    <a:lnTo>
                      <a:pt x="80" y="609"/>
                    </a:lnTo>
                    <a:lnTo>
                      <a:pt x="218" y="735"/>
                    </a:lnTo>
                    <a:lnTo>
                      <a:pt x="390" y="781"/>
                    </a:lnTo>
                    <a:lnTo>
                      <a:pt x="367" y="712"/>
                    </a:lnTo>
                    <a:lnTo>
                      <a:pt x="609" y="701"/>
                    </a:lnTo>
                    <a:lnTo>
                      <a:pt x="861" y="655"/>
                    </a:lnTo>
                    <a:lnTo>
                      <a:pt x="758" y="563"/>
                    </a:lnTo>
                    <a:lnTo>
                      <a:pt x="873" y="482"/>
                    </a:lnTo>
                    <a:lnTo>
                      <a:pt x="1080" y="425"/>
                    </a:lnTo>
                    <a:lnTo>
                      <a:pt x="907" y="367"/>
                    </a:lnTo>
                    <a:lnTo>
                      <a:pt x="1172" y="310"/>
                    </a:lnTo>
                    <a:lnTo>
                      <a:pt x="1264" y="161"/>
                    </a:lnTo>
                    <a:lnTo>
                      <a:pt x="1321" y="0"/>
                    </a:lnTo>
                    <a:lnTo>
                      <a:pt x="1034" y="218"/>
                    </a:lnTo>
                    <a:lnTo>
                      <a:pt x="735" y="299"/>
                    </a:lnTo>
                    <a:lnTo>
                      <a:pt x="413" y="379"/>
                    </a:lnTo>
                    <a:lnTo>
                      <a:pt x="0" y="425"/>
                    </a:lnTo>
                    <a:close/>
                  </a:path>
                </a:pathLst>
              </a:custGeom>
              <a:solidFill>
                <a:srgbClr val="FF6600"/>
              </a:solidFill>
              <a:ln w="9525">
                <a:noFill/>
                <a:round/>
                <a:headEnd/>
                <a:tailEnd/>
              </a:ln>
            </p:spPr>
            <p:txBody>
              <a:bodyPr/>
              <a:lstStyle/>
              <a:p>
                <a:endParaRPr lang="en-US"/>
              </a:p>
            </p:txBody>
          </p:sp>
          <p:sp>
            <p:nvSpPr>
              <p:cNvPr id="184407" name="Freeform 87"/>
              <p:cNvSpPr>
                <a:spLocks/>
              </p:cNvSpPr>
              <p:nvPr/>
            </p:nvSpPr>
            <p:spPr bwMode="auto">
              <a:xfrm rot="5218578">
                <a:off x="7498" y="7604"/>
                <a:ext cx="154" cy="2129"/>
              </a:xfrm>
              <a:custGeom>
                <a:avLst/>
                <a:gdLst/>
                <a:ahLst/>
                <a:cxnLst>
                  <a:cxn ang="0">
                    <a:pos x="0" y="161"/>
                  </a:cxn>
                  <a:cxn ang="0">
                    <a:pos x="92" y="574"/>
                  </a:cxn>
                  <a:cxn ang="0">
                    <a:pos x="252" y="827"/>
                  </a:cxn>
                  <a:cxn ang="0">
                    <a:pos x="344" y="1194"/>
                  </a:cxn>
                  <a:cxn ang="0">
                    <a:pos x="413" y="1585"/>
                  </a:cxn>
                  <a:cxn ang="0">
                    <a:pos x="436" y="1929"/>
                  </a:cxn>
                  <a:cxn ang="0">
                    <a:pos x="482" y="2688"/>
                  </a:cxn>
                  <a:cxn ang="0">
                    <a:pos x="482" y="3262"/>
                  </a:cxn>
                  <a:cxn ang="0">
                    <a:pos x="436" y="3836"/>
                  </a:cxn>
                  <a:cxn ang="0">
                    <a:pos x="367" y="4296"/>
                  </a:cxn>
                  <a:cxn ang="0">
                    <a:pos x="321" y="5077"/>
                  </a:cxn>
                  <a:cxn ang="0">
                    <a:pos x="161" y="5926"/>
                  </a:cxn>
                  <a:cxn ang="0">
                    <a:pos x="122" y="6351"/>
                  </a:cxn>
                  <a:cxn ang="0">
                    <a:pos x="30" y="6719"/>
                  </a:cxn>
                  <a:cxn ang="0">
                    <a:pos x="7" y="7155"/>
                  </a:cxn>
                  <a:cxn ang="0">
                    <a:pos x="237" y="7132"/>
                  </a:cxn>
                  <a:cxn ang="0">
                    <a:pos x="390" y="6340"/>
                  </a:cxn>
                  <a:cxn ang="0">
                    <a:pos x="459" y="5904"/>
                  </a:cxn>
                  <a:cxn ang="0">
                    <a:pos x="528" y="5444"/>
                  </a:cxn>
                  <a:cxn ang="0">
                    <a:pos x="574" y="5077"/>
                  </a:cxn>
                  <a:cxn ang="0">
                    <a:pos x="666" y="4296"/>
                  </a:cxn>
                  <a:cxn ang="0">
                    <a:pos x="735" y="3583"/>
                  </a:cxn>
                  <a:cxn ang="0">
                    <a:pos x="781" y="2779"/>
                  </a:cxn>
                  <a:cxn ang="0">
                    <a:pos x="758" y="1861"/>
                  </a:cxn>
                  <a:cxn ang="0">
                    <a:pos x="689" y="1378"/>
                  </a:cxn>
                  <a:cxn ang="0">
                    <a:pos x="666" y="1194"/>
                  </a:cxn>
                  <a:cxn ang="0">
                    <a:pos x="781" y="712"/>
                  </a:cxn>
                  <a:cxn ang="0">
                    <a:pos x="965" y="0"/>
                  </a:cxn>
                  <a:cxn ang="0">
                    <a:pos x="0" y="161"/>
                  </a:cxn>
                </a:cxnLst>
                <a:rect l="0" t="0" r="r" b="b"/>
                <a:pathLst>
                  <a:path w="965" h="7155">
                    <a:moveTo>
                      <a:pt x="0" y="161"/>
                    </a:moveTo>
                    <a:lnTo>
                      <a:pt x="92" y="574"/>
                    </a:lnTo>
                    <a:lnTo>
                      <a:pt x="252" y="827"/>
                    </a:lnTo>
                    <a:lnTo>
                      <a:pt x="344" y="1194"/>
                    </a:lnTo>
                    <a:lnTo>
                      <a:pt x="413" y="1585"/>
                    </a:lnTo>
                    <a:lnTo>
                      <a:pt x="436" y="1929"/>
                    </a:lnTo>
                    <a:lnTo>
                      <a:pt x="482" y="2688"/>
                    </a:lnTo>
                    <a:lnTo>
                      <a:pt x="482" y="3262"/>
                    </a:lnTo>
                    <a:lnTo>
                      <a:pt x="436" y="3836"/>
                    </a:lnTo>
                    <a:lnTo>
                      <a:pt x="367" y="4296"/>
                    </a:lnTo>
                    <a:lnTo>
                      <a:pt x="321" y="5077"/>
                    </a:lnTo>
                    <a:lnTo>
                      <a:pt x="161" y="5926"/>
                    </a:lnTo>
                    <a:lnTo>
                      <a:pt x="122" y="6351"/>
                    </a:lnTo>
                    <a:lnTo>
                      <a:pt x="30" y="6719"/>
                    </a:lnTo>
                    <a:lnTo>
                      <a:pt x="7" y="7155"/>
                    </a:lnTo>
                    <a:lnTo>
                      <a:pt x="237" y="7132"/>
                    </a:lnTo>
                    <a:lnTo>
                      <a:pt x="390" y="6340"/>
                    </a:lnTo>
                    <a:lnTo>
                      <a:pt x="459" y="5904"/>
                    </a:lnTo>
                    <a:lnTo>
                      <a:pt x="528" y="5444"/>
                    </a:lnTo>
                    <a:lnTo>
                      <a:pt x="574" y="5077"/>
                    </a:lnTo>
                    <a:lnTo>
                      <a:pt x="666" y="4296"/>
                    </a:lnTo>
                    <a:lnTo>
                      <a:pt x="735" y="3583"/>
                    </a:lnTo>
                    <a:lnTo>
                      <a:pt x="781" y="2779"/>
                    </a:lnTo>
                    <a:lnTo>
                      <a:pt x="758" y="1861"/>
                    </a:lnTo>
                    <a:lnTo>
                      <a:pt x="689" y="1378"/>
                    </a:lnTo>
                    <a:lnTo>
                      <a:pt x="666" y="1194"/>
                    </a:lnTo>
                    <a:lnTo>
                      <a:pt x="781" y="712"/>
                    </a:lnTo>
                    <a:lnTo>
                      <a:pt x="965" y="0"/>
                    </a:lnTo>
                    <a:lnTo>
                      <a:pt x="0" y="161"/>
                    </a:lnTo>
                    <a:close/>
                  </a:path>
                </a:pathLst>
              </a:custGeom>
              <a:solidFill>
                <a:srgbClr val="993300"/>
              </a:solidFill>
              <a:ln w="19685">
                <a:solidFill>
                  <a:srgbClr val="000000"/>
                </a:solidFill>
                <a:prstDash val="solid"/>
                <a:round/>
                <a:headEnd/>
                <a:tailEnd/>
              </a:ln>
            </p:spPr>
            <p:txBody>
              <a:bodyPr/>
              <a:lstStyle/>
              <a:p>
                <a:endParaRPr lang="en-US"/>
              </a:p>
            </p:txBody>
          </p:sp>
          <p:sp>
            <p:nvSpPr>
              <p:cNvPr id="184408" name="Freeform 88"/>
              <p:cNvSpPr>
                <a:spLocks/>
              </p:cNvSpPr>
              <p:nvPr/>
            </p:nvSpPr>
            <p:spPr bwMode="auto">
              <a:xfrm rot="6583345">
                <a:off x="8319" y="8055"/>
                <a:ext cx="717" cy="647"/>
              </a:xfrm>
              <a:custGeom>
                <a:avLst/>
                <a:gdLst/>
                <a:ahLst/>
                <a:cxnLst>
                  <a:cxn ang="0">
                    <a:pos x="4020" y="2022"/>
                  </a:cxn>
                  <a:cxn ang="0">
                    <a:pos x="3905" y="1769"/>
                  </a:cxn>
                  <a:cxn ang="0">
                    <a:pos x="3791" y="1562"/>
                  </a:cxn>
                  <a:cxn ang="0">
                    <a:pos x="3791" y="1333"/>
                  </a:cxn>
                  <a:cxn ang="0">
                    <a:pos x="3791" y="1126"/>
                  </a:cxn>
                  <a:cxn ang="0">
                    <a:pos x="3814" y="873"/>
                  </a:cxn>
                  <a:cxn ang="0">
                    <a:pos x="3722" y="483"/>
                  </a:cxn>
                  <a:cxn ang="0">
                    <a:pos x="3584" y="322"/>
                  </a:cxn>
                  <a:cxn ang="0">
                    <a:pos x="3331" y="161"/>
                  </a:cxn>
                  <a:cxn ang="0">
                    <a:pos x="3308" y="230"/>
                  </a:cxn>
                  <a:cxn ang="0">
                    <a:pos x="3193" y="115"/>
                  </a:cxn>
                  <a:cxn ang="0">
                    <a:pos x="2963" y="23"/>
                  </a:cxn>
                  <a:cxn ang="0">
                    <a:pos x="2826" y="0"/>
                  </a:cxn>
                  <a:cxn ang="0">
                    <a:pos x="2849" y="92"/>
                  </a:cxn>
                  <a:cxn ang="0">
                    <a:pos x="2619" y="23"/>
                  </a:cxn>
                  <a:cxn ang="0">
                    <a:pos x="2366" y="0"/>
                  </a:cxn>
                  <a:cxn ang="0">
                    <a:pos x="2182" y="23"/>
                  </a:cxn>
                  <a:cxn ang="0">
                    <a:pos x="2274" y="69"/>
                  </a:cxn>
                  <a:cxn ang="0">
                    <a:pos x="1861" y="69"/>
                  </a:cxn>
                  <a:cxn ang="0">
                    <a:pos x="1263" y="161"/>
                  </a:cxn>
                  <a:cxn ang="0">
                    <a:pos x="1056" y="299"/>
                  </a:cxn>
                  <a:cxn ang="0">
                    <a:pos x="1056" y="322"/>
                  </a:cxn>
                  <a:cxn ang="0">
                    <a:pos x="873" y="299"/>
                  </a:cxn>
                  <a:cxn ang="0">
                    <a:pos x="850" y="368"/>
                  </a:cxn>
                  <a:cxn ang="0">
                    <a:pos x="528" y="460"/>
                  </a:cxn>
                  <a:cxn ang="0">
                    <a:pos x="344" y="460"/>
                  </a:cxn>
                  <a:cxn ang="0">
                    <a:pos x="92" y="345"/>
                  </a:cxn>
                  <a:cxn ang="0">
                    <a:pos x="0" y="368"/>
                  </a:cxn>
                  <a:cxn ang="0">
                    <a:pos x="137" y="414"/>
                  </a:cxn>
                  <a:cxn ang="0">
                    <a:pos x="252" y="529"/>
                  </a:cxn>
                  <a:cxn ang="0">
                    <a:pos x="367" y="667"/>
                  </a:cxn>
                  <a:cxn ang="0">
                    <a:pos x="735" y="758"/>
                  </a:cxn>
                  <a:cxn ang="0">
                    <a:pos x="896" y="919"/>
                  </a:cxn>
                  <a:cxn ang="0">
                    <a:pos x="1011" y="1057"/>
                  </a:cxn>
                  <a:cxn ang="0">
                    <a:pos x="1148" y="1126"/>
                  </a:cxn>
                  <a:cxn ang="0">
                    <a:pos x="1585" y="1126"/>
                  </a:cxn>
                  <a:cxn ang="0">
                    <a:pos x="1976" y="1080"/>
                  </a:cxn>
                  <a:cxn ang="0">
                    <a:pos x="2159" y="1149"/>
                  </a:cxn>
                  <a:cxn ang="0">
                    <a:pos x="2228" y="1333"/>
                  </a:cxn>
                  <a:cxn ang="0">
                    <a:pos x="2343" y="1608"/>
                  </a:cxn>
                  <a:cxn ang="0">
                    <a:pos x="2527" y="1746"/>
                  </a:cxn>
                  <a:cxn ang="0">
                    <a:pos x="3009" y="1792"/>
                  </a:cxn>
                  <a:cxn ang="0">
                    <a:pos x="3170" y="1746"/>
                  </a:cxn>
                  <a:cxn ang="0">
                    <a:pos x="3561" y="1700"/>
                  </a:cxn>
                  <a:cxn ang="0">
                    <a:pos x="3722" y="1700"/>
                  </a:cxn>
                  <a:cxn ang="0">
                    <a:pos x="3882" y="1930"/>
                  </a:cxn>
                  <a:cxn ang="0">
                    <a:pos x="4020" y="2229"/>
                  </a:cxn>
                  <a:cxn ang="0">
                    <a:pos x="4020" y="2022"/>
                  </a:cxn>
                </a:cxnLst>
                <a:rect l="0" t="0" r="r" b="b"/>
                <a:pathLst>
                  <a:path w="4020" h="2229">
                    <a:moveTo>
                      <a:pt x="4020" y="2022"/>
                    </a:moveTo>
                    <a:lnTo>
                      <a:pt x="3905" y="1769"/>
                    </a:lnTo>
                    <a:lnTo>
                      <a:pt x="3791" y="1562"/>
                    </a:lnTo>
                    <a:lnTo>
                      <a:pt x="3791" y="1333"/>
                    </a:lnTo>
                    <a:lnTo>
                      <a:pt x="3791" y="1126"/>
                    </a:lnTo>
                    <a:lnTo>
                      <a:pt x="3814" y="873"/>
                    </a:lnTo>
                    <a:lnTo>
                      <a:pt x="3722" y="483"/>
                    </a:lnTo>
                    <a:lnTo>
                      <a:pt x="3584" y="322"/>
                    </a:lnTo>
                    <a:lnTo>
                      <a:pt x="3331" y="161"/>
                    </a:lnTo>
                    <a:lnTo>
                      <a:pt x="3308" y="230"/>
                    </a:lnTo>
                    <a:lnTo>
                      <a:pt x="3193" y="115"/>
                    </a:lnTo>
                    <a:lnTo>
                      <a:pt x="2963" y="23"/>
                    </a:lnTo>
                    <a:lnTo>
                      <a:pt x="2826" y="0"/>
                    </a:lnTo>
                    <a:lnTo>
                      <a:pt x="2849" y="92"/>
                    </a:lnTo>
                    <a:lnTo>
                      <a:pt x="2619" y="23"/>
                    </a:lnTo>
                    <a:lnTo>
                      <a:pt x="2366" y="0"/>
                    </a:lnTo>
                    <a:lnTo>
                      <a:pt x="2182" y="23"/>
                    </a:lnTo>
                    <a:lnTo>
                      <a:pt x="2274" y="69"/>
                    </a:lnTo>
                    <a:lnTo>
                      <a:pt x="1861" y="69"/>
                    </a:lnTo>
                    <a:lnTo>
                      <a:pt x="1263" y="161"/>
                    </a:lnTo>
                    <a:lnTo>
                      <a:pt x="1056" y="299"/>
                    </a:lnTo>
                    <a:lnTo>
                      <a:pt x="1056" y="322"/>
                    </a:lnTo>
                    <a:lnTo>
                      <a:pt x="873" y="299"/>
                    </a:lnTo>
                    <a:lnTo>
                      <a:pt x="850" y="368"/>
                    </a:lnTo>
                    <a:lnTo>
                      <a:pt x="528" y="460"/>
                    </a:lnTo>
                    <a:lnTo>
                      <a:pt x="344" y="460"/>
                    </a:lnTo>
                    <a:lnTo>
                      <a:pt x="92" y="345"/>
                    </a:lnTo>
                    <a:lnTo>
                      <a:pt x="0" y="368"/>
                    </a:lnTo>
                    <a:lnTo>
                      <a:pt x="137" y="414"/>
                    </a:lnTo>
                    <a:lnTo>
                      <a:pt x="252" y="529"/>
                    </a:lnTo>
                    <a:lnTo>
                      <a:pt x="367" y="667"/>
                    </a:lnTo>
                    <a:lnTo>
                      <a:pt x="735" y="758"/>
                    </a:lnTo>
                    <a:lnTo>
                      <a:pt x="896" y="919"/>
                    </a:lnTo>
                    <a:lnTo>
                      <a:pt x="1011" y="1057"/>
                    </a:lnTo>
                    <a:lnTo>
                      <a:pt x="1148" y="1126"/>
                    </a:lnTo>
                    <a:lnTo>
                      <a:pt x="1585" y="1126"/>
                    </a:lnTo>
                    <a:lnTo>
                      <a:pt x="1976" y="1080"/>
                    </a:lnTo>
                    <a:lnTo>
                      <a:pt x="2159" y="1149"/>
                    </a:lnTo>
                    <a:lnTo>
                      <a:pt x="2228" y="1333"/>
                    </a:lnTo>
                    <a:lnTo>
                      <a:pt x="2343" y="1608"/>
                    </a:lnTo>
                    <a:lnTo>
                      <a:pt x="2527" y="1746"/>
                    </a:lnTo>
                    <a:lnTo>
                      <a:pt x="3009" y="1792"/>
                    </a:lnTo>
                    <a:lnTo>
                      <a:pt x="3170" y="1746"/>
                    </a:lnTo>
                    <a:lnTo>
                      <a:pt x="3561" y="1700"/>
                    </a:lnTo>
                    <a:lnTo>
                      <a:pt x="3722" y="1700"/>
                    </a:lnTo>
                    <a:lnTo>
                      <a:pt x="3882" y="1930"/>
                    </a:lnTo>
                    <a:lnTo>
                      <a:pt x="4020" y="2229"/>
                    </a:lnTo>
                    <a:lnTo>
                      <a:pt x="4020" y="2022"/>
                    </a:lnTo>
                    <a:close/>
                  </a:path>
                </a:pathLst>
              </a:custGeom>
              <a:solidFill>
                <a:srgbClr val="004000"/>
              </a:solidFill>
              <a:ln w="19685">
                <a:solidFill>
                  <a:srgbClr val="000000"/>
                </a:solidFill>
                <a:prstDash val="solid"/>
                <a:round/>
                <a:headEnd/>
                <a:tailEnd/>
              </a:ln>
            </p:spPr>
            <p:txBody>
              <a:bodyPr/>
              <a:lstStyle/>
              <a:p>
                <a:endParaRPr lang="en-US"/>
              </a:p>
            </p:txBody>
          </p:sp>
          <p:sp>
            <p:nvSpPr>
              <p:cNvPr id="184409" name="Freeform 89"/>
              <p:cNvSpPr>
                <a:spLocks/>
              </p:cNvSpPr>
              <p:nvPr/>
            </p:nvSpPr>
            <p:spPr bwMode="auto">
              <a:xfrm rot="6583345">
                <a:off x="8371" y="8225"/>
                <a:ext cx="572" cy="323"/>
              </a:xfrm>
              <a:custGeom>
                <a:avLst/>
                <a:gdLst/>
                <a:ahLst/>
                <a:cxnLst>
                  <a:cxn ang="0">
                    <a:pos x="0" y="0"/>
                  </a:cxn>
                  <a:cxn ang="0">
                    <a:pos x="229" y="69"/>
                  </a:cxn>
                  <a:cxn ang="0">
                    <a:pos x="402" y="207"/>
                  </a:cxn>
                  <a:cxn ang="0">
                    <a:pos x="540" y="379"/>
                  </a:cxn>
                  <a:cxn ang="0">
                    <a:pos x="654" y="287"/>
                  </a:cxn>
                  <a:cxn ang="0">
                    <a:pos x="896" y="195"/>
                  </a:cxn>
                  <a:cxn ang="0">
                    <a:pos x="1321" y="115"/>
                  </a:cxn>
                  <a:cxn ang="0">
                    <a:pos x="1056" y="207"/>
                  </a:cxn>
                  <a:cxn ang="0">
                    <a:pos x="804" y="287"/>
                  </a:cxn>
                  <a:cxn ang="0">
                    <a:pos x="723" y="344"/>
                  </a:cxn>
                  <a:cxn ang="0">
                    <a:pos x="666" y="413"/>
                  </a:cxn>
                  <a:cxn ang="0">
                    <a:pos x="896" y="459"/>
                  </a:cxn>
                  <a:cxn ang="0">
                    <a:pos x="1229" y="436"/>
                  </a:cxn>
                  <a:cxn ang="0">
                    <a:pos x="1493" y="379"/>
                  </a:cxn>
                  <a:cxn ang="0">
                    <a:pos x="1746" y="230"/>
                  </a:cxn>
                  <a:cxn ang="0">
                    <a:pos x="1941" y="195"/>
                  </a:cxn>
                  <a:cxn ang="0">
                    <a:pos x="2205" y="230"/>
                  </a:cxn>
                  <a:cxn ang="0">
                    <a:pos x="2401" y="344"/>
                  </a:cxn>
                  <a:cxn ang="0">
                    <a:pos x="2194" y="276"/>
                  </a:cxn>
                  <a:cxn ang="0">
                    <a:pos x="1987" y="264"/>
                  </a:cxn>
                  <a:cxn ang="0">
                    <a:pos x="1803" y="322"/>
                  </a:cxn>
                  <a:cxn ang="0">
                    <a:pos x="1677" y="402"/>
                  </a:cxn>
                  <a:cxn ang="0">
                    <a:pos x="1769" y="471"/>
                  </a:cxn>
                  <a:cxn ang="0">
                    <a:pos x="1849" y="609"/>
                  </a:cxn>
                  <a:cxn ang="0">
                    <a:pos x="1849" y="712"/>
                  </a:cxn>
                  <a:cxn ang="0">
                    <a:pos x="1884" y="838"/>
                  </a:cxn>
                  <a:cxn ang="0">
                    <a:pos x="1964" y="953"/>
                  </a:cxn>
                  <a:cxn ang="0">
                    <a:pos x="2056" y="1011"/>
                  </a:cxn>
                  <a:cxn ang="0">
                    <a:pos x="2332" y="1091"/>
                  </a:cxn>
                  <a:cxn ang="0">
                    <a:pos x="2619" y="1091"/>
                  </a:cxn>
                  <a:cxn ang="0">
                    <a:pos x="2699" y="953"/>
                  </a:cxn>
                  <a:cxn ang="0">
                    <a:pos x="2814" y="838"/>
                  </a:cxn>
                  <a:cxn ang="0">
                    <a:pos x="2940" y="827"/>
                  </a:cxn>
                  <a:cxn ang="0">
                    <a:pos x="2860" y="896"/>
                  </a:cxn>
                  <a:cxn ang="0">
                    <a:pos x="2768" y="999"/>
                  </a:cxn>
                  <a:cxn ang="0">
                    <a:pos x="2734" y="1114"/>
                  </a:cxn>
                  <a:cxn ang="0">
                    <a:pos x="3021" y="1045"/>
                  </a:cxn>
                  <a:cxn ang="0">
                    <a:pos x="3205" y="1034"/>
                  </a:cxn>
                  <a:cxn ang="0">
                    <a:pos x="3009" y="769"/>
                  </a:cxn>
                  <a:cxn ang="0">
                    <a:pos x="2596" y="367"/>
                  </a:cxn>
                  <a:cxn ang="0">
                    <a:pos x="2159" y="138"/>
                  </a:cxn>
                  <a:cxn ang="0">
                    <a:pos x="1803" y="103"/>
                  </a:cxn>
                  <a:cxn ang="0">
                    <a:pos x="1171" y="34"/>
                  </a:cxn>
                  <a:cxn ang="0">
                    <a:pos x="861" y="23"/>
                  </a:cxn>
                  <a:cxn ang="0">
                    <a:pos x="505" y="69"/>
                  </a:cxn>
                  <a:cxn ang="0">
                    <a:pos x="344" y="46"/>
                  </a:cxn>
                  <a:cxn ang="0">
                    <a:pos x="0" y="0"/>
                  </a:cxn>
                </a:cxnLst>
                <a:rect l="0" t="0" r="r" b="b"/>
                <a:pathLst>
                  <a:path w="3205" h="1114">
                    <a:moveTo>
                      <a:pt x="0" y="0"/>
                    </a:moveTo>
                    <a:lnTo>
                      <a:pt x="229" y="69"/>
                    </a:lnTo>
                    <a:lnTo>
                      <a:pt x="402" y="207"/>
                    </a:lnTo>
                    <a:lnTo>
                      <a:pt x="540" y="379"/>
                    </a:lnTo>
                    <a:lnTo>
                      <a:pt x="654" y="287"/>
                    </a:lnTo>
                    <a:lnTo>
                      <a:pt x="896" y="195"/>
                    </a:lnTo>
                    <a:lnTo>
                      <a:pt x="1321" y="115"/>
                    </a:lnTo>
                    <a:lnTo>
                      <a:pt x="1056" y="207"/>
                    </a:lnTo>
                    <a:lnTo>
                      <a:pt x="804" y="287"/>
                    </a:lnTo>
                    <a:lnTo>
                      <a:pt x="723" y="344"/>
                    </a:lnTo>
                    <a:lnTo>
                      <a:pt x="666" y="413"/>
                    </a:lnTo>
                    <a:lnTo>
                      <a:pt x="896" y="459"/>
                    </a:lnTo>
                    <a:lnTo>
                      <a:pt x="1229" y="436"/>
                    </a:lnTo>
                    <a:lnTo>
                      <a:pt x="1493" y="379"/>
                    </a:lnTo>
                    <a:lnTo>
                      <a:pt x="1746" y="230"/>
                    </a:lnTo>
                    <a:lnTo>
                      <a:pt x="1941" y="195"/>
                    </a:lnTo>
                    <a:lnTo>
                      <a:pt x="2205" y="230"/>
                    </a:lnTo>
                    <a:lnTo>
                      <a:pt x="2401" y="344"/>
                    </a:lnTo>
                    <a:lnTo>
                      <a:pt x="2194" y="276"/>
                    </a:lnTo>
                    <a:lnTo>
                      <a:pt x="1987" y="264"/>
                    </a:lnTo>
                    <a:lnTo>
                      <a:pt x="1803" y="322"/>
                    </a:lnTo>
                    <a:lnTo>
                      <a:pt x="1677" y="402"/>
                    </a:lnTo>
                    <a:lnTo>
                      <a:pt x="1769" y="471"/>
                    </a:lnTo>
                    <a:lnTo>
                      <a:pt x="1849" y="609"/>
                    </a:lnTo>
                    <a:lnTo>
                      <a:pt x="1849" y="712"/>
                    </a:lnTo>
                    <a:lnTo>
                      <a:pt x="1884" y="838"/>
                    </a:lnTo>
                    <a:lnTo>
                      <a:pt x="1964" y="953"/>
                    </a:lnTo>
                    <a:lnTo>
                      <a:pt x="2056" y="1011"/>
                    </a:lnTo>
                    <a:lnTo>
                      <a:pt x="2332" y="1091"/>
                    </a:lnTo>
                    <a:lnTo>
                      <a:pt x="2619" y="1091"/>
                    </a:lnTo>
                    <a:lnTo>
                      <a:pt x="2699" y="953"/>
                    </a:lnTo>
                    <a:lnTo>
                      <a:pt x="2814" y="838"/>
                    </a:lnTo>
                    <a:lnTo>
                      <a:pt x="2940" y="827"/>
                    </a:lnTo>
                    <a:lnTo>
                      <a:pt x="2860" y="896"/>
                    </a:lnTo>
                    <a:lnTo>
                      <a:pt x="2768" y="999"/>
                    </a:lnTo>
                    <a:lnTo>
                      <a:pt x="2734" y="1114"/>
                    </a:lnTo>
                    <a:lnTo>
                      <a:pt x="3021" y="1045"/>
                    </a:lnTo>
                    <a:lnTo>
                      <a:pt x="3205" y="1034"/>
                    </a:lnTo>
                    <a:lnTo>
                      <a:pt x="3009" y="769"/>
                    </a:lnTo>
                    <a:lnTo>
                      <a:pt x="2596" y="367"/>
                    </a:lnTo>
                    <a:lnTo>
                      <a:pt x="2159" y="138"/>
                    </a:lnTo>
                    <a:lnTo>
                      <a:pt x="1803" y="103"/>
                    </a:lnTo>
                    <a:lnTo>
                      <a:pt x="1171" y="34"/>
                    </a:lnTo>
                    <a:lnTo>
                      <a:pt x="861" y="23"/>
                    </a:lnTo>
                    <a:lnTo>
                      <a:pt x="505" y="69"/>
                    </a:lnTo>
                    <a:lnTo>
                      <a:pt x="344" y="46"/>
                    </a:lnTo>
                    <a:lnTo>
                      <a:pt x="0" y="0"/>
                    </a:lnTo>
                    <a:close/>
                  </a:path>
                </a:pathLst>
              </a:custGeom>
              <a:solidFill>
                <a:srgbClr val="800000"/>
              </a:solidFill>
              <a:ln w="9525">
                <a:noFill/>
                <a:round/>
                <a:headEnd/>
                <a:tailEnd/>
              </a:ln>
            </p:spPr>
            <p:txBody>
              <a:bodyPr/>
              <a:lstStyle/>
              <a:p>
                <a:endParaRPr lang="en-US"/>
              </a:p>
            </p:txBody>
          </p:sp>
          <p:sp>
            <p:nvSpPr>
              <p:cNvPr id="184410" name="Freeform 90"/>
              <p:cNvSpPr>
                <a:spLocks/>
              </p:cNvSpPr>
              <p:nvPr/>
            </p:nvSpPr>
            <p:spPr bwMode="auto">
              <a:xfrm rot="6583345">
                <a:off x="8451" y="8194"/>
                <a:ext cx="617" cy="430"/>
              </a:xfrm>
              <a:custGeom>
                <a:avLst/>
                <a:gdLst/>
                <a:ahLst/>
                <a:cxnLst>
                  <a:cxn ang="0">
                    <a:pos x="620" y="322"/>
                  </a:cxn>
                  <a:cxn ang="0">
                    <a:pos x="873" y="345"/>
                  </a:cxn>
                  <a:cxn ang="0">
                    <a:pos x="907" y="241"/>
                  </a:cxn>
                  <a:cxn ang="0">
                    <a:pos x="988" y="184"/>
                  </a:cxn>
                  <a:cxn ang="0">
                    <a:pos x="1218" y="184"/>
                  </a:cxn>
                  <a:cxn ang="0">
                    <a:pos x="1390" y="276"/>
                  </a:cxn>
                  <a:cxn ang="0">
                    <a:pos x="1539" y="379"/>
                  </a:cxn>
                  <a:cxn ang="0">
                    <a:pos x="1470" y="218"/>
                  </a:cxn>
                  <a:cxn ang="0">
                    <a:pos x="1378" y="126"/>
                  </a:cxn>
                  <a:cxn ang="0">
                    <a:pos x="1631" y="103"/>
                  </a:cxn>
                  <a:cxn ang="0">
                    <a:pos x="1803" y="103"/>
                  </a:cxn>
                  <a:cxn ang="0">
                    <a:pos x="1953" y="103"/>
                  </a:cxn>
                  <a:cxn ang="0">
                    <a:pos x="2056" y="138"/>
                  </a:cxn>
                  <a:cxn ang="0">
                    <a:pos x="2205" y="322"/>
                  </a:cxn>
                  <a:cxn ang="0">
                    <a:pos x="2125" y="103"/>
                  </a:cxn>
                  <a:cxn ang="0">
                    <a:pos x="2045" y="0"/>
                  </a:cxn>
                  <a:cxn ang="0">
                    <a:pos x="2286" y="46"/>
                  </a:cxn>
                  <a:cxn ang="0">
                    <a:pos x="2458" y="81"/>
                  </a:cxn>
                  <a:cxn ang="0">
                    <a:pos x="2573" y="161"/>
                  </a:cxn>
                  <a:cxn ang="0">
                    <a:pos x="2653" y="356"/>
                  </a:cxn>
                  <a:cxn ang="0">
                    <a:pos x="2642" y="230"/>
                  </a:cxn>
                  <a:cxn ang="0">
                    <a:pos x="2619" y="58"/>
                  </a:cxn>
                  <a:cxn ang="0">
                    <a:pos x="2619" y="12"/>
                  </a:cxn>
                  <a:cxn ang="0">
                    <a:pos x="2791" y="69"/>
                  </a:cxn>
                  <a:cxn ang="0">
                    <a:pos x="2895" y="138"/>
                  </a:cxn>
                  <a:cxn ang="0">
                    <a:pos x="2941" y="218"/>
                  </a:cxn>
                  <a:cxn ang="0">
                    <a:pos x="2998" y="391"/>
                  </a:cxn>
                  <a:cxn ang="0">
                    <a:pos x="3033" y="310"/>
                  </a:cxn>
                  <a:cxn ang="0">
                    <a:pos x="3044" y="195"/>
                  </a:cxn>
                  <a:cxn ang="0">
                    <a:pos x="3205" y="299"/>
                  </a:cxn>
                  <a:cxn ang="0">
                    <a:pos x="3400" y="551"/>
                  </a:cxn>
                  <a:cxn ang="0">
                    <a:pos x="3446" y="747"/>
                  </a:cxn>
                  <a:cxn ang="0">
                    <a:pos x="3458" y="1068"/>
                  </a:cxn>
                  <a:cxn ang="0">
                    <a:pos x="3435" y="1413"/>
                  </a:cxn>
                  <a:cxn ang="0">
                    <a:pos x="3446" y="1482"/>
                  </a:cxn>
                  <a:cxn ang="0">
                    <a:pos x="3205" y="1195"/>
                  </a:cxn>
                  <a:cxn ang="0">
                    <a:pos x="3021" y="988"/>
                  </a:cxn>
                  <a:cxn ang="0">
                    <a:pos x="2791" y="827"/>
                  </a:cxn>
                  <a:cxn ang="0">
                    <a:pos x="2562" y="701"/>
                  </a:cxn>
                  <a:cxn ang="0">
                    <a:pos x="2286" y="609"/>
                  </a:cxn>
                  <a:cxn ang="0">
                    <a:pos x="1953" y="586"/>
                  </a:cxn>
                  <a:cxn ang="0">
                    <a:pos x="1505" y="540"/>
                  </a:cxn>
                  <a:cxn ang="0">
                    <a:pos x="965" y="528"/>
                  </a:cxn>
                  <a:cxn ang="0">
                    <a:pos x="724" y="540"/>
                  </a:cxn>
                  <a:cxn ang="0">
                    <a:pos x="344" y="528"/>
                  </a:cxn>
                  <a:cxn ang="0">
                    <a:pos x="161" y="494"/>
                  </a:cxn>
                  <a:cxn ang="0">
                    <a:pos x="0" y="448"/>
                  </a:cxn>
                  <a:cxn ang="0">
                    <a:pos x="195" y="448"/>
                  </a:cxn>
                  <a:cxn ang="0">
                    <a:pos x="459" y="425"/>
                  </a:cxn>
                  <a:cxn ang="0">
                    <a:pos x="620" y="322"/>
                  </a:cxn>
                </a:cxnLst>
                <a:rect l="0" t="0" r="r" b="b"/>
                <a:pathLst>
                  <a:path w="3458" h="1482">
                    <a:moveTo>
                      <a:pt x="620" y="322"/>
                    </a:moveTo>
                    <a:lnTo>
                      <a:pt x="873" y="345"/>
                    </a:lnTo>
                    <a:lnTo>
                      <a:pt x="907" y="241"/>
                    </a:lnTo>
                    <a:lnTo>
                      <a:pt x="988" y="184"/>
                    </a:lnTo>
                    <a:lnTo>
                      <a:pt x="1218" y="184"/>
                    </a:lnTo>
                    <a:lnTo>
                      <a:pt x="1390" y="276"/>
                    </a:lnTo>
                    <a:lnTo>
                      <a:pt x="1539" y="379"/>
                    </a:lnTo>
                    <a:lnTo>
                      <a:pt x="1470" y="218"/>
                    </a:lnTo>
                    <a:lnTo>
                      <a:pt x="1378" y="126"/>
                    </a:lnTo>
                    <a:lnTo>
                      <a:pt x="1631" y="103"/>
                    </a:lnTo>
                    <a:lnTo>
                      <a:pt x="1803" y="103"/>
                    </a:lnTo>
                    <a:lnTo>
                      <a:pt x="1953" y="103"/>
                    </a:lnTo>
                    <a:lnTo>
                      <a:pt x="2056" y="138"/>
                    </a:lnTo>
                    <a:lnTo>
                      <a:pt x="2205" y="322"/>
                    </a:lnTo>
                    <a:lnTo>
                      <a:pt x="2125" y="103"/>
                    </a:lnTo>
                    <a:lnTo>
                      <a:pt x="2045" y="0"/>
                    </a:lnTo>
                    <a:lnTo>
                      <a:pt x="2286" y="46"/>
                    </a:lnTo>
                    <a:lnTo>
                      <a:pt x="2458" y="81"/>
                    </a:lnTo>
                    <a:lnTo>
                      <a:pt x="2573" y="161"/>
                    </a:lnTo>
                    <a:lnTo>
                      <a:pt x="2653" y="356"/>
                    </a:lnTo>
                    <a:lnTo>
                      <a:pt x="2642" y="230"/>
                    </a:lnTo>
                    <a:lnTo>
                      <a:pt x="2619" y="58"/>
                    </a:lnTo>
                    <a:lnTo>
                      <a:pt x="2619" y="12"/>
                    </a:lnTo>
                    <a:lnTo>
                      <a:pt x="2791" y="69"/>
                    </a:lnTo>
                    <a:lnTo>
                      <a:pt x="2895" y="138"/>
                    </a:lnTo>
                    <a:lnTo>
                      <a:pt x="2941" y="218"/>
                    </a:lnTo>
                    <a:lnTo>
                      <a:pt x="2998" y="391"/>
                    </a:lnTo>
                    <a:lnTo>
                      <a:pt x="3033" y="310"/>
                    </a:lnTo>
                    <a:lnTo>
                      <a:pt x="3044" y="195"/>
                    </a:lnTo>
                    <a:lnTo>
                      <a:pt x="3205" y="299"/>
                    </a:lnTo>
                    <a:lnTo>
                      <a:pt x="3400" y="551"/>
                    </a:lnTo>
                    <a:lnTo>
                      <a:pt x="3446" y="747"/>
                    </a:lnTo>
                    <a:lnTo>
                      <a:pt x="3458" y="1068"/>
                    </a:lnTo>
                    <a:lnTo>
                      <a:pt x="3435" y="1413"/>
                    </a:lnTo>
                    <a:lnTo>
                      <a:pt x="3446" y="1482"/>
                    </a:lnTo>
                    <a:lnTo>
                      <a:pt x="3205" y="1195"/>
                    </a:lnTo>
                    <a:lnTo>
                      <a:pt x="3021" y="988"/>
                    </a:lnTo>
                    <a:lnTo>
                      <a:pt x="2791" y="827"/>
                    </a:lnTo>
                    <a:lnTo>
                      <a:pt x="2562" y="701"/>
                    </a:lnTo>
                    <a:lnTo>
                      <a:pt x="2286" y="609"/>
                    </a:lnTo>
                    <a:lnTo>
                      <a:pt x="1953" y="586"/>
                    </a:lnTo>
                    <a:lnTo>
                      <a:pt x="1505" y="540"/>
                    </a:lnTo>
                    <a:lnTo>
                      <a:pt x="965" y="528"/>
                    </a:lnTo>
                    <a:lnTo>
                      <a:pt x="724" y="540"/>
                    </a:lnTo>
                    <a:lnTo>
                      <a:pt x="344" y="528"/>
                    </a:lnTo>
                    <a:lnTo>
                      <a:pt x="161" y="494"/>
                    </a:lnTo>
                    <a:lnTo>
                      <a:pt x="0" y="448"/>
                    </a:lnTo>
                    <a:lnTo>
                      <a:pt x="195" y="448"/>
                    </a:lnTo>
                    <a:lnTo>
                      <a:pt x="459" y="425"/>
                    </a:lnTo>
                    <a:lnTo>
                      <a:pt x="620" y="322"/>
                    </a:lnTo>
                    <a:close/>
                  </a:path>
                </a:pathLst>
              </a:custGeom>
              <a:solidFill>
                <a:srgbClr val="993300"/>
              </a:solidFill>
              <a:ln w="9525">
                <a:noFill/>
                <a:round/>
                <a:headEnd/>
                <a:tailEnd/>
              </a:ln>
            </p:spPr>
            <p:txBody>
              <a:bodyPr/>
              <a:lstStyle/>
              <a:p>
                <a:endParaRPr lang="en-US"/>
              </a:p>
            </p:txBody>
          </p:sp>
        </p:grpSp>
        <p:sp>
          <p:nvSpPr>
            <p:cNvPr id="184411" name="Oval 91"/>
            <p:cNvSpPr>
              <a:spLocks noChangeArrowheads="1"/>
            </p:cNvSpPr>
            <p:nvPr/>
          </p:nvSpPr>
          <p:spPr bwMode="auto">
            <a:xfrm>
              <a:off x="2150" y="3177"/>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12" name="Oval 92"/>
            <p:cNvSpPr>
              <a:spLocks noChangeArrowheads="1"/>
            </p:cNvSpPr>
            <p:nvPr/>
          </p:nvSpPr>
          <p:spPr bwMode="auto">
            <a:xfrm>
              <a:off x="3216" y="3024"/>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13" name="Oval 93"/>
            <p:cNvSpPr>
              <a:spLocks noChangeArrowheads="1"/>
            </p:cNvSpPr>
            <p:nvPr/>
          </p:nvSpPr>
          <p:spPr bwMode="auto">
            <a:xfrm>
              <a:off x="3600" y="3216"/>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14" name="Oval 94"/>
            <p:cNvSpPr>
              <a:spLocks noChangeArrowheads="1"/>
            </p:cNvSpPr>
            <p:nvPr/>
          </p:nvSpPr>
          <p:spPr bwMode="auto">
            <a:xfrm>
              <a:off x="3888" y="3216"/>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15" name="Oval 95"/>
            <p:cNvSpPr>
              <a:spLocks noChangeArrowheads="1"/>
            </p:cNvSpPr>
            <p:nvPr/>
          </p:nvSpPr>
          <p:spPr bwMode="auto">
            <a:xfrm>
              <a:off x="4128" y="3024"/>
              <a:ext cx="102" cy="99"/>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grpSp>
      <p:sp>
        <p:nvSpPr>
          <p:cNvPr id="184416" name="Rectangle 96"/>
          <p:cNvSpPr>
            <a:spLocks noGrp="1" noChangeArrowheads="1"/>
          </p:cNvSpPr>
          <p:nvPr>
            <p:ph type="title"/>
          </p:nvPr>
        </p:nvSpPr>
        <p:spPr/>
        <p:txBody>
          <a:bodyPr/>
          <a:lstStyle/>
          <a:p>
            <a:r>
              <a:rPr lang="en-US" sz="3600" dirty="0">
                <a:solidFill>
                  <a:schemeClr val="tx1"/>
                </a:solidFill>
                <a:latin typeface="Tahoma" pitchFamily="34" charset="0"/>
              </a:rPr>
              <a:t>How Carbon-14 Dating Works</a:t>
            </a:r>
          </a:p>
        </p:txBody>
      </p:sp>
      <p:sp>
        <p:nvSpPr>
          <p:cNvPr id="184417" name="Text Box 97"/>
          <p:cNvSpPr txBox="1">
            <a:spLocks noChangeArrowheads="1"/>
          </p:cNvSpPr>
          <p:nvPr/>
        </p:nvSpPr>
        <p:spPr bwMode="auto">
          <a:xfrm>
            <a:off x="974725" y="1106488"/>
            <a:ext cx="7331075" cy="1384995"/>
          </a:xfrm>
          <a:prstGeom prst="rect">
            <a:avLst/>
          </a:prstGeom>
          <a:noFill/>
          <a:ln w="9525">
            <a:noFill/>
            <a:miter lim="800000"/>
            <a:headEnd/>
            <a:tailEnd/>
          </a:ln>
          <a:effectLst/>
        </p:spPr>
        <p:txBody>
          <a:bodyPr>
            <a:spAutoFit/>
          </a:bodyPr>
          <a:lstStyle/>
          <a:p>
            <a:r>
              <a:rPr lang="en-US" sz="2800" dirty="0">
                <a:latin typeface="Arial" charset="0"/>
              </a:rPr>
              <a:t>The radioactive carbon in a plant or animal will slowly decay back into </a:t>
            </a:r>
            <a:r>
              <a:rPr lang="en-US" sz="2800" b="1" dirty="0">
                <a:solidFill>
                  <a:srgbClr val="FF0000"/>
                </a:solidFill>
                <a:latin typeface="Arial" charset="0"/>
              </a:rPr>
              <a:t>nitrogen</a:t>
            </a:r>
            <a:r>
              <a:rPr lang="en-US" sz="2800" dirty="0">
                <a:latin typeface="Arial" charset="0"/>
              </a:rPr>
              <a:t> after the plant or animal dies.</a:t>
            </a:r>
          </a:p>
        </p:txBody>
      </p:sp>
      <p:sp>
        <p:nvSpPr>
          <p:cNvPr id="184418" name="Oval 98"/>
          <p:cNvSpPr>
            <a:spLocks noChangeArrowheads="1"/>
          </p:cNvSpPr>
          <p:nvPr/>
        </p:nvSpPr>
        <p:spPr bwMode="auto">
          <a:xfrm>
            <a:off x="2590800" y="4572000"/>
            <a:ext cx="161925" cy="155575"/>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4419" name="Oval 99"/>
          <p:cNvSpPr>
            <a:spLocks noChangeArrowheads="1"/>
          </p:cNvSpPr>
          <p:nvPr/>
        </p:nvSpPr>
        <p:spPr bwMode="auto">
          <a:xfrm>
            <a:off x="2819400" y="5181600"/>
            <a:ext cx="161925" cy="155575"/>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4420" name="Oval 100"/>
          <p:cNvSpPr>
            <a:spLocks noChangeArrowheads="1"/>
          </p:cNvSpPr>
          <p:nvPr/>
        </p:nvSpPr>
        <p:spPr bwMode="auto">
          <a:xfrm>
            <a:off x="5867400" y="4495800"/>
            <a:ext cx="161925" cy="155575"/>
          </a:xfrm>
          <a:prstGeom prst="ellipse">
            <a:avLst/>
          </a:prstGeom>
          <a:gradFill rotWithShape="0">
            <a:gsLst>
              <a:gs pos="0">
                <a:srgbClr val="FFFF00"/>
              </a:gs>
              <a:gs pos="100000">
                <a:srgbClr val="FF3300"/>
              </a:gs>
            </a:gsLst>
            <a:lin ang="5400000" scaled="1"/>
          </a:gradFill>
          <a:ln w="9525">
            <a:solidFill>
              <a:schemeClr val="tx1"/>
            </a:solidFill>
            <a:round/>
            <a:headEnd/>
            <a:tailEnd/>
          </a:ln>
          <a:effectLst/>
        </p:spPr>
        <p:txBody>
          <a:bodyPr wrap="none" anchor="ctr"/>
          <a:lstStyle/>
          <a:p>
            <a:pPr algn="ctr"/>
            <a:endParaRPr lang="en-US" sz="600"/>
          </a:p>
        </p:txBody>
      </p:sp>
      <p:sp>
        <p:nvSpPr>
          <p:cNvPr id="184421" name="Oval 101"/>
          <p:cNvSpPr>
            <a:spLocks noChangeArrowheads="1"/>
          </p:cNvSpPr>
          <p:nvPr/>
        </p:nvSpPr>
        <p:spPr bwMode="auto">
          <a:xfrm>
            <a:off x="2590800" y="4572000"/>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22" name="Oval 102"/>
          <p:cNvSpPr>
            <a:spLocks noChangeArrowheads="1"/>
          </p:cNvSpPr>
          <p:nvPr/>
        </p:nvSpPr>
        <p:spPr bwMode="auto">
          <a:xfrm>
            <a:off x="2819400" y="5181600"/>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23" name="Oval 103"/>
          <p:cNvSpPr>
            <a:spLocks noChangeArrowheads="1"/>
          </p:cNvSpPr>
          <p:nvPr/>
        </p:nvSpPr>
        <p:spPr bwMode="auto">
          <a:xfrm>
            <a:off x="5867400" y="4495800"/>
            <a:ext cx="161925" cy="157163"/>
          </a:xfrm>
          <a:prstGeom prst="ellipse">
            <a:avLst/>
          </a:prstGeom>
          <a:solidFill>
            <a:schemeClr val="accent1"/>
          </a:solidFill>
          <a:ln w="9525">
            <a:solidFill>
              <a:schemeClr val="tx1"/>
            </a:solidFill>
            <a:round/>
            <a:headEnd/>
            <a:tailEnd/>
          </a:ln>
          <a:effectLst/>
        </p:spPr>
        <p:txBody>
          <a:bodyPr wrap="none" anchor="ctr"/>
          <a:lstStyle/>
          <a:p>
            <a:pPr algn="ctr"/>
            <a:endParaRPr lang="en-US" sz="1800"/>
          </a:p>
        </p:txBody>
      </p:sp>
      <p:sp>
        <p:nvSpPr>
          <p:cNvPr id="184424" name="AutoShape 104"/>
          <p:cNvSpPr>
            <a:spLocks noChangeArrowheads="1"/>
          </p:cNvSpPr>
          <p:nvPr/>
        </p:nvSpPr>
        <p:spPr bwMode="auto">
          <a:xfrm>
            <a:off x="5791200" y="4419600"/>
            <a:ext cx="381000" cy="381000"/>
          </a:xfrm>
          <a:prstGeom prst="irregularSeal1">
            <a:avLst/>
          </a:prstGeom>
          <a:gradFill rotWithShape="0">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p:spPr>
        <p:txBody>
          <a:bodyPr wrap="none" anchor="ctr"/>
          <a:lstStyle/>
          <a:p>
            <a:endParaRPr lang="en-US"/>
          </a:p>
        </p:txBody>
      </p:sp>
      <p:sp>
        <p:nvSpPr>
          <p:cNvPr id="184425" name="AutoShape 105"/>
          <p:cNvSpPr>
            <a:spLocks noChangeArrowheads="1"/>
          </p:cNvSpPr>
          <p:nvPr/>
        </p:nvSpPr>
        <p:spPr bwMode="auto">
          <a:xfrm>
            <a:off x="2743200" y="5029200"/>
            <a:ext cx="381000" cy="381000"/>
          </a:xfrm>
          <a:prstGeom prst="irregularSeal1">
            <a:avLst/>
          </a:prstGeom>
          <a:gradFill rotWithShape="0">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p:spPr>
        <p:txBody>
          <a:bodyPr wrap="none" anchor="ctr"/>
          <a:lstStyle/>
          <a:p>
            <a:endParaRPr lang="en-US"/>
          </a:p>
        </p:txBody>
      </p:sp>
      <p:sp>
        <p:nvSpPr>
          <p:cNvPr id="184426" name="AutoShape 106"/>
          <p:cNvSpPr>
            <a:spLocks noChangeArrowheads="1"/>
          </p:cNvSpPr>
          <p:nvPr/>
        </p:nvSpPr>
        <p:spPr bwMode="auto">
          <a:xfrm>
            <a:off x="2514600" y="4495800"/>
            <a:ext cx="381000" cy="381000"/>
          </a:xfrm>
          <a:prstGeom prst="irregularSeal1">
            <a:avLst/>
          </a:prstGeom>
          <a:gradFill rotWithShape="0">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p:spPr>
        <p:txBody>
          <a:bodyPr wrap="none" anchor="ct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500">
                                          <p:stCondLst>
                                            <p:cond delay="0"/>
                                          </p:stCondLst>
                                        </p:cTn>
                                        <p:tgtEl>
                                          <p:spTgt spid="1844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4421"/>
                                        </p:tgtEl>
                                        <p:attrNameLst>
                                          <p:attrName>style.visibility</p:attrName>
                                        </p:attrNameLst>
                                      </p:cBhvr>
                                      <p:to>
                                        <p:strVal val="visible"/>
                                      </p:to>
                                    </p:set>
                                  </p:childTnLst>
                                </p:cTn>
                              </p:par>
                            </p:childTnLst>
                          </p:cTn>
                        </p:par>
                        <p:par>
                          <p:cTn id="10" fill="hold">
                            <p:stCondLst>
                              <p:cond delay="1000"/>
                            </p:stCondLst>
                            <p:childTnLst>
                              <p:par>
                                <p:cTn id="11" presetID="11" presetClass="entr" presetSubtype="0" fill="hold" grpId="0" nodeType="afterEffect">
                                  <p:stCondLst>
                                    <p:cond delay="0"/>
                                  </p:stCondLst>
                                  <p:childTnLst>
                                    <p:set>
                                      <p:cBhvr>
                                        <p:cTn id="12" dur="500">
                                          <p:stCondLst>
                                            <p:cond delay="0"/>
                                          </p:stCondLst>
                                        </p:cTn>
                                        <p:tgtEl>
                                          <p:spTgt spid="18442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84422"/>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500">
                                          <p:stCondLst>
                                            <p:cond delay="0"/>
                                          </p:stCondLst>
                                        </p:cTn>
                                        <p:tgtEl>
                                          <p:spTgt spid="18442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84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1" grpId="0" animBg="1" autoUpdateAnimBg="0"/>
      <p:bldP spid="184422" grpId="0" animBg="1" autoUpdateAnimBg="0"/>
      <p:bldP spid="184423" grpId="0" animBg="1" autoUpdateAnimBg="0"/>
      <p:bldP spid="184424" grpId="0" animBg="1"/>
      <p:bldP spid="184425" grpId="0" animBg="1"/>
      <p:bldP spid="1844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1" name="Rectangle 3"/>
          <p:cNvSpPr>
            <a:spLocks noGrp="1" noChangeArrowheads="1"/>
          </p:cNvSpPr>
          <p:nvPr>
            <p:ph type="title"/>
          </p:nvPr>
        </p:nvSpPr>
        <p:spPr/>
        <p:txBody>
          <a:bodyPr/>
          <a:lstStyle/>
          <a:p>
            <a:r>
              <a:rPr lang="en-US"/>
              <a:t>Half-Life Illustration</a:t>
            </a:r>
          </a:p>
        </p:txBody>
      </p:sp>
      <p:grpSp>
        <p:nvGrpSpPr>
          <p:cNvPr id="370692" name="Group 4"/>
          <p:cNvGrpSpPr>
            <a:grpSpLocks/>
          </p:cNvGrpSpPr>
          <p:nvPr/>
        </p:nvGrpSpPr>
        <p:grpSpPr bwMode="auto">
          <a:xfrm>
            <a:off x="850900" y="1577975"/>
            <a:ext cx="1692275" cy="2805113"/>
            <a:chOff x="257" y="994"/>
            <a:chExt cx="1066" cy="1767"/>
          </a:xfrm>
        </p:grpSpPr>
        <p:sp>
          <p:nvSpPr>
            <p:cNvPr id="370693" name="Text Box 5"/>
            <p:cNvSpPr txBox="1">
              <a:spLocks noChangeArrowheads="1"/>
            </p:cNvSpPr>
            <p:nvPr/>
          </p:nvSpPr>
          <p:spPr bwMode="auto">
            <a:xfrm>
              <a:off x="257" y="994"/>
              <a:ext cx="1066" cy="327"/>
            </a:xfrm>
            <a:prstGeom prst="rect">
              <a:avLst/>
            </a:prstGeom>
            <a:noFill/>
            <a:ln w="9525">
              <a:noFill/>
              <a:miter lim="800000"/>
              <a:headEnd/>
              <a:tailEnd/>
            </a:ln>
            <a:effectLst/>
          </p:spPr>
          <p:txBody>
            <a:bodyPr>
              <a:spAutoFit/>
            </a:bodyPr>
            <a:lstStyle/>
            <a:p>
              <a:pPr algn="ctr" eaLnBrk="1" hangingPunct="1">
                <a:spcBef>
                  <a:spcPct val="50000"/>
                </a:spcBef>
              </a:pPr>
              <a:r>
                <a:rPr lang="en-US" sz="2800">
                  <a:latin typeface="Arial" charset="0"/>
                </a:rPr>
                <a:t>Time = 0</a:t>
              </a:r>
            </a:p>
          </p:txBody>
        </p:sp>
        <p:grpSp>
          <p:nvGrpSpPr>
            <p:cNvPr id="370694" name="Group 6"/>
            <p:cNvGrpSpPr>
              <a:grpSpLocks/>
            </p:cNvGrpSpPr>
            <p:nvPr/>
          </p:nvGrpSpPr>
          <p:grpSpPr bwMode="auto">
            <a:xfrm>
              <a:off x="413" y="1425"/>
              <a:ext cx="744" cy="1336"/>
              <a:chOff x="413" y="1425"/>
              <a:chExt cx="744" cy="1336"/>
            </a:xfrm>
          </p:grpSpPr>
          <p:sp>
            <p:nvSpPr>
              <p:cNvPr id="370695" name="Rectangle 7" descr="Sphere"/>
              <p:cNvSpPr>
                <a:spLocks noChangeArrowheads="1"/>
              </p:cNvSpPr>
              <p:nvPr/>
            </p:nvSpPr>
            <p:spPr bwMode="auto">
              <a:xfrm>
                <a:off x="413" y="1425"/>
                <a:ext cx="744" cy="1336"/>
              </a:xfrm>
              <a:prstGeom prst="rect">
                <a:avLst/>
              </a:prstGeom>
              <a:pattFill prst="sphere">
                <a:fgClr>
                  <a:srgbClr val="000066"/>
                </a:fgClr>
                <a:bgClr>
                  <a:schemeClr val="folHlink"/>
                </a:bgClr>
              </a:pattFill>
              <a:ln w="38100">
                <a:solidFill>
                  <a:srgbClr val="CC0066"/>
                </a:solidFill>
                <a:miter lim="800000"/>
                <a:headEnd/>
                <a:tailEnd/>
              </a:ln>
              <a:effectLst/>
            </p:spPr>
            <p:txBody>
              <a:bodyPr wrap="none" anchor="ctr"/>
              <a:lstStyle/>
              <a:p>
                <a:endParaRPr lang="en-US"/>
              </a:p>
            </p:txBody>
          </p:sp>
          <p:sp>
            <p:nvSpPr>
              <p:cNvPr id="370696" name="AutoShape 8"/>
              <p:cNvSpPr>
                <a:spLocks noChangeArrowheads="1"/>
              </p:cNvSpPr>
              <p:nvPr/>
            </p:nvSpPr>
            <p:spPr bwMode="auto">
              <a:xfrm>
                <a:off x="458" y="1526"/>
                <a:ext cx="657" cy="302"/>
              </a:xfrm>
              <a:prstGeom prst="roundRect">
                <a:avLst>
                  <a:gd name="adj" fmla="val 16667"/>
                </a:avLst>
              </a:prstGeom>
              <a:solidFill>
                <a:schemeClr val="hlink"/>
              </a:solidFill>
              <a:ln w="9525">
                <a:noFill/>
                <a:round/>
                <a:headEnd/>
                <a:tailEnd/>
              </a:ln>
              <a:effectLst/>
            </p:spPr>
            <p:txBody>
              <a:bodyPr wrap="none" anchor="ctr"/>
              <a:lstStyle/>
              <a:p>
                <a:pPr algn="ctr" eaLnBrk="1" hangingPunct="1"/>
                <a:r>
                  <a:rPr lang="en-US" sz="3200" b="1">
                    <a:solidFill>
                      <a:srgbClr val="000066"/>
                    </a:solidFill>
                    <a:latin typeface="Arial" charset="0"/>
                  </a:rPr>
                  <a:t>C-14</a:t>
                </a:r>
              </a:p>
            </p:txBody>
          </p:sp>
        </p:grpSp>
      </p:grpSp>
      <p:grpSp>
        <p:nvGrpSpPr>
          <p:cNvPr id="370720" name="Group 32"/>
          <p:cNvGrpSpPr>
            <a:grpSpLocks/>
          </p:cNvGrpSpPr>
          <p:nvPr/>
        </p:nvGrpSpPr>
        <p:grpSpPr bwMode="auto">
          <a:xfrm>
            <a:off x="3368675" y="1371600"/>
            <a:ext cx="2759075" cy="3011488"/>
            <a:chOff x="2122" y="864"/>
            <a:chExt cx="1738" cy="1897"/>
          </a:xfrm>
        </p:grpSpPr>
        <p:grpSp>
          <p:nvGrpSpPr>
            <p:cNvPr id="370697" name="Group 9"/>
            <p:cNvGrpSpPr>
              <a:grpSpLocks/>
            </p:cNvGrpSpPr>
            <p:nvPr/>
          </p:nvGrpSpPr>
          <p:grpSpPr bwMode="auto">
            <a:xfrm>
              <a:off x="2122" y="864"/>
              <a:ext cx="1368" cy="1897"/>
              <a:chOff x="1798" y="864"/>
              <a:chExt cx="1368" cy="1897"/>
            </a:xfrm>
          </p:grpSpPr>
          <p:sp>
            <p:nvSpPr>
              <p:cNvPr id="370698" name="Text Box 10"/>
              <p:cNvSpPr txBox="1">
                <a:spLocks noChangeArrowheads="1"/>
              </p:cNvSpPr>
              <p:nvPr/>
            </p:nvSpPr>
            <p:spPr bwMode="auto">
              <a:xfrm>
                <a:off x="1798" y="864"/>
                <a:ext cx="1368" cy="515"/>
              </a:xfrm>
              <a:prstGeom prst="rect">
                <a:avLst/>
              </a:prstGeom>
              <a:noFill/>
              <a:ln w="9525">
                <a:noFill/>
                <a:miter lim="800000"/>
                <a:headEnd/>
                <a:tailEnd/>
              </a:ln>
              <a:effectLst/>
            </p:spPr>
            <p:txBody>
              <a:bodyPr>
                <a:spAutoFit/>
              </a:bodyPr>
              <a:lstStyle/>
              <a:p>
                <a:pPr algn="ctr" eaLnBrk="1" hangingPunct="1">
                  <a:lnSpc>
                    <a:spcPct val="80000"/>
                  </a:lnSpc>
                  <a:spcBef>
                    <a:spcPct val="10000"/>
                  </a:spcBef>
                </a:pPr>
                <a:r>
                  <a:rPr lang="en-US" sz="2800">
                    <a:latin typeface="Arial" charset="0"/>
                  </a:rPr>
                  <a:t>5,730 years</a:t>
                </a:r>
              </a:p>
              <a:p>
                <a:pPr algn="ctr" eaLnBrk="1" hangingPunct="1">
                  <a:lnSpc>
                    <a:spcPct val="80000"/>
                  </a:lnSpc>
                  <a:spcBef>
                    <a:spcPct val="10000"/>
                  </a:spcBef>
                </a:pPr>
                <a:r>
                  <a:rPr lang="en-US" sz="2800">
                    <a:latin typeface="Arial" charset="0"/>
                  </a:rPr>
                  <a:t>1 half-life</a:t>
                </a:r>
              </a:p>
            </p:txBody>
          </p:sp>
          <p:grpSp>
            <p:nvGrpSpPr>
              <p:cNvPr id="370699" name="Group 11"/>
              <p:cNvGrpSpPr>
                <a:grpSpLocks/>
              </p:cNvGrpSpPr>
              <p:nvPr/>
            </p:nvGrpSpPr>
            <p:grpSpPr bwMode="auto">
              <a:xfrm>
                <a:off x="2081" y="1425"/>
                <a:ext cx="744" cy="1336"/>
                <a:chOff x="2081" y="1425"/>
                <a:chExt cx="744" cy="1336"/>
              </a:xfrm>
            </p:grpSpPr>
            <p:sp>
              <p:nvSpPr>
                <p:cNvPr id="370700" name="Rectangle 12" descr="Sphere"/>
                <p:cNvSpPr>
                  <a:spLocks noChangeArrowheads="1"/>
                </p:cNvSpPr>
                <p:nvPr/>
              </p:nvSpPr>
              <p:spPr bwMode="auto">
                <a:xfrm>
                  <a:off x="2081" y="1425"/>
                  <a:ext cx="744" cy="1336"/>
                </a:xfrm>
                <a:prstGeom prst="rect">
                  <a:avLst/>
                </a:prstGeom>
                <a:pattFill prst="sphere">
                  <a:fgClr>
                    <a:srgbClr val="000066"/>
                  </a:fgClr>
                  <a:bgClr>
                    <a:schemeClr val="folHlink"/>
                  </a:bgClr>
                </a:pattFill>
                <a:ln w="38100">
                  <a:solidFill>
                    <a:srgbClr val="CC0066"/>
                  </a:solidFill>
                  <a:miter lim="800000"/>
                  <a:headEnd/>
                  <a:tailEnd/>
                </a:ln>
                <a:effectLst/>
              </p:spPr>
              <p:txBody>
                <a:bodyPr wrap="none" anchor="ctr"/>
                <a:lstStyle/>
                <a:p>
                  <a:endParaRPr lang="en-US"/>
                </a:p>
              </p:txBody>
            </p:sp>
            <p:sp>
              <p:nvSpPr>
                <p:cNvPr id="370701" name="Rectangle 13"/>
                <p:cNvSpPr>
                  <a:spLocks noChangeArrowheads="1"/>
                </p:cNvSpPr>
                <p:nvPr/>
              </p:nvSpPr>
              <p:spPr bwMode="auto">
                <a:xfrm>
                  <a:off x="2094" y="1434"/>
                  <a:ext cx="729" cy="636"/>
                </a:xfrm>
                <a:prstGeom prst="rect">
                  <a:avLst/>
                </a:prstGeom>
                <a:solidFill>
                  <a:schemeClr val="bg1"/>
                </a:solidFill>
                <a:ln w="9525">
                  <a:noFill/>
                  <a:miter lim="800000"/>
                  <a:headEnd/>
                  <a:tailEnd/>
                </a:ln>
                <a:effectLst/>
              </p:spPr>
              <p:txBody>
                <a:bodyPr wrap="none" anchor="ctr"/>
                <a:lstStyle/>
                <a:p>
                  <a:endParaRPr lang="en-US"/>
                </a:p>
              </p:txBody>
            </p:sp>
            <p:sp>
              <p:nvSpPr>
                <p:cNvPr id="370702" name="Text Box 14"/>
                <p:cNvSpPr txBox="1">
                  <a:spLocks noChangeArrowheads="1"/>
                </p:cNvSpPr>
                <p:nvPr/>
              </p:nvSpPr>
              <p:spPr bwMode="auto">
                <a:xfrm>
                  <a:off x="2138" y="1490"/>
                  <a:ext cx="665" cy="327"/>
                </a:xfrm>
                <a:prstGeom prst="rect">
                  <a:avLst/>
                </a:prstGeom>
                <a:noFill/>
                <a:ln w="9525">
                  <a:noFill/>
                  <a:miter lim="800000"/>
                  <a:headEnd/>
                  <a:tailEnd/>
                </a:ln>
                <a:effectLst/>
              </p:spPr>
              <p:txBody>
                <a:bodyPr>
                  <a:spAutoFit/>
                </a:bodyPr>
                <a:lstStyle/>
                <a:p>
                  <a:pPr eaLnBrk="1" hangingPunct="1">
                    <a:spcBef>
                      <a:spcPct val="50000"/>
                    </a:spcBef>
                  </a:pPr>
                  <a:r>
                    <a:rPr lang="en-US" sz="2800" b="1">
                      <a:latin typeface="Arial" charset="0"/>
                    </a:rPr>
                    <a:t>N-14</a:t>
                  </a:r>
                </a:p>
              </p:txBody>
            </p:sp>
            <p:sp>
              <p:nvSpPr>
                <p:cNvPr id="370703" name="AutoShape 15"/>
                <p:cNvSpPr>
                  <a:spLocks noChangeArrowheads="1"/>
                </p:cNvSpPr>
                <p:nvPr/>
              </p:nvSpPr>
              <p:spPr bwMode="auto">
                <a:xfrm>
                  <a:off x="2118" y="2225"/>
                  <a:ext cx="657" cy="302"/>
                </a:xfrm>
                <a:prstGeom prst="roundRect">
                  <a:avLst>
                    <a:gd name="adj" fmla="val 16667"/>
                  </a:avLst>
                </a:prstGeom>
                <a:solidFill>
                  <a:schemeClr val="hlink"/>
                </a:solidFill>
                <a:ln w="9525">
                  <a:noFill/>
                  <a:round/>
                  <a:headEnd/>
                  <a:tailEnd/>
                </a:ln>
                <a:effectLst/>
              </p:spPr>
              <p:txBody>
                <a:bodyPr wrap="none" anchor="ctr"/>
                <a:lstStyle/>
                <a:p>
                  <a:pPr algn="ctr" eaLnBrk="1" hangingPunct="1"/>
                  <a:r>
                    <a:rPr lang="en-US" sz="3200" b="1">
                      <a:solidFill>
                        <a:srgbClr val="000066"/>
                      </a:solidFill>
                      <a:latin typeface="Arial" charset="0"/>
                    </a:rPr>
                    <a:t>C-14</a:t>
                  </a:r>
                </a:p>
              </p:txBody>
            </p:sp>
          </p:grpSp>
        </p:grpSp>
        <p:grpSp>
          <p:nvGrpSpPr>
            <p:cNvPr id="370711" name="Group 23"/>
            <p:cNvGrpSpPr>
              <a:grpSpLocks/>
            </p:cNvGrpSpPr>
            <p:nvPr/>
          </p:nvGrpSpPr>
          <p:grpSpPr bwMode="auto">
            <a:xfrm>
              <a:off x="3209" y="1435"/>
              <a:ext cx="651" cy="613"/>
              <a:chOff x="3209" y="1435"/>
              <a:chExt cx="651" cy="613"/>
            </a:xfrm>
          </p:grpSpPr>
          <p:sp>
            <p:nvSpPr>
              <p:cNvPr id="370712" name="AutoShape 24"/>
              <p:cNvSpPr>
                <a:spLocks/>
              </p:cNvSpPr>
              <p:nvPr/>
            </p:nvSpPr>
            <p:spPr bwMode="auto">
              <a:xfrm>
                <a:off x="3209" y="1435"/>
                <a:ext cx="110" cy="613"/>
              </a:xfrm>
              <a:prstGeom prst="rightBrace">
                <a:avLst>
                  <a:gd name="adj1" fmla="val 46439"/>
                  <a:gd name="adj2" fmla="val 50000"/>
                </a:avLst>
              </a:prstGeom>
              <a:noFill/>
              <a:ln w="76200">
                <a:solidFill>
                  <a:srgbClr val="FF0000"/>
                </a:solidFill>
                <a:round/>
                <a:headEnd/>
                <a:tailEnd/>
              </a:ln>
              <a:effectLst/>
            </p:spPr>
            <p:txBody>
              <a:bodyPr wrap="none" anchor="ctr"/>
              <a:lstStyle/>
              <a:p>
                <a:endParaRPr lang="en-US"/>
              </a:p>
            </p:txBody>
          </p:sp>
          <p:sp>
            <p:nvSpPr>
              <p:cNvPr id="370713" name="Text Box 25"/>
              <p:cNvSpPr txBox="1">
                <a:spLocks noChangeArrowheads="1"/>
              </p:cNvSpPr>
              <p:nvPr/>
            </p:nvSpPr>
            <p:spPr bwMode="auto">
              <a:xfrm>
                <a:off x="3311" y="1574"/>
                <a:ext cx="549" cy="327"/>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charset="0"/>
                  </a:rPr>
                  <a:t>1/2</a:t>
                </a:r>
              </a:p>
            </p:txBody>
          </p:sp>
        </p:grpSp>
        <p:grpSp>
          <p:nvGrpSpPr>
            <p:cNvPr id="370714" name="Group 26"/>
            <p:cNvGrpSpPr>
              <a:grpSpLocks/>
            </p:cNvGrpSpPr>
            <p:nvPr/>
          </p:nvGrpSpPr>
          <p:grpSpPr bwMode="auto">
            <a:xfrm>
              <a:off x="3213" y="2107"/>
              <a:ext cx="647" cy="613"/>
              <a:chOff x="3213" y="2107"/>
              <a:chExt cx="647" cy="613"/>
            </a:xfrm>
          </p:grpSpPr>
          <p:sp>
            <p:nvSpPr>
              <p:cNvPr id="370715" name="AutoShape 27"/>
              <p:cNvSpPr>
                <a:spLocks/>
              </p:cNvSpPr>
              <p:nvPr/>
            </p:nvSpPr>
            <p:spPr bwMode="auto">
              <a:xfrm>
                <a:off x="3213" y="2107"/>
                <a:ext cx="110" cy="613"/>
              </a:xfrm>
              <a:prstGeom prst="rightBrace">
                <a:avLst>
                  <a:gd name="adj1" fmla="val 46439"/>
                  <a:gd name="adj2" fmla="val 50000"/>
                </a:avLst>
              </a:prstGeom>
              <a:noFill/>
              <a:ln w="76200">
                <a:solidFill>
                  <a:srgbClr val="FF0000"/>
                </a:solidFill>
                <a:round/>
                <a:headEnd/>
                <a:tailEnd/>
              </a:ln>
              <a:effectLst/>
            </p:spPr>
            <p:txBody>
              <a:bodyPr wrap="none" anchor="ctr"/>
              <a:lstStyle/>
              <a:p>
                <a:endParaRPr lang="en-US"/>
              </a:p>
            </p:txBody>
          </p:sp>
          <p:sp>
            <p:nvSpPr>
              <p:cNvPr id="370716" name="Text Box 28"/>
              <p:cNvSpPr txBox="1">
                <a:spLocks noChangeArrowheads="1"/>
              </p:cNvSpPr>
              <p:nvPr/>
            </p:nvSpPr>
            <p:spPr bwMode="auto">
              <a:xfrm>
                <a:off x="3311" y="2228"/>
                <a:ext cx="549" cy="327"/>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charset="0"/>
                  </a:rPr>
                  <a:t>1/2</a:t>
                </a:r>
              </a:p>
            </p:txBody>
          </p:sp>
        </p:grpSp>
      </p:grpSp>
      <p:grpSp>
        <p:nvGrpSpPr>
          <p:cNvPr id="370721" name="Group 33"/>
          <p:cNvGrpSpPr>
            <a:grpSpLocks/>
          </p:cNvGrpSpPr>
          <p:nvPr/>
        </p:nvGrpSpPr>
        <p:grpSpPr bwMode="auto">
          <a:xfrm>
            <a:off x="5965825" y="1370013"/>
            <a:ext cx="2971800" cy="3013075"/>
            <a:chOff x="3758" y="863"/>
            <a:chExt cx="1872" cy="1898"/>
          </a:xfrm>
        </p:grpSpPr>
        <p:grpSp>
          <p:nvGrpSpPr>
            <p:cNvPr id="370704" name="Group 16"/>
            <p:cNvGrpSpPr>
              <a:grpSpLocks/>
            </p:cNvGrpSpPr>
            <p:nvPr/>
          </p:nvGrpSpPr>
          <p:grpSpPr bwMode="auto">
            <a:xfrm>
              <a:off x="3758" y="863"/>
              <a:ext cx="1460" cy="1898"/>
              <a:chOff x="3641" y="863"/>
              <a:chExt cx="1460" cy="1898"/>
            </a:xfrm>
          </p:grpSpPr>
          <p:sp>
            <p:nvSpPr>
              <p:cNvPr id="370705" name="Text Box 17"/>
              <p:cNvSpPr txBox="1">
                <a:spLocks noChangeArrowheads="1"/>
              </p:cNvSpPr>
              <p:nvPr/>
            </p:nvSpPr>
            <p:spPr bwMode="auto">
              <a:xfrm>
                <a:off x="3641" y="863"/>
                <a:ext cx="1460" cy="515"/>
              </a:xfrm>
              <a:prstGeom prst="rect">
                <a:avLst/>
              </a:prstGeom>
              <a:noFill/>
              <a:ln w="9525">
                <a:noFill/>
                <a:miter lim="800000"/>
                <a:headEnd/>
                <a:tailEnd/>
              </a:ln>
              <a:effectLst/>
            </p:spPr>
            <p:txBody>
              <a:bodyPr>
                <a:spAutoFit/>
              </a:bodyPr>
              <a:lstStyle/>
              <a:p>
                <a:pPr algn="ctr" eaLnBrk="1" hangingPunct="1">
                  <a:lnSpc>
                    <a:spcPct val="80000"/>
                  </a:lnSpc>
                  <a:spcBef>
                    <a:spcPct val="10000"/>
                  </a:spcBef>
                </a:pPr>
                <a:r>
                  <a:rPr lang="en-US" sz="2800">
                    <a:latin typeface="Arial" charset="0"/>
                  </a:rPr>
                  <a:t>11,460 years</a:t>
                </a:r>
              </a:p>
              <a:p>
                <a:pPr algn="ctr" eaLnBrk="1" hangingPunct="1">
                  <a:lnSpc>
                    <a:spcPct val="80000"/>
                  </a:lnSpc>
                  <a:spcBef>
                    <a:spcPct val="10000"/>
                  </a:spcBef>
                </a:pPr>
                <a:r>
                  <a:rPr lang="en-US" sz="2800">
                    <a:latin typeface="Arial" charset="0"/>
                  </a:rPr>
                  <a:t>2 half-lives</a:t>
                </a:r>
              </a:p>
            </p:txBody>
          </p:sp>
          <p:grpSp>
            <p:nvGrpSpPr>
              <p:cNvPr id="370706" name="Group 18"/>
              <p:cNvGrpSpPr>
                <a:grpSpLocks/>
              </p:cNvGrpSpPr>
              <p:nvPr/>
            </p:nvGrpSpPr>
            <p:grpSpPr bwMode="auto">
              <a:xfrm>
                <a:off x="4079" y="1425"/>
                <a:ext cx="744" cy="1336"/>
                <a:chOff x="4079" y="1425"/>
                <a:chExt cx="744" cy="1336"/>
              </a:xfrm>
            </p:grpSpPr>
            <p:sp>
              <p:nvSpPr>
                <p:cNvPr id="370707" name="Rectangle 19" descr="Sphere"/>
                <p:cNvSpPr>
                  <a:spLocks noChangeArrowheads="1"/>
                </p:cNvSpPr>
                <p:nvPr/>
              </p:nvSpPr>
              <p:spPr bwMode="auto">
                <a:xfrm>
                  <a:off x="4079" y="1425"/>
                  <a:ext cx="744" cy="1336"/>
                </a:xfrm>
                <a:prstGeom prst="rect">
                  <a:avLst/>
                </a:prstGeom>
                <a:pattFill prst="sphere">
                  <a:fgClr>
                    <a:srgbClr val="000066"/>
                  </a:fgClr>
                  <a:bgClr>
                    <a:schemeClr val="folHlink"/>
                  </a:bgClr>
                </a:pattFill>
                <a:ln w="38100">
                  <a:solidFill>
                    <a:srgbClr val="CC0066"/>
                  </a:solidFill>
                  <a:miter lim="800000"/>
                  <a:headEnd/>
                  <a:tailEnd/>
                </a:ln>
                <a:effectLst/>
              </p:spPr>
              <p:txBody>
                <a:bodyPr wrap="none" anchor="ctr"/>
                <a:lstStyle/>
                <a:p>
                  <a:endParaRPr lang="en-US"/>
                </a:p>
              </p:txBody>
            </p:sp>
            <p:sp>
              <p:nvSpPr>
                <p:cNvPr id="370708" name="Rectangle 20"/>
                <p:cNvSpPr>
                  <a:spLocks noChangeArrowheads="1"/>
                </p:cNvSpPr>
                <p:nvPr/>
              </p:nvSpPr>
              <p:spPr bwMode="auto">
                <a:xfrm>
                  <a:off x="4092" y="1434"/>
                  <a:ext cx="729" cy="920"/>
                </a:xfrm>
                <a:prstGeom prst="rect">
                  <a:avLst/>
                </a:prstGeom>
                <a:solidFill>
                  <a:schemeClr val="bg1"/>
                </a:solidFill>
                <a:ln w="9525">
                  <a:noFill/>
                  <a:miter lim="800000"/>
                  <a:headEnd/>
                  <a:tailEnd/>
                </a:ln>
                <a:effectLst/>
              </p:spPr>
              <p:txBody>
                <a:bodyPr wrap="none" anchor="ctr"/>
                <a:lstStyle/>
                <a:p>
                  <a:endParaRPr lang="en-US"/>
                </a:p>
              </p:txBody>
            </p:sp>
            <p:sp>
              <p:nvSpPr>
                <p:cNvPr id="370709" name="Text Box 21"/>
                <p:cNvSpPr txBox="1">
                  <a:spLocks noChangeArrowheads="1"/>
                </p:cNvSpPr>
                <p:nvPr/>
              </p:nvSpPr>
              <p:spPr bwMode="auto">
                <a:xfrm>
                  <a:off x="4136" y="1490"/>
                  <a:ext cx="665" cy="327"/>
                </a:xfrm>
                <a:prstGeom prst="rect">
                  <a:avLst/>
                </a:prstGeom>
                <a:noFill/>
                <a:ln w="9525">
                  <a:noFill/>
                  <a:miter lim="800000"/>
                  <a:headEnd/>
                  <a:tailEnd/>
                </a:ln>
                <a:effectLst/>
              </p:spPr>
              <p:txBody>
                <a:bodyPr>
                  <a:spAutoFit/>
                </a:bodyPr>
                <a:lstStyle/>
                <a:p>
                  <a:pPr eaLnBrk="1" hangingPunct="1">
                    <a:spcBef>
                      <a:spcPct val="50000"/>
                    </a:spcBef>
                  </a:pPr>
                  <a:r>
                    <a:rPr lang="en-US" sz="2800" b="1">
                      <a:latin typeface="Arial" charset="0"/>
                    </a:rPr>
                    <a:t>N-14</a:t>
                  </a:r>
                </a:p>
              </p:txBody>
            </p:sp>
            <p:sp>
              <p:nvSpPr>
                <p:cNvPr id="370710" name="AutoShape 22"/>
                <p:cNvSpPr>
                  <a:spLocks noChangeArrowheads="1"/>
                </p:cNvSpPr>
                <p:nvPr/>
              </p:nvSpPr>
              <p:spPr bwMode="auto">
                <a:xfrm>
                  <a:off x="4119" y="2390"/>
                  <a:ext cx="657" cy="302"/>
                </a:xfrm>
                <a:prstGeom prst="roundRect">
                  <a:avLst>
                    <a:gd name="adj" fmla="val 16667"/>
                  </a:avLst>
                </a:prstGeom>
                <a:solidFill>
                  <a:schemeClr val="hlink"/>
                </a:solidFill>
                <a:ln w="9525">
                  <a:noFill/>
                  <a:round/>
                  <a:headEnd/>
                  <a:tailEnd/>
                </a:ln>
                <a:effectLst/>
              </p:spPr>
              <p:txBody>
                <a:bodyPr wrap="none" anchor="ctr"/>
                <a:lstStyle/>
                <a:p>
                  <a:pPr algn="ctr" eaLnBrk="1" hangingPunct="1"/>
                  <a:r>
                    <a:rPr lang="en-US" sz="3200" b="1">
                      <a:solidFill>
                        <a:srgbClr val="000066"/>
                      </a:solidFill>
                      <a:latin typeface="Arial" charset="0"/>
                    </a:rPr>
                    <a:t>C-14</a:t>
                  </a:r>
                </a:p>
              </p:txBody>
            </p:sp>
          </p:grpSp>
        </p:grpSp>
        <p:grpSp>
          <p:nvGrpSpPr>
            <p:cNvPr id="370717" name="Group 29"/>
            <p:cNvGrpSpPr>
              <a:grpSpLocks/>
            </p:cNvGrpSpPr>
            <p:nvPr/>
          </p:nvGrpSpPr>
          <p:grpSpPr bwMode="auto">
            <a:xfrm>
              <a:off x="4979" y="1440"/>
              <a:ext cx="651" cy="896"/>
              <a:chOff x="4979" y="1440"/>
              <a:chExt cx="651" cy="896"/>
            </a:xfrm>
          </p:grpSpPr>
          <p:sp>
            <p:nvSpPr>
              <p:cNvPr id="370718" name="AutoShape 30"/>
              <p:cNvSpPr>
                <a:spLocks/>
              </p:cNvSpPr>
              <p:nvPr/>
            </p:nvSpPr>
            <p:spPr bwMode="auto">
              <a:xfrm>
                <a:off x="4979" y="1440"/>
                <a:ext cx="110" cy="896"/>
              </a:xfrm>
              <a:prstGeom prst="rightBrace">
                <a:avLst>
                  <a:gd name="adj1" fmla="val 67879"/>
                  <a:gd name="adj2" fmla="val 50000"/>
                </a:avLst>
              </a:prstGeom>
              <a:noFill/>
              <a:ln w="76200">
                <a:solidFill>
                  <a:srgbClr val="FF0000"/>
                </a:solidFill>
                <a:round/>
                <a:headEnd/>
                <a:tailEnd/>
              </a:ln>
              <a:effectLst/>
            </p:spPr>
            <p:txBody>
              <a:bodyPr wrap="none" anchor="ctr"/>
              <a:lstStyle/>
              <a:p>
                <a:endParaRPr lang="en-US"/>
              </a:p>
            </p:txBody>
          </p:sp>
          <p:sp>
            <p:nvSpPr>
              <p:cNvPr id="370719" name="Text Box 31"/>
              <p:cNvSpPr txBox="1">
                <a:spLocks noChangeArrowheads="1"/>
              </p:cNvSpPr>
              <p:nvPr/>
            </p:nvSpPr>
            <p:spPr bwMode="auto">
              <a:xfrm>
                <a:off x="5081" y="1732"/>
                <a:ext cx="549" cy="327"/>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charset="0"/>
                  </a:rPr>
                  <a:t>3/4</a:t>
                </a:r>
              </a:p>
            </p:txBody>
          </p:sp>
        </p:gr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0720"/>
                                        </p:tgtEl>
                                        <p:attrNameLst>
                                          <p:attrName>style.visibility</p:attrName>
                                        </p:attrNameLst>
                                      </p:cBhvr>
                                      <p:to>
                                        <p:strVal val="visible"/>
                                      </p:to>
                                    </p:set>
                                    <p:animEffect transition="in" filter="dissolve">
                                      <p:cBhvr>
                                        <p:cTn id="7" dur="500"/>
                                        <p:tgtEl>
                                          <p:spTgt spid="3707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0721"/>
                                        </p:tgtEl>
                                        <p:attrNameLst>
                                          <p:attrName>style.visibility</p:attrName>
                                        </p:attrNameLst>
                                      </p:cBhvr>
                                      <p:to>
                                        <p:strVal val="visible"/>
                                      </p:to>
                                    </p:set>
                                    <p:animEffect transition="in" filter="dissolve">
                                      <p:cBhvr>
                                        <p:cTn id="12" dur="500"/>
                                        <p:tgtEl>
                                          <p:spTgt spid="370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sz="3600" dirty="0">
                <a:solidFill>
                  <a:schemeClr val="tx1"/>
                </a:solidFill>
                <a:latin typeface="Tahoma" pitchFamily="34" charset="0"/>
              </a:rPr>
              <a:t>How Carbon-14 Dating Works</a:t>
            </a:r>
          </a:p>
        </p:txBody>
      </p:sp>
      <p:sp>
        <p:nvSpPr>
          <p:cNvPr id="186371" name="Text Box 3"/>
          <p:cNvSpPr txBox="1">
            <a:spLocks noChangeArrowheads="1"/>
          </p:cNvSpPr>
          <p:nvPr/>
        </p:nvSpPr>
        <p:spPr bwMode="auto">
          <a:xfrm>
            <a:off x="914400" y="914400"/>
            <a:ext cx="7331075" cy="1917700"/>
          </a:xfrm>
          <a:prstGeom prst="rect">
            <a:avLst/>
          </a:prstGeom>
          <a:noFill/>
          <a:ln w="9525">
            <a:noFill/>
            <a:miter lim="800000"/>
            <a:headEnd/>
            <a:tailEnd/>
          </a:ln>
          <a:effectLst/>
        </p:spPr>
        <p:txBody>
          <a:bodyPr>
            <a:spAutoFit/>
          </a:bodyPr>
          <a:lstStyle/>
          <a:p>
            <a:r>
              <a:rPr lang="en-US">
                <a:latin typeface="Arial" charset="0"/>
              </a:rPr>
              <a:t>By measuring the amount of radioactive carbon left in a dead plant or animal (and by making certain assumptions) scientists believe that they can determine how long ago the plant or animal has died.</a:t>
            </a:r>
          </a:p>
        </p:txBody>
      </p:sp>
      <p:pic>
        <p:nvPicPr>
          <p:cNvPr id="186372" name="Picture 4" descr="geiger"/>
          <p:cNvPicPr>
            <a:picLocks noChangeAspect="1" noChangeArrowheads="1"/>
          </p:cNvPicPr>
          <p:nvPr/>
        </p:nvPicPr>
        <p:blipFill>
          <a:blip r:embed="rId3" cstate="print"/>
          <a:srcRect/>
          <a:stretch>
            <a:fillRect/>
          </a:stretch>
        </p:blipFill>
        <p:spPr bwMode="auto">
          <a:xfrm>
            <a:off x="0" y="2971800"/>
            <a:ext cx="9144000" cy="3576638"/>
          </a:xfrm>
          <a:prstGeom prst="rect">
            <a:avLst/>
          </a:prstGeom>
          <a:noFill/>
        </p:spPr>
      </p:pic>
    </p:spTree>
  </p:cSld>
  <p:clrMapOvr>
    <a:masterClrMapping/>
  </p:clrMapOvr>
  <p:transition>
    <p:zoom dir="in"/>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r>
              <a:rPr lang="en-US"/>
              <a:t>Determining the Starting Amount</a:t>
            </a:r>
          </a:p>
        </p:txBody>
      </p:sp>
      <p:sp>
        <p:nvSpPr>
          <p:cNvPr id="372740" name="Rectangle 4"/>
          <p:cNvSpPr>
            <a:spLocks noChangeArrowheads="1"/>
          </p:cNvSpPr>
          <p:nvPr/>
        </p:nvSpPr>
        <p:spPr bwMode="auto">
          <a:xfrm>
            <a:off x="352425" y="1371600"/>
            <a:ext cx="8150225" cy="2743200"/>
          </a:xfrm>
          <a:prstGeom prst="rect">
            <a:avLst/>
          </a:prstGeom>
          <a:noFill/>
          <a:ln w="9525">
            <a:noFill/>
            <a:miter lim="800000"/>
            <a:headEnd/>
            <a:tailEnd/>
          </a:ln>
          <a:effectLst/>
        </p:spPr>
        <p:txBody>
          <a:bodyPr/>
          <a:lstStyle/>
          <a:p>
            <a:pPr marL="406400" indent="-406400" eaLnBrk="1" hangingPunct="1">
              <a:spcBef>
                <a:spcPct val="30000"/>
              </a:spcBef>
              <a:buClr>
                <a:srgbClr val="000066"/>
              </a:buClr>
              <a:buSzPct val="70000"/>
              <a:buFont typeface="Wingdings" pitchFamily="2" charset="2"/>
              <a:buChar char="u"/>
            </a:pPr>
            <a:r>
              <a:rPr lang="en-US" sz="2600" dirty="0">
                <a:latin typeface="Arial" charset="0"/>
              </a:rPr>
              <a:t>When an organism is alive it is normally expected to have about the same ratio of C-12 to C-14 that exists in the atmosphere at the time it is living – which today is about 1-trillion to 1</a:t>
            </a:r>
          </a:p>
          <a:p>
            <a:pPr marL="406400" indent="-406400" eaLnBrk="1" hangingPunct="1">
              <a:spcBef>
                <a:spcPct val="30000"/>
              </a:spcBef>
              <a:buClr>
                <a:srgbClr val="000066"/>
              </a:buClr>
              <a:buSzPct val="70000"/>
              <a:buFont typeface="Wingdings" pitchFamily="2" charset="2"/>
              <a:buChar char="u"/>
            </a:pPr>
            <a:r>
              <a:rPr lang="en-US" sz="2600" dirty="0">
                <a:latin typeface="Arial" charset="0"/>
              </a:rPr>
              <a:t>Once the organism dies that ratio slowly begins to </a:t>
            </a:r>
            <a:r>
              <a:rPr lang="en-US" sz="2600" b="1" dirty="0">
                <a:latin typeface="Arial" charset="0"/>
              </a:rPr>
              <a:t>change</a:t>
            </a:r>
            <a:r>
              <a:rPr lang="en-US" sz="2600" dirty="0">
                <a:latin typeface="Arial" charset="0"/>
              </a:rPr>
              <a:t> as the C-14 in the dead organism decays.</a:t>
            </a:r>
          </a:p>
        </p:txBody>
      </p:sp>
      <p:grpSp>
        <p:nvGrpSpPr>
          <p:cNvPr id="372741" name="Group 5"/>
          <p:cNvGrpSpPr>
            <a:grpSpLocks/>
          </p:cNvGrpSpPr>
          <p:nvPr/>
        </p:nvGrpSpPr>
        <p:grpSpPr bwMode="auto">
          <a:xfrm>
            <a:off x="642938" y="4238625"/>
            <a:ext cx="4076700" cy="2319338"/>
            <a:chOff x="405" y="2706"/>
            <a:chExt cx="2568" cy="1461"/>
          </a:xfrm>
        </p:grpSpPr>
        <p:pic>
          <p:nvPicPr>
            <p:cNvPr id="372742" name="Picture 6" descr="09_10_adv02b"/>
            <p:cNvPicPr>
              <a:picLocks noChangeAspect="1" noChangeArrowheads="1"/>
            </p:cNvPicPr>
            <p:nvPr/>
          </p:nvPicPr>
          <p:blipFill>
            <a:blip r:embed="rId3" cstate="print"/>
            <a:srcRect l="23080" r="52325" b="5681"/>
            <a:stretch>
              <a:fillRect/>
            </a:stretch>
          </p:blipFill>
          <p:spPr bwMode="auto">
            <a:xfrm>
              <a:off x="610" y="2814"/>
              <a:ext cx="1019" cy="1056"/>
            </a:xfrm>
            <a:prstGeom prst="rect">
              <a:avLst/>
            </a:prstGeom>
            <a:noFill/>
            <a:ln w="28575">
              <a:solidFill>
                <a:srgbClr val="000066"/>
              </a:solidFill>
              <a:miter lim="800000"/>
              <a:headEnd/>
              <a:tailEnd/>
            </a:ln>
          </p:spPr>
        </p:pic>
        <p:sp>
          <p:nvSpPr>
            <p:cNvPr id="372743" name="Text Box 7"/>
            <p:cNvSpPr txBox="1">
              <a:spLocks noChangeArrowheads="1"/>
            </p:cNvSpPr>
            <p:nvPr/>
          </p:nvSpPr>
          <p:spPr bwMode="auto">
            <a:xfrm>
              <a:off x="405" y="3840"/>
              <a:ext cx="1400" cy="327"/>
            </a:xfrm>
            <a:prstGeom prst="rect">
              <a:avLst/>
            </a:prstGeom>
            <a:noFill/>
            <a:ln w="9525">
              <a:noFill/>
              <a:miter lim="800000"/>
              <a:headEnd/>
              <a:tailEnd/>
            </a:ln>
            <a:effectLst/>
          </p:spPr>
          <p:txBody>
            <a:bodyPr>
              <a:spAutoFit/>
            </a:bodyPr>
            <a:lstStyle/>
            <a:p>
              <a:pPr algn="ctr" eaLnBrk="1" hangingPunct="1">
                <a:spcBef>
                  <a:spcPct val="50000"/>
                </a:spcBef>
              </a:pPr>
              <a:r>
                <a:rPr lang="en-US" sz="2800">
                  <a:latin typeface="Arial" charset="0"/>
                </a:rPr>
                <a:t>Same ratio</a:t>
              </a:r>
            </a:p>
          </p:txBody>
        </p:sp>
        <p:sp>
          <p:nvSpPr>
            <p:cNvPr id="372744" name="AutoShape 8"/>
            <p:cNvSpPr>
              <a:spLocks noChangeArrowheads="1"/>
            </p:cNvSpPr>
            <p:nvPr/>
          </p:nvSpPr>
          <p:spPr bwMode="auto">
            <a:xfrm>
              <a:off x="1793" y="2706"/>
              <a:ext cx="1180" cy="412"/>
            </a:xfrm>
            <a:prstGeom prst="wedgeRoundRectCallout">
              <a:avLst>
                <a:gd name="adj1" fmla="val -79324"/>
                <a:gd name="adj2" fmla="val 78884"/>
                <a:gd name="adj3" fmla="val 16667"/>
              </a:avLst>
            </a:prstGeom>
            <a:solidFill>
              <a:schemeClr val="tx1"/>
            </a:solidFill>
            <a:ln w="9525">
              <a:solidFill>
                <a:schemeClr val="accent2"/>
              </a:solidFill>
              <a:miter lim="800000"/>
              <a:headEnd/>
              <a:tailEnd/>
            </a:ln>
            <a:effectLst/>
          </p:spPr>
          <p:txBody>
            <a:bodyPr/>
            <a:lstStyle/>
            <a:p>
              <a:pPr algn="ctr" eaLnBrk="1" hangingPunct="1"/>
              <a:r>
                <a:rPr lang="en-US" sz="3200">
                  <a:solidFill>
                    <a:schemeClr val="bg1"/>
                  </a:solidFill>
                  <a:latin typeface="Arial" charset="0"/>
                </a:rPr>
                <a:t>I’m alive</a:t>
              </a:r>
            </a:p>
          </p:txBody>
        </p:sp>
      </p:grpSp>
      <p:grpSp>
        <p:nvGrpSpPr>
          <p:cNvPr id="372745" name="Group 9"/>
          <p:cNvGrpSpPr>
            <a:grpSpLocks/>
          </p:cNvGrpSpPr>
          <p:nvPr/>
        </p:nvGrpSpPr>
        <p:grpSpPr bwMode="auto">
          <a:xfrm>
            <a:off x="4672013" y="4394200"/>
            <a:ext cx="4130675" cy="2141538"/>
            <a:chOff x="2943" y="2813"/>
            <a:chExt cx="2602" cy="1349"/>
          </a:xfrm>
        </p:grpSpPr>
        <p:pic>
          <p:nvPicPr>
            <p:cNvPr id="372746" name="Picture 10" descr="09_10_adv02b"/>
            <p:cNvPicPr>
              <a:picLocks noChangeAspect="1" noChangeArrowheads="1"/>
            </p:cNvPicPr>
            <p:nvPr/>
          </p:nvPicPr>
          <p:blipFill>
            <a:blip r:embed="rId3" cstate="print"/>
            <a:srcRect r="78287" b="16420"/>
            <a:stretch>
              <a:fillRect/>
            </a:stretch>
          </p:blipFill>
          <p:spPr bwMode="auto">
            <a:xfrm>
              <a:off x="4167" y="2813"/>
              <a:ext cx="1032" cy="1074"/>
            </a:xfrm>
            <a:prstGeom prst="rect">
              <a:avLst/>
            </a:prstGeom>
            <a:noFill/>
            <a:ln w="28575">
              <a:solidFill>
                <a:srgbClr val="000066"/>
              </a:solidFill>
              <a:miter lim="800000"/>
              <a:headEnd/>
              <a:tailEnd/>
            </a:ln>
          </p:spPr>
        </p:pic>
        <p:sp>
          <p:nvSpPr>
            <p:cNvPr id="372747" name="Text Box 11"/>
            <p:cNvSpPr txBox="1">
              <a:spLocks noChangeArrowheads="1"/>
            </p:cNvSpPr>
            <p:nvPr/>
          </p:nvSpPr>
          <p:spPr bwMode="auto">
            <a:xfrm>
              <a:off x="3780" y="3835"/>
              <a:ext cx="1765" cy="327"/>
            </a:xfrm>
            <a:prstGeom prst="rect">
              <a:avLst/>
            </a:prstGeom>
            <a:noFill/>
            <a:ln w="9525">
              <a:noFill/>
              <a:miter lim="800000"/>
              <a:headEnd/>
              <a:tailEnd/>
            </a:ln>
            <a:effectLst/>
          </p:spPr>
          <p:txBody>
            <a:bodyPr>
              <a:spAutoFit/>
            </a:bodyPr>
            <a:lstStyle/>
            <a:p>
              <a:pPr algn="ctr" eaLnBrk="1" hangingPunct="1">
                <a:spcBef>
                  <a:spcPct val="50000"/>
                </a:spcBef>
              </a:pPr>
              <a:r>
                <a:rPr lang="en-US" sz="2800">
                  <a:latin typeface="Arial" charset="0"/>
                </a:rPr>
                <a:t>Different ratio</a:t>
              </a:r>
            </a:p>
          </p:txBody>
        </p:sp>
        <p:sp>
          <p:nvSpPr>
            <p:cNvPr id="372748" name="AutoShape 12"/>
            <p:cNvSpPr>
              <a:spLocks noChangeArrowheads="1"/>
            </p:cNvSpPr>
            <p:nvPr/>
          </p:nvSpPr>
          <p:spPr bwMode="auto">
            <a:xfrm>
              <a:off x="2943" y="3209"/>
              <a:ext cx="1152" cy="639"/>
            </a:xfrm>
            <a:prstGeom prst="wedgeRoundRectCallout">
              <a:avLst>
                <a:gd name="adj1" fmla="val 80120"/>
                <a:gd name="adj2" fmla="val -31375"/>
                <a:gd name="adj3" fmla="val 16667"/>
              </a:avLst>
            </a:prstGeom>
            <a:solidFill>
              <a:schemeClr val="tx1"/>
            </a:solidFill>
            <a:ln w="9525">
              <a:solidFill>
                <a:schemeClr val="accent2"/>
              </a:solidFill>
              <a:miter lim="800000"/>
              <a:headEnd/>
              <a:tailEnd/>
            </a:ln>
            <a:effectLst/>
          </p:spPr>
          <p:txBody>
            <a:bodyPr/>
            <a:lstStyle/>
            <a:p>
              <a:pPr algn="ctr" eaLnBrk="1" hangingPunct="1"/>
              <a:r>
                <a:rPr lang="en-US" sz="2800">
                  <a:solidFill>
                    <a:schemeClr val="bg1"/>
                  </a:solidFill>
                  <a:latin typeface="Arial" charset="0"/>
                </a:rPr>
                <a:t>I’m a fossil</a:t>
              </a:r>
            </a:p>
          </p:txBody>
        </p:sp>
      </p:grpSp>
    </p:spTree>
  </p:cSld>
  <p:clrMapOvr>
    <a:masterClrMapping/>
  </p:clrMapOvr>
  <p:transition>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714" name="Group 2"/>
          <p:cNvGrpSpPr>
            <a:grpSpLocks/>
          </p:cNvGrpSpPr>
          <p:nvPr/>
        </p:nvGrpSpPr>
        <p:grpSpPr bwMode="auto">
          <a:xfrm>
            <a:off x="42863" y="1847850"/>
            <a:ext cx="8915400" cy="4000500"/>
            <a:chOff x="27" y="1164"/>
            <a:chExt cx="5616" cy="2520"/>
          </a:xfrm>
        </p:grpSpPr>
        <p:grpSp>
          <p:nvGrpSpPr>
            <p:cNvPr id="371715" name="Group 3"/>
            <p:cNvGrpSpPr>
              <a:grpSpLocks/>
            </p:cNvGrpSpPr>
            <p:nvPr/>
          </p:nvGrpSpPr>
          <p:grpSpPr bwMode="auto">
            <a:xfrm>
              <a:off x="1323" y="1164"/>
              <a:ext cx="3250" cy="2520"/>
              <a:chOff x="1296" y="1164"/>
              <a:chExt cx="3250" cy="2520"/>
            </a:xfrm>
          </p:grpSpPr>
          <p:sp>
            <p:nvSpPr>
              <p:cNvPr id="371716" name="Line 4"/>
              <p:cNvSpPr>
                <a:spLocks noChangeShapeType="1"/>
              </p:cNvSpPr>
              <p:nvPr/>
            </p:nvSpPr>
            <p:spPr bwMode="auto">
              <a:xfrm>
                <a:off x="1296" y="1164"/>
                <a:ext cx="0" cy="2520"/>
              </a:xfrm>
              <a:prstGeom prst="line">
                <a:avLst/>
              </a:prstGeom>
              <a:noFill/>
              <a:ln w="28575">
                <a:solidFill>
                  <a:srgbClr val="660033"/>
                </a:solidFill>
                <a:round/>
                <a:headEnd/>
                <a:tailEnd/>
              </a:ln>
              <a:effectLst/>
            </p:spPr>
            <p:txBody>
              <a:bodyPr wrap="none" anchor="ctr"/>
              <a:lstStyle/>
              <a:p>
                <a:endParaRPr lang="en-US"/>
              </a:p>
            </p:txBody>
          </p:sp>
          <p:sp>
            <p:nvSpPr>
              <p:cNvPr id="371717" name="Line 5"/>
              <p:cNvSpPr>
                <a:spLocks noChangeShapeType="1"/>
              </p:cNvSpPr>
              <p:nvPr/>
            </p:nvSpPr>
            <p:spPr bwMode="auto">
              <a:xfrm>
                <a:off x="2856" y="1164"/>
                <a:ext cx="0" cy="2520"/>
              </a:xfrm>
              <a:prstGeom prst="line">
                <a:avLst/>
              </a:prstGeom>
              <a:noFill/>
              <a:ln w="28575">
                <a:solidFill>
                  <a:srgbClr val="660033"/>
                </a:solidFill>
                <a:round/>
                <a:headEnd/>
                <a:tailEnd/>
              </a:ln>
              <a:effectLst/>
            </p:spPr>
            <p:txBody>
              <a:bodyPr wrap="none" anchor="ctr"/>
              <a:lstStyle/>
              <a:p>
                <a:endParaRPr lang="en-US"/>
              </a:p>
            </p:txBody>
          </p:sp>
          <p:sp>
            <p:nvSpPr>
              <p:cNvPr id="371718" name="Line 6"/>
              <p:cNvSpPr>
                <a:spLocks noChangeShapeType="1"/>
              </p:cNvSpPr>
              <p:nvPr/>
            </p:nvSpPr>
            <p:spPr bwMode="auto">
              <a:xfrm>
                <a:off x="3780" y="1164"/>
                <a:ext cx="0" cy="2520"/>
              </a:xfrm>
              <a:prstGeom prst="line">
                <a:avLst/>
              </a:prstGeom>
              <a:noFill/>
              <a:ln w="28575">
                <a:solidFill>
                  <a:srgbClr val="660033"/>
                </a:solidFill>
                <a:round/>
                <a:headEnd/>
                <a:tailEnd/>
              </a:ln>
              <a:effectLst/>
            </p:spPr>
            <p:txBody>
              <a:bodyPr wrap="none" anchor="ctr"/>
              <a:lstStyle/>
              <a:p>
                <a:endParaRPr lang="en-US"/>
              </a:p>
            </p:txBody>
          </p:sp>
          <p:sp>
            <p:nvSpPr>
              <p:cNvPr id="371719" name="Line 7"/>
              <p:cNvSpPr>
                <a:spLocks noChangeShapeType="1"/>
              </p:cNvSpPr>
              <p:nvPr/>
            </p:nvSpPr>
            <p:spPr bwMode="auto">
              <a:xfrm>
                <a:off x="4546" y="1164"/>
                <a:ext cx="0" cy="2520"/>
              </a:xfrm>
              <a:prstGeom prst="line">
                <a:avLst/>
              </a:prstGeom>
              <a:noFill/>
              <a:ln w="28575">
                <a:solidFill>
                  <a:srgbClr val="660033"/>
                </a:solidFill>
                <a:round/>
                <a:headEnd/>
                <a:tailEnd/>
              </a:ln>
              <a:effectLst/>
            </p:spPr>
            <p:txBody>
              <a:bodyPr wrap="none" anchor="ctr"/>
              <a:lstStyle/>
              <a:p>
                <a:endParaRPr lang="en-US"/>
              </a:p>
            </p:txBody>
          </p:sp>
        </p:grpSp>
        <p:sp>
          <p:nvSpPr>
            <p:cNvPr id="371720" name="Line 8"/>
            <p:cNvSpPr>
              <a:spLocks noChangeShapeType="1"/>
            </p:cNvSpPr>
            <p:nvPr/>
          </p:nvSpPr>
          <p:spPr bwMode="auto">
            <a:xfrm>
              <a:off x="27" y="1608"/>
              <a:ext cx="5605" cy="0"/>
            </a:xfrm>
            <a:prstGeom prst="line">
              <a:avLst/>
            </a:prstGeom>
            <a:noFill/>
            <a:ln w="28575">
              <a:solidFill>
                <a:srgbClr val="660033"/>
              </a:solidFill>
              <a:round/>
              <a:headEnd/>
              <a:tailEnd/>
            </a:ln>
            <a:effectLst/>
          </p:spPr>
          <p:txBody>
            <a:bodyPr wrap="none" anchor="ctr"/>
            <a:lstStyle/>
            <a:p>
              <a:endParaRPr lang="en-US"/>
            </a:p>
          </p:txBody>
        </p:sp>
        <p:sp>
          <p:nvSpPr>
            <p:cNvPr id="371721" name="Line 9"/>
            <p:cNvSpPr>
              <a:spLocks noChangeShapeType="1"/>
            </p:cNvSpPr>
            <p:nvPr/>
          </p:nvSpPr>
          <p:spPr bwMode="auto">
            <a:xfrm>
              <a:off x="27" y="1956"/>
              <a:ext cx="5616" cy="0"/>
            </a:xfrm>
            <a:prstGeom prst="line">
              <a:avLst/>
            </a:prstGeom>
            <a:noFill/>
            <a:ln w="28575">
              <a:solidFill>
                <a:srgbClr val="660033"/>
              </a:solidFill>
              <a:round/>
              <a:headEnd/>
              <a:tailEnd/>
            </a:ln>
            <a:effectLst/>
          </p:spPr>
          <p:txBody>
            <a:bodyPr wrap="none" anchor="ctr"/>
            <a:lstStyle/>
            <a:p>
              <a:endParaRPr lang="en-US"/>
            </a:p>
          </p:txBody>
        </p:sp>
        <p:sp>
          <p:nvSpPr>
            <p:cNvPr id="371722" name="Line 10"/>
            <p:cNvSpPr>
              <a:spLocks noChangeShapeType="1"/>
            </p:cNvSpPr>
            <p:nvPr/>
          </p:nvSpPr>
          <p:spPr bwMode="auto">
            <a:xfrm>
              <a:off x="27" y="2304"/>
              <a:ext cx="5616" cy="0"/>
            </a:xfrm>
            <a:prstGeom prst="line">
              <a:avLst/>
            </a:prstGeom>
            <a:noFill/>
            <a:ln w="28575">
              <a:solidFill>
                <a:srgbClr val="660033"/>
              </a:solidFill>
              <a:round/>
              <a:headEnd/>
              <a:tailEnd/>
            </a:ln>
            <a:effectLst/>
          </p:spPr>
          <p:txBody>
            <a:bodyPr wrap="none" anchor="ctr"/>
            <a:lstStyle/>
            <a:p>
              <a:endParaRPr lang="en-US"/>
            </a:p>
          </p:txBody>
        </p:sp>
        <p:sp>
          <p:nvSpPr>
            <p:cNvPr id="371723" name="Line 11"/>
            <p:cNvSpPr>
              <a:spLocks noChangeShapeType="1"/>
            </p:cNvSpPr>
            <p:nvPr/>
          </p:nvSpPr>
          <p:spPr bwMode="auto">
            <a:xfrm>
              <a:off x="27" y="2628"/>
              <a:ext cx="5616" cy="0"/>
            </a:xfrm>
            <a:prstGeom prst="line">
              <a:avLst/>
            </a:prstGeom>
            <a:noFill/>
            <a:ln w="28575">
              <a:solidFill>
                <a:srgbClr val="660033"/>
              </a:solidFill>
              <a:round/>
              <a:headEnd/>
              <a:tailEnd/>
            </a:ln>
            <a:effectLst/>
          </p:spPr>
          <p:txBody>
            <a:bodyPr wrap="none" anchor="ctr"/>
            <a:lstStyle/>
            <a:p>
              <a:endParaRPr lang="en-US"/>
            </a:p>
          </p:txBody>
        </p:sp>
        <p:sp>
          <p:nvSpPr>
            <p:cNvPr id="371724" name="Line 12"/>
            <p:cNvSpPr>
              <a:spLocks noChangeShapeType="1"/>
            </p:cNvSpPr>
            <p:nvPr/>
          </p:nvSpPr>
          <p:spPr bwMode="auto">
            <a:xfrm>
              <a:off x="27" y="2976"/>
              <a:ext cx="5616" cy="0"/>
            </a:xfrm>
            <a:prstGeom prst="line">
              <a:avLst/>
            </a:prstGeom>
            <a:noFill/>
            <a:ln w="28575">
              <a:solidFill>
                <a:srgbClr val="660033"/>
              </a:solidFill>
              <a:round/>
              <a:headEnd/>
              <a:tailEnd/>
            </a:ln>
            <a:effectLst/>
          </p:spPr>
          <p:txBody>
            <a:bodyPr wrap="none" anchor="ctr"/>
            <a:lstStyle/>
            <a:p>
              <a:endParaRPr lang="en-US"/>
            </a:p>
          </p:txBody>
        </p:sp>
        <p:sp>
          <p:nvSpPr>
            <p:cNvPr id="371725" name="Line 13"/>
            <p:cNvSpPr>
              <a:spLocks noChangeShapeType="1"/>
            </p:cNvSpPr>
            <p:nvPr/>
          </p:nvSpPr>
          <p:spPr bwMode="auto">
            <a:xfrm>
              <a:off x="27" y="3288"/>
              <a:ext cx="5616" cy="0"/>
            </a:xfrm>
            <a:prstGeom prst="line">
              <a:avLst/>
            </a:prstGeom>
            <a:noFill/>
            <a:ln w="28575">
              <a:solidFill>
                <a:srgbClr val="660033"/>
              </a:solidFill>
              <a:round/>
              <a:headEnd/>
              <a:tailEnd/>
            </a:ln>
            <a:effectLst/>
          </p:spPr>
          <p:txBody>
            <a:bodyPr wrap="none" anchor="ctr"/>
            <a:lstStyle/>
            <a:p>
              <a:endParaRPr lang="en-US"/>
            </a:p>
          </p:txBody>
        </p:sp>
      </p:grpSp>
      <p:grpSp>
        <p:nvGrpSpPr>
          <p:cNvPr id="371726" name="Group 14"/>
          <p:cNvGrpSpPr>
            <a:grpSpLocks/>
          </p:cNvGrpSpPr>
          <p:nvPr/>
        </p:nvGrpSpPr>
        <p:grpSpPr bwMode="auto">
          <a:xfrm>
            <a:off x="212725" y="1660525"/>
            <a:ext cx="8767763" cy="822325"/>
            <a:chOff x="134" y="1046"/>
            <a:chExt cx="5523" cy="518"/>
          </a:xfrm>
        </p:grpSpPr>
        <p:sp>
          <p:nvSpPr>
            <p:cNvPr id="371727" name="Text Box 15"/>
            <p:cNvSpPr txBox="1">
              <a:spLocks noChangeArrowheads="1"/>
            </p:cNvSpPr>
            <p:nvPr/>
          </p:nvSpPr>
          <p:spPr bwMode="auto">
            <a:xfrm>
              <a:off x="134" y="1046"/>
              <a:ext cx="1124" cy="500"/>
            </a:xfrm>
            <a:prstGeom prst="rect">
              <a:avLst/>
            </a:prstGeom>
            <a:noFill/>
            <a:ln w="9525">
              <a:noFill/>
              <a:miter lim="800000"/>
              <a:headEnd/>
              <a:tailEnd/>
            </a:ln>
            <a:effectLst/>
          </p:spPr>
          <p:txBody>
            <a:bodyPr>
              <a:spAutoFit/>
            </a:bodyPr>
            <a:lstStyle/>
            <a:p>
              <a:pPr>
                <a:spcBef>
                  <a:spcPct val="50000"/>
                </a:spcBef>
              </a:pPr>
              <a:r>
                <a:rPr lang="en-US" sz="2300" b="1">
                  <a:solidFill>
                    <a:srgbClr val="000066"/>
                  </a:solidFill>
                  <a:latin typeface="Arial" charset="0"/>
                </a:rPr>
                <a:t>Amount of stable C-12</a:t>
              </a:r>
            </a:p>
          </p:txBody>
        </p:sp>
        <p:sp>
          <p:nvSpPr>
            <p:cNvPr id="371728" name="Text Box 16"/>
            <p:cNvSpPr txBox="1">
              <a:spLocks noChangeArrowheads="1"/>
            </p:cNvSpPr>
            <p:nvPr/>
          </p:nvSpPr>
          <p:spPr bwMode="auto">
            <a:xfrm>
              <a:off x="1461" y="1046"/>
              <a:ext cx="1277" cy="480"/>
            </a:xfrm>
            <a:prstGeom prst="rect">
              <a:avLst/>
            </a:prstGeom>
            <a:noFill/>
            <a:ln w="9525">
              <a:noFill/>
              <a:miter lim="800000"/>
              <a:headEnd/>
              <a:tailEnd/>
            </a:ln>
            <a:effectLst/>
          </p:spPr>
          <p:txBody>
            <a:bodyPr>
              <a:spAutoFit/>
            </a:bodyPr>
            <a:lstStyle/>
            <a:p>
              <a:pPr algn="ctr">
                <a:spcBef>
                  <a:spcPct val="50000"/>
                </a:spcBef>
              </a:pPr>
              <a:r>
                <a:rPr lang="en-US" sz="2200" b="1">
                  <a:solidFill>
                    <a:srgbClr val="000066"/>
                  </a:solidFill>
                  <a:latin typeface="Arial" charset="0"/>
                </a:rPr>
                <a:t>Amount of unstable C-14</a:t>
              </a:r>
            </a:p>
          </p:txBody>
        </p:sp>
        <p:sp>
          <p:nvSpPr>
            <p:cNvPr id="371729" name="Text Box 17"/>
            <p:cNvSpPr txBox="1">
              <a:spLocks noChangeArrowheads="1"/>
            </p:cNvSpPr>
            <p:nvPr/>
          </p:nvSpPr>
          <p:spPr bwMode="auto">
            <a:xfrm>
              <a:off x="3017" y="1046"/>
              <a:ext cx="739" cy="288"/>
            </a:xfrm>
            <a:prstGeom prst="rect">
              <a:avLst/>
            </a:prstGeom>
            <a:noFill/>
            <a:ln w="9525">
              <a:noFill/>
              <a:miter lim="800000"/>
              <a:headEnd/>
              <a:tailEnd/>
            </a:ln>
            <a:effectLst/>
          </p:spPr>
          <p:txBody>
            <a:bodyPr>
              <a:spAutoFit/>
            </a:bodyPr>
            <a:lstStyle/>
            <a:p>
              <a:pPr>
                <a:spcBef>
                  <a:spcPct val="50000"/>
                </a:spcBef>
              </a:pPr>
              <a:r>
                <a:rPr lang="en-US" b="1">
                  <a:solidFill>
                    <a:srgbClr val="000066"/>
                  </a:solidFill>
                  <a:latin typeface="Arial" charset="0"/>
                </a:rPr>
                <a:t>Ratio</a:t>
              </a:r>
            </a:p>
          </p:txBody>
        </p:sp>
        <p:sp>
          <p:nvSpPr>
            <p:cNvPr id="371730" name="Text Box 18"/>
            <p:cNvSpPr txBox="1">
              <a:spLocks noChangeArrowheads="1"/>
            </p:cNvSpPr>
            <p:nvPr/>
          </p:nvSpPr>
          <p:spPr bwMode="auto">
            <a:xfrm>
              <a:off x="3831" y="1046"/>
              <a:ext cx="691" cy="518"/>
            </a:xfrm>
            <a:prstGeom prst="rect">
              <a:avLst/>
            </a:prstGeom>
            <a:noFill/>
            <a:ln w="9525">
              <a:noFill/>
              <a:miter lim="800000"/>
              <a:headEnd/>
              <a:tailEnd/>
            </a:ln>
            <a:effectLst/>
          </p:spPr>
          <p:txBody>
            <a:bodyPr>
              <a:spAutoFit/>
            </a:bodyPr>
            <a:lstStyle/>
            <a:p>
              <a:pPr algn="ctr">
                <a:spcBef>
                  <a:spcPct val="50000"/>
                </a:spcBef>
              </a:pPr>
              <a:r>
                <a:rPr lang="en-US" b="1">
                  <a:solidFill>
                    <a:srgbClr val="000066"/>
                  </a:solidFill>
                  <a:latin typeface="Arial" charset="0"/>
                </a:rPr>
                <a:t>Years Dead</a:t>
              </a:r>
            </a:p>
          </p:txBody>
        </p:sp>
        <p:sp>
          <p:nvSpPr>
            <p:cNvPr id="371731" name="Text Box 19"/>
            <p:cNvSpPr txBox="1">
              <a:spLocks noChangeArrowheads="1"/>
            </p:cNvSpPr>
            <p:nvPr/>
          </p:nvSpPr>
          <p:spPr bwMode="auto">
            <a:xfrm>
              <a:off x="4582" y="1046"/>
              <a:ext cx="1075" cy="269"/>
            </a:xfrm>
            <a:prstGeom prst="rect">
              <a:avLst/>
            </a:prstGeom>
            <a:noFill/>
            <a:ln w="9525">
              <a:noFill/>
              <a:miter lim="800000"/>
              <a:headEnd/>
              <a:tailEnd/>
            </a:ln>
            <a:effectLst/>
          </p:spPr>
          <p:txBody>
            <a:bodyPr>
              <a:spAutoFit/>
            </a:bodyPr>
            <a:lstStyle/>
            <a:p>
              <a:pPr>
                <a:spcBef>
                  <a:spcPct val="50000"/>
                </a:spcBef>
              </a:pPr>
              <a:r>
                <a:rPr lang="en-US" sz="2200" b="1">
                  <a:solidFill>
                    <a:srgbClr val="000066"/>
                  </a:solidFill>
                  <a:latin typeface="Arial" charset="0"/>
                </a:rPr>
                <a:t># Half-lives</a:t>
              </a:r>
            </a:p>
          </p:txBody>
        </p:sp>
      </p:grpSp>
      <p:grpSp>
        <p:nvGrpSpPr>
          <p:cNvPr id="371732" name="Group 20"/>
          <p:cNvGrpSpPr>
            <a:grpSpLocks/>
          </p:cNvGrpSpPr>
          <p:nvPr/>
        </p:nvGrpSpPr>
        <p:grpSpPr bwMode="auto">
          <a:xfrm>
            <a:off x="214313" y="2603500"/>
            <a:ext cx="8153400" cy="457200"/>
            <a:chOff x="135" y="1640"/>
            <a:chExt cx="5136" cy="288"/>
          </a:xfrm>
        </p:grpSpPr>
        <p:sp>
          <p:nvSpPr>
            <p:cNvPr id="371733" name="Text Box 21"/>
            <p:cNvSpPr txBox="1">
              <a:spLocks noChangeArrowheads="1"/>
            </p:cNvSpPr>
            <p:nvPr/>
          </p:nvSpPr>
          <p:spPr bwMode="auto">
            <a:xfrm>
              <a:off x="135" y="1640"/>
              <a:ext cx="1171" cy="288"/>
            </a:xfrm>
            <a:prstGeom prst="rect">
              <a:avLst/>
            </a:prstGeom>
            <a:noFill/>
            <a:ln w="9525">
              <a:noFill/>
              <a:miter lim="800000"/>
              <a:headEnd/>
              <a:tailEnd/>
            </a:ln>
            <a:effectLst/>
          </p:spPr>
          <p:txBody>
            <a:bodyPr>
              <a:spAutoFit/>
            </a:bodyPr>
            <a:lstStyle/>
            <a:p>
              <a:pPr>
                <a:spcBef>
                  <a:spcPct val="50000"/>
                </a:spcBef>
              </a:pPr>
              <a:r>
                <a:rPr lang="en-US">
                  <a:latin typeface="Arial" charset="0"/>
                </a:rPr>
                <a:t>100 Trillion</a:t>
              </a:r>
            </a:p>
          </p:txBody>
        </p:sp>
        <p:sp>
          <p:nvSpPr>
            <p:cNvPr id="371734" name="Text Box 22"/>
            <p:cNvSpPr txBox="1">
              <a:spLocks noChangeArrowheads="1"/>
            </p:cNvSpPr>
            <p:nvPr/>
          </p:nvSpPr>
          <p:spPr bwMode="auto">
            <a:xfrm>
              <a:off x="1871" y="1640"/>
              <a:ext cx="624" cy="288"/>
            </a:xfrm>
            <a:prstGeom prst="rect">
              <a:avLst/>
            </a:prstGeom>
            <a:noFill/>
            <a:ln w="9525">
              <a:noFill/>
              <a:miter lim="800000"/>
              <a:headEnd/>
              <a:tailEnd/>
            </a:ln>
            <a:effectLst/>
          </p:spPr>
          <p:txBody>
            <a:bodyPr>
              <a:spAutoFit/>
            </a:bodyPr>
            <a:lstStyle/>
            <a:p>
              <a:pPr>
                <a:spcBef>
                  <a:spcPct val="50000"/>
                </a:spcBef>
              </a:pPr>
              <a:r>
                <a:rPr lang="en-US"/>
                <a:t>100</a:t>
              </a:r>
            </a:p>
          </p:txBody>
        </p:sp>
        <p:sp>
          <p:nvSpPr>
            <p:cNvPr id="371735" name="Text Box 23"/>
            <p:cNvSpPr txBox="1">
              <a:spLocks noChangeArrowheads="1"/>
            </p:cNvSpPr>
            <p:nvPr/>
          </p:nvSpPr>
          <p:spPr bwMode="auto">
            <a:xfrm>
              <a:off x="2986" y="1640"/>
              <a:ext cx="816" cy="288"/>
            </a:xfrm>
            <a:prstGeom prst="rect">
              <a:avLst/>
            </a:prstGeom>
            <a:noFill/>
            <a:ln w="9525">
              <a:noFill/>
              <a:miter lim="800000"/>
              <a:headEnd/>
              <a:tailEnd/>
            </a:ln>
            <a:effectLst/>
          </p:spPr>
          <p:txBody>
            <a:bodyPr>
              <a:spAutoFit/>
            </a:bodyPr>
            <a:lstStyle/>
            <a:p>
              <a:pPr>
                <a:spcBef>
                  <a:spcPct val="50000"/>
                </a:spcBef>
              </a:pPr>
              <a:r>
                <a:rPr lang="en-US"/>
                <a:t>1-T to 1</a:t>
              </a:r>
            </a:p>
          </p:txBody>
        </p:sp>
        <p:sp>
          <p:nvSpPr>
            <p:cNvPr id="371736" name="Text Box 24"/>
            <p:cNvSpPr txBox="1">
              <a:spLocks noChangeArrowheads="1"/>
            </p:cNvSpPr>
            <p:nvPr/>
          </p:nvSpPr>
          <p:spPr bwMode="auto">
            <a:xfrm>
              <a:off x="4276" y="1640"/>
              <a:ext cx="212" cy="288"/>
            </a:xfrm>
            <a:prstGeom prst="rect">
              <a:avLst/>
            </a:prstGeom>
            <a:noFill/>
            <a:ln w="9525">
              <a:noFill/>
              <a:miter lim="800000"/>
              <a:headEnd/>
              <a:tailEnd/>
            </a:ln>
            <a:effectLst/>
          </p:spPr>
          <p:txBody>
            <a:bodyPr wrap="none">
              <a:spAutoFit/>
            </a:bodyPr>
            <a:lstStyle/>
            <a:p>
              <a:r>
                <a:rPr lang="en-US"/>
                <a:t>0</a:t>
              </a:r>
            </a:p>
          </p:txBody>
        </p:sp>
        <p:sp>
          <p:nvSpPr>
            <p:cNvPr id="371737" name="Text Box 25"/>
            <p:cNvSpPr txBox="1">
              <a:spLocks noChangeArrowheads="1"/>
            </p:cNvSpPr>
            <p:nvPr/>
          </p:nvSpPr>
          <p:spPr bwMode="auto">
            <a:xfrm>
              <a:off x="5059" y="1640"/>
              <a:ext cx="212" cy="288"/>
            </a:xfrm>
            <a:prstGeom prst="rect">
              <a:avLst/>
            </a:prstGeom>
            <a:noFill/>
            <a:ln w="9525">
              <a:noFill/>
              <a:miter lim="800000"/>
              <a:headEnd/>
              <a:tailEnd/>
            </a:ln>
            <a:effectLst/>
          </p:spPr>
          <p:txBody>
            <a:bodyPr wrap="none">
              <a:spAutoFit/>
            </a:bodyPr>
            <a:lstStyle/>
            <a:p>
              <a:r>
                <a:rPr lang="en-US"/>
                <a:t>0</a:t>
              </a:r>
            </a:p>
          </p:txBody>
        </p:sp>
      </p:grpSp>
      <p:grpSp>
        <p:nvGrpSpPr>
          <p:cNvPr id="371738" name="Group 26"/>
          <p:cNvGrpSpPr>
            <a:grpSpLocks/>
          </p:cNvGrpSpPr>
          <p:nvPr/>
        </p:nvGrpSpPr>
        <p:grpSpPr bwMode="auto">
          <a:xfrm>
            <a:off x="214313" y="3121025"/>
            <a:ext cx="8153400" cy="519113"/>
            <a:chOff x="135" y="1966"/>
            <a:chExt cx="5136" cy="327"/>
          </a:xfrm>
        </p:grpSpPr>
        <p:sp>
          <p:nvSpPr>
            <p:cNvPr id="371739" name="Text Box 27"/>
            <p:cNvSpPr txBox="1">
              <a:spLocks noChangeArrowheads="1"/>
            </p:cNvSpPr>
            <p:nvPr/>
          </p:nvSpPr>
          <p:spPr bwMode="auto">
            <a:xfrm>
              <a:off x="135" y="1976"/>
              <a:ext cx="1171" cy="288"/>
            </a:xfrm>
            <a:prstGeom prst="rect">
              <a:avLst/>
            </a:prstGeom>
            <a:noFill/>
            <a:ln w="9525">
              <a:noFill/>
              <a:miter lim="800000"/>
              <a:headEnd/>
              <a:tailEnd/>
            </a:ln>
            <a:effectLst/>
          </p:spPr>
          <p:txBody>
            <a:bodyPr>
              <a:spAutoFit/>
            </a:bodyPr>
            <a:lstStyle/>
            <a:p>
              <a:pPr>
                <a:spcBef>
                  <a:spcPct val="50000"/>
                </a:spcBef>
              </a:pPr>
              <a:r>
                <a:rPr lang="en-US">
                  <a:latin typeface="Arial" charset="0"/>
                </a:rPr>
                <a:t>100 Trillion</a:t>
              </a:r>
            </a:p>
          </p:txBody>
        </p:sp>
        <p:sp>
          <p:nvSpPr>
            <p:cNvPr id="371740" name="Text Box 28"/>
            <p:cNvSpPr txBox="1">
              <a:spLocks noChangeArrowheads="1"/>
            </p:cNvSpPr>
            <p:nvPr/>
          </p:nvSpPr>
          <p:spPr bwMode="auto">
            <a:xfrm>
              <a:off x="1943" y="1966"/>
              <a:ext cx="480" cy="288"/>
            </a:xfrm>
            <a:prstGeom prst="rect">
              <a:avLst/>
            </a:prstGeom>
            <a:noFill/>
            <a:ln w="9525">
              <a:noFill/>
              <a:miter lim="800000"/>
              <a:headEnd/>
              <a:tailEnd/>
            </a:ln>
            <a:effectLst/>
          </p:spPr>
          <p:txBody>
            <a:bodyPr>
              <a:spAutoFit/>
            </a:bodyPr>
            <a:lstStyle/>
            <a:p>
              <a:pPr>
                <a:spcBef>
                  <a:spcPct val="50000"/>
                </a:spcBef>
              </a:pPr>
              <a:r>
                <a:rPr lang="en-US"/>
                <a:t>50</a:t>
              </a:r>
            </a:p>
          </p:txBody>
        </p:sp>
        <p:sp>
          <p:nvSpPr>
            <p:cNvPr id="371741" name="Text Box 29"/>
            <p:cNvSpPr txBox="1">
              <a:spLocks noChangeArrowheads="1"/>
            </p:cNvSpPr>
            <p:nvPr/>
          </p:nvSpPr>
          <p:spPr bwMode="auto">
            <a:xfrm>
              <a:off x="2986" y="2005"/>
              <a:ext cx="816" cy="288"/>
            </a:xfrm>
            <a:prstGeom prst="rect">
              <a:avLst/>
            </a:prstGeom>
            <a:noFill/>
            <a:ln w="9525">
              <a:noFill/>
              <a:miter lim="800000"/>
              <a:headEnd/>
              <a:tailEnd/>
            </a:ln>
            <a:effectLst/>
          </p:spPr>
          <p:txBody>
            <a:bodyPr>
              <a:spAutoFit/>
            </a:bodyPr>
            <a:lstStyle/>
            <a:p>
              <a:pPr>
                <a:spcBef>
                  <a:spcPct val="50000"/>
                </a:spcBef>
              </a:pPr>
              <a:r>
                <a:rPr lang="en-US"/>
                <a:t>2-T to 1</a:t>
              </a:r>
            </a:p>
          </p:txBody>
        </p:sp>
        <p:sp>
          <p:nvSpPr>
            <p:cNvPr id="371742" name="Text Box 30"/>
            <p:cNvSpPr txBox="1">
              <a:spLocks noChangeArrowheads="1"/>
            </p:cNvSpPr>
            <p:nvPr/>
          </p:nvSpPr>
          <p:spPr bwMode="auto">
            <a:xfrm>
              <a:off x="3940" y="1967"/>
              <a:ext cx="548" cy="288"/>
            </a:xfrm>
            <a:prstGeom prst="rect">
              <a:avLst/>
            </a:prstGeom>
            <a:noFill/>
            <a:ln w="9525">
              <a:noFill/>
              <a:miter lim="800000"/>
              <a:headEnd/>
              <a:tailEnd/>
            </a:ln>
            <a:effectLst/>
          </p:spPr>
          <p:txBody>
            <a:bodyPr wrap="none">
              <a:spAutoFit/>
            </a:bodyPr>
            <a:lstStyle/>
            <a:p>
              <a:r>
                <a:rPr lang="en-US"/>
                <a:t>5,730</a:t>
              </a:r>
            </a:p>
          </p:txBody>
        </p:sp>
        <p:sp>
          <p:nvSpPr>
            <p:cNvPr id="371743" name="Text Box 31"/>
            <p:cNvSpPr txBox="1">
              <a:spLocks noChangeArrowheads="1"/>
            </p:cNvSpPr>
            <p:nvPr/>
          </p:nvSpPr>
          <p:spPr bwMode="auto">
            <a:xfrm>
              <a:off x="5059" y="1995"/>
              <a:ext cx="212" cy="288"/>
            </a:xfrm>
            <a:prstGeom prst="rect">
              <a:avLst/>
            </a:prstGeom>
            <a:noFill/>
            <a:ln w="9525">
              <a:noFill/>
              <a:miter lim="800000"/>
              <a:headEnd/>
              <a:tailEnd/>
            </a:ln>
            <a:effectLst/>
          </p:spPr>
          <p:txBody>
            <a:bodyPr wrap="none">
              <a:spAutoFit/>
            </a:bodyPr>
            <a:lstStyle/>
            <a:p>
              <a:r>
                <a:rPr lang="en-US"/>
                <a:t>1</a:t>
              </a:r>
            </a:p>
          </p:txBody>
        </p:sp>
      </p:grpSp>
      <p:grpSp>
        <p:nvGrpSpPr>
          <p:cNvPr id="371744" name="Group 32"/>
          <p:cNvGrpSpPr>
            <a:grpSpLocks/>
          </p:cNvGrpSpPr>
          <p:nvPr/>
        </p:nvGrpSpPr>
        <p:grpSpPr bwMode="auto">
          <a:xfrm>
            <a:off x="214313" y="3686175"/>
            <a:ext cx="8153400" cy="501650"/>
            <a:chOff x="135" y="2322"/>
            <a:chExt cx="5136" cy="316"/>
          </a:xfrm>
        </p:grpSpPr>
        <p:sp>
          <p:nvSpPr>
            <p:cNvPr id="371745" name="Text Box 33"/>
            <p:cNvSpPr txBox="1">
              <a:spLocks noChangeArrowheads="1"/>
            </p:cNvSpPr>
            <p:nvPr/>
          </p:nvSpPr>
          <p:spPr bwMode="auto">
            <a:xfrm>
              <a:off x="135" y="2322"/>
              <a:ext cx="1171" cy="288"/>
            </a:xfrm>
            <a:prstGeom prst="rect">
              <a:avLst/>
            </a:prstGeom>
            <a:noFill/>
            <a:ln w="9525">
              <a:noFill/>
              <a:miter lim="800000"/>
              <a:headEnd/>
              <a:tailEnd/>
            </a:ln>
            <a:effectLst/>
          </p:spPr>
          <p:txBody>
            <a:bodyPr>
              <a:spAutoFit/>
            </a:bodyPr>
            <a:lstStyle/>
            <a:p>
              <a:pPr>
                <a:spcBef>
                  <a:spcPct val="50000"/>
                </a:spcBef>
              </a:pPr>
              <a:r>
                <a:rPr lang="en-US">
                  <a:latin typeface="Arial" charset="0"/>
                </a:rPr>
                <a:t>100 Trillion</a:t>
              </a:r>
            </a:p>
          </p:txBody>
        </p:sp>
        <p:sp>
          <p:nvSpPr>
            <p:cNvPr id="371746" name="Text Box 34"/>
            <p:cNvSpPr txBox="1">
              <a:spLocks noChangeArrowheads="1"/>
            </p:cNvSpPr>
            <p:nvPr/>
          </p:nvSpPr>
          <p:spPr bwMode="auto">
            <a:xfrm>
              <a:off x="1943" y="2331"/>
              <a:ext cx="480" cy="288"/>
            </a:xfrm>
            <a:prstGeom prst="rect">
              <a:avLst/>
            </a:prstGeom>
            <a:noFill/>
            <a:ln w="9525">
              <a:noFill/>
              <a:miter lim="800000"/>
              <a:headEnd/>
              <a:tailEnd/>
            </a:ln>
            <a:effectLst/>
          </p:spPr>
          <p:txBody>
            <a:bodyPr>
              <a:spAutoFit/>
            </a:bodyPr>
            <a:lstStyle/>
            <a:p>
              <a:pPr>
                <a:spcBef>
                  <a:spcPct val="50000"/>
                </a:spcBef>
              </a:pPr>
              <a:r>
                <a:rPr lang="en-US"/>
                <a:t>25</a:t>
              </a:r>
            </a:p>
          </p:txBody>
        </p:sp>
        <p:sp>
          <p:nvSpPr>
            <p:cNvPr id="371747" name="Text Box 35"/>
            <p:cNvSpPr txBox="1">
              <a:spLocks noChangeArrowheads="1"/>
            </p:cNvSpPr>
            <p:nvPr/>
          </p:nvSpPr>
          <p:spPr bwMode="auto">
            <a:xfrm>
              <a:off x="2986" y="2350"/>
              <a:ext cx="816" cy="288"/>
            </a:xfrm>
            <a:prstGeom prst="rect">
              <a:avLst/>
            </a:prstGeom>
            <a:noFill/>
            <a:ln w="9525">
              <a:noFill/>
              <a:miter lim="800000"/>
              <a:headEnd/>
              <a:tailEnd/>
            </a:ln>
            <a:effectLst/>
          </p:spPr>
          <p:txBody>
            <a:bodyPr>
              <a:spAutoFit/>
            </a:bodyPr>
            <a:lstStyle/>
            <a:p>
              <a:pPr>
                <a:spcBef>
                  <a:spcPct val="50000"/>
                </a:spcBef>
              </a:pPr>
              <a:r>
                <a:rPr lang="en-US"/>
                <a:t>4-T to 1</a:t>
              </a:r>
            </a:p>
          </p:txBody>
        </p:sp>
        <p:sp>
          <p:nvSpPr>
            <p:cNvPr id="371748" name="Rectangle 36"/>
            <p:cNvSpPr>
              <a:spLocks noChangeArrowheads="1"/>
            </p:cNvSpPr>
            <p:nvPr/>
          </p:nvSpPr>
          <p:spPr bwMode="auto">
            <a:xfrm>
              <a:off x="3844" y="2324"/>
              <a:ext cx="644" cy="288"/>
            </a:xfrm>
            <a:prstGeom prst="rect">
              <a:avLst/>
            </a:prstGeom>
            <a:noFill/>
            <a:ln w="9525">
              <a:noFill/>
              <a:miter lim="800000"/>
              <a:headEnd/>
              <a:tailEnd/>
            </a:ln>
            <a:effectLst/>
          </p:spPr>
          <p:txBody>
            <a:bodyPr wrap="none">
              <a:spAutoFit/>
            </a:bodyPr>
            <a:lstStyle/>
            <a:p>
              <a:r>
                <a:rPr lang="en-US"/>
                <a:t>11,460</a:t>
              </a:r>
            </a:p>
          </p:txBody>
        </p:sp>
        <p:sp>
          <p:nvSpPr>
            <p:cNvPr id="371749" name="Text Box 37"/>
            <p:cNvSpPr txBox="1">
              <a:spLocks noChangeArrowheads="1"/>
            </p:cNvSpPr>
            <p:nvPr/>
          </p:nvSpPr>
          <p:spPr bwMode="auto">
            <a:xfrm>
              <a:off x="5059" y="2341"/>
              <a:ext cx="212" cy="288"/>
            </a:xfrm>
            <a:prstGeom prst="rect">
              <a:avLst/>
            </a:prstGeom>
            <a:noFill/>
            <a:ln w="9525">
              <a:noFill/>
              <a:miter lim="800000"/>
              <a:headEnd/>
              <a:tailEnd/>
            </a:ln>
            <a:effectLst/>
          </p:spPr>
          <p:txBody>
            <a:bodyPr wrap="none">
              <a:spAutoFit/>
            </a:bodyPr>
            <a:lstStyle/>
            <a:p>
              <a:r>
                <a:rPr lang="en-US"/>
                <a:t>2</a:t>
              </a:r>
            </a:p>
          </p:txBody>
        </p:sp>
      </p:grpSp>
      <p:grpSp>
        <p:nvGrpSpPr>
          <p:cNvPr id="371750" name="Group 38"/>
          <p:cNvGrpSpPr>
            <a:grpSpLocks/>
          </p:cNvGrpSpPr>
          <p:nvPr/>
        </p:nvGrpSpPr>
        <p:grpSpPr bwMode="auto">
          <a:xfrm>
            <a:off x="214313" y="4219575"/>
            <a:ext cx="8153400" cy="501650"/>
            <a:chOff x="135" y="2658"/>
            <a:chExt cx="5136" cy="316"/>
          </a:xfrm>
        </p:grpSpPr>
        <p:sp>
          <p:nvSpPr>
            <p:cNvPr id="371751" name="Text Box 39"/>
            <p:cNvSpPr txBox="1">
              <a:spLocks noChangeArrowheads="1"/>
            </p:cNvSpPr>
            <p:nvPr/>
          </p:nvSpPr>
          <p:spPr bwMode="auto">
            <a:xfrm>
              <a:off x="135" y="2658"/>
              <a:ext cx="1171" cy="288"/>
            </a:xfrm>
            <a:prstGeom prst="rect">
              <a:avLst/>
            </a:prstGeom>
            <a:noFill/>
            <a:ln w="9525">
              <a:noFill/>
              <a:miter lim="800000"/>
              <a:headEnd/>
              <a:tailEnd/>
            </a:ln>
            <a:effectLst/>
          </p:spPr>
          <p:txBody>
            <a:bodyPr>
              <a:spAutoFit/>
            </a:bodyPr>
            <a:lstStyle/>
            <a:p>
              <a:pPr>
                <a:spcBef>
                  <a:spcPct val="50000"/>
                </a:spcBef>
              </a:pPr>
              <a:r>
                <a:rPr lang="en-US">
                  <a:latin typeface="Arial" charset="0"/>
                </a:rPr>
                <a:t>100 Trillion</a:t>
              </a:r>
            </a:p>
          </p:txBody>
        </p:sp>
        <p:sp>
          <p:nvSpPr>
            <p:cNvPr id="371752" name="Text Box 40"/>
            <p:cNvSpPr txBox="1">
              <a:spLocks noChangeArrowheads="1"/>
            </p:cNvSpPr>
            <p:nvPr/>
          </p:nvSpPr>
          <p:spPr bwMode="auto">
            <a:xfrm>
              <a:off x="1943" y="2686"/>
              <a:ext cx="480" cy="288"/>
            </a:xfrm>
            <a:prstGeom prst="rect">
              <a:avLst/>
            </a:prstGeom>
            <a:noFill/>
            <a:ln w="9525">
              <a:noFill/>
              <a:miter lim="800000"/>
              <a:headEnd/>
              <a:tailEnd/>
            </a:ln>
            <a:effectLst/>
          </p:spPr>
          <p:txBody>
            <a:bodyPr>
              <a:spAutoFit/>
            </a:bodyPr>
            <a:lstStyle/>
            <a:p>
              <a:pPr>
                <a:spcBef>
                  <a:spcPct val="50000"/>
                </a:spcBef>
              </a:pPr>
              <a:r>
                <a:rPr lang="en-US"/>
                <a:t>12</a:t>
              </a:r>
            </a:p>
          </p:txBody>
        </p:sp>
        <p:sp>
          <p:nvSpPr>
            <p:cNvPr id="371753" name="Text Box 41"/>
            <p:cNvSpPr txBox="1">
              <a:spLocks noChangeArrowheads="1"/>
            </p:cNvSpPr>
            <p:nvPr/>
          </p:nvSpPr>
          <p:spPr bwMode="auto">
            <a:xfrm>
              <a:off x="2986" y="2668"/>
              <a:ext cx="816" cy="288"/>
            </a:xfrm>
            <a:prstGeom prst="rect">
              <a:avLst/>
            </a:prstGeom>
            <a:noFill/>
            <a:ln w="9525">
              <a:noFill/>
              <a:miter lim="800000"/>
              <a:headEnd/>
              <a:tailEnd/>
            </a:ln>
            <a:effectLst/>
          </p:spPr>
          <p:txBody>
            <a:bodyPr>
              <a:spAutoFit/>
            </a:bodyPr>
            <a:lstStyle/>
            <a:p>
              <a:pPr>
                <a:spcBef>
                  <a:spcPct val="50000"/>
                </a:spcBef>
              </a:pPr>
              <a:r>
                <a:rPr lang="en-US"/>
                <a:t>8-T to 1</a:t>
              </a:r>
            </a:p>
          </p:txBody>
        </p:sp>
        <p:sp>
          <p:nvSpPr>
            <p:cNvPr id="371754" name="Rectangle 42"/>
            <p:cNvSpPr>
              <a:spLocks noChangeArrowheads="1"/>
            </p:cNvSpPr>
            <p:nvPr/>
          </p:nvSpPr>
          <p:spPr bwMode="auto">
            <a:xfrm>
              <a:off x="3844" y="2668"/>
              <a:ext cx="644" cy="288"/>
            </a:xfrm>
            <a:prstGeom prst="rect">
              <a:avLst/>
            </a:prstGeom>
            <a:noFill/>
            <a:ln w="9525">
              <a:noFill/>
              <a:miter lim="800000"/>
              <a:headEnd/>
              <a:tailEnd/>
            </a:ln>
            <a:effectLst/>
          </p:spPr>
          <p:txBody>
            <a:bodyPr wrap="none">
              <a:spAutoFit/>
            </a:bodyPr>
            <a:lstStyle/>
            <a:p>
              <a:r>
                <a:rPr lang="en-US"/>
                <a:t>17,190</a:t>
              </a:r>
            </a:p>
          </p:txBody>
        </p:sp>
        <p:sp>
          <p:nvSpPr>
            <p:cNvPr id="371755" name="Text Box 43"/>
            <p:cNvSpPr txBox="1">
              <a:spLocks noChangeArrowheads="1"/>
            </p:cNvSpPr>
            <p:nvPr/>
          </p:nvSpPr>
          <p:spPr bwMode="auto">
            <a:xfrm>
              <a:off x="5059" y="2677"/>
              <a:ext cx="212" cy="288"/>
            </a:xfrm>
            <a:prstGeom prst="rect">
              <a:avLst/>
            </a:prstGeom>
            <a:noFill/>
            <a:ln w="9525">
              <a:noFill/>
              <a:miter lim="800000"/>
              <a:headEnd/>
              <a:tailEnd/>
            </a:ln>
            <a:effectLst/>
          </p:spPr>
          <p:txBody>
            <a:bodyPr wrap="none">
              <a:spAutoFit/>
            </a:bodyPr>
            <a:lstStyle/>
            <a:p>
              <a:r>
                <a:rPr lang="en-US"/>
                <a:t>3</a:t>
              </a:r>
            </a:p>
          </p:txBody>
        </p:sp>
      </p:grpSp>
      <p:grpSp>
        <p:nvGrpSpPr>
          <p:cNvPr id="371756" name="Group 44"/>
          <p:cNvGrpSpPr>
            <a:grpSpLocks/>
          </p:cNvGrpSpPr>
          <p:nvPr/>
        </p:nvGrpSpPr>
        <p:grpSpPr bwMode="auto">
          <a:xfrm>
            <a:off x="214313" y="4721225"/>
            <a:ext cx="8153400" cy="488950"/>
            <a:chOff x="135" y="2974"/>
            <a:chExt cx="5136" cy="308"/>
          </a:xfrm>
        </p:grpSpPr>
        <p:sp>
          <p:nvSpPr>
            <p:cNvPr id="371757" name="Text Box 45"/>
            <p:cNvSpPr txBox="1">
              <a:spLocks noChangeArrowheads="1"/>
            </p:cNvSpPr>
            <p:nvPr/>
          </p:nvSpPr>
          <p:spPr bwMode="auto">
            <a:xfrm>
              <a:off x="135" y="2974"/>
              <a:ext cx="1171" cy="288"/>
            </a:xfrm>
            <a:prstGeom prst="rect">
              <a:avLst/>
            </a:prstGeom>
            <a:noFill/>
            <a:ln w="9525">
              <a:noFill/>
              <a:miter lim="800000"/>
              <a:headEnd/>
              <a:tailEnd/>
            </a:ln>
            <a:effectLst/>
          </p:spPr>
          <p:txBody>
            <a:bodyPr>
              <a:spAutoFit/>
            </a:bodyPr>
            <a:lstStyle/>
            <a:p>
              <a:pPr>
                <a:spcBef>
                  <a:spcPct val="50000"/>
                </a:spcBef>
              </a:pPr>
              <a:r>
                <a:rPr lang="en-US">
                  <a:latin typeface="Arial" charset="0"/>
                </a:rPr>
                <a:t>100 Trillion</a:t>
              </a:r>
            </a:p>
          </p:txBody>
        </p:sp>
        <p:sp>
          <p:nvSpPr>
            <p:cNvPr id="371758" name="Text Box 46"/>
            <p:cNvSpPr txBox="1">
              <a:spLocks noChangeArrowheads="1"/>
            </p:cNvSpPr>
            <p:nvPr/>
          </p:nvSpPr>
          <p:spPr bwMode="auto">
            <a:xfrm>
              <a:off x="1996" y="2992"/>
              <a:ext cx="374" cy="288"/>
            </a:xfrm>
            <a:prstGeom prst="rect">
              <a:avLst/>
            </a:prstGeom>
            <a:noFill/>
            <a:ln w="9525">
              <a:noFill/>
              <a:miter lim="800000"/>
              <a:headEnd/>
              <a:tailEnd/>
            </a:ln>
            <a:effectLst/>
          </p:spPr>
          <p:txBody>
            <a:bodyPr>
              <a:spAutoFit/>
            </a:bodyPr>
            <a:lstStyle/>
            <a:p>
              <a:pPr>
                <a:spcBef>
                  <a:spcPct val="50000"/>
                </a:spcBef>
              </a:pPr>
              <a:r>
                <a:rPr lang="en-US"/>
                <a:t>6</a:t>
              </a:r>
            </a:p>
          </p:txBody>
        </p:sp>
        <p:sp>
          <p:nvSpPr>
            <p:cNvPr id="371759" name="Text Box 47"/>
            <p:cNvSpPr txBox="1">
              <a:spLocks noChangeArrowheads="1"/>
            </p:cNvSpPr>
            <p:nvPr/>
          </p:nvSpPr>
          <p:spPr bwMode="auto">
            <a:xfrm>
              <a:off x="2909" y="2994"/>
              <a:ext cx="893" cy="288"/>
            </a:xfrm>
            <a:prstGeom prst="rect">
              <a:avLst/>
            </a:prstGeom>
            <a:noFill/>
            <a:ln w="9525">
              <a:noFill/>
              <a:miter lim="800000"/>
              <a:headEnd/>
              <a:tailEnd/>
            </a:ln>
            <a:effectLst/>
          </p:spPr>
          <p:txBody>
            <a:bodyPr>
              <a:spAutoFit/>
            </a:bodyPr>
            <a:lstStyle/>
            <a:p>
              <a:pPr>
                <a:spcBef>
                  <a:spcPct val="50000"/>
                </a:spcBef>
              </a:pPr>
              <a:r>
                <a:rPr lang="en-US"/>
                <a:t>16-T to 1</a:t>
              </a:r>
            </a:p>
          </p:txBody>
        </p:sp>
        <p:sp>
          <p:nvSpPr>
            <p:cNvPr id="371760" name="Rectangle 48"/>
            <p:cNvSpPr>
              <a:spLocks noChangeArrowheads="1"/>
            </p:cNvSpPr>
            <p:nvPr/>
          </p:nvSpPr>
          <p:spPr bwMode="auto">
            <a:xfrm>
              <a:off x="3844" y="2985"/>
              <a:ext cx="644" cy="288"/>
            </a:xfrm>
            <a:prstGeom prst="rect">
              <a:avLst/>
            </a:prstGeom>
            <a:noFill/>
            <a:ln w="9525">
              <a:noFill/>
              <a:miter lim="800000"/>
              <a:headEnd/>
              <a:tailEnd/>
            </a:ln>
            <a:effectLst/>
          </p:spPr>
          <p:txBody>
            <a:bodyPr wrap="none">
              <a:spAutoFit/>
            </a:bodyPr>
            <a:lstStyle/>
            <a:p>
              <a:r>
                <a:rPr lang="en-US"/>
                <a:t>22,920</a:t>
              </a:r>
            </a:p>
          </p:txBody>
        </p:sp>
        <p:sp>
          <p:nvSpPr>
            <p:cNvPr id="371761" name="Text Box 49"/>
            <p:cNvSpPr txBox="1">
              <a:spLocks noChangeArrowheads="1"/>
            </p:cNvSpPr>
            <p:nvPr/>
          </p:nvSpPr>
          <p:spPr bwMode="auto">
            <a:xfrm>
              <a:off x="5059" y="2984"/>
              <a:ext cx="212" cy="288"/>
            </a:xfrm>
            <a:prstGeom prst="rect">
              <a:avLst/>
            </a:prstGeom>
            <a:noFill/>
            <a:ln w="9525">
              <a:noFill/>
              <a:miter lim="800000"/>
              <a:headEnd/>
              <a:tailEnd/>
            </a:ln>
            <a:effectLst/>
          </p:spPr>
          <p:txBody>
            <a:bodyPr wrap="none">
              <a:spAutoFit/>
            </a:bodyPr>
            <a:lstStyle/>
            <a:p>
              <a:r>
                <a:rPr lang="en-US"/>
                <a:t>4</a:t>
              </a:r>
            </a:p>
          </p:txBody>
        </p:sp>
      </p:grpSp>
      <p:grpSp>
        <p:nvGrpSpPr>
          <p:cNvPr id="371762" name="Group 50"/>
          <p:cNvGrpSpPr>
            <a:grpSpLocks/>
          </p:cNvGrpSpPr>
          <p:nvPr/>
        </p:nvGrpSpPr>
        <p:grpSpPr bwMode="auto">
          <a:xfrm>
            <a:off x="214313" y="5237163"/>
            <a:ext cx="8153400" cy="506412"/>
            <a:chOff x="135" y="3299"/>
            <a:chExt cx="5136" cy="319"/>
          </a:xfrm>
        </p:grpSpPr>
        <p:sp>
          <p:nvSpPr>
            <p:cNvPr id="371763" name="Text Box 51"/>
            <p:cNvSpPr txBox="1">
              <a:spLocks noChangeArrowheads="1"/>
            </p:cNvSpPr>
            <p:nvPr/>
          </p:nvSpPr>
          <p:spPr bwMode="auto">
            <a:xfrm>
              <a:off x="135" y="3329"/>
              <a:ext cx="1171" cy="288"/>
            </a:xfrm>
            <a:prstGeom prst="rect">
              <a:avLst/>
            </a:prstGeom>
            <a:noFill/>
            <a:ln w="9525">
              <a:noFill/>
              <a:miter lim="800000"/>
              <a:headEnd/>
              <a:tailEnd/>
            </a:ln>
            <a:effectLst/>
          </p:spPr>
          <p:txBody>
            <a:bodyPr>
              <a:spAutoFit/>
            </a:bodyPr>
            <a:lstStyle/>
            <a:p>
              <a:pPr>
                <a:spcBef>
                  <a:spcPct val="50000"/>
                </a:spcBef>
              </a:pPr>
              <a:r>
                <a:rPr lang="en-US">
                  <a:latin typeface="Arial" charset="0"/>
                </a:rPr>
                <a:t>100 Trillion</a:t>
              </a:r>
            </a:p>
          </p:txBody>
        </p:sp>
        <p:sp>
          <p:nvSpPr>
            <p:cNvPr id="371764" name="Text Box 52"/>
            <p:cNvSpPr txBox="1">
              <a:spLocks noChangeArrowheads="1"/>
            </p:cNvSpPr>
            <p:nvPr/>
          </p:nvSpPr>
          <p:spPr bwMode="auto">
            <a:xfrm>
              <a:off x="1996" y="3299"/>
              <a:ext cx="374" cy="288"/>
            </a:xfrm>
            <a:prstGeom prst="rect">
              <a:avLst/>
            </a:prstGeom>
            <a:noFill/>
            <a:ln w="9525">
              <a:noFill/>
              <a:miter lim="800000"/>
              <a:headEnd/>
              <a:tailEnd/>
            </a:ln>
            <a:effectLst/>
          </p:spPr>
          <p:txBody>
            <a:bodyPr>
              <a:spAutoFit/>
            </a:bodyPr>
            <a:lstStyle/>
            <a:p>
              <a:pPr>
                <a:spcBef>
                  <a:spcPct val="50000"/>
                </a:spcBef>
              </a:pPr>
              <a:r>
                <a:rPr lang="en-US"/>
                <a:t>3</a:t>
              </a:r>
            </a:p>
          </p:txBody>
        </p:sp>
        <p:sp>
          <p:nvSpPr>
            <p:cNvPr id="371765" name="Text Box 53"/>
            <p:cNvSpPr txBox="1">
              <a:spLocks noChangeArrowheads="1"/>
            </p:cNvSpPr>
            <p:nvPr/>
          </p:nvSpPr>
          <p:spPr bwMode="auto">
            <a:xfrm>
              <a:off x="2909" y="3330"/>
              <a:ext cx="893" cy="288"/>
            </a:xfrm>
            <a:prstGeom prst="rect">
              <a:avLst/>
            </a:prstGeom>
            <a:noFill/>
            <a:ln w="9525">
              <a:noFill/>
              <a:miter lim="800000"/>
              <a:headEnd/>
              <a:tailEnd/>
            </a:ln>
            <a:effectLst/>
          </p:spPr>
          <p:txBody>
            <a:bodyPr>
              <a:spAutoFit/>
            </a:bodyPr>
            <a:lstStyle/>
            <a:p>
              <a:pPr>
                <a:spcBef>
                  <a:spcPct val="50000"/>
                </a:spcBef>
              </a:pPr>
              <a:r>
                <a:rPr lang="en-US"/>
                <a:t>32-T to 1</a:t>
              </a:r>
            </a:p>
          </p:txBody>
        </p:sp>
        <p:sp>
          <p:nvSpPr>
            <p:cNvPr id="371766" name="Rectangle 54"/>
            <p:cNvSpPr>
              <a:spLocks noChangeArrowheads="1"/>
            </p:cNvSpPr>
            <p:nvPr/>
          </p:nvSpPr>
          <p:spPr bwMode="auto">
            <a:xfrm>
              <a:off x="3844" y="3312"/>
              <a:ext cx="644" cy="288"/>
            </a:xfrm>
            <a:prstGeom prst="rect">
              <a:avLst/>
            </a:prstGeom>
            <a:noFill/>
            <a:ln w="9525">
              <a:noFill/>
              <a:miter lim="800000"/>
              <a:headEnd/>
              <a:tailEnd/>
            </a:ln>
            <a:effectLst/>
          </p:spPr>
          <p:txBody>
            <a:bodyPr wrap="none">
              <a:spAutoFit/>
            </a:bodyPr>
            <a:lstStyle/>
            <a:p>
              <a:r>
                <a:rPr lang="en-US"/>
                <a:t>28,650</a:t>
              </a:r>
            </a:p>
          </p:txBody>
        </p:sp>
        <p:sp>
          <p:nvSpPr>
            <p:cNvPr id="371767" name="Text Box 55"/>
            <p:cNvSpPr txBox="1">
              <a:spLocks noChangeArrowheads="1"/>
            </p:cNvSpPr>
            <p:nvPr/>
          </p:nvSpPr>
          <p:spPr bwMode="auto">
            <a:xfrm>
              <a:off x="5059" y="3330"/>
              <a:ext cx="212" cy="288"/>
            </a:xfrm>
            <a:prstGeom prst="rect">
              <a:avLst/>
            </a:prstGeom>
            <a:noFill/>
            <a:ln w="9525">
              <a:noFill/>
              <a:miter lim="800000"/>
              <a:headEnd/>
              <a:tailEnd/>
            </a:ln>
            <a:effectLst/>
          </p:spPr>
          <p:txBody>
            <a:bodyPr wrap="none">
              <a:spAutoFit/>
            </a:bodyPr>
            <a:lstStyle/>
            <a:p>
              <a:r>
                <a:rPr lang="en-US"/>
                <a:t>5</a:t>
              </a:r>
            </a:p>
          </p:txBody>
        </p:sp>
      </p:grpSp>
      <p:sp>
        <p:nvSpPr>
          <p:cNvPr id="371768" name="Rectangle 56"/>
          <p:cNvSpPr>
            <a:spLocks noGrp="1" noChangeArrowheads="1"/>
          </p:cNvSpPr>
          <p:nvPr>
            <p:ph type="title"/>
          </p:nvPr>
        </p:nvSpPr>
        <p:spPr/>
        <p:txBody>
          <a:bodyPr/>
          <a:lstStyle/>
          <a:p>
            <a:r>
              <a:rPr lang="en-US" sz="4400"/>
              <a:t>How the C-12 / C-14 Ratio Works</a:t>
            </a:r>
          </a:p>
        </p:txBody>
      </p:sp>
    </p:spTree>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6" name="Rectangle 2"/>
          <p:cNvSpPr>
            <a:spLocks noGrp="1" noChangeArrowheads="1"/>
          </p:cNvSpPr>
          <p:nvPr>
            <p:ph type="body" idx="1"/>
          </p:nvPr>
        </p:nvSpPr>
        <p:spPr>
          <a:xfrm>
            <a:off x="449263" y="1301750"/>
            <a:ext cx="8099425" cy="1517650"/>
          </a:xfrm>
          <a:solidFill>
            <a:srgbClr val="FFFFCC"/>
          </a:solidFill>
          <a:ln w="28575">
            <a:solidFill>
              <a:srgbClr val="000066"/>
            </a:solidFill>
          </a:ln>
        </p:spPr>
        <p:txBody>
          <a:bodyPr/>
          <a:lstStyle/>
          <a:p>
            <a:pPr marL="400050" indent="-400050" algn="ctr">
              <a:lnSpc>
                <a:spcPct val="90000"/>
              </a:lnSpc>
              <a:buFont typeface="Wingdings" pitchFamily="2" charset="2"/>
              <a:buNone/>
            </a:pPr>
            <a:r>
              <a:rPr lang="en-US" dirty="0"/>
              <a:t>Has the ratio of C-12 to C-14 in the earth’s atmosphere always been the same as it is today (1-trillion to 1)?</a:t>
            </a:r>
          </a:p>
        </p:txBody>
      </p:sp>
      <p:sp>
        <p:nvSpPr>
          <p:cNvPr id="374787" name="Text Box 3"/>
          <p:cNvSpPr txBox="1">
            <a:spLocks noChangeArrowheads="1"/>
          </p:cNvSpPr>
          <p:nvPr/>
        </p:nvSpPr>
        <p:spPr bwMode="auto">
          <a:xfrm>
            <a:off x="328613" y="3595688"/>
            <a:ext cx="8143875" cy="2035175"/>
          </a:xfrm>
          <a:prstGeom prst="rect">
            <a:avLst/>
          </a:prstGeom>
          <a:noFill/>
          <a:ln w="9525">
            <a:noFill/>
            <a:miter lim="800000"/>
            <a:headEnd/>
            <a:tailEnd/>
          </a:ln>
          <a:effectLst/>
        </p:spPr>
        <p:txBody>
          <a:bodyPr>
            <a:spAutoFit/>
          </a:bodyPr>
          <a:lstStyle/>
          <a:p>
            <a:pPr marL="457200" indent="-457200">
              <a:spcBef>
                <a:spcPct val="50000"/>
              </a:spcBef>
              <a:buClr>
                <a:srgbClr val="000066"/>
              </a:buClr>
              <a:buSzPct val="70000"/>
              <a:buFont typeface="Wingdings" pitchFamily="2" charset="2"/>
              <a:buChar char="u"/>
            </a:pPr>
            <a:r>
              <a:rPr lang="en-US" sz="2800">
                <a:latin typeface="Arial" charset="0"/>
              </a:rPr>
              <a:t>If this assumption is </a:t>
            </a:r>
            <a:r>
              <a:rPr lang="en-US" sz="2800" u="sng">
                <a:latin typeface="Arial" charset="0"/>
              </a:rPr>
              <a:t>true</a:t>
            </a:r>
            <a:r>
              <a:rPr lang="en-US" sz="2800">
                <a:latin typeface="Arial" charset="0"/>
              </a:rPr>
              <a:t> then carbon-14 dating is a reliable dating method</a:t>
            </a:r>
          </a:p>
          <a:p>
            <a:pPr marL="457200" indent="-457200">
              <a:spcBef>
                <a:spcPct val="55000"/>
              </a:spcBef>
              <a:buClr>
                <a:srgbClr val="000066"/>
              </a:buClr>
              <a:buSzPct val="70000"/>
              <a:buFont typeface="Wingdings" pitchFamily="2" charset="2"/>
              <a:buChar char="u"/>
            </a:pPr>
            <a:r>
              <a:rPr lang="en-US" sz="2800">
                <a:latin typeface="Arial" charset="0"/>
              </a:rPr>
              <a:t>If this assumption is </a:t>
            </a:r>
            <a:r>
              <a:rPr lang="en-US" sz="2800" u="sng">
                <a:latin typeface="Arial" charset="0"/>
              </a:rPr>
              <a:t>false</a:t>
            </a:r>
            <a:r>
              <a:rPr lang="en-US" sz="2800">
                <a:latin typeface="Arial" charset="0"/>
              </a:rPr>
              <a:t> then carbon-14 dating is not a reliable dating method</a:t>
            </a:r>
          </a:p>
        </p:txBody>
      </p:sp>
      <p:sp>
        <p:nvSpPr>
          <p:cNvPr id="374788" name="Text Box 4"/>
          <p:cNvSpPr txBox="1">
            <a:spLocks noChangeArrowheads="1"/>
          </p:cNvSpPr>
          <p:nvPr/>
        </p:nvSpPr>
        <p:spPr bwMode="auto">
          <a:xfrm>
            <a:off x="849313" y="2773363"/>
            <a:ext cx="7386637" cy="641350"/>
          </a:xfrm>
          <a:prstGeom prst="rect">
            <a:avLst/>
          </a:prstGeom>
          <a:noFill/>
          <a:ln w="28575">
            <a:noFill/>
            <a:miter lim="800000"/>
            <a:headEnd/>
            <a:tailEnd/>
          </a:ln>
          <a:effectLst>
            <a:prstShdw prst="shdw17" dist="17961" dir="2700000">
              <a:srgbClr val="FFFFCC">
                <a:gamma/>
                <a:shade val="60000"/>
                <a:invGamma/>
              </a:srgbClr>
            </a:prstShdw>
          </a:effectLst>
        </p:spPr>
        <p:txBody>
          <a:bodyPr>
            <a:spAutoFit/>
          </a:bodyPr>
          <a:lstStyle/>
          <a:p>
            <a:pPr algn="ctr">
              <a:spcBef>
                <a:spcPct val="50000"/>
              </a:spcBef>
            </a:pPr>
            <a:r>
              <a:rPr kumimoji="1" lang="en-US" sz="3600">
                <a:solidFill>
                  <a:srgbClr val="000066"/>
                </a:solidFill>
                <a:effectLst>
                  <a:outerShdw blurRad="38100" dist="38100" dir="2700000" algn="tl">
                    <a:srgbClr val="000000"/>
                  </a:outerShdw>
                </a:effectLst>
                <a:latin typeface="Arial" charset="0"/>
              </a:rPr>
              <a:t>This is a key assumption</a:t>
            </a:r>
          </a:p>
        </p:txBody>
      </p:sp>
      <p:sp>
        <p:nvSpPr>
          <p:cNvPr id="374789" name="Rectangle 5"/>
          <p:cNvSpPr>
            <a:spLocks noGrp="1" noChangeArrowheads="1"/>
          </p:cNvSpPr>
          <p:nvPr>
            <p:ph type="title"/>
          </p:nvPr>
        </p:nvSpPr>
        <p:spPr/>
        <p:txBody>
          <a:bodyPr/>
          <a:lstStyle/>
          <a:p>
            <a:r>
              <a:rPr lang="en-US"/>
              <a:t>A Critical Assumption</a:t>
            </a:r>
          </a:p>
        </p:txBody>
      </p:sp>
    </p:spTree>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0469" name="Rectangle 5"/>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90466" name="Rectangle 2"/>
          <p:cNvSpPr>
            <a:spLocks noGrp="1" noChangeArrowheads="1"/>
          </p:cNvSpPr>
          <p:nvPr>
            <p:ph type="title"/>
          </p:nvPr>
        </p:nvSpPr>
        <p:spPr>
          <a:xfrm>
            <a:off x="0" y="0"/>
            <a:ext cx="9144000" cy="1676400"/>
          </a:xfrm>
        </p:spPr>
        <p:txBody>
          <a:bodyPr/>
          <a:lstStyle/>
          <a:p>
            <a:r>
              <a:rPr lang="en-US" sz="3600" dirty="0">
                <a:solidFill>
                  <a:schemeClr val="tx1"/>
                </a:solidFill>
                <a:latin typeface="Tahoma" pitchFamily="34" charset="0"/>
              </a:rPr>
              <a:t>Problems with the Assumptions of Carbon-14 Dating in Light of Biblical Teaching:</a:t>
            </a:r>
          </a:p>
        </p:txBody>
      </p:sp>
      <p:sp>
        <p:nvSpPr>
          <p:cNvPr id="190467" name="Rectangle 3"/>
          <p:cNvSpPr>
            <a:spLocks noGrp="1" noChangeArrowheads="1"/>
          </p:cNvSpPr>
          <p:nvPr>
            <p:ph idx="1"/>
          </p:nvPr>
        </p:nvSpPr>
        <p:spPr>
          <a:xfrm>
            <a:off x="381000" y="1981200"/>
            <a:ext cx="8382000" cy="4724400"/>
          </a:xfrm>
        </p:spPr>
        <p:txBody>
          <a:bodyPr/>
          <a:lstStyle/>
          <a:p>
            <a:r>
              <a:rPr lang="en-US" sz="2800" dirty="0"/>
              <a:t>The Bible teaches that the earth was created about 6000 years ago. God </a:t>
            </a:r>
            <a:r>
              <a:rPr lang="en-US" sz="2800" b="1" i="1" dirty="0">
                <a:solidFill>
                  <a:srgbClr val="FF0000"/>
                </a:solidFill>
              </a:rPr>
              <a:t>might</a:t>
            </a:r>
            <a:r>
              <a:rPr lang="en-US" sz="2800" dirty="0"/>
              <a:t> not have created the earth with the same ratio of carbon-14 to carbon-12 that exists today.</a:t>
            </a:r>
          </a:p>
          <a:p>
            <a:r>
              <a:rPr lang="en-US" sz="2800" dirty="0"/>
              <a:t>The Bible teaches that about 4,500 years ago there was a global flood. Conditions on the earth before, during, and after the flood </a:t>
            </a:r>
            <a:r>
              <a:rPr lang="en-US" sz="2800" b="1" i="1" dirty="0">
                <a:solidFill>
                  <a:srgbClr val="FF0000"/>
                </a:solidFill>
              </a:rPr>
              <a:t>might</a:t>
            </a:r>
            <a:r>
              <a:rPr lang="en-US" sz="2800" dirty="0"/>
              <a:t> have had a dramatic effect on the ratio of carbon-14 to carbon-12.</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 calcmode="lin" valueType="num">
                                      <p:cBhvr>
                                        <p:cTn id="7" dur="500" fill="hold"/>
                                        <p:tgtEl>
                                          <p:spTgt spid="19046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9046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90467">
                                            <p:txEl>
                                              <p:pRg st="1" end="1"/>
                                            </p:txEl>
                                          </p:spTgt>
                                        </p:tgtEl>
                                        <p:attrNameLst>
                                          <p:attrName>style.visibility</p:attrName>
                                        </p:attrNameLst>
                                      </p:cBhvr>
                                      <p:to>
                                        <p:strVal val="visible"/>
                                      </p:to>
                                    </p:set>
                                    <p:anim calcmode="lin" valueType="num">
                                      <p:cBhvr>
                                        <p:cTn id="13" dur="500" fill="hold"/>
                                        <p:tgtEl>
                                          <p:spTgt spid="190467">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90467">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bldLvl="3"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2517" name="Rectangle 5"/>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192514" name="Rectangle 2"/>
          <p:cNvSpPr>
            <a:spLocks noGrp="1" noChangeArrowheads="1"/>
          </p:cNvSpPr>
          <p:nvPr>
            <p:ph type="title"/>
          </p:nvPr>
        </p:nvSpPr>
        <p:spPr>
          <a:xfrm>
            <a:off x="685800" y="0"/>
            <a:ext cx="7772400" cy="533400"/>
          </a:xfrm>
        </p:spPr>
        <p:txBody>
          <a:bodyPr/>
          <a:lstStyle/>
          <a:p>
            <a:r>
              <a:rPr lang="en-US" sz="3600" dirty="0">
                <a:solidFill>
                  <a:schemeClr val="tx1"/>
                </a:solidFill>
                <a:latin typeface="Tahoma" pitchFamily="34" charset="0"/>
              </a:rPr>
              <a:t>Is Carbon Dating Reliable?</a:t>
            </a:r>
          </a:p>
        </p:txBody>
      </p:sp>
      <p:sp>
        <p:nvSpPr>
          <p:cNvPr id="192515" name="Rectangle 3"/>
          <p:cNvSpPr>
            <a:spLocks noGrp="1" noChangeArrowheads="1"/>
          </p:cNvSpPr>
          <p:nvPr>
            <p:ph idx="1"/>
          </p:nvPr>
        </p:nvSpPr>
        <p:spPr>
          <a:xfrm>
            <a:off x="685800" y="685800"/>
            <a:ext cx="7772400" cy="5715000"/>
          </a:xfrm>
        </p:spPr>
        <p:txBody>
          <a:bodyPr/>
          <a:lstStyle/>
          <a:p>
            <a:r>
              <a:rPr lang="en-US" sz="3200" dirty="0"/>
              <a:t>In addition to the assumptions made when using carbon dating, we see many examples where carbon dating is </a:t>
            </a:r>
            <a:r>
              <a:rPr lang="en-US" sz="3200" b="1" i="1" dirty="0"/>
              <a:t>not reliable</a:t>
            </a:r>
            <a:r>
              <a:rPr lang="en-US" sz="3200" dirty="0"/>
              <a:t> in dating living things that we </a:t>
            </a:r>
            <a:r>
              <a:rPr lang="en-US" sz="3200" b="1" i="1" dirty="0"/>
              <a:t>know</a:t>
            </a:r>
            <a:r>
              <a:rPr lang="en-US" sz="3200" dirty="0"/>
              <a:t> are not very old.</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 calcmode="lin" valueType="num">
                                      <p:cBhvr>
                                        <p:cTn id="7" dur="500" fill="hold"/>
                                        <p:tgtEl>
                                          <p:spTgt spid="19251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9251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bldLvl="3"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a:t>Creation versus Evolution - Week 5</a:t>
            </a:r>
          </a:p>
        </p:txBody>
      </p:sp>
      <p:sp>
        <p:nvSpPr>
          <p:cNvPr id="194562" name="Text Box 2"/>
          <p:cNvSpPr txBox="1">
            <a:spLocks noChangeArrowheads="1"/>
          </p:cNvSpPr>
          <p:nvPr/>
        </p:nvSpPr>
        <p:spPr bwMode="auto">
          <a:xfrm>
            <a:off x="304800" y="0"/>
            <a:ext cx="8474075" cy="6681788"/>
          </a:xfrm>
          <a:prstGeom prst="rect">
            <a:avLst/>
          </a:prstGeom>
          <a:noFill/>
          <a:ln w="9525">
            <a:noFill/>
            <a:miter lim="800000"/>
            <a:headEnd/>
            <a:tailEnd/>
          </a:ln>
          <a:effectLst>
            <a:outerShdw dist="107763" dir="2700000" algn="ctr" rotWithShape="0">
              <a:schemeClr val="tx1"/>
            </a:outerShdw>
          </a:effectLst>
        </p:spPr>
        <p:txBody>
          <a:bodyPr>
            <a:spAutoFit/>
          </a:bodyPr>
          <a:lstStyle/>
          <a:p>
            <a:pPr algn="ctr">
              <a:lnSpc>
                <a:spcPct val="90000"/>
              </a:lnSpc>
            </a:pPr>
            <a:r>
              <a:rPr lang="en-US" sz="8800" b="1">
                <a:solidFill>
                  <a:schemeClr val="bg1"/>
                </a:solidFill>
                <a:latin typeface="GoudySans Md BT" pitchFamily="34" charset="0"/>
              </a:rPr>
              <a:t>Living mollusk shells were carbon dated as being </a:t>
            </a:r>
            <a:r>
              <a:rPr lang="en-US" sz="8800" b="1">
                <a:solidFill>
                  <a:srgbClr val="FFFF00"/>
                </a:solidFill>
                <a:latin typeface="GoudySans Md BT" pitchFamily="34" charset="0"/>
              </a:rPr>
              <a:t>2300 years old.</a:t>
            </a:r>
            <a:endParaRPr lang="en-US" sz="7200" b="1">
              <a:solidFill>
                <a:srgbClr val="FFFF00"/>
              </a:solidFill>
              <a:latin typeface="GoudySans Md BT" pitchFamily="34" charset="0"/>
            </a:endParaRPr>
          </a:p>
          <a:p>
            <a:pPr algn="ctr">
              <a:lnSpc>
                <a:spcPct val="90000"/>
              </a:lnSpc>
            </a:pPr>
            <a:r>
              <a:rPr lang="en-US" sz="4000" b="1" i="1">
                <a:solidFill>
                  <a:schemeClr val="bg1"/>
                </a:solidFill>
                <a:latin typeface="GoudySans Md BT" pitchFamily="34" charset="0"/>
              </a:rPr>
              <a:t>Science</a:t>
            </a:r>
            <a:r>
              <a:rPr lang="en-US" sz="4000" b="1">
                <a:solidFill>
                  <a:schemeClr val="bg1"/>
                </a:solidFill>
                <a:latin typeface="GoudySans Md BT" pitchFamily="34" charset="0"/>
              </a:rPr>
              <a:t> vol. 141, 1963 p. 634-637</a:t>
            </a:r>
            <a:endParaRPr lang="en-US" sz="4800" b="1">
              <a:solidFill>
                <a:schemeClr val="bg1"/>
              </a:solidFill>
              <a:latin typeface="GoudySans Md BT" pitchFamily="34" charset="0"/>
            </a:endParaRPr>
          </a:p>
        </p:txBody>
      </p:sp>
    </p:spTree>
  </p:cSld>
  <p:clrMapOvr>
    <a:overrideClrMapping bg1="lt1" tx1="dk1" bg2="lt2" tx2="dk2" accent1="accent1" accent2="accent2" accent3="accent3" accent4="accent4" accent5="accent5" accent6="accent6" hlink="hlink" folHlink="folHlink"/>
  </p:clrMapOvr>
  <p:transition>
    <p:newsfla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9144000" cy="685800"/>
          </a:xfrm>
        </p:spPr>
        <p:txBody>
          <a:bodyPr/>
          <a:lstStyle/>
          <a:p>
            <a:r>
              <a:rPr lang="en-US" sz="3200" b="1" dirty="0">
                <a:latin typeface="Tahoma" pitchFamily="34" charset="0"/>
              </a:rPr>
              <a:t>Genesis 11 – The Line of Shem</a:t>
            </a:r>
          </a:p>
        </p:txBody>
      </p:sp>
      <p:sp>
        <p:nvSpPr>
          <p:cNvPr id="122883" name="Rectangle 3"/>
          <p:cNvSpPr>
            <a:spLocks noGrp="1" noChangeArrowheads="1"/>
          </p:cNvSpPr>
          <p:nvPr>
            <p:ph idx="1"/>
          </p:nvPr>
        </p:nvSpPr>
        <p:spPr>
          <a:xfrm>
            <a:off x="457200" y="1066800"/>
            <a:ext cx="8229600" cy="5791200"/>
          </a:xfrm>
        </p:spPr>
        <p:txBody>
          <a:bodyPr>
            <a:normAutofit/>
          </a:bodyPr>
          <a:lstStyle/>
          <a:p>
            <a:pPr marL="0" indent="0">
              <a:lnSpc>
                <a:spcPct val="80000"/>
              </a:lnSpc>
              <a:buNone/>
            </a:pPr>
            <a:r>
              <a:rPr lang="en-US" sz="2800" i="1" baseline="30000" dirty="0">
                <a:latin typeface="Cambria" pitchFamily="18" charset="0"/>
              </a:rPr>
              <a:t>18</a:t>
            </a:r>
            <a:r>
              <a:rPr lang="en-US" sz="2800" i="1" dirty="0">
                <a:latin typeface="Cambria" pitchFamily="18" charset="0"/>
              </a:rPr>
              <a:t> When </a:t>
            </a:r>
            <a:r>
              <a:rPr lang="en-US" sz="2800" i="1" u="sng" dirty="0" err="1">
                <a:solidFill>
                  <a:srgbClr val="00642D"/>
                </a:solidFill>
                <a:latin typeface="Cambria" pitchFamily="18" charset="0"/>
              </a:rPr>
              <a:t>Peleg</a:t>
            </a:r>
            <a:r>
              <a:rPr lang="en-US" sz="2800" i="1" dirty="0">
                <a:latin typeface="Cambria" pitchFamily="18" charset="0"/>
              </a:rPr>
              <a:t> had lived </a:t>
            </a:r>
            <a:r>
              <a:rPr lang="en-US" sz="2800" i="1" dirty="0">
                <a:solidFill>
                  <a:srgbClr val="00642D"/>
                </a:solidFill>
                <a:latin typeface="Cambria" pitchFamily="18" charset="0"/>
              </a:rPr>
              <a:t>30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Reu</a:t>
            </a:r>
            <a:r>
              <a:rPr lang="en-US" sz="2800" i="1" dirty="0">
                <a:latin typeface="Cambria" pitchFamily="18" charset="0"/>
              </a:rPr>
              <a:t>. </a:t>
            </a:r>
            <a:r>
              <a:rPr lang="en-US" sz="2800" i="1" baseline="30000" dirty="0">
                <a:latin typeface="Cambria" pitchFamily="18" charset="0"/>
              </a:rPr>
              <a:t>19</a:t>
            </a:r>
            <a:r>
              <a:rPr lang="en-US" sz="2800" i="1" dirty="0">
                <a:latin typeface="Cambria" pitchFamily="18" charset="0"/>
              </a:rPr>
              <a:t> And </a:t>
            </a:r>
            <a:r>
              <a:rPr lang="en-US" sz="2800" i="1" dirty="0" err="1">
                <a:latin typeface="Cambria" pitchFamily="18" charset="0"/>
              </a:rPr>
              <a:t>Peleg</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Reu</a:t>
            </a:r>
            <a:r>
              <a:rPr lang="en-US" sz="2800" i="1" dirty="0">
                <a:solidFill>
                  <a:srgbClr val="C00000"/>
                </a:solidFill>
                <a:latin typeface="Cambria" pitchFamily="18" charset="0"/>
              </a:rPr>
              <a:t> 209 years </a:t>
            </a:r>
            <a:r>
              <a:rPr lang="en-US" sz="2800" i="1" dirty="0">
                <a:latin typeface="Cambria" pitchFamily="18" charset="0"/>
              </a:rPr>
              <a:t>and had other sons and daughters. </a:t>
            </a:r>
          </a:p>
          <a:p>
            <a:pPr marL="0" indent="0">
              <a:lnSpc>
                <a:spcPct val="80000"/>
              </a:lnSpc>
              <a:buNone/>
            </a:pPr>
            <a:r>
              <a:rPr lang="en-US" sz="2800" i="1" baseline="30000" dirty="0">
                <a:latin typeface="Cambria" pitchFamily="18" charset="0"/>
              </a:rPr>
              <a:t>20</a:t>
            </a:r>
            <a:r>
              <a:rPr lang="en-US" sz="2800" i="1" dirty="0">
                <a:latin typeface="Cambria" pitchFamily="18" charset="0"/>
              </a:rPr>
              <a:t> When </a:t>
            </a:r>
            <a:r>
              <a:rPr lang="en-US" sz="2800" i="1" u="sng" dirty="0" err="1">
                <a:solidFill>
                  <a:srgbClr val="00642D"/>
                </a:solidFill>
                <a:latin typeface="Cambria" pitchFamily="18" charset="0"/>
              </a:rPr>
              <a:t>Reu</a:t>
            </a:r>
            <a:r>
              <a:rPr lang="en-US" sz="2800" i="1" dirty="0">
                <a:latin typeface="Cambria" pitchFamily="18" charset="0"/>
              </a:rPr>
              <a:t> had lived </a:t>
            </a:r>
            <a:r>
              <a:rPr lang="en-US" sz="2800" i="1" dirty="0">
                <a:solidFill>
                  <a:srgbClr val="007E39"/>
                </a:solidFill>
                <a:latin typeface="Cambria" pitchFamily="18" charset="0"/>
              </a:rPr>
              <a:t>32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Serug</a:t>
            </a:r>
            <a:r>
              <a:rPr lang="en-US" sz="2800" i="1" dirty="0">
                <a:latin typeface="Cambria" pitchFamily="18" charset="0"/>
              </a:rPr>
              <a:t>. </a:t>
            </a:r>
            <a:r>
              <a:rPr lang="en-US" sz="2800" i="1" baseline="30000" dirty="0">
                <a:latin typeface="Cambria" pitchFamily="18" charset="0"/>
              </a:rPr>
              <a:t>21</a:t>
            </a:r>
            <a:r>
              <a:rPr lang="en-US" sz="2800" i="1" dirty="0">
                <a:latin typeface="Cambria" pitchFamily="18" charset="0"/>
              </a:rPr>
              <a:t> And </a:t>
            </a:r>
            <a:r>
              <a:rPr lang="en-US" sz="2800" i="1" dirty="0" err="1">
                <a:latin typeface="Cambria" pitchFamily="18" charset="0"/>
              </a:rPr>
              <a:t>Reu</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Serug</a:t>
            </a:r>
            <a:r>
              <a:rPr lang="en-US" sz="2800" i="1" dirty="0">
                <a:solidFill>
                  <a:srgbClr val="C00000"/>
                </a:solidFill>
                <a:latin typeface="Cambria" pitchFamily="18" charset="0"/>
              </a:rPr>
              <a:t> 207 years </a:t>
            </a:r>
            <a:r>
              <a:rPr lang="en-US" sz="2800" i="1" dirty="0">
                <a:latin typeface="Cambria" pitchFamily="18" charset="0"/>
              </a:rPr>
              <a:t>and had other sons and daughters. </a:t>
            </a:r>
          </a:p>
          <a:p>
            <a:pPr marL="0" indent="0">
              <a:lnSpc>
                <a:spcPct val="80000"/>
              </a:lnSpc>
              <a:buNone/>
            </a:pPr>
            <a:r>
              <a:rPr lang="en-US" sz="2800" i="1" baseline="30000" dirty="0">
                <a:latin typeface="Cambria" pitchFamily="18" charset="0"/>
              </a:rPr>
              <a:t>22</a:t>
            </a:r>
            <a:r>
              <a:rPr lang="en-US" sz="2800" i="1" dirty="0">
                <a:latin typeface="Cambria" pitchFamily="18" charset="0"/>
              </a:rPr>
              <a:t> When </a:t>
            </a:r>
            <a:r>
              <a:rPr lang="en-US" sz="2800" i="1" u="sng" dirty="0" err="1">
                <a:solidFill>
                  <a:srgbClr val="00642D"/>
                </a:solidFill>
                <a:latin typeface="Cambria" pitchFamily="18" charset="0"/>
              </a:rPr>
              <a:t>Serug</a:t>
            </a:r>
            <a:r>
              <a:rPr lang="en-US" sz="2800" i="1" dirty="0">
                <a:latin typeface="Cambria" pitchFamily="18" charset="0"/>
              </a:rPr>
              <a:t> had lived </a:t>
            </a:r>
            <a:r>
              <a:rPr lang="en-US" sz="2800" i="1" dirty="0">
                <a:solidFill>
                  <a:srgbClr val="00642D"/>
                </a:solidFill>
                <a:latin typeface="Cambria" pitchFamily="18" charset="0"/>
              </a:rPr>
              <a:t>30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Nahor</a:t>
            </a:r>
            <a:r>
              <a:rPr lang="en-US" sz="2800" i="1" dirty="0">
                <a:latin typeface="Cambria" pitchFamily="18" charset="0"/>
              </a:rPr>
              <a:t>. </a:t>
            </a:r>
            <a:r>
              <a:rPr lang="en-US" sz="2800" i="1" baseline="30000" dirty="0">
                <a:latin typeface="Cambria" pitchFamily="18" charset="0"/>
              </a:rPr>
              <a:t>23</a:t>
            </a:r>
            <a:r>
              <a:rPr lang="en-US" sz="2800" i="1" dirty="0">
                <a:latin typeface="Cambria" pitchFamily="18" charset="0"/>
              </a:rPr>
              <a:t> And </a:t>
            </a:r>
            <a:r>
              <a:rPr lang="en-US" sz="2800" i="1" dirty="0" err="1">
                <a:latin typeface="Cambria" pitchFamily="18" charset="0"/>
              </a:rPr>
              <a:t>Serug</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Nahor</a:t>
            </a:r>
            <a:r>
              <a:rPr lang="en-US" sz="2800" i="1" dirty="0">
                <a:solidFill>
                  <a:srgbClr val="C00000"/>
                </a:solidFill>
                <a:latin typeface="Cambria" pitchFamily="18" charset="0"/>
              </a:rPr>
              <a:t> 200 years </a:t>
            </a:r>
            <a:r>
              <a:rPr lang="en-US" sz="2800" i="1" dirty="0">
                <a:latin typeface="Cambria" pitchFamily="18" charset="0"/>
              </a:rPr>
              <a:t>and had other sons and daughters. </a:t>
            </a:r>
          </a:p>
          <a:p>
            <a:pPr marL="0" indent="0">
              <a:lnSpc>
                <a:spcPct val="80000"/>
              </a:lnSpc>
              <a:buNone/>
            </a:pPr>
            <a:r>
              <a:rPr lang="en-US" sz="2800" i="1" baseline="30000" dirty="0">
                <a:latin typeface="Cambria" pitchFamily="18" charset="0"/>
              </a:rPr>
              <a:t>24</a:t>
            </a:r>
            <a:r>
              <a:rPr lang="en-US" sz="2800" i="1" dirty="0">
                <a:latin typeface="Cambria" pitchFamily="18" charset="0"/>
              </a:rPr>
              <a:t> When </a:t>
            </a:r>
            <a:r>
              <a:rPr lang="en-US" sz="2800" i="1" u="sng" dirty="0" err="1">
                <a:solidFill>
                  <a:srgbClr val="00642D"/>
                </a:solidFill>
                <a:latin typeface="Cambria" pitchFamily="18" charset="0"/>
              </a:rPr>
              <a:t>Nahor</a:t>
            </a:r>
            <a:r>
              <a:rPr lang="en-US" sz="2800" i="1" dirty="0">
                <a:latin typeface="Cambria" pitchFamily="18" charset="0"/>
              </a:rPr>
              <a:t> had lived </a:t>
            </a:r>
            <a:r>
              <a:rPr lang="en-US" sz="2800" i="1" dirty="0">
                <a:solidFill>
                  <a:srgbClr val="00642D"/>
                </a:solidFill>
                <a:latin typeface="Cambria" pitchFamily="18" charset="0"/>
              </a:rPr>
              <a:t>29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err="1">
                <a:solidFill>
                  <a:srgbClr val="00642D"/>
                </a:solidFill>
                <a:latin typeface="Cambria" pitchFamily="18" charset="0"/>
              </a:rPr>
              <a:t>Terah</a:t>
            </a:r>
            <a:r>
              <a:rPr lang="en-US" sz="2800" i="1" dirty="0">
                <a:latin typeface="Cambria" pitchFamily="18" charset="0"/>
              </a:rPr>
              <a:t>. </a:t>
            </a:r>
            <a:r>
              <a:rPr lang="en-US" sz="2800" i="1" baseline="30000" dirty="0">
                <a:latin typeface="Cambria" pitchFamily="18" charset="0"/>
              </a:rPr>
              <a:t>25</a:t>
            </a:r>
            <a:r>
              <a:rPr lang="en-US" sz="2800" i="1" dirty="0">
                <a:latin typeface="Cambria" pitchFamily="18" charset="0"/>
              </a:rPr>
              <a:t> And </a:t>
            </a:r>
            <a:r>
              <a:rPr lang="en-US" sz="2800" i="1" dirty="0" err="1">
                <a:latin typeface="Cambria" pitchFamily="18" charset="0"/>
              </a:rPr>
              <a:t>Nahor</a:t>
            </a:r>
            <a:r>
              <a:rPr lang="en-US" sz="2800" i="1" dirty="0">
                <a:latin typeface="Cambria" pitchFamily="18" charset="0"/>
              </a:rPr>
              <a:t> </a:t>
            </a:r>
            <a:r>
              <a:rPr lang="en-US" sz="2800" i="1" dirty="0">
                <a:solidFill>
                  <a:srgbClr val="C00000"/>
                </a:solidFill>
                <a:latin typeface="Cambria" pitchFamily="18" charset="0"/>
              </a:rPr>
              <a:t>lived after he fathered </a:t>
            </a:r>
            <a:r>
              <a:rPr lang="en-US" sz="2800" i="1" dirty="0" err="1">
                <a:solidFill>
                  <a:srgbClr val="C00000"/>
                </a:solidFill>
                <a:latin typeface="Cambria" pitchFamily="18" charset="0"/>
              </a:rPr>
              <a:t>Terah</a:t>
            </a:r>
            <a:r>
              <a:rPr lang="en-US" sz="2800" i="1" dirty="0">
                <a:solidFill>
                  <a:srgbClr val="C00000"/>
                </a:solidFill>
                <a:latin typeface="Cambria" pitchFamily="18" charset="0"/>
              </a:rPr>
              <a:t> 119 years</a:t>
            </a:r>
            <a:r>
              <a:rPr lang="en-US" sz="2800" i="1" dirty="0">
                <a:latin typeface="Cambria" pitchFamily="18" charset="0"/>
              </a:rPr>
              <a:t> and had other sons and daughters. </a:t>
            </a:r>
          </a:p>
          <a:p>
            <a:pPr marL="0" indent="0">
              <a:lnSpc>
                <a:spcPct val="80000"/>
              </a:lnSpc>
              <a:buNone/>
            </a:pPr>
            <a:r>
              <a:rPr lang="en-US" sz="2800" i="1" baseline="30000" dirty="0">
                <a:latin typeface="Cambria" pitchFamily="18" charset="0"/>
              </a:rPr>
              <a:t>26</a:t>
            </a:r>
            <a:r>
              <a:rPr lang="en-US" sz="2800" i="1" dirty="0">
                <a:latin typeface="Cambria" pitchFamily="18" charset="0"/>
              </a:rPr>
              <a:t> When </a:t>
            </a:r>
            <a:r>
              <a:rPr lang="en-US" sz="2800" i="1" u="sng" dirty="0" err="1">
                <a:solidFill>
                  <a:srgbClr val="00642D"/>
                </a:solidFill>
                <a:latin typeface="Cambria" pitchFamily="18" charset="0"/>
              </a:rPr>
              <a:t>Terah</a:t>
            </a:r>
            <a:r>
              <a:rPr lang="en-US" sz="2800" i="1" dirty="0">
                <a:latin typeface="Cambria" pitchFamily="18" charset="0"/>
              </a:rPr>
              <a:t> had lived </a:t>
            </a:r>
            <a:r>
              <a:rPr lang="en-US" sz="2800" i="1" dirty="0">
                <a:solidFill>
                  <a:srgbClr val="00642D"/>
                </a:solidFill>
                <a:latin typeface="Cambria" pitchFamily="18" charset="0"/>
              </a:rPr>
              <a:t>70 years</a:t>
            </a:r>
            <a:r>
              <a:rPr lang="en-US" sz="2800" i="1" dirty="0">
                <a:latin typeface="Cambria" pitchFamily="18" charset="0"/>
              </a:rPr>
              <a:t>, he </a:t>
            </a:r>
            <a:r>
              <a:rPr lang="en-US" sz="2800" i="1" dirty="0">
                <a:solidFill>
                  <a:srgbClr val="00642D"/>
                </a:solidFill>
                <a:latin typeface="Cambria" pitchFamily="18" charset="0"/>
              </a:rPr>
              <a:t>fathered </a:t>
            </a:r>
            <a:r>
              <a:rPr lang="en-US" sz="2800" i="1" u="sng" dirty="0">
                <a:solidFill>
                  <a:srgbClr val="00642D"/>
                </a:solidFill>
                <a:latin typeface="Cambria" pitchFamily="18" charset="0"/>
              </a:rPr>
              <a:t>Abram, </a:t>
            </a:r>
            <a:r>
              <a:rPr lang="en-US" sz="2800" i="1" u="sng" dirty="0" err="1">
                <a:solidFill>
                  <a:srgbClr val="00642D"/>
                </a:solidFill>
                <a:latin typeface="Cambria" pitchFamily="18" charset="0"/>
              </a:rPr>
              <a:t>Nahor</a:t>
            </a:r>
            <a:r>
              <a:rPr lang="en-US" sz="2800" i="1" u="sng" dirty="0">
                <a:solidFill>
                  <a:srgbClr val="00642D"/>
                </a:solidFill>
                <a:latin typeface="Cambria" pitchFamily="18" charset="0"/>
              </a:rPr>
              <a:t>, and Haran</a:t>
            </a:r>
            <a:r>
              <a:rPr lang="en-US" sz="2800" i="1" dirty="0">
                <a:solidFill>
                  <a:srgbClr val="00642D"/>
                </a:solidFill>
                <a:latin typeface="Cambria" pitchFamily="18" charset="0"/>
              </a:rPr>
              <a:t>.</a:t>
            </a:r>
            <a:endParaRPr lang="en-US" sz="2800" b="1" i="1" dirty="0">
              <a:solidFill>
                <a:srgbClr val="00642D"/>
              </a:solidFill>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7" name="Footer Placeholder 2"/>
          <p:cNvSpPr>
            <a:spLocks noGrp="1"/>
          </p:cNvSpPr>
          <p:nvPr>
            <p:ph type="ftr" sz="quarter" idx="11"/>
          </p:nvPr>
        </p:nvSpPr>
        <p:spPr/>
        <p:txBody>
          <a:bodyPr/>
          <a:lstStyle/>
          <a:p>
            <a:r>
              <a:rPr lang="en-US"/>
              <a:t>Creation versus Evolution - Week 5</a:t>
            </a:r>
          </a:p>
        </p:txBody>
      </p:sp>
      <p:pic>
        <p:nvPicPr>
          <p:cNvPr id="195586" name="Picture 2" descr="Seal copy"/>
          <p:cNvPicPr>
            <a:picLocks noChangeAspect="1" noChangeArrowheads="1"/>
          </p:cNvPicPr>
          <p:nvPr/>
        </p:nvPicPr>
        <p:blipFill>
          <a:blip r:embed="rId2" cstate="print">
            <a:lum bright="6000"/>
          </a:blip>
          <a:srcRect l="12500" t="2174" r="4982" b="2174"/>
          <a:stretch>
            <a:fillRect/>
          </a:stretch>
        </p:blipFill>
        <p:spPr bwMode="auto">
          <a:xfrm>
            <a:off x="4699000" y="0"/>
            <a:ext cx="4597400" cy="6858000"/>
          </a:xfrm>
          <a:prstGeom prst="rect">
            <a:avLst/>
          </a:prstGeom>
          <a:noFill/>
          <a:effectLst>
            <a:outerShdw dist="107763" dir="2700000" algn="ctr" rotWithShape="0">
              <a:schemeClr val="tx1"/>
            </a:outerShdw>
          </a:effectLst>
        </p:spPr>
      </p:pic>
      <p:grpSp>
        <p:nvGrpSpPr>
          <p:cNvPr id="195587" name="Group 3"/>
          <p:cNvGrpSpPr>
            <a:grpSpLocks/>
          </p:cNvGrpSpPr>
          <p:nvPr/>
        </p:nvGrpSpPr>
        <p:grpSpPr bwMode="auto">
          <a:xfrm>
            <a:off x="0" y="26988"/>
            <a:ext cx="4876800" cy="6273800"/>
            <a:chOff x="0" y="240"/>
            <a:chExt cx="3072" cy="3952"/>
          </a:xfrm>
        </p:grpSpPr>
        <p:sp>
          <p:nvSpPr>
            <p:cNvPr id="195588" name="Text Box 4"/>
            <p:cNvSpPr txBox="1">
              <a:spLocks noChangeArrowheads="1"/>
            </p:cNvSpPr>
            <p:nvPr/>
          </p:nvSpPr>
          <p:spPr bwMode="auto">
            <a:xfrm>
              <a:off x="240" y="240"/>
              <a:ext cx="2208" cy="2718"/>
            </a:xfrm>
            <a:prstGeom prst="rect">
              <a:avLst/>
            </a:prstGeom>
            <a:noFill/>
            <a:ln w="9525">
              <a:noFill/>
              <a:miter lim="800000"/>
              <a:headEnd/>
              <a:tailEnd/>
            </a:ln>
            <a:effectLst>
              <a:outerShdw dist="107763" dir="2700000" algn="ctr" rotWithShape="0">
                <a:schemeClr val="tx1"/>
              </a:outerShdw>
            </a:effectLst>
          </p:spPr>
          <p:txBody>
            <a:bodyPr>
              <a:spAutoFit/>
            </a:bodyPr>
            <a:lstStyle/>
            <a:p>
              <a:pPr algn="ctr">
                <a:lnSpc>
                  <a:spcPct val="90000"/>
                </a:lnSpc>
              </a:pPr>
              <a:r>
                <a:rPr lang="en-US" sz="4400" b="1">
                  <a:solidFill>
                    <a:schemeClr val="bg1"/>
                  </a:solidFill>
                  <a:latin typeface="GoudySans Md BT" pitchFamily="34" charset="0"/>
                </a:rPr>
                <a:t>A freshly killed seal was carbon dated as having died </a:t>
              </a:r>
              <a:r>
                <a:rPr lang="en-US" sz="4400" b="1">
                  <a:solidFill>
                    <a:srgbClr val="FFFF00"/>
                  </a:solidFill>
                  <a:latin typeface="GoudySans Md BT" pitchFamily="34" charset="0"/>
                </a:rPr>
                <a:t>1300 years ago!</a:t>
              </a:r>
              <a:endParaRPr lang="en-US" sz="4400">
                <a:solidFill>
                  <a:schemeClr val="bg1"/>
                </a:solidFill>
                <a:latin typeface="GoudySans Md BT" pitchFamily="34" charset="0"/>
              </a:endParaRPr>
            </a:p>
          </p:txBody>
        </p:sp>
        <p:sp>
          <p:nvSpPr>
            <p:cNvPr id="195589" name="Text Box 5"/>
            <p:cNvSpPr txBox="1">
              <a:spLocks noChangeArrowheads="1"/>
            </p:cNvSpPr>
            <p:nvPr/>
          </p:nvSpPr>
          <p:spPr bwMode="auto">
            <a:xfrm>
              <a:off x="0" y="3408"/>
              <a:ext cx="3072" cy="784"/>
            </a:xfrm>
            <a:prstGeom prst="rect">
              <a:avLst/>
            </a:prstGeom>
            <a:noFill/>
            <a:ln w="9525">
              <a:noFill/>
              <a:miter lim="800000"/>
              <a:headEnd/>
              <a:tailEnd/>
            </a:ln>
            <a:effectLst>
              <a:outerShdw dist="107763" dir="2700000" algn="ctr" rotWithShape="0">
                <a:schemeClr val="tx1"/>
              </a:outerShdw>
            </a:effectLst>
          </p:spPr>
          <p:txBody>
            <a:bodyPr>
              <a:spAutoFit/>
            </a:bodyPr>
            <a:lstStyle/>
            <a:p>
              <a:pPr algn="ctr">
                <a:lnSpc>
                  <a:spcPct val="90000"/>
                </a:lnSpc>
              </a:pPr>
              <a:r>
                <a:rPr lang="en-US" sz="2800" b="1" i="1">
                  <a:solidFill>
                    <a:schemeClr val="bg1"/>
                  </a:solidFill>
                  <a:latin typeface="GoudySans Md BT" pitchFamily="34" charset="0"/>
                </a:rPr>
                <a:t>Antarctic Journal</a:t>
              </a:r>
              <a:r>
                <a:rPr lang="en-US" sz="2800" b="1">
                  <a:solidFill>
                    <a:schemeClr val="bg1"/>
                  </a:solidFill>
                  <a:latin typeface="GoudySans Md BT" pitchFamily="34" charset="0"/>
                </a:rPr>
                <a:t> </a:t>
              </a:r>
            </a:p>
            <a:p>
              <a:pPr algn="ctr">
                <a:lnSpc>
                  <a:spcPct val="90000"/>
                </a:lnSpc>
              </a:pPr>
              <a:r>
                <a:rPr lang="en-US" sz="2800" b="1">
                  <a:solidFill>
                    <a:schemeClr val="bg1"/>
                  </a:solidFill>
                  <a:latin typeface="GoudySans Md BT" pitchFamily="34" charset="0"/>
                </a:rPr>
                <a:t>vol. 6 Sept-Oct. </a:t>
              </a:r>
            </a:p>
            <a:p>
              <a:pPr algn="ctr">
                <a:lnSpc>
                  <a:spcPct val="90000"/>
                </a:lnSpc>
              </a:pPr>
              <a:r>
                <a:rPr lang="en-US" sz="2800" b="1">
                  <a:solidFill>
                    <a:schemeClr val="bg1"/>
                  </a:solidFill>
                  <a:latin typeface="GoudySans Md BT" pitchFamily="34" charset="0"/>
                </a:rPr>
                <a:t>1971 p. 211</a:t>
              </a:r>
              <a:endParaRPr lang="en-US" sz="2800">
                <a:latin typeface="GoudySans Md BT" pitchFamily="34" charset="0"/>
              </a:endParaRPr>
            </a:p>
          </p:txBody>
        </p:sp>
      </p:grpSp>
    </p:spTree>
  </p:cSld>
  <p:clrMapOvr>
    <a:overrideClrMapping bg1="lt1" tx1="dk1" bg2="lt2" tx2="dk2" accent1="accent1" accent2="accent2" accent3="accent3" accent4="accent4" accent5="accent5" accent6="accent6" hlink="hlink" folHlink="folHlink"/>
  </p:clrMapOvr>
  <p:transition spd="med">
    <p:strips dir="rd"/>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22"/>
        </a:solidFill>
        <a:effectLst/>
      </p:bgPr>
    </p:bg>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r>
              <a:rPr lang="en-US"/>
              <a:t>Creation versus Evolution - Week 5</a:t>
            </a:r>
          </a:p>
        </p:txBody>
      </p:sp>
      <p:pic>
        <p:nvPicPr>
          <p:cNvPr id="196610" name="Picture 2" descr="Snail copy"/>
          <p:cNvPicPr>
            <a:picLocks noChangeAspect="1" noChangeArrowheads="1"/>
          </p:cNvPicPr>
          <p:nvPr/>
        </p:nvPicPr>
        <p:blipFill>
          <a:blip r:embed="rId2" cstate="print"/>
          <a:srcRect t="19629"/>
          <a:stretch>
            <a:fillRect/>
          </a:stretch>
        </p:blipFill>
        <p:spPr bwMode="auto">
          <a:xfrm>
            <a:off x="0" y="0"/>
            <a:ext cx="9144000" cy="4679950"/>
          </a:xfrm>
          <a:prstGeom prst="rect">
            <a:avLst/>
          </a:prstGeom>
          <a:noFill/>
        </p:spPr>
      </p:pic>
      <p:sp>
        <p:nvSpPr>
          <p:cNvPr id="196611" name="Text Box 3"/>
          <p:cNvSpPr txBox="1">
            <a:spLocks noChangeArrowheads="1"/>
          </p:cNvSpPr>
          <p:nvPr/>
        </p:nvSpPr>
        <p:spPr bwMode="auto">
          <a:xfrm>
            <a:off x="228600" y="5257800"/>
            <a:ext cx="6705600" cy="641350"/>
          </a:xfrm>
          <a:prstGeom prst="rect">
            <a:avLst/>
          </a:prstGeom>
          <a:noFill/>
          <a:ln w="9525">
            <a:noFill/>
            <a:miter lim="800000"/>
            <a:headEnd/>
            <a:tailEnd/>
          </a:ln>
          <a:effectLst/>
        </p:spPr>
        <p:txBody>
          <a:bodyPr>
            <a:spAutoFit/>
          </a:bodyPr>
          <a:lstStyle/>
          <a:p>
            <a:pPr>
              <a:spcBef>
                <a:spcPct val="50000"/>
              </a:spcBef>
            </a:pPr>
            <a:endParaRPr lang="en-US" sz="3600">
              <a:latin typeface="GoudySans Md BT" pitchFamily="34" charset="0"/>
            </a:endParaRPr>
          </a:p>
        </p:txBody>
      </p:sp>
      <p:grpSp>
        <p:nvGrpSpPr>
          <p:cNvPr id="196612" name="Group 4"/>
          <p:cNvGrpSpPr>
            <a:grpSpLocks/>
          </p:cNvGrpSpPr>
          <p:nvPr/>
        </p:nvGrpSpPr>
        <p:grpSpPr bwMode="auto">
          <a:xfrm>
            <a:off x="152400" y="4953000"/>
            <a:ext cx="9525000" cy="1722438"/>
            <a:chOff x="96" y="3120"/>
            <a:chExt cx="6000" cy="1085"/>
          </a:xfrm>
        </p:grpSpPr>
        <p:sp>
          <p:nvSpPr>
            <p:cNvPr id="196613" name="Rectangle 5"/>
            <p:cNvSpPr>
              <a:spLocks noChangeArrowheads="1"/>
            </p:cNvSpPr>
            <p:nvPr/>
          </p:nvSpPr>
          <p:spPr bwMode="auto">
            <a:xfrm>
              <a:off x="96" y="3120"/>
              <a:ext cx="5753" cy="750"/>
            </a:xfrm>
            <a:prstGeom prst="rect">
              <a:avLst/>
            </a:prstGeom>
            <a:noFill/>
            <a:ln w="9525">
              <a:noFill/>
              <a:miter lim="800000"/>
              <a:headEnd/>
              <a:tailEnd/>
            </a:ln>
            <a:effectLst/>
          </p:spPr>
          <p:txBody>
            <a:bodyPr wrap="none">
              <a:spAutoFit/>
            </a:bodyPr>
            <a:lstStyle/>
            <a:p>
              <a:pPr>
                <a:lnSpc>
                  <a:spcPct val="90000"/>
                </a:lnSpc>
              </a:pPr>
              <a:r>
                <a:rPr lang="en-US" sz="4000" b="1">
                  <a:solidFill>
                    <a:schemeClr val="bg1"/>
                  </a:solidFill>
                  <a:latin typeface="GoudySans Md BT" pitchFamily="34" charset="0"/>
                </a:rPr>
                <a:t>Shells from living snails were carbon</a:t>
              </a:r>
            </a:p>
            <a:p>
              <a:pPr>
                <a:lnSpc>
                  <a:spcPct val="90000"/>
                </a:lnSpc>
              </a:pPr>
              <a:r>
                <a:rPr lang="en-US" sz="4000" b="1">
                  <a:solidFill>
                    <a:schemeClr val="bg1"/>
                  </a:solidFill>
                  <a:latin typeface="GoudySans Md BT" pitchFamily="34" charset="0"/>
                </a:rPr>
                <a:t> dated as being </a:t>
              </a:r>
              <a:r>
                <a:rPr lang="en-US" sz="4000" b="1">
                  <a:solidFill>
                    <a:srgbClr val="FFFF00"/>
                  </a:solidFill>
                  <a:latin typeface="GoudySans Md BT" pitchFamily="34" charset="0"/>
                </a:rPr>
                <a:t>27,000 years old.</a:t>
              </a:r>
            </a:p>
          </p:txBody>
        </p:sp>
        <p:sp>
          <p:nvSpPr>
            <p:cNvPr id="196614" name="Text Box 6"/>
            <p:cNvSpPr txBox="1">
              <a:spLocks noChangeArrowheads="1"/>
            </p:cNvSpPr>
            <p:nvPr/>
          </p:nvSpPr>
          <p:spPr bwMode="auto">
            <a:xfrm>
              <a:off x="672" y="3840"/>
              <a:ext cx="5424" cy="365"/>
            </a:xfrm>
            <a:prstGeom prst="rect">
              <a:avLst/>
            </a:prstGeom>
            <a:noFill/>
            <a:ln w="9525">
              <a:noFill/>
              <a:miter lim="800000"/>
              <a:headEnd/>
              <a:tailEnd/>
            </a:ln>
            <a:effectLst/>
          </p:spPr>
          <p:txBody>
            <a:bodyPr>
              <a:spAutoFit/>
            </a:bodyPr>
            <a:lstStyle/>
            <a:p>
              <a:r>
                <a:rPr lang="en-US" sz="3200" b="1" i="1">
                  <a:solidFill>
                    <a:schemeClr val="bg1"/>
                  </a:solidFill>
                  <a:latin typeface="GoudySans Md BT" pitchFamily="34" charset="0"/>
                </a:rPr>
                <a:t>Science</a:t>
              </a:r>
              <a:r>
                <a:rPr lang="en-US" sz="3200" b="1">
                  <a:solidFill>
                    <a:schemeClr val="bg1"/>
                  </a:solidFill>
                  <a:latin typeface="GoudySans Md BT" pitchFamily="34" charset="0"/>
                </a:rPr>
                <a:t> Vol. 224, 1984  p. 58-61</a:t>
              </a:r>
              <a:endParaRPr lang="en-US" sz="3600">
                <a:latin typeface="GoudySans Md BT" pitchFamily="34" charset="0"/>
              </a:endParaRPr>
            </a:p>
          </p:txBody>
        </p:sp>
      </p:grpSp>
    </p:spTree>
  </p:cSld>
  <p:clrMapOvr>
    <a:overrideClrMapping bg1="lt1" tx1="dk1" bg2="lt2" tx2="dk2" accent1="accent1" accent2="accent2" accent3="accent3" accent4="accent4" accent5="accent5" accent6="accent6" hlink="hlink" folHlink="folHlink"/>
  </p:clrMapOvr>
  <p:transition spd="med">
    <p:strips dir="ru"/>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9684"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lgn="ctr"/>
            <a:endParaRPr lang="en-US"/>
          </a:p>
        </p:txBody>
      </p:sp>
      <p:sp>
        <p:nvSpPr>
          <p:cNvPr id="199682" name="Rectangle 2"/>
          <p:cNvSpPr>
            <a:spLocks noGrp="1" noChangeArrowheads="1"/>
          </p:cNvSpPr>
          <p:nvPr>
            <p:ph type="title"/>
          </p:nvPr>
        </p:nvSpPr>
        <p:spPr>
          <a:xfrm>
            <a:off x="685800" y="0"/>
            <a:ext cx="7772400" cy="533400"/>
          </a:xfrm>
        </p:spPr>
        <p:txBody>
          <a:bodyPr/>
          <a:lstStyle/>
          <a:p>
            <a:r>
              <a:rPr lang="en-US" sz="3200">
                <a:latin typeface="Tahoma" pitchFamily="34" charset="0"/>
              </a:rPr>
              <a:t>Problems With Carbon-14 Dating</a:t>
            </a:r>
          </a:p>
        </p:txBody>
      </p:sp>
      <p:sp>
        <p:nvSpPr>
          <p:cNvPr id="199688" name="Rectangle 8"/>
          <p:cNvSpPr>
            <a:spLocks noGrp="1" noChangeArrowheads="1"/>
          </p:cNvSpPr>
          <p:nvPr>
            <p:ph idx="1"/>
          </p:nvPr>
        </p:nvSpPr>
        <p:spPr>
          <a:xfrm>
            <a:off x="152400" y="762000"/>
            <a:ext cx="8991600" cy="5181600"/>
          </a:xfrm>
        </p:spPr>
        <p:txBody>
          <a:bodyPr>
            <a:normAutofit lnSpcReduction="10000"/>
          </a:bodyPr>
          <a:lstStyle/>
          <a:p>
            <a:pPr>
              <a:spcBef>
                <a:spcPct val="0"/>
              </a:spcBef>
            </a:pPr>
            <a:r>
              <a:rPr lang="en-US" sz="2400" b="1" i="1" dirty="0">
                <a:latin typeface="Times New Roman" pitchFamily="18" charset="0"/>
              </a:rPr>
              <a:t>The troubles of the radiocarbon dating method are undeniably deep and serious.  Despite 35 years of technological refinement and better understanding, the underlying </a:t>
            </a:r>
            <a:r>
              <a:rPr lang="en-US" sz="2400" b="1" i="1" dirty="0">
                <a:solidFill>
                  <a:srgbClr val="FF0000"/>
                </a:solidFill>
                <a:latin typeface="Times New Roman" pitchFamily="18" charset="0"/>
              </a:rPr>
              <a:t>assumptions</a:t>
            </a:r>
            <a:r>
              <a:rPr lang="en-US" sz="2400" b="1" i="1" dirty="0">
                <a:latin typeface="Times New Roman" pitchFamily="18" charset="0"/>
              </a:rPr>
              <a:t> have been strongly challenged, and warnings are out that radiocarbon may soon find itself in a crisis situation.  Continuing use of the method depends on a "fix-it-as-we-go" approach, allowing for contamination here, fractionation there, and calibration whenever possible.  It should be no surprise, then, that fully half of the dates are rejected.  The wonder is, surely, that the remaining half come to be </a:t>
            </a:r>
            <a:r>
              <a:rPr lang="en-US" sz="2400" b="1" i="1" dirty="0">
                <a:solidFill>
                  <a:srgbClr val="FF0000"/>
                </a:solidFill>
                <a:latin typeface="Times New Roman" pitchFamily="18" charset="0"/>
              </a:rPr>
              <a:t>accepted</a:t>
            </a:r>
            <a:r>
              <a:rPr lang="en-US" sz="2400" b="1" i="1" dirty="0">
                <a:latin typeface="Times New Roman" pitchFamily="18" charset="0"/>
              </a:rPr>
              <a:t>.</a:t>
            </a:r>
          </a:p>
          <a:p>
            <a:pPr>
              <a:spcBef>
                <a:spcPct val="0"/>
              </a:spcBef>
            </a:pPr>
            <a:endParaRPr lang="en-US" sz="2400" b="1" i="1" dirty="0">
              <a:latin typeface="Times New Roman" pitchFamily="18" charset="0"/>
            </a:endParaRPr>
          </a:p>
          <a:p>
            <a:pPr>
              <a:spcBef>
                <a:spcPct val="0"/>
              </a:spcBef>
            </a:pPr>
            <a:r>
              <a:rPr lang="en-US" sz="2400" b="1" i="1" dirty="0">
                <a:latin typeface="Times New Roman" pitchFamily="18" charset="0"/>
              </a:rPr>
              <a:t>No matter how "useful" it is, though, </a:t>
            </a:r>
            <a:r>
              <a:rPr lang="en-US" sz="2400" b="1" i="1" dirty="0">
                <a:solidFill>
                  <a:srgbClr val="FF0000"/>
                </a:solidFill>
                <a:latin typeface="Times New Roman" pitchFamily="18" charset="0"/>
              </a:rPr>
              <a:t>the radiocarbon method is still not capable of yielding accurate and reliable results</a:t>
            </a:r>
            <a:r>
              <a:rPr lang="en-US" sz="2400" b="1" i="1" dirty="0">
                <a:latin typeface="Times New Roman" pitchFamily="18" charset="0"/>
              </a:rPr>
              <a:t>.  There are gross discrepancies, the chronology is uneven and relative, and the accepted dates are actually selected dates.</a:t>
            </a:r>
            <a:endParaRPr lang="en-US" sz="2400" dirty="0"/>
          </a:p>
        </p:txBody>
      </p:sp>
      <p:sp>
        <p:nvSpPr>
          <p:cNvPr id="199687" name="Text Box 7"/>
          <p:cNvSpPr txBox="1">
            <a:spLocks noChangeArrowheads="1"/>
          </p:cNvSpPr>
          <p:nvPr/>
        </p:nvSpPr>
        <p:spPr bwMode="auto">
          <a:xfrm>
            <a:off x="0" y="6156325"/>
            <a:ext cx="9144000" cy="701675"/>
          </a:xfrm>
          <a:prstGeom prst="rect">
            <a:avLst/>
          </a:prstGeom>
          <a:noFill/>
          <a:ln w="9525" algn="ctr">
            <a:noFill/>
            <a:miter lim="800000"/>
            <a:headEnd/>
            <a:tailEnd/>
          </a:ln>
          <a:effectLst/>
        </p:spPr>
        <p:txBody>
          <a:bodyPr>
            <a:spAutoFit/>
          </a:bodyPr>
          <a:lstStyle/>
          <a:p>
            <a:pPr lvl="1"/>
            <a:r>
              <a:rPr lang="en-US" sz="2000" b="1" dirty="0"/>
              <a:t>Lee, Robert E. "Radiocarbon, Ages in Error, </a:t>
            </a:r>
            <a:r>
              <a:rPr lang="en-US" sz="2000" b="1" i="1" dirty="0"/>
              <a:t>Anthropological Journal of Canada, </a:t>
            </a:r>
            <a:r>
              <a:rPr lang="en-US" sz="2000" b="1" dirty="0"/>
              <a:t>Vol. 19, No. 3, 1981, pp. 9, 29 (Assistant Editor).</a:t>
            </a:r>
            <a:endParaRPr lang="en-US" sz="2000" dirty="0"/>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9688">
                                            <p:txEl>
                                              <p:pRg st="2" end="2"/>
                                            </p:txEl>
                                          </p:spTgt>
                                        </p:tgtEl>
                                        <p:attrNameLst>
                                          <p:attrName>style.visibility</p:attrName>
                                        </p:attrNameLst>
                                      </p:cBhvr>
                                      <p:to>
                                        <p:strVal val="visible"/>
                                      </p:to>
                                    </p:set>
                                    <p:anim calcmode="lin" valueType="num">
                                      <p:cBhvr>
                                        <p:cTn id="7" dur="500" fill="hold"/>
                                        <p:tgtEl>
                                          <p:spTgt spid="19968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99688">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996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8"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z="3600" dirty="0">
                <a:latin typeface="Tahoma" pitchFamily="34" charset="0"/>
              </a:rPr>
              <a:t>The Dating Game </a:t>
            </a:r>
          </a:p>
        </p:txBody>
      </p:sp>
      <p:graphicFrame>
        <p:nvGraphicFramePr>
          <p:cNvPr id="215043" name="Object 3"/>
          <p:cNvGraphicFramePr>
            <a:graphicFrameLocks noChangeAspect="1"/>
          </p:cNvGraphicFramePr>
          <p:nvPr/>
        </p:nvGraphicFramePr>
        <p:xfrm>
          <a:off x="5562600" y="1295400"/>
          <a:ext cx="2857500" cy="4295775"/>
        </p:xfrm>
        <a:graphic>
          <a:graphicData uri="http://schemas.openxmlformats.org/presentationml/2006/ole">
            <mc:AlternateContent xmlns:mc="http://schemas.openxmlformats.org/markup-compatibility/2006">
              <mc:Choice xmlns:v="urn:schemas-microsoft-com:vml" Requires="v">
                <p:oleObj name="Photo Editor Photo" r:id="rId2" imgW="2857899" imgH="4296375" progId="">
                  <p:embed/>
                </p:oleObj>
              </mc:Choice>
              <mc:Fallback>
                <p:oleObj name="Photo Editor Photo" r:id="rId2" imgW="2857899" imgH="4296375" progId="">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95400"/>
                        <a:ext cx="2857500"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44" name="Text Box 4"/>
          <p:cNvSpPr txBox="1">
            <a:spLocks noChangeArrowheads="1"/>
          </p:cNvSpPr>
          <p:nvPr/>
        </p:nvSpPr>
        <p:spPr bwMode="auto">
          <a:xfrm>
            <a:off x="838200" y="1295400"/>
            <a:ext cx="3657600" cy="3378200"/>
          </a:xfrm>
          <a:prstGeom prst="rect">
            <a:avLst/>
          </a:prstGeom>
          <a:noFill/>
          <a:ln w="9525">
            <a:noFill/>
            <a:miter lim="800000"/>
            <a:headEnd/>
            <a:tailEnd/>
          </a:ln>
          <a:effectLst/>
        </p:spPr>
        <p:txBody>
          <a:bodyPr anchor="ctr">
            <a:spAutoFit/>
          </a:bodyPr>
          <a:lstStyle/>
          <a:p>
            <a:r>
              <a:rPr lang="en-US">
                <a:latin typeface="Arial" charset="0"/>
              </a:rPr>
              <a:t>A great illustration of the games evolutionists play when dating a particular rock or fossil can be seen in a sequence of events described by Marvin Lubenow in the appendix of his book, </a:t>
            </a:r>
            <a:r>
              <a:rPr lang="en-US" i="1">
                <a:latin typeface="Arial" charset="0"/>
              </a:rPr>
              <a:t>Bones of Contention</a:t>
            </a:r>
            <a:r>
              <a:rPr lang="en-US">
                <a:latin typeface="Arial" charset="0"/>
              </a:rPr>
              <a:t>, 1992</a:t>
            </a: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sz="3600" dirty="0">
                <a:latin typeface="Tahoma" pitchFamily="34" charset="0"/>
              </a:rPr>
              <a:t>The Dating Game</a:t>
            </a:r>
          </a:p>
        </p:txBody>
      </p:sp>
      <p:sp>
        <p:nvSpPr>
          <p:cNvPr id="216067" name="Text Box 3"/>
          <p:cNvSpPr txBox="1">
            <a:spLocks noChangeArrowheads="1"/>
          </p:cNvSpPr>
          <p:nvPr/>
        </p:nvSpPr>
        <p:spPr bwMode="auto">
          <a:xfrm>
            <a:off x="457200" y="1143000"/>
            <a:ext cx="4419600" cy="4968875"/>
          </a:xfrm>
          <a:prstGeom prst="rect">
            <a:avLst/>
          </a:prstGeom>
          <a:noFill/>
          <a:ln w="9525">
            <a:noFill/>
            <a:miter lim="800000"/>
            <a:headEnd/>
            <a:tailEnd/>
          </a:ln>
          <a:effectLst/>
        </p:spPr>
        <p:txBody>
          <a:bodyPr anchor="ctr">
            <a:spAutoFit/>
          </a:bodyPr>
          <a:lstStyle/>
          <a:p>
            <a:r>
              <a:rPr lang="en-US" sz="2000" b="1" dirty="0">
                <a:latin typeface="Arial" charset="0"/>
              </a:rPr>
              <a:t>Background: </a:t>
            </a:r>
            <a:r>
              <a:rPr lang="en-US" sz="2000" dirty="0">
                <a:latin typeface="Arial" charset="0"/>
              </a:rPr>
              <a:t>In 1972, Richard Leakey discovered a very modern looking skull in Kenya just east of Lake Turkana. At the time, fossils found in this area were considered about 2.9 million years old. Leakey’s discovery created a problem, because the theory of human evolution did not allow for a skull that looked so modern to be so old! The following chart gives a history of how the evolutionists ended up “solving” this problem. Notice how many different dates evolutionists can get for the same layer of rock!</a:t>
            </a:r>
          </a:p>
          <a:p>
            <a:endParaRPr lang="en-US" sz="2000" dirty="0">
              <a:latin typeface="Arial" charset="0"/>
            </a:endParaRPr>
          </a:p>
        </p:txBody>
      </p:sp>
      <p:graphicFrame>
        <p:nvGraphicFramePr>
          <p:cNvPr id="216068" name="Object 4"/>
          <p:cNvGraphicFramePr>
            <a:graphicFrameLocks noChangeAspect="1"/>
          </p:cNvGraphicFramePr>
          <p:nvPr/>
        </p:nvGraphicFramePr>
        <p:xfrm>
          <a:off x="5181600" y="1447800"/>
          <a:ext cx="3457575" cy="3390900"/>
        </p:xfrm>
        <a:graphic>
          <a:graphicData uri="http://schemas.openxmlformats.org/presentationml/2006/ole">
            <mc:AlternateContent xmlns:mc="http://schemas.openxmlformats.org/markup-compatibility/2006">
              <mc:Choice xmlns:v="urn:schemas-microsoft-com:vml" Requires="v">
                <p:oleObj name="Photo Editor Photo" r:id="rId2" imgW="3457143" imgH="3390476" progId="">
                  <p:embed/>
                </p:oleObj>
              </mc:Choice>
              <mc:Fallback>
                <p:oleObj name="Photo Editor Photo" r:id="rId2" imgW="3457143" imgH="3390476" progId="">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47800"/>
                        <a:ext cx="3457575" cy="339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6069" name="Freeform 5"/>
          <p:cNvSpPr>
            <a:spLocks/>
          </p:cNvSpPr>
          <p:nvPr/>
        </p:nvSpPr>
        <p:spPr bwMode="auto">
          <a:xfrm>
            <a:off x="6248400" y="1600200"/>
            <a:ext cx="765175" cy="382588"/>
          </a:xfrm>
          <a:custGeom>
            <a:avLst/>
            <a:gdLst/>
            <a:ahLst/>
            <a:cxnLst>
              <a:cxn ang="0">
                <a:pos x="350" y="17"/>
              </a:cxn>
              <a:cxn ang="0">
                <a:pos x="238" y="17"/>
              </a:cxn>
              <a:cxn ang="0">
                <a:pos x="22" y="49"/>
              </a:cxn>
              <a:cxn ang="0">
                <a:pos x="6" y="97"/>
              </a:cxn>
              <a:cxn ang="0">
                <a:pos x="14" y="153"/>
              </a:cxn>
              <a:cxn ang="0">
                <a:pos x="198" y="241"/>
              </a:cxn>
              <a:cxn ang="0">
                <a:pos x="398" y="233"/>
              </a:cxn>
              <a:cxn ang="0">
                <a:pos x="446" y="217"/>
              </a:cxn>
              <a:cxn ang="0">
                <a:pos x="414" y="65"/>
              </a:cxn>
              <a:cxn ang="0">
                <a:pos x="342" y="33"/>
              </a:cxn>
              <a:cxn ang="0">
                <a:pos x="318" y="25"/>
              </a:cxn>
              <a:cxn ang="0">
                <a:pos x="350" y="17"/>
              </a:cxn>
            </a:cxnLst>
            <a:rect l="0" t="0" r="r" b="b"/>
            <a:pathLst>
              <a:path w="482" h="241">
                <a:moveTo>
                  <a:pt x="350" y="17"/>
                </a:moveTo>
                <a:cubicBezTo>
                  <a:pt x="299" y="0"/>
                  <a:pt x="330" y="7"/>
                  <a:pt x="238" y="17"/>
                </a:cubicBezTo>
                <a:cubicBezTo>
                  <a:pt x="166" y="25"/>
                  <a:pt x="93" y="35"/>
                  <a:pt x="22" y="49"/>
                </a:cubicBezTo>
                <a:cubicBezTo>
                  <a:pt x="17" y="65"/>
                  <a:pt x="11" y="81"/>
                  <a:pt x="6" y="97"/>
                </a:cubicBezTo>
                <a:cubicBezTo>
                  <a:pt x="0" y="115"/>
                  <a:pt x="10" y="135"/>
                  <a:pt x="14" y="153"/>
                </a:cubicBezTo>
                <a:cubicBezTo>
                  <a:pt x="27" y="220"/>
                  <a:pt x="142" y="230"/>
                  <a:pt x="198" y="241"/>
                </a:cubicBezTo>
                <a:cubicBezTo>
                  <a:pt x="265" y="238"/>
                  <a:pt x="332" y="239"/>
                  <a:pt x="398" y="233"/>
                </a:cubicBezTo>
                <a:cubicBezTo>
                  <a:pt x="415" y="231"/>
                  <a:pt x="446" y="217"/>
                  <a:pt x="446" y="217"/>
                </a:cubicBezTo>
                <a:cubicBezTo>
                  <a:pt x="482" y="163"/>
                  <a:pt x="460" y="103"/>
                  <a:pt x="414" y="65"/>
                </a:cubicBezTo>
                <a:cubicBezTo>
                  <a:pt x="389" y="44"/>
                  <a:pt x="377" y="45"/>
                  <a:pt x="342" y="33"/>
                </a:cubicBezTo>
                <a:cubicBezTo>
                  <a:pt x="334" y="30"/>
                  <a:pt x="310" y="27"/>
                  <a:pt x="318" y="25"/>
                </a:cubicBezTo>
                <a:cubicBezTo>
                  <a:pt x="329" y="22"/>
                  <a:pt x="339" y="20"/>
                  <a:pt x="350" y="17"/>
                </a:cubicBezTo>
                <a:close/>
              </a:path>
            </a:pathLst>
          </a:custGeom>
          <a:noFill/>
          <a:ln w="50800" cap="flat" cmpd="sng">
            <a:solidFill>
              <a:srgbClr val="FF0000"/>
            </a:solidFill>
            <a:prstDash val="solid"/>
            <a:round/>
            <a:headEnd/>
            <a:tailEnd/>
          </a:ln>
          <a:effectLst/>
        </p:spPr>
        <p:txBody>
          <a:bodyPr wrap="none" anchor="ctr"/>
          <a:lstStyle/>
          <a:p>
            <a:endParaRPr lang="en-US"/>
          </a:p>
        </p:txBody>
      </p:sp>
    </p:spTree>
  </p:cSld>
  <p:clrMapOvr>
    <a:masterClrMapping/>
  </p:clrMapOvr>
  <p:transition>
    <p:wipe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304800" y="0"/>
            <a:ext cx="685800" cy="304800"/>
          </a:xfrm>
          <a:prstGeom prst="rect">
            <a:avLst/>
          </a:prstGeom>
          <a:solidFill>
            <a:schemeClr val="folHlink"/>
          </a:solidFill>
          <a:ln w="9525">
            <a:solidFill>
              <a:schemeClr val="tx1"/>
            </a:solidFill>
            <a:miter lim="800000"/>
            <a:headEnd/>
            <a:tailEnd/>
          </a:ln>
          <a:effectLst/>
        </p:spPr>
        <p:txBody>
          <a:bodyPr/>
          <a:lstStyle/>
          <a:p>
            <a:r>
              <a:rPr lang="en-US" sz="1200" b="1">
                <a:latin typeface="Arial" charset="0"/>
              </a:rPr>
              <a:t>Year</a:t>
            </a:r>
          </a:p>
        </p:txBody>
      </p:sp>
      <p:sp>
        <p:nvSpPr>
          <p:cNvPr id="217091" name="Rectangle 3"/>
          <p:cNvSpPr>
            <a:spLocks noChangeArrowheads="1"/>
          </p:cNvSpPr>
          <p:nvPr/>
        </p:nvSpPr>
        <p:spPr bwMode="auto">
          <a:xfrm>
            <a:off x="3962400" y="0"/>
            <a:ext cx="1676400" cy="304800"/>
          </a:xfrm>
          <a:prstGeom prst="rect">
            <a:avLst/>
          </a:prstGeom>
          <a:solidFill>
            <a:schemeClr val="folHlink"/>
          </a:solidFill>
          <a:ln w="9525">
            <a:solidFill>
              <a:schemeClr val="tx1"/>
            </a:solidFill>
            <a:miter lim="800000"/>
            <a:headEnd/>
            <a:tailEnd/>
          </a:ln>
          <a:effectLst/>
        </p:spPr>
        <p:txBody>
          <a:bodyPr/>
          <a:lstStyle/>
          <a:p>
            <a:r>
              <a:rPr lang="en-US" sz="1200" b="1" dirty="0">
                <a:latin typeface="Arial" charset="0"/>
              </a:rPr>
              <a:t>Age Claimed </a:t>
            </a:r>
          </a:p>
        </p:txBody>
      </p:sp>
      <p:sp>
        <p:nvSpPr>
          <p:cNvPr id="217092" name="Rectangle 4"/>
          <p:cNvSpPr>
            <a:spLocks noChangeArrowheads="1"/>
          </p:cNvSpPr>
          <p:nvPr/>
        </p:nvSpPr>
        <p:spPr bwMode="auto">
          <a:xfrm>
            <a:off x="304800" y="304800"/>
            <a:ext cx="6858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1969</a:t>
            </a:r>
          </a:p>
        </p:txBody>
      </p:sp>
      <p:sp>
        <p:nvSpPr>
          <p:cNvPr id="217093" name="Rectangle 5"/>
          <p:cNvSpPr>
            <a:spLocks noChangeArrowheads="1"/>
          </p:cNvSpPr>
          <p:nvPr/>
        </p:nvSpPr>
        <p:spPr bwMode="auto">
          <a:xfrm>
            <a:off x="3962400" y="304800"/>
            <a:ext cx="1676400" cy="533400"/>
          </a:xfrm>
          <a:prstGeom prst="rect">
            <a:avLst/>
          </a:prstGeom>
          <a:solidFill>
            <a:srgbClr val="FFFFFF"/>
          </a:solidFill>
          <a:ln w="9525">
            <a:solidFill>
              <a:schemeClr val="tx1"/>
            </a:solidFill>
            <a:miter lim="800000"/>
            <a:headEnd/>
            <a:tailEnd/>
          </a:ln>
          <a:effectLst/>
        </p:spPr>
        <p:txBody>
          <a:bodyPr/>
          <a:lstStyle/>
          <a:p>
            <a:r>
              <a:rPr lang="en-US" sz="1200" b="1" dirty="0">
                <a:latin typeface="Arial" charset="0"/>
              </a:rPr>
              <a:t>212 to 230 million yrs. old 	</a:t>
            </a:r>
          </a:p>
          <a:p>
            <a:endParaRPr lang="en-US" sz="1200" b="1" dirty="0">
              <a:latin typeface="Arial" charset="0"/>
            </a:endParaRPr>
          </a:p>
        </p:txBody>
      </p:sp>
      <p:sp>
        <p:nvSpPr>
          <p:cNvPr id="217094" name="Rectangle 6"/>
          <p:cNvSpPr>
            <a:spLocks noChangeArrowheads="1"/>
          </p:cNvSpPr>
          <p:nvPr/>
        </p:nvSpPr>
        <p:spPr bwMode="auto">
          <a:xfrm>
            <a:off x="5638800" y="0"/>
            <a:ext cx="3505200" cy="304800"/>
          </a:xfrm>
          <a:prstGeom prst="rect">
            <a:avLst/>
          </a:prstGeom>
          <a:solidFill>
            <a:schemeClr val="folHlink"/>
          </a:solidFill>
          <a:ln w="9525">
            <a:solidFill>
              <a:schemeClr val="tx1"/>
            </a:solidFill>
            <a:miter lim="800000"/>
            <a:headEnd/>
            <a:tailEnd/>
          </a:ln>
          <a:effectLst/>
        </p:spPr>
        <p:txBody>
          <a:bodyPr/>
          <a:lstStyle/>
          <a:p>
            <a:r>
              <a:rPr lang="en-US" sz="1200" b="1">
                <a:latin typeface="Arial" charset="0"/>
              </a:rPr>
              <a:t>Comment</a:t>
            </a:r>
          </a:p>
        </p:txBody>
      </p:sp>
      <p:sp>
        <p:nvSpPr>
          <p:cNvPr id="217095" name="Rectangle 7"/>
          <p:cNvSpPr>
            <a:spLocks noChangeArrowheads="1"/>
          </p:cNvSpPr>
          <p:nvPr/>
        </p:nvSpPr>
        <p:spPr bwMode="auto">
          <a:xfrm>
            <a:off x="5638800" y="304800"/>
            <a:ext cx="35052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Original Dating of the rocks </a:t>
            </a:r>
            <a:r>
              <a:rPr lang="en-US" sz="1200" b="1" i="1">
                <a:latin typeface="Arial" charset="0"/>
              </a:rPr>
              <a:t>above</a:t>
            </a:r>
            <a:r>
              <a:rPr lang="en-US" sz="1200" b="1">
                <a:latin typeface="Arial" charset="0"/>
              </a:rPr>
              <a:t> the area where Leakey later found his skull.</a:t>
            </a:r>
          </a:p>
        </p:txBody>
      </p:sp>
      <p:sp>
        <p:nvSpPr>
          <p:cNvPr id="217096" name="Rectangle 8"/>
          <p:cNvSpPr>
            <a:spLocks noChangeArrowheads="1"/>
          </p:cNvSpPr>
          <p:nvPr/>
        </p:nvSpPr>
        <p:spPr bwMode="auto">
          <a:xfrm>
            <a:off x="990600" y="0"/>
            <a:ext cx="1219200" cy="304800"/>
          </a:xfrm>
          <a:prstGeom prst="rect">
            <a:avLst/>
          </a:prstGeom>
          <a:solidFill>
            <a:schemeClr val="folHlink"/>
          </a:solidFill>
          <a:ln w="9525">
            <a:solidFill>
              <a:schemeClr val="tx1"/>
            </a:solidFill>
            <a:miter lim="800000"/>
            <a:headEnd/>
            <a:tailEnd/>
          </a:ln>
          <a:effectLst/>
        </p:spPr>
        <p:txBody>
          <a:bodyPr/>
          <a:lstStyle/>
          <a:p>
            <a:r>
              <a:rPr lang="en-US" sz="1200" b="1">
                <a:latin typeface="Arial" charset="0"/>
              </a:rPr>
              <a:t>Dated by</a:t>
            </a:r>
          </a:p>
        </p:txBody>
      </p:sp>
      <p:sp>
        <p:nvSpPr>
          <p:cNvPr id="217097" name="Rectangle 9"/>
          <p:cNvSpPr>
            <a:spLocks noChangeArrowheads="1"/>
          </p:cNvSpPr>
          <p:nvPr/>
        </p:nvSpPr>
        <p:spPr bwMode="auto">
          <a:xfrm>
            <a:off x="990600" y="304800"/>
            <a:ext cx="12192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Fitch and Miller</a:t>
            </a:r>
          </a:p>
        </p:txBody>
      </p:sp>
      <p:sp>
        <p:nvSpPr>
          <p:cNvPr id="217098" name="Rectangle 10"/>
          <p:cNvSpPr>
            <a:spLocks noChangeArrowheads="1"/>
          </p:cNvSpPr>
          <p:nvPr/>
        </p:nvSpPr>
        <p:spPr bwMode="auto">
          <a:xfrm>
            <a:off x="2209800" y="0"/>
            <a:ext cx="1752600" cy="304800"/>
          </a:xfrm>
          <a:prstGeom prst="rect">
            <a:avLst/>
          </a:prstGeom>
          <a:solidFill>
            <a:schemeClr val="folHlink"/>
          </a:solidFill>
          <a:ln w="9525">
            <a:solidFill>
              <a:schemeClr val="tx1"/>
            </a:solidFill>
            <a:miter lim="800000"/>
            <a:headEnd/>
            <a:tailEnd/>
          </a:ln>
          <a:effectLst/>
        </p:spPr>
        <p:txBody>
          <a:bodyPr/>
          <a:lstStyle/>
          <a:p>
            <a:r>
              <a:rPr lang="en-US" sz="1200" b="1">
                <a:latin typeface="Arial" charset="0"/>
              </a:rPr>
              <a:t>Dating Method</a:t>
            </a:r>
          </a:p>
        </p:txBody>
      </p:sp>
      <p:sp>
        <p:nvSpPr>
          <p:cNvPr id="217099" name="Rectangle 11"/>
          <p:cNvSpPr>
            <a:spLocks noChangeArrowheads="1"/>
          </p:cNvSpPr>
          <p:nvPr/>
        </p:nvSpPr>
        <p:spPr bwMode="auto">
          <a:xfrm>
            <a:off x="2209800" y="304800"/>
            <a:ext cx="17526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potassium-argon</a:t>
            </a:r>
          </a:p>
        </p:txBody>
      </p:sp>
      <p:sp>
        <p:nvSpPr>
          <p:cNvPr id="217100" name="Rectangle 12"/>
          <p:cNvSpPr>
            <a:spLocks noChangeArrowheads="1"/>
          </p:cNvSpPr>
          <p:nvPr/>
        </p:nvSpPr>
        <p:spPr bwMode="auto">
          <a:xfrm>
            <a:off x="304800" y="838200"/>
            <a:ext cx="6858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1970</a:t>
            </a:r>
          </a:p>
        </p:txBody>
      </p:sp>
      <p:sp>
        <p:nvSpPr>
          <p:cNvPr id="217101" name="Rectangle 13"/>
          <p:cNvSpPr>
            <a:spLocks noChangeArrowheads="1"/>
          </p:cNvSpPr>
          <p:nvPr/>
        </p:nvSpPr>
        <p:spPr bwMode="auto">
          <a:xfrm>
            <a:off x="3962400" y="838200"/>
            <a:ext cx="1676400" cy="609600"/>
          </a:xfrm>
          <a:prstGeom prst="rect">
            <a:avLst/>
          </a:prstGeom>
          <a:solidFill>
            <a:srgbClr val="FFFFFF"/>
          </a:solidFill>
          <a:ln w="9525">
            <a:solidFill>
              <a:schemeClr val="tx1"/>
            </a:solidFill>
            <a:miter lim="800000"/>
            <a:headEnd/>
            <a:tailEnd/>
          </a:ln>
          <a:effectLst/>
        </p:spPr>
        <p:txBody>
          <a:bodyPr/>
          <a:lstStyle/>
          <a:p>
            <a:r>
              <a:rPr lang="en-US" sz="1200" b="1" dirty="0">
                <a:latin typeface="Arial" charset="0"/>
              </a:rPr>
              <a:t>2.61 </a:t>
            </a:r>
            <a:r>
              <a:rPr lang="en-US" sz="1200" b="1" dirty="0">
                <a:latin typeface="Arial" charset="0"/>
                <a:sym typeface="Symbol" pitchFamily="18" charset="2"/>
              </a:rPr>
              <a:t></a:t>
            </a:r>
            <a:r>
              <a:rPr lang="en-US" sz="1200" b="1" dirty="0">
                <a:latin typeface="Arial" charset="0"/>
              </a:rPr>
              <a:t> .26 million yrs. old 	</a:t>
            </a:r>
          </a:p>
          <a:p>
            <a:endParaRPr lang="en-US" sz="1200" b="1" dirty="0">
              <a:latin typeface="Arial" charset="0"/>
            </a:endParaRPr>
          </a:p>
        </p:txBody>
      </p:sp>
      <p:sp>
        <p:nvSpPr>
          <p:cNvPr id="217102" name="Rectangle 14"/>
          <p:cNvSpPr>
            <a:spLocks noChangeArrowheads="1"/>
          </p:cNvSpPr>
          <p:nvPr/>
        </p:nvSpPr>
        <p:spPr bwMode="auto">
          <a:xfrm>
            <a:off x="5638800" y="838200"/>
            <a:ext cx="35052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The original date conflicted with the dating of fossils in the area so they asked for new samples</a:t>
            </a:r>
          </a:p>
        </p:txBody>
      </p:sp>
      <p:sp>
        <p:nvSpPr>
          <p:cNvPr id="217103" name="Rectangle 15"/>
          <p:cNvSpPr>
            <a:spLocks noChangeArrowheads="1"/>
          </p:cNvSpPr>
          <p:nvPr/>
        </p:nvSpPr>
        <p:spPr bwMode="auto">
          <a:xfrm>
            <a:off x="990600" y="838200"/>
            <a:ext cx="12192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Fitch and Miller</a:t>
            </a:r>
          </a:p>
        </p:txBody>
      </p:sp>
      <p:sp>
        <p:nvSpPr>
          <p:cNvPr id="217104" name="Rectangle 16"/>
          <p:cNvSpPr>
            <a:spLocks noChangeArrowheads="1"/>
          </p:cNvSpPr>
          <p:nvPr/>
        </p:nvSpPr>
        <p:spPr bwMode="auto">
          <a:xfrm>
            <a:off x="2209800" y="838200"/>
            <a:ext cx="17526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potassium-argon</a:t>
            </a:r>
          </a:p>
          <a:p>
            <a:r>
              <a:rPr lang="en-US" sz="1200" b="1">
                <a:latin typeface="Arial" charset="0"/>
              </a:rPr>
              <a:t>argon-argon </a:t>
            </a:r>
          </a:p>
        </p:txBody>
      </p:sp>
      <p:sp>
        <p:nvSpPr>
          <p:cNvPr id="217105" name="Rectangle 17"/>
          <p:cNvSpPr>
            <a:spLocks noChangeArrowheads="1"/>
          </p:cNvSpPr>
          <p:nvPr/>
        </p:nvSpPr>
        <p:spPr bwMode="auto">
          <a:xfrm>
            <a:off x="304800" y="1447800"/>
            <a:ext cx="685800" cy="457200"/>
          </a:xfrm>
          <a:prstGeom prst="rect">
            <a:avLst/>
          </a:prstGeom>
          <a:solidFill>
            <a:srgbClr val="FFFFFF"/>
          </a:solidFill>
          <a:ln w="9525">
            <a:solidFill>
              <a:schemeClr val="tx1"/>
            </a:solidFill>
            <a:miter lim="800000"/>
            <a:headEnd/>
            <a:tailEnd/>
          </a:ln>
          <a:effectLst/>
        </p:spPr>
        <p:txBody>
          <a:bodyPr/>
          <a:lstStyle/>
          <a:p>
            <a:r>
              <a:rPr lang="en-US" sz="1200" b="1">
                <a:solidFill>
                  <a:srgbClr val="0000FF"/>
                </a:solidFill>
                <a:latin typeface="Arial" charset="0"/>
              </a:rPr>
              <a:t>1972</a:t>
            </a:r>
          </a:p>
        </p:txBody>
      </p:sp>
      <p:sp>
        <p:nvSpPr>
          <p:cNvPr id="217106" name="Rectangle 18"/>
          <p:cNvSpPr>
            <a:spLocks noChangeArrowheads="1"/>
          </p:cNvSpPr>
          <p:nvPr/>
        </p:nvSpPr>
        <p:spPr bwMode="auto">
          <a:xfrm>
            <a:off x="3962400" y="1447800"/>
            <a:ext cx="1676400" cy="457200"/>
          </a:xfrm>
          <a:prstGeom prst="rect">
            <a:avLst/>
          </a:prstGeom>
          <a:solidFill>
            <a:srgbClr val="FFFFFF"/>
          </a:solidFill>
          <a:ln w="9525">
            <a:solidFill>
              <a:schemeClr val="tx1"/>
            </a:solidFill>
            <a:miter lim="800000"/>
            <a:headEnd/>
            <a:tailEnd/>
          </a:ln>
          <a:effectLst/>
        </p:spPr>
        <p:txBody>
          <a:bodyPr/>
          <a:lstStyle/>
          <a:p>
            <a:r>
              <a:rPr lang="en-US" sz="1200" b="1">
                <a:solidFill>
                  <a:srgbClr val="0000FF"/>
                </a:solidFill>
                <a:latin typeface="Arial" charset="0"/>
              </a:rPr>
              <a:t>2.9 million yrs. old </a:t>
            </a:r>
          </a:p>
          <a:p>
            <a:endParaRPr lang="en-US" sz="1200" b="1">
              <a:solidFill>
                <a:srgbClr val="0000FF"/>
              </a:solidFill>
              <a:latin typeface="Arial" charset="0"/>
            </a:endParaRPr>
          </a:p>
        </p:txBody>
      </p:sp>
      <p:sp>
        <p:nvSpPr>
          <p:cNvPr id="217107" name="Rectangle 19"/>
          <p:cNvSpPr>
            <a:spLocks noChangeArrowheads="1"/>
          </p:cNvSpPr>
          <p:nvPr/>
        </p:nvSpPr>
        <p:spPr bwMode="auto">
          <a:xfrm>
            <a:off x="5638800" y="1447800"/>
            <a:ext cx="3505200" cy="457200"/>
          </a:xfrm>
          <a:prstGeom prst="rect">
            <a:avLst/>
          </a:prstGeom>
          <a:solidFill>
            <a:srgbClr val="FFFFFF"/>
          </a:solidFill>
          <a:ln w="9525">
            <a:solidFill>
              <a:schemeClr val="tx1"/>
            </a:solidFill>
            <a:miter lim="800000"/>
            <a:headEnd/>
            <a:tailEnd/>
          </a:ln>
          <a:effectLst/>
        </p:spPr>
        <p:txBody>
          <a:bodyPr/>
          <a:lstStyle/>
          <a:p>
            <a:r>
              <a:rPr lang="en-US" sz="1200" b="1">
                <a:solidFill>
                  <a:srgbClr val="0000FF"/>
                </a:solidFill>
                <a:latin typeface="Arial" charset="0"/>
              </a:rPr>
              <a:t>Richard Leakey discovered a very modern looking skull. </a:t>
            </a:r>
          </a:p>
        </p:txBody>
      </p:sp>
      <p:sp>
        <p:nvSpPr>
          <p:cNvPr id="217108" name="Rectangle 20"/>
          <p:cNvSpPr>
            <a:spLocks noChangeArrowheads="1"/>
          </p:cNvSpPr>
          <p:nvPr/>
        </p:nvSpPr>
        <p:spPr bwMode="auto">
          <a:xfrm>
            <a:off x="990600" y="14478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09" name="Rectangle 21"/>
          <p:cNvSpPr>
            <a:spLocks noChangeArrowheads="1"/>
          </p:cNvSpPr>
          <p:nvPr/>
        </p:nvSpPr>
        <p:spPr bwMode="auto">
          <a:xfrm>
            <a:off x="2209800" y="14478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10" name="Rectangle 22"/>
          <p:cNvSpPr>
            <a:spLocks noChangeArrowheads="1"/>
          </p:cNvSpPr>
          <p:nvPr/>
        </p:nvSpPr>
        <p:spPr bwMode="auto">
          <a:xfrm>
            <a:off x="304800" y="1905000"/>
            <a:ext cx="6858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1972</a:t>
            </a:r>
          </a:p>
        </p:txBody>
      </p:sp>
      <p:sp>
        <p:nvSpPr>
          <p:cNvPr id="217111" name="Rectangle 23"/>
          <p:cNvSpPr>
            <a:spLocks noChangeArrowheads="1"/>
          </p:cNvSpPr>
          <p:nvPr/>
        </p:nvSpPr>
        <p:spPr bwMode="auto">
          <a:xfrm>
            <a:off x="990600" y="1905000"/>
            <a:ext cx="12192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Vincent Maglio</a:t>
            </a:r>
          </a:p>
        </p:txBody>
      </p:sp>
      <p:sp>
        <p:nvSpPr>
          <p:cNvPr id="217112" name="Rectangle 24"/>
          <p:cNvSpPr>
            <a:spLocks noChangeArrowheads="1"/>
          </p:cNvSpPr>
          <p:nvPr/>
        </p:nvSpPr>
        <p:spPr bwMode="auto">
          <a:xfrm>
            <a:off x="2209800" y="1905000"/>
            <a:ext cx="17526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fossils of pigs and elephants found in the area</a:t>
            </a:r>
          </a:p>
        </p:txBody>
      </p:sp>
      <p:sp>
        <p:nvSpPr>
          <p:cNvPr id="217113" name="Rectangle 25"/>
          <p:cNvSpPr>
            <a:spLocks noChangeArrowheads="1"/>
          </p:cNvSpPr>
          <p:nvPr/>
        </p:nvSpPr>
        <p:spPr bwMode="auto">
          <a:xfrm>
            <a:off x="3962400" y="1905000"/>
            <a:ext cx="16764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2.61 million yrs. old 	</a:t>
            </a:r>
          </a:p>
          <a:p>
            <a:endParaRPr lang="en-US" sz="1200" b="1">
              <a:latin typeface="Arial" charset="0"/>
            </a:endParaRPr>
          </a:p>
        </p:txBody>
      </p:sp>
      <p:sp>
        <p:nvSpPr>
          <p:cNvPr id="217114" name="Rectangle 26"/>
          <p:cNvSpPr>
            <a:spLocks noChangeArrowheads="1"/>
          </p:cNvSpPr>
          <p:nvPr/>
        </p:nvSpPr>
        <p:spPr bwMode="auto">
          <a:xfrm>
            <a:off x="5638800" y="1905000"/>
            <a:ext cx="3505200" cy="6096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Confirmed Fitch and Miller’s date</a:t>
            </a:r>
          </a:p>
        </p:txBody>
      </p:sp>
      <p:sp>
        <p:nvSpPr>
          <p:cNvPr id="217115" name="Rectangle 27"/>
          <p:cNvSpPr>
            <a:spLocks noChangeArrowheads="1"/>
          </p:cNvSpPr>
          <p:nvPr/>
        </p:nvSpPr>
        <p:spPr bwMode="auto">
          <a:xfrm>
            <a:off x="304800" y="2514600"/>
            <a:ext cx="6858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1974</a:t>
            </a:r>
          </a:p>
        </p:txBody>
      </p:sp>
      <p:sp>
        <p:nvSpPr>
          <p:cNvPr id="217116" name="Rectangle 28"/>
          <p:cNvSpPr>
            <a:spLocks noChangeArrowheads="1"/>
          </p:cNvSpPr>
          <p:nvPr/>
        </p:nvSpPr>
        <p:spPr bwMode="auto">
          <a:xfrm>
            <a:off x="990600" y="2514600"/>
            <a:ext cx="12192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Brock and Isaac</a:t>
            </a:r>
          </a:p>
        </p:txBody>
      </p:sp>
      <p:sp>
        <p:nvSpPr>
          <p:cNvPr id="217117" name="Rectangle 29"/>
          <p:cNvSpPr>
            <a:spLocks noChangeArrowheads="1"/>
          </p:cNvSpPr>
          <p:nvPr/>
        </p:nvSpPr>
        <p:spPr bwMode="auto">
          <a:xfrm>
            <a:off x="2209800" y="2514600"/>
            <a:ext cx="17526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paleomagnetism</a:t>
            </a:r>
          </a:p>
        </p:txBody>
      </p:sp>
      <p:sp>
        <p:nvSpPr>
          <p:cNvPr id="217118" name="Rectangle 30"/>
          <p:cNvSpPr>
            <a:spLocks noChangeArrowheads="1"/>
          </p:cNvSpPr>
          <p:nvPr/>
        </p:nvSpPr>
        <p:spPr bwMode="auto">
          <a:xfrm>
            <a:off x="3962400" y="2514600"/>
            <a:ext cx="16764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2.7 to 3.0 million yrs. old </a:t>
            </a:r>
          </a:p>
        </p:txBody>
      </p:sp>
      <p:sp>
        <p:nvSpPr>
          <p:cNvPr id="217119" name="Rectangle 31"/>
          <p:cNvSpPr>
            <a:spLocks noChangeArrowheads="1"/>
          </p:cNvSpPr>
          <p:nvPr/>
        </p:nvSpPr>
        <p:spPr bwMode="auto">
          <a:xfrm>
            <a:off x="5638800" y="2514600"/>
            <a:ext cx="3505200" cy="5334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Based on samples </a:t>
            </a:r>
            <a:r>
              <a:rPr lang="en-US" sz="1200" b="1" i="1">
                <a:latin typeface="Arial" charset="0"/>
              </a:rPr>
              <a:t>below</a:t>
            </a:r>
            <a:r>
              <a:rPr lang="en-US" sz="1200" b="1">
                <a:latin typeface="Arial" charset="0"/>
              </a:rPr>
              <a:t> area tested by Fitch and Miller, thus confirming their dates</a:t>
            </a:r>
          </a:p>
        </p:txBody>
      </p:sp>
      <p:sp>
        <p:nvSpPr>
          <p:cNvPr id="217120" name="Rectangle 32"/>
          <p:cNvSpPr>
            <a:spLocks noChangeArrowheads="1"/>
          </p:cNvSpPr>
          <p:nvPr/>
        </p:nvSpPr>
        <p:spPr bwMode="auto">
          <a:xfrm>
            <a:off x="304800" y="3048000"/>
            <a:ext cx="6858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1974</a:t>
            </a:r>
          </a:p>
        </p:txBody>
      </p:sp>
      <p:sp>
        <p:nvSpPr>
          <p:cNvPr id="217121" name="Rectangle 33"/>
          <p:cNvSpPr>
            <a:spLocks noChangeArrowheads="1"/>
          </p:cNvSpPr>
          <p:nvPr/>
        </p:nvSpPr>
        <p:spPr bwMode="auto">
          <a:xfrm>
            <a:off x="990600" y="30480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Fitch and Miller</a:t>
            </a:r>
          </a:p>
        </p:txBody>
      </p:sp>
      <p:sp>
        <p:nvSpPr>
          <p:cNvPr id="217122" name="Rectangle 34"/>
          <p:cNvSpPr>
            <a:spLocks noChangeArrowheads="1"/>
          </p:cNvSpPr>
          <p:nvPr/>
        </p:nvSpPr>
        <p:spPr bwMode="auto">
          <a:xfrm>
            <a:off x="2209800" y="30480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23" name="Rectangle 35"/>
          <p:cNvSpPr>
            <a:spLocks noChangeArrowheads="1"/>
          </p:cNvSpPr>
          <p:nvPr/>
        </p:nvSpPr>
        <p:spPr bwMode="auto">
          <a:xfrm>
            <a:off x="3962400" y="3048000"/>
            <a:ext cx="16764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2.61 </a:t>
            </a:r>
            <a:r>
              <a:rPr lang="en-US" sz="1200" b="1">
                <a:latin typeface="Arial" charset="0"/>
                <a:sym typeface="Symbol" pitchFamily="18" charset="2"/>
              </a:rPr>
              <a:t></a:t>
            </a:r>
            <a:r>
              <a:rPr lang="en-US" sz="1200" b="1">
                <a:latin typeface="Arial" charset="0"/>
              </a:rPr>
              <a:t> .26 million yrs. old </a:t>
            </a:r>
          </a:p>
        </p:txBody>
      </p:sp>
      <p:sp>
        <p:nvSpPr>
          <p:cNvPr id="217124" name="Rectangle 36"/>
          <p:cNvSpPr>
            <a:spLocks noChangeArrowheads="1"/>
          </p:cNvSpPr>
          <p:nvPr/>
        </p:nvSpPr>
        <p:spPr bwMode="auto">
          <a:xfrm>
            <a:off x="5638800" y="3048000"/>
            <a:ext cx="3505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Published their revised study </a:t>
            </a:r>
          </a:p>
        </p:txBody>
      </p:sp>
      <p:sp>
        <p:nvSpPr>
          <p:cNvPr id="217125" name="Rectangle 37"/>
          <p:cNvSpPr>
            <a:spLocks noChangeArrowheads="1"/>
          </p:cNvSpPr>
          <p:nvPr/>
        </p:nvSpPr>
        <p:spPr bwMode="auto">
          <a:xfrm>
            <a:off x="304800" y="3505200"/>
            <a:ext cx="6858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1975 </a:t>
            </a:r>
          </a:p>
        </p:txBody>
      </p:sp>
      <p:sp>
        <p:nvSpPr>
          <p:cNvPr id="217126" name="Rectangle 38"/>
          <p:cNvSpPr>
            <a:spLocks noChangeArrowheads="1"/>
          </p:cNvSpPr>
          <p:nvPr/>
        </p:nvSpPr>
        <p:spPr bwMode="auto">
          <a:xfrm>
            <a:off x="990600" y="3505200"/>
            <a:ext cx="12192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Basil Cooke</a:t>
            </a:r>
          </a:p>
        </p:txBody>
      </p:sp>
      <p:sp>
        <p:nvSpPr>
          <p:cNvPr id="217127" name="Rectangle 39"/>
          <p:cNvSpPr>
            <a:spLocks noChangeArrowheads="1"/>
          </p:cNvSpPr>
          <p:nvPr/>
        </p:nvSpPr>
        <p:spPr bwMode="auto">
          <a:xfrm>
            <a:off x="2209800" y="3505200"/>
            <a:ext cx="17526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pig fossils in area</a:t>
            </a:r>
          </a:p>
        </p:txBody>
      </p:sp>
      <p:sp>
        <p:nvSpPr>
          <p:cNvPr id="217128" name="Rectangle 40"/>
          <p:cNvSpPr>
            <a:spLocks noChangeArrowheads="1"/>
          </p:cNvSpPr>
          <p:nvPr/>
        </p:nvSpPr>
        <p:spPr bwMode="auto">
          <a:xfrm>
            <a:off x="3962400" y="3505200"/>
            <a:ext cx="16764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1.8 million yrs. old </a:t>
            </a:r>
          </a:p>
        </p:txBody>
      </p:sp>
      <p:sp>
        <p:nvSpPr>
          <p:cNvPr id="217129" name="Rectangle 41"/>
          <p:cNvSpPr>
            <a:spLocks noChangeArrowheads="1"/>
          </p:cNvSpPr>
          <p:nvPr/>
        </p:nvSpPr>
        <p:spPr bwMode="auto">
          <a:xfrm>
            <a:off x="5638800" y="3505200"/>
            <a:ext cx="35052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Presented at a geology conference in London</a:t>
            </a:r>
          </a:p>
        </p:txBody>
      </p:sp>
      <p:sp>
        <p:nvSpPr>
          <p:cNvPr id="217130" name="Rectangle 42"/>
          <p:cNvSpPr>
            <a:spLocks noChangeArrowheads="1"/>
          </p:cNvSpPr>
          <p:nvPr/>
        </p:nvSpPr>
        <p:spPr bwMode="auto">
          <a:xfrm>
            <a:off x="304800" y="3810000"/>
            <a:ext cx="6858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1975</a:t>
            </a:r>
          </a:p>
        </p:txBody>
      </p:sp>
      <p:sp>
        <p:nvSpPr>
          <p:cNvPr id="217131" name="Rectangle 43"/>
          <p:cNvSpPr>
            <a:spLocks noChangeArrowheads="1"/>
          </p:cNvSpPr>
          <p:nvPr/>
        </p:nvSpPr>
        <p:spPr bwMode="auto">
          <a:xfrm>
            <a:off x="990600" y="38100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G. H. Curtis et al.</a:t>
            </a:r>
          </a:p>
        </p:txBody>
      </p:sp>
      <p:sp>
        <p:nvSpPr>
          <p:cNvPr id="217132" name="Rectangle 44"/>
          <p:cNvSpPr>
            <a:spLocks noChangeArrowheads="1"/>
          </p:cNvSpPr>
          <p:nvPr/>
        </p:nvSpPr>
        <p:spPr bwMode="auto">
          <a:xfrm>
            <a:off x="2209800" y="38100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potassium-argon</a:t>
            </a:r>
          </a:p>
        </p:txBody>
      </p:sp>
      <p:sp>
        <p:nvSpPr>
          <p:cNvPr id="217133" name="Rectangle 45"/>
          <p:cNvSpPr>
            <a:spLocks noChangeArrowheads="1"/>
          </p:cNvSpPr>
          <p:nvPr/>
        </p:nvSpPr>
        <p:spPr bwMode="auto">
          <a:xfrm>
            <a:off x="3962400" y="3810000"/>
            <a:ext cx="16764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1.82 million yrs. old </a:t>
            </a:r>
          </a:p>
        </p:txBody>
      </p:sp>
      <p:sp>
        <p:nvSpPr>
          <p:cNvPr id="217134" name="Rectangle 46"/>
          <p:cNvSpPr>
            <a:spLocks noChangeArrowheads="1"/>
          </p:cNvSpPr>
          <p:nvPr/>
        </p:nvSpPr>
        <p:spPr bwMode="auto">
          <a:xfrm>
            <a:off x="5638800" y="3810000"/>
            <a:ext cx="3505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They challenged the validity of Fitch and Miller’s methodology</a:t>
            </a:r>
          </a:p>
        </p:txBody>
      </p:sp>
      <p:sp>
        <p:nvSpPr>
          <p:cNvPr id="217135" name="Rectangle 47"/>
          <p:cNvSpPr>
            <a:spLocks noChangeArrowheads="1"/>
          </p:cNvSpPr>
          <p:nvPr/>
        </p:nvSpPr>
        <p:spPr bwMode="auto">
          <a:xfrm>
            <a:off x="304800" y="4267200"/>
            <a:ext cx="6858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1976</a:t>
            </a:r>
          </a:p>
        </p:txBody>
      </p:sp>
      <p:sp>
        <p:nvSpPr>
          <p:cNvPr id="217136" name="Rectangle 48"/>
          <p:cNvSpPr>
            <a:spLocks noChangeArrowheads="1"/>
          </p:cNvSpPr>
          <p:nvPr/>
        </p:nvSpPr>
        <p:spPr bwMode="auto">
          <a:xfrm>
            <a:off x="990600" y="42672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Fitch and Miller</a:t>
            </a:r>
          </a:p>
        </p:txBody>
      </p:sp>
      <p:sp>
        <p:nvSpPr>
          <p:cNvPr id="217137" name="Rectangle 49"/>
          <p:cNvSpPr>
            <a:spLocks noChangeArrowheads="1"/>
          </p:cNvSpPr>
          <p:nvPr/>
        </p:nvSpPr>
        <p:spPr bwMode="auto">
          <a:xfrm>
            <a:off x="2209800" y="42672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potassium-argon</a:t>
            </a:r>
          </a:p>
          <a:p>
            <a:r>
              <a:rPr lang="en-US" sz="1200" b="1">
                <a:latin typeface="Arial" charset="0"/>
              </a:rPr>
              <a:t>argon-argon</a:t>
            </a:r>
          </a:p>
        </p:txBody>
      </p:sp>
      <p:sp>
        <p:nvSpPr>
          <p:cNvPr id="217138" name="Rectangle 50"/>
          <p:cNvSpPr>
            <a:spLocks noChangeArrowheads="1"/>
          </p:cNvSpPr>
          <p:nvPr/>
        </p:nvSpPr>
        <p:spPr bwMode="auto">
          <a:xfrm>
            <a:off x="3962400" y="4267200"/>
            <a:ext cx="16764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2.4 million yrs. old </a:t>
            </a:r>
          </a:p>
        </p:txBody>
      </p:sp>
      <p:sp>
        <p:nvSpPr>
          <p:cNvPr id="217139" name="Rectangle 51"/>
          <p:cNvSpPr>
            <a:spLocks noChangeArrowheads="1"/>
          </p:cNvSpPr>
          <p:nvPr/>
        </p:nvSpPr>
        <p:spPr bwMode="auto">
          <a:xfrm>
            <a:off x="5638800" y="4267200"/>
            <a:ext cx="3505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Re-tested both sets of rocks using more advanced techniques. </a:t>
            </a:r>
          </a:p>
        </p:txBody>
      </p:sp>
      <p:sp>
        <p:nvSpPr>
          <p:cNvPr id="217140" name="Rectangle 52"/>
          <p:cNvSpPr>
            <a:spLocks noChangeArrowheads="1"/>
          </p:cNvSpPr>
          <p:nvPr/>
        </p:nvSpPr>
        <p:spPr bwMode="auto">
          <a:xfrm>
            <a:off x="304800" y="4724400"/>
            <a:ext cx="6858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1976 </a:t>
            </a:r>
          </a:p>
        </p:txBody>
      </p:sp>
      <p:sp>
        <p:nvSpPr>
          <p:cNvPr id="217141" name="Rectangle 53"/>
          <p:cNvSpPr>
            <a:spLocks noChangeArrowheads="1"/>
          </p:cNvSpPr>
          <p:nvPr/>
        </p:nvSpPr>
        <p:spPr bwMode="auto">
          <a:xfrm>
            <a:off x="990600" y="4724400"/>
            <a:ext cx="12192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Hurford et al.</a:t>
            </a:r>
          </a:p>
        </p:txBody>
      </p:sp>
      <p:sp>
        <p:nvSpPr>
          <p:cNvPr id="217142" name="Rectangle 54"/>
          <p:cNvSpPr>
            <a:spLocks noChangeArrowheads="1"/>
          </p:cNvSpPr>
          <p:nvPr/>
        </p:nvSpPr>
        <p:spPr bwMode="auto">
          <a:xfrm>
            <a:off x="2209800" y="4724400"/>
            <a:ext cx="17526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fission-track dating</a:t>
            </a:r>
          </a:p>
        </p:txBody>
      </p:sp>
      <p:sp>
        <p:nvSpPr>
          <p:cNvPr id="217143" name="Rectangle 55"/>
          <p:cNvSpPr>
            <a:spLocks noChangeArrowheads="1"/>
          </p:cNvSpPr>
          <p:nvPr/>
        </p:nvSpPr>
        <p:spPr bwMode="auto">
          <a:xfrm>
            <a:off x="3962400" y="4724400"/>
            <a:ext cx="16764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2.44 million yrs. old </a:t>
            </a:r>
          </a:p>
        </p:txBody>
      </p:sp>
      <p:sp>
        <p:nvSpPr>
          <p:cNvPr id="217144" name="Rectangle 56"/>
          <p:cNvSpPr>
            <a:spLocks noChangeArrowheads="1"/>
          </p:cNvSpPr>
          <p:nvPr/>
        </p:nvSpPr>
        <p:spPr bwMode="auto">
          <a:xfrm>
            <a:off x="5638800" y="4724400"/>
            <a:ext cx="35052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45" name="Rectangle 57"/>
          <p:cNvSpPr>
            <a:spLocks noChangeArrowheads="1"/>
          </p:cNvSpPr>
          <p:nvPr/>
        </p:nvSpPr>
        <p:spPr bwMode="auto">
          <a:xfrm>
            <a:off x="304800" y="5029200"/>
            <a:ext cx="6858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1977</a:t>
            </a:r>
          </a:p>
        </p:txBody>
      </p:sp>
      <p:sp>
        <p:nvSpPr>
          <p:cNvPr id="217146" name="Rectangle 58"/>
          <p:cNvSpPr>
            <a:spLocks noChangeArrowheads="1"/>
          </p:cNvSpPr>
          <p:nvPr/>
        </p:nvSpPr>
        <p:spPr bwMode="auto">
          <a:xfrm>
            <a:off x="990600" y="50292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G.A. Wagner</a:t>
            </a:r>
          </a:p>
        </p:txBody>
      </p:sp>
      <p:sp>
        <p:nvSpPr>
          <p:cNvPr id="217147" name="Rectangle 59"/>
          <p:cNvSpPr>
            <a:spLocks noChangeArrowheads="1"/>
          </p:cNvSpPr>
          <p:nvPr/>
        </p:nvSpPr>
        <p:spPr bwMode="auto">
          <a:xfrm>
            <a:off x="2209800" y="50292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fission-track dating</a:t>
            </a:r>
          </a:p>
        </p:txBody>
      </p:sp>
      <p:sp>
        <p:nvSpPr>
          <p:cNvPr id="217148" name="Rectangle 60"/>
          <p:cNvSpPr>
            <a:spLocks noChangeArrowheads="1"/>
          </p:cNvSpPr>
          <p:nvPr/>
        </p:nvSpPr>
        <p:spPr bwMode="auto">
          <a:xfrm>
            <a:off x="3962400" y="5029200"/>
            <a:ext cx="16764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1.9 million yrs. old </a:t>
            </a:r>
          </a:p>
        </p:txBody>
      </p:sp>
      <p:sp>
        <p:nvSpPr>
          <p:cNvPr id="217149" name="Rectangle 61"/>
          <p:cNvSpPr>
            <a:spLocks noChangeArrowheads="1"/>
          </p:cNvSpPr>
          <p:nvPr/>
        </p:nvSpPr>
        <p:spPr bwMode="auto">
          <a:xfrm>
            <a:off x="5638800" y="5029200"/>
            <a:ext cx="3505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Claimed that Hurford et al. used the wrong radioactive constant in their calculations</a:t>
            </a:r>
          </a:p>
        </p:txBody>
      </p:sp>
      <p:sp>
        <p:nvSpPr>
          <p:cNvPr id="217150" name="Rectangle 62"/>
          <p:cNvSpPr>
            <a:spLocks noChangeArrowheads="1"/>
          </p:cNvSpPr>
          <p:nvPr/>
        </p:nvSpPr>
        <p:spPr bwMode="auto">
          <a:xfrm>
            <a:off x="304800" y="5486400"/>
            <a:ext cx="6858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1980</a:t>
            </a:r>
          </a:p>
        </p:txBody>
      </p:sp>
      <p:sp>
        <p:nvSpPr>
          <p:cNvPr id="217151" name="Rectangle 63"/>
          <p:cNvSpPr>
            <a:spLocks noChangeArrowheads="1"/>
          </p:cNvSpPr>
          <p:nvPr/>
        </p:nvSpPr>
        <p:spPr bwMode="auto">
          <a:xfrm>
            <a:off x="990600" y="54864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Gleadow et al.</a:t>
            </a:r>
          </a:p>
        </p:txBody>
      </p:sp>
      <p:sp>
        <p:nvSpPr>
          <p:cNvPr id="217152" name="Rectangle 64"/>
          <p:cNvSpPr>
            <a:spLocks noChangeArrowheads="1"/>
          </p:cNvSpPr>
          <p:nvPr/>
        </p:nvSpPr>
        <p:spPr bwMode="auto">
          <a:xfrm>
            <a:off x="2209800" y="54864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fission-track dating and potassium-argon</a:t>
            </a:r>
          </a:p>
        </p:txBody>
      </p:sp>
      <p:sp>
        <p:nvSpPr>
          <p:cNvPr id="217153" name="Rectangle 65"/>
          <p:cNvSpPr>
            <a:spLocks noChangeArrowheads="1"/>
          </p:cNvSpPr>
          <p:nvPr/>
        </p:nvSpPr>
        <p:spPr bwMode="auto">
          <a:xfrm>
            <a:off x="3962400" y="5486400"/>
            <a:ext cx="16764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1.87 or 1.89 million yrs. old </a:t>
            </a:r>
          </a:p>
        </p:txBody>
      </p:sp>
      <p:sp>
        <p:nvSpPr>
          <p:cNvPr id="217154" name="Rectangle 66"/>
          <p:cNvSpPr>
            <a:spLocks noChangeArrowheads="1"/>
          </p:cNvSpPr>
          <p:nvPr/>
        </p:nvSpPr>
        <p:spPr bwMode="auto">
          <a:xfrm>
            <a:off x="5638800" y="5486400"/>
            <a:ext cx="3505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55" name="Rectangle 67"/>
          <p:cNvSpPr>
            <a:spLocks noChangeArrowheads="1"/>
          </p:cNvSpPr>
          <p:nvPr/>
        </p:nvSpPr>
        <p:spPr bwMode="auto">
          <a:xfrm>
            <a:off x="304800" y="5943600"/>
            <a:ext cx="6858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1981</a:t>
            </a:r>
          </a:p>
        </p:txBody>
      </p:sp>
      <p:sp>
        <p:nvSpPr>
          <p:cNvPr id="217156" name="Rectangle 68"/>
          <p:cNvSpPr>
            <a:spLocks noChangeArrowheads="1"/>
          </p:cNvSpPr>
          <p:nvPr/>
        </p:nvSpPr>
        <p:spPr bwMode="auto">
          <a:xfrm>
            <a:off x="990600" y="5943600"/>
            <a:ext cx="12192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Ian McDougal	</a:t>
            </a:r>
          </a:p>
          <a:p>
            <a:endParaRPr lang="en-US" sz="1200" b="1">
              <a:latin typeface="Arial" charset="0"/>
            </a:endParaRPr>
          </a:p>
        </p:txBody>
      </p:sp>
      <p:sp>
        <p:nvSpPr>
          <p:cNvPr id="217157" name="Rectangle 69"/>
          <p:cNvSpPr>
            <a:spLocks noChangeArrowheads="1"/>
          </p:cNvSpPr>
          <p:nvPr/>
        </p:nvSpPr>
        <p:spPr bwMode="auto">
          <a:xfrm>
            <a:off x="2209800" y="5943600"/>
            <a:ext cx="17526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Argon-argon</a:t>
            </a:r>
          </a:p>
        </p:txBody>
      </p:sp>
      <p:sp>
        <p:nvSpPr>
          <p:cNvPr id="217158" name="Rectangle 70"/>
          <p:cNvSpPr>
            <a:spLocks noChangeArrowheads="1"/>
          </p:cNvSpPr>
          <p:nvPr/>
        </p:nvSpPr>
        <p:spPr bwMode="auto">
          <a:xfrm>
            <a:off x="3962400" y="5943600"/>
            <a:ext cx="16764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1.88 million yrs. old </a:t>
            </a:r>
          </a:p>
        </p:txBody>
      </p:sp>
      <p:sp>
        <p:nvSpPr>
          <p:cNvPr id="217159" name="Rectangle 71"/>
          <p:cNvSpPr>
            <a:spLocks noChangeArrowheads="1"/>
          </p:cNvSpPr>
          <p:nvPr/>
        </p:nvSpPr>
        <p:spPr bwMode="auto">
          <a:xfrm>
            <a:off x="5638800" y="5943600"/>
            <a:ext cx="3505200" cy="3048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Published in </a:t>
            </a:r>
            <a:r>
              <a:rPr lang="en-US" sz="1200" b="1" i="1">
                <a:latin typeface="Arial" charset="0"/>
              </a:rPr>
              <a:t>Nature</a:t>
            </a:r>
            <a:r>
              <a:rPr lang="en-US" sz="1200" b="1">
                <a:latin typeface="Arial" charset="0"/>
              </a:rPr>
              <a:t> magazine</a:t>
            </a:r>
          </a:p>
        </p:txBody>
      </p:sp>
      <p:sp>
        <p:nvSpPr>
          <p:cNvPr id="217160" name="Rectangle 72"/>
          <p:cNvSpPr>
            <a:spLocks noChangeArrowheads="1"/>
          </p:cNvSpPr>
          <p:nvPr/>
        </p:nvSpPr>
        <p:spPr bwMode="auto">
          <a:xfrm>
            <a:off x="304800" y="6248400"/>
            <a:ext cx="685800" cy="457200"/>
          </a:xfrm>
          <a:prstGeom prst="rect">
            <a:avLst/>
          </a:prstGeom>
          <a:solidFill>
            <a:srgbClr val="FFFFFF"/>
          </a:solidFill>
          <a:ln w="9525">
            <a:solidFill>
              <a:schemeClr val="tx1"/>
            </a:solidFill>
            <a:miter lim="800000"/>
            <a:headEnd/>
            <a:tailEnd/>
          </a:ln>
          <a:effectLst/>
        </p:spPr>
        <p:txBody>
          <a:bodyPr/>
          <a:lstStyle/>
          <a:p>
            <a:r>
              <a:rPr lang="en-US" sz="1200" b="1">
                <a:solidFill>
                  <a:schemeClr val="accent2"/>
                </a:solidFill>
                <a:latin typeface="Arial" charset="0"/>
              </a:rPr>
              <a:t>Today</a:t>
            </a:r>
            <a:endParaRPr lang="en-US" sz="1200" b="1">
              <a:latin typeface="Arial" charset="0"/>
            </a:endParaRPr>
          </a:p>
        </p:txBody>
      </p:sp>
      <p:sp>
        <p:nvSpPr>
          <p:cNvPr id="217161" name="Rectangle 73"/>
          <p:cNvSpPr>
            <a:spLocks noChangeArrowheads="1"/>
          </p:cNvSpPr>
          <p:nvPr/>
        </p:nvSpPr>
        <p:spPr bwMode="auto">
          <a:xfrm>
            <a:off x="990600" y="6248400"/>
            <a:ext cx="12192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62" name="Rectangle 74"/>
          <p:cNvSpPr>
            <a:spLocks noChangeArrowheads="1"/>
          </p:cNvSpPr>
          <p:nvPr/>
        </p:nvSpPr>
        <p:spPr bwMode="auto">
          <a:xfrm>
            <a:off x="2209800" y="6248400"/>
            <a:ext cx="1752600" cy="457200"/>
          </a:xfrm>
          <a:prstGeom prst="rect">
            <a:avLst/>
          </a:prstGeom>
          <a:solidFill>
            <a:srgbClr val="FFFFFF"/>
          </a:solidFill>
          <a:ln w="9525">
            <a:solidFill>
              <a:schemeClr val="tx1"/>
            </a:solidFill>
            <a:miter lim="800000"/>
            <a:headEnd/>
            <a:tailEnd/>
          </a:ln>
          <a:effectLst/>
        </p:spPr>
        <p:txBody>
          <a:bodyPr/>
          <a:lstStyle/>
          <a:p>
            <a:r>
              <a:rPr lang="en-US" sz="1200" b="1">
                <a:latin typeface="Arial" charset="0"/>
              </a:rPr>
              <a:t> </a:t>
            </a:r>
          </a:p>
        </p:txBody>
      </p:sp>
      <p:sp>
        <p:nvSpPr>
          <p:cNvPr id="217163" name="Rectangle 75"/>
          <p:cNvSpPr>
            <a:spLocks noChangeArrowheads="1"/>
          </p:cNvSpPr>
          <p:nvPr/>
        </p:nvSpPr>
        <p:spPr bwMode="auto">
          <a:xfrm>
            <a:off x="3962400" y="6248400"/>
            <a:ext cx="1676400" cy="457200"/>
          </a:xfrm>
          <a:prstGeom prst="rect">
            <a:avLst/>
          </a:prstGeom>
          <a:solidFill>
            <a:srgbClr val="FFFFFF"/>
          </a:solidFill>
          <a:ln w="9525">
            <a:solidFill>
              <a:schemeClr val="tx1"/>
            </a:solidFill>
            <a:miter lim="800000"/>
            <a:headEnd/>
            <a:tailEnd/>
          </a:ln>
          <a:effectLst/>
        </p:spPr>
        <p:txBody>
          <a:bodyPr/>
          <a:lstStyle/>
          <a:p>
            <a:r>
              <a:rPr lang="en-US" sz="1200" b="1">
                <a:solidFill>
                  <a:schemeClr val="accent2"/>
                </a:solidFill>
                <a:latin typeface="Arial" charset="0"/>
              </a:rPr>
              <a:t>1.9 million yrs. old </a:t>
            </a:r>
          </a:p>
        </p:txBody>
      </p:sp>
      <p:sp>
        <p:nvSpPr>
          <p:cNvPr id="217164" name="Rectangle 76"/>
          <p:cNvSpPr>
            <a:spLocks noChangeArrowheads="1"/>
          </p:cNvSpPr>
          <p:nvPr/>
        </p:nvSpPr>
        <p:spPr bwMode="auto">
          <a:xfrm>
            <a:off x="5638800" y="6248400"/>
            <a:ext cx="3505200" cy="457200"/>
          </a:xfrm>
          <a:prstGeom prst="rect">
            <a:avLst/>
          </a:prstGeom>
          <a:solidFill>
            <a:srgbClr val="FFFFFF"/>
          </a:solidFill>
          <a:ln w="9525">
            <a:solidFill>
              <a:schemeClr val="tx1"/>
            </a:solidFill>
            <a:miter lim="800000"/>
            <a:headEnd/>
            <a:tailEnd/>
          </a:ln>
          <a:effectLst/>
        </p:spPr>
        <p:txBody>
          <a:bodyPr/>
          <a:lstStyle/>
          <a:p>
            <a:r>
              <a:rPr lang="en-US" sz="1200" b="1">
                <a:solidFill>
                  <a:srgbClr val="0000FF"/>
                </a:solidFill>
                <a:latin typeface="Arial" charset="0"/>
              </a:rPr>
              <a:t>Leakey’s skull now fits the traditional evolutionary view</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1709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1709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1709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1709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170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7092"/>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217097"/>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217099"/>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217093"/>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2170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7100"/>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499"/>
                                          </p:stCondLst>
                                        </p:cTn>
                                        <p:tgtEl>
                                          <p:spTgt spid="217103"/>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499"/>
                                          </p:stCondLst>
                                        </p:cTn>
                                        <p:tgtEl>
                                          <p:spTgt spid="217104"/>
                                        </p:tgtEl>
                                        <p:attrNameLst>
                                          <p:attrName>style.visibility</p:attrName>
                                        </p:attrNameLst>
                                      </p:cBhvr>
                                      <p:to>
                                        <p:strVal val="visible"/>
                                      </p:to>
                                    </p:set>
                                  </p:childTnLst>
                                </p:cTn>
                              </p:par>
                            </p:childTnLst>
                          </p:cTn>
                        </p:par>
                        <p:par>
                          <p:cTn id="45" fill="hold">
                            <p:stCondLst>
                              <p:cond delay="1500"/>
                            </p:stCondLst>
                            <p:childTnLst>
                              <p:par>
                                <p:cTn id="46" presetID="1" presetClass="entr" presetSubtype="0" fill="hold" grpId="0" nodeType="afterEffect">
                                  <p:stCondLst>
                                    <p:cond delay="0"/>
                                  </p:stCondLst>
                                  <p:childTnLst>
                                    <p:set>
                                      <p:cBhvr>
                                        <p:cTn id="47" dur="1" fill="hold">
                                          <p:stCondLst>
                                            <p:cond delay="499"/>
                                          </p:stCondLst>
                                        </p:cTn>
                                        <p:tgtEl>
                                          <p:spTgt spid="217101"/>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499"/>
                                          </p:stCondLst>
                                        </p:cTn>
                                        <p:tgtEl>
                                          <p:spTgt spid="2171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17105"/>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499"/>
                                          </p:stCondLst>
                                        </p:cTn>
                                        <p:tgtEl>
                                          <p:spTgt spid="217108"/>
                                        </p:tgtEl>
                                        <p:attrNameLst>
                                          <p:attrName>style.visibility</p:attrName>
                                        </p:attrNameLst>
                                      </p:cBhvr>
                                      <p:to>
                                        <p:strVal val="visible"/>
                                      </p:to>
                                    </p:se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499"/>
                                          </p:stCondLst>
                                        </p:cTn>
                                        <p:tgtEl>
                                          <p:spTgt spid="217109"/>
                                        </p:tgtEl>
                                        <p:attrNameLst>
                                          <p:attrName>style.visibility</p:attrName>
                                        </p:attrNameLst>
                                      </p:cBhvr>
                                      <p:to>
                                        <p:strVal val="visible"/>
                                      </p:to>
                                    </p:set>
                                  </p:childTnLst>
                                </p:cTn>
                              </p:par>
                            </p:childTnLst>
                          </p:cTn>
                        </p:par>
                        <p:par>
                          <p:cTn id="61" fill="hold">
                            <p:stCondLst>
                              <p:cond delay="1500"/>
                            </p:stCondLst>
                            <p:childTnLst>
                              <p:par>
                                <p:cTn id="62" presetID="1" presetClass="entr" presetSubtype="0" fill="hold" grpId="0" nodeType="afterEffect">
                                  <p:stCondLst>
                                    <p:cond delay="0"/>
                                  </p:stCondLst>
                                  <p:childTnLst>
                                    <p:set>
                                      <p:cBhvr>
                                        <p:cTn id="63" dur="1" fill="hold">
                                          <p:stCondLst>
                                            <p:cond delay="499"/>
                                          </p:stCondLst>
                                        </p:cTn>
                                        <p:tgtEl>
                                          <p:spTgt spid="217106"/>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grpId="0" nodeType="afterEffect">
                                  <p:stCondLst>
                                    <p:cond delay="0"/>
                                  </p:stCondLst>
                                  <p:childTnLst>
                                    <p:set>
                                      <p:cBhvr>
                                        <p:cTn id="66" dur="1" fill="hold">
                                          <p:stCondLst>
                                            <p:cond delay="499"/>
                                          </p:stCondLst>
                                        </p:cTn>
                                        <p:tgtEl>
                                          <p:spTgt spid="217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217110"/>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499"/>
                                          </p:stCondLst>
                                        </p:cTn>
                                        <p:tgtEl>
                                          <p:spTgt spid="217111"/>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499"/>
                                          </p:stCondLst>
                                        </p:cTn>
                                        <p:tgtEl>
                                          <p:spTgt spid="217112"/>
                                        </p:tgtEl>
                                        <p:attrNameLst>
                                          <p:attrName>style.visibility</p:attrName>
                                        </p:attrNameLst>
                                      </p:cBhvr>
                                      <p:to>
                                        <p:strVal val="visible"/>
                                      </p:to>
                                    </p:set>
                                  </p:childTnLst>
                                </p:cTn>
                              </p:par>
                            </p:childTnLst>
                          </p:cTn>
                        </p:par>
                        <p:par>
                          <p:cTn id="77" fill="hold">
                            <p:stCondLst>
                              <p:cond delay="1500"/>
                            </p:stCondLst>
                            <p:childTnLst>
                              <p:par>
                                <p:cTn id="78" presetID="1" presetClass="entr" presetSubtype="0" fill="hold" grpId="0" nodeType="afterEffect">
                                  <p:stCondLst>
                                    <p:cond delay="0"/>
                                  </p:stCondLst>
                                  <p:childTnLst>
                                    <p:set>
                                      <p:cBhvr>
                                        <p:cTn id="79" dur="1" fill="hold">
                                          <p:stCondLst>
                                            <p:cond delay="499"/>
                                          </p:stCondLst>
                                        </p:cTn>
                                        <p:tgtEl>
                                          <p:spTgt spid="217113"/>
                                        </p:tgtEl>
                                        <p:attrNameLst>
                                          <p:attrName>style.visibility</p:attrName>
                                        </p:attrNameLst>
                                      </p:cBhvr>
                                      <p:to>
                                        <p:strVal val="visible"/>
                                      </p:to>
                                    </p:set>
                                  </p:childTnLst>
                                </p:cTn>
                              </p:par>
                            </p:childTnLst>
                          </p:cTn>
                        </p:par>
                        <p:par>
                          <p:cTn id="80" fill="hold">
                            <p:stCondLst>
                              <p:cond delay="2000"/>
                            </p:stCondLst>
                            <p:childTnLst>
                              <p:par>
                                <p:cTn id="81" presetID="1" presetClass="entr" presetSubtype="0" fill="hold" grpId="0" nodeType="afterEffect">
                                  <p:stCondLst>
                                    <p:cond delay="0"/>
                                  </p:stCondLst>
                                  <p:childTnLst>
                                    <p:set>
                                      <p:cBhvr>
                                        <p:cTn id="82" dur="1" fill="hold">
                                          <p:stCondLst>
                                            <p:cond delay="499"/>
                                          </p:stCondLst>
                                        </p:cTn>
                                        <p:tgtEl>
                                          <p:spTgt spid="21711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217115"/>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499"/>
                                          </p:stCondLst>
                                        </p:cTn>
                                        <p:tgtEl>
                                          <p:spTgt spid="217116"/>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499"/>
                                          </p:stCondLst>
                                        </p:cTn>
                                        <p:tgtEl>
                                          <p:spTgt spid="217117"/>
                                        </p:tgtEl>
                                        <p:attrNameLst>
                                          <p:attrName>style.visibility</p:attrName>
                                        </p:attrNameLst>
                                      </p:cBhvr>
                                      <p:to>
                                        <p:strVal val="visible"/>
                                      </p:to>
                                    </p:set>
                                  </p:childTnLst>
                                </p:cTn>
                              </p:par>
                            </p:childTnLst>
                          </p:cTn>
                        </p:par>
                        <p:par>
                          <p:cTn id="93" fill="hold">
                            <p:stCondLst>
                              <p:cond delay="1500"/>
                            </p:stCondLst>
                            <p:childTnLst>
                              <p:par>
                                <p:cTn id="94" presetID="1" presetClass="entr" presetSubtype="0" fill="hold" grpId="0" nodeType="afterEffect">
                                  <p:stCondLst>
                                    <p:cond delay="0"/>
                                  </p:stCondLst>
                                  <p:childTnLst>
                                    <p:set>
                                      <p:cBhvr>
                                        <p:cTn id="95" dur="1" fill="hold">
                                          <p:stCondLst>
                                            <p:cond delay="499"/>
                                          </p:stCondLst>
                                        </p:cTn>
                                        <p:tgtEl>
                                          <p:spTgt spid="217118"/>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0" nodeType="afterEffect">
                                  <p:stCondLst>
                                    <p:cond delay="0"/>
                                  </p:stCondLst>
                                  <p:childTnLst>
                                    <p:set>
                                      <p:cBhvr>
                                        <p:cTn id="98" dur="1" fill="hold">
                                          <p:stCondLst>
                                            <p:cond delay="499"/>
                                          </p:stCondLst>
                                        </p:cTn>
                                        <p:tgtEl>
                                          <p:spTgt spid="2171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217120"/>
                                        </p:tgtEl>
                                        <p:attrNameLst>
                                          <p:attrName>style.visibility</p:attrName>
                                        </p:attrNameLst>
                                      </p:cBhvr>
                                      <p:to>
                                        <p:strVal val="visible"/>
                                      </p:to>
                                    </p:set>
                                  </p:childTnLst>
                                </p:cTn>
                              </p:par>
                            </p:childTnLst>
                          </p:cTn>
                        </p:par>
                        <p:par>
                          <p:cTn id="103" fill="hold">
                            <p:stCondLst>
                              <p:cond delay="500"/>
                            </p:stCondLst>
                            <p:childTnLst>
                              <p:par>
                                <p:cTn id="104" presetID="1" presetClass="entr" presetSubtype="0" fill="hold" grpId="0" nodeType="afterEffect">
                                  <p:stCondLst>
                                    <p:cond delay="0"/>
                                  </p:stCondLst>
                                  <p:childTnLst>
                                    <p:set>
                                      <p:cBhvr>
                                        <p:cTn id="105" dur="1" fill="hold">
                                          <p:stCondLst>
                                            <p:cond delay="499"/>
                                          </p:stCondLst>
                                        </p:cTn>
                                        <p:tgtEl>
                                          <p:spTgt spid="217121"/>
                                        </p:tgtEl>
                                        <p:attrNameLst>
                                          <p:attrName>style.visibility</p:attrName>
                                        </p:attrNameLst>
                                      </p:cBhvr>
                                      <p:to>
                                        <p:strVal val="visible"/>
                                      </p:to>
                                    </p:set>
                                  </p:childTnLst>
                                </p:cTn>
                              </p:par>
                            </p:childTnLst>
                          </p:cTn>
                        </p:par>
                        <p:par>
                          <p:cTn id="106" fill="hold">
                            <p:stCondLst>
                              <p:cond delay="1000"/>
                            </p:stCondLst>
                            <p:childTnLst>
                              <p:par>
                                <p:cTn id="107" presetID="1" presetClass="entr" presetSubtype="0" fill="hold" grpId="0" nodeType="afterEffect">
                                  <p:stCondLst>
                                    <p:cond delay="0"/>
                                  </p:stCondLst>
                                  <p:childTnLst>
                                    <p:set>
                                      <p:cBhvr>
                                        <p:cTn id="108" dur="1" fill="hold">
                                          <p:stCondLst>
                                            <p:cond delay="499"/>
                                          </p:stCondLst>
                                        </p:cTn>
                                        <p:tgtEl>
                                          <p:spTgt spid="217122"/>
                                        </p:tgtEl>
                                        <p:attrNameLst>
                                          <p:attrName>style.visibility</p:attrName>
                                        </p:attrNameLst>
                                      </p:cBhvr>
                                      <p:to>
                                        <p:strVal val="visible"/>
                                      </p:to>
                                    </p:set>
                                  </p:childTnLst>
                                </p:cTn>
                              </p:par>
                            </p:childTnLst>
                          </p:cTn>
                        </p:par>
                        <p:par>
                          <p:cTn id="109" fill="hold">
                            <p:stCondLst>
                              <p:cond delay="1500"/>
                            </p:stCondLst>
                            <p:childTnLst>
                              <p:par>
                                <p:cTn id="110" presetID="1" presetClass="entr" presetSubtype="0" fill="hold" grpId="0" nodeType="afterEffect">
                                  <p:stCondLst>
                                    <p:cond delay="0"/>
                                  </p:stCondLst>
                                  <p:childTnLst>
                                    <p:set>
                                      <p:cBhvr>
                                        <p:cTn id="111" dur="1" fill="hold">
                                          <p:stCondLst>
                                            <p:cond delay="499"/>
                                          </p:stCondLst>
                                        </p:cTn>
                                        <p:tgtEl>
                                          <p:spTgt spid="217123"/>
                                        </p:tgtEl>
                                        <p:attrNameLst>
                                          <p:attrName>style.visibility</p:attrName>
                                        </p:attrNameLst>
                                      </p:cBhvr>
                                      <p:to>
                                        <p:strVal val="visible"/>
                                      </p:to>
                                    </p:set>
                                  </p:childTnLst>
                                </p:cTn>
                              </p:par>
                            </p:childTnLst>
                          </p:cTn>
                        </p:par>
                        <p:par>
                          <p:cTn id="112" fill="hold">
                            <p:stCondLst>
                              <p:cond delay="2000"/>
                            </p:stCondLst>
                            <p:childTnLst>
                              <p:par>
                                <p:cTn id="113" presetID="1" presetClass="entr" presetSubtype="0" fill="hold" grpId="0" nodeType="afterEffect">
                                  <p:stCondLst>
                                    <p:cond delay="0"/>
                                  </p:stCondLst>
                                  <p:childTnLst>
                                    <p:set>
                                      <p:cBhvr>
                                        <p:cTn id="114" dur="1" fill="hold">
                                          <p:stCondLst>
                                            <p:cond delay="499"/>
                                          </p:stCondLst>
                                        </p:cTn>
                                        <p:tgtEl>
                                          <p:spTgt spid="21712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499"/>
                                          </p:stCondLst>
                                        </p:cTn>
                                        <p:tgtEl>
                                          <p:spTgt spid="217125"/>
                                        </p:tgtEl>
                                        <p:attrNameLst>
                                          <p:attrName>style.visibility</p:attrName>
                                        </p:attrNameLst>
                                      </p:cBhvr>
                                      <p:to>
                                        <p:strVal val="visible"/>
                                      </p:to>
                                    </p:set>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499"/>
                                          </p:stCondLst>
                                        </p:cTn>
                                        <p:tgtEl>
                                          <p:spTgt spid="217126"/>
                                        </p:tgtEl>
                                        <p:attrNameLst>
                                          <p:attrName>style.visibility</p:attrName>
                                        </p:attrNameLst>
                                      </p:cBhvr>
                                      <p:to>
                                        <p:strVal val="visible"/>
                                      </p:to>
                                    </p:set>
                                  </p:childTnLst>
                                </p:cTn>
                              </p:par>
                            </p:childTnLst>
                          </p:cTn>
                        </p:par>
                        <p:par>
                          <p:cTn id="122" fill="hold">
                            <p:stCondLst>
                              <p:cond delay="1000"/>
                            </p:stCondLst>
                            <p:childTnLst>
                              <p:par>
                                <p:cTn id="123" presetID="1" presetClass="entr" presetSubtype="0" fill="hold" grpId="0" nodeType="afterEffect">
                                  <p:stCondLst>
                                    <p:cond delay="0"/>
                                  </p:stCondLst>
                                  <p:childTnLst>
                                    <p:set>
                                      <p:cBhvr>
                                        <p:cTn id="124" dur="1" fill="hold">
                                          <p:stCondLst>
                                            <p:cond delay="499"/>
                                          </p:stCondLst>
                                        </p:cTn>
                                        <p:tgtEl>
                                          <p:spTgt spid="217127"/>
                                        </p:tgtEl>
                                        <p:attrNameLst>
                                          <p:attrName>style.visibility</p:attrName>
                                        </p:attrNameLst>
                                      </p:cBhvr>
                                      <p:to>
                                        <p:strVal val="visible"/>
                                      </p:to>
                                    </p:set>
                                  </p:childTnLst>
                                </p:cTn>
                              </p:par>
                            </p:childTnLst>
                          </p:cTn>
                        </p:par>
                        <p:par>
                          <p:cTn id="125" fill="hold">
                            <p:stCondLst>
                              <p:cond delay="1500"/>
                            </p:stCondLst>
                            <p:childTnLst>
                              <p:par>
                                <p:cTn id="126" presetID="1" presetClass="entr" presetSubtype="0" fill="hold" grpId="0" nodeType="afterEffect">
                                  <p:stCondLst>
                                    <p:cond delay="0"/>
                                  </p:stCondLst>
                                  <p:childTnLst>
                                    <p:set>
                                      <p:cBhvr>
                                        <p:cTn id="127" dur="1" fill="hold">
                                          <p:stCondLst>
                                            <p:cond delay="499"/>
                                          </p:stCondLst>
                                        </p:cTn>
                                        <p:tgtEl>
                                          <p:spTgt spid="217128"/>
                                        </p:tgtEl>
                                        <p:attrNameLst>
                                          <p:attrName>style.visibility</p:attrName>
                                        </p:attrNameLst>
                                      </p:cBhvr>
                                      <p:to>
                                        <p:strVal val="visible"/>
                                      </p:to>
                                    </p:set>
                                  </p:childTnLst>
                                </p:cTn>
                              </p:par>
                            </p:childTnLst>
                          </p:cTn>
                        </p:par>
                        <p:par>
                          <p:cTn id="128" fill="hold">
                            <p:stCondLst>
                              <p:cond delay="2000"/>
                            </p:stCondLst>
                            <p:childTnLst>
                              <p:par>
                                <p:cTn id="129" presetID="1" presetClass="entr" presetSubtype="0" fill="hold" grpId="0" nodeType="afterEffect">
                                  <p:stCondLst>
                                    <p:cond delay="0"/>
                                  </p:stCondLst>
                                  <p:childTnLst>
                                    <p:set>
                                      <p:cBhvr>
                                        <p:cTn id="130" dur="1" fill="hold">
                                          <p:stCondLst>
                                            <p:cond delay="499"/>
                                          </p:stCondLst>
                                        </p:cTn>
                                        <p:tgtEl>
                                          <p:spTgt spid="2171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499"/>
                                          </p:stCondLst>
                                        </p:cTn>
                                        <p:tgtEl>
                                          <p:spTgt spid="217130"/>
                                        </p:tgtEl>
                                        <p:attrNameLst>
                                          <p:attrName>style.visibility</p:attrName>
                                        </p:attrNameLst>
                                      </p:cBhvr>
                                      <p:to>
                                        <p:strVal val="visible"/>
                                      </p:to>
                                    </p:set>
                                  </p:childTnLst>
                                </p:cTn>
                              </p:par>
                            </p:childTnLst>
                          </p:cTn>
                        </p:par>
                        <p:par>
                          <p:cTn id="135" fill="hold">
                            <p:stCondLst>
                              <p:cond delay="500"/>
                            </p:stCondLst>
                            <p:childTnLst>
                              <p:par>
                                <p:cTn id="136" presetID="1" presetClass="entr" presetSubtype="0" fill="hold" grpId="0" nodeType="afterEffect">
                                  <p:stCondLst>
                                    <p:cond delay="0"/>
                                  </p:stCondLst>
                                  <p:childTnLst>
                                    <p:set>
                                      <p:cBhvr>
                                        <p:cTn id="137" dur="1" fill="hold">
                                          <p:stCondLst>
                                            <p:cond delay="499"/>
                                          </p:stCondLst>
                                        </p:cTn>
                                        <p:tgtEl>
                                          <p:spTgt spid="217131"/>
                                        </p:tgtEl>
                                        <p:attrNameLst>
                                          <p:attrName>style.visibility</p:attrName>
                                        </p:attrNameLst>
                                      </p:cBhvr>
                                      <p:to>
                                        <p:strVal val="visible"/>
                                      </p:to>
                                    </p:set>
                                  </p:childTnLst>
                                </p:cTn>
                              </p:par>
                            </p:childTnLst>
                          </p:cTn>
                        </p:par>
                        <p:par>
                          <p:cTn id="138" fill="hold">
                            <p:stCondLst>
                              <p:cond delay="1000"/>
                            </p:stCondLst>
                            <p:childTnLst>
                              <p:par>
                                <p:cTn id="139" presetID="1" presetClass="entr" presetSubtype="0" fill="hold" grpId="0" nodeType="afterEffect">
                                  <p:stCondLst>
                                    <p:cond delay="0"/>
                                  </p:stCondLst>
                                  <p:childTnLst>
                                    <p:set>
                                      <p:cBhvr>
                                        <p:cTn id="140" dur="1" fill="hold">
                                          <p:stCondLst>
                                            <p:cond delay="499"/>
                                          </p:stCondLst>
                                        </p:cTn>
                                        <p:tgtEl>
                                          <p:spTgt spid="217132"/>
                                        </p:tgtEl>
                                        <p:attrNameLst>
                                          <p:attrName>style.visibility</p:attrName>
                                        </p:attrNameLst>
                                      </p:cBhvr>
                                      <p:to>
                                        <p:strVal val="visible"/>
                                      </p:to>
                                    </p:set>
                                  </p:childTnLst>
                                </p:cTn>
                              </p:par>
                            </p:childTnLst>
                          </p:cTn>
                        </p:par>
                        <p:par>
                          <p:cTn id="141" fill="hold">
                            <p:stCondLst>
                              <p:cond delay="1500"/>
                            </p:stCondLst>
                            <p:childTnLst>
                              <p:par>
                                <p:cTn id="142" presetID="1" presetClass="entr" presetSubtype="0" fill="hold" grpId="0" nodeType="afterEffect">
                                  <p:stCondLst>
                                    <p:cond delay="0"/>
                                  </p:stCondLst>
                                  <p:childTnLst>
                                    <p:set>
                                      <p:cBhvr>
                                        <p:cTn id="143" dur="1" fill="hold">
                                          <p:stCondLst>
                                            <p:cond delay="499"/>
                                          </p:stCondLst>
                                        </p:cTn>
                                        <p:tgtEl>
                                          <p:spTgt spid="217133"/>
                                        </p:tgtEl>
                                        <p:attrNameLst>
                                          <p:attrName>style.visibility</p:attrName>
                                        </p:attrNameLst>
                                      </p:cBhvr>
                                      <p:to>
                                        <p:strVal val="visible"/>
                                      </p:to>
                                    </p:set>
                                  </p:childTnLst>
                                </p:cTn>
                              </p:par>
                            </p:childTnLst>
                          </p:cTn>
                        </p:par>
                        <p:par>
                          <p:cTn id="144" fill="hold">
                            <p:stCondLst>
                              <p:cond delay="2000"/>
                            </p:stCondLst>
                            <p:childTnLst>
                              <p:par>
                                <p:cTn id="145" presetID="1" presetClass="entr" presetSubtype="0" fill="hold" grpId="0" nodeType="afterEffect">
                                  <p:stCondLst>
                                    <p:cond delay="0"/>
                                  </p:stCondLst>
                                  <p:childTnLst>
                                    <p:set>
                                      <p:cBhvr>
                                        <p:cTn id="146" dur="1" fill="hold">
                                          <p:stCondLst>
                                            <p:cond delay="499"/>
                                          </p:stCondLst>
                                        </p:cTn>
                                        <p:tgtEl>
                                          <p:spTgt spid="21713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499"/>
                                          </p:stCondLst>
                                        </p:cTn>
                                        <p:tgtEl>
                                          <p:spTgt spid="217135"/>
                                        </p:tgtEl>
                                        <p:attrNameLst>
                                          <p:attrName>style.visibility</p:attrName>
                                        </p:attrNameLst>
                                      </p:cBhvr>
                                      <p:to>
                                        <p:strVal val="visible"/>
                                      </p:to>
                                    </p:set>
                                  </p:childTnLst>
                                </p:cTn>
                              </p:par>
                            </p:childTnLst>
                          </p:cTn>
                        </p:par>
                        <p:par>
                          <p:cTn id="151" fill="hold">
                            <p:stCondLst>
                              <p:cond delay="500"/>
                            </p:stCondLst>
                            <p:childTnLst>
                              <p:par>
                                <p:cTn id="152" presetID="1" presetClass="entr" presetSubtype="0" fill="hold" grpId="0" nodeType="afterEffect">
                                  <p:stCondLst>
                                    <p:cond delay="0"/>
                                  </p:stCondLst>
                                  <p:childTnLst>
                                    <p:set>
                                      <p:cBhvr>
                                        <p:cTn id="153" dur="1" fill="hold">
                                          <p:stCondLst>
                                            <p:cond delay="499"/>
                                          </p:stCondLst>
                                        </p:cTn>
                                        <p:tgtEl>
                                          <p:spTgt spid="217136"/>
                                        </p:tgtEl>
                                        <p:attrNameLst>
                                          <p:attrName>style.visibility</p:attrName>
                                        </p:attrNameLst>
                                      </p:cBhvr>
                                      <p:to>
                                        <p:strVal val="visible"/>
                                      </p:to>
                                    </p:set>
                                  </p:childTnLst>
                                </p:cTn>
                              </p:par>
                            </p:childTnLst>
                          </p:cTn>
                        </p:par>
                        <p:par>
                          <p:cTn id="154" fill="hold">
                            <p:stCondLst>
                              <p:cond delay="1000"/>
                            </p:stCondLst>
                            <p:childTnLst>
                              <p:par>
                                <p:cTn id="155" presetID="1" presetClass="entr" presetSubtype="0" fill="hold" grpId="0" nodeType="afterEffect">
                                  <p:stCondLst>
                                    <p:cond delay="0"/>
                                  </p:stCondLst>
                                  <p:childTnLst>
                                    <p:set>
                                      <p:cBhvr>
                                        <p:cTn id="156" dur="1" fill="hold">
                                          <p:stCondLst>
                                            <p:cond delay="499"/>
                                          </p:stCondLst>
                                        </p:cTn>
                                        <p:tgtEl>
                                          <p:spTgt spid="217137"/>
                                        </p:tgtEl>
                                        <p:attrNameLst>
                                          <p:attrName>style.visibility</p:attrName>
                                        </p:attrNameLst>
                                      </p:cBhvr>
                                      <p:to>
                                        <p:strVal val="visible"/>
                                      </p:to>
                                    </p:set>
                                  </p:childTnLst>
                                </p:cTn>
                              </p:par>
                            </p:childTnLst>
                          </p:cTn>
                        </p:par>
                        <p:par>
                          <p:cTn id="157" fill="hold">
                            <p:stCondLst>
                              <p:cond delay="1500"/>
                            </p:stCondLst>
                            <p:childTnLst>
                              <p:par>
                                <p:cTn id="158" presetID="1" presetClass="entr" presetSubtype="0" fill="hold" grpId="0" nodeType="afterEffect">
                                  <p:stCondLst>
                                    <p:cond delay="0"/>
                                  </p:stCondLst>
                                  <p:childTnLst>
                                    <p:set>
                                      <p:cBhvr>
                                        <p:cTn id="159" dur="1" fill="hold">
                                          <p:stCondLst>
                                            <p:cond delay="499"/>
                                          </p:stCondLst>
                                        </p:cTn>
                                        <p:tgtEl>
                                          <p:spTgt spid="217138"/>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499"/>
                                          </p:stCondLst>
                                        </p:cTn>
                                        <p:tgtEl>
                                          <p:spTgt spid="217139"/>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499"/>
                                          </p:stCondLst>
                                        </p:cTn>
                                        <p:tgtEl>
                                          <p:spTgt spid="217140"/>
                                        </p:tgtEl>
                                        <p:attrNameLst>
                                          <p:attrName>style.visibility</p:attrName>
                                        </p:attrNameLst>
                                      </p:cBhvr>
                                      <p:to>
                                        <p:strVal val="visible"/>
                                      </p:to>
                                    </p:set>
                                  </p:childTnLst>
                                </p:cTn>
                              </p:par>
                            </p:childTnLst>
                          </p:cTn>
                        </p:par>
                        <p:par>
                          <p:cTn id="167" fill="hold">
                            <p:stCondLst>
                              <p:cond delay="500"/>
                            </p:stCondLst>
                            <p:childTnLst>
                              <p:par>
                                <p:cTn id="168" presetID="1" presetClass="entr" presetSubtype="0" fill="hold" grpId="0" nodeType="afterEffect">
                                  <p:stCondLst>
                                    <p:cond delay="0"/>
                                  </p:stCondLst>
                                  <p:childTnLst>
                                    <p:set>
                                      <p:cBhvr>
                                        <p:cTn id="169" dur="1" fill="hold">
                                          <p:stCondLst>
                                            <p:cond delay="499"/>
                                          </p:stCondLst>
                                        </p:cTn>
                                        <p:tgtEl>
                                          <p:spTgt spid="217141"/>
                                        </p:tgtEl>
                                        <p:attrNameLst>
                                          <p:attrName>style.visibility</p:attrName>
                                        </p:attrNameLst>
                                      </p:cBhvr>
                                      <p:to>
                                        <p:strVal val="visible"/>
                                      </p:to>
                                    </p:set>
                                  </p:childTnLst>
                                </p:cTn>
                              </p:par>
                            </p:childTnLst>
                          </p:cTn>
                        </p:par>
                        <p:par>
                          <p:cTn id="170" fill="hold">
                            <p:stCondLst>
                              <p:cond delay="1000"/>
                            </p:stCondLst>
                            <p:childTnLst>
                              <p:par>
                                <p:cTn id="171" presetID="1" presetClass="entr" presetSubtype="0" fill="hold" grpId="0" nodeType="afterEffect">
                                  <p:stCondLst>
                                    <p:cond delay="0"/>
                                  </p:stCondLst>
                                  <p:childTnLst>
                                    <p:set>
                                      <p:cBhvr>
                                        <p:cTn id="172" dur="1" fill="hold">
                                          <p:stCondLst>
                                            <p:cond delay="499"/>
                                          </p:stCondLst>
                                        </p:cTn>
                                        <p:tgtEl>
                                          <p:spTgt spid="217142"/>
                                        </p:tgtEl>
                                        <p:attrNameLst>
                                          <p:attrName>style.visibility</p:attrName>
                                        </p:attrNameLst>
                                      </p:cBhvr>
                                      <p:to>
                                        <p:strVal val="visible"/>
                                      </p:to>
                                    </p:set>
                                  </p:childTnLst>
                                </p:cTn>
                              </p:par>
                            </p:childTnLst>
                          </p:cTn>
                        </p:par>
                        <p:par>
                          <p:cTn id="173" fill="hold">
                            <p:stCondLst>
                              <p:cond delay="1500"/>
                            </p:stCondLst>
                            <p:childTnLst>
                              <p:par>
                                <p:cTn id="174" presetID="1" presetClass="entr" presetSubtype="0" fill="hold" grpId="0" nodeType="afterEffect">
                                  <p:stCondLst>
                                    <p:cond delay="0"/>
                                  </p:stCondLst>
                                  <p:childTnLst>
                                    <p:set>
                                      <p:cBhvr>
                                        <p:cTn id="175" dur="1" fill="hold">
                                          <p:stCondLst>
                                            <p:cond delay="499"/>
                                          </p:stCondLst>
                                        </p:cTn>
                                        <p:tgtEl>
                                          <p:spTgt spid="217143"/>
                                        </p:tgtEl>
                                        <p:attrNameLst>
                                          <p:attrName>style.visibility</p:attrName>
                                        </p:attrNameLst>
                                      </p:cBhvr>
                                      <p:to>
                                        <p:strVal val="visible"/>
                                      </p:to>
                                    </p:set>
                                  </p:childTnLst>
                                </p:cTn>
                              </p:par>
                            </p:childTnLst>
                          </p:cTn>
                        </p:par>
                        <p:par>
                          <p:cTn id="176" fill="hold">
                            <p:stCondLst>
                              <p:cond delay="2000"/>
                            </p:stCondLst>
                            <p:childTnLst>
                              <p:par>
                                <p:cTn id="177" presetID="1" presetClass="entr" presetSubtype="0" fill="hold" grpId="0" nodeType="afterEffect">
                                  <p:stCondLst>
                                    <p:cond delay="0"/>
                                  </p:stCondLst>
                                  <p:childTnLst>
                                    <p:set>
                                      <p:cBhvr>
                                        <p:cTn id="178" dur="1" fill="hold">
                                          <p:stCondLst>
                                            <p:cond delay="499"/>
                                          </p:stCondLst>
                                        </p:cTn>
                                        <p:tgtEl>
                                          <p:spTgt spid="21714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499"/>
                                          </p:stCondLst>
                                        </p:cTn>
                                        <p:tgtEl>
                                          <p:spTgt spid="217145"/>
                                        </p:tgtEl>
                                        <p:attrNameLst>
                                          <p:attrName>style.visibility</p:attrName>
                                        </p:attrNameLst>
                                      </p:cBhvr>
                                      <p:to>
                                        <p:strVal val="visible"/>
                                      </p:to>
                                    </p:set>
                                  </p:childTnLst>
                                </p:cTn>
                              </p:par>
                            </p:childTnLst>
                          </p:cTn>
                        </p:par>
                        <p:par>
                          <p:cTn id="183" fill="hold">
                            <p:stCondLst>
                              <p:cond delay="500"/>
                            </p:stCondLst>
                            <p:childTnLst>
                              <p:par>
                                <p:cTn id="184" presetID="1" presetClass="entr" presetSubtype="0" fill="hold" grpId="0" nodeType="afterEffect">
                                  <p:stCondLst>
                                    <p:cond delay="0"/>
                                  </p:stCondLst>
                                  <p:childTnLst>
                                    <p:set>
                                      <p:cBhvr>
                                        <p:cTn id="185" dur="1" fill="hold">
                                          <p:stCondLst>
                                            <p:cond delay="499"/>
                                          </p:stCondLst>
                                        </p:cTn>
                                        <p:tgtEl>
                                          <p:spTgt spid="217146"/>
                                        </p:tgtEl>
                                        <p:attrNameLst>
                                          <p:attrName>style.visibility</p:attrName>
                                        </p:attrNameLst>
                                      </p:cBhvr>
                                      <p:to>
                                        <p:strVal val="visible"/>
                                      </p:to>
                                    </p:set>
                                  </p:childTnLst>
                                </p:cTn>
                              </p:par>
                            </p:childTnLst>
                          </p:cTn>
                        </p:par>
                        <p:par>
                          <p:cTn id="186" fill="hold">
                            <p:stCondLst>
                              <p:cond delay="1000"/>
                            </p:stCondLst>
                            <p:childTnLst>
                              <p:par>
                                <p:cTn id="187" presetID="1" presetClass="entr" presetSubtype="0" fill="hold" grpId="0" nodeType="afterEffect">
                                  <p:stCondLst>
                                    <p:cond delay="0"/>
                                  </p:stCondLst>
                                  <p:childTnLst>
                                    <p:set>
                                      <p:cBhvr>
                                        <p:cTn id="188" dur="1" fill="hold">
                                          <p:stCondLst>
                                            <p:cond delay="499"/>
                                          </p:stCondLst>
                                        </p:cTn>
                                        <p:tgtEl>
                                          <p:spTgt spid="217147"/>
                                        </p:tgtEl>
                                        <p:attrNameLst>
                                          <p:attrName>style.visibility</p:attrName>
                                        </p:attrNameLst>
                                      </p:cBhvr>
                                      <p:to>
                                        <p:strVal val="visible"/>
                                      </p:to>
                                    </p:set>
                                  </p:childTnLst>
                                </p:cTn>
                              </p:par>
                            </p:childTnLst>
                          </p:cTn>
                        </p:par>
                        <p:par>
                          <p:cTn id="189" fill="hold">
                            <p:stCondLst>
                              <p:cond delay="1500"/>
                            </p:stCondLst>
                            <p:childTnLst>
                              <p:par>
                                <p:cTn id="190" presetID="1" presetClass="entr" presetSubtype="0" fill="hold" grpId="0" nodeType="afterEffect">
                                  <p:stCondLst>
                                    <p:cond delay="0"/>
                                  </p:stCondLst>
                                  <p:childTnLst>
                                    <p:set>
                                      <p:cBhvr>
                                        <p:cTn id="191" dur="1" fill="hold">
                                          <p:stCondLst>
                                            <p:cond delay="499"/>
                                          </p:stCondLst>
                                        </p:cTn>
                                        <p:tgtEl>
                                          <p:spTgt spid="217148"/>
                                        </p:tgtEl>
                                        <p:attrNameLst>
                                          <p:attrName>style.visibility</p:attrName>
                                        </p:attrNameLst>
                                      </p:cBhvr>
                                      <p:to>
                                        <p:strVal val="visible"/>
                                      </p:to>
                                    </p:set>
                                  </p:childTnLst>
                                </p:cTn>
                              </p:par>
                            </p:childTnLst>
                          </p:cTn>
                        </p:par>
                        <p:par>
                          <p:cTn id="192" fill="hold">
                            <p:stCondLst>
                              <p:cond delay="2000"/>
                            </p:stCondLst>
                            <p:childTnLst>
                              <p:par>
                                <p:cTn id="193" presetID="1" presetClass="entr" presetSubtype="0" fill="hold" grpId="0" nodeType="afterEffect">
                                  <p:stCondLst>
                                    <p:cond delay="0"/>
                                  </p:stCondLst>
                                  <p:childTnLst>
                                    <p:set>
                                      <p:cBhvr>
                                        <p:cTn id="194" dur="1" fill="hold">
                                          <p:stCondLst>
                                            <p:cond delay="499"/>
                                          </p:stCondLst>
                                        </p:cTn>
                                        <p:tgtEl>
                                          <p:spTgt spid="21714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499"/>
                                          </p:stCondLst>
                                        </p:cTn>
                                        <p:tgtEl>
                                          <p:spTgt spid="217150"/>
                                        </p:tgtEl>
                                        <p:attrNameLst>
                                          <p:attrName>style.visibility</p:attrName>
                                        </p:attrNameLst>
                                      </p:cBhvr>
                                      <p:to>
                                        <p:strVal val="visible"/>
                                      </p:to>
                                    </p:set>
                                  </p:childTnLst>
                                </p:cTn>
                              </p:par>
                            </p:childTnLst>
                          </p:cTn>
                        </p:par>
                        <p:par>
                          <p:cTn id="199" fill="hold">
                            <p:stCondLst>
                              <p:cond delay="500"/>
                            </p:stCondLst>
                            <p:childTnLst>
                              <p:par>
                                <p:cTn id="200" presetID="1" presetClass="entr" presetSubtype="0" fill="hold" grpId="0" nodeType="afterEffect">
                                  <p:stCondLst>
                                    <p:cond delay="0"/>
                                  </p:stCondLst>
                                  <p:childTnLst>
                                    <p:set>
                                      <p:cBhvr>
                                        <p:cTn id="201" dur="1" fill="hold">
                                          <p:stCondLst>
                                            <p:cond delay="499"/>
                                          </p:stCondLst>
                                        </p:cTn>
                                        <p:tgtEl>
                                          <p:spTgt spid="217151"/>
                                        </p:tgtEl>
                                        <p:attrNameLst>
                                          <p:attrName>style.visibility</p:attrName>
                                        </p:attrNameLst>
                                      </p:cBhvr>
                                      <p:to>
                                        <p:strVal val="visible"/>
                                      </p:to>
                                    </p:set>
                                  </p:childTnLst>
                                </p:cTn>
                              </p:par>
                            </p:childTnLst>
                          </p:cTn>
                        </p:par>
                        <p:par>
                          <p:cTn id="202" fill="hold">
                            <p:stCondLst>
                              <p:cond delay="1000"/>
                            </p:stCondLst>
                            <p:childTnLst>
                              <p:par>
                                <p:cTn id="203" presetID="1" presetClass="entr" presetSubtype="0" fill="hold" grpId="0" nodeType="afterEffect">
                                  <p:stCondLst>
                                    <p:cond delay="0"/>
                                  </p:stCondLst>
                                  <p:childTnLst>
                                    <p:set>
                                      <p:cBhvr>
                                        <p:cTn id="204" dur="1" fill="hold">
                                          <p:stCondLst>
                                            <p:cond delay="499"/>
                                          </p:stCondLst>
                                        </p:cTn>
                                        <p:tgtEl>
                                          <p:spTgt spid="217152"/>
                                        </p:tgtEl>
                                        <p:attrNameLst>
                                          <p:attrName>style.visibility</p:attrName>
                                        </p:attrNameLst>
                                      </p:cBhvr>
                                      <p:to>
                                        <p:strVal val="visible"/>
                                      </p:to>
                                    </p:set>
                                  </p:childTnLst>
                                </p:cTn>
                              </p:par>
                            </p:childTnLst>
                          </p:cTn>
                        </p:par>
                        <p:par>
                          <p:cTn id="205" fill="hold">
                            <p:stCondLst>
                              <p:cond delay="1500"/>
                            </p:stCondLst>
                            <p:childTnLst>
                              <p:par>
                                <p:cTn id="206" presetID="1" presetClass="entr" presetSubtype="0" fill="hold" grpId="0" nodeType="afterEffect">
                                  <p:stCondLst>
                                    <p:cond delay="0"/>
                                  </p:stCondLst>
                                  <p:childTnLst>
                                    <p:set>
                                      <p:cBhvr>
                                        <p:cTn id="207" dur="1" fill="hold">
                                          <p:stCondLst>
                                            <p:cond delay="499"/>
                                          </p:stCondLst>
                                        </p:cTn>
                                        <p:tgtEl>
                                          <p:spTgt spid="217153"/>
                                        </p:tgtEl>
                                        <p:attrNameLst>
                                          <p:attrName>style.visibility</p:attrName>
                                        </p:attrNameLst>
                                      </p:cBhvr>
                                      <p:to>
                                        <p:strVal val="visible"/>
                                      </p:to>
                                    </p:set>
                                  </p:childTnLst>
                                </p:cTn>
                              </p:par>
                            </p:childTnLst>
                          </p:cTn>
                        </p:par>
                        <p:par>
                          <p:cTn id="208" fill="hold">
                            <p:stCondLst>
                              <p:cond delay="2000"/>
                            </p:stCondLst>
                            <p:childTnLst>
                              <p:par>
                                <p:cTn id="209" presetID="1" presetClass="entr" presetSubtype="0" fill="hold" grpId="0" nodeType="afterEffect">
                                  <p:stCondLst>
                                    <p:cond delay="0"/>
                                  </p:stCondLst>
                                  <p:childTnLst>
                                    <p:set>
                                      <p:cBhvr>
                                        <p:cTn id="210" dur="1" fill="hold">
                                          <p:stCondLst>
                                            <p:cond delay="499"/>
                                          </p:stCondLst>
                                        </p:cTn>
                                        <p:tgtEl>
                                          <p:spTgt spid="217154"/>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499"/>
                                          </p:stCondLst>
                                        </p:cTn>
                                        <p:tgtEl>
                                          <p:spTgt spid="217155"/>
                                        </p:tgtEl>
                                        <p:attrNameLst>
                                          <p:attrName>style.visibility</p:attrName>
                                        </p:attrNameLst>
                                      </p:cBhvr>
                                      <p:to>
                                        <p:strVal val="visible"/>
                                      </p:to>
                                    </p:set>
                                  </p:childTnLst>
                                </p:cTn>
                              </p:par>
                            </p:childTnLst>
                          </p:cTn>
                        </p:par>
                        <p:par>
                          <p:cTn id="215" fill="hold">
                            <p:stCondLst>
                              <p:cond delay="500"/>
                            </p:stCondLst>
                            <p:childTnLst>
                              <p:par>
                                <p:cTn id="216" presetID="1" presetClass="entr" presetSubtype="0" fill="hold" grpId="0" nodeType="afterEffect">
                                  <p:stCondLst>
                                    <p:cond delay="0"/>
                                  </p:stCondLst>
                                  <p:childTnLst>
                                    <p:set>
                                      <p:cBhvr>
                                        <p:cTn id="217" dur="1" fill="hold">
                                          <p:stCondLst>
                                            <p:cond delay="499"/>
                                          </p:stCondLst>
                                        </p:cTn>
                                        <p:tgtEl>
                                          <p:spTgt spid="217156"/>
                                        </p:tgtEl>
                                        <p:attrNameLst>
                                          <p:attrName>style.visibility</p:attrName>
                                        </p:attrNameLst>
                                      </p:cBhvr>
                                      <p:to>
                                        <p:strVal val="visible"/>
                                      </p:to>
                                    </p:set>
                                  </p:childTnLst>
                                </p:cTn>
                              </p:par>
                            </p:childTnLst>
                          </p:cTn>
                        </p:par>
                        <p:par>
                          <p:cTn id="218" fill="hold">
                            <p:stCondLst>
                              <p:cond delay="1000"/>
                            </p:stCondLst>
                            <p:childTnLst>
                              <p:par>
                                <p:cTn id="219" presetID="1" presetClass="entr" presetSubtype="0" fill="hold" grpId="0" nodeType="afterEffect">
                                  <p:stCondLst>
                                    <p:cond delay="0"/>
                                  </p:stCondLst>
                                  <p:childTnLst>
                                    <p:set>
                                      <p:cBhvr>
                                        <p:cTn id="220" dur="1" fill="hold">
                                          <p:stCondLst>
                                            <p:cond delay="499"/>
                                          </p:stCondLst>
                                        </p:cTn>
                                        <p:tgtEl>
                                          <p:spTgt spid="217157"/>
                                        </p:tgtEl>
                                        <p:attrNameLst>
                                          <p:attrName>style.visibility</p:attrName>
                                        </p:attrNameLst>
                                      </p:cBhvr>
                                      <p:to>
                                        <p:strVal val="visible"/>
                                      </p:to>
                                    </p:set>
                                  </p:childTnLst>
                                </p:cTn>
                              </p:par>
                            </p:childTnLst>
                          </p:cTn>
                        </p:par>
                        <p:par>
                          <p:cTn id="221" fill="hold">
                            <p:stCondLst>
                              <p:cond delay="1500"/>
                            </p:stCondLst>
                            <p:childTnLst>
                              <p:par>
                                <p:cTn id="222" presetID="1" presetClass="entr" presetSubtype="0" fill="hold" grpId="0" nodeType="afterEffect">
                                  <p:stCondLst>
                                    <p:cond delay="0"/>
                                  </p:stCondLst>
                                  <p:childTnLst>
                                    <p:set>
                                      <p:cBhvr>
                                        <p:cTn id="223" dur="1" fill="hold">
                                          <p:stCondLst>
                                            <p:cond delay="499"/>
                                          </p:stCondLst>
                                        </p:cTn>
                                        <p:tgtEl>
                                          <p:spTgt spid="217158"/>
                                        </p:tgtEl>
                                        <p:attrNameLst>
                                          <p:attrName>style.visibility</p:attrName>
                                        </p:attrNameLst>
                                      </p:cBhvr>
                                      <p:to>
                                        <p:strVal val="visible"/>
                                      </p:to>
                                    </p:set>
                                  </p:childTnLst>
                                </p:cTn>
                              </p:par>
                            </p:childTnLst>
                          </p:cTn>
                        </p:par>
                        <p:par>
                          <p:cTn id="224" fill="hold">
                            <p:stCondLst>
                              <p:cond delay="2000"/>
                            </p:stCondLst>
                            <p:childTnLst>
                              <p:par>
                                <p:cTn id="225" presetID="1" presetClass="entr" presetSubtype="0" fill="hold" grpId="0" nodeType="afterEffect">
                                  <p:stCondLst>
                                    <p:cond delay="0"/>
                                  </p:stCondLst>
                                  <p:childTnLst>
                                    <p:set>
                                      <p:cBhvr>
                                        <p:cTn id="226" dur="1" fill="hold">
                                          <p:stCondLst>
                                            <p:cond delay="499"/>
                                          </p:stCondLst>
                                        </p:cTn>
                                        <p:tgtEl>
                                          <p:spTgt spid="217159"/>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499"/>
                                          </p:stCondLst>
                                        </p:cTn>
                                        <p:tgtEl>
                                          <p:spTgt spid="217160"/>
                                        </p:tgtEl>
                                        <p:attrNameLst>
                                          <p:attrName>style.visibility</p:attrName>
                                        </p:attrNameLst>
                                      </p:cBhvr>
                                      <p:to>
                                        <p:strVal val="visible"/>
                                      </p:to>
                                    </p:set>
                                  </p:childTnLst>
                                </p:cTn>
                              </p:par>
                            </p:childTnLst>
                          </p:cTn>
                        </p:par>
                        <p:par>
                          <p:cTn id="231" fill="hold">
                            <p:stCondLst>
                              <p:cond delay="500"/>
                            </p:stCondLst>
                            <p:childTnLst>
                              <p:par>
                                <p:cTn id="232" presetID="1" presetClass="entr" presetSubtype="0" fill="hold" grpId="0" nodeType="afterEffect">
                                  <p:stCondLst>
                                    <p:cond delay="0"/>
                                  </p:stCondLst>
                                  <p:childTnLst>
                                    <p:set>
                                      <p:cBhvr>
                                        <p:cTn id="233" dur="1" fill="hold">
                                          <p:stCondLst>
                                            <p:cond delay="499"/>
                                          </p:stCondLst>
                                        </p:cTn>
                                        <p:tgtEl>
                                          <p:spTgt spid="217161"/>
                                        </p:tgtEl>
                                        <p:attrNameLst>
                                          <p:attrName>style.visibility</p:attrName>
                                        </p:attrNameLst>
                                      </p:cBhvr>
                                      <p:to>
                                        <p:strVal val="visible"/>
                                      </p:to>
                                    </p:set>
                                  </p:childTnLst>
                                </p:cTn>
                              </p:par>
                            </p:childTnLst>
                          </p:cTn>
                        </p:par>
                        <p:par>
                          <p:cTn id="234" fill="hold">
                            <p:stCondLst>
                              <p:cond delay="1000"/>
                            </p:stCondLst>
                            <p:childTnLst>
                              <p:par>
                                <p:cTn id="235" presetID="1" presetClass="entr" presetSubtype="0" fill="hold" grpId="0" nodeType="afterEffect">
                                  <p:stCondLst>
                                    <p:cond delay="0"/>
                                  </p:stCondLst>
                                  <p:childTnLst>
                                    <p:set>
                                      <p:cBhvr>
                                        <p:cTn id="236" dur="1" fill="hold">
                                          <p:stCondLst>
                                            <p:cond delay="499"/>
                                          </p:stCondLst>
                                        </p:cTn>
                                        <p:tgtEl>
                                          <p:spTgt spid="217162"/>
                                        </p:tgtEl>
                                        <p:attrNameLst>
                                          <p:attrName>style.visibility</p:attrName>
                                        </p:attrNameLst>
                                      </p:cBhvr>
                                      <p:to>
                                        <p:strVal val="visible"/>
                                      </p:to>
                                    </p:set>
                                  </p:childTnLst>
                                </p:cTn>
                              </p:par>
                            </p:childTnLst>
                          </p:cTn>
                        </p:par>
                        <p:par>
                          <p:cTn id="237" fill="hold">
                            <p:stCondLst>
                              <p:cond delay="1500"/>
                            </p:stCondLst>
                            <p:childTnLst>
                              <p:par>
                                <p:cTn id="238" presetID="1" presetClass="entr" presetSubtype="0" fill="hold" grpId="0" nodeType="afterEffect">
                                  <p:stCondLst>
                                    <p:cond delay="0"/>
                                  </p:stCondLst>
                                  <p:childTnLst>
                                    <p:set>
                                      <p:cBhvr>
                                        <p:cTn id="239" dur="1" fill="hold">
                                          <p:stCondLst>
                                            <p:cond delay="499"/>
                                          </p:stCondLst>
                                        </p:cTn>
                                        <p:tgtEl>
                                          <p:spTgt spid="217163"/>
                                        </p:tgtEl>
                                        <p:attrNameLst>
                                          <p:attrName>style.visibility</p:attrName>
                                        </p:attrNameLst>
                                      </p:cBhvr>
                                      <p:to>
                                        <p:strVal val="visible"/>
                                      </p:to>
                                    </p:set>
                                  </p:childTnLst>
                                </p:cTn>
                              </p:par>
                            </p:childTnLst>
                          </p:cTn>
                        </p:par>
                        <p:par>
                          <p:cTn id="240" fill="hold">
                            <p:stCondLst>
                              <p:cond delay="2000"/>
                            </p:stCondLst>
                            <p:childTnLst>
                              <p:par>
                                <p:cTn id="241" presetID="1" presetClass="entr" presetSubtype="0" fill="hold" grpId="0" nodeType="afterEffect">
                                  <p:stCondLst>
                                    <p:cond delay="0"/>
                                  </p:stCondLst>
                                  <p:childTnLst>
                                    <p:set>
                                      <p:cBhvr>
                                        <p:cTn id="242" dur="1" fill="hold">
                                          <p:stCondLst>
                                            <p:cond delay="499"/>
                                          </p:stCondLst>
                                        </p:cTn>
                                        <p:tgtEl>
                                          <p:spTgt spid="217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091" grpId="0" animBg="1" autoUpdateAnimBg="0"/>
      <p:bldP spid="217092" grpId="0" animBg="1" autoUpdateAnimBg="0"/>
      <p:bldP spid="217093" grpId="0" animBg="1" autoUpdateAnimBg="0"/>
      <p:bldP spid="217094" grpId="0" animBg="1" autoUpdateAnimBg="0"/>
      <p:bldP spid="217095" grpId="0" animBg="1" autoUpdateAnimBg="0"/>
      <p:bldP spid="217096" grpId="0" animBg="1" autoUpdateAnimBg="0"/>
      <p:bldP spid="217097" grpId="0" animBg="1" autoUpdateAnimBg="0"/>
      <p:bldP spid="217098" grpId="0" animBg="1" autoUpdateAnimBg="0"/>
      <p:bldP spid="217099" grpId="0" animBg="1" autoUpdateAnimBg="0"/>
      <p:bldP spid="217100" grpId="0" animBg="1" autoUpdateAnimBg="0"/>
      <p:bldP spid="217101" grpId="0" animBg="1" autoUpdateAnimBg="0"/>
      <p:bldP spid="217102" grpId="0" animBg="1" autoUpdateAnimBg="0"/>
      <p:bldP spid="217103" grpId="0" animBg="1" autoUpdateAnimBg="0"/>
      <p:bldP spid="217104" grpId="0" animBg="1" autoUpdateAnimBg="0"/>
      <p:bldP spid="217105" grpId="0" animBg="1" autoUpdateAnimBg="0"/>
      <p:bldP spid="217106" grpId="0" animBg="1" autoUpdateAnimBg="0"/>
      <p:bldP spid="217107" grpId="0" animBg="1" autoUpdateAnimBg="0"/>
      <p:bldP spid="217108" grpId="0" animBg="1" autoUpdateAnimBg="0"/>
      <p:bldP spid="217109" grpId="0" animBg="1" autoUpdateAnimBg="0"/>
      <p:bldP spid="217110" grpId="0" animBg="1" autoUpdateAnimBg="0"/>
      <p:bldP spid="217111" grpId="0" animBg="1" autoUpdateAnimBg="0"/>
      <p:bldP spid="217112" grpId="0" animBg="1" autoUpdateAnimBg="0"/>
      <p:bldP spid="217113" grpId="0" animBg="1" autoUpdateAnimBg="0"/>
      <p:bldP spid="217114" grpId="0" animBg="1" autoUpdateAnimBg="0"/>
      <p:bldP spid="217115" grpId="0" animBg="1" autoUpdateAnimBg="0"/>
      <p:bldP spid="217116" grpId="0" animBg="1" autoUpdateAnimBg="0"/>
      <p:bldP spid="217117" grpId="0" animBg="1" autoUpdateAnimBg="0"/>
      <p:bldP spid="217118" grpId="0" animBg="1" autoUpdateAnimBg="0"/>
      <p:bldP spid="217119" grpId="0" animBg="1" autoUpdateAnimBg="0"/>
      <p:bldP spid="217120" grpId="0" animBg="1" autoUpdateAnimBg="0"/>
      <p:bldP spid="217121" grpId="0" animBg="1" autoUpdateAnimBg="0"/>
      <p:bldP spid="217122" grpId="0" animBg="1" autoUpdateAnimBg="0"/>
      <p:bldP spid="217123" grpId="0" animBg="1" autoUpdateAnimBg="0"/>
      <p:bldP spid="217124" grpId="0" animBg="1" autoUpdateAnimBg="0"/>
      <p:bldP spid="217125" grpId="0" animBg="1" autoUpdateAnimBg="0"/>
      <p:bldP spid="217126" grpId="0" animBg="1" autoUpdateAnimBg="0"/>
      <p:bldP spid="217127" grpId="0" animBg="1" autoUpdateAnimBg="0"/>
      <p:bldP spid="217128" grpId="0" animBg="1" autoUpdateAnimBg="0"/>
      <p:bldP spid="217129" grpId="0" animBg="1" autoUpdateAnimBg="0"/>
      <p:bldP spid="217130" grpId="0" animBg="1" autoUpdateAnimBg="0"/>
      <p:bldP spid="217131" grpId="0" animBg="1" autoUpdateAnimBg="0"/>
      <p:bldP spid="217132" grpId="0" animBg="1" autoUpdateAnimBg="0"/>
      <p:bldP spid="217133" grpId="0" animBg="1" autoUpdateAnimBg="0"/>
      <p:bldP spid="217134" grpId="0" animBg="1" autoUpdateAnimBg="0"/>
      <p:bldP spid="217135" grpId="0" animBg="1" autoUpdateAnimBg="0"/>
      <p:bldP spid="217136" grpId="0" animBg="1" autoUpdateAnimBg="0"/>
      <p:bldP spid="217137" grpId="0" animBg="1" autoUpdateAnimBg="0"/>
      <p:bldP spid="217138" grpId="0" animBg="1" autoUpdateAnimBg="0"/>
      <p:bldP spid="217139" grpId="0" animBg="1" autoUpdateAnimBg="0"/>
      <p:bldP spid="217140" grpId="0" animBg="1" autoUpdateAnimBg="0"/>
      <p:bldP spid="217141" grpId="0" animBg="1" autoUpdateAnimBg="0"/>
      <p:bldP spid="217142" grpId="0" animBg="1" autoUpdateAnimBg="0"/>
      <p:bldP spid="217143" grpId="0" animBg="1" autoUpdateAnimBg="0"/>
      <p:bldP spid="217144" grpId="0" animBg="1" autoUpdateAnimBg="0"/>
      <p:bldP spid="217145" grpId="0" animBg="1" autoUpdateAnimBg="0"/>
      <p:bldP spid="217146" grpId="0" animBg="1" autoUpdateAnimBg="0"/>
      <p:bldP spid="217147" grpId="0" animBg="1" autoUpdateAnimBg="0"/>
      <p:bldP spid="217148" grpId="0" animBg="1" autoUpdateAnimBg="0"/>
      <p:bldP spid="217149" grpId="0" animBg="1" autoUpdateAnimBg="0"/>
      <p:bldP spid="217150" grpId="0" animBg="1" autoUpdateAnimBg="0"/>
      <p:bldP spid="217151" grpId="0" animBg="1" autoUpdateAnimBg="0"/>
      <p:bldP spid="217152" grpId="0" animBg="1" autoUpdateAnimBg="0"/>
      <p:bldP spid="217153" grpId="0" animBg="1" autoUpdateAnimBg="0"/>
      <p:bldP spid="217154" grpId="0" animBg="1" autoUpdateAnimBg="0"/>
      <p:bldP spid="217155" grpId="0" animBg="1" autoUpdateAnimBg="0"/>
      <p:bldP spid="217156" grpId="0" animBg="1" autoUpdateAnimBg="0"/>
      <p:bldP spid="217157" grpId="0" animBg="1" autoUpdateAnimBg="0"/>
      <p:bldP spid="217158" grpId="0" animBg="1" autoUpdateAnimBg="0"/>
      <p:bldP spid="217159" grpId="0" animBg="1" autoUpdateAnimBg="0"/>
      <p:bldP spid="217160" grpId="0" animBg="1" autoUpdateAnimBg="0"/>
      <p:bldP spid="217161" grpId="0" animBg="1" autoUpdateAnimBg="0"/>
      <p:bldP spid="217162" grpId="0" animBg="1" autoUpdateAnimBg="0"/>
      <p:bldP spid="217163" grpId="0" animBg="1" autoUpdateAnimBg="0"/>
      <p:bldP spid="217164"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sz="3200">
                <a:latin typeface="Tahoma" pitchFamily="34" charset="0"/>
              </a:rPr>
              <a:t>The Dating Game</a:t>
            </a:r>
          </a:p>
        </p:txBody>
      </p:sp>
      <p:sp>
        <p:nvSpPr>
          <p:cNvPr id="218115" name="Text Box 3"/>
          <p:cNvSpPr txBox="1">
            <a:spLocks noChangeArrowheads="1"/>
          </p:cNvSpPr>
          <p:nvPr/>
        </p:nvSpPr>
        <p:spPr bwMode="auto">
          <a:xfrm>
            <a:off x="457200" y="1325563"/>
            <a:ext cx="8169275" cy="3378200"/>
          </a:xfrm>
          <a:prstGeom prst="rect">
            <a:avLst/>
          </a:prstGeom>
          <a:noFill/>
          <a:ln w="9525">
            <a:noFill/>
            <a:miter lim="800000"/>
            <a:headEnd/>
            <a:tailEnd/>
          </a:ln>
          <a:effectLst/>
        </p:spPr>
        <p:txBody>
          <a:bodyPr anchor="ctr">
            <a:spAutoFit/>
          </a:bodyPr>
          <a:lstStyle/>
          <a:p>
            <a:r>
              <a:rPr lang="en-US" b="1" i="1"/>
              <a:t>“The pigs won. In the ten-year controversy over the dating of one of the most important human fossils ever discovered, the pigs won. The pigs won over the elephants. The pigs won over K-Ar dating.  The pigs won over Ar-Ar dating.  The pigs won over fission-track dating.  They won over paleomagnetism. The pigs took it all. But in reality, it wasn't the pigs that won.  It was evolution that won. In the dating game, evolution always wins.”</a:t>
            </a:r>
            <a:r>
              <a:rPr lang="en-US">
                <a:latin typeface="Arial" charset="0"/>
              </a:rPr>
              <a:t> (Lubenow, p.266)</a:t>
            </a:r>
          </a:p>
          <a:p>
            <a:endParaRPr lang="en-US"/>
          </a:p>
        </p:txBody>
      </p:sp>
    </p:spTree>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288772" name="Rectangle 4"/>
          <p:cNvSpPr>
            <a:spLocks noGrp="1" noChangeArrowheads="1"/>
          </p:cNvSpPr>
          <p:nvPr>
            <p:ph type="ctrTitle"/>
          </p:nvPr>
        </p:nvSpPr>
        <p:spPr>
          <a:xfrm>
            <a:off x="685800" y="0"/>
            <a:ext cx="7772400" cy="4190999"/>
          </a:xfrm>
          <a:effectLst>
            <a:outerShdw blurRad="76200" dist="63500" dir="2700000" algn="ctr" rotWithShape="0">
              <a:schemeClr val="tx1"/>
            </a:outerShdw>
          </a:effectLst>
        </p:spPr>
        <p:txBody>
          <a:bodyPr/>
          <a:lstStyle/>
          <a:p>
            <a:r>
              <a:rPr lang="en-US" sz="8800" dirty="0">
                <a:solidFill>
                  <a:srgbClr val="FFFF00"/>
                </a:solidFill>
                <a:latin typeface="Tahoma" pitchFamily="34" charset="0"/>
              </a:rPr>
              <a:t>Apparent versus </a:t>
            </a:r>
            <a:br>
              <a:rPr lang="en-US" sz="8800" dirty="0">
                <a:solidFill>
                  <a:srgbClr val="FFFF00"/>
                </a:solidFill>
                <a:latin typeface="Tahoma" pitchFamily="34" charset="0"/>
              </a:rPr>
            </a:br>
            <a:r>
              <a:rPr lang="en-US" sz="8800" dirty="0">
                <a:solidFill>
                  <a:srgbClr val="FFFF00"/>
                </a:solidFill>
                <a:latin typeface="Tahoma" pitchFamily="34" charset="0"/>
              </a:rPr>
              <a:t>Actual Age</a:t>
            </a:r>
          </a:p>
        </p:txBody>
      </p:sp>
    </p:spTree>
  </p:cSld>
  <p:clrMapOvr>
    <a:overrideClrMapping bg1="lt1" tx1="dk1" bg2="lt2" tx2="dk2" accent1="accent1" accent2="accent2" accent3="accent3" accent4="accent4" accent5="accent5" accent6="accent6" hlink="hlink" folHlink="folHlink"/>
  </p:clrMapOvr>
  <p:transition>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adam and ev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20163" name="Text Box 3"/>
          <p:cNvSpPr txBox="1">
            <a:spLocks noChangeArrowheads="1"/>
          </p:cNvSpPr>
          <p:nvPr/>
        </p:nvSpPr>
        <p:spPr bwMode="auto">
          <a:xfrm>
            <a:off x="76200" y="5257800"/>
            <a:ext cx="9067800" cy="1411288"/>
          </a:xfrm>
          <a:prstGeom prst="rect">
            <a:avLst/>
          </a:prstGeom>
          <a:noFill/>
          <a:ln w="9525">
            <a:noFill/>
            <a:miter lim="800000"/>
            <a:headEnd/>
            <a:tailEnd/>
          </a:ln>
          <a:effectLst>
            <a:outerShdw dist="53882" dir="2700000" algn="ctr" rotWithShape="0">
              <a:schemeClr val="bg1"/>
            </a:outerShdw>
          </a:effectLst>
        </p:spPr>
        <p:txBody>
          <a:bodyPr>
            <a:spAutoFit/>
          </a:bodyPr>
          <a:lstStyle/>
          <a:p>
            <a:pPr algn="ctr">
              <a:lnSpc>
                <a:spcPct val="80000"/>
              </a:lnSpc>
            </a:pPr>
            <a:r>
              <a:rPr lang="en-US" sz="3600" b="1" dirty="0">
                <a:latin typeface="Tahoma" pitchFamily="34" charset="0"/>
              </a:rPr>
              <a:t>God did not make two babies in the Garden of Eden and give them seeds to plant.  The creation was mature.</a:t>
            </a:r>
          </a:p>
        </p:txBody>
      </p:sp>
    </p:spTree>
  </p:cSld>
  <p:clrMapOvr>
    <a:masterClrMapping/>
  </p:clrMapOvr>
  <p:transition>
    <p:dissolve/>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221188"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21186" name="Rectangle 2"/>
          <p:cNvSpPr>
            <a:spLocks noGrp="1" noChangeArrowheads="1"/>
          </p:cNvSpPr>
          <p:nvPr>
            <p:ph type="title"/>
          </p:nvPr>
        </p:nvSpPr>
        <p:spPr>
          <a:xfrm>
            <a:off x="685800" y="0"/>
            <a:ext cx="7772400" cy="762000"/>
          </a:xfrm>
        </p:spPr>
        <p:txBody>
          <a:bodyPr/>
          <a:lstStyle/>
          <a:p>
            <a:r>
              <a:rPr lang="en-US" sz="4000" dirty="0">
                <a:solidFill>
                  <a:schemeClr val="tx1"/>
                </a:solidFill>
                <a:latin typeface="Tahoma" pitchFamily="34" charset="0"/>
              </a:rPr>
              <a:t>Apparent vs. Actual Age</a:t>
            </a:r>
            <a:r>
              <a:rPr lang="en-US" sz="4000" b="0" dirty="0">
                <a:solidFill>
                  <a:schemeClr val="tx1"/>
                </a:solidFill>
                <a:latin typeface="Tahoma" pitchFamily="34" charset="0"/>
              </a:rPr>
              <a:t> </a:t>
            </a:r>
          </a:p>
        </p:txBody>
      </p:sp>
      <p:sp>
        <p:nvSpPr>
          <p:cNvPr id="221187" name="Rectangle 3"/>
          <p:cNvSpPr>
            <a:spLocks noGrp="1" noChangeArrowheads="1"/>
          </p:cNvSpPr>
          <p:nvPr>
            <p:ph idx="1"/>
          </p:nvPr>
        </p:nvSpPr>
        <p:spPr>
          <a:xfrm>
            <a:off x="685800" y="990600"/>
            <a:ext cx="7848600" cy="5867400"/>
          </a:xfrm>
        </p:spPr>
        <p:txBody>
          <a:bodyPr>
            <a:normAutofit fontScale="92500" lnSpcReduction="10000"/>
          </a:bodyPr>
          <a:lstStyle/>
          <a:p>
            <a:r>
              <a:rPr lang="en-US" sz="3200" b="1" dirty="0">
                <a:latin typeface="Tahoma" pitchFamily="34" charset="0"/>
              </a:rPr>
              <a:t>When God created the world, he created it with the </a:t>
            </a:r>
            <a:r>
              <a:rPr lang="en-US" sz="3200" b="1" dirty="0">
                <a:solidFill>
                  <a:srgbClr val="FF0000"/>
                </a:solidFill>
                <a:latin typeface="Tahoma" pitchFamily="34" charset="0"/>
              </a:rPr>
              <a:t>appearance</a:t>
            </a:r>
            <a:r>
              <a:rPr lang="en-US" sz="3200" b="1" dirty="0">
                <a:latin typeface="Tahoma" pitchFamily="34" charset="0"/>
              </a:rPr>
              <a:t> of </a:t>
            </a:r>
            <a:r>
              <a:rPr lang="en-US" sz="3200" b="1" dirty="0">
                <a:solidFill>
                  <a:srgbClr val="FF0000"/>
                </a:solidFill>
                <a:latin typeface="Tahoma" pitchFamily="34" charset="0"/>
              </a:rPr>
              <a:t>age</a:t>
            </a:r>
            <a:r>
              <a:rPr lang="en-US" sz="3200" b="1" dirty="0">
                <a:latin typeface="Tahoma" pitchFamily="34" charset="0"/>
              </a:rPr>
              <a:t>. For example:</a:t>
            </a:r>
          </a:p>
          <a:p>
            <a:pPr lvl="1"/>
            <a:r>
              <a:rPr lang="en-US" sz="2800" b="1" dirty="0">
                <a:latin typeface="Tahoma" pitchFamily="34" charset="0"/>
              </a:rPr>
              <a:t>The day after God made him, </a:t>
            </a:r>
            <a:r>
              <a:rPr lang="en-US" sz="2800" b="1" dirty="0">
                <a:solidFill>
                  <a:srgbClr val="FF0000"/>
                </a:solidFill>
                <a:latin typeface="Tahoma" pitchFamily="34" charset="0"/>
              </a:rPr>
              <a:t>Adam</a:t>
            </a:r>
            <a:r>
              <a:rPr lang="en-US" sz="2800" b="1" dirty="0">
                <a:latin typeface="Tahoma" pitchFamily="34" charset="0"/>
              </a:rPr>
              <a:t> probably looked </a:t>
            </a:r>
            <a:r>
              <a:rPr lang="en-US" sz="2800" b="1" dirty="0">
                <a:solidFill>
                  <a:srgbClr val="FF0000"/>
                </a:solidFill>
                <a:latin typeface="Tahoma" pitchFamily="34" charset="0"/>
              </a:rPr>
              <a:t>20 </a:t>
            </a:r>
            <a:r>
              <a:rPr lang="en-US" sz="2800" b="1" dirty="0">
                <a:latin typeface="Tahoma" pitchFamily="34" charset="0"/>
              </a:rPr>
              <a:t>to </a:t>
            </a:r>
            <a:r>
              <a:rPr lang="en-US" sz="2800" b="1" dirty="0">
                <a:solidFill>
                  <a:srgbClr val="FF0000"/>
                </a:solidFill>
                <a:latin typeface="Tahoma" pitchFamily="34" charset="0"/>
              </a:rPr>
              <a:t>30 </a:t>
            </a:r>
            <a:r>
              <a:rPr lang="en-US" sz="2800" b="1" dirty="0">
                <a:latin typeface="Tahoma" pitchFamily="34" charset="0"/>
              </a:rPr>
              <a:t>years old (when in reality he was one day old!)</a:t>
            </a:r>
          </a:p>
          <a:p>
            <a:pPr lvl="1"/>
            <a:r>
              <a:rPr lang="en-US" sz="2800" b="1" dirty="0">
                <a:latin typeface="Tahoma" pitchFamily="34" charset="0"/>
              </a:rPr>
              <a:t>When God made the first </a:t>
            </a:r>
            <a:r>
              <a:rPr lang="en-US" sz="2800" b="1" dirty="0">
                <a:solidFill>
                  <a:srgbClr val="FF0000"/>
                </a:solidFill>
                <a:latin typeface="Tahoma" pitchFamily="34" charset="0"/>
              </a:rPr>
              <a:t>trees</a:t>
            </a:r>
            <a:r>
              <a:rPr lang="en-US" sz="2800" b="1" dirty="0">
                <a:latin typeface="Tahoma" pitchFamily="34" charset="0"/>
              </a:rPr>
              <a:t>, they probably looked </a:t>
            </a:r>
            <a:r>
              <a:rPr lang="en-US" sz="2800" b="1" dirty="0">
                <a:solidFill>
                  <a:srgbClr val="FF0000"/>
                </a:solidFill>
                <a:latin typeface="Tahoma" pitchFamily="34" charset="0"/>
              </a:rPr>
              <a:t>50</a:t>
            </a:r>
            <a:r>
              <a:rPr lang="en-US" sz="2800" b="1" dirty="0">
                <a:latin typeface="Tahoma" pitchFamily="34" charset="0"/>
              </a:rPr>
              <a:t> to </a:t>
            </a:r>
            <a:r>
              <a:rPr lang="en-US" sz="2800" b="1" dirty="0">
                <a:solidFill>
                  <a:srgbClr val="FF0000"/>
                </a:solidFill>
                <a:latin typeface="Tahoma" pitchFamily="34" charset="0"/>
              </a:rPr>
              <a:t>100</a:t>
            </a:r>
            <a:r>
              <a:rPr lang="en-US" sz="2800" b="1" dirty="0">
                <a:latin typeface="Tahoma" pitchFamily="34" charset="0"/>
              </a:rPr>
              <a:t> years old, maybe older. They might have even had tree rings!</a:t>
            </a:r>
          </a:p>
          <a:p>
            <a:pPr lvl="1"/>
            <a:r>
              <a:rPr lang="en-US" sz="2800" b="1" dirty="0">
                <a:latin typeface="Tahoma" pitchFamily="34" charset="0"/>
              </a:rPr>
              <a:t>When God made the first </a:t>
            </a:r>
            <a:r>
              <a:rPr lang="en-US" sz="2800" b="1" dirty="0">
                <a:solidFill>
                  <a:srgbClr val="FF0000"/>
                </a:solidFill>
                <a:latin typeface="Tahoma" pitchFamily="34" charset="0"/>
              </a:rPr>
              <a:t>rocks</a:t>
            </a:r>
            <a:r>
              <a:rPr lang="en-US" sz="2800" b="1" dirty="0">
                <a:latin typeface="Tahoma" pitchFamily="34" charset="0"/>
              </a:rPr>
              <a:t>, they might have looked </a:t>
            </a:r>
            <a:r>
              <a:rPr lang="en-US" sz="2800" b="1" dirty="0">
                <a:solidFill>
                  <a:srgbClr val="FF0000"/>
                </a:solidFill>
                <a:latin typeface="Tahoma" pitchFamily="34" charset="0"/>
              </a:rPr>
              <a:t>millions</a:t>
            </a:r>
            <a:r>
              <a:rPr lang="en-US" sz="2800" b="1" dirty="0">
                <a:latin typeface="Tahoma" pitchFamily="34" charset="0"/>
              </a:rPr>
              <a:t> or perhaps </a:t>
            </a:r>
            <a:r>
              <a:rPr lang="en-US" sz="2800" b="1" dirty="0">
                <a:solidFill>
                  <a:srgbClr val="FF0000"/>
                </a:solidFill>
                <a:latin typeface="Tahoma" pitchFamily="34" charset="0"/>
              </a:rPr>
              <a:t>billions</a:t>
            </a:r>
            <a:r>
              <a:rPr lang="en-US" sz="2800" b="1" dirty="0">
                <a:latin typeface="Tahoma" pitchFamily="34" charset="0"/>
              </a:rPr>
              <a:t> of years old by today's "scientific" reckoning.</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animEffect transition="in" filter="randombar(vertical)">
                                      <p:cBhvr>
                                        <p:cTn id="7" dur="500"/>
                                        <p:tgtEl>
                                          <p:spTgt spid="2211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221187">
                                            <p:txEl>
                                              <p:pRg st="2" end="2"/>
                                            </p:txEl>
                                          </p:spTgt>
                                        </p:tgtEl>
                                        <p:attrNameLst>
                                          <p:attrName>style.visibility</p:attrName>
                                        </p:attrNameLst>
                                      </p:cBhvr>
                                      <p:to>
                                        <p:strVal val="visible"/>
                                      </p:to>
                                    </p:set>
                                    <p:animEffect transition="in" filter="randombar(vertical)">
                                      <p:cBhvr>
                                        <p:cTn id="12" dur="500"/>
                                        <p:tgtEl>
                                          <p:spTgt spid="2211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221187">
                                            <p:txEl>
                                              <p:pRg st="3" end="3"/>
                                            </p:txEl>
                                          </p:spTgt>
                                        </p:tgtEl>
                                        <p:attrNameLst>
                                          <p:attrName>style.visibility</p:attrName>
                                        </p:attrNameLst>
                                      </p:cBhvr>
                                      <p:to>
                                        <p:strVal val="visible"/>
                                      </p:to>
                                    </p:set>
                                    <p:animEffect transition="in" filter="randombar(vertical)">
                                      <p:cBhvr>
                                        <p:cTn id="17" dur="500"/>
                                        <p:tgtEl>
                                          <p:spTgt spid="221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uiExpand="1" build="p" bldLvl="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2" descr="long1"/>
          <p:cNvPicPr>
            <a:picLocks noChangeAspect="1" noChangeArrowheads="1"/>
          </p:cNvPicPr>
          <p:nvPr/>
        </p:nvPicPr>
        <p:blipFill>
          <a:blip r:embed="rId2" cstate="print"/>
          <a:srcRect/>
          <a:stretch>
            <a:fillRect/>
          </a:stretch>
        </p:blipFill>
        <p:spPr bwMode="auto">
          <a:xfrm>
            <a:off x="0" y="0"/>
            <a:ext cx="9144000" cy="6572250"/>
          </a:xfrm>
          <a:prstGeom prst="rect">
            <a:avLst/>
          </a:prstGeom>
          <a:noFill/>
        </p:spPr>
      </p:pic>
      <p:sp>
        <p:nvSpPr>
          <p:cNvPr id="129027" name="Text Box 3"/>
          <p:cNvSpPr txBox="1">
            <a:spLocks noChangeArrowheads="1"/>
          </p:cNvSpPr>
          <p:nvPr/>
        </p:nvSpPr>
        <p:spPr bwMode="auto">
          <a:xfrm>
            <a:off x="0" y="4953000"/>
            <a:ext cx="1905000" cy="1552575"/>
          </a:xfrm>
          <a:prstGeom prst="rect">
            <a:avLst/>
          </a:prstGeom>
          <a:noFill/>
          <a:ln w="9525">
            <a:noFill/>
            <a:miter lim="800000"/>
            <a:headEnd/>
            <a:tailEnd/>
          </a:ln>
          <a:effectLst>
            <a:outerShdw dist="35921" dir="2700000" algn="ctr" rotWithShape="0">
              <a:schemeClr val="bg1"/>
            </a:outerShdw>
          </a:effectLst>
        </p:spPr>
        <p:txBody>
          <a:bodyPr>
            <a:spAutoFit/>
          </a:bodyPr>
          <a:lstStyle/>
          <a:p>
            <a:pPr>
              <a:lnSpc>
                <a:spcPct val="80000"/>
              </a:lnSpc>
            </a:pPr>
            <a:r>
              <a:rPr lang="en-US" b="1">
                <a:latin typeface="GoudySans Md BT" pitchFamily="34" charset="0"/>
              </a:rPr>
              <a:t>Last page of “seminar notebook” by Kent Hovind </a:t>
            </a:r>
          </a:p>
        </p:txBody>
      </p:sp>
      <p:sp>
        <p:nvSpPr>
          <p:cNvPr id="129028" name="Text Box 4"/>
          <p:cNvSpPr txBox="1">
            <a:spLocks noChangeArrowheads="1"/>
          </p:cNvSpPr>
          <p:nvPr/>
        </p:nvSpPr>
        <p:spPr bwMode="auto">
          <a:xfrm>
            <a:off x="2678113" y="1384300"/>
            <a:ext cx="6313487" cy="457200"/>
          </a:xfrm>
          <a:prstGeom prst="rect">
            <a:avLst/>
          </a:prstGeom>
          <a:noFill/>
          <a:ln w="9525">
            <a:noFill/>
            <a:miter lim="800000"/>
            <a:headEnd/>
            <a:tailEnd/>
          </a:ln>
          <a:effectLst/>
        </p:spPr>
        <p:txBody>
          <a:bodyPr wrap="none">
            <a:spAutoFit/>
          </a:bodyPr>
          <a:lstStyle/>
          <a:p>
            <a:r>
              <a:rPr lang="en-US" b="1">
                <a:latin typeface="GoudySans Md BT" pitchFamily="34" charset="0"/>
              </a:rPr>
              <a:t>130+105+90+70+65+162+….=4000 B.C.</a:t>
            </a:r>
          </a:p>
        </p:txBody>
      </p:sp>
    </p:spTree>
  </p:cSld>
  <p:clrMapOvr>
    <a:overrideClrMapping bg1="lt1" tx1="dk1" bg2="lt2" tx2="dk2" accent1="accent1" accent2="accent2" accent3="accent3" accent4="accent4" accent5="accent5" accent6="accent6" hlink="hlink" folHlink="folHlink"/>
  </p:clrMapOvr>
  <p:transition>
    <p:newsflash/>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4889"/>
          </a:stretch>
        </a:blipFill>
        <a:effectLst/>
      </p:bgPr>
    </p:bg>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90819" name="Rectangle 3"/>
          <p:cNvSpPr>
            <a:spLocks noGrp="1" noChangeArrowheads="1"/>
          </p:cNvSpPr>
          <p:nvPr>
            <p:ph type="title"/>
          </p:nvPr>
        </p:nvSpPr>
        <p:spPr>
          <a:xfrm>
            <a:off x="685800" y="0"/>
            <a:ext cx="7772400" cy="762000"/>
          </a:xfrm>
        </p:spPr>
        <p:txBody>
          <a:bodyPr/>
          <a:lstStyle/>
          <a:p>
            <a:r>
              <a:rPr lang="en-US" sz="4000" dirty="0">
                <a:solidFill>
                  <a:schemeClr val="tx1"/>
                </a:solidFill>
                <a:latin typeface="Tahoma" pitchFamily="34" charset="0"/>
              </a:rPr>
              <a:t>Apparent vs. Actual Age</a:t>
            </a:r>
            <a:r>
              <a:rPr lang="en-US" sz="4000" b="0" dirty="0">
                <a:solidFill>
                  <a:schemeClr val="tx1"/>
                </a:solidFill>
                <a:latin typeface="Tahoma" pitchFamily="34" charset="0"/>
              </a:rPr>
              <a:t> </a:t>
            </a:r>
          </a:p>
        </p:txBody>
      </p:sp>
      <p:sp>
        <p:nvSpPr>
          <p:cNvPr id="290820" name="Rectangle 4"/>
          <p:cNvSpPr>
            <a:spLocks noGrp="1" noChangeArrowheads="1"/>
          </p:cNvSpPr>
          <p:nvPr>
            <p:ph idx="1"/>
          </p:nvPr>
        </p:nvSpPr>
        <p:spPr>
          <a:xfrm>
            <a:off x="685800" y="914400"/>
            <a:ext cx="7848600" cy="5943600"/>
          </a:xfrm>
        </p:spPr>
        <p:txBody>
          <a:bodyPr>
            <a:normAutofit fontScale="92500" lnSpcReduction="10000"/>
          </a:bodyPr>
          <a:lstStyle/>
          <a:p>
            <a:r>
              <a:rPr lang="en-US" sz="3200" b="1" dirty="0">
                <a:latin typeface="Tahoma" pitchFamily="34" charset="0"/>
              </a:rPr>
              <a:t>Some people have a problem with the idea of God creating things with an apparent age because they think that it would be deceptive for God to do this. There are two responses to this objection:</a:t>
            </a:r>
          </a:p>
          <a:p>
            <a:pPr lvl="1"/>
            <a:r>
              <a:rPr lang="en-US" sz="2800" b="1" dirty="0">
                <a:latin typeface="Tahoma" pitchFamily="34" charset="0"/>
              </a:rPr>
              <a:t>If God is going to make something that is fully functioning and mature </a:t>
            </a:r>
            <a:r>
              <a:rPr lang="en-US" sz="2800" b="1" dirty="0">
                <a:solidFill>
                  <a:srgbClr val="FF0000"/>
                </a:solidFill>
                <a:latin typeface="Tahoma" pitchFamily="34" charset="0"/>
              </a:rPr>
              <a:t>instantaneously</a:t>
            </a:r>
            <a:r>
              <a:rPr lang="en-US" sz="2800" b="1" dirty="0">
                <a:latin typeface="Tahoma" pitchFamily="34" charset="0"/>
              </a:rPr>
              <a:t>, it would </a:t>
            </a:r>
            <a:r>
              <a:rPr lang="en-US" sz="2800" b="1" i="1" dirty="0">
                <a:solidFill>
                  <a:srgbClr val="FF0000"/>
                </a:solidFill>
                <a:latin typeface="Tahoma" pitchFamily="34" charset="0"/>
              </a:rPr>
              <a:t>have</a:t>
            </a:r>
            <a:r>
              <a:rPr lang="en-US" sz="2800" b="1" dirty="0">
                <a:latin typeface="Tahoma" pitchFamily="34" charset="0"/>
              </a:rPr>
              <a:t> to have an apparent age.</a:t>
            </a:r>
          </a:p>
          <a:p>
            <a:pPr lvl="1"/>
            <a:r>
              <a:rPr lang="en-US" sz="2800" b="1" dirty="0">
                <a:latin typeface="Tahoma" pitchFamily="34" charset="0"/>
              </a:rPr>
              <a:t>It is not </a:t>
            </a:r>
            <a:r>
              <a:rPr lang="en-US" sz="2800" b="1" dirty="0">
                <a:solidFill>
                  <a:srgbClr val="FF0000"/>
                </a:solidFill>
                <a:latin typeface="Tahoma" pitchFamily="34" charset="0"/>
              </a:rPr>
              <a:t>deceptive</a:t>
            </a:r>
            <a:r>
              <a:rPr lang="en-US" sz="2800" b="1" dirty="0">
                <a:latin typeface="Tahoma" pitchFamily="34" charset="0"/>
              </a:rPr>
              <a:t> for God to do this, because He tells us what He did. If we fail to believe God, then we </a:t>
            </a:r>
            <a:r>
              <a:rPr lang="en-US" sz="2800" b="1" dirty="0">
                <a:solidFill>
                  <a:srgbClr val="FF0000"/>
                </a:solidFill>
                <a:latin typeface="Tahoma" pitchFamily="34" charset="0"/>
              </a:rPr>
              <a:t>deceive</a:t>
            </a:r>
            <a:r>
              <a:rPr lang="en-US" sz="2800" b="1" dirty="0">
                <a:latin typeface="Tahoma" pitchFamily="34" charset="0"/>
              </a:rPr>
              <a:t> ourselves!</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90820">
                                            <p:txEl>
                                              <p:pRg st="1" end="1"/>
                                            </p:txEl>
                                          </p:spTgt>
                                        </p:tgtEl>
                                        <p:attrNameLst>
                                          <p:attrName>style.visibility</p:attrName>
                                        </p:attrNameLst>
                                      </p:cBhvr>
                                      <p:to>
                                        <p:strVal val="visible"/>
                                      </p:to>
                                    </p:set>
                                    <p:animEffect transition="in" filter="randombar(vertical)">
                                      <p:cBhvr>
                                        <p:cTn id="7" dur="500"/>
                                        <p:tgtEl>
                                          <p:spTgt spid="2908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290820">
                                            <p:txEl>
                                              <p:pRg st="2" end="2"/>
                                            </p:txEl>
                                          </p:spTgt>
                                        </p:tgtEl>
                                        <p:attrNameLst>
                                          <p:attrName>style.visibility</p:attrName>
                                        </p:attrNameLst>
                                      </p:cBhvr>
                                      <p:to>
                                        <p:strVal val="visible"/>
                                      </p:to>
                                    </p:set>
                                    <p:animEffect transition="in" filter="randombar(vertical)">
                                      <p:cBhvr>
                                        <p:cTn id="12" dur="500"/>
                                        <p:tgtEl>
                                          <p:spTgt spid="2908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0" grpId="0" uiExpand="1" build="p" bldLvl="3"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335876" name="Rectangle 4"/>
          <p:cNvSpPr>
            <a:spLocks noGrp="1" noChangeArrowheads="1"/>
          </p:cNvSpPr>
          <p:nvPr>
            <p:ph type="title"/>
          </p:nvPr>
        </p:nvSpPr>
        <p:spPr>
          <a:xfrm>
            <a:off x="685800" y="381000"/>
            <a:ext cx="7772400" cy="1524000"/>
          </a:xfrm>
          <a:effectLst>
            <a:outerShdw dist="35921" dir="2700000" algn="ctr" rotWithShape="0">
              <a:schemeClr val="tx1"/>
            </a:outerShdw>
          </a:effectLst>
        </p:spPr>
        <p:txBody>
          <a:bodyPr/>
          <a:lstStyle/>
          <a:p>
            <a:r>
              <a:rPr lang="en-US" sz="4800">
                <a:solidFill>
                  <a:srgbClr val="FFFF00"/>
                </a:solidFill>
                <a:latin typeface="Tahoma" pitchFamily="34" charset="0"/>
              </a:rPr>
              <a:t>Scientific “Proofs” for a Young Earth</a:t>
            </a:r>
          </a:p>
        </p:txBody>
      </p:sp>
    </p:spTree>
  </p:cSld>
  <p:clrMapOvr>
    <a:overrideClrMapping bg1="lt1" tx1="dk1" bg2="lt2" tx2="dk2" accent1="accent1" accent2="accent2" accent3="accent3" accent4="accent4" accent5="accent5" accent6="accent6" hlink="hlink" folHlink="folHlink"/>
  </p:clrMapOvr>
  <p:transition>
    <p:newsflash/>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219140"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19138" name="Rectangle 2"/>
          <p:cNvSpPr>
            <a:spLocks noGrp="1" noChangeArrowheads="1"/>
          </p:cNvSpPr>
          <p:nvPr>
            <p:ph type="title"/>
          </p:nvPr>
        </p:nvSpPr>
        <p:spPr>
          <a:xfrm>
            <a:off x="685800" y="228600"/>
            <a:ext cx="7772400" cy="533400"/>
          </a:xfrm>
        </p:spPr>
        <p:txBody>
          <a:bodyPr/>
          <a:lstStyle/>
          <a:p>
            <a:r>
              <a:rPr lang="en-US" sz="2800" dirty="0">
                <a:solidFill>
                  <a:schemeClr val="tx1"/>
                </a:solidFill>
                <a:latin typeface="Tahoma" pitchFamily="34" charset="0"/>
              </a:rPr>
              <a:t>Scientific “Proofs” for a Young Earth</a:t>
            </a:r>
            <a:endParaRPr lang="en-US" b="0" dirty="0">
              <a:solidFill>
                <a:schemeClr val="tx1"/>
              </a:solidFill>
              <a:latin typeface="Tahoma" pitchFamily="34" charset="0"/>
            </a:endParaRPr>
          </a:p>
        </p:txBody>
      </p:sp>
      <p:sp>
        <p:nvSpPr>
          <p:cNvPr id="219139" name="Text Box 3"/>
          <p:cNvSpPr txBox="1">
            <a:spLocks noChangeArrowheads="1"/>
          </p:cNvSpPr>
          <p:nvPr/>
        </p:nvSpPr>
        <p:spPr bwMode="auto">
          <a:xfrm>
            <a:off x="457200" y="846138"/>
            <a:ext cx="8169275" cy="5783262"/>
          </a:xfrm>
          <a:prstGeom prst="rect">
            <a:avLst/>
          </a:prstGeom>
          <a:noFill/>
          <a:ln w="9525">
            <a:noFill/>
            <a:miter lim="800000"/>
            <a:headEnd/>
            <a:tailEnd/>
          </a:ln>
          <a:effectLst/>
        </p:spPr>
        <p:txBody>
          <a:bodyPr wrap="square" anchor="t" anchorCtr="0">
            <a:normAutofit lnSpcReduction="10000"/>
          </a:bodyPr>
          <a:lstStyle/>
          <a:p>
            <a:pPr marL="406400" indent="-406400">
              <a:buFont typeface="Arial" pitchFamily="34" charset="0"/>
              <a:buChar char="•"/>
            </a:pPr>
            <a:r>
              <a:rPr lang="en-US" dirty="0">
                <a:solidFill>
                  <a:srgbClr val="000000"/>
                </a:solidFill>
                <a:latin typeface="Arial" charset="0"/>
              </a:rPr>
              <a:t>There are a number of scientific “proofs” that the earth is much younger than secular scientists now claim. </a:t>
            </a:r>
          </a:p>
          <a:p>
            <a:pPr marL="406400" indent="-406400">
              <a:buFont typeface="Arial" pitchFamily="34" charset="0"/>
              <a:buChar char="•"/>
            </a:pPr>
            <a:r>
              <a:rPr lang="en-US" dirty="0">
                <a:solidFill>
                  <a:srgbClr val="000000"/>
                </a:solidFill>
                <a:latin typeface="Arial" charset="0"/>
              </a:rPr>
              <a:t>Secular scientists generally reject such proofs because they do not give the “correct” results. </a:t>
            </a:r>
          </a:p>
          <a:p>
            <a:pPr marL="406400" indent="-406400">
              <a:buFont typeface="Arial" pitchFamily="34" charset="0"/>
              <a:buChar char="•"/>
            </a:pPr>
            <a:r>
              <a:rPr lang="en-US" dirty="0">
                <a:solidFill>
                  <a:srgbClr val="000000"/>
                </a:solidFill>
                <a:latin typeface="Arial" charset="0"/>
              </a:rPr>
              <a:t>Of course, like any other dating method (including the radioactive methods) these proofs are only as good as their </a:t>
            </a:r>
            <a:r>
              <a:rPr lang="en-US" b="1" dirty="0">
                <a:solidFill>
                  <a:srgbClr val="C00000"/>
                </a:solidFill>
                <a:latin typeface="Arial" charset="0"/>
              </a:rPr>
              <a:t>assumptions</a:t>
            </a:r>
            <a:r>
              <a:rPr lang="en-US" dirty="0">
                <a:solidFill>
                  <a:srgbClr val="000000"/>
                </a:solidFill>
                <a:latin typeface="Arial" charset="0"/>
              </a:rPr>
              <a:t>. And it is on this basis that such proofs are often challenged - sometimes rightfully so. </a:t>
            </a:r>
          </a:p>
          <a:p>
            <a:pPr marL="406400" indent="-406400">
              <a:buFont typeface="Arial" pitchFamily="34" charset="0"/>
              <a:buChar char="•"/>
            </a:pPr>
            <a:r>
              <a:rPr lang="en-US" dirty="0">
                <a:solidFill>
                  <a:srgbClr val="000000"/>
                </a:solidFill>
                <a:latin typeface="Arial" charset="0"/>
              </a:rPr>
              <a:t>It is interesting to note that prior to the advent of radioactive dating methods, such methods were often used to estimate the age of the earth. </a:t>
            </a:r>
          </a:p>
          <a:p>
            <a:pPr marL="406400" indent="-406400">
              <a:buFont typeface="Arial" pitchFamily="34" charset="0"/>
              <a:buChar char="•"/>
            </a:pPr>
            <a:r>
              <a:rPr lang="en-US" dirty="0">
                <a:solidFill>
                  <a:srgbClr val="000000"/>
                </a:solidFill>
                <a:latin typeface="Arial" charset="0"/>
              </a:rPr>
              <a:t>Morris and Parker (</a:t>
            </a:r>
            <a:r>
              <a:rPr lang="en-US" i="1" dirty="0">
                <a:solidFill>
                  <a:srgbClr val="000000"/>
                </a:solidFill>
                <a:latin typeface="Arial" charset="0"/>
              </a:rPr>
              <a:t>What is Creation Science?</a:t>
            </a:r>
            <a:r>
              <a:rPr lang="en-US" dirty="0">
                <a:solidFill>
                  <a:srgbClr val="000000"/>
                </a:solidFill>
                <a:latin typeface="Arial" charset="0"/>
              </a:rPr>
              <a:t> Master Books, 1982, pp. 288-293) list 68 such proofs which, if we assume everything on the earth has always operated as it does today, yield a maximum age for the earth of anywhere from 140 years to 500,000,000 years! </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9139">
                                            <p:txEl>
                                              <p:pRg st="1" end="1"/>
                                            </p:txEl>
                                          </p:spTgt>
                                        </p:tgtEl>
                                        <p:attrNameLst>
                                          <p:attrName>style.visibility</p:attrName>
                                        </p:attrNameLst>
                                      </p:cBhvr>
                                      <p:to>
                                        <p:strVal val="visible"/>
                                      </p:to>
                                    </p:set>
                                    <p:animEffect transition="in" filter="dissolve">
                                      <p:cBhvr>
                                        <p:cTn id="7" dur="500"/>
                                        <p:tgtEl>
                                          <p:spTgt spid="2191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9139">
                                            <p:txEl>
                                              <p:pRg st="2" end="2"/>
                                            </p:txEl>
                                          </p:spTgt>
                                        </p:tgtEl>
                                        <p:attrNameLst>
                                          <p:attrName>style.visibility</p:attrName>
                                        </p:attrNameLst>
                                      </p:cBhvr>
                                      <p:to>
                                        <p:strVal val="visible"/>
                                      </p:to>
                                    </p:set>
                                    <p:animEffect transition="in" filter="dissolve">
                                      <p:cBhvr>
                                        <p:cTn id="12" dur="500"/>
                                        <p:tgtEl>
                                          <p:spTgt spid="2191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9139">
                                            <p:txEl>
                                              <p:pRg st="3" end="3"/>
                                            </p:txEl>
                                          </p:spTgt>
                                        </p:tgtEl>
                                        <p:attrNameLst>
                                          <p:attrName>style.visibility</p:attrName>
                                        </p:attrNameLst>
                                      </p:cBhvr>
                                      <p:to>
                                        <p:strVal val="visible"/>
                                      </p:to>
                                    </p:set>
                                    <p:animEffect transition="in" filter="dissolve">
                                      <p:cBhvr>
                                        <p:cTn id="17" dur="500"/>
                                        <p:tgtEl>
                                          <p:spTgt spid="2191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9139">
                                            <p:txEl>
                                              <p:pRg st="4" end="4"/>
                                            </p:txEl>
                                          </p:spTgt>
                                        </p:tgtEl>
                                        <p:attrNameLst>
                                          <p:attrName>style.visibility</p:attrName>
                                        </p:attrNameLst>
                                      </p:cBhvr>
                                      <p:to>
                                        <p:strVal val="visible"/>
                                      </p:to>
                                    </p:set>
                                    <p:animEffect transition="in" filter="dissolve">
                                      <p:cBhvr>
                                        <p:cTn id="22" dur="500"/>
                                        <p:tgtEl>
                                          <p:spTgt spid="219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uiExpand="1" build="p" bldLvl="5"/>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sp>
        <p:nvSpPr>
          <p:cNvPr id="337923" name="Rectangle 3"/>
          <p:cNvSpPr>
            <a:spLocks noGrp="1" noChangeArrowheads="1"/>
          </p:cNvSpPr>
          <p:nvPr>
            <p:ph type="title"/>
          </p:nvPr>
        </p:nvSpPr>
        <p:spPr>
          <a:xfrm>
            <a:off x="685800" y="228600"/>
            <a:ext cx="7772400" cy="533400"/>
          </a:xfrm>
          <a:effectLst>
            <a:outerShdw dist="35921" dir="2700000" algn="ctr" rotWithShape="0">
              <a:schemeClr val="tx1"/>
            </a:outerShdw>
          </a:effectLst>
        </p:spPr>
        <p:txBody>
          <a:bodyPr/>
          <a:lstStyle/>
          <a:p>
            <a:r>
              <a:rPr lang="en-US" sz="2800">
                <a:solidFill>
                  <a:srgbClr val="FFFF00"/>
                </a:solidFill>
                <a:latin typeface="Tahoma" pitchFamily="34" charset="0"/>
              </a:rPr>
              <a:t>Scientific “Proofs” for a Young Earth</a:t>
            </a:r>
            <a:endParaRPr lang="en-US" b="0">
              <a:solidFill>
                <a:srgbClr val="FFFF00"/>
              </a:solidFill>
              <a:latin typeface="Tahoma" pitchFamily="34" charset="0"/>
            </a:endParaRPr>
          </a:p>
        </p:txBody>
      </p:sp>
      <p:graphicFrame>
        <p:nvGraphicFramePr>
          <p:cNvPr id="337926" name="Object 6"/>
          <p:cNvGraphicFramePr>
            <a:graphicFrameLocks noChangeAspect="1"/>
          </p:cNvGraphicFramePr>
          <p:nvPr/>
        </p:nvGraphicFramePr>
        <p:xfrm>
          <a:off x="2743200" y="1397000"/>
          <a:ext cx="3921125" cy="5461000"/>
        </p:xfrm>
        <a:graphic>
          <a:graphicData uri="http://schemas.openxmlformats.org/presentationml/2006/ole">
            <mc:AlternateContent xmlns:mc="http://schemas.openxmlformats.org/markup-compatibility/2006">
              <mc:Choice xmlns:v="urn:schemas-microsoft-com:vml" Requires="v">
                <p:oleObj name="Photo Editor Photo" r:id="rId3" imgW="7744906" imgH="10790476" progId="">
                  <p:embed/>
                </p:oleObj>
              </mc:Choice>
              <mc:Fallback>
                <p:oleObj name="Photo Editor Photo" r:id="rId3" imgW="7744906" imgH="1079047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397000"/>
                        <a:ext cx="3921125"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7">
            <a:hlinkClick r:id="rId5" action="ppaction://hlinkfile" highlightClick="1"/>
          </p:cNvPr>
          <p:cNvSpPr>
            <a:spLocks noChangeArrowheads="1"/>
          </p:cNvSpPr>
          <p:nvPr/>
        </p:nvSpPr>
        <p:spPr bwMode="auto">
          <a:xfrm>
            <a:off x="7924800" y="5715000"/>
            <a:ext cx="838200" cy="914400"/>
          </a:xfrm>
          <a:prstGeom prst="actionButtonForwardNext">
            <a:avLst/>
          </a:prstGeom>
          <a:solidFill>
            <a:schemeClr val="accent1"/>
          </a:solidFill>
          <a:ln w="25400">
            <a:solidFill>
              <a:srgbClr val="FFFF00"/>
            </a:solidFill>
            <a:miter lim="800000"/>
            <a:headEnd/>
            <a:tailEnd/>
          </a:ln>
          <a:effec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zoom dir="in"/>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14545"/>
          </a:stretch>
        </a:blipFill>
        <a:effectLst/>
      </p:bgPr>
    </p:bg>
    <p:spTree>
      <p:nvGrpSpPr>
        <p:cNvPr id="1" name=""/>
        <p:cNvGrpSpPr/>
        <p:nvPr/>
      </p:nvGrpSpPr>
      <p:grpSpPr>
        <a:xfrm>
          <a:off x="0" y="0"/>
          <a:ext cx="0" cy="0"/>
          <a:chOff x="0" y="0"/>
          <a:chExt cx="0" cy="0"/>
        </a:xfrm>
      </p:grpSpPr>
      <p:sp>
        <p:nvSpPr>
          <p:cNvPr id="291844" name="Rectangle 4"/>
          <p:cNvSpPr>
            <a:spLocks noGrp="1" noChangeArrowheads="1"/>
          </p:cNvSpPr>
          <p:nvPr>
            <p:ph type="title"/>
          </p:nvPr>
        </p:nvSpPr>
        <p:spPr>
          <a:xfrm>
            <a:off x="685800" y="381000"/>
            <a:ext cx="7772400" cy="2286000"/>
          </a:xfrm>
          <a:effectLst>
            <a:outerShdw dist="35921" dir="2700000" algn="ctr" rotWithShape="0">
              <a:schemeClr val="tx1"/>
            </a:outerShdw>
          </a:effectLst>
        </p:spPr>
        <p:txBody>
          <a:bodyPr/>
          <a:lstStyle/>
          <a:p>
            <a:r>
              <a:rPr lang="en-US" sz="8000">
                <a:solidFill>
                  <a:srgbClr val="FFFF00"/>
                </a:solidFill>
                <a:latin typeface="Tahoma" pitchFamily="34" charset="0"/>
              </a:rPr>
              <a:t>How Old is the Universe?</a:t>
            </a:r>
          </a:p>
        </p:txBody>
      </p:sp>
    </p:spTree>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r>
              <a:rPr lang="en-US" sz="3600">
                <a:latin typeface="Tahoma" pitchFamily="34" charset="0"/>
              </a:rPr>
              <a:t>How Old is the Universe?</a:t>
            </a:r>
          </a:p>
        </p:txBody>
      </p:sp>
      <p:graphicFrame>
        <p:nvGraphicFramePr>
          <p:cNvPr id="293891" name="Object 3"/>
          <p:cNvGraphicFramePr>
            <a:graphicFrameLocks noChangeAspect="1"/>
          </p:cNvGraphicFramePr>
          <p:nvPr/>
        </p:nvGraphicFramePr>
        <p:xfrm>
          <a:off x="304800" y="1219200"/>
          <a:ext cx="2960688" cy="4064000"/>
        </p:xfrm>
        <a:graphic>
          <a:graphicData uri="http://schemas.openxmlformats.org/presentationml/2006/ole">
            <mc:AlternateContent xmlns:mc="http://schemas.openxmlformats.org/markup-compatibility/2006">
              <mc:Choice xmlns:v="urn:schemas-microsoft-com:vml" Requires="v">
                <p:oleObj name="Photo Editor Photo" r:id="rId2" imgW="5210902" imgH="7152381" progId="">
                  <p:embed/>
                </p:oleObj>
              </mc:Choice>
              <mc:Fallback>
                <p:oleObj name="Photo Editor Photo" r:id="rId2" imgW="5210902" imgH="7152381" progId="">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29606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3893" name="Text Box 5"/>
          <p:cNvSpPr txBox="1">
            <a:spLocks noChangeArrowheads="1"/>
          </p:cNvSpPr>
          <p:nvPr/>
        </p:nvSpPr>
        <p:spPr bwMode="auto">
          <a:xfrm>
            <a:off x="304800" y="5486400"/>
            <a:ext cx="8077200" cy="523220"/>
          </a:xfrm>
          <a:prstGeom prst="rect">
            <a:avLst/>
          </a:prstGeom>
          <a:noFill/>
          <a:ln w="9525">
            <a:noFill/>
            <a:miter lim="800000"/>
            <a:headEnd/>
            <a:tailEnd/>
          </a:ln>
          <a:effectLst/>
        </p:spPr>
        <p:txBody>
          <a:bodyPr wrap="square">
            <a:spAutoFit/>
          </a:bodyPr>
          <a:lstStyle/>
          <a:p>
            <a:r>
              <a:rPr lang="en-US" sz="2800" dirty="0"/>
              <a:t>National Geographic, September 2001, p. 85</a:t>
            </a:r>
          </a:p>
        </p:txBody>
      </p:sp>
      <p:graphicFrame>
        <p:nvGraphicFramePr>
          <p:cNvPr id="293894" name="Object 6"/>
          <p:cNvGraphicFramePr>
            <a:graphicFrameLocks noChangeAspect="1"/>
          </p:cNvGraphicFramePr>
          <p:nvPr/>
        </p:nvGraphicFramePr>
        <p:xfrm>
          <a:off x="3886200" y="1295400"/>
          <a:ext cx="4572000" cy="1530350"/>
        </p:xfrm>
        <a:graphic>
          <a:graphicData uri="http://schemas.openxmlformats.org/presentationml/2006/ole">
            <mc:AlternateContent xmlns:mc="http://schemas.openxmlformats.org/markup-compatibility/2006">
              <mc:Choice xmlns:v="urn:schemas-microsoft-com:vml" Requires="v">
                <p:oleObj name="Photo Editor Photo" r:id="rId4" imgW="2190476" imgH="733333" progId="">
                  <p:embed/>
                </p:oleObj>
              </mc:Choice>
              <mc:Fallback>
                <p:oleObj name="Photo Editor Photo" r:id="rId4" imgW="2190476" imgH="733333"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295400"/>
                        <a:ext cx="457200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3895" name="Object 7"/>
          <p:cNvGraphicFramePr>
            <a:graphicFrameLocks noChangeAspect="1"/>
          </p:cNvGraphicFramePr>
          <p:nvPr/>
        </p:nvGraphicFramePr>
        <p:xfrm>
          <a:off x="3886200" y="3962400"/>
          <a:ext cx="4572000" cy="1165225"/>
        </p:xfrm>
        <a:graphic>
          <a:graphicData uri="http://schemas.openxmlformats.org/presentationml/2006/ole">
            <mc:AlternateContent xmlns:mc="http://schemas.openxmlformats.org/markup-compatibility/2006">
              <mc:Choice xmlns:v="urn:schemas-microsoft-com:vml" Requires="v">
                <p:oleObj name="Photo Editor Photo" r:id="rId6" imgW="4258269" imgH="1085714" progId="">
                  <p:embed/>
                </p:oleObj>
              </mc:Choice>
              <mc:Fallback>
                <p:oleObj name="Photo Editor Photo" r:id="rId6" imgW="4258269" imgH="1085714"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3962400"/>
                        <a:ext cx="45720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newsflash/>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b="-14545"/>
          </a:stretch>
        </a:blipFill>
        <a:effectLst/>
      </p:bgPr>
    </p:bg>
    <p:spTree>
      <p:nvGrpSpPr>
        <p:cNvPr id="1" name=""/>
        <p:cNvGrpSpPr/>
        <p:nvPr/>
      </p:nvGrpSpPr>
      <p:grpSpPr>
        <a:xfrm>
          <a:off x="0" y="0"/>
          <a:ext cx="0" cy="0"/>
          <a:chOff x="0" y="0"/>
          <a:chExt cx="0" cy="0"/>
        </a:xfrm>
      </p:grpSpPr>
      <p:sp>
        <p:nvSpPr>
          <p:cNvPr id="223236"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23234" name="Rectangle 2"/>
          <p:cNvSpPr>
            <a:spLocks noGrp="1" noChangeArrowheads="1"/>
          </p:cNvSpPr>
          <p:nvPr>
            <p:ph type="title"/>
          </p:nvPr>
        </p:nvSpPr>
        <p:spPr>
          <a:xfrm>
            <a:off x="685800" y="0"/>
            <a:ext cx="7772400" cy="914400"/>
          </a:xfrm>
        </p:spPr>
        <p:txBody>
          <a:bodyPr/>
          <a:lstStyle/>
          <a:p>
            <a:r>
              <a:rPr lang="en-US" sz="4400" dirty="0">
                <a:latin typeface="Tahoma" pitchFamily="34" charset="0"/>
              </a:rPr>
              <a:t>How Old is the Universe?</a:t>
            </a:r>
          </a:p>
        </p:txBody>
      </p:sp>
      <p:sp>
        <p:nvSpPr>
          <p:cNvPr id="223235" name="Rectangle 3"/>
          <p:cNvSpPr>
            <a:spLocks noGrp="1" noChangeArrowheads="1"/>
          </p:cNvSpPr>
          <p:nvPr>
            <p:ph idx="1"/>
          </p:nvPr>
        </p:nvSpPr>
        <p:spPr>
          <a:xfrm>
            <a:off x="609600" y="1295400"/>
            <a:ext cx="8001000" cy="4800600"/>
          </a:xfrm>
        </p:spPr>
        <p:txBody>
          <a:bodyPr/>
          <a:lstStyle/>
          <a:p>
            <a:r>
              <a:rPr lang="en-US" sz="3200" b="1" dirty="0">
                <a:latin typeface="Tahoma" pitchFamily="34" charset="0"/>
              </a:rPr>
              <a:t>Those who believe in secular evolution generally believe that the universe is somewhere between </a:t>
            </a:r>
            <a:r>
              <a:rPr lang="en-US" sz="3200" b="1" dirty="0">
                <a:solidFill>
                  <a:srgbClr val="000000"/>
                </a:solidFill>
                <a:latin typeface="Tahoma" pitchFamily="34" charset="0"/>
              </a:rPr>
              <a:t>13</a:t>
            </a:r>
            <a:r>
              <a:rPr lang="en-US" sz="3200" b="1" dirty="0">
                <a:latin typeface="Tahoma" pitchFamily="34" charset="0"/>
              </a:rPr>
              <a:t> to </a:t>
            </a:r>
            <a:r>
              <a:rPr lang="en-US" sz="3200" b="1" dirty="0">
                <a:solidFill>
                  <a:srgbClr val="000000"/>
                </a:solidFill>
                <a:latin typeface="Tahoma" pitchFamily="34" charset="0"/>
              </a:rPr>
              <a:t>20</a:t>
            </a:r>
            <a:r>
              <a:rPr lang="en-US" sz="3200" b="1" dirty="0">
                <a:latin typeface="Tahoma" pitchFamily="34" charset="0"/>
              </a:rPr>
              <a:t> </a:t>
            </a:r>
            <a:r>
              <a:rPr lang="en-US" sz="3200" b="1" i="1" dirty="0">
                <a:solidFill>
                  <a:srgbClr val="FF0000"/>
                </a:solidFill>
                <a:latin typeface="Tahoma" pitchFamily="34" charset="0"/>
              </a:rPr>
              <a:t>billion</a:t>
            </a:r>
            <a:r>
              <a:rPr lang="en-US" sz="3200" b="1" dirty="0">
                <a:latin typeface="Tahoma" pitchFamily="34" charset="0"/>
              </a:rPr>
              <a:t> years old.</a:t>
            </a:r>
          </a:p>
          <a:p>
            <a:endParaRPr lang="en-US" sz="3200" b="1" dirty="0">
              <a:latin typeface="Tahoma" pitchFamily="34" charset="0"/>
            </a:endParaRPr>
          </a:p>
          <a:p>
            <a:r>
              <a:rPr lang="en-US" sz="3200" b="1" dirty="0">
                <a:latin typeface="Tahoma" pitchFamily="34" charset="0"/>
              </a:rPr>
              <a:t>The Bible teaches that the universe, like the earth is </a:t>
            </a:r>
            <a:r>
              <a:rPr lang="en-US" sz="3200" b="1" i="1" dirty="0">
                <a:solidFill>
                  <a:srgbClr val="FF0000"/>
                </a:solidFill>
                <a:latin typeface="Tahoma" pitchFamily="34" charset="0"/>
              </a:rPr>
              <a:t>thousands</a:t>
            </a:r>
            <a:r>
              <a:rPr lang="en-US" sz="3200" b="1" dirty="0">
                <a:latin typeface="Tahoma" pitchFamily="34" charset="0"/>
              </a:rPr>
              <a:t> of years old</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3235">
                                            <p:txEl>
                                              <p:pRg st="2" end="2"/>
                                            </p:txEl>
                                          </p:spTgt>
                                        </p:tgtEl>
                                        <p:attrNameLst>
                                          <p:attrName>style.visibility</p:attrName>
                                        </p:attrNameLst>
                                      </p:cBhvr>
                                      <p:to>
                                        <p:strVal val="visible"/>
                                      </p:to>
                                    </p:set>
                                    <p:anim calcmode="lin" valueType="num">
                                      <p:cBhvr additive="base">
                                        <p:cTn id="7" dur="500" fill="hold"/>
                                        <p:tgtEl>
                                          <p:spTgt spid="223235">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32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uiExpand="1"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9168"/>
          </a:stretch>
        </a:blipFill>
        <a:effectLst/>
      </p:bgPr>
    </p:bg>
    <p:spTree>
      <p:nvGrpSpPr>
        <p:cNvPr id="1" name=""/>
        <p:cNvGrpSpPr/>
        <p:nvPr/>
      </p:nvGrpSpPr>
      <p:grpSpPr>
        <a:xfrm>
          <a:off x="0" y="0"/>
          <a:ext cx="0" cy="0"/>
          <a:chOff x="0" y="0"/>
          <a:chExt cx="0" cy="0"/>
        </a:xfrm>
      </p:grpSpPr>
      <p:sp>
        <p:nvSpPr>
          <p:cNvPr id="294916" name="Rectangle 4"/>
          <p:cNvSpPr>
            <a:spLocks noGrp="1" noChangeArrowheads="1"/>
          </p:cNvSpPr>
          <p:nvPr>
            <p:ph type="ctrTitle"/>
          </p:nvPr>
        </p:nvSpPr>
        <p:spPr>
          <a:xfrm>
            <a:off x="533400" y="609600"/>
            <a:ext cx="7924800" cy="5410200"/>
          </a:xfrm>
          <a:effectLst>
            <a:outerShdw dist="35921" dir="2700000" algn="ctr" rotWithShape="0">
              <a:schemeClr val="tx1"/>
            </a:outerShdw>
          </a:effectLst>
        </p:spPr>
        <p:txBody>
          <a:bodyPr/>
          <a:lstStyle/>
          <a:p>
            <a:r>
              <a:rPr lang="en-US" sz="6000">
                <a:solidFill>
                  <a:schemeClr val="bg1"/>
                </a:solidFill>
                <a:latin typeface="Tahoma" pitchFamily="34" charset="0"/>
              </a:rPr>
              <a:t>If the Universe is only </a:t>
            </a:r>
            <a:r>
              <a:rPr lang="en-US" sz="6000" u="sng">
                <a:solidFill>
                  <a:schemeClr val="bg1"/>
                </a:solidFill>
                <a:latin typeface="Tahoma" pitchFamily="34" charset="0"/>
              </a:rPr>
              <a:t>thousands</a:t>
            </a:r>
            <a:r>
              <a:rPr lang="en-US" sz="6000">
                <a:solidFill>
                  <a:schemeClr val="bg1"/>
                </a:solidFill>
                <a:latin typeface="Tahoma" pitchFamily="34" charset="0"/>
              </a:rPr>
              <a:t> of years old, how can we see stars that are </a:t>
            </a:r>
            <a:r>
              <a:rPr lang="en-US" sz="6000" u="sng">
                <a:solidFill>
                  <a:schemeClr val="bg1"/>
                </a:solidFill>
                <a:latin typeface="Tahoma" pitchFamily="34" charset="0"/>
              </a:rPr>
              <a:t>billions</a:t>
            </a:r>
            <a:r>
              <a:rPr lang="en-US" sz="6000">
                <a:solidFill>
                  <a:schemeClr val="bg1"/>
                </a:solidFill>
                <a:latin typeface="Tahoma" pitchFamily="34" charset="0"/>
              </a:rPr>
              <a:t> of light years away?</a:t>
            </a:r>
          </a:p>
        </p:txBody>
      </p:sp>
    </p:spTree>
  </p:cSld>
  <p:clrMapOvr>
    <a:masterClrMapping/>
  </p:clrMapOvr>
  <p:transition>
    <p:newsflash/>
  </p:transition>
</p:sld>
</file>

<file path=ppt/slides/slide88.xml><?xml version="1.0" encoding="utf-8"?>
<p:sld xmlns:a="http://schemas.openxmlformats.org/drawingml/2006/main" xmlns:r="http://schemas.openxmlformats.org/officeDocument/2006/relationships" xmlns:p="http://schemas.openxmlformats.org/presentationml/2006/main" show="0">
  <p:cSld>
    <p:bg>
      <p:bgPr>
        <a:blipFill dpi="0" rotWithShape="0">
          <a:blip r:embed="rId2" cstate="print"/>
          <a:srcRect/>
          <a:stretch>
            <a:fillRect r="-9168"/>
          </a:stretch>
        </a:blipFill>
        <a:effectLst/>
      </p:bgPr>
    </p:bg>
    <p:spTree>
      <p:nvGrpSpPr>
        <p:cNvPr id="1" name=""/>
        <p:cNvGrpSpPr/>
        <p:nvPr/>
      </p:nvGrpSpPr>
      <p:grpSpPr>
        <a:xfrm>
          <a:off x="0" y="0"/>
          <a:ext cx="0" cy="0"/>
          <a:chOff x="0" y="0"/>
          <a:chExt cx="0" cy="0"/>
        </a:xfrm>
      </p:grpSpPr>
      <p:graphicFrame>
        <p:nvGraphicFramePr>
          <p:cNvPr id="225282" name="Object 2"/>
          <p:cNvGraphicFramePr>
            <a:graphicFrameLocks noChangeAspect="1"/>
          </p:cNvGraphicFramePr>
          <p:nvPr/>
        </p:nvGraphicFramePr>
        <p:xfrm>
          <a:off x="381000" y="1171575"/>
          <a:ext cx="8382000" cy="3546475"/>
        </p:xfrm>
        <a:graphic>
          <a:graphicData uri="http://schemas.openxmlformats.org/presentationml/2006/ole">
            <mc:AlternateContent xmlns:mc="http://schemas.openxmlformats.org/markup-compatibility/2006">
              <mc:Choice xmlns:v="urn:schemas-microsoft-com:vml" Requires="v">
                <p:oleObj name="Photo Editor Photo" r:id="rId3" imgW="18295238" imgH="7744906" progId="">
                  <p:embed/>
                </p:oleObj>
              </mc:Choice>
              <mc:Fallback>
                <p:oleObj name="Photo Editor Photo" r:id="rId3" imgW="18295238" imgH="774490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71575"/>
                        <a:ext cx="8382000" cy="354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p:zoom dir="in"/>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r="-9168"/>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838200"/>
            <a:ext cx="7772400" cy="6019800"/>
          </a:xfrm>
        </p:spPr>
        <p:txBody>
          <a:bodyPr>
            <a:normAutofit lnSpcReduction="10000"/>
          </a:bodyPr>
          <a:lstStyle/>
          <a:p>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Distant galaxies are </a:t>
            </a:r>
            <a:r>
              <a:rPr lang="en-US" sz="3600" b="1" dirty="0">
                <a:solidFill>
                  <a:schemeClr val="bg1"/>
                </a:solidFill>
                <a:effectLst>
                  <a:outerShdw blurRad="63500" dist="50800" dir="2700000" algn="tl" rotWithShape="0">
                    <a:prstClr val="black"/>
                  </a:outerShdw>
                </a:effectLst>
                <a:latin typeface="Tahoma" pitchFamily="34" charset="0"/>
                <a:ea typeface="Tahoma" pitchFamily="34" charset="0"/>
                <a:cs typeface="Tahoma" pitchFamily="34" charset="0"/>
              </a:rPr>
              <a:t>extremely</a:t>
            </a:r>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 far away</a:t>
            </a:r>
          </a:p>
          <a:p>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Based on present understanding, it should take </a:t>
            </a:r>
            <a:r>
              <a:rPr lang="en-US" sz="3600" b="1" dirty="0">
                <a:solidFill>
                  <a:schemeClr val="bg1"/>
                </a:solidFill>
                <a:effectLst>
                  <a:outerShdw blurRad="63500" dist="50800" dir="2700000" algn="tl" rotWithShape="0">
                    <a:prstClr val="black"/>
                  </a:outerShdw>
                </a:effectLst>
                <a:latin typeface="Tahoma" pitchFamily="34" charset="0"/>
                <a:ea typeface="Tahoma" pitchFamily="34" charset="0"/>
                <a:cs typeface="Tahoma" pitchFamily="34" charset="0"/>
              </a:rPr>
              <a:t>billions</a:t>
            </a:r>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 of years for light to travel from these galaxies to Earth</a:t>
            </a:r>
          </a:p>
          <a:p>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We </a:t>
            </a:r>
            <a:r>
              <a:rPr lang="en-US" sz="3600" b="1" dirty="0">
                <a:solidFill>
                  <a:schemeClr val="bg1"/>
                </a:solidFill>
                <a:effectLst>
                  <a:outerShdw blurRad="63500" dist="50800" dir="2700000" algn="tl" rotWithShape="0">
                    <a:prstClr val="black"/>
                  </a:outerShdw>
                </a:effectLst>
                <a:latin typeface="Tahoma" pitchFamily="34" charset="0"/>
                <a:ea typeface="Tahoma" pitchFamily="34" charset="0"/>
                <a:cs typeface="Tahoma" pitchFamily="34" charset="0"/>
              </a:rPr>
              <a:t>see</a:t>
            </a:r>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 these galaxies</a:t>
            </a:r>
          </a:p>
          <a:p>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Therefore, we are told, the universe must be </a:t>
            </a:r>
            <a:r>
              <a:rPr lang="en-US" sz="3600" b="1" dirty="0">
                <a:solidFill>
                  <a:schemeClr val="bg1"/>
                </a:solidFill>
                <a:effectLst>
                  <a:outerShdw blurRad="63500" dist="50800" dir="2700000" algn="tl" rotWithShape="0">
                    <a:prstClr val="black"/>
                  </a:outerShdw>
                </a:effectLst>
                <a:latin typeface="Tahoma" pitchFamily="34" charset="0"/>
                <a:ea typeface="Tahoma" pitchFamily="34" charset="0"/>
                <a:cs typeface="Tahoma" pitchFamily="34" charset="0"/>
              </a:rPr>
              <a:t>billions</a:t>
            </a:r>
            <a:r>
              <a:rPr lang="en-US" sz="3600" b="1" dirty="0">
                <a:solidFill>
                  <a:srgbClr val="00FFFF"/>
                </a:solidFill>
                <a:effectLst>
                  <a:outerShdw blurRad="63500" dist="50800" dir="2700000" algn="tl" rotWithShape="0">
                    <a:prstClr val="black"/>
                  </a:outerShdw>
                </a:effectLst>
                <a:latin typeface="Tahoma" pitchFamily="34" charset="0"/>
                <a:ea typeface="Tahoma" pitchFamily="34" charset="0"/>
                <a:cs typeface="Tahoma" pitchFamily="34" charset="0"/>
              </a:rPr>
              <a:t> of years old</a:t>
            </a:r>
          </a:p>
        </p:txBody>
      </p:sp>
      <p:sp>
        <p:nvSpPr>
          <p:cNvPr id="3" name="Title 2"/>
          <p:cNvSpPr>
            <a:spLocks noGrp="1"/>
          </p:cNvSpPr>
          <p:nvPr>
            <p:ph type="title"/>
          </p:nvPr>
        </p:nvSpPr>
        <p:spPr>
          <a:xfrm>
            <a:off x="685800" y="0"/>
            <a:ext cx="7772400" cy="762000"/>
          </a:xfrm>
        </p:spPr>
        <p:txBody>
          <a:bodyPr/>
          <a:lstStyle/>
          <a:p>
            <a:r>
              <a:rPr lang="en-US" sz="4800" dirty="0">
                <a:solidFill>
                  <a:schemeClr val="bg1"/>
                </a:solidFill>
                <a:effectLst>
                  <a:outerShdw blurRad="76200" dist="63500" dir="2700000" algn="tl" rotWithShape="0">
                    <a:prstClr val="black"/>
                  </a:outerShdw>
                </a:effectLst>
                <a:latin typeface="Tahoma" pitchFamily="34" charset="0"/>
                <a:ea typeface="Tahoma" pitchFamily="34" charset="0"/>
                <a:cs typeface="Tahoma" pitchFamily="34" charset="0"/>
              </a:rPr>
              <a:t>The “Problem”</a:t>
            </a:r>
          </a:p>
        </p:txBody>
      </p:sp>
      <p:sp>
        <p:nvSpPr>
          <p:cNvPr id="6" name="Oval 5"/>
          <p:cNvSpPr/>
          <p:nvPr/>
        </p:nvSpPr>
        <p:spPr bwMode="auto">
          <a:xfrm>
            <a:off x="3124200" y="1600200"/>
            <a:ext cx="4114800" cy="3810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long2"/>
          <p:cNvPicPr>
            <a:picLocks noChangeAspect="1" noChangeArrowheads="1"/>
          </p:cNvPicPr>
          <p:nvPr/>
        </p:nvPicPr>
        <p:blipFill>
          <a:blip r:embed="rId2" cstate="print"/>
          <a:srcRect/>
          <a:stretch>
            <a:fillRect/>
          </a:stretch>
        </p:blipFill>
        <p:spPr bwMode="auto">
          <a:xfrm>
            <a:off x="0" y="0"/>
            <a:ext cx="9144000" cy="6069013"/>
          </a:xfrm>
          <a:prstGeom prst="rect">
            <a:avLst/>
          </a:prstGeom>
          <a:noFill/>
        </p:spPr>
      </p:pic>
      <p:sp>
        <p:nvSpPr>
          <p:cNvPr id="131075" name="Text Box 3"/>
          <p:cNvSpPr txBox="1">
            <a:spLocks noChangeArrowheads="1"/>
          </p:cNvSpPr>
          <p:nvPr/>
        </p:nvSpPr>
        <p:spPr bwMode="auto">
          <a:xfrm>
            <a:off x="304800" y="6324600"/>
            <a:ext cx="8839200" cy="38417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80000"/>
              </a:lnSpc>
            </a:pPr>
            <a:r>
              <a:rPr lang="en-US" b="1" dirty="0">
                <a:solidFill>
                  <a:schemeClr val="bg1"/>
                </a:solidFill>
                <a:effectLst>
                  <a:outerShdw blurRad="63500" dist="50800" dir="5400000" algn="ctr" rotWithShape="0">
                    <a:schemeClr val="tx1"/>
                  </a:outerShdw>
                </a:effectLst>
                <a:latin typeface="GoudySans Md BT" pitchFamily="34" charset="0"/>
              </a:rPr>
              <a:t>Last page of “seminar notebook” by Kent </a:t>
            </a:r>
            <a:r>
              <a:rPr lang="en-US" b="1" dirty="0" err="1">
                <a:solidFill>
                  <a:schemeClr val="bg1"/>
                </a:solidFill>
                <a:effectLst>
                  <a:outerShdw blurRad="63500" dist="50800" dir="5400000" algn="ctr" rotWithShape="0">
                    <a:schemeClr val="tx1"/>
                  </a:outerShdw>
                </a:effectLst>
                <a:latin typeface="GoudySans Md BT" pitchFamily="34" charset="0"/>
              </a:rPr>
              <a:t>Hovind</a:t>
            </a:r>
            <a:r>
              <a:rPr lang="en-US" b="1" dirty="0">
                <a:solidFill>
                  <a:schemeClr val="bg1"/>
                </a:solidFill>
                <a:effectLst>
                  <a:outerShdw blurRad="63500" dist="50800" dir="5400000" algn="ctr" rotWithShape="0">
                    <a:schemeClr val="tx1"/>
                  </a:outerShdw>
                </a:effectLst>
                <a:latin typeface="GoudySans Md BT" pitchFamily="34" charset="0"/>
              </a:rPr>
              <a:t> </a:t>
            </a:r>
          </a:p>
        </p:txBody>
      </p:sp>
    </p:spTree>
  </p:cSld>
  <p:clrMapOvr>
    <a:overrideClrMapping bg1="lt1" tx1="dk1" bg2="lt2" tx2="dk2" accent1="accent1" accent2="accent2" accent3="accent3" accent4="accent4" accent5="accent5" accent6="accent6" hlink="hlink" folHlink="folHlink"/>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r="-9168"/>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012"/>
            <a:ext cx="9144000" cy="1271587"/>
          </a:xfrm>
        </p:spPr>
        <p:txBody>
          <a:bodyPr/>
          <a:lstStyle/>
          <a:p>
            <a:r>
              <a:rPr lang="en-US" sz="48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Solutions to </a:t>
            </a:r>
            <a:r>
              <a:rPr lang="en-US" sz="4800"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Avoid</a:t>
            </a:r>
            <a:br>
              <a:rPr lang="en-US" sz="36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br>
            <a:r>
              <a:rPr lang="en-US" sz="36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(because they have BIG problems)</a:t>
            </a:r>
          </a:p>
        </p:txBody>
      </p:sp>
      <p:sp>
        <p:nvSpPr>
          <p:cNvPr id="3" name="Content Placeholder 2"/>
          <p:cNvSpPr>
            <a:spLocks noGrp="1"/>
          </p:cNvSpPr>
          <p:nvPr>
            <p:ph idx="1"/>
          </p:nvPr>
        </p:nvSpPr>
        <p:spPr>
          <a:xfrm>
            <a:off x="685800" y="1828800"/>
            <a:ext cx="7772400" cy="4800600"/>
          </a:xfrm>
        </p:spPr>
        <p:txBody>
          <a:bodyPr>
            <a:normAutofit lnSpcReduction="10000"/>
          </a:bodyPr>
          <a:lstStyle/>
          <a:p>
            <a:r>
              <a:rPr lang="en-US" sz="3600" b="1"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Claim:</a:t>
            </a: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 “Those distances are not real”</a:t>
            </a:r>
          </a:p>
          <a:p>
            <a:r>
              <a:rPr lang="en-US" sz="3600" b="1"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Problem: </a:t>
            </a: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Operational science confirms the galaxies are indeed a great distance.</a:t>
            </a:r>
          </a:p>
          <a:p>
            <a:r>
              <a:rPr lang="en-US" sz="3600" b="1"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Problem:</a:t>
            </a: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 The Milky Way galaxy (our own galaxy) alone is about 80,000 light-years across.</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r="-9168"/>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012"/>
            <a:ext cx="9144000" cy="1271587"/>
          </a:xfrm>
        </p:spPr>
        <p:txBody>
          <a:bodyPr/>
          <a:lstStyle/>
          <a:p>
            <a:r>
              <a:rPr lang="en-US" sz="48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Solutions to </a:t>
            </a:r>
            <a:r>
              <a:rPr lang="en-US" sz="4800"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Avoid</a:t>
            </a:r>
            <a:br>
              <a:rPr lang="en-US" sz="36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br>
            <a:r>
              <a:rPr lang="en-US" sz="36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(because they have BIG problems)</a:t>
            </a:r>
          </a:p>
        </p:txBody>
      </p:sp>
      <p:sp>
        <p:nvSpPr>
          <p:cNvPr id="3" name="Content Placeholder 2"/>
          <p:cNvSpPr>
            <a:spLocks noGrp="1"/>
          </p:cNvSpPr>
          <p:nvPr>
            <p:ph idx="1"/>
          </p:nvPr>
        </p:nvSpPr>
        <p:spPr>
          <a:xfrm>
            <a:off x="685800" y="1828800"/>
            <a:ext cx="7772400" cy="4800600"/>
          </a:xfrm>
        </p:spPr>
        <p:txBody>
          <a:bodyPr>
            <a:normAutofit/>
          </a:bodyPr>
          <a:lstStyle/>
          <a:p>
            <a:r>
              <a:rPr lang="en-US" sz="3600" b="1"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Light in transit: </a:t>
            </a: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The light was created already on its way</a:t>
            </a:r>
          </a:p>
          <a:p>
            <a:r>
              <a:rPr lang="en-US" sz="3600" b="1"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Problem:</a:t>
            </a: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 We would be seeing events that never happened (for example stars that blow up and form a supernova)</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r="-9168"/>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3999"/>
          </a:xfrm>
        </p:spPr>
        <p:txBody>
          <a:bodyPr/>
          <a:lstStyle/>
          <a:p>
            <a:r>
              <a:rPr lang="en-US" sz="48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Two </a:t>
            </a:r>
            <a:r>
              <a:rPr lang="en-US" sz="4800" dirty="0">
                <a:solidFill>
                  <a:srgbClr val="00FFFF"/>
                </a:solidFill>
                <a:effectLst>
                  <a:outerShdw blurRad="63500" dist="76200" dir="2700000" algn="tl" rotWithShape="0">
                    <a:prstClr val="black"/>
                  </a:outerShdw>
                </a:effectLst>
                <a:latin typeface="Tahoma" pitchFamily="34" charset="0"/>
                <a:ea typeface="Tahoma" pitchFamily="34" charset="0"/>
                <a:cs typeface="Tahoma" pitchFamily="34" charset="0"/>
              </a:rPr>
              <a:t>Possible</a:t>
            </a:r>
            <a:r>
              <a:rPr lang="en-US" sz="48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 Solutions</a:t>
            </a:r>
            <a:br>
              <a:rPr lang="en-US" sz="48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br>
            <a:r>
              <a:rPr lang="en-US" sz="48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rPr>
              <a:t>Suggested by Creationists </a:t>
            </a:r>
            <a:endParaRPr lang="en-US" sz="3600" dirty="0">
              <a:solidFill>
                <a:schemeClr val="bg1"/>
              </a:solidFill>
              <a:effectLst>
                <a:outerShdw blurRad="63500" dist="76200" dir="2700000" algn="tl" rotWithShape="0">
                  <a:prstClr val="black"/>
                </a:outerShdw>
              </a:effectLst>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685800" y="2209800"/>
            <a:ext cx="7772400" cy="4419600"/>
          </a:xfrm>
        </p:spPr>
        <p:txBody>
          <a:bodyPr>
            <a:normAutofit/>
          </a:bodyPr>
          <a:lstStyle/>
          <a:p>
            <a:pPr marL="742950" indent="-742950">
              <a:buFont typeface="+mj-lt"/>
              <a:buAutoNum type="arabicPeriod"/>
            </a:pP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Changes in the speed of light over time</a:t>
            </a:r>
          </a:p>
          <a:p>
            <a:pPr marL="742950" indent="-742950">
              <a:buFont typeface="+mj-lt"/>
              <a:buAutoNum type="arabicPeriod"/>
            </a:pPr>
            <a:r>
              <a:rPr lang="en-US" sz="3600" b="1" dirty="0">
                <a:solidFill>
                  <a:srgbClr val="FFFFFF"/>
                </a:solidFill>
                <a:effectLst>
                  <a:outerShdw blurRad="63500" dist="76200" dir="2700000" algn="tl" rotWithShape="0">
                    <a:prstClr val="black"/>
                  </a:outerShdw>
                </a:effectLst>
                <a:latin typeface="Tahoma" pitchFamily="34" charset="0"/>
                <a:ea typeface="Tahoma" pitchFamily="34" charset="0"/>
                <a:cs typeface="Tahoma" pitchFamily="34" charset="0"/>
              </a:rPr>
              <a:t>Gravitational Time Dilation (based on Einstein's Theory of General Relativity)</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9252" name="Rectangle 4"/>
          <p:cNvSpPr>
            <a:spLocks noGrp="1" noChangeArrowheads="1"/>
          </p:cNvSpPr>
          <p:nvPr>
            <p:ph type="ctrTitle"/>
          </p:nvPr>
        </p:nvSpPr>
        <p:spPr>
          <a:effectLst>
            <a:outerShdw dist="35921" dir="2700000" algn="ctr" rotWithShape="0">
              <a:schemeClr val="tx1"/>
            </a:outerShdw>
          </a:effectLst>
        </p:spPr>
        <p:txBody>
          <a:bodyPr/>
          <a:lstStyle/>
          <a:p>
            <a:r>
              <a:rPr lang="en-US" sz="7200">
                <a:solidFill>
                  <a:srgbClr val="FFFF00"/>
                </a:solidFill>
                <a:latin typeface="Tahoma" pitchFamily="34" charset="0"/>
              </a:rPr>
              <a:t>Has the Speed of Light Changed?</a:t>
            </a:r>
          </a:p>
        </p:txBody>
      </p:sp>
    </p:spTree>
  </p:cSld>
  <p:clrMapOvr>
    <a:masterClrMapping/>
  </p:clrMapOvr>
  <p:transition>
    <p:newsflash/>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12323" name="Rectangle 3"/>
          <p:cNvSpPr>
            <a:spLocks noGrp="1" noChangeArrowheads="1"/>
          </p:cNvSpPr>
          <p:nvPr>
            <p:ph type="title"/>
          </p:nvPr>
        </p:nvSpPr>
        <p:spPr>
          <a:xfrm>
            <a:off x="0" y="0"/>
            <a:ext cx="9144000" cy="533400"/>
          </a:xfrm>
        </p:spPr>
        <p:txBody>
          <a:bodyPr/>
          <a:lstStyle/>
          <a:p>
            <a:r>
              <a:rPr lang="en-US" sz="4000" dirty="0">
                <a:latin typeface="Tahoma" pitchFamily="34" charset="0"/>
              </a:rPr>
              <a:t>Has the Speed of Light Changed?*</a:t>
            </a:r>
          </a:p>
        </p:txBody>
      </p:sp>
      <p:sp>
        <p:nvSpPr>
          <p:cNvPr id="312324" name="Rectangle 4"/>
          <p:cNvSpPr>
            <a:spLocks noGrp="1" noChangeArrowheads="1"/>
          </p:cNvSpPr>
          <p:nvPr>
            <p:ph idx="1"/>
          </p:nvPr>
        </p:nvSpPr>
        <p:spPr>
          <a:xfrm>
            <a:off x="228600" y="685800"/>
            <a:ext cx="8686800" cy="5410200"/>
          </a:xfrm>
        </p:spPr>
        <p:txBody>
          <a:bodyPr>
            <a:normAutofit fontScale="92500"/>
          </a:bodyPr>
          <a:lstStyle/>
          <a:p>
            <a:r>
              <a:rPr lang="en-US" sz="2800" dirty="0">
                <a:latin typeface="Tahoma" pitchFamily="34" charset="0"/>
              </a:rPr>
              <a:t>Creationist author Barry Setterfield went back and looked at the various </a:t>
            </a:r>
            <a:r>
              <a:rPr lang="en-US" sz="2800" b="1" dirty="0">
                <a:latin typeface="Tahoma" pitchFamily="34" charset="0"/>
              </a:rPr>
              <a:t>measurements</a:t>
            </a:r>
            <a:r>
              <a:rPr lang="en-US" sz="2800" dirty="0">
                <a:latin typeface="Tahoma" pitchFamily="34" charset="0"/>
              </a:rPr>
              <a:t> taken </a:t>
            </a:r>
            <a:r>
              <a:rPr lang="en-US" sz="2800" b="1" dirty="0">
                <a:latin typeface="Tahoma" pitchFamily="34" charset="0"/>
              </a:rPr>
              <a:t>of the speed of light </a:t>
            </a:r>
            <a:r>
              <a:rPr lang="en-US" sz="2800" dirty="0">
                <a:latin typeface="Tahoma" pitchFamily="34" charset="0"/>
              </a:rPr>
              <a:t>as they have been </a:t>
            </a:r>
            <a:r>
              <a:rPr lang="en-US" sz="2800" b="1" dirty="0">
                <a:latin typeface="Tahoma" pitchFamily="34" charset="0"/>
              </a:rPr>
              <a:t>recorded historically</a:t>
            </a:r>
            <a:r>
              <a:rPr lang="en-US" sz="2800" dirty="0">
                <a:latin typeface="Tahoma" pitchFamily="34" charset="0"/>
              </a:rPr>
              <a:t> (the first measurement being made in 1675).</a:t>
            </a:r>
          </a:p>
          <a:p>
            <a:r>
              <a:rPr lang="en-US" sz="2800" dirty="0">
                <a:latin typeface="Tahoma" pitchFamily="34" charset="0"/>
              </a:rPr>
              <a:t>Setterfield noticed that </a:t>
            </a:r>
            <a:r>
              <a:rPr lang="en-US" sz="2800" b="1" dirty="0">
                <a:latin typeface="Tahoma" pitchFamily="34" charset="0"/>
              </a:rPr>
              <a:t>earlier</a:t>
            </a:r>
            <a:r>
              <a:rPr lang="en-US" sz="2800" dirty="0">
                <a:latin typeface="Tahoma" pitchFamily="34" charset="0"/>
              </a:rPr>
              <a:t> </a:t>
            </a:r>
            <a:r>
              <a:rPr lang="en-US" sz="2800" b="1" dirty="0">
                <a:latin typeface="Tahoma" pitchFamily="34" charset="0"/>
              </a:rPr>
              <a:t>measurements</a:t>
            </a:r>
            <a:r>
              <a:rPr lang="en-US" sz="2800" dirty="0">
                <a:latin typeface="Tahoma" pitchFamily="34" charset="0"/>
              </a:rPr>
              <a:t> for the speed of light seemed to be </a:t>
            </a:r>
            <a:r>
              <a:rPr lang="en-US" sz="2800" b="1" dirty="0">
                <a:latin typeface="Tahoma" pitchFamily="34" charset="0"/>
              </a:rPr>
              <a:t>consistently higher </a:t>
            </a:r>
            <a:r>
              <a:rPr lang="en-US" sz="2800" dirty="0">
                <a:latin typeface="Tahoma" pitchFamily="34" charset="0"/>
              </a:rPr>
              <a:t>than later measurements.</a:t>
            </a:r>
          </a:p>
          <a:p>
            <a:r>
              <a:rPr lang="en-US" sz="2800" dirty="0">
                <a:latin typeface="Tahoma" pitchFamily="34" charset="0"/>
              </a:rPr>
              <a:t>In fact, when he then </a:t>
            </a:r>
            <a:r>
              <a:rPr lang="en-US" sz="2800" b="1" dirty="0">
                <a:latin typeface="Tahoma" pitchFamily="34" charset="0"/>
              </a:rPr>
              <a:t>plotted</a:t>
            </a:r>
            <a:r>
              <a:rPr lang="en-US" sz="2800" dirty="0">
                <a:latin typeface="Tahoma" pitchFamily="34" charset="0"/>
              </a:rPr>
              <a:t> these measurements on a </a:t>
            </a:r>
            <a:r>
              <a:rPr lang="en-US" sz="2800" b="1" dirty="0">
                <a:latin typeface="Tahoma" pitchFamily="34" charset="0"/>
              </a:rPr>
              <a:t>graph</a:t>
            </a:r>
            <a:r>
              <a:rPr lang="en-US" sz="2800" dirty="0">
                <a:latin typeface="Tahoma" pitchFamily="34" charset="0"/>
              </a:rPr>
              <a:t> he noticed that the </a:t>
            </a:r>
            <a:r>
              <a:rPr lang="en-US" sz="2800" b="1" dirty="0">
                <a:latin typeface="Tahoma" pitchFamily="34" charset="0"/>
              </a:rPr>
              <a:t>speed</a:t>
            </a:r>
            <a:r>
              <a:rPr lang="en-US" sz="2800" dirty="0">
                <a:latin typeface="Tahoma" pitchFamily="34" charset="0"/>
              </a:rPr>
              <a:t> of light seems to have been </a:t>
            </a:r>
            <a:r>
              <a:rPr lang="en-US" sz="2800" b="1" dirty="0">
                <a:latin typeface="Tahoma" pitchFamily="34" charset="0"/>
              </a:rPr>
              <a:t>decreasing logarithmically </a:t>
            </a:r>
            <a:r>
              <a:rPr lang="en-US" sz="2800" dirty="0">
                <a:latin typeface="Tahoma" pitchFamily="34" charset="0"/>
              </a:rPr>
              <a:t>over time – which would suggest that the speed of light was much greater in the past than it is today.</a:t>
            </a:r>
          </a:p>
          <a:p>
            <a:endParaRPr lang="en-US" sz="2800" dirty="0">
              <a:latin typeface="Tahoma" pitchFamily="34" charset="0"/>
            </a:endParaRPr>
          </a:p>
        </p:txBody>
      </p:sp>
      <p:sp>
        <p:nvSpPr>
          <p:cNvPr id="5" name="Rectangle 6"/>
          <p:cNvSpPr>
            <a:spLocks noChangeArrowheads="1"/>
          </p:cNvSpPr>
          <p:nvPr/>
        </p:nvSpPr>
        <p:spPr bwMode="auto">
          <a:xfrm>
            <a:off x="0" y="6156325"/>
            <a:ext cx="9144000" cy="701675"/>
          </a:xfrm>
          <a:prstGeom prst="rect">
            <a:avLst/>
          </a:prstGeom>
          <a:noFill/>
          <a:ln w="9525" algn="ctr">
            <a:noFill/>
            <a:miter lim="800000"/>
            <a:headEnd/>
            <a:tailEnd/>
          </a:ln>
          <a:effectLst/>
        </p:spPr>
        <p:txBody>
          <a:bodyPr>
            <a:spAutoFit/>
          </a:bodyPr>
          <a:lstStyle/>
          <a:p>
            <a:pPr lvl="1">
              <a:spcBef>
                <a:spcPct val="20000"/>
              </a:spcBef>
            </a:pPr>
            <a:r>
              <a:rPr lang="en-US" sz="2000" dirty="0"/>
              <a:t>*Much of the information in this section was gleaned from Douglas F. Kelly, </a:t>
            </a:r>
            <a:r>
              <a:rPr lang="en-US" sz="2000" i="1" dirty="0"/>
              <a:t>Creation and Change</a:t>
            </a:r>
            <a:r>
              <a:rPr lang="en-US" sz="2000" dirty="0"/>
              <a:t>, 1997, pp.144-148</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2324">
                                            <p:txEl>
                                              <p:pRg st="1" end="1"/>
                                            </p:txEl>
                                          </p:spTgt>
                                        </p:tgtEl>
                                        <p:attrNameLst>
                                          <p:attrName>style.visibility</p:attrName>
                                        </p:attrNameLst>
                                      </p:cBhvr>
                                      <p:to>
                                        <p:strVal val="visible"/>
                                      </p:to>
                                    </p:set>
                                    <p:anim calcmode="lin" valueType="num">
                                      <p:cBhvr>
                                        <p:cTn id="7" dur="500" fill="hold"/>
                                        <p:tgtEl>
                                          <p:spTgt spid="31232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1232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1232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12324">
                                            <p:txEl>
                                              <p:pRg st="2" end="2"/>
                                            </p:txEl>
                                          </p:spTgt>
                                        </p:tgtEl>
                                        <p:attrNameLst>
                                          <p:attrName>style.visibility</p:attrName>
                                        </p:attrNameLst>
                                      </p:cBhvr>
                                      <p:to>
                                        <p:strVal val="visible"/>
                                      </p:to>
                                    </p:set>
                                    <p:anim calcmode="lin" valueType="num">
                                      <p:cBhvr>
                                        <p:cTn id="14" dur="500" fill="hold"/>
                                        <p:tgtEl>
                                          <p:spTgt spid="31232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1232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123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speedoflight"/>
          <p:cNvPicPr>
            <a:picLocks noChangeAspect="1" noChangeArrowheads="1"/>
          </p:cNvPicPr>
          <p:nvPr/>
        </p:nvPicPr>
        <p:blipFill>
          <a:blip r:embed="rId2" cstate="print"/>
          <a:srcRect/>
          <a:stretch>
            <a:fillRect/>
          </a:stretch>
        </p:blipFill>
        <p:spPr bwMode="auto">
          <a:xfrm>
            <a:off x="0" y="-25400"/>
            <a:ext cx="9144000" cy="5816600"/>
          </a:xfrm>
          <a:prstGeom prst="rect">
            <a:avLst/>
          </a:prstGeom>
          <a:noFill/>
        </p:spPr>
      </p:pic>
      <p:sp>
        <p:nvSpPr>
          <p:cNvPr id="241667" name="Text Box 3"/>
          <p:cNvSpPr txBox="1">
            <a:spLocks noChangeArrowheads="1"/>
          </p:cNvSpPr>
          <p:nvPr/>
        </p:nvSpPr>
        <p:spPr bwMode="auto">
          <a:xfrm>
            <a:off x="228600" y="5791200"/>
            <a:ext cx="8458200" cy="457200"/>
          </a:xfrm>
          <a:prstGeom prst="rect">
            <a:avLst/>
          </a:prstGeom>
          <a:noFill/>
          <a:ln w="9525">
            <a:noFill/>
            <a:miter lim="800000"/>
            <a:headEnd/>
            <a:tailEnd/>
          </a:ln>
          <a:effectLst/>
        </p:spPr>
        <p:txBody>
          <a:bodyPr>
            <a:spAutoFit/>
          </a:bodyPr>
          <a:lstStyle/>
          <a:p>
            <a:pPr algn="ctr"/>
            <a:r>
              <a:rPr lang="en-US" b="1" dirty="0">
                <a:latin typeface="GoudySans Md BT" pitchFamily="34" charset="0"/>
              </a:rPr>
              <a:t>Speed of light has decayed. </a:t>
            </a:r>
            <a:r>
              <a:rPr lang="en-US" b="1" i="1" dirty="0">
                <a:latin typeface="GoudySans Md BT" pitchFamily="34" charset="0"/>
              </a:rPr>
              <a:t>Creation Tech. Journal,</a:t>
            </a:r>
            <a:r>
              <a:rPr lang="en-US" b="1" dirty="0">
                <a:latin typeface="GoudySans Md BT" pitchFamily="34" charset="0"/>
              </a:rPr>
              <a:t> June, 2000</a:t>
            </a:r>
          </a:p>
        </p:txBody>
      </p:sp>
      <p:sp>
        <p:nvSpPr>
          <p:cNvPr id="241668" name="Line 4"/>
          <p:cNvSpPr>
            <a:spLocks noChangeShapeType="1"/>
          </p:cNvSpPr>
          <p:nvPr/>
        </p:nvSpPr>
        <p:spPr bwMode="auto">
          <a:xfrm>
            <a:off x="914400" y="457200"/>
            <a:ext cx="6858000" cy="76200"/>
          </a:xfrm>
          <a:prstGeom prst="line">
            <a:avLst/>
          </a:prstGeom>
          <a:noFill/>
          <a:ln w="38100">
            <a:solidFill>
              <a:schemeClr val="tx1"/>
            </a:solidFill>
            <a:round/>
            <a:headEnd/>
            <a:tailEnd/>
          </a:ln>
          <a:effectLst/>
        </p:spPr>
        <p:txBody>
          <a:bodyPr wrap="none" anchor="ctr"/>
          <a:lstStyle/>
          <a:p>
            <a:endParaRPr lang="en-US"/>
          </a:p>
        </p:txBody>
      </p:sp>
    </p:spTree>
  </p:cSld>
  <p:clrMapOvr>
    <a:masterClrMapping/>
  </p:clrMapOvr>
  <p:transition>
    <p:dissolv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312323" name="Rectangle 3"/>
          <p:cNvSpPr>
            <a:spLocks noGrp="1" noChangeArrowheads="1"/>
          </p:cNvSpPr>
          <p:nvPr>
            <p:ph type="title"/>
          </p:nvPr>
        </p:nvSpPr>
        <p:spPr>
          <a:xfrm>
            <a:off x="0" y="0"/>
            <a:ext cx="9144000" cy="533400"/>
          </a:xfrm>
        </p:spPr>
        <p:txBody>
          <a:bodyPr/>
          <a:lstStyle/>
          <a:p>
            <a:r>
              <a:rPr lang="en-US" sz="4000" dirty="0">
                <a:latin typeface="Tahoma" pitchFamily="34" charset="0"/>
              </a:rPr>
              <a:t>Has the Speed of Light Changed?</a:t>
            </a:r>
          </a:p>
        </p:txBody>
      </p:sp>
      <p:sp>
        <p:nvSpPr>
          <p:cNvPr id="312324" name="Rectangle 4"/>
          <p:cNvSpPr>
            <a:spLocks noGrp="1" noChangeArrowheads="1"/>
          </p:cNvSpPr>
          <p:nvPr>
            <p:ph idx="1"/>
          </p:nvPr>
        </p:nvSpPr>
        <p:spPr>
          <a:xfrm>
            <a:off x="152400" y="914400"/>
            <a:ext cx="8686800" cy="5029200"/>
          </a:xfrm>
        </p:spPr>
        <p:txBody>
          <a:bodyPr/>
          <a:lstStyle/>
          <a:p>
            <a:r>
              <a:rPr lang="en-US" sz="2800" dirty="0">
                <a:latin typeface="Tahoma" pitchFamily="34" charset="0"/>
              </a:rPr>
              <a:t>Setterfield extended the curve formed by these historical measurements back in time and estimated that at the time of creation (around 4000 BC) the speed of light would have been 5 x 10</a:t>
            </a:r>
            <a:r>
              <a:rPr lang="en-US" sz="2800" baseline="30000" dirty="0">
                <a:latin typeface="Tahoma" pitchFamily="34" charset="0"/>
              </a:rPr>
              <a:t>11 </a:t>
            </a:r>
            <a:r>
              <a:rPr lang="en-US" sz="2800" dirty="0">
                <a:latin typeface="Tahoma" pitchFamily="34" charset="0"/>
              </a:rPr>
              <a:t>faster than it is today – making it possible for light to have reached the earth from the distant stars in time for Adam (and us) to see them.</a:t>
            </a:r>
          </a:p>
        </p:txBody>
      </p:sp>
    </p:spTree>
  </p:cSld>
  <p:clrMapOvr>
    <a:overrideClrMapping bg1="lt1" tx1="dk1" bg2="lt2" tx2="dk2" accent1="accent1" accent2="accent2" accent3="accent3" accent4="accent4" accent5="accent5" accent6="accent6" hlink="hlink" folHlink="folHlink"/>
  </p:clrMapOvr>
  <p:transition>
    <p:zoom dir="in"/>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2692"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42690" name="Rectangle 2"/>
          <p:cNvSpPr>
            <a:spLocks noGrp="1" noChangeArrowheads="1"/>
          </p:cNvSpPr>
          <p:nvPr>
            <p:ph type="title"/>
          </p:nvPr>
        </p:nvSpPr>
        <p:spPr>
          <a:xfrm>
            <a:off x="0" y="0"/>
            <a:ext cx="9144000" cy="533400"/>
          </a:xfrm>
        </p:spPr>
        <p:txBody>
          <a:bodyPr/>
          <a:lstStyle/>
          <a:p>
            <a:r>
              <a:rPr lang="en-US" sz="4000" dirty="0">
                <a:latin typeface="Tahoma" pitchFamily="34" charset="0"/>
              </a:rPr>
              <a:t>Has the Speed of Light Changed?</a:t>
            </a:r>
          </a:p>
        </p:txBody>
      </p:sp>
      <p:sp>
        <p:nvSpPr>
          <p:cNvPr id="242691" name="Rectangle 3"/>
          <p:cNvSpPr>
            <a:spLocks noGrp="1" noChangeArrowheads="1"/>
          </p:cNvSpPr>
          <p:nvPr>
            <p:ph idx="1"/>
          </p:nvPr>
        </p:nvSpPr>
        <p:spPr>
          <a:xfrm>
            <a:off x="685800" y="609600"/>
            <a:ext cx="7772400" cy="6248400"/>
          </a:xfrm>
        </p:spPr>
        <p:txBody>
          <a:bodyPr>
            <a:normAutofit/>
          </a:bodyPr>
          <a:lstStyle/>
          <a:p>
            <a:pPr>
              <a:lnSpc>
                <a:spcPct val="90000"/>
              </a:lnSpc>
              <a:spcBef>
                <a:spcPts val="600"/>
              </a:spcBef>
            </a:pPr>
            <a:r>
              <a:rPr lang="en-US" sz="2800" dirty="0">
                <a:latin typeface="Tahoma" pitchFamily="34" charset="0"/>
              </a:rPr>
              <a:t>When Setterfield and other creationists first presented the idea of the speed of light changing over time they were mocked by evolutionists for even </a:t>
            </a:r>
            <a:r>
              <a:rPr lang="en-US" sz="2800" b="1" dirty="0">
                <a:latin typeface="Tahoma" pitchFamily="34" charset="0"/>
              </a:rPr>
              <a:t>suggesting</a:t>
            </a:r>
            <a:r>
              <a:rPr lang="en-US" sz="2800" dirty="0">
                <a:latin typeface="Tahoma" pitchFamily="34" charset="0"/>
              </a:rPr>
              <a:t> the possibility (Creation ex nihilo, vol.22 no.1, December 1999 - February 2000, “’C’ the difference”, p.9)</a:t>
            </a:r>
          </a:p>
          <a:p>
            <a:pPr>
              <a:lnSpc>
                <a:spcPct val="90000"/>
              </a:lnSpc>
              <a:spcBef>
                <a:spcPts val="600"/>
              </a:spcBef>
            </a:pPr>
            <a:r>
              <a:rPr lang="en-US" sz="2800" dirty="0">
                <a:latin typeface="Tahoma" pitchFamily="34" charset="0"/>
              </a:rPr>
              <a:t>But in recent years, </a:t>
            </a:r>
            <a:r>
              <a:rPr lang="en-US" sz="2800" b="1" dirty="0">
                <a:latin typeface="Tahoma" pitchFamily="34" charset="0"/>
              </a:rPr>
              <a:t>because it</a:t>
            </a:r>
            <a:r>
              <a:rPr lang="en-US" sz="2800" dirty="0">
                <a:latin typeface="Tahoma" pitchFamily="34" charset="0"/>
              </a:rPr>
              <a:t> has been discovered that a constant speed of light in the past </a:t>
            </a:r>
            <a:r>
              <a:rPr lang="en-US" sz="2800" b="1" dirty="0">
                <a:latin typeface="Tahoma" pitchFamily="34" charset="0"/>
              </a:rPr>
              <a:t>creates problems for the big bang theory</a:t>
            </a:r>
            <a:r>
              <a:rPr lang="en-US" sz="2800" dirty="0">
                <a:latin typeface="Tahoma" pitchFamily="34" charset="0"/>
              </a:rPr>
              <a:t>, some evolutionary scientists are beginning to suggest that maybe the speed of light </a:t>
            </a:r>
            <a:r>
              <a:rPr lang="en-US" sz="2800" b="1" i="1" dirty="0">
                <a:latin typeface="Tahoma" pitchFamily="34" charset="0"/>
              </a:rPr>
              <a:t>was</a:t>
            </a:r>
            <a:r>
              <a:rPr lang="en-US" sz="2800" dirty="0">
                <a:latin typeface="Tahoma" pitchFamily="34" charset="0"/>
              </a:rPr>
              <a:t> much faster in the past than it is today!</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691">
                                            <p:txEl>
                                              <p:pRg st="1" end="1"/>
                                            </p:txEl>
                                          </p:spTgt>
                                        </p:tgtEl>
                                        <p:attrNameLst>
                                          <p:attrName>style.visibility</p:attrName>
                                        </p:attrNameLst>
                                      </p:cBhvr>
                                      <p:to>
                                        <p:strVal val="visible"/>
                                      </p:to>
                                    </p:set>
                                    <p:animEffect transition="in" filter="dissolve">
                                      <p:cBhvr>
                                        <p:cTn id="7" dur="500"/>
                                        <p:tgtEl>
                                          <p:spTgt spid="242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uiExpand="1" build="p" bldLvl="3"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3716"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43714" name="Rectangle 2"/>
          <p:cNvSpPr>
            <a:spLocks noGrp="1" noChangeArrowheads="1"/>
          </p:cNvSpPr>
          <p:nvPr>
            <p:ph type="title"/>
          </p:nvPr>
        </p:nvSpPr>
        <p:spPr>
          <a:xfrm>
            <a:off x="0" y="0"/>
            <a:ext cx="9144000" cy="533400"/>
          </a:xfrm>
        </p:spPr>
        <p:txBody>
          <a:bodyPr/>
          <a:lstStyle/>
          <a:p>
            <a:r>
              <a:rPr lang="en-US" sz="3600" dirty="0">
                <a:latin typeface="Tahoma" pitchFamily="34" charset="0"/>
              </a:rPr>
              <a:t>Has the Speed of Light Has Changed? </a:t>
            </a:r>
          </a:p>
        </p:txBody>
      </p:sp>
      <p:sp>
        <p:nvSpPr>
          <p:cNvPr id="243715" name="Rectangle 3"/>
          <p:cNvSpPr>
            <a:spLocks noGrp="1" noChangeArrowheads="1"/>
          </p:cNvSpPr>
          <p:nvPr>
            <p:ph idx="1"/>
          </p:nvPr>
        </p:nvSpPr>
        <p:spPr>
          <a:xfrm>
            <a:off x="685800" y="533400"/>
            <a:ext cx="7772400" cy="6324600"/>
          </a:xfrm>
        </p:spPr>
        <p:txBody>
          <a:bodyPr>
            <a:normAutofit/>
          </a:bodyPr>
          <a:lstStyle/>
          <a:p>
            <a:pPr>
              <a:lnSpc>
                <a:spcPct val="90000"/>
              </a:lnSpc>
              <a:spcBef>
                <a:spcPts val="600"/>
              </a:spcBef>
            </a:pPr>
            <a:r>
              <a:rPr lang="en-US" sz="2800" b="1" i="1" dirty="0">
                <a:latin typeface="Times New Roman" pitchFamily="18" charset="0"/>
              </a:rPr>
              <a:t>New Science Magazine</a:t>
            </a:r>
            <a:r>
              <a:rPr lang="en-US" sz="2800" i="1" dirty="0">
                <a:latin typeface="Times New Roman" pitchFamily="18" charset="0"/>
              </a:rPr>
              <a:t>: Call it heresy, but all the big cosmological problems will simply melt away, if you break one rule . . . The rule that says the speed of light never varies</a:t>
            </a:r>
            <a:r>
              <a:rPr lang="en-US" sz="2800" dirty="0">
                <a:latin typeface="Times New Roman" pitchFamily="18" charset="0"/>
              </a:rPr>
              <a:t> (“Is nothing sacred?”</a:t>
            </a:r>
            <a:r>
              <a:rPr lang="en-US" sz="2800" i="1" dirty="0">
                <a:latin typeface="Times New Roman" pitchFamily="18" charset="0"/>
              </a:rPr>
              <a:t>,</a:t>
            </a:r>
            <a:r>
              <a:rPr lang="en-US" sz="2800" dirty="0">
                <a:latin typeface="Times New Roman" pitchFamily="18" charset="0"/>
              </a:rPr>
              <a:t> July 24, 1999, p. 28)</a:t>
            </a:r>
          </a:p>
          <a:p>
            <a:pPr>
              <a:lnSpc>
                <a:spcPct val="90000"/>
              </a:lnSpc>
              <a:spcBef>
                <a:spcPts val="600"/>
              </a:spcBef>
            </a:pPr>
            <a:r>
              <a:rPr lang="en-US" sz="2800" b="1" i="1" dirty="0">
                <a:latin typeface="Times New Roman" pitchFamily="18" charset="0"/>
              </a:rPr>
              <a:t>The Sunday Times – UK</a:t>
            </a:r>
            <a:r>
              <a:rPr lang="en-US" sz="2800" i="1" dirty="0">
                <a:latin typeface="Times New Roman" pitchFamily="18" charset="0"/>
              </a:rPr>
              <a:t>: Einstein built his theory around the idea that </a:t>
            </a:r>
            <a:r>
              <a:rPr lang="en-US" sz="2800" i="1" dirty="0">
                <a:solidFill>
                  <a:srgbClr val="FF0000"/>
                </a:solidFill>
                <a:latin typeface="Times New Roman" pitchFamily="18" charset="0"/>
              </a:rPr>
              <a:t>the speed of light in a vacuum is a constant</a:t>
            </a:r>
            <a:r>
              <a:rPr lang="en-US" sz="2800" i="1" dirty="0">
                <a:latin typeface="Times New Roman" pitchFamily="18" charset="0"/>
              </a:rPr>
              <a:t> 670,615,000 mph (186,282 miles per second) and that nothing could go faster. New studies suggest, however, that </a:t>
            </a:r>
            <a:r>
              <a:rPr lang="en-US" sz="2800" i="1" dirty="0">
                <a:solidFill>
                  <a:srgbClr val="FF0000"/>
                </a:solidFill>
                <a:latin typeface="Times New Roman" pitchFamily="18" charset="0"/>
              </a:rPr>
              <a:t>this did not apply in the infancy of the universe</a:t>
            </a:r>
            <a:r>
              <a:rPr lang="en-US" sz="2800" i="1" dirty="0">
                <a:latin typeface="Times New Roman" pitchFamily="18" charset="0"/>
              </a:rPr>
              <a:t>, during and soon after the big bang, in which the universe exploded into existence 12 to 15 billion years ago </a:t>
            </a:r>
            <a:r>
              <a:rPr lang="en-US" sz="2800" dirty="0">
                <a:latin typeface="Times New Roman" pitchFamily="18" charset="0"/>
              </a:rPr>
              <a:t>(Jonathan </a:t>
            </a:r>
            <a:r>
              <a:rPr lang="en-US" sz="2800" dirty="0" err="1">
                <a:latin typeface="Times New Roman" pitchFamily="18" charset="0"/>
              </a:rPr>
              <a:t>Leake,“High</a:t>
            </a:r>
            <a:r>
              <a:rPr lang="en-US" sz="2800" dirty="0">
                <a:latin typeface="Times New Roman" pitchFamily="18" charset="0"/>
              </a:rPr>
              <a:t>-speed Light Casts Doubt on Einstein’s Laws”, December 24, 2000)</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3715">
                                            <p:txEl>
                                              <p:pRg st="1" end="1"/>
                                            </p:txEl>
                                          </p:spTgt>
                                        </p:tgtEl>
                                        <p:attrNameLst>
                                          <p:attrName>style.visibility</p:attrName>
                                        </p:attrNameLst>
                                      </p:cBhvr>
                                      <p:to>
                                        <p:strVal val="visible"/>
                                      </p:to>
                                    </p:set>
                                    <p:animEffect transition="in" filter="dissolve">
                                      <p:cBhvr>
                                        <p:cTn id="7" dur="500"/>
                                        <p:tgtEl>
                                          <p:spTgt spid="243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uiExpand="1" build="p" bldLvl="3"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4740" name="Rectangle 4"/>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endParaRPr lang="en-US"/>
          </a:p>
        </p:txBody>
      </p:sp>
      <p:sp>
        <p:nvSpPr>
          <p:cNvPr id="244738" name="Rectangle 2"/>
          <p:cNvSpPr>
            <a:spLocks noGrp="1" noChangeArrowheads="1"/>
          </p:cNvSpPr>
          <p:nvPr>
            <p:ph type="title"/>
          </p:nvPr>
        </p:nvSpPr>
        <p:spPr>
          <a:xfrm>
            <a:off x="0" y="0"/>
            <a:ext cx="9144000" cy="533400"/>
          </a:xfrm>
        </p:spPr>
        <p:txBody>
          <a:bodyPr/>
          <a:lstStyle/>
          <a:p>
            <a:r>
              <a:rPr lang="en-US" sz="3600" dirty="0">
                <a:latin typeface="Tahoma" pitchFamily="34" charset="0"/>
              </a:rPr>
              <a:t>Has the Speed of Light Has Changed?</a:t>
            </a:r>
          </a:p>
        </p:txBody>
      </p:sp>
      <p:sp>
        <p:nvSpPr>
          <p:cNvPr id="244739" name="Rectangle 3"/>
          <p:cNvSpPr>
            <a:spLocks noGrp="1" noChangeArrowheads="1"/>
          </p:cNvSpPr>
          <p:nvPr>
            <p:ph idx="1"/>
          </p:nvPr>
        </p:nvSpPr>
        <p:spPr>
          <a:xfrm>
            <a:off x="457200" y="533400"/>
            <a:ext cx="8229600" cy="6324600"/>
          </a:xfrm>
        </p:spPr>
        <p:txBody>
          <a:bodyPr/>
          <a:lstStyle/>
          <a:p>
            <a:pPr>
              <a:lnSpc>
                <a:spcPct val="90000"/>
              </a:lnSpc>
              <a:spcBef>
                <a:spcPts val="600"/>
              </a:spcBef>
            </a:pPr>
            <a:r>
              <a:rPr lang="en-US" sz="2800" b="1" i="1" dirty="0">
                <a:latin typeface="Times New Roman" pitchFamily="18" charset="0"/>
              </a:rPr>
              <a:t>The New York Times: </a:t>
            </a:r>
            <a:r>
              <a:rPr lang="en-US" sz="2800" i="1" dirty="0">
                <a:latin typeface="Times New Roman" pitchFamily="18" charset="0"/>
              </a:rPr>
              <a:t>“New observations from the world’s biggest telescope indicate that </a:t>
            </a:r>
            <a:r>
              <a:rPr lang="en-US" sz="2800" i="1" dirty="0">
                <a:solidFill>
                  <a:srgbClr val="FF0000"/>
                </a:solidFill>
                <a:latin typeface="Times New Roman" pitchFamily="18" charset="0"/>
              </a:rPr>
              <a:t>one of nature’s supposedly immutable constants [the speed of light] has changed</a:t>
            </a:r>
            <a:r>
              <a:rPr lang="en-US" sz="2800" i="1" dirty="0">
                <a:latin typeface="Times New Roman" pitchFamily="18" charset="0"/>
              </a:rPr>
              <a:t> over the 15 billion-year history of the universe” </a:t>
            </a:r>
            <a:r>
              <a:rPr lang="en-US" sz="2800" dirty="0">
                <a:latin typeface="Times New Roman" pitchFamily="18" charset="0"/>
              </a:rPr>
              <a:t>(The Associated Press, “Study: Light Speed May Have Changed”, The New York Times, August 15, 2001)</a:t>
            </a:r>
          </a:p>
        </p:txBody>
      </p:sp>
    </p:spTree>
  </p:cSld>
  <p:clrMapOvr>
    <a:overrideClrMapping bg1="lt1" tx1="dk1" bg2="lt2" tx2="dk2" accent1="accent1" accent2="accent2" accent3="accent3" accent4="accent4" accent5="accent5" accent6="accent6" hlink="hlink" folHlink="folHlink"/>
  </p:clrMapOvr>
  <p:transition>
    <p:zoom/>
  </p:transition>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 Word of God">
  <a:themeElements>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fontScheme name="The Word of God">
      <a:majorFont>
        <a:latin typeface="Arial"/>
        <a:ea typeface=""/>
        <a:cs typeface=""/>
      </a:majorFont>
      <a:minorFont>
        <a:latin typeface="Corone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 Word of Go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 Word of Go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 Word of Go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 Word of Go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 Word of Go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 Word of Go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 Word of Go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 Word of Go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 Word of Go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 Word of Go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he Word of God 13">
        <a:dk1>
          <a:srgbClr val="0000FF"/>
        </a:dk1>
        <a:lt1>
          <a:srgbClr val="FFFFFF"/>
        </a:lt1>
        <a:dk2>
          <a:srgbClr val="000000"/>
        </a:dk2>
        <a:lt2>
          <a:srgbClr val="808080"/>
        </a:lt2>
        <a:accent1>
          <a:srgbClr val="BBE0E3"/>
        </a:accent1>
        <a:accent2>
          <a:srgbClr val="FF0000"/>
        </a:accent2>
        <a:accent3>
          <a:srgbClr val="FFFFFF"/>
        </a:accent3>
        <a:accent4>
          <a:srgbClr val="0000DA"/>
        </a:accent4>
        <a:accent5>
          <a:srgbClr val="DAEDEF"/>
        </a:accent5>
        <a:accent6>
          <a:srgbClr val="E700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4">
        <a:dk1>
          <a:srgbClr val="FFFF00"/>
        </a:dk1>
        <a:lt1>
          <a:srgbClr val="FFFFFF"/>
        </a:lt1>
        <a:dk2>
          <a:srgbClr val="000000"/>
        </a:dk2>
        <a:lt2>
          <a:srgbClr val="808080"/>
        </a:lt2>
        <a:accent1>
          <a:srgbClr val="BBE0E3"/>
        </a:accent1>
        <a:accent2>
          <a:srgbClr val="00FF00"/>
        </a:accent2>
        <a:accent3>
          <a:srgbClr val="FFFFFF"/>
        </a:accent3>
        <a:accent4>
          <a:srgbClr val="DADA00"/>
        </a:accent4>
        <a:accent5>
          <a:srgbClr val="DAEDEF"/>
        </a:accent5>
        <a:accent6>
          <a:srgbClr val="00E7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5">
        <a:dk1>
          <a:srgbClr val="FFFFFF"/>
        </a:dk1>
        <a:lt1>
          <a:srgbClr val="FFFFFF"/>
        </a:lt1>
        <a:dk2>
          <a:srgbClr val="FF9933"/>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6">
        <a:dk1>
          <a:srgbClr val="000000"/>
        </a:dk1>
        <a:lt1>
          <a:srgbClr val="FFFFFF"/>
        </a:lt1>
        <a:dk2>
          <a:srgbClr val="FF9933"/>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18.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19.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2.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4.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5.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6.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7.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8.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D:\Program Files\Microsoft Office\Templates\Blank Presentation.pot</Template>
  <TotalTime>23111</TotalTime>
  <Words>9238</Words>
  <Application>Microsoft Office PowerPoint</Application>
  <PresentationFormat>On-screen Show (4:3)</PresentationFormat>
  <Paragraphs>644</Paragraphs>
  <Slides>126</Slides>
  <Notes>6</Notes>
  <HiddenSlides>3</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3</vt:i4>
      </vt:variant>
      <vt:variant>
        <vt:lpstr>Slide Titles</vt:lpstr>
      </vt:variant>
      <vt:variant>
        <vt:i4>126</vt:i4>
      </vt:variant>
    </vt:vector>
  </HeadingPairs>
  <TitlesOfParts>
    <vt:vector size="146" baseType="lpstr">
      <vt:lpstr>Arial</vt:lpstr>
      <vt:lpstr>Calibri</vt:lpstr>
      <vt:lpstr>Cambria</vt:lpstr>
      <vt:lpstr>Coronet</vt:lpstr>
      <vt:lpstr>Futura Md BT</vt:lpstr>
      <vt:lpstr>GoudySans Md BT</vt:lpstr>
      <vt:lpstr>Monotype Sorts</vt:lpstr>
      <vt:lpstr>Tahoma</vt:lpstr>
      <vt:lpstr>Times New Roman</vt:lpstr>
      <vt:lpstr>Wingdings</vt:lpstr>
      <vt:lpstr>1_Default Design</vt:lpstr>
      <vt:lpstr>2_Default Design</vt:lpstr>
      <vt:lpstr>Serene</vt:lpstr>
      <vt:lpstr>12_Blank Presentation</vt:lpstr>
      <vt:lpstr>Office Theme</vt:lpstr>
      <vt:lpstr>Custom Design</vt:lpstr>
      <vt:lpstr>The Word of God</vt:lpstr>
      <vt:lpstr>Document</vt:lpstr>
      <vt:lpstr>Photo Editor Photo</vt:lpstr>
      <vt:lpstr>Clip</vt:lpstr>
      <vt:lpstr>Genesis 5 (and 11)  Issues Related to Time and Dating</vt:lpstr>
      <vt:lpstr>Genesis 5 – The Line of Adam</vt:lpstr>
      <vt:lpstr>Genesis 5 – The Line of Adam</vt:lpstr>
      <vt:lpstr>Genesis 5 – The Line of Adam</vt:lpstr>
      <vt:lpstr>Genesis 5 – The Line of Adam</vt:lpstr>
      <vt:lpstr>Genesis 11 – The Line of Shem</vt:lpstr>
      <vt:lpstr>Genesis 11 – The Line of Shem</vt:lpstr>
      <vt:lpstr>PowerPoint Presentation</vt:lpstr>
      <vt:lpstr>PowerPoint Presentation</vt:lpstr>
      <vt:lpstr>Archbishop James Ussher of Armagh</vt:lpstr>
      <vt:lpstr>Archbishop Ussher’s Chronology of the Bible</vt:lpstr>
      <vt:lpstr>Genealogical Data -- Genesis 5</vt:lpstr>
      <vt:lpstr>Genealogical Data -- Genesis 11</vt:lpstr>
      <vt:lpstr>PowerPoint Presentation</vt:lpstr>
      <vt:lpstr>Should We Opt for a Strict Literal Interpretation of the Genealogies (of Genesis 5 and 11)?</vt:lpstr>
      <vt:lpstr>Archeologists have often claimed that the Bible was wrong, only to discover later that the Bible was right after all.</vt:lpstr>
      <vt:lpstr>Archeologists have often claimed that the Bible was wrong, only to discover later that the Bible was right after all.*</vt:lpstr>
      <vt:lpstr>Should We Opt for a Strict Literal Interpretation of the Genealogies (of Genesis 5 and 11)?</vt:lpstr>
      <vt:lpstr>Ancient Pagan Chronologies</vt:lpstr>
      <vt:lpstr>Berosus*</vt:lpstr>
      <vt:lpstr>Weld Prism and Nippur Tablets*</vt:lpstr>
      <vt:lpstr>Ancient Pagan Chronologies</vt:lpstr>
      <vt:lpstr>Should We Opt for a Strict Literal Interpretation of the Genealogies (of Genesis 5 and 11)?</vt:lpstr>
      <vt:lpstr>Should We Opt for a Strict Literal Interpretation of the Genealogies (of Genesis 5 and 11)?</vt:lpstr>
      <vt:lpstr>How Old is the Human Race?</vt:lpstr>
      <vt:lpstr>How Old is the Earth?</vt:lpstr>
      <vt:lpstr>How Old is the Earth?</vt:lpstr>
      <vt:lpstr>How Old is the Earth?</vt:lpstr>
      <vt:lpstr>How Old is the Earth?</vt:lpstr>
      <vt:lpstr>PowerPoint Presentation</vt:lpstr>
      <vt:lpstr>PowerPoint Presentation</vt:lpstr>
      <vt:lpstr>The Bible teaches that the earth is about 6000 years old</vt:lpstr>
      <vt:lpstr>The Bible teaches that the earth is about 6000 years old</vt:lpstr>
      <vt:lpstr>How Can We Know How Old Something Is?</vt:lpstr>
      <vt:lpstr>How Can We Know How Old Something Is?</vt:lpstr>
      <vt:lpstr>How Can We Know How Old Something Is?</vt:lpstr>
      <vt:lpstr>Radioactive Dating Methods</vt:lpstr>
      <vt:lpstr>How Radioactive Dating Works</vt:lpstr>
      <vt:lpstr>Radioactive Dating Methods</vt:lpstr>
      <vt:lpstr>Radioactive Decay</vt:lpstr>
      <vt:lpstr>Half-Life Illustration</vt:lpstr>
      <vt:lpstr>PowerPoint Presentation</vt:lpstr>
      <vt:lpstr>Apparent Problems with Radioactive Dating</vt:lpstr>
      <vt:lpstr>PowerPoint Presentation</vt:lpstr>
      <vt:lpstr>More Radioactive Dating Problems</vt:lpstr>
      <vt:lpstr>PowerPoint Presentation</vt:lpstr>
      <vt:lpstr>PowerPoint Presentation</vt:lpstr>
      <vt:lpstr>PowerPoint Presentation</vt:lpstr>
      <vt:lpstr>Radioisotope Dating</vt:lpstr>
      <vt:lpstr>What about Carbon Dating?</vt:lpstr>
      <vt:lpstr>Carbon-14 Dating</vt:lpstr>
      <vt:lpstr>What is Carbon-14?</vt:lpstr>
      <vt:lpstr>PowerPoint Presentation</vt:lpstr>
      <vt:lpstr>PowerPoint Presentation</vt:lpstr>
      <vt:lpstr>What is Carbon-14?</vt:lpstr>
      <vt:lpstr>How Carbon-14 Dating Works</vt:lpstr>
      <vt:lpstr>How Carbon-14 Dating Works</vt:lpstr>
      <vt:lpstr>How Carbon-14 Dating Works</vt:lpstr>
      <vt:lpstr>How Carbon-14 Dating Works</vt:lpstr>
      <vt:lpstr>How Carbon-14 Dating Works</vt:lpstr>
      <vt:lpstr>How Carbon-14 Dating Works</vt:lpstr>
      <vt:lpstr>Half-Life Illustration</vt:lpstr>
      <vt:lpstr>How Carbon-14 Dating Works</vt:lpstr>
      <vt:lpstr>Determining the Starting Amount</vt:lpstr>
      <vt:lpstr>How the C-12 / C-14 Ratio Works</vt:lpstr>
      <vt:lpstr>A Critical Assumption</vt:lpstr>
      <vt:lpstr>Problems with the Assumptions of Carbon-14 Dating in Light of Biblical Teaching:</vt:lpstr>
      <vt:lpstr>Is Carbon Dating Reliable?</vt:lpstr>
      <vt:lpstr>PowerPoint Presentation</vt:lpstr>
      <vt:lpstr>PowerPoint Presentation</vt:lpstr>
      <vt:lpstr>PowerPoint Presentation</vt:lpstr>
      <vt:lpstr>Problems With Carbon-14 Dating</vt:lpstr>
      <vt:lpstr>The Dating Game </vt:lpstr>
      <vt:lpstr>The Dating Game</vt:lpstr>
      <vt:lpstr>PowerPoint Presentation</vt:lpstr>
      <vt:lpstr>The Dating Game</vt:lpstr>
      <vt:lpstr>Apparent versus  Actual Age</vt:lpstr>
      <vt:lpstr>PowerPoint Presentation</vt:lpstr>
      <vt:lpstr>Apparent vs. Actual Age </vt:lpstr>
      <vt:lpstr>Apparent vs. Actual Age </vt:lpstr>
      <vt:lpstr>Scientific “Proofs” for a Young Earth</vt:lpstr>
      <vt:lpstr>Scientific “Proofs” for a Young Earth</vt:lpstr>
      <vt:lpstr>Scientific “Proofs” for a Young Earth</vt:lpstr>
      <vt:lpstr>How Old is the Universe?</vt:lpstr>
      <vt:lpstr>How Old is the Universe?</vt:lpstr>
      <vt:lpstr>How Old is the Universe?</vt:lpstr>
      <vt:lpstr>If the Universe is only thousands of years old, how can we see stars that are billions of light years away?</vt:lpstr>
      <vt:lpstr>PowerPoint Presentation</vt:lpstr>
      <vt:lpstr>The “Problem”</vt:lpstr>
      <vt:lpstr>Solutions to Avoid (because they have BIG problems)</vt:lpstr>
      <vt:lpstr>Solutions to Avoid (because they have BIG problems)</vt:lpstr>
      <vt:lpstr>Two Possible Solutions Suggested by Creationists </vt:lpstr>
      <vt:lpstr>Has the Speed of Light Changed?</vt:lpstr>
      <vt:lpstr>Has the Speed of Light Changed?*</vt:lpstr>
      <vt:lpstr>PowerPoint Presentation</vt:lpstr>
      <vt:lpstr>Has the Speed of Light Changed?</vt:lpstr>
      <vt:lpstr>Has the Speed of Light Changed?</vt:lpstr>
      <vt:lpstr>Has the Speed of Light Has Changed? </vt:lpstr>
      <vt:lpstr>Has the Speed of Light Has Changed?</vt:lpstr>
      <vt:lpstr>Dr. Russell Humphreys Model</vt:lpstr>
      <vt:lpstr>According to Einstein’s Theory of Relativity Gravity Affects Time</vt:lpstr>
      <vt:lpstr>According to Einstein’s Theory of Relativity Gravity Affects Time</vt:lpstr>
      <vt:lpstr>Starlight and Time: Solving the Puzzle of Distant Starlight in a Young Universe</vt:lpstr>
      <vt:lpstr>Starlight and Time: Solving the Puzzle of Distant Starlight in a Young Universe</vt:lpstr>
      <vt:lpstr>Starlight and Time: Solving the Puzzle of Distant Starlight in a Young Universe</vt:lpstr>
      <vt:lpstr>Not just a problem for creation…</vt:lpstr>
      <vt:lpstr>The Horizon Problem</vt:lpstr>
      <vt:lpstr>Conclusions</vt:lpstr>
      <vt:lpstr>Did the Universe “Evolve”?</vt:lpstr>
      <vt:lpstr>PowerPoint Presentation</vt:lpstr>
      <vt:lpstr>PowerPoint Presentation</vt:lpstr>
      <vt:lpstr>Scientific Problems With the “Big Bang”</vt:lpstr>
      <vt:lpstr>Scientific Problems With the “Big Bang”</vt:lpstr>
      <vt:lpstr>Scientific Problems With the “Big Bang”</vt:lpstr>
      <vt:lpstr>Scientific Problems With the “Big Bang”</vt:lpstr>
      <vt:lpstr>Problems With the Evolutionary View of Our Solar System</vt:lpstr>
      <vt:lpstr>The Origin of the Moon?</vt:lpstr>
      <vt:lpstr>The Origin of the Moon? </vt:lpstr>
      <vt:lpstr>The Origin of the Moon? </vt:lpstr>
      <vt:lpstr>PowerPoint Presentation</vt:lpstr>
      <vt:lpstr>Problems With the Evolutionary View of Our Solar System</vt:lpstr>
      <vt:lpstr>Problems With the Evolutionary View of Our Solar System</vt:lpstr>
      <vt:lpstr>Problems With the Evolutionary View of Our Solar System</vt:lpstr>
      <vt:lpstr>Problems With the Evolutionary View of Our Solar System</vt:lpstr>
      <vt:lpstr>Problems With the Evolutionary View of Our Solar System</vt:lpstr>
      <vt:lpstr>Problems With the Evolutionary View of Our Solar System</vt:lpstr>
    </vt:vector>
  </TitlesOfParts>
  <Company>ALLTEL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Bob Connolly</dc:creator>
  <cp:lastModifiedBy>Robert Connolly</cp:lastModifiedBy>
  <cp:revision>460</cp:revision>
  <dcterms:created xsi:type="dcterms:W3CDTF">2001-06-28T00:06:43Z</dcterms:created>
  <dcterms:modified xsi:type="dcterms:W3CDTF">2026-02-12T04:28:38Z</dcterms:modified>
</cp:coreProperties>
</file>