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theme/themeOverride17.xml" ContentType="application/vnd.openxmlformats-officedocument.themeOverride+xml"/>
  <Override PartName="/ppt/theme/themeOverride28.xml" ContentType="application/vnd.openxmlformats-officedocument.themeOverr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theme/themeOverride20.xml" ContentType="application/vnd.openxmlformats-officedocument.themeOverride+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heme/themeOverride6.xml" ContentType="application/vnd.openxmlformats-officedocument.themeOverrid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theme/themeOverride25.xml" ContentType="application/vnd.openxmlformats-officedocument.themeOverride+xml"/>
  <Override PartName="/ppt/diagrams/quickStyle8.xml" ContentType="application/vnd.openxmlformats-officedocument.drawingml.diagramStyl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theme/themeOverride14.xml" ContentType="application/vnd.openxmlformats-officedocument.themeOverr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diagrams/colors1.xml" ContentType="application/vnd.openxmlformats-officedocument.drawingml.diagramColors+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theme/themeOverride3.xml" ContentType="application/vnd.openxmlformats-officedocument.themeOverr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theme/themeOverride19.xml" ContentType="application/vnd.openxmlformats-officedocument.themeOverride+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heme/themeOverride22.xml" ContentType="application/vnd.openxmlformats-officedocument.themeOverride+xml"/>
  <Override PartName="/ppt/diagrams/drawing5.xml" ContentType="application/vnd.ms-office.drawingml.diagramDrawing+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theme/themeOverride8.xml" ContentType="application/vnd.openxmlformats-officedocument.themeOverride+xml"/>
  <Override PartName="/ppt/theme/themeOverride11.xml" ContentType="application/vnd.openxmlformats-officedocument.themeOverride+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diagrams/data9.xml" ContentType="application/vnd.openxmlformats-officedocument.drawingml.diagramData+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slides/slide157.xml" ContentType="application/vnd.openxmlformats-officedocument.presentationml.slide+xml"/>
  <Override PartName="/ppt/theme/themeOverride27.xml" ContentType="application/vnd.openxmlformats-officedocument.themeOverr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theme/themeOverride16.xml" ContentType="application/vnd.openxmlformats-officedocument.themeOverr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theme/themeOverride30.xml" ContentType="application/vnd.openxmlformats-officedocument.themeOverr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Override5.xml" ContentType="application/vnd.openxmlformats-officedocument.themeOverride+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slides/slide118.xml" ContentType="application/vnd.openxmlformats-officedocument.presentationml.slide+xml"/>
  <Override PartName="/ppt/theme/themeOverride24.xml" ContentType="application/vnd.openxmlformats-officedocument.themeOverride+xml"/>
  <Override PartName="/ppt/diagrams/drawing7.xml" ContentType="application/vnd.ms-office.drawingml.diagramDrawing+xml"/>
  <Override PartName="/ppt/diagrams/layout13.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heme/themeOverride13.xml" ContentType="application/vnd.openxmlformats-officedocument.themeOverride+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Override PartName="/ppt/theme/themeOverride29.xml" ContentType="application/vnd.openxmlformats-officedocument.themeOverride+xml"/>
  <Override PartName="/ppt/slideMasters/slideMaster9.xml" ContentType="application/vnd.openxmlformats-officedocument.presentationml.slideMaster+xml"/>
  <Override PartName="/ppt/slides/slide148.xml" ContentType="application/vnd.openxmlformats-officedocument.presentationml.slide+xml"/>
  <Default Extension="vml" ContentType="application/vnd.openxmlformats-officedocument.vmlDrawing"/>
  <Override PartName="/ppt/theme/themeOverride18.xml" ContentType="application/vnd.openxmlformats-officedocument.themeOverr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diagrams/drawing9.xml" ContentType="application/vnd.ms-office.drawingml.diagramDrawing+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theme/themeOverride15.xml" ContentType="application/vnd.openxmlformats-officedocument.themeOverride+xml"/>
  <Override PartName="/ppt/theme/themeOverride26.xml" ContentType="application/vnd.openxmlformats-officedocument.themeOverride+xml"/>
  <Override PartName="/ppt/diagrams/quickStyle9.xml" ContentType="application/vnd.openxmlformats-officedocument.drawingml.diagramStyle+xml"/>
  <Override PartName="/ppt/slides/slide97.xml" ContentType="application/vnd.openxmlformats-officedocument.presentationml.slide+xml"/>
  <Override PartName="/ppt/slides/slide134.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diagrams/drawing1.xml" ContentType="application/vnd.ms-office.drawingml.diagramDrawing+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theme/themeOverride4.xml" ContentType="application/vnd.openxmlformats-officedocument.themeOverride+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30.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117.xml" ContentType="application/vnd.openxmlformats-officedocument.presentationml.slide+xml"/>
  <Override PartName="/ppt/slides/slide128.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Override9.xml" ContentType="application/vnd.openxmlformats-officedocument.themeOverride+xml"/>
  <Override PartName="/ppt/theme/themeOverride23.xml" ContentType="application/vnd.openxmlformats-officedocument.themeOverride+xml"/>
  <Override PartName="/ppt/diagrams/quickStyle6.xml" ContentType="application/vnd.openxmlformats-officedocument.drawingml.diagramStyle+xml"/>
  <Override PartName="/ppt/diagrams/layout12.xml" ContentType="application/vnd.openxmlformats-officedocument.drawingml.diagram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theme/themeOverride12.xml" ContentType="application/vnd.openxmlformats-officedocument.themeOverr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slideLayouts/slideLayout113.xml" ContentType="application/vnd.openxmlformats-officedocument.presentationml.slideLayout+xml"/>
  <Override PartName="/ppt/tableStyles.xml" ContentType="application/vnd.openxmlformats-officedocument.presentationml.tableStyl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2" r:id="rId3"/>
    <p:sldMasterId id="2147483654" r:id="rId4"/>
    <p:sldMasterId id="2147483656" r:id="rId5"/>
    <p:sldMasterId id="2147483658" r:id="rId6"/>
    <p:sldMasterId id="2147483661" r:id="rId7"/>
    <p:sldMasterId id="2147483663" r:id="rId8"/>
    <p:sldMasterId id="2147483660" r:id="rId9"/>
    <p:sldMasterId id="2147483758" r:id="rId10"/>
    <p:sldMasterId id="2147484960" r:id="rId11"/>
  </p:sldMasterIdLst>
  <p:notesMasterIdLst>
    <p:notesMasterId r:id="rId169"/>
  </p:notesMasterIdLst>
  <p:sldIdLst>
    <p:sldId id="539" r:id="rId12"/>
    <p:sldId id="534" r:id="rId13"/>
    <p:sldId id="535" r:id="rId14"/>
    <p:sldId id="536" r:id="rId15"/>
    <p:sldId id="537" r:id="rId16"/>
    <p:sldId id="538" r:id="rId17"/>
    <p:sldId id="540" r:id="rId18"/>
    <p:sldId id="489" r:id="rId19"/>
    <p:sldId id="541" r:id="rId20"/>
    <p:sldId id="542" r:id="rId21"/>
    <p:sldId id="492" r:id="rId22"/>
    <p:sldId id="543" r:id="rId23"/>
    <p:sldId id="544" r:id="rId24"/>
    <p:sldId id="495" r:id="rId25"/>
    <p:sldId id="497" r:id="rId26"/>
    <p:sldId id="498" r:id="rId27"/>
    <p:sldId id="267" r:id="rId28"/>
    <p:sldId id="499" r:id="rId29"/>
    <p:sldId id="500" r:id="rId30"/>
    <p:sldId id="501" r:id="rId31"/>
    <p:sldId id="502" r:id="rId32"/>
    <p:sldId id="503" r:id="rId33"/>
    <p:sldId id="504" r:id="rId34"/>
    <p:sldId id="505" r:id="rId35"/>
    <p:sldId id="494" r:id="rId36"/>
    <p:sldId id="268" r:id="rId37"/>
    <p:sldId id="359" r:id="rId38"/>
    <p:sldId id="545" r:id="rId39"/>
    <p:sldId id="547" r:id="rId40"/>
    <p:sldId id="548" r:id="rId41"/>
    <p:sldId id="549" r:id="rId42"/>
    <p:sldId id="550" r:id="rId43"/>
    <p:sldId id="552" r:id="rId44"/>
    <p:sldId id="553" r:id="rId45"/>
    <p:sldId id="507" r:id="rId46"/>
    <p:sldId id="554" r:id="rId47"/>
    <p:sldId id="368" r:id="rId48"/>
    <p:sldId id="365" r:id="rId49"/>
    <p:sldId id="366" r:id="rId50"/>
    <p:sldId id="367" r:id="rId51"/>
    <p:sldId id="364" r:id="rId52"/>
    <p:sldId id="369" r:id="rId53"/>
    <p:sldId id="373" r:id="rId54"/>
    <p:sldId id="374" r:id="rId55"/>
    <p:sldId id="403" r:id="rId56"/>
    <p:sldId id="371" r:id="rId57"/>
    <p:sldId id="375" r:id="rId58"/>
    <p:sldId id="404" r:id="rId59"/>
    <p:sldId id="370" r:id="rId60"/>
    <p:sldId id="376" r:id="rId61"/>
    <p:sldId id="372" r:id="rId62"/>
    <p:sldId id="506" r:id="rId63"/>
    <p:sldId id="277" r:id="rId64"/>
    <p:sldId id="377" r:id="rId65"/>
    <p:sldId id="378" r:id="rId66"/>
    <p:sldId id="508" r:id="rId67"/>
    <p:sldId id="278" r:id="rId68"/>
    <p:sldId id="354" r:id="rId69"/>
    <p:sldId id="355" r:id="rId70"/>
    <p:sldId id="379" r:id="rId71"/>
    <p:sldId id="558" r:id="rId72"/>
    <p:sldId id="356" r:id="rId73"/>
    <p:sldId id="380" r:id="rId74"/>
    <p:sldId id="402" r:id="rId75"/>
    <p:sldId id="559" r:id="rId76"/>
    <p:sldId id="381" r:id="rId77"/>
    <p:sldId id="328" r:id="rId78"/>
    <p:sldId id="329" r:id="rId79"/>
    <p:sldId id="330" r:id="rId80"/>
    <p:sldId id="331" r:id="rId81"/>
    <p:sldId id="333" r:id="rId82"/>
    <p:sldId id="334" r:id="rId83"/>
    <p:sldId id="405" r:id="rId84"/>
    <p:sldId id="406" r:id="rId85"/>
    <p:sldId id="408" r:id="rId86"/>
    <p:sldId id="279" r:id="rId87"/>
    <p:sldId id="407" r:id="rId88"/>
    <p:sldId id="409" r:id="rId89"/>
    <p:sldId id="410" r:id="rId90"/>
    <p:sldId id="412" r:id="rId91"/>
    <p:sldId id="413" r:id="rId92"/>
    <p:sldId id="327" r:id="rId93"/>
    <p:sldId id="414" r:id="rId94"/>
    <p:sldId id="415" r:id="rId95"/>
    <p:sldId id="555" r:id="rId96"/>
    <p:sldId id="416" r:id="rId97"/>
    <p:sldId id="509" r:id="rId98"/>
    <p:sldId id="519" r:id="rId99"/>
    <p:sldId id="417" r:id="rId100"/>
    <p:sldId id="418" r:id="rId101"/>
    <p:sldId id="419" r:id="rId102"/>
    <p:sldId id="420" r:id="rId103"/>
    <p:sldId id="421" r:id="rId104"/>
    <p:sldId id="422" r:id="rId105"/>
    <p:sldId id="423" r:id="rId106"/>
    <p:sldId id="560" r:id="rId107"/>
    <p:sldId id="561" r:id="rId108"/>
    <p:sldId id="424" r:id="rId109"/>
    <p:sldId id="427" r:id="rId110"/>
    <p:sldId id="428" r:id="rId111"/>
    <p:sldId id="431" r:id="rId112"/>
    <p:sldId id="432" r:id="rId113"/>
    <p:sldId id="433" r:id="rId114"/>
    <p:sldId id="430" r:id="rId115"/>
    <p:sldId id="429" r:id="rId116"/>
    <p:sldId id="434" r:id="rId117"/>
    <p:sldId id="436" r:id="rId118"/>
    <p:sldId id="435" r:id="rId119"/>
    <p:sldId id="438" r:id="rId120"/>
    <p:sldId id="556" r:id="rId121"/>
    <p:sldId id="439" r:id="rId122"/>
    <p:sldId id="440" r:id="rId123"/>
    <p:sldId id="441" r:id="rId124"/>
    <p:sldId id="437" r:id="rId125"/>
    <p:sldId id="557" r:id="rId126"/>
    <p:sldId id="477" r:id="rId127"/>
    <p:sldId id="478" r:id="rId128"/>
    <p:sldId id="562" r:id="rId129"/>
    <p:sldId id="479" r:id="rId130"/>
    <p:sldId id="563" r:id="rId131"/>
    <p:sldId id="480" r:id="rId132"/>
    <p:sldId id="482" r:id="rId133"/>
    <p:sldId id="481" r:id="rId134"/>
    <p:sldId id="567" r:id="rId135"/>
    <p:sldId id="483" r:id="rId136"/>
    <p:sldId id="564" r:id="rId137"/>
    <p:sldId id="442" r:id="rId138"/>
    <p:sldId id="284" r:id="rId139"/>
    <p:sldId id="444" r:id="rId140"/>
    <p:sldId id="451" r:id="rId141"/>
    <p:sldId id="455" r:id="rId142"/>
    <p:sldId id="448" r:id="rId143"/>
    <p:sldId id="450" r:id="rId144"/>
    <p:sldId id="449" r:id="rId145"/>
    <p:sldId id="566" r:id="rId146"/>
    <p:sldId id="452" r:id="rId147"/>
    <p:sldId id="532" r:id="rId148"/>
    <p:sldId id="445" r:id="rId149"/>
    <p:sldId id="447" r:id="rId150"/>
    <p:sldId id="446" r:id="rId151"/>
    <p:sldId id="511" r:id="rId152"/>
    <p:sldId id="515" r:id="rId153"/>
    <p:sldId id="512" r:id="rId154"/>
    <p:sldId id="513" r:id="rId155"/>
    <p:sldId id="531" r:id="rId156"/>
    <p:sldId id="514" r:id="rId157"/>
    <p:sldId id="565" r:id="rId158"/>
    <p:sldId id="569" r:id="rId159"/>
    <p:sldId id="568" r:id="rId160"/>
    <p:sldId id="520" r:id="rId161"/>
    <p:sldId id="521" r:id="rId162"/>
    <p:sldId id="522" r:id="rId163"/>
    <p:sldId id="523" r:id="rId164"/>
    <p:sldId id="528" r:id="rId165"/>
    <p:sldId id="525" r:id="rId166"/>
    <p:sldId id="527" r:id="rId167"/>
    <p:sldId id="526" r:id="rId168"/>
  </p:sldIdLst>
  <p:sldSz cx="9144000" cy="6858000" type="screen4x3"/>
  <p:notesSz cx="6858000" cy="9144000"/>
  <p:defaultTextStyle>
    <a:defPPr>
      <a:defRPr lang="en-US"/>
    </a:defPPr>
    <a:lvl1pPr algn="l" rtl="0" fontAlgn="base">
      <a:spcBef>
        <a:spcPct val="20000"/>
      </a:spcBef>
      <a:spcAft>
        <a:spcPct val="0"/>
      </a:spcAft>
      <a:buChar char="•"/>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har char="•"/>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har char="•"/>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har char="•"/>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har char="•"/>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66"/>
    <a:srgbClr val="000099"/>
    <a:srgbClr val="0000CC"/>
    <a:srgbClr val="FF3300"/>
    <a:srgbClr val="0000FF"/>
    <a:srgbClr val="FFFF00"/>
    <a:srgbClr val="CCCCFF"/>
    <a:srgbClr val="CCE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8" autoAdjust="0"/>
    <p:restoredTop sz="94614" autoAdjust="0"/>
  </p:normalViewPr>
  <p:slideViewPr>
    <p:cSldViewPr>
      <p:cViewPr varScale="1">
        <p:scale>
          <a:sx n="106" d="100"/>
          <a:sy n="106" d="100"/>
        </p:scale>
        <p:origin x="-18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928"/>
    </p:cViewPr>
  </p:sorterViewPr>
  <p:notesViewPr>
    <p:cSldViewPr>
      <p:cViewPr varScale="1">
        <p:scale>
          <a:sx n="67" d="100"/>
          <a:sy n="67" d="100"/>
        </p:scale>
        <p:origin x="-2748"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0" Type="http://schemas.openxmlformats.org/officeDocument/2006/relationships/presProps" Target="presProp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viewProps" Target="viewProp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slide" Target="slides/slide137.xml"/><Relationship Id="rId151" Type="http://schemas.openxmlformats.org/officeDocument/2006/relationships/slide" Target="slides/slide140.xml"/><Relationship Id="rId156" Type="http://schemas.openxmlformats.org/officeDocument/2006/relationships/slide" Target="slides/slide145.xml"/><Relationship Id="rId164" Type="http://schemas.openxmlformats.org/officeDocument/2006/relationships/slide" Target="slides/slide153.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Background</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sz="2600" b="1" dirty="0" smtClean="0"/>
            <a:t>The Flood of Noah’s day was the greatest catastrophe in earth history, and it involved much more than rain. </a:t>
          </a:r>
          <a:endParaRPr lang="en-US" sz="2600" dirty="0"/>
        </a:p>
      </dgm:t>
    </dgm:pt>
    <dgm:pt modelId="{9F1C18AC-A1B1-4ECF-A1CC-2A32D4F7E8E2}" type="parTrans" cxnId="{24609A27-2A1E-4608-A59C-8FF55E1D4092}">
      <dgm:prSet/>
      <dgm:spPr/>
      <dgm:t>
        <a:bodyPr/>
        <a:lstStyle/>
        <a:p>
          <a:endParaRPr lang="en-US"/>
        </a:p>
      </dgm:t>
    </dgm:pt>
    <dgm:pt modelId="{675077BC-6091-4C18-A40B-1371B95B6267}" type="sibTrans" cxnId="{24609A27-2A1E-4608-A59C-8FF55E1D4092}">
      <dgm:prSet/>
      <dgm:spPr/>
      <dgm:t>
        <a:bodyPr/>
        <a:lstStyle/>
        <a:p>
          <a:endParaRPr lang="en-US"/>
        </a:p>
      </dgm:t>
    </dgm:pt>
    <dgm:pt modelId="{E55BE4BD-371B-4E70-9A8C-B008BDD6F1F9}">
      <dgm:prSet phldrT="[Text]"/>
      <dgm:spPr>
        <a:solidFill>
          <a:schemeClr val="accent2">
            <a:lumMod val="20000"/>
            <a:lumOff val="80000"/>
          </a:schemeClr>
        </a:solidFill>
        <a:ln>
          <a:noFill/>
        </a:ln>
      </dgm:spPr>
      <dgm:t>
        <a:bodyPr anchor="t"/>
        <a:lstStyle/>
        <a:p>
          <a:pPr algn="l"/>
          <a:r>
            <a:rPr lang="en-US" sz="2600" b="1" dirty="0" smtClean="0"/>
            <a:t>As we have already seen, it reshaped the surface of the earth, with massive volcanoes and earthquakes that dwarf anything observed in modern times. </a:t>
          </a:r>
          <a:endParaRPr lang="en-US" sz="2600" dirty="0"/>
        </a:p>
      </dgm:t>
    </dgm:pt>
    <dgm:pt modelId="{D37FA8EE-59CA-4556-B855-F684203DBA1D}" type="parTrans" cxnId="{DFF8D85F-CA54-43F7-9F1A-F3BDF27A7CD8}">
      <dgm:prSet/>
      <dgm:spPr/>
      <dgm:t>
        <a:bodyPr/>
        <a:lstStyle/>
        <a:p>
          <a:endParaRPr lang="en-US"/>
        </a:p>
      </dgm:t>
    </dgm:pt>
    <dgm:pt modelId="{A92E6A66-83F1-4BDE-BFC5-356FBB5481FA}" type="sibTrans" cxnId="{DFF8D85F-CA54-43F7-9F1A-F3BDF27A7CD8}">
      <dgm:prSet/>
      <dgm:spPr/>
      <dgm:t>
        <a:bodyPr/>
        <a:lstStyle/>
        <a:p>
          <a:endParaRPr lang="en-US"/>
        </a:p>
      </dgm:t>
    </dgm:pt>
    <dgm:pt modelId="{030496EC-A17F-47B0-9CBC-51C7517C7DD2}">
      <dgm:prSet phldrT="[Text]" custT="1"/>
      <dgm:spPr>
        <a:solidFill>
          <a:schemeClr val="accent2">
            <a:lumMod val="20000"/>
            <a:lumOff val="80000"/>
          </a:schemeClr>
        </a:solidFill>
        <a:ln>
          <a:noFill/>
        </a:ln>
      </dgm:spPr>
      <dgm:t>
        <a:bodyPr anchor="t"/>
        <a:lstStyle/>
        <a:p>
          <a:pPr algn="l"/>
          <a:r>
            <a:rPr lang="en-US" sz="2600" b="1" dirty="0" smtClean="0"/>
            <a:t>Such a tremendous catastrophe could have radically altered the earth’s climate, resulting in an </a:t>
          </a:r>
          <a:r>
            <a:rPr lang="en-US" sz="2600" b="1" dirty="0" smtClean="0">
              <a:solidFill>
                <a:srgbClr val="0000CC"/>
              </a:solidFill>
            </a:rPr>
            <a:t>Ice Age</a:t>
          </a:r>
          <a:r>
            <a:rPr lang="en-US" sz="2600" b="1" dirty="0" smtClean="0"/>
            <a:t>.</a:t>
          </a:r>
          <a:endParaRPr lang="en-US" sz="2600" dirty="0"/>
        </a:p>
      </dgm:t>
    </dgm:pt>
    <dgm:pt modelId="{FAE29D46-87AC-4C70-8C91-9C845C88B27F}" type="parTrans" cxnId="{215A4EDF-4C86-4BBB-964F-87051815D114}">
      <dgm:prSet/>
      <dgm:spPr/>
      <dgm:t>
        <a:bodyPr/>
        <a:lstStyle/>
        <a:p>
          <a:endParaRPr lang="en-US"/>
        </a:p>
      </dgm:t>
    </dgm:pt>
    <dgm:pt modelId="{91E0B592-F6D1-4285-BDDE-1C3C14E3B662}" type="sibTrans" cxnId="{215A4EDF-4C86-4BBB-964F-87051815D114}">
      <dgm:prSet/>
      <dgm:spPr/>
      <dgm:t>
        <a:bodyPr/>
        <a:lstStyle/>
        <a:p>
          <a:endParaRPr lang="en-US"/>
        </a:p>
      </dgm:t>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1BB9F167-B513-43F9-A4FB-668CC8BD6D41}" type="presOf" srcId="{7BB4D12B-7B02-4DE8-9ECD-9996A436614E}" destId="{FCCAAE2C-5698-4E03-8A85-19715E4A370C}" srcOrd="0" destOrd="0" presId="urn:microsoft.com/office/officeart/2005/8/layout/list1"/>
    <dgm:cxn modelId="{0CE7BBE9-6CAF-4057-8A58-CCD30B2C3358}" type="presOf" srcId="{030496EC-A17F-47B0-9CBC-51C7517C7DD2}" destId="{CDF5D779-12D4-48BB-B84A-494F992B9C9B}" srcOrd="0" destOrd="2" presId="urn:microsoft.com/office/officeart/2005/8/layout/list1"/>
    <dgm:cxn modelId="{DFF8D85F-CA54-43F7-9F1A-F3BDF27A7CD8}" srcId="{5AFF1D91-FB3F-47F8-B52A-6E03C6BE4900}" destId="{E55BE4BD-371B-4E70-9A8C-B008BDD6F1F9}" srcOrd="1" destOrd="0" parTransId="{D37FA8EE-59CA-4556-B855-F684203DBA1D}" sibTransId="{A92E6A66-83F1-4BDE-BFC5-356FBB5481FA}"/>
    <dgm:cxn modelId="{9858B1EF-0F3C-41E3-BAC6-906084CA83D8}" type="presOf" srcId="{5AFF1D91-FB3F-47F8-B52A-6E03C6BE4900}" destId="{02F89A0F-9B8D-4402-AEDB-996E964927AC}" srcOrd="0" destOrd="0" presId="urn:microsoft.com/office/officeart/2005/8/layout/list1"/>
    <dgm:cxn modelId="{DFFA9593-DD6B-4C30-B1A8-D63F9FA7E6F4}" type="presOf" srcId="{5AFF1D91-FB3F-47F8-B52A-6E03C6BE4900}" destId="{BC7C1AA7-B38E-42EE-AC8F-76DAF7C1E950}" srcOrd="1" destOrd="0"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24609A27-2A1E-4608-A59C-8FF55E1D4092}" srcId="{5AFF1D91-FB3F-47F8-B52A-6E03C6BE4900}" destId="{ABF1938A-82C2-4B79-9F4C-F1551C840BCC}" srcOrd="0" destOrd="0" parTransId="{9F1C18AC-A1B1-4ECF-A1CC-2A32D4F7E8E2}" sibTransId="{675077BC-6091-4C18-A40B-1371B95B6267}"/>
    <dgm:cxn modelId="{0FD3159F-410F-4B6E-BBB9-4FF71BBA6D27}" type="presOf" srcId="{ABF1938A-82C2-4B79-9F4C-F1551C840BCC}" destId="{CDF5D779-12D4-48BB-B84A-494F992B9C9B}" srcOrd="0" destOrd="0" presId="urn:microsoft.com/office/officeart/2005/8/layout/list1"/>
    <dgm:cxn modelId="{215A4EDF-4C86-4BBB-964F-87051815D114}" srcId="{5AFF1D91-FB3F-47F8-B52A-6E03C6BE4900}" destId="{030496EC-A17F-47B0-9CBC-51C7517C7DD2}" srcOrd="2" destOrd="0" parTransId="{FAE29D46-87AC-4C70-8C91-9C845C88B27F}" sibTransId="{91E0B592-F6D1-4285-BDDE-1C3C14E3B662}"/>
    <dgm:cxn modelId="{1063CA2D-B297-47FD-AE9B-FA2EAC015CF7}" type="presOf" srcId="{E55BE4BD-371B-4E70-9A8C-B008BDD6F1F9}" destId="{CDF5D779-12D4-48BB-B84A-494F992B9C9B}" srcOrd="0" destOrd="1" presId="urn:microsoft.com/office/officeart/2005/8/layout/list1"/>
    <dgm:cxn modelId="{3828CD43-31E9-46E1-BF23-0EA4A9E464F7}" type="presParOf" srcId="{FCCAAE2C-5698-4E03-8A85-19715E4A370C}" destId="{62CF0814-5CA7-4217-8976-FA57021E6CF1}" srcOrd="0" destOrd="0" presId="urn:microsoft.com/office/officeart/2005/8/layout/list1"/>
    <dgm:cxn modelId="{827C6261-F4BA-41A5-A2FB-5111DF917130}" type="presParOf" srcId="{62CF0814-5CA7-4217-8976-FA57021E6CF1}" destId="{02F89A0F-9B8D-4402-AEDB-996E964927AC}" srcOrd="0" destOrd="0" presId="urn:microsoft.com/office/officeart/2005/8/layout/list1"/>
    <dgm:cxn modelId="{F85D90A5-1D3D-420D-8BB3-53181D47AE9C}" type="presParOf" srcId="{62CF0814-5CA7-4217-8976-FA57021E6CF1}" destId="{BC7C1AA7-B38E-42EE-AC8F-76DAF7C1E950}" srcOrd="1" destOrd="0" presId="urn:microsoft.com/office/officeart/2005/8/layout/list1"/>
    <dgm:cxn modelId="{182594F8-0DF6-4888-8937-E9FDCAEEFD1E}" type="presParOf" srcId="{FCCAAE2C-5698-4E03-8A85-19715E4A370C}" destId="{184CAA62-DD52-4F81-A0D4-4E47CA2916A8}" srcOrd="1" destOrd="0" presId="urn:microsoft.com/office/officeart/2005/8/layout/list1"/>
    <dgm:cxn modelId="{9F36DEF0-3826-4C46-855F-3B7FCEF0D6CE}"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Warm Oceans</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dirty="0" smtClean="0"/>
            <a:t>The Genesis account records that the “fountains of the great deep” burst forth during the Flood (Genesis 7:11). </a:t>
          </a:r>
          <a:endParaRPr lang="en-US" dirty="0"/>
        </a:p>
      </dgm:t>
    </dgm:pt>
    <dgm:pt modelId="{9F1C18AC-A1B1-4ECF-A1CC-2A32D4F7E8E2}" type="parTrans" cxnId="{24609A27-2A1E-4608-A59C-8FF55E1D4092}">
      <dgm:prSet/>
      <dgm:spPr/>
      <dgm:t>
        <a:bodyPr/>
        <a:lstStyle/>
        <a:p>
          <a:endParaRPr lang="en-US"/>
        </a:p>
      </dgm:t>
    </dgm:pt>
    <dgm:pt modelId="{675077BC-6091-4C18-A40B-1371B95B6267}" type="sibTrans" cxnId="{24609A27-2A1E-4608-A59C-8FF55E1D4092}">
      <dgm:prSet/>
      <dgm:spPr/>
      <dgm:t>
        <a:bodyPr/>
        <a:lstStyle/>
        <a:p>
          <a:endParaRPr lang="en-US"/>
        </a:p>
      </dgm:t>
    </dgm:pt>
    <dgm:pt modelId="{F34EB4C7-7A7A-43CD-8116-512C40F91AB4}">
      <dgm:prSet phldrT="[Text]"/>
      <dgm:spPr>
        <a:solidFill>
          <a:schemeClr val="accent2">
            <a:lumMod val="20000"/>
            <a:lumOff val="80000"/>
          </a:schemeClr>
        </a:solidFill>
        <a:ln>
          <a:noFill/>
        </a:ln>
      </dgm:spPr>
      <dgm:t>
        <a:bodyPr anchor="t"/>
        <a:lstStyle/>
        <a:p>
          <a:pPr algn="l"/>
          <a:r>
            <a:rPr lang="en-US" dirty="0" smtClean="0"/>
            <a:t>Perhaps these “fountains” that “burst forth” were the result of movements in the earth’s crust that released high-pressure outflows of deep, hot water reservoirs</a:t>
          </a:r>
          <a:endParaRPr lang="en-US" dirty="0"/>
        </a:p>
      </dgm:t>
    </dgm:pt>
    <dgm:pt modelId="{CE7A8108-4E82-4AA6-A5BF-F16480BB1626}" type="parTrans" cxnId="{398B21F4-B783-489D-B2D1-D28A90887C30}">
      <dgm:prSet/>
      <dgm:spPr/>
    </dgm:pt>
    <dgm:pt modelId="{A2F169F0-0261-4235-99F2-A2FC64A7D676}" type="sibTrans" cxnId="{398B21F4-B783-489D-B2D1-D28A90887C30}">
      <dgm:prSet/>
      <dgm:spPr/>
    </dgm:pt>
    <dgm:pt modelId="{64F299B4-10EC-4F7F-ACAC-2E50D89272F0}">
      <dgm:prSet phldrT="[Text]"/>
      <dgm:spPr>
        <a:solidFill>
          <a:schemeClr val="accent2">
            <a:lumMod val="20000"/>
            <a:lumOff val="80000"/>
          </a:schemeClr>
        </a:solidFill>
        <a:ln>
          <a:noFill/>
        </a:ln>
      </dgm:spPr>
      <dgm:t>
        <a:bodyPr anchor="t"/>
        <a:lstStyle/>
        <a:p>
          <a:pPr algn="l"/>
          <a:r>
            <a:rPr lang="en-US" dirty="0" smtClean="0"/>
            <a:t>Both massive volcanic activity and large underwater lava flows that occurred during the flood probably added heat to the oceans.</a:t>
          </a:r>
          <a:endParaRPr lang="en-US" dirty="0"/>
        </a:p>
      </dgm:t>
    </dgm:pt>
    <dgm:pt modelId="{11978E3C-34FC-4A37-A2D2-7D55DDA7A3D9}" type="parTrans" cxnId="{08CA40C6-C8B4-41B1-AA5F-799E15E2AFD5}">
      <dgm:prSet/>
      <dgm:spPr/>
    </dgm:pt>
    <dgm:pt modelId="{1B979648-7ED5-4D6C-9EA7-5402BA8AF4CC}" type="sibTrans" cxnId="{08CA40C6-C8B4-41B1-AA5F-799E15E2AFD5}">
      <dgm:prSet/>
      <dgm:spPr/>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11D6565E-98C0-4A95-ABA0-664E4F3D1901}" type="presOf" srcId="{5AFF1D91-FB3F-47F8-B52A-6E03C6BE4900}" destId="{BC7C1AA7-B38E-42EE-AC8F-76DAF7C1E950}" srcOrd="1" destOrd="0" presId="urn:microsoft.com/office/officeart/2005/8/layout/list1"/>
    <dgm:cxn modelId="{398B21F4-B783-489D-B2D1-D28A90887C30}" srcId="{5AFF1D91-FB3F-47F8-B52A-6E03C6BE4900}" destId="{F34EB4C7-7A7A-43CD-8116-512C40F91AB4}" srcOrd="1" destOrd="0" parTransId="{CE7A8108-4E82-4AA6-A5BF-F16480BB1626}" sibTransId="{A2F169F0-0261-4235-99F2-A2FC64A7D676}"/>
    <dgm:cxn modelId="{B17592F5-0450-4035-807F-1BA5F9381CDE}" type="presOf" srcId="{7BB4D12B-7B02-4DE8-9ECD-9996A436614E}" destId="{FCCAAE2C-5698-4E03-8A85-19715E4A370C}" srcOrd="0" destOrd="0" presId="urn:microsoft.com/office/officeart/2005/8/layout/list1"/>
    <dgm:cxn modelId="{5C220189-F807-4568-A339-2C8834321A29}" type="presOf" srcId="{64F299B4-10EC-4F7F-ACAC-2E50D89272F0}" destId="{CDF5D779-12D4-48BB-B84A-494F992B9C9B}" srcOrd="0" destOrd="2" presId="urn:microsoft.com/office/officeart/2005/8/layout/list1"/>
    <dgm:cxn modelId="{08CA40C6-C8B4-41B1-AA5F-799E15E2AFD5}" srcId="{5AFF1D91-FB3F-47F8-B52A-6E03C6BE4900}" destId="{64F299B4-10EC-4F7F-ACAC-2E50D89272F0}" srcOrd="2" destOrd="0" parTransId="{11978E3C-34FC-4A37-A2D2-7D55DDA7A3D9}" sibTransId="{1B979648-7ED5-4D6C-9EA7-5402BA8AF4CC}"/>
    <dgm:cxn modelId="{E67CF0C7-9436-4FF2-9522-91C3BD91C2C2}" type="presOf" srcId="{5AFF1D91-FB3F-47F8-B52A-6E03C6BE4900}" destId="{02F89A0F-9B8D-4402-AEDB-996E964927AC}" srcOrd="0" destOrd="0"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24609A27-2A1E-4608-A59C-8FF55E1D4092}" srcId="{5AFF1D91-FB3F-47F8-B52A-6E03C6BE4900}" destId="{ABF1938A-82C2-4B79-9F4C-F1551C840BCC}" srcOrd="0" destOrd="0" parTransId="{9F1C18AC-A1B1-4ECF-A1CC-2A32D4F7E8E2}" sibTransId="{675077BC-6091-4C18-A40B-1371B95B6267}"/>
    <dgm:cxn modelId="{DC13D844-D038-4075-98A3-19271976E752}" type="presOf" srcId="{ABF1938A-82C2-4B79-9F4C-F1551C840BCC}" destId="{CDF5D779-12D4-48BB-B84A-494F992B9C9B}" srcOrd="0" destOrd="0" presId="urn:microsoft.com/office/officeart/2005/8/layout/list1"/>
    <dgm:cxn modelId="{9178957B-0E75-418B-BAB5-762985F8133B}" type="presOf" srcId="{F34EB4C7-7A7A-43CD-8116-512C40F91AB4}" destId="{CDF5D779-12D4-48BB-B84A-494F992B9C9B}" srcOrd="0" destOrd="1" presId="urn:microsoft.com/office/officeart/2005/8/layout/list1"/>
    <dgm:cxn modelId="{FCB3DE6B-C0E6-46B0-B9A3-ACEEECDF64B2}" type="presParOf" srcId="{FCCAAE2C-5698-4E03-8A85-19715E4A370C}" destId="{62CF0814-5CA7-4217-8976-FA57021E6CF1}" srcOrd="0" destOrd="0" presId="urn:microsoft.com/office/officeart/2005/8/layout/list1"/>
    <dgm:cxn modelId="{85CC43F6-EC1D-4E0C-BBD0-18B285AF21F3}" type="presParOf" srcId="{62CF0814-5CA7-4217-8976-FA57021E6CF1}" destId="{02F89A0F-9B8D-4402-AEDB-996E964927AC}" srcOrd="0" destOrd="0" presId="urn:microsoft.com/office/officeart/2005/8/layout/list1"/>
    <dgm:cxn modelId="{076F8D54-EA5C-4317-9BF9-B861C3B4B558}" type="presParOf" srcId="{62CF0814-5CA7-4217-8976-FA57021E6CF1}" destId="{BC7C1AA7-B38E-42EE-AC8F-76DAF7C1E950}" srcOrd="1" destOrd="0" presId="urn:microsoft.com/office/officeart/2005/8/layout/list1"/>
    <dgm:cxn modelId="{BC2960D7-5CE3-48F2-9A04-FEED7B5153BE}" type="presParOf" srcId="{FCCAAE2C-5698-4E03-8A85-19715E4A370C}" destId="{184CAA62-DD52-4F81-A0D4-4E47CA2916A8}" srcOrd="1" destOrd="0" presId="urn:microsoft.com/office/officeart/2005/8/layout/list1"/>
    <dgm:cxn modelId="{BA47ECF6-B914-496A-BA02-16941AA4F372}"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Warm Oceans</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dirty="0" smtClean="0"/>
            <a:t>If there were rapid currents during the Flood,  it would have mixed the warm water, driving it from pole to pole. </a:t>
          </a:r>
          <a:endParaRPr lang="en-US" dirty="0"/>
        </a:p>
      </dgm:t>
    </dgm:pt>
    <dgm:pt modelId="{9F1C18AC-A1B1-4ECF-A1CC-2A32D4F7E8E2}" type="parTrans" cxnId="{24609A27-2A1E-4608-A59C-8FF55E1D4092}">
      <dgm:prSet/>
      <dgm:spPr/>
      <dgm:t>
        <a:bodyPr/>
        <a:lstStyle/>
        <a:p>
          <a:endParaRPr lang="en-US"/>
        </a:p>
      </dgm:t>
    </dgm:pt>
    <dgm:pt modelId="{675077BC-6091-4C18-A40B-1371B95B6267}" type="sibTrans" cxnId="{24609A27-2A1E-4608-A59C-8FF55E1D4092}">
      <dgm:prSet/>
      <dgm:spPr/>
      <dgm:t>
        <a:bodyPr/>
        <a:lstStyle/>
        <a:p>
          <a:endParaRPr lang="en-US"/>
        </a:p>
      </dgm:t>
    </dgm:pt>
    <dgm:pt modelId="{6209ED56-A0B8-4F81-9DCB-BD3066CBA03F}">
      <dgm:prSet phldrT="[Text]"/>
      <dgm:spPr>
        <a:solidFill>
          <a:schemeClr val="accent2">
            <a:lumMod val="20000"/>
            <a:lumOff val="80000"/>
          </a:schemeClr>
        </a:solidFill>
        <a:ln>
          <a:noFill/>
        </a:ln>
      </dgm:spPr>
      <dgm:t>
        <a:bodyPr anchor="t"/>
        <a:lstStyle/>
        <a:p>
          <a:pPr algn="l"/>
          <a:r>
            <a:rPr lang="en-US" dirty="0" smtClean="0"/>
            <a:t>As a result, the warm ocean would have a much higher level of evaporation than now occurs in the modern cool ocean. </a:t>
          </a:r>
          <a:endParaRPr lang="en-US" dirty="0"/>
        </a:p>
      </dgm:t>
    </dgm:pt>
    <dgm:pt modelId="{0570092F-405E-46A0-906D-83E9523E962C}" type="parTrans" cxnId="{245E79B3-3C24-4466-BC25-26FD5CDD9E5F}">
      <dgm:prSet/>
      <dgm:spPr/>
    </dgm:pt>
    <dgm:pt modelId="{E3B9F309-E1C3-4140-ABB2-D510E07BBD95}" type="sibTrans" cxnId="{245E79B3-3C24-4466-BC25-26FD5CDD9E5F}">
      <dgm:prSet/>
      <dgm:spPr/>
    </dgm:pt>
    <dgm:pt modelId="{7B36CCD4-AF2D-496A-89D7-B082EB9B35D7}">
      <dgm:prSet phldrT="[Text]"/>
      <dgm:spPr>
        <a:solidFill>
          <a:schemeClr val="accent2">
            <a:lumMod val="20000"/>
            <a:lumOff val="80000"/>
          </a:schemeClr>
        </a:solidFill>
        <a:ln>
          <a:noFill/>
        </a:ln>
      </dgm:spPr>
      <dgm:t>
        <a:bodyPr anchor="t"/>
        <a:lstStyle/>
        <a:p>
          <a:pPr algn="l"/>
          <a:r>
            <a:rPr lang="en-US" dirty="0" smtClean="0"/>
            <a:t>Warm water and cooler continents (resulting from volcanic dust) are a recipe for the powerful and continuous snowstorms needed for an Ice Age to occur.</a:t>
          </a:r>
          <a:endParaRPr lang="en-US" dirty="0"/>
        </a:p>
      </dgm:t>
    </dgm:pt>
    <dgm:pt modelId="{27D82AF7-F005-4FF9-AF65-81BA3E8EAB54}" type="parTrans" cxnId="{07C650BF-1AB1-4A21-BD95-B006192E99DB}">
      <dgm:prSet/>
      <dgm:spPr/>
    </dgm:pt>
    <dgm:pt modelId="{CB6CE764-39E6-4718-AF10-841B01A90D34}" type="sibTrans" cxnId="{07C650BF-1AB1-4A21-BD95-B006192E99DB}">
      <dgm:prSet/>
      <dgm:spPr/>
    </dgm:pt>
    <dgm:pt modelId="{51044659-A3EF-45F0-AC31-07522592FAF3}">
      <dgm:prSet phldrT="[Text]"/>
      <dgm:spPr>
        <a:solidFill>
          <a:schemeClr val="accent2">
            <a:lumMod val="20000"/>
            <a:lumOff val="80000"/>
          </a:schemeClr>
        </a:solidFill>
        <a:ln>
          <a:noFill/>
        </a:ln>
      </dgm:spPr>
      <dgm:t>
        <a:bodyPr anchor="t"/>
        <a:lstStyle/>
        <a:p>
          <a:pPr algn="l"/>
          <a:r>
            <a:rPr lang="en-US" dirty="0" smtClean="0"/>
            <a:t>Warm water would also have prevented the formation of ice in the sea. </a:t>
          </a:r>
          <a:endParaRPr lang="en-US" dirty="0"/>
        </a:p>
      </dgm:t>
    </dgm:pt>
    <dgm:pt modelId="{662CEC35-0012-4D81-8D2A-C3C0FCAF7CD5}" type="parTrans" cxnId="{C23EB451-A03D-4228-ADFD-7C3C2D3CA6AD}">
      <dgm:prSet/>
      <dgm:spPr/>
    </dgm:pt>
    <dgm:pt modelId="{318E3D09-27C6-4C92-A843-B8B5ECBC833F}" type="sibTrans" cxnId="{C23EB451-A03D-4228-ADFD-7C3C2D3CA6AD}">
      <dgm:prSet/>
      <dgm:spPr/>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F237848E-E36F-47F6-B81A-2E76DE73AF4D}" type="presOf" srcId="{7BB4D12B-7B02-4DE8-9ECD-9996A436614E}" destId="{FCCAAE2C-5698-4E03-8A85-19715E4A370C}" srcOrd="0" destOrd="0" presId="urn:microsoft.com/office/officeart/2005/8/layout/list1"/>
    <dgm:cxn modelId="{C23EB451-A03D-4228-ADFD-7C3C2D3CA6AD}" srcId="{5AFF1D91-FB3F-47F8-B52A-6E03C6BE4900}" destId="{51044659-A3EF-45F0-AC31-07522592FAF3}" srcOrd="1" destOrd="0" parTransId="{662CEC35-0012-4D81-8D2A-C3C0FCAF7CD5}" sibTransId="{318E3D09-27C6-4C92-A843-B8B5ECBC833F}"/>
    <dgm:cxn modelId="{4F7FC8F5-4A2D-4470-9B6D-1E8CAC493024}" type="presOf" srcId="{51044659-A3EF-45F0-AC31-07522592FAF3}" destId="{CDF5D779-12D4-48BB-B84A-494F992B9C9B}" srcOrd="0" destOrd="1" presId="urn:microsoft.com/office/officeart/2005/8/layout/list1"/>
    <dgm:cxn modelId="{5F45D6E5-0EC0-41AA-9885-3720F07058AB}" type="presOf" srcId="{6209ED56-A0B8-4F81-9DCB-BD3066CBA03F}" destId="{CDF5D779-12D4-48BB-B84A-494F992B9C9B}" srcOrd="0" destOrd="2" presId="urn:microsoft.com/office/officeart/2005/8/layout/list1"/>
    <dgm:cxn modelId="{07C650BF-1AB1-4A21-BD95-B006192E99DB}" srcId="{5AFF1D91-FB3F-47F8-B52A-6E03C6BE4900}" destId="{7B36CCD4-AF2D-496A-89D7-B082EB9B35D7}" srcOrd="3" destOrd="0" parTransId="{27D82AF7-F005-4FF9-AF65-81BA3E8EAB54}" sibTransId="{CB6CE764-39E6-4718-AF10-841B01A90D34}"/>
    <dgm:cxn modelId="{1C3839A8-C615-4083-A2DA-2B1D1B184E7C}" srcId="{7BB4D12B-7B02-4DE8-9ECD-9996A436614E}" destId="{5AFF1D91-FB3F-47F8-B52A-6E03C6BE4900}" srcOrd="0" destOrd="0" parTransId="{AB21A712-3108-4EF1-A458-F31D9CD01B33}" sibTransId="{83472317-0CF2-47B3-9F7A-28DD3502A917}"/>
    <dgm:cxn modelId="{855A7B5F-E10A-47D2-9347-70316D048DE9}" type="presOf" srcId="{5AFF1D91-FB3F-47F8-B52A-6E03C6BE4900}" destId="{BC7C1AA7-B38E-42EE-AC8F-76DAF7C1E950}" srcOrd="1" destOrd="0" presId="urn:microsoft.com/office/officeart/2005/8/layout/list1"/>
    <dgm:cxn modelId="{24609A27-2A1E-4608-A59C-8FF55E1D4092}" srcId="{5AFF1D91-FB3F-47F8-B52A-6E03C6BE4900}" destId="{ABF1938A-82C2-4B79-9F4C-F1551C840BCC}" srcOrd="0" destOrd="0" parTransId="{9F1C18AC-A1B1-4ECF-A1CC-2A32D4F7E8E2}" sibTransId="{675077BC-6091-4C18-A40B-1371B95B6267}"/>
    <dgm:cxn modelId="{245E79B3-3C24-4466-BC25-26FD5CDD9E5F}" srcId="{5AFF1D91-FB3F-47F8-B52A-6E03C6BE4900}" destId="{6209ED56-A0B8-4F81-9DCB-BD3066CBA03F}" srcOrd="2" destOrd="0" parTransId="{0570092F-405E-46A0-906D-83E9523E962C}" sibTransId="{E3B9F309-E1C3-4140-ABB2-D510E07BBD95}"/>
    <dgm:cxn modelId="{E37609CE-F302-409A-8143-86F4AEA20498}" type="presOf" srcId="{ABF1938A-82C2-4B79-9F4C-F1551C840BCC}" destId="{CDF5D779-12D4-48BB-B84A-494F992B9C9B}" srcOrd="0" destOrd="0" presId="urn:microsoft.com/office/officeart/2005/8/layout/list1"/>
    <dgm:cxn modelId="{28733966-3D87-45D3-86B8-1DE31462A274}" type="presOf" srcId="{7B36CCD4-AF2D-496A-89D7-B082EB9B35D7}" destId="{CDF5D779-12D4-48BB-B84A-494F992B9C9B}" srcOrd="0" destOrd="3" presId="urn:microsoft.com/office/officeart/2005/8/layout/list1"/>
    <dgm:cxn modelId="{3AA77E30-8115-46B1-A512-6B6363077784}" type="presOf" srcId="{5AFF1D91-FB3F-47F8-B52A-6E03C6BE4900}" destId="{02F89A0F-9B8D-4402-AEDB-996E964927AC}" srcOrd="0" destOrd="0" presId="urn:microsoft.com/office/officeart/2005/8/layout/list1"/>
    <dgm:cxn modelId="{B3A68327-AC6C-460F-A054-B21F473CC12D}" type="presParOf" srcId="{FCCAAE2C-5698-4E03-8A85-19715E4A370C}" destId="{62CF0814-5CA7-4217-8976-FA57021E6CF1}" srcOrd="0" destOrd="0" presId="urn:microsoft.com/office/officeart/2005/8/layout/list1"/>
    <dgm:cxn modelId="{F365F1D2-D519-4F7E-BE95-31E740A18469}" type="presParOf" srcId="{62CF0814-5CA7-4217-8976-FA57021E6CF1}" destId="{02F89A0F-9B8D-4402-AEDB-996E964927AC}" srcOrd="0" destOrd="0" presId="urn:microsoft.com/office/officeart/2005/8/layout/list1"/>
    <dgm:cxn modelId="{A04272D8-5826-4EFE-BE92-22494ED33D36}" type="presParOf" srcId="{62CF0814-5CA7-4217-8976-FA57021E6CF1}" destId="{BC7C1AA7-B38E-42EE-AC8F-76DAF7C1E950}" srcOrd="1" destOrd="0" presId="urn:microsoft.com/office/officeart/2005/8/layout/list1"/>
    <dgm:cxn modelId="{53DECAB4-3B2B-4780-BB2A-6BF553D176D4}" type="presParOf" srcId="{FCCAAE2C-5698-4E03-8A85-19715E4A370C}" destId="{184CAA62-DD52-4F81-A0D4-4E47CA2916A8}" srcOrd="1" destOrd="0" presId="urn:microsoft.com/office/officeart/2005/8/layout/list1"/>
    <dgm:cxn modelId="{86A790B5-6EB9-4125-97D5-872FC4CBDCA6}"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The Rapid Ice Age</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dirty="0" smtClean="0"/>
            <a:t>Evolutionary Ice Age views say that there were about 30 separate ice ages over the past 2.5 million years, with the most recent ones lasting 100,000 years and the earlier ones lasting 40,000 years. </a:t>
          </a:r>
          <a:endParaRPr lang="en-US" dirty="0"/>
        </a:p>
      </dgm:t>
    </dgm:pt>
    <dgm:pt modelId="{675077BC-6091-4C18-A40B-1371B95B6267}" type="sibTrans" cxnId="{24609A27-2A1E-4608-A59C-8FF55E1D4092}">
      <dgm:prSet/>
      <dgm:spPr/>
      <dgm:t>
        <a:bodyPr/>
        <a:lstStyle/>
        <a:p>
          <a:endParaRPr lang="en-US"/>
        </a:p>
      </dgm:t>
    </dgm:pt>
    <dgm:pt modelId="{9F1C18AC-A1B1-4ECF-A1CC-2A32D4F7E8E2}" type="parTrans" cxnId="{24609A27-2A1E-4608-A59C-8FF55E1D4092}">
      <dgm:prSet/>
      <dgm:spPr/>
      <dgm:t>
        <a:bodyPr/>
        <a:lstStyle/>
        <a:p>
          <a:endParaRPr lang="en-US"/>
        </a:p>
      </dgm:t>
    </dgm:pt>
    <dgm:pt modelId="{CF547194-AFEE-4299-9F26-FC9A40B18660}">
      <dgm:prSet phldrT="[Text]"/>
      <dgm:spPr>
        <a:solidFill>
          <a:schemeClr val="accent2">
            <a:lumMod val="20000"/>
            <a:lumOff val="80000"/>
          </a:schemeClr>
        </a:solidFill>
        <a:ln>
          <a:noFill/>
        </a:ln>
      </dgm:spPr>
      <dgm:t>
        <a:bodyPr anchor="t"/>
        <a:lstStyle/>
        <a:p>
          <a:pPr algn="l"/>
          <a:r>
            <a:rPr lang="en-US" dirty="0" smtClean="0"/>
            <a:t>Michael Oard, a retired meteorologist from the National Weather Service with Answers in Genesis, believes that by starting with the Bible’s history of the Flood and then looking at the evidence from this biblical perspective, we can better understand both how the Ice Age started and how it could have taken place in a much shorter period of time.</a:t>
          </a:r>
          <a:endParaRPr lang="en-US" dirty="0"/>
        </a:p>
      </dgm:t>
    </dgm:pt>
    <dgm:pt modelId="{66C95897-2C22-4ADF-B9B9-93E6FA64B559}" type="parTrans" cxnId="{B918482F-5CA1-4945-BDCD-BF5DBD9C50FA}">
      <dgm:prSet/>
      <dgm:spPr/>
    </dgm:pt>
    <dgm:pt modelId="{652867A9-4F01-40CF-969D-B94027BDF48D}" type="sibTrans" cxnId="{B918482F-5CA1-4945-BDCD-BF5DBD9C50FA}">
      <dgm:prSet/>
      <dgm:spPr/>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B918482F-5CA1-4945-BDCD-BF5DBD9C50FA}" srcId="{5AFF1D91-FB3F-47F8-B52A-6E03C6BE4900}" destId="{CF547194-AFEE-4299-9F26-FC9A40B18660}" srcOrd="1" destOrd="0" parTransId="{66C95897-2C22-4ADF-B9B9-93E6FA64B559}" sibTransId="{652867A9-4F01-40CF-969D-B94027BDF48D}"/>
    <dgm:cxn modelId="{A68AAF94-8738-4A47-BD32-113098DF7019}" type="presOf" srcId="{ABF1938A-82C2-4B79-9F4C-F1551C840BCC}" destId="{CDF5D779-12D4-48BB-B84A-494F992B9C9B}" srcOrd="0" destOrd="0" presId="urn:microsoft.com/office/officeart/2005/8/layout/list1"/>
    <dgm:cxn modelId="{0E4FD1DE-5953-4945-A948-DA1D90F3E6A2}" type="presOf" srcId="{CF547194-AFEE-4299-9F26-FC9A40B18660}" destId="{CDF5D779-12D4-48BB-B84A-494F992B9C9B}" srcOrd="0" destOrd="1" presId="urn:microsoft.com/office/officeart/2005/8/layout/list1"/>
    <dgm:cxn modelId="{D02DCA20-DDF8-48B4-AB75-A2FED0EF5D09}" type="presOf" srcId="{5AFF1D91-FB3F-47F8-B52A-6E03C6BE4900}" destId="{02F89A0F-9B8D-4402-AEDB-996E964927AC}" srcOrd="0" destOrd="0"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24609A27-2A1E-4608-A59C-8FF55E1D4092}" srcId="{5AFF1D91-FB3F-47F8-B52A-6E03C6BE4900}" destId="{ABF1938A-82C2-4B79-9F4C-F1551C840BCC}" srcOrd="0" destOrd="0" parTransId="{9F1C18AC-A1B1-4ECF-A1CC-2A32D4F7E8E2}" sibTransId="{675077BC-6091-4C18-A40B-1371B95B6267}"/>
    <dgm:cxn modelId="{DF05E45F-32B0-45B6-8C44-D68E6853C56D}" type="presOf" srcId="{7BB4D12B-7B02-4DE8-9ECD-9996A436614E}" destId="{FCCAAE2C-5698-4E03-8A85-19715E4A370C}" srcOrd="0" destOrd="0" presId="urn:microsoft.com/office/officeart/2005/8/layout/list1"/>
    <dgm:cxn modelId="{5ADB2C98-2043-4E85-84AF-2B535983E83B}" type="presOf" srcId="{5AFF1D91-FB3F-47F8-B52A-6E03C6BE4900}" destId="{BC7C1AA7-B38E-42EE-AC8F-76DAF7C1E950}" srcOrd="1" destOrd="0" presId="urn:microsoft.com/office/officeart/2005/8/layout/list1"/>
    <dgm:cxn modelId="{26E3ED0B-2124-4725-9FAA-22687809DD4B}" type="presParOf" srcId="{FCCAAE2C-5698-4E03-8A85-19715E4A370C}" destId="{62CF0814-5CA7-4217-8976-FA57021E6CF1}" srcOrd="0" destOrd="0" presId="urn:microsoft.com/office/officeart/2005/8/layout/list1"/>
    <dgm:cxn modelId="{008E545D-B855-4C14-A431-1DBC5B797269}" type="presParOf" srcId="{62CF0814-5CA7-4217-8976-FA57021E6CF1}" destId="{02F89A0F-9B8D-4402-AEDB-996E964927AC}" srcOrd="0" destOrd="0" presId="urn:microsoft.com/office/officeart/2005/8/layout/list1"/>
    <dgm:cxn modelId="{3B899B38-AB5A-403A-8C72-527A0ACEB03F}" type="presParOf" srcId="{62CF0814-5CA7-4217-8976-FA57021E6CF1}" destId="{BC7C1AA7-B38E-42EE-AC8F-76DAF7C1E950}" srcOrd="1" destOrd="0" presId="urn:microsoft.com/office/officeart/2005/8/layout/list1"/>
    <dgm:cxn modelId="{9B994AB1-0EE0-4133-9A45-C8D7DC02DFEB}" type="presParOf" srcId="{FCCAAE2C-5698-4E03-8A85-19715E4A370C}" destId="{184CAA62-DD52-4F81-A0D4-4E47CA2916A8}" srcOrd="1" destOrd="0" presId="urn:microsoft.com/office/officeart/2005/8/layout/list1"/>
    <dgm:cxn modelId="{A5DE6CF8-0336-47D9-9667-F2FA0CA22B53}"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The Rapid Ice Age</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dirty="0" smtClean="0"/>
            <a:t>Oard estimates that the Ice Age caused by the Flood lasted for a total of about 700 years (500 years to accumulate, 200 years to melt).</a:t>
          </a:r>
          <a:endParaRPr lang="en-US" dirty="0"/>
        </a:p>
      </dgm:t>
    </dgm:pt>
    <dgm:pt modelId="{675077BC-6091-4C18-A40B-1371B95B6267}" type="sibTrans" cxnId="{24609A27-2A1E-4608-A59C-8FF55E1D4092}">
      <dgm:prSet/>
      <dgm:spPr/>
      <dgm:t>
        <a:bodyPr/>
        <a:lstStyle/>
        <a:p>
          <a:endParaRPr lang="en-US"/>
        </a:p>
      </dgm:t>
    </dgm:pt>
    <dgm:pt modelId="{9F1C18AC-A1B1-4ECF-A1CC-2A32D4F7E8E2}" type="parTrans" cxnId="{24609A27-2A1E-4608-A59C-8FF55E1D4092}">
      <dgm:prSet/>
      <dgm:spPr/>
      <dgm:t>
        <a:bodyPr/>
        <a:lstStyle/>
        <a:p>
          <a:endParaRPr lang="en-US"/>
        </a:p>
      </dgm:t>
    </dgm:pt>
    <dgm:pt modelId="{E4E36593-A473-4AD0-90D3-AAAC40239199}">
      <dgm:prSet phldrT="[Text]"/>
      <dgm:spPr>
        <a:solidFill>
          <a:schemeClr val="accent2">
            <a:lumMod val="20000"/>
            <a:lumOff val="80000"/>
          </a:schemeClr>
        </a:solidFill>
        <a:ln>
          <a:noFill/>
        </a:ln>
      </dgm:spPr>
      <dgm:t>
        <a:bodyPr/>
        <a:lstStyle/>
        <a:p>
          <a:pPr algn="l"/>
          <a:r>
            <a:rPr lang="en-US" dirty="0" smtClean="0"/>
            <a:t>Oard believes that based on what we know about the impact of the global Flood on the continents, sediments, and climate, an ice age would not require hundreds of thousands to millions of years, as taught by the evolutionary views. </a:t>
          </a:r>
          <a:endParaRPr lang="en-US" dirty="0"/>
        </a:p>
      </dgm:t>
    </dgm:pt>
    <dgm:pt modelId="{D53194A1-618D-432A-A376-0C274B05D6CF}" type="parTrans" cxnId="{784AC1B3-65CC-4BA4-876E-CB4CB92F5106}">
      <dgm:prSet/>
      <dgm:spPr/>
    </dgm:pt>
    <dgm:pt modelId="{C6F2A955-B131-4788-8C9D-0755D8252569}" type="sibTrans" cxnId="{784AC1B3-65CC-4BA4-876E-CB4CB92F5106}">
      <dgm:prSet/>
      <dgm:spPr/>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7192253A-E4E0-40AD-A178-888F6D1DB47A}" type="presOf" srcId="{7BB4D12B-7B02-4DE8-9ECD-9996A436614E}" destId="{FCCAAE2C-5698-4E03-8A85-19715E4A370C}" srcOrd="0" destOrd="0" presId="urn:microsoft.com/office/officeart/2005/8/layout/list1"/>
    <dgm:cxn modelId="{E2D0D38D-4497-4508-AECB-5CEFCEC5D827}" type="presOf" srcId="{5AFF1D91-FB3F-47F8-B52A-6E03C6BE4900}" destId="{02F89A0F-9B8D-4402-AEDB-996E964927AC}" srcOrd="0" destOrd="0"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080EF07C-2F03-4E6E-8689-4D8281E9B80B}" type="presOf" srcId="{5AFF1D91-FB3F-47F8-B52A-6E03C6BE4900}" destId="{BC7C1AA7-B38E-42EE-AC8F-76DAF7C1E950}" srcOrd="1" destOrd="0" presId="urn:microsoft.com/office/officeart/2005/8/layout/list1"/>
    <dgm:cxn modelId="{24609A27-2A1E-4608-A59C-8FF55E1D4092}" srcId="{5AFF1D91-FB3F-47F8-B52A-6E03C6BE4900}" destId="{ABF1938A-82C2-4B79-9F4C-F1551C840BCC}" srcOrd="0" destOrd="0" parTransId="{9F1C18AC-A1B1-4ECF-A1CC-2A32D4F7E8E2}" sibTransId="{675077BC-6091-4C18-A40B-1371B95B6267}"/>
    <dgm:cxn modelId="{784AC1B3-65CC-4BA4-876E-CB4CB92F5106}" srcId="{5AFF1D91-FB3F-47F8-B52A-6E03C6BE4900}" destId="{E4E36593-A473-4AD0-90D3-AAAC40239199}" srcOrd="1" destOrd="0" parTransId="{D53194A1-618D-432A-A376-0C274B05D6CF}" sibTransId="{C6F2A955-B131-4788-8C9D-0755D8252569}"/>
    <dgm:cxn modelId="{A066A551-6A49-41D7-BBE8-7671B07E67A6}" type="presOf" srcId="{ABF1938A-82C2-4B79-9F4C-F1551C840BCC}" destId="{CDF5D779-12D4-48BB-B84A-494F992B9C9B}" srcOrd="0" destOrd="0" presId="urn:microsoft.com/office/officeart/2005/8/layout/list1"/>
    <dgm:cxn modelId="{67FCED23-8A93-426E-8BE8-3E8F6C58B0C6}" type="presOf" srcId="{E4E36593-A473-4AD0-90D3-AAAC40239199}" destId="{CDF5D779-12D4-48BB-B84A-494F992B9C9B}" srcOrd="0" destOrd="1" presId="urn:microsoft.com/office/officeart/2005/8/layout/list1"/>
    <dgm:cxn modelId="{F83E72DD-0603-4715-9090-8051A92BECB0}" type="presParOf" srcId="{FCCAAE2C-5698-4E03-8A85-19715E4A370C}" destId="{62CF0814-5CA7-4217-8976-FA57021E6CF1}" srcOrd="0" destOrd="0" presId="urn:microsoft.com/office/officeart/2005/8/layout/list1"/>
    <dgm:cxn modelId="{41B05F71-B560-4416-BA7B-143707560C39}" type="presParOf" srcId="{62CF0814-5CA7-4217-8976-FA57021E6CF1}" destId="{02F89A0F-9B8D-4402-AEDB-996E964927AC}" srcOrd="0" destOrd="0" presId="urn:microsoft.com/office/officeart/2005/8/layout/list1"/>
    <dgm:cxn modelId="{EA219AEC-85F5-4433-96E3-B27EA3FA9FD0}" type="presParOf" srcId="{62CF0814-5CA7-4217-8976-FA57021E6CF1}" destId="{BC7C1AA7-B38E-42EE-AC8F-76DAF7C1E950}" srcOrd="1" destOrd="0" presId="urn:microsoft.com/office/officeart/2005/8/layout/list1"/>
    <dgm:cxn modelId="{D1D95301-BDCF-466B-96B1-ACB543D0C1D2}" type="presParOf" srcId="{FCCAAE2C-5698-4E03-8A85-19715E4A370C}" destId="{184CAA62-DD52-4F81-A0D4-4E47CA2916A8}" srcOrd="1" destOrd="0" presId="urn:microsoft.com/office/officeart/2005/8/layout/list1"/>
    <dgm:cxn modelId="{6BCBC11C-8E00-4315-9EE3-D10D371196D2}"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Definitions</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B1302A96-05ED-4041-9980-5539571D3110}">
      <dgm:prSet phldrT="[Text]" custT="1"/>
      <dgm:spPr>
        <a:solidFill>
          <a:schemeClr val="accent2">
            <a:lumMod val="20000"/>
            <a:lumOff val="80000"/>
          </a:schemeClr>
        </a:solidFill>
        <a:ln>
          <a:noFill/>
        </a:ln>
      </dgm:spPr>
      <dgm:t>
        <a:bodyPr anchor="t"/>
        <a:lstStyle/>
        <a:p>
          <a:pPr algn="l"/>
          <a:r>
            <a:rPr lang="en-US" sz="3200" b="1" dirty="0" smtClean="0"/>
            <a:t>Ice Age: </a:t>
          </a:r>
          <a:r>
            <a:rPr lang="en-US" sz="3200" dirty="0" smtClean="0"/>
            <a:t>An ice age is defined as a time of extensive glacial activity in which a much greater portion of the earth’s land is covered by ice. </a:t>
          </a:r>
          <a:endParaRPr lang="en-US" sz="3200" dirty="0"/>
        </a:p>
      </dgm:t>
    </dgm:pt>
    <dgm:pt modelId="{5D5A83B7-1A9A-4E5A-BCE9-29F4CB684B1C}" type="parTrans" cxnId="{B15A7498-ADE5-4B1C-89EB-95038EAC702E}">
      <dgm:prSet/>
      <dgm:spPr/>
    </dgm:pt>
    <dgm:pt modelId="{4DA4AC86-28C2-403C-AB0C-9F033F861E9D}" type="sibTrans" cxnId="{B15A7498-ADE5-4B1C-89EB-95038EAC702E}">
      <dgm:prSet/>
      <dgm:spPr/>
    </dgm:pt>
    <dgm:pt modelId="{530CBBCD-3902-49F6-B6ED-782A6109DB03}">
      <dgm:prSet phldrT="[Text]" custT="1"/>
      <dgm:spPr>
        <a:solidFill>
          <a:schemeClr val="accent2">
            <a:lumMod val="20000"/>
            <a:lumOff val="80000"/>
          </a:schemeClr>
        </a:solidFill>
        <a:ln>
          <a:noFill/>
        </a:ln>
      </dgm:spPr>
      <dgm:t>
        <a:bodyPr anchor="t"/>
        <a:lstStyle/>
        <a:p>
          <a:pPr algn="l"/>
          <a:endParaRPr lang="en-US" sz="3200" dirty="0"/>
        </a:p>
      </dgm:t>
    </dgm:pt>
    <dgm:pt modelId="{A428F8F3-4334-4B97-BD69-E1F75B800AAD}" type="parTrans" cxnId="{17A7FDF9-3BC0-4F2B-A54B-C15B8A11FAF1}">
      <dgm:prSet/>
      <dgm:spPr/>
    </dgm:pt>
    <dgm:pt modelId="{5AF38B2F-B029-4CCD-B47D-FE18BCA51B90}" type="sibTrans" cxnId="{17A7FDF9-3BC0-4F2B-A54B-C15B8A11FAF1}">
      <dgm:prSet/>
      <dgm:spPr/>
    </dgm:pt>
    <dgm:pt modelId="{7C06CF21-F41F-4829-A7A1-7B3B58624C3C}">
      <dgm:prSet phldrT="[Text]" custT="1"/>
      <dgm:spPr>
        <a:solidFill>
          <a:schemeClr val="accent2">
            <a:lumMod val="20000"/>
            <a:lumOff val="80000"/>
          </a:schemeClr>
        </a:solidFill>
        <a:ln>
          <a:noFill/>
        </a:ln>
      </dgm:spPr>
      <dgm:t>
        <a:bodyPr anchor="t"/>
        <a:lstStyle/>
        <a:p>
          <a:pPr algn="l"/>
          <a:endParaRPr lang="en-US" sz="3200" dirty="0"/>
        </a:p>
      </dgm:t>
    </dgm:pt>
    <dgm:pt modelId="{A851C3E5-9E04-4937-8982-7015CCD34D21}" type="parTrans" cxnId="{A3F33736-DF60-4D8F-B472-F1E416BE3266}">
      <dgm:prSet/>
      <dgm:spPr/>
    </dgm:pt>
    <dgm:pt modelId="{E13FAD2A-2F74-414D-862C-F939E014FC66}" type="sibTrans" cxnId="{A3F33736-DF60-4D8F-B472-F1E416BE3266}">
      <dgm:prSet/>
      <dgm:spPr/>
    </dgm:pt>
    <dgm:pt modelId="{A2999318-5545-40E9-87B6-FF0C2C631294}">
      <dgm:prSet phldrT="[Text]" custT="1"/>
      <dgm:spPr>
        <a:solidFill>
          <a:schemeClr val="accent2">
            <a:lumMod val="20000"/>
            <a:lumOff val="80000"/>
          </a:schemeClr>
        </a:solidFill>
        <a:ln>
          <a:noFill/>
        </a:ln>
      </dgm:spPr>
      <dgm:t>
        <a:bodyPr anchor="t"/>
        <a:lstStyle/>
        <a:p>
          <a:pPr algn="l"/>
          <a:endParaRPr lang="en-US" sz="3200" dirty="0"/>
        </a:p>
      </dgm:t>
    </dgm:pt>
    <dgm:pt modelId="{8BDB5FC4-DB6A-433D-AC13-B53737E5952E}" type="parTrans" cxnId="{6023C5DD-5A3D-4565-B9DE-6E4F9FFBC46F}">
      <dgm:prSet/>
      <dgm:spPr/>
    </dgm:pt>
    <dgm:pt modelId="{B301F49F-C3CF-45B6-85F2-70DFF86263B3}" type="sibTrans" cxnId="{6023C5DD-5A3D-4565-B9DE-6E4F9FFBC46F}">
      <dgm:prSet/>
      <dgm:spPr/>
    </dgm:pt>
    <dgm:pt modelId="{E9CEA593-FB53-424D-B259-CFAC4AF8495A}">
      <dgm:prSet phldrT="[Text]" custT="1"/>
      <dgm:spPr>
        <a:solidFill>
          <a:schemeClr val="accent2">
            <a:lumMod val="20000"/>
            <a:lumOff val="80000"/>
          </a:schemeClr>
        </a:solidFill>
        <a:ln>
          <a:noFill/>
        </a:ln>
      </dgm:spPr>
      <dgm:t>
        <a:bodyPr anchor="t"/>
        <a:lstStyle/>
        <a:p>
          <a:pPr algn="l"/>
          <a:endParaRPr lang="en-US" sz="3200" dirty="0"/>
        </a:p>
      </dgm:t>
    </dgm:pt>
    <dgm:pt modelId="{A24B6C5C-AEB3-475B-85E3-10E9D9F3840E}" type="parTrans" cxnId="{B6BB92EB-19AB-47A6-B1AB-01E17F12B43B}">
      <dgm:prSet/>
      <dgm:spPr/>
    </dgm:pt>
    <dgm:pt modelId="{36C4307F-E077-4E5A-AD6F-5E9BD17FAF37}" type="sibTrans" cxnId="{B6BB92EB-19AB-47A6-B1AB-01E17F12B43B}">
      <dgm:prSet/>
      <dgm:spPr/>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C77704AA-1C43-49D8-852F-B60C2BD28E77}" type="presOf" srcId="{7BB4D12B-7B02-4DE8-9ECD-9996A436614E}" destId="{FCCAAE2C-5698-4E03-8A85-19715E4A370C}" srcOrd="0" destOrd="0" presId="urn:microsoft.com/office/officeart/2005/8/layout/list1"/>
    <dgm:cxn modelId="{B6BB92EB-19AB-47A6-B1AB-01E17F12B43B}" srcId="{5AFF1D91-FB3F-47F8-B52A-6E03C6BE4900}" destId="{E9CEA593-FB53-424D-B259-CFAC4AF8495A}" srcOrd="1" destOrd="0" parTransId="{A24B6C5C-AEB3-475B-85E3-10E9D9F3840E}" sibTransId="{36C4307F-E077-4E5A-AD6F-5E9BD17FAF37}"/>
    <dgm:cxn modelId="{17A7FDF9-3BC0-4F2B-A54B-C15B8A11FAF1}" srcId="{5AFF1D91-FB3F-47F8-B52A-6E03C6BE4900}" destId="{530CBBCD-3902-49F6-B6ED-782A6109DB03}" srcOrd="4" destOrd="0" parTransId="{A428F8F3-4334-4B97-BD69-E1F75B800AAD}" sibTransId="{5AF38B2F-B029-4CCD-B47D-FE18BCA51B90}"/>
    <dgm:cxn modelId="{3FFA79C7-6571-46A1-BC31-ADFCB828DFE9}" type="presOf" srcId="{7C06CF21-F41F-4829-A7A1-7B3B58624C3C}" destId="{CDF5D779-12D4-48BB-B84A-494F992B9C9B}" srcOrd="0" destOrd="3" presId="urn:microsoft.com/office/officeart/2005/8/layout/list1"/>
    <dgm:cxn modelId="{2B7CB9EA-C386-4775-B688-775DE9FE6C46}" type="presOf" srcId="{B1302A96-05ED-4041-9980-5539571D3110}" destId="{CDF5D779-12D4-48BB-B84A-494F992B9C9B}" srcOrd="0" destOrd="2" presId="urn:microsoft.com/office/officeart/2005/8/layout/list1"/>
    <dgm:cxn modelId="{75375002-BDFA-465D-9EC2-15B95BB870E8}" type="presOf" srcId="{5AFF1D91-FB3F-47F8-B52A-6E03C6BE4900}" destId="{BC7C1AA7-B38E-42EE-AC8F-76DAF7C1E950}" srcOrd="1" destOrd="0" presId="urn:microsoft.com/office/officeart/2005/8/layout/list1"/>
    <dgm:cxn modelId="{BBB65C10-7CA4-49A3-B635-C3B5DBE372E2}" type="presOf" srcId="{530CBBCD-3902-49F6-B6ED-782A6109DB03}" destId="{CDF5D779-12D4-48BB-B84A-494F992B9C9B}" srcOrd="0" destOrd="4"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52AE292A-0902-4379-A373-D747A5B4176E}" type="presOf" srcId="{A2999318-5545-40E9-87B6-FF0C2C631294}" destId="{CDF5D779-12D4-48BB-B84A-494F992B9C9B}" srcOrd="0" destOrd="0" presId="urn:microsoft.com/office/officeart/2005/8/layout/list1"/>
    <dgm:cxn modelId="{6023C5DD-5A3D-4565-B9DE-6E4F9FFBC46F}" srcId="{5AFF1D91-FB3F-47F8-B52A-6E03C6BE4900}" destId="{A2999318-5545-40E9-87B6-FF0C2C631294}" srcOrd="0" destOrd="0" parTransId="{8BDB5FC4-DB6A-433D-AC13-B53737E5952E}" sibTransId="{B301F49F-C3CF-45B6-85F2-70DFF86263B3}"/>
    <dgm:cxn modelId="{C3DFF9FF-E37A-4AF7-A868-4128D0E01F11}" type="presOf" srcId="{E9CEA593-FB53-424D-B259-CFAC4AF8495A}" destId="{CDF5D779-12D4-48BB-B84A-494F992B9C9B}" srcOrd="0" destOrd="1" presId="urn:microsoft.com/office/officeart/2005/8/layout/list1"/>
    <dgm:cxn modelId="{B15A7498-ADE5-4B1C-89EB-95038EAC702E}" srcId="{5AFF1D91-FB3F-47F8-B52A-6E03C6BE4900}" destId="{B1302A96-05ED-4041-9980-5539571D3110}" srcOrd="2" destOrd="0" parTransId="{5D5A83B7-1A9A-4E5A-BCE9-29F4CB684B1C}" sibTransId="{4DA4AC86-28C2-403C-AB0C-9F033F861E9D}"/>
    <dgm:cxn modelId="{76B31765-764F-48BF-85E8-6A87CD747221}" type="presOf" srcId="{5AFF1D91-FB3F-47F8-B52A-6E03C6BE4900}" destId="{02F89A0F-9B8D-4402-AEDB-996E964927AC}" srcOrd="0" destOrd="0" presId="urn:microsoft.com/office/officeart/2005/8/layout/list1"/>
    <dgm:cxn modelId="{A3F33736-DF60-4D8F-B472-F1E416BE3266}" srcId="{5AFF1D91-FB3F-47F8-B52A-6E03C6BE4900}" destId="{7C06CF21-F41F-4829-A7A1-7B3B58624C3C}" srcOrd="3" destOrd="0" parTransId="{A851C3E5-9E04-4937-8982-7015CCD34D21}" sibTransId="{E13FAD2A-2F74-414D-862C-F939E014FC66}"/>
    <dgm:cxn modelId="{6DD8C04E-21D1-4D1B-9C49-B14248EC6A06}" type="presParOf" srcId="{FCCAAE2C-5698-4E03-8A85-19715E4A370C}" destId="{62CF0814-5CA7-4217-8976-FA57021E6CF1}" srcOrd="0" destOrd="0" presId="urn:microsoft.com/office/officeart/2005/8/layout/list1"/>
    <dgm:cxn modelId="{E1CE3CBC-15FD-4892-8867-D815238C9477}" type="presParOf" srcId="{62CF0814-5CA7-4217-8976-FA57021E6CF1}" destId="{02F89A0F-9B8D-4402-AEDB-996E964927AC}" srcOrd="0" destOrd="0" presId="urn:microsoft.com/office/officeart/2005/8/layout/list1"/>
    <dgm:cxn modelId="{3A7C81C8-B119-48B2-9AB0-716EE055FED0}" type="presParOf" srcId="{62CF0814-5CA7-4217-8976-FA57021E6CF1}" destId="{BC7C1AA7-B38E-42EE-AC8F-76DAF7C1E950}" srcOrd="1" destOrd="0" presId="urn:microsoft.com/office/officeart/2005/8/layout/list1"/>
    <dgm:cxn modelId="{5B6C7B46-1ADD-4D8A-878D-71C7E9D6EAEE}" type="presParOf" srcId="{FCCAAE2C-5698-4E03-8A85-19715E4A370C}" destId="{184CAA62-DD52-4F81-A0D4-4E47CA2916A8}" srcOrd="1" destOrd="0" presId="urn:microsoft.com/office/officeart/2005/8/layout/list1"/>
    <dgm:cxn modelId="{1BC0B6B5-A574-49CA-8C7D-E6241D6E827B}"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Definitions</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EDF59B49-DE1E-4EC2-AD1D-C6E15425CB48}">
      <dgm:prSet phldrT="[Text]"/>
      <dgm:spPr>
        <a:solidFill>
          <a:schemeClr val="accent2">
            <a:lumMod val="20000"/>
            <a:lumOff val="80000"/>
          </a:schemeClr>
        </a:solidFill>
        <a:ln>
          <a:noFill/>
        </a:ln>
      </dgm:spPr>
      <dgm:t>
        <a:bodyPr anchor="t"/>
        <a:lstStyle/>
        <a:p>
          <a:pPr algn="l"/>
          <a:r>
            <a:rPr lang="en-US" b="1" dirty="0" smtClean="0"/>
            <a:t>Glacier:</a:t>
          </a:r>
          <a:r>
            <a:rPr lang="en-US" dirty="0" smtClean="0"/>
            <a:t> a large mass of ice that has accumulated from snow over the years and is slowly moving from a higher place.</a:t>
          </a:r>
          <a:endParaRPr lang="en-US" dirty="0"/>
        </a:p>
      </dgm:t>
    </dgm:pt>
    <dgm:pt modelId="{67088572-EFC1-4F66-B0EF-B86C740FC4AE}" type="parTrans" cxnId="{C13EC40E-91B4-4539-A2D0-81BA2741EC94}">
      <dgm:prSet/>
      <dgm:spPr/>
      <dgm:t>
        <a:bodyPr/>
        <a:lstStyle/>
        <a:p>
          <a:endParaRPr lang="en-US"/>
        </a:p>
      </dgm:t>
    </dgm:pt>
    <dgm:pt modelId="{7B15B2F8-A83F-4AAB-B5D8-7ECAD52398A6}" type="sibTrans" cxnId="{C13EC40E-91B4-4539-A2D0-81BA2741EC94}">
      <dgm:prSet/>
      <dgm:spPr/>
      <dgm:t>
        <a:bodyPr/>
        <a:lstStyle/>
        <a:p>
          <a:endParaRPr lang="en-US"/>
        </a:p>
      </dgm:t>
    </dgm:pt>
    <dgm:pt modelId="{924EAA78-1F22-4B2B-AE50-68141436D5CD}">
      <dgm:prSet phldrT="[Text]"/>
      <dgm:spPr>
        <a:solidFill>
          <a:schemeClr val="accent2">
            <a:lumMod val="20000"/>
            <a:lumOff val="80000"/>
          </a:schemeClr>
        </a:solidFill>
        <a:ln>
          <a:noFill/>
        </a:ln>
      </dgm:spPr>
      <dgm:t>
        <a:bodyPr/>
        <a:lstStyle/>
        <a:p>
          <a:pPr algn="l"/>
          <a:r>
            <a:rPr lang="en-US" b="1" dirty="0" smtClean="0"/>
            <a:t>Moraines:</a:t>
          </a:r>
          <a:r>
            <a:rPr lang="en-US" dirty="0" smtClean="0"/>
            <a:t> stones, boulders, and debris that have been carried and dropped by a glacier.</a:t>
          </a:r>
          <a:endParaRPr lang="en-US" dirty="0"/>
        </a:p>
      </dgm:t>
    </dgm:pt>
    <dgm:pt modelId="{CBEB8100-7FB7-40D6-8BF1-80D2E826B07E}" type="sibTrans" cxnId="{353F5A3B-26DA-4E4F-8FC9-4A613CA7822A}">
      <dgm:prSet/>
      <dgm:spPr/>
      <dgm:t>
        <a:bodyPr/>
        <a:lstStyle/>
        <a:p>
          <a:endParaRPr lang="en-US"/>
        </a:p>
      </dgm:t>
    </dgm:pt>
    <dgm:pt modelId="{471B79D5-48BC-436D-81A4-6FABB8A6E19B}" type="parTrans" cxnId="{353F5A3B-26DA-4E4F-8FC9-4A613CA7822A}">
      <dgm:prSet/>
      <dgm:spPr/>
      <dgm:t>
        <a:bodyPr/>
        <a:lstStyle/>
        <a:p>
          <a:endParaRPr lang="en-US"/>
        </a:p>
      </dgm:t>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C13EC40E-91B4-4539-A2D0-81BA2741EC94}" srcId="{5AFF1D91-FB3F-47F8-B52A-6E03C6BE4900}" destId="{EDF59B49-DE1E-4EC2-AD1D-C6E15425CB48}" srcOrd="0" destOrd="0" parTransId="{67088572-EFC1-4F66-B0EF-B86C740FC4AE}" sibTransId="{7B15B2F8-A83F-4AAB-B5D8-7ECAD52398A6}"/>
    <dgm:cxn modelId="{78125A93-636B-4C68-A042-E8EDDDE2A096}" type="presOf" srcId="{7BB4D12B-7B02-4DE8-9ECD-9996A436614E}" destId="{FCCAAE2C-5698-4E03-8A85-19715E4A370C}" srcOrd="0" destOrd="0" presId="urn:microsoft.com/office/officeart/2005/8/layout/list1"/>
    <dgm:cxn modelId="{F53B6C1E-F70F-4F06-9DFB-4060AFC78932}" type="presOf" srcId="{5AFF1D91-FB3F-47F8-B52A-6E03C6BE4900}" destId="{BC7C1AA7-B38E-42EE-AC8F-76DAF7C1E950}" srcOrd="1" destOrd="0" presId="urn:microsoft.com/office/officeart/2005/8/layout/list1"/>
    <dgm:cxn modelId="{353F5A3B-26DA-4E4F-8FC9-4A613CA7822A}" srcId="{5AFF1D91-FB3F-47F8-B52A-6E03C6BE4900}" destId="{924EAA78-1F22-4B2B-AE50-68141436D5CD}" srcOrd="1" destOrd="0" parTransId="{471B79D5-48BC-436D-81A4-6FABB8A6E19B}" sibTransId="{CBEB8100-7FB7-40D6-8BF1-80D2E826B07E}"/>
    <dgm:cxn modelId="{6F9BAFF1-DBDE-4D05-9601-486EE2B218DF}" type="presOf" srcId="{EDF59B49-DE1E-4EC2-AD1D-C6E15425CB48}" destId="{CDF5D779-12D4-48BB-B84A-494F992B9C9B}" srcOrd="0" destOrd="0"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168E1762-4C90-4F6B-981F-ADE99C198106}" type="presOf" srcId="{924EAA78-1F22-4B2B-AE50-68141436D5CD}" destId="{CDF5D779-12D4-48BB-B84A-494F992B9C9B}" srcOrd="0" destOrd="1" presId="urn:microsoft.com/office/officeart/2005/8/layout/list1"/>
    <dgm:cxn modelId="{FCFBE7F7-A35F-467A-8A5C-005B7240E3BE}" type="presOf" srcId="{5AFF1D91-FB3F-47F8-B52A-6E03C6BE4900}" destId="{02F89A0F-9B8D-4402-AEDB-996E964927AC}" srcOrd="0" destOrd="0" presId="urn:microsoft.com/office/officeart/2005/8/layout/list1"/>
    <dgm:cxn modelId="{AA9530BA-CC92-4C6F-B59A-3D1A1BC91A18}" type="presParOf" srcId="{FCCAAE2C-5698-4E03-8A85-19715E4A370C}" destId="{62CF0814-5CA7-4217-8976-FA57021E6CF1}" srcOrd="0" destOrd="0" presId="urn:microsoft.com/office/officeart/2005/8/layout/list1"/>
    <dgm:cxn modelId="{7C82429C-DE49-4736-8EF0-9D79D6A85A2C}" type="presParOf" srcId="{62CF0814-5CA7-4217-8976-FA57021E6CF1}" destId="{02F89A0F-9B8D-4402-AEDB-996E964927AC}" srcOrd="0" destOrd="0" presId="urn:microsoft.com/office/officeart/2005/8/layout/list1"/>
    <dgm:cxn modelId="{55F72050-0D8B-4B62-9473-2FDD19F3AE04}" type="presParOf" srcId="{62CF0814-5CA7-4217-8976-FA57021E6CF1}" destId="{BC7C1AA7-B38E-42EE-AC8F-76DAF7C1E950}" srcOrd="1" destOrd="0" presId="urn:microsoft.com/office/officeart/2005/8/layout/list1"/>
    <dgm:cxn modelId="{F38C6766-BDA8-41EA-BF1D-1DFB7BE5202B}" type="presParOf" srcId="{FCCAAE2C-5698-4E03-8A85-19715E4A370C}" destId="{184CAA62-DD52-4F81-A0D4-4E47CA2916A8}" srcOrd="1" destOrd="0" presId="urn:microsoft.com/office/officeart/2005/8/layout/list1"/>
    <dgm:cxn modelId="{F3DA81E0-08B0-46CF-B3A4-BEA39ADB0A78}"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Causes for an Ice </a:t>
          </a:r>
          <a:r>
            <a:rPr lang="en-US" sz="3600" b="1" dirty="0" smtClean="0"/>
            <a:t>Age</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sz="3400" dirty="0" smtClean="0">
              <a:solidFill>
                <a:srgbClr val="000000"/>
              </a:solidFill>
            </a:rPr>
            <a:t>Scientists have collected mounds of evidence proving that ice once covered most of Canada and parts of the northern and central United States as well as other parts of the world.</a:t>
          </a:r>
          <a:endParaRPr lang="en-US" sz="3400" dirty="0">
            <a:solidFill>
              <a:srgbClr val="000000"/>
            </a:solidFill>
          </a:endParaRPr>
        </a:p>
      </dgm:t>
    </dgm:pt>
    <dgm:pt modelId="{9F1C18AC-A1B1-4ECF-A1CC-2A32D4F7E8E2}" type="parTrans" cxnId="{24609A27-2A1E-4608-A59C-8FF55E1D4092}">
      <dgm:prSet/>
      <dgm:spPr/>
      <dgm:t>
        <a:bodyPr/>
        <a:lstStyle/>
        <a:p>
          <a:endParaRPr lang="en-US"/>
        </a:p>
      </dgm:t>
    </dgm:pt>
    <dgm:pt modelId="{675077BC-6091-4C18-A40B-1371B95B6267}" type="sibTrans" cxnId="{24609A27-2A1E-4608-A59C-8FF55E1D4092}">
      <dgm:prSet/>
      <dgm:spPr/>
      <dgm:t>
        <a:bodyPr/>
        <a:lstStyle/>
        <a:p>
          <a:endParaRPr lang="en-US"/>
        </a:p>
      </dgm:t>
    </dgm:pt>
    <dgm:pt modelId="{E4C51567-840A-4817-B6DC-23E63BAB9651}">
      <dgm:prSet phldrT="[Text]"/>
      <dgm:spPr>
        <a:solidFill>
          <a:schemeClr val="accent2">
            <a:lumMod val="20000"/>
            <a:lumOff val="80000"/>
          </a:schemeClr>
        </a:solidFill>
        <a:ln>
          <a:noFill/>
        </a:ln>
      </dgm:spPr>
      <dgm:t>
        <a:bodyPr anchor="t"/>
        <a:lstStyle/>
        <a:p>
          <a:pPr algn="l"/>
          <a:r>
            <a:rPr lang="en-US" sz="3400" dirty="0" smtClean="0">
              <a:solidFill>
                <a:srgbClr val="000000"/>
              </a:solidFill>
            </a:rPr>
            <a:t>But the truth is, evolutionary scientists still do not know the cause of the Ice Age as succinctly stated by David Alt: “Although theories abound, no one really knows what causes ice ages.” </a:t>
          </a:r>
          <a:endParaRPr lang="en-US" sz="3400" dirty="0">
            <a:solidFill>
              <a:srgbClr val="000000"/>
            </a:solidFill>
          </a:endParaRPr>
        </a:p>
      </dgm:t>
    </dgm:pt>
    <dgm:pt modelId="{65655FCB-14CC-4FB5-BEE4-357911FE0FE6}" type="parTrans" cxnId="{922E279D-E36F-4093-B165-E19D7C8C68CE}">
      <dgm:prSet/>
      <dgm:spPr/>
      <dgm:t>
        <a:bodyPr/>
        <a:lstStyle/>
        <a:p>
          <a:endParaRPr lang="en-US"/>
        </a:p>
      </dgm:t>
    </dgm:pt>
    <dgm:pt modelId="{F96AA404-AED2-4A47-8E92-D8F7C3A232F7}" type="sibTrans" cxnId="{922E279D-E36F-4093-B165-E19D7C8C68CE}">
      <dgm:prSet/>
      <dgm:spPr/>
      <dgm:t>
        <a:bodyPr/>
        <a:lstStyle/>
        <a:p>
          <a:endParaRPr lang="en-US"/>
        </a:p>
      </dgm:t>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6807E75F-BAC3-4B93-B487-2E24E1166212}" type="presOf" srcId="{5AFF1D91-FB3F-47F8-B52A-6E03C6BE4900}" destId="{02F89A0F-9B8D-4402-AEDB-996E964927AC}" srcOrd="0" destOrd="0" presId="urn:microsoft.com/office/officeart/2005/8/layout/list1"/>
    <dgm:cxn modelId="{1832F92D-7372-4A84-B25F-A52058AFF3DA}" type="presOf" srcId="{5AFF1D91-FB3F-47F8-B52A-6E03C6BE4900}" destId="{BC7C1AA7-B38E-42EE-AC8F-76DAF7C1E950}" srcOrd="1" destOrd="0" presId="urn:microsoft.com/office/officeart/2005/8/layout/list1"/>
    <dgm:cxn modelId="{7DC33F71-F7D0-43F9-A46A-842776F54CE0}" type="presOf" srcId="{ABF1938A-82C2-4B79-9F4C-F1551C840BCC}" destId="{CDF5D779-12D4-48BB-B84A-494F992B9C9B}" srcOrd="0" destOrd="0" presId="urn:microsoft.com/office/officeart/2005/8/layout/list1"/>
    <dgm:cxn modelId="{922E279D-E36F-4093-B165-E19D7C8C68CE}" srcId="{5AFF1D91-FB3F-47F8-B52A-6E03C6BE4900}" destId="{E4C51567-840A-4817-B6DC-23E63BAB9651}" srcOrd="1" destOrd="0" parTransId="{65655FCB-14CC-4FB5-BEE4-357911FE0FE6}" sibTransId="{F96AA404-AED2-4A47-8E92-D8F7C3A232F7}"/>
    <dgm:cxn modelId="{F46C78CF-FBCC-432C-82C8-BCB207BAB6F6}" type="presOf" srcId="{E4C51567-840A-4817-B6DC-23E63BAB9651}" destId="{CDF5D779-12D4-48BB-B84A-494F992B9C9B}" srcOrd="0" destOrd="1"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24609A27-2A1E-4608-A59C-8FF55E1D4092}" srcId="{5AFF1D91-FB3F-47F8-B52A-6E03C6BE4900}" destId="{ABF1938A-82C2-4B79-9F4C-F1551C840BCC}" srcOrd="0" destOrd="0" parTransId="{9F1C18AC-A1B1-4ECF-A1CC-2A32D4F7E8E2}" sibTransId="{675077BC-6091-4C18-A40B-1371B95B6267}"/>
    <dgm:cxn modelId="{BEEB1FB6-BBBE-4F82-AA04-E621B69893D2}" type="presOf" srcId="{7BB4D12B-7B02-4DE8-9ECD-9996A436614E}" destId="{FCCAAE2C-5698-4E03-8A85-19715E4A370C}" srcOrd="0" destOrd="0" presId="urn:microsoft.com/office/officeart/2005/8/layout/list1"/>
    <dgm:cxn modelId="{91A23F7C-8357-4F6F-80F2-B61D7CF3230F}" type="presParOf" srcId="{FCCAAE2C-5698-4E03-8A85-19715E4A370C}" destId="{62CF0814-5CA7-4217-8976-FA57021E6CF1}" srcOrd="0" destOrd="0" presId="urn:microsoft.com/office/officeart/2005/8/layout/list1"/>
    <dgm:cxn modelId="{EA32F4EB-0165-47D8-8847-9C5E5CF705D0}" type="presParOf" srcId="{62CF0814-5CA7-4217-8976-FA57021E6CF1}" destId="{02F89A0F-9B8D-4402-AEDB-996E964927AC}" srcOrd="0" destOrd="0" presId="urn:microsoft.com/office/officeart/2005/8/layout/list1"/>
    <dgm:cxn modelId="{DC299C2D-A6CC-4CF7-AF15-424EC21D03A6}" type="presParOf" srcId="{62CF0814-5CA7-4217-8976-FA57021E6CF1}" destId="{BC7C1AA7-B38E-42EE-AC8F-76DAF7C1E950}" srcOrd="1" destOrd="0" presId="urn:microsoft.com/office/officeart/2005/8/layout/list1"/>
    <dgm:cxn modelId="{FFE645F6-3219-4117-BFE4-10253177E0B2}" type="presParOf" srcId="{FCCAAE2C-5698-4E03-8A85-19715E4A370C}" destId="{184CAA62-DD52-4F81-A0D4-4E47CA2916A8}" srcOrd="1" destOrd="0" presId="urn:microsoft.com/office/officeart/2005/8/layout/list1"/>
    <dgm:cxn modelId="{175F63A2-BBF6-4A30-A782-5E271E66C2B9}"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Recipe for an Ice </a:t>
          </a:r>
          <a:r>
            <a:rPr lang="en-US" sz="3600" b="1" dirty="0" smtClean="0"/>
            <a:t>Age</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sz="3400" b="1" dirty="0" smtClean="0">
              <a:solidFill>
                <a:srgbClr val="0000CC"/>
              </a:solidFill>
            </a:rPr>
            <a:t>Two</a:t>
          </a:r>
          <a:r>
            <a:rPr lang="en-US" sz="3400" b="1" dirty="0" smtClean="0"/>
            <a:t> </a:t>
          </a:r>
          <a:r>
            <a:rPr lang="en-US" sz="3400" b="1" dirty="0" smtClean="0"/>
            <a:t>things are thought to be required for there to be an Ice </a:t>
          </a:r>
          <a:r>
            <a:rPr lang="en-US" sz="3400" b="1" dirty="0" smtClean="0"/>
            <a:t>Age:</a:t>
          </a:r>
          <a:endParaRPr lang="en-US" sz="3400" dirty="0"/>
        </a:p>
      </dgm:t>
    </dgm:pt>
    <dgm:pt modelId="{9F1C18AC-A1B1-4ECF-A1CC-2A32D4F7E8E2}" type="parTrans" cxnId="{24609A27-2A1E-4608-A59C-8FF55E1D4092}">
      <dgm:prSet/>
      <dgm:spPr/>
      <dgm:t>
        <a:bodyPr/>
        <a:lstStyle/>
        <a:p>
          <a:endParaRPr lang="en-US"/>
        </a:p>
      </dgm:t>
    </dgm:pt>
    <dgm:pt modelId="{675077BC-6091-4C18-A40B-1371B95B6267}" type="sibTrans" cxnId="{24609A27-2A1E-4608-A59C-8FF55E1D4092}">
      <dgm:prSet/>
      <dgm:spPr/>
      <dgm:t>
        <a:bodyPr/>
        <a:lstStyle/>
        <a:p>
          <a:endParaRPr lang="en-US"/>
        </a:p>
      </dgm:t>
    </dgm:pt>
    <dgm:pt modelId="{E7955BD7-FF1D-45D5-9A0D-991B6404FA38}">
      <dgm:prSet phldrT="[Text]" custT="1"/>
      <dgm:spPr>
        <a:solidFill>
          <a:schemeClr val="accent2">
            <a:lumMod val="20000"/>
            <a:lumOff val="80000"/>
          </a:schemeClr>
        </a:solidFill>
        <a:ln>
          <a:noFill/>
        </a:ln>
      </dgm:spPr>
      <dgm:t>
        <a:bodyPr anchor="t"/>
        <a:lstStyle/>
        <a:p>
          <a:pPr algn="l">
            <a:tabLst>
              <a:tab pos="795338" algn="l"/>
              <a:tab pos="914400" algn="l"/>
            </a:tabLst>
          </a:pPr>
          <a:r>
            <a:rPr lang="en-US" sz="3200" b="1" dirty="0" smtClean="0">
              <a:solidFill>
                <a:srgbClr val="000000"/>
              </a:solidFill>
            </a:rPr>
            <a:t>Cool Summers</a:t>
          </a:r>
          <a:endParaRPr lang="en-US" sz="3200" dirty="0">
            <a:solidFill>
              <a:srgbClr val="000000"/>
            </a:solidFill>
          </a:endParaRPr>
        </a:p>
      </dgm:t>
    </dgm:pt>
    <dgm:pt modelId="{9DA69CC1-47E0-428A-82E1-32CB160B3800}" type="parTrans" cxnId="{959148D0-ABCE-4DE1-9C13-5F1D448CEB1D}">
      <dgm:prSet/>
      <dgm:spPr/>
      <dgm:t>
        <a:bodyPr/>
        <a:lstStyle/>
        <a:p>
          <a:endParaRPr lang="en-US"/>
        </a:p>
      </dgm:t>
    </dgm:pt>
    <dgm:pt modelId="{B1D33E57-5AB7-4249-B253-D1D848D048DB}" type="sibTrans" cxnId="{959148D0-ABCE-4DE1-9C13-5F1D448CEB1D}">
      <dgm:prSet/>
      <dgm:spPr/>
      <dgm:t>
        <a:bodyPr/>
        <a:lstStyle/>
        <a:p>
          <a:endParaRPr lang="en-US"/>
        </a:p>
      </dgm:t>
    </dgm:pt>
    <dgm:pt modelId="{9D5164D7-C6E1-4C25-B9E7-D35EBAB288C7}">
      <dgm:prSet phldrT="[Text]" custT="1"/>
      <dgm:spPr>
        <a:solidFill>
          <a:schemeClr val="accent2">
            <a:lumMod val="20000"/>
            <a:lumOff val="80000"/>
          </a:schemeClr>
        </a:solidFill>
        <a:ln>
          <a:noFill/>
        </a:ln>
      </dgm:spPr>
      <dgm:t>
        <a:bodyPr anchor="t"/>
        <a:lstStyle/>
        <a:p>
          <a:pPr algn="l">
            <a:tabLst>
              <a:tab pos="795338" algn="l"/>
              <a:tab pos="914400" algn="l"/>
            </a:tabLst>
          </a:pPr>
          <a:r>
            <a:rPr lang="en-US" sz="3200" b="1" dirty="0" smtClean="0">
              <a:solidFill>
                <a:srgbClr val="000000"/>
              </a:solidFill>
            </a:rPr>
            <a:t>Heavy Snow</a:t>
          </a:r>
          <a:endParaRPr lang="en-US" sz="3200" dirty="0">
            <a:solidFill>
              <a:srgbClr val="000000"/>
            </a:solidFill>
          </a:endParaRPr>
        </a:p>
      </dgm:t>
    </dgm:pt>
    <dgm:pt modelId="{256B47CB-4125-433A-994D-46ED78F3C561}" type="parTrans" cxnId="{CF4E040D-55EC-4028-B3A7-084057F791A7}">
      <dgm:prSet/>
      <dgm:spPr/>
      <dgm:t>
        <a:bodyPr/>
        <a:lstStyle/>
        <a:p>
          <a:endParaRPr lang="en-US"/>
        </a:p>
      </dgm:t>
    </dgm:pt>
    <dgm:pt modelId="{AF45F5BB-B0AF-405E-943A-FCE184370B39}" type="sibTrans" cxnId="{CF4E040D-55EC-4028-B3A7-084057F791A7}">
      <dgm:prSet/>
      <dgm:spPr/>
      <dgm:t>
        <a:bodyPr/>
        <a:lstStyle/>
        <a:p>
          <a:endParaRPr lang="en-US"/>
        </a:p>
      </dgm:t>
    </dgm:pt>
    <dgm:pt modelId="{B33AF6D2-45EC-4344-9A95-1095E5862A75}">
      <dgm:prSet phldrT="[Text]" custT="1"/>
      <dgm:spPr>
        <a:solidFill>
          <a:schemeClr val="accent2">
            <a:lumMod val="20000"/>
            <a:lumOff val="80000"/>
          </a:schemeClr>
        </a:solidFill>
        <a:ln>
          <a:noFill/>
        </a:ln>
      </dgm:spPr>
      <dgm:t>
        <a:bodyPr anchor="t"/>
        <a:lstStyle/>
        <a:p>
          <a:pPr algn="l">
            <a:tabLst>
              <a:tab pos="795338" algn="l"/>
              <a:tab pos="914400" algn="l"/>
            </a:tabLst>
          </a:pPr>
          <a:endParaRPr lang="en-US" sz="3200" dirty="0"/>
        </a:p>
      </dgm:t>
    </dgm:pt>
    <dgm:pt modelId="{5BE1E190-9976-495F-9C24-22B78EBF990E}" type="parTrans" cxnId="{F55C0225-C484-4975-BCEF-12B9E27EEAC2}">
      <dgm:prSet/>
      <dgm:spPr/>
    </dgm:pt>
    <dgm:pt modelId="{D6D01B07-482A-4391-A189-093CB0FB37B9}" type="sibTrans" cxnId="{F55C0225-C484-4975-BCEF-12B9E27EEAC2}">
      <dgm:prSet/>
      <dgm:spPr/>
    </dgm:pt>
    <dgm:pt modelId="{EE196E1E-698E-4055-A375-8A8D0D3F16D0}">
      <dgm:prSet phldrT="[Text]" custT="1"/>
      <dgm:spPr>
        <a:solidFill>
          <a:schemeClr val="accent2">
            <a:lumMod val="20000"/>
            <a:lumOff val="80000"/>
          </a:schemeClr>
        </a:solidFill>
        <a:ln>
          <a:noFill/>
        </a:ln>
      </dgm:spPr>
      <dgm:t>
        <a:bodyPr anchor="t"/>
        <a:lstStyle/>
        <a:p>
          <a:pPr algn="l">
            <a:tabLst>
              <a:tab pos="795338" algn="l"/>
              <a:tab pos="914400" algn="l"/>
            </a:tabLst>
          </a:pPr>
          <a:endParaRPr lang="en-US" sz="3200" dirty="0"/>
        </a:p>
      </dgm:t>
    </dgm:pt>
    <dgm:pt modelId="{68AC08D8-C529-4312-873D-6E3E8F72ACEE}" type="parTrans" cxnId="{20807B92-2B5C-46AB-B1D5-0B9AD70B5A3F}">
      <dgm:prSet/>
      <dgm:spPr/>
    </dgm:pt>
    <dgm:pt modelId="{F47BA919-65B4-4611-98F8-7A5BCD0108B4}" type="sibTrans" cxnId="{20807B92-2B5C-46AB-B1D5-0B9AD70B5A3F}">
      <dgm:prSet/>
      <dgm:spPr/>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20807B92-2B5C-46AB-B1D5-0B9AD70B5A3F}" srcId="{ABF1938A-82C2-4B79-9F4C-F1551C840BCC}" destId="{EE196E1E-698E-4055-A375-8A8D0D3F16D0}" srcOrd="2" destOrd="0" parTransId="{68AC08D8-C529-4312-873D-6E3E8F72ACEE}" sibTransId="{F47BA919-65B4-4611-98F8-7A5BCD0108B4}"/>
    <dgm:cxn modelId="{BC9868BF-19CC-4AC1-A48F-7368C605A704}" type="presOf" srcId="{EE196E1E-698E-4055-A375-8A8D0D3F16D0}" destId="{CDF5D779-12D4-48BB-B84A-494F992B9C9B}" srcOrd="0" destOrd="3" presId="urn:microsoft.com/office/officeart/2005/8/layout/list1"/>
    <dgm:cxn modelId="{959148D0-ABCE-4DE1-9C13-5F1D448CEB1D}" srcId="{ABF1938A-82C2-4B79-9F4C-F1551C840BCC}" destId="{E7955BD7-FF1D-45D5-9A0D-991B6404FA38}" srcOrd="0" destOrd="0" parTransId="{9DA69CC1-47E0-428A-82E1-32CB160B3800}" sibTransId="{B1D33E57-5AB7-4249-B253-D1D848D048DB}"/>
    <dgm:cxn modelId="{3F343641-5A3A-4061-BD66-C9930608B2DB}" type="presOf" srcId="{9D5164D7-C6E1-4C25-B9E7-D35EBAB288C7}" destId="{CDF5D779-12D4-48BB-B84A-494F992B9C9B}" srcOrd="0" destOrd="2" presId="urn:microsoft.com/office/officeart/2005/8/layout/list1"/>
    <dgm:cxn modelId="{252EBC79-B68B-4ED8-BB8E-344A83252791}" type="presOf" srcId="{E7955BD7-FF1D-45D5-9A0D-991B6404FA38}" destId="{CDF5D779-12D4-48BB-B84A-494F992B9C9B}" srcOrd="0" destOrd="1" presId="urn:microsoft.com/office/officeart/2005/8/layout/list1"/>
    <dgm:cxn modelId="{649503BC-2CB9-455A-9D38-B36B214B45CE}" type="presOf" srcId="{5AFF1D91-FB3F-47F8-B52A-6E03C6BE4900}" destId="{BC7C1AA7-B38E-42EE-AC8F-76DAF7C1E950}" srcOrd="1" destOrd="0" presId="urn:microsoft.com/office/officeart/2005/8/layout/list1"/>
    <dgm:cxn modelId="{16087A65-6701-4CA2-A496-C73B36EB7518}" type="presOf" srcId="{7BB4D12B-7B02-4DE8-9ECD-9996A436614E}" destId="{FCCAAE2C-5698-4E03-8A85-19715E4A370C}" srcOrd="0" destOrd="0" presId="urn:microsoft.com/office/officeart/2005/8/layout/list1"/>
    <dgm:cxn modelId="{B10B17A7-90D1-4557-BA03-3AD6D8780526}" type="presOf" srcId="{ABF1938A-82C2-4B79-9F4C-F1551C840BCC}" destId="{CDF5D779-12D4-48BB-B84A-494F992B9C9B}" srcOrd="0" destOrd="0" presId="urn:microsoft.com/office/officeart/2005/8/layout/list1"/>
    <dgm:cxn modelId="{F55C0225-C484-4975-BCEF-12B9E27EEAC2}" srcId="{ABF1938A-82C2-4B79-9F4C-F1551C840BCC}" destId="{B33AF6D2-45EC-4344-9A95-1095E5862A75}" srcOrd="3" destOrd="0" parTransId="{5BE1E190-9976-495F-9C24-22B78EBF990E}" sibTransId="{D6D01B07-482A-4391-A189-093CB0FB37B9}"/>
    <dgm:cxn modelId="{1C3839A8-C615-4083-A2DA-2B1D1B184E7C}" srcId="{7BB4D12B-7B02-4DE8-9ECD-9996A436614E}" destId="{5AFF1D91-FB3F-47F8-B52A-6E03C6BE4900}" srcOrd="0" destOrd="0" parTransId="{AB21A712-3108-4EF1-A458-F31D9CD01B33}" sibTransId="{83472317-0CF2-47B3-9F7A-28DD3502A917}"/>
    <dgm:cxn modelId="{CF4E040D-55EC-4028-B3A7-084057F791A7}" srcId="{ABF1938A-82C2-4B79-9F4C-F1551C840BCC}" destId="{9D5164D7-C6E1-4C25-B9E7-D35EBAB288C7}" srcOrd="1" destOrd="0" parTransId="{256B47CB-4125-433A-994D-46ED78F3C561}" sibTransId="{AF45F5BB-B0AF-405E-943A-FCE184370B39}"/>
    <dgm:cxn modelId="{24609A27-2A1E-4608-A59C-8FF55E1D4092}" srcId="{5AFF1D91-FB3F-47F8-B52A-6E03C6BE4900}" destId="{ABF1938A-82C2-4B79-9F4C-F1551C840BCC}" srcOrd="0" destOrd="0" parTransId="{9F1C18AC-A1B1-4ECF-A1CC-2A32D4F7E8E2}" sibTransId="{675077BC-6091-4C18-A40B-1371B95B6267}"/>
    <dgm:cxn modelId="{2331CCFA-E979-4E28-8F70-7432CFFA3EF2}" type="presOf" srcId="{5AFF1D91-FB3F-47F8-B52A-6E03C6BE4900}" destId="{02F89A0F-9B8D-4402-AEDB-996E964927AC}" srcOrd="0" destOrd="0" presId="urn:microsoft.com/office/officeart/2005/8/layout/list1"/>
    <dgm:cxn modelId="{85A63471-273F-4E15-9D36-83D114EA2F74}" type="presOf" srcId="{B33AF6D2-45EC-4344-9A95-1095E5862A75}" destId="{CDF5D779-12D4-48BB-B84A-494F992B9C9B}" srcOrd="0" destOrd="4" presId="urn:microsoft.com/office/officeart/2005/8/layout/list1"/>
    <dgm:cxn modelId="{8A0693F3-EEDD-422E-A19C-5C1BA25D12AE}" type="presParOf" srcId="{FCCAAE2C-5698-4E03-8A85-19715E4A370C}" destId="{62CF0814-5CA7-4217-8976-FA57021E6CF1}" srcOrd="0" destOrd="0" presId="urn:microsoft.com/office/officeart/2005/8/layout/list1"/>
    <dgm:cxn modelId="{89F1CE77-501C-4561-9B88-46AA33E4A6BA}" type="presParOf" srcId="{62CF0814-5CA7-4217-8976-FA57021E6CF1}" destId="{02F89A0F-9B8D-4402-AEDB-996E964927AC}" srcOrd="0" destOrd="0" presId="urn:microsoft.com/office/officeart/2005/8/layout/list1"/>
    <dgm:cxn modelId="{58C8DFAD-7B18-4ADD-9819-4E79536DC606}" type="presParOf" srcId="{62CF0814-5CA7-4217-8976-FA57021E6CF1}" destId="{BC7C1AA7-B38E-42EE-AC8F-76DAF7C1E950}" srcOrd="1" destOrd="0" presId="urn:microsoft.com/office/officeart/2005/8/layout/list1"/>
    <dgm:cxn modelId="{2116EEBF-F6A8-49F2-994D-F59403AF6796}" type="presParOf" srcId="{FCCAAE2C-5698-4E03-8A85-19715E4A370C}" destId="{184CAA62-DD52-4F81-A0D4-4E47CA2916A8}" srcOrd="1" destOrd="0" presId="urn:microsoft.com/office/officeart/2005/8/layout/list1"/>
    <dgm:cxn modelId="{5E322A83-F657-488F-BA4B-C018514D46FC}"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The Flood-Caused Ice Age</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sz="3400" b="1" dirty="0" smtClean="0">
              <a:solidFill>
                <a:srgbClr val="0000CC"/>
              </a:solidFill>
            </a:rPr>
            <a:t>Two</a:t>
          </a:r>
          <a:r>
            <a:rPr lang="en-US" sz="3400" b="1" dirty="0" smtClean="0"/>
            <a:t> particular aspects of the Flood could have been  instrumental in causing the Ice Age:</a:t>
          </a:r>
          <a:endParaRPr lang="en-US" sz="3400" dirty="0"/>
        </a:p>
      </dgm:t>
    </dgm:pt>
    <dgm:pt modelId="{9F1C18AC-A1B1-4ECF-A1CC-2A32D4F7E8E2}" type="parTrans" cxnId="{24609A27-2A1E-4608-A59C-8FF55E1D4092}">
      <dgm:prSet/>
      <dgm:spPr/>
      <dgm:t>
        <a:bodyPr/>
        <a:lstStyle/>
        <a:p>
          <a:endParaRPr lang="en-US"/>
        </a:p>
      </dgm:t>
    </dgm:pt>
    <dgm:pt modelId="{675077BC-6091-4C18-A40B-1371B95B6267}" type="sibTrans" cxnId="{24609A27-2A1E-4608-A59C-8FF55E1D4092}">
      <dgm:prSet/>
      <dgm:spPr/>
      <dgm:t>
        <a:bodyPr/>
        <a:lstStyle/>
        <a:p>
          <a:endParaRPr lang="en-US"/>
        </a:p>
      </dgm:t>
    </dgm:pt>
    <dgm:pt modelId="{E7955BD7-FF1D-45D5-9A0D-991B6404FA38}">
      <dgm:prSet phldrT="[Text]" custT="1"/>
      <dgm:spPr>
        <a:solidFill>
          <a:schemeClr val="accent2">
            <a:lumMod val="20000"/>
            <a:lumOff val="80000"/>
          </a:schemeClr>
        </a:solidFill>
        <a:ln>
          <a:noFill/>
        </a:ln>
      </dgm:spPr>
      <dgm:t>
        <a:bodyPr anchor="t"/>
        <a:lstStyle/>
        <a:p>
          <a:pPr algn="l">
            <a:tabLst>
              <a:tab pos="795338" algn="l"/>
              <a:tab pos="914400" algn="l"/>
            </a:tabLst>
          </a:pPr>
          <a:r>
            <a:rPr lang="en-US" sz="3200" b="1" dirty="0" smtClean="0">
              <a:solidFill>
                <a:srgbClr val="0000CC"/>
              </a:solidFill>
            </a:rPr>
            <a:t>Extensive Volcanic Activity </a:t>
          </a:r>
          <a:r>
            <a:rPr lang="en-US" sz="3200" b="1" dirty="0" smtClean="0"/>
            <a:t>(during and after the Flood)</a:t>
          </a:r>
          <a:endParaRPr lang="en-US" sz="3200" dirty="0"/>
        </a:p>
      </dgm:t>
    </dgm:pt>
    <dgm:pt modelId="{9DA69CC1-47E0-428A-82E1-32CB160B3800}" type="parTrans" cxnId="{959148D0-ABCE-4DE1-9C13-5F1D448CEB1D}">
      <dgm:prSet/>
      <dgm:spPr/>
      <dgm:t>
        <a:bodyPr/>
        <a:lstStyle/>
        <a:p>
          <a:endParaRPr lang="en-US"/>
        </a:p>
      </dgm:t>
    </dgm:pt>
    <dgm:pt modelId="{B1D33E57-5AB7-4249-B253-D1D848D048DB}" type="sibTrans" cxnId="{959148D0-ABCE-4DE1-9C13-5F1D448CEB1D}">
      <dgm:prSet/>
      <dgm:spPr/>
      <dgm:t>
        <a:bodyPr/>
        <a:lstStyle/>
        <a:p>
          <a:endParaRPr lang="en-US"/>
        </a:p>
      </dgm:t>
    </dgm:pt>
    <dgm:pt modelId="{9D5164D7-C6E1-4C25-B9E7-D35EBAB288C7}">
      <dgm:prSet phldrT="[Text]" custT="1"/>
      <dgm:spPr>
        <a:solidFill>
          <a:schemeClr val="accent2">
            <a:lumMod val="20000"/>
            <a:lumOff val="80000"/>
          </a:schemeClr>
        </a:solidFill>
        <a:ln>
          <a:noFill/>
        </a:ln>
      </dgm:spPr>
      <dgm:t>
        <a:bodyPr anchor="t"/>
        <a:lstStyle/>
        <a:p>
          <a:pPr algn="l">
            <a:tabLst>
              <a:tab pos="795338" algn="l"/>
              <a:tab pos="914400" algn="l"/>
            </a:tabLst>
          </a:pPr>
          <a:r>
            <a:rPr lang="en-US" sz="3200" b="1" dirty="0" smtClean="0">
              <a:solidFill>
                <a:srgbClr val="0000CC"/>
              </a:solidFill>
            </a:rPr>
            <a:t>Warm Oceans </a:t>
          </a:r>
          <a:r>
            <a:rPr lang="en-US" sz="3200" b="1" dirty="0" smtClean="0"/>
            <a:t>(following the Flood)</a:t>
          </a:r>
          <a:endParaRPr lang="en-US" sz="3200" dirty="0"/>
        </a:p>
      </dgm:t>
    </dgm:pt>
    <dgm:pt modelId="{256B47CB-4125-433A-994D-46ED78F3C561}" type="parTrans" cxnId="{CF4E040D-55EC-4028-B3A7-084057F791A7}">
      <dgm:prSet/>
      <dgm:spPr/>
      <dgm:t>
        <a:bodyPr/>
        <a:lstStyle/>
        <a:p>
          <a:endParaRPr lang="en-US"/>
        </a:p>
      </dgm:t>
    </dgm:pt>
    <dgm:pt modelId="{AF45F5BB-B0AF-405E-943A-FCE184370B39}" type="sibTrans" cxnId="{CF4E040D-55EC-4028-B3A7-084057F791A7}">
      <dgm:prSet/>
      <dgm:spPr/>
      <dgm:t>
        <a:bodyPr/>
        <a:lstStyle/>
        <a:p>
          <a:endParaRPr lang="en-US"/>
        </a:p>
      </dgm:t>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959148D0-ABCE-4DE1-9C13-5F1D448CEB1D}" srcId="{ABF1938A-82C2-4B79-9F4C-F1551C840BCC}" destId="{E7955BD7-FF1D-45D5-9A0D-991B6404FA38}" srcOrd="0" destOrd="0" parTransId="{9DA69CC1-47E0-428A-82E1-32CB160B3800}" sibTransId="{B1D33E57-5AB7-4249-B253-D1D848D048DB}"/>
    <dgm:cxn modelId="{17A107A9-4586-4957-8F4D-86C6885FF915}" type="presOf" srcId="{9D5164D7-C6E1-4C25-B9E7-D35EBAB288C7}" destId="{CDF5D779-12D4-48BB-B84A-494F992B9C9B}" srcOrd="0" destOrd="2" presId="urn:microsoft.com/office/officeart/2005/8/layout/list1"/>
    <dgm:cxn modelId="{659D4368-BD38-43C4-80A6-EE44BF313841}" type="presOf" srcId="{E7955BD7-FF1D-45D5-9A0D-991B6404FA38}" destId="{CDF5D779-12D4-48BB-B84A-494F992B9C9B}" srcOrd="0" destOrd="1" presId="urn:microsoft.com/office/officeart/2005/8/layout/list1"/>
    <dgm:cxn modelId="{1953ED69-0CFB-40CC-8EF1-D0EC5EECB854}" type="presOf" srcId="{7BB4D12B-7B02-4DE8-9ECD-9996A436614E}" destId="{FCCAAE2C-5698-4E03-8A85-19715E4A370C}" srcOrd="0" destOrd="0" presId="urn:microsoft.com/office/officeart/2005/8/layout/list1"/>
    <dgm:cxn modelId="{3AA60555-9BA4-448C-A1F3-700D782DE95A}" type="presOf" srcId="{5AFF1D91-FB3F-47F8-B52A-6E03C6BE4900}" destId="{02F89A0F-9B8D-4402-AEDB-996E964927AC}" srcOrd="0" destOrd="0"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CF4E040D-55EC-4028-B3A7-084057F791A7}" srcId="{ABF1938A-82C2-4B79-9F4C-F1551C840BCC}" destId="{9D5164D7-C6E1-4C25-B9E7-D35EBAB288C7}" srcOrd="1" destOrd="0" parTransId="{256B47CB-4125-433A-994D-46ED78F3C561}" sibTransId="{AF45F5BB-B0AF-405E-943A-FCE184370B39}"/>
    <dgm:cxn modelId="{24609A27-2A1E-4608-A59C-8FF55E1D4092}" srcId="{5AFF1D91-FB3F-47F8-B52A-6E03C6BE4900}" destId="{ABF1938A-82C2-4B79-9F4C-F1551C840BCC}" srcOrd="0" destOrd="0" parTransId="{9F1C18AC-A1B1-4ECF-A1CC-2A32D4F7E8E2}" sibTransId="{675077BC-6091-4C18-A40B-1371B95B6267}"/>
    <dgm:cxn modelId="{5587FB08-EF7A-48F5-8E8B-49D9C36FDF9B}" type="presOf" srcId="{5AFF1D91-FB3F-47F8-B52A-6E03C6BE4900}" destId="{BC7C1AA7-B38E-42EE-AC8F-76DAF7C1E950}" srcOrd="1" destOrd="0" presId="urn:microsoft.com/office/officeart/2005/8/layout/list1"/>
    <dgm:cxn modelId="{4364FDA3-6D50-4236-AB9E-1C87667A5DFC}" type="presOf" srcId="{ABF1938A-82C2-4B79-9F4C-F1551C840BCC}" destId="{CDF5D779-12D4-48BB-B84A-494F992B9C9B}" srcOrd="0" destOrd="0" presId="urn:microsoft.com/office/officeart/2005/8/layout/list1"/>
    <dgm:cxn modelId="{ED1EDEBA-41C0-469E-AFE2-58A0D3F6580E}" type="presParOf" srcId="{FCCAAE2C-5698-4E03-8A85-19715E4A370C}" destId="{62CF0814-5CA7-4217-8976-FA57021E6CF1}" srcOrd="0" destOrd="0" presId="urn:microsoft.com/office/officeart/2005/8/layout/list1"/>
    <dgm:cxn modelId="{A5AEB738-F345-41F1-9C60-4DEACFF23BF2}" type="presParOf" srcId="{62CF0814-5CA7-4217-8976-FA57021E6CF1}" destId="{02F89A0F-9B8D-4402-AEDB-996E964927AC}" srcOrd="0" destOrd="0" presId="urn:microsoft.com/office/officeart/2005/8/layout/list1"/>
    <dgm:cxn modelId="{E44E4E9F-590C-4B89-8FE1-791AAD5AABB9}" type="presParOf" srcId="{62CF0814-5CA7-4217-8976-FA57021E6CF1}" destId="{BC7C1AA7-B38E-42EE-AC8F-76DAF7C1E950}" srcOrd="1" destOrd="0" presId="urn:microsoft.com/office/officeart/2005/8/layout/list1"/>
    <dgm:cxn modelId="{08722652-A115-4002-883D-D0283AA0655E}" type="presParOf" srcId="{FCCAAE2C-5698-4E03-8A85-19715E4A370C}" destId="{184CAA62-DD52-4F81-A0D4-4E47CA2916A8}" srcOrd="1" destOrd="0" presId="urn:microsoft.com/office/officeart/2005/8/layout/list1"/>
    <dgm:cxn modelId="{58130511-C960-4915-B7BF-E5DA459E39EB}"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Extensive Volcanic Activity </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b="1" dirty="0" smtClean="0"/>
            <a:t>As we have already seen, the flood was accompanied by a tremendous amount of volcanic activity. </a:t>
          </a:r>
          <a:endParaRPr lang="en-US" dirty="0"/>
        </a:p>
      </dgm:t>
    </dgm:pt>
    <dgm:pt modelId="{9F1C18AC-A1B1-4ECF-A1CC-2A32D4F7E8E2}" type="parTrans" cxnId="{24609A27-2A1E-4608-A59C-8FF55E1D4092}">
      <dgm:prSet/>
      <dgm:spPr/>
      <dgm:t>
        <a:bodyPr/>
        <a:lstStyle/>
        <a:p>
          <a:endParaRPr lang="en-US"/>
        </a:p>
      </dgm:t>
    </dgm:pt>
    <dgm:pt modelId="{675077BC-6091-4C18-A40B-1371B95B6267}" type="sibTrans" cxnId="{24609A27-2A1E-4608-A59C-8FF55E1D4092}">
      <dgm:prSet/>
      <dgm:spPr/>
      <dgm:t>
        <a:bodyPr/>
        <a:lstStyle/>
        <a:p>
          <a:endParaRPr lang="en-US"/>
        </a:p>
      </dgm:t>
    </dgm:pt>
    <dgm:pt modelId="{74670897-39EB-4C87-AF0B-123A3943685D}">
      <dgm:prSet phldrT="[Text]"/>
      <dgm:spPr>
        <a:solidFill>
          <a:schemeClr val="accent2">
            <a:lumMod val="20000"/>
            <a:lumOff val="80000"/>
          </a:schemeClr>
        </a:solidFill>
        <a:ln>
          <a:noFill/>
        </a:ln>
      </dgm:spPr>
      <dgm:t>
        <a:bodyPr anchor="t"/>
        <a:lstStyle/>
        <a:p>
          <a:pPr algn="l"/>
          <a:r>
            <a:rPr lang="en-US" b="1" dirty="0" smtClean="0"/>
            <a:t>This would have caused a shroud of volcanic dust and aerosols (very small particles) to be cast into the earth’s atmosphere and remain there for several years following the Flood. </a:t>
          </a:r>
          <a:endParaRPr lang="en-US" dirty="0"/>
        </a:p>
      </dgm:t>
    </dgm:pt>
    <dgm:pt modelId="{D4B1A380-44E3-42BB-B630-693B99D87CA4}" type="parTrans" cxnId="{9392D167-1EBD-4276-9FC7-C163D2630CB7}">
      <dgm:prSet/>
      <dgm:spPr/>
      <dgm:t>
        <a:bodyPr/>
        <a:lstStyle/>
        <a:p>
          <a:endParaRPr lang="en-US"/>
        </a:p>
      </dgm:t>
    </dgm:pt>
    <dgm:pt modelId="{A1089073-6E6D-4E99-8503-43EA4A29F26C}" type="sibTrans" cxnId="{9392D167-1EBD-4276-9FC7-C163D2630CB7}">
      <dgm:prSet/>
      <dgm:spPr/>
      <dgm:t>
        <a:bodyPr/>
        <a:lstStyle/>
        <a:p>
          <a:endParaRPr lang="en-US"/>
        </a:p>
      </dgm:t>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695F4918-E608-49C9-BCCC-BCA7985A630A}" type="presOf" srcId="{5AFF1D91-FB3F-47F8-B52A-6E03C6BE4900}" destId="{BC7C1AA7-B38E-42EE-AC8F-76DAF7C1E950}" srcOrd="1" destOrd="0" presId="urn:microsoft.com/office/officeart/2005/8/layout/list1"/>
    <dgm:cxn modelId="{1F8DF9BD-8AF6-4F62-819B-6EBDFAEB2CA8}" type="presOf" srcId="{ABF1938A-82C2-4B79-9F4C-F1551C840BCC}" destId="{CDF5D779-12D4-48BB-B84A-494F992B9C9B}" srcOrd="0" destOrd="0" presId="urn:microsoft.com/office/officeart/2005/8/layout/list1"/>
    <dgm:cxn modelId="{C2493C60-0BE0-4493-84AB-AE4866C28800}" type="presOf" srcId="{74670897-39EB-4C87-AF0B-123A3943685D}" destId="{CDF5D779-12D4-48BB-B84A-494F992B9C9B}" srcOrd="0" destOrd="1" presId="urn:microsoft.com/office/officeart/2005/8/layout/list1"/>
    <dgm:cxn modelId="{9392D167-1EBD-4276-9FC7-C163D2630CB7}" srcId="{5AFF1D91-FB3F-47F8-B52A-6E03C6BE4900}" destId="{74670897-39EB-4C87-AF0B-123A3943685D}" srcOrd="1" destOrd="0" parTransId="{D4B1A380-44E3-42BB-B630-693B99D87CA4}" sibTransId="{A1089073-6E6D-4E99-8503-43EA4A29F26C}"/>
    <dgm:cxn modelId="{1C3839A8-C615-4083-A2DA-2B1D1B184E7C}" srcId="{7BB4D12B-7B02-4DE8-9ECD-9996A436614E}" destId="{5AFF1D91-FB3F-47F8-B52A-6E03C6BE4900}" srcOrd="0" destOrd="0" parTransId="{AB21A712-3108-4EF1-A458-F31D9CD01B33}" sibTransId="{83472317-0CF2-47B3-9F7A-28DD3502A917}"/>
    <dgm:cxn modelId="{24609A27-2A1E-4608-A59C-8FF55E1D4092}" srcId="{5AFF1D91-FB3F-47F8-B52A-6E03C6BE4900}" destId="{ABF1938A-82C2-4B79-9F4C-F1551C840BCC}" srcOrd="0" destOrd="0" parTransId="{9F1C18AC-A1B1-4ECF-A1CC-2A32D4F7E8E2}" sibTransId="{675077BC-6091-4C18-A40B-1371B95B6267}"/>
    <dgm:cxn modelId="{6F5919C1-CE43-40F9-AE58-0951628377CC}" type="presOf" srcId="{7BB4D12B-7B02-4DE8-9ECD-9996A436614E}" destId="{FCCAAE2C-5698-4E03-8A85-19715E4A370C}" srcOrd="0" destOrd="0" presId="urn:microsoft.com/office/officeart/2005/8/layout/list1"/>
    <dgm:cxn modelId="{3716A75C-AF75-46F5-8351-3456D53252C1}" type="presOf" srcId="{5AFF1D91-FB3F-47F8-B52A-6E03C6BE4900}" destId="{02F89A0F-9B8D-4402-AEDB-996E964927AC}" srcOrd="0" destOrd="0" presId="urn:microsoft.com/office/officeart/2005/8/layout/list1"/>
    <dgm:cxn modelId="{FB593451-2C11-4EA0-A171-D6C17D300FB8}" type="presParOf" srcId="{FCCAAE2C-5698-4E03-8A85-19715E4A370C}" destId="{62CF0814-5CA7-4217-8976-FA57021E6CF1}" srcOrd="0" destOrd="0" presId="urn:microsoft.com/office/officeart/2005/8/layout/list1"/>
    <dgm:cxn modelId="{9FDD7093-5BB5-4D0E-BB74-4074F1FC9564}" type="presParOf" srcId="{62CF0814-5CA7-4217-8976-FA57021E6CF1}" destId="{02F89A0F-9B8D-4402-AEDB-996E964927AC}" srcOrd="0" destOrd="0" presId="urn:microsoft.com/office/officeart/2005/8/layout/list1"/>
    <dgm:cxn modelId="{ECFB0BE9-79F7-4FDD-8515-993685D3B9F8}" type="presParOf" srcId="{62CF0814-5CA7-4217-8976-FA57021E6CF1}" destId="{BC7C1AA7-B38E-42EE-AC8F-76DAF7C1E950}" srcOrd="1" destOrd="0" presId="urn:microsoft.com/office/officeart/2005/8/layout/list1"/>
    <dgm:cxn modelId="{75407CBB-ECF2-4D20-96FB-B01FF49B2755}" type="presParOf" srcId="{FCCAAE2C-5698-4E03-8A85-19715E4A370C}" destId="{184CAA62-DD52-4F81-A0D4-4E47CA2916A8}" srcOrd="1" destOrd="0" presId="urn:microsoft.com/office/officeart/2005/8/layout/list1"/>
    <dgm:cxn modelId="{7BF1CC6D-231D-4E75-A458-F6A0F2EAFDA5}"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Extensive Volcanic Activity </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dirty="0" smtClean="0"/>
            <a:t>Extensive volcanic activity probably continued for a number of years after the Flood gradually declining as crustal magma solidified and crustal movements lessened. </a:t>
          </a:r>
          <a:endParaRPr lang="en-US" dirty="0"/>
        </a:p>
      </dgm:t>
    </dgm:pt>
    <dgm:pt modelId="{675077BC-6091-4C18-A40B-1371B95B6267}" type="sibTrans" cxnId="{24609A27-2A1E-4608-A59C-8FF55E1D4092}">
      <dgm:prSet/>
      <dgm:spPr/>
      <dgm:t>
        <a:bodyPr/>
        <a:lstStyle/>
        <a:p>
          <a:endParaRPr lang="en-US"/>
        </a:p>
      </dgm:t>
    </dgm:pt>
    <dgm:pt modelId="{9F1C18AC-A1B1-4ECF-A1CC-2A32D4F7E8E2}" type="parTrans" cxnId="{24609A27-2A1E-4608-A59C-8FF55E1D4092}">
      <dgm:prSet/>
      <dgm:spPr/>
      <dgm:t>
        <a:bodyPr/>
        <a:lstStyle/>
        <a:p>
          <a:endParaRPr lang="en-US"/>
        </a:p>
      </dgm:t>
    </dgm:pt>
    <dgm:pt modelId="{BCBE4851-1B82-42E8-9C05-D932A03E8479}">
      <dgm:prSet phldrT="[Text]"/>
      <dgm:spPr>
        <a:solidFill>
          <a:schemeClr val="accent2">
            <a:lumMod val="20000"/>
            <a:lumOff val="80000"/>
          </a:schemeClr>
        </a:solidFill>
        <a:ln>
          <a:noFill/>
        </a:ln>
      </dgm:spPr>
      <dgm:t>
        <a:bodyPr anchor="t"/>
        <a:lstStyle/>
        <a:p>
          <a:pPr algn="l"/>
          <a:r>
            <a:rPr lang="en-US" dirty="0" smtClean="0"/>
            <a:t>This would have continued to push dust and aerosols into the atmosphere. </a:t>
          </a:r>
          <a:endParaRPr lang="en-US" dirty="0"/>
        </a:p>
      </dgm:t>
    </dgm:pt>
    <dgm:pt modelId="{1FCE678D-6CBB-4856-AEC6-03C918495935}" type="parTrans" cxnId="{7A5A6DB6-5CB6-4722-9F94-B74F449DF141}">
      <dgm:prSet/>
      <dgm:spPr/>
      <dgm:t>
        <a:bodyPr/>
        <a:lstStyle/>
        <a:p>
          <a:endParaRPr lang="en-US"/>
        </a:p>
      </dgm:t>
    </dgm:pt>
    <dgm:pt modelId="{D58F4044-F575-4281-8E4C-A7EE28183A89}" type="sibTrans" cxnId="{7A5A6DB6-5CB6-4722-9F94-B74F449DF141}">
      <dgm:prSet/>
      <dgm:spPr/>
      <dgm:t>
        <a:bodyPr/>
        <a:lstStyle/>
        <a:p>
          <a:endParaRPr lang="en-US"/>
        </a:p>
      </dgm:t>
    </dgm:pt>
    <dgm:pt modelId="{3FA1DA76-EDDB-48C9-8BB9-28F60B7DA22B}">
      <dgm:prSet phldrT="[Text]"/>
      <dgm:spPr>
        <a:solidFill>
          <a:schemeClr val="accent2">
            <a:lumMod val="20000"/>
            <a:lumOff val="80000"/>
          </a:schemeClr>
        </a:solidFill>
        <a:ln>
          <a:noFill/>
        </a:ln>
      </dgm:spPr>
      <dgm:t>
        <a:bodyPr anchor="t"/>
        <a:lstStyle/>
        <a:p>
          <a:pPr algn="l"/>
          <a:r>
            <a:rPr lang="en-US" dirty="0" smtClean="0"/>
            <a:t>The fact that Ice cores taken from Greenland and Antarctica show abundant volcanic particles and acids in the sections associated with the Ice Age seems to confirm the idea that there was a great deal of volcanic activity during the Ice Age.</a:t>
          </a:r>
          <a:endParaRPr lang="en-US" dirty="0"/>
        </a:p>
      </dgm:t>
    </dgm:pt>
    <dgm:pt modelId="{A5965792-C2DB-4C7B-ADF9-9A7E81C963ED}" type="parTrans" cxnId="{2F1D52AD-1448-4F6B-B6A6-3B809795EAED}">
      <dgm:prSet/>
      <dgm:spPr/>
      <dgm:t>
        <a:bodyPr/>
        <a:lstStyle/>
        <a:p>
          <a:endParaRPr lang="en-US"/>
        </a:p>
      </dgm:t>
    </dgm:pt>
    <dgm:pt modelId="{85711410-2ECC-4652-B8C2-D3E52168B0E7}" type="sibTrans" cxnId="{2F1D52AD-1448-4F6B-B6A6-3B809795EAED}">
      <dgm:prSet/>
      <dgm:spPr/>
      <dgm:t>
        <a:bodyPr/>
        <a:lstStyle/>
        <a:p>
          <a:endParaRPr lang="en-US"/>
        </a:p>
      </dgm:t>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664D7E6F-7F17-4579-8493-106DC5035E49}" type="presOf" srcId="{7BB4D12B-7B02-4DE8-9ECD-9996A436614E}" destId="{FCCAAE2C-5698-4E03-8A85-19715E4A370C}" srcOrd="0" destOrd="0" presId="urn:microsoft.com/office/officeart/2005/8/layout/list1"/>
    <dgm:cxn modelId="{C126A185-53F6-4557-9019-1013915D9BB4}" type="presOf" srcId="{3FA1DA76-EDDB-48C9-8BB9-28F60B7DA22B}" destId="{CDF5D779-12D4-48BB-B84A-494F992B9C9B}" srcOrd="0" destOrd="2" presId="urn:microsoft.com/office/officeart/2005/8/layout/list1"/>
    <dgm:cxn modelId="{3B5CB2B3-B068-4A33-AD89-7209F58B9F0D}" type="presOf" srcId="{5AFF1D91-FB3F-47F8-B52A-6E03C6BE4900}" destId="{BC7C1AA7-B38E-42EE-AC8F-76DAF7C1E950}" srcOrd="1" destOrd="0" presId="urn:microsoft.com/office/officeart/2005/8/layout/list1"/>
    <dgm:cxn modelId="{CDCAEE3D-99A8-4A86-AA64-C6D3753BECFD}" type="presOf" srcId="{ABF1938A-82C2-4B79-9F4C-F1551C840BCC}" destId="{CDF5D779-12D4-48BB-B84A-494F992B9C9B}" srcOrd="0" destOrd="0" presId="urn:microsoft.com/office/officeart/2005/8/layout/list1"/>
    <dgm:cxn modelId="{385130C9-D65F-4A82-8B40-F3DE1B60F697}" type="presOf" srcId="{BCBE4851-1B82-42E8-9C05-D932A03E8479}" destId="{CDF5D779-12D4-48BB-B84A-494F992B9C9B}" srcOrd="0" destOrd="1"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7A5A6DB6-5CB6-4722-9F94-B74F449DF141}" srcId="{5AFF1D91-FB3F-47F8-B52A-6E03C6BE4900}" destId="{BCBE4851-1B82-42E8-9C05-D932A03E8479}" srcOrd="1" destOrd="0" parTransId="{1FCE678D-6CBB-4856-AEC6-03C918495935}" sibTransId="{D58F4044-F575-4281-8E4C-A7EE28183A89}"/>
    <dgm:cxn modelId="{24609A27-2A1E-4608-A59C-8FF55E1D4092}" srcId="{5AFF1D91-FB3F-47F8-B52A-6E03C6BE4900}" destId="{ABF1938A-82C2-4B79-9F4C-F1551C840BCC}" srcOrd="0" destOrd="0" parTransId="{9F1C18AC-A1B1-4ECF-A1CC-2A32D4F7E8E2}" sibTransId="{675077BC-6091-4C18-A40B-1371B95B6267}"/>
    <dgm:cxn modelId="{2F1D52AD-1448-4F6B-B6A6-3B809795EAED}" srcId="{5AFF1D91-FB3F-47F8-B52A-6E03C6BE4900}" destId="{3FA1DA76-EDDB-48C9-8BB9-28F60B7DA22B}" srcOrd="2" destOrd="0" parTransId="{A5965792-C2DB-4C7B-ADF9-9A7E81C963ED}" sibTransId="{85711410-2ECC-4652-B8C2-D3E52168B0E7}"/>
    <dgm:cxn modelId="{B26FAFB2-0BD4-42A3-A91F-31D160BF4014}" type="presOf" srcId="{5AFF1D91-FB3F-47F8-B52A-6E03C6BE4900}" destId="{02F89A0F-9B8D-4402-AEDB-996E964927AC}" srcOrd="0" destOrd="0" presId="urn:microsoft.com/office/officeart/2005/8/layout/list1"/>
    <dgm:cxn modelId="{22D0B26F-671C-4ED0-B693-512220AFEA43}" type="presParOf" srcId="{FCCAAE2C-5698-4E03-8A85-19715E4A370C}" destId="{62CF0814-5CA7-4217-8976-FA57021E6CF1}" srcOrd="0" destOrd="0" presId="urn:microsoft.com/office/officeart/2005/8/layout/list1"/>
    <dgm:cxn modelId="{AD82A51A-4C28-4DFF-8089-80141A7F9518}" type="presParOf" srcId="{62CF0814-5CA7-4217-8976-FA57021E6CF1}" destId="{02F89A0F-9B8D-4402-AEDB-996E964927AC}" srcOrd="0" destOrd="0" presId="urn:microsoft.com/office/officeart/2005/8/layout/list1"/>
    <dgm:cxn modelId="{4B849ABB-27F7-49D8-91E8-AC50261CBA69}" type="presParOf" srcId="{62CF0814-5CA7-4217-8976-FA57021E6CF1}" destId="{BC7C1AA7-B38E-42EE-AC8F-76DAF7C1E950}" srcOrd="1" destOrd="0" presId="urn:microsoft.com/office/officeart/2005/8/layout/list1"/>
    <dgm:cxn modelId="{429F23AE-4A2C-4E33-8A72-65D042DE1C9F}" type="presParOf" srcId="{FCCAAE2C-5698-4E03-8A85-19715E4A370C}" destId="{184CAA62-DD52-4F81-A0D4-4E47CA2916A8}" srcOrd="1" destOrd="0" presId="urn:microsoft.com/office/officeart/2005/8/layout/list1"/>
    <dgm:cxn modelId="{1C55A1DA-C7AC-4ACD-878B-39F97F7D90EF}"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B4D12B-7B02-4DE8-9ECD-9996A43661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FF1D91-FB3F-47F8-B52A-6E03C6BE4900}">
      <dgm:prSet phldrT="[Text]" custT="1"/>
      <dgm:spPr>
        <a:solidFill>
          <a:schemeClr val="accent2"/>
        </a:solidFill>
      </dgm:spPr>
      <dgm:t>
        <a:bodyPr/>
        <a:lstStyle/>
        <a:p>
          <a:r>
            <a:rPr lang="en-US" sz="3600" b="1" dirty="0" smtClean="0"/>
            <a:t>Warm Oceans</a:t>
          </a:r>
          <a:endParaRPr lang="en-US" sz="3600" b="1" dirty="0"/>
        </a:p>
      </dgm:t>
    </dgm:pt>
    <dgm:pt modelId="{AB21A712-3108-4EF1-A458-F31D9CD01B33}" type="parTrans" cxnId="{1C3839A8-C615-4083-A2DA-2B1D1B184E7C}">
      <dgm:prSet/>
      <dgm:spPr/>
      <dgm:t>
        <a:bodyPr/>
        <a:lstStyle/>
        <a:p>
          <a:endParaRPr lang="en-US"/>
        </a:p>
      </dgm:t>
    </dgm:pt>
    <dgm:pt modelId="{83472317-0CF2-47B3-9F7A-28DD3502A917}" type="sibTrans" cxnId="{1C3839A8-C615-4083-A2DA-2B1D1B184E7C}">
      <dgm:prSet/>
      <dgm:spPr/>
      <dgm:t>
        <a:bodyPr/>
        <a:lstStyle/>
        <a:p>
          <a:endParaRPr lang="en-US"/>
        </a:p>
      </dgm:t>
    </dgm:pt>
    <dgm:pt modelId="{ABF1938A-82C2-4B79-9F4C-F1551C840BCC}">
      <dgm:prSet phldrT="[Text]"/>
      <dgm:spPr>
        <a:solidFill>
          <a:schemeClr val="accent2">
            <a:lumMod val="20000"/>
            <a:lumOff val="80000"/>
          </a:schemeClr>
        </a:solidFill>
        <a:ln>
          <a:noFill/>
        </a:ln>
      </dgm:spPr>
      <dgm:t>
        <a:bodyPr anchor="t"/>
        <a:lstStyle/>
        <a:p>
          <a:pPr algn="l"/>
          <a:r>
            <a:rPr lang="en-US" dirty="0" smtClean="0"/>
            <a:t>An Ice Age also requires huge amounts of water in the atmosphere, which then falls as snow. </a:t>
          </a:r>
          <a:endParaRPr lang="en-US" dirty="0"/>
        </a:p>
      </dgm:t>
    </dgm:pt>
    <dgm:pt modelId="{9F1C18AC-A1B1-4ECF-A1CC-2A32D4F7E8E2}" type="parTrans" cxnId="{24609A27-2A1E-4608-A59C-8FF55E1D4092}">
      <dgm:prSet/>
      <dgm:spPr/>
      <dgm:t>
        <a:bodyPr/>
        <a:lstStyle/>
        <a:p>
          <a:endParaRPr lang="en-US"/>
        </a:p>
      </dgm:t>
    </dgm:pt>
    <dgm:pt modelId="{675077BC-6091-4C18-A40B-1371B95B6267}" type="sibTrans" cxnId="{24609A27-2A1E-4608-A59C-8FF55E1D4092}">
      <dgm:prSet/>
      <dgm:spPr/>
      <dgm:t>
        <a:bodyPr/>
        <a:lstStyle/>
        <a:p>
          <a:endParaRPr lang="en-US"/>
        </a:p>
      </dgm:t>
    </dgm:pt>
    <dgm:pt modelId="{E9DEE347-93EE-4F85-9638-AD2233A1E20D}">
      <dgm:prSet phldrT="[Text]"/>
      <dgm:spPr>
        <a:solidFill>
          <a:schemeClr val="accent2">
            <a:lumMod val="20000"/>
            <a:lumOff val="80000"/>
          </a:schemeClr>
        </a:solidFill>
        <a:ln>
          <a:noFill/>
        </a:ln>
      </dgm:spPr>
      <dgm:t>
        <a:bodyPr anchor="t"/>
        <a:lstStyle/>
        <a:p>
          <a:pPr algn="l"/>
          <a:r>
            <a:rPr lang="en-US" dirty="0" smtClean="0"/>
            <a:t>But where would the tremendous amounts of water necessary to saturate the atmosphere have come from? </a:t>
          </a:r>
          <a:endParaRPr lang="en-US" dirty="0"/>
        </a:p>
      </dgm:t>
    </dgm:pt>
    <dgm:pt modelId="{A2D9319D-C42D-4BEE-9AD6-E8324A326951}" type="parTrans" cxnId="{095ADFD7-2834-46BA-9D2C-8C53AAC698A6}">
      <dgm:prSet/>
      <dgm:spPr/>
      <dgm:t>
        <a:bodyPr/>
        <a:lstStyle/>
        <a:p>
          <a:endParaRPr lang="en-US"/>
        </a:p>
      </dgm:t>
    </dgm:pt>
    <dgm:pt modelId="{D158A180-8E29-4C16-B9D3-0F1C801632D5}" type="sibTrans" cxnId="{095ADFD7-2834-46BA-9D2C-8C53AAC698A6}">
      <dgm:prSet/>
      <dgm:spPr/>
      <dgm:t>
        <a:bodyPr/>
        <a:lstStyle/>
        <a:p>
          <a:endParaRPr lang="en-US"/>
        </a:p>
      </dgm:t>
    </dgm:pt>
    <dgm:pt modelId="{CDA83BBF-73DD-456E-A853-263D486F48BC}">
      <dgm:prSet phldrT="[Text]"/>
      <dgm:spPr>
        <a:solidFill>
          <a:schemeClr val="accent2">
            <a:lumMod val="20000"/>
            <a:lumOff val="80000"/>
          </a:schemeClr>
        </a:solidFill>
        <a:ln>
          <a:noFill/>
        </a:ln>
      </dgm:spPr>
      <dgm:t>
        <a:bodyPr anchor="t"/>
        <a:lstStyle/>
        <a:p>
          <a:pPr algn="l"/>
          <a:endParaRPr lang="en-US" dirty="0"/>
        </a:p>
      </dgm:t>
    </dgm:pt>
    <dgm:pt modelId="{6B3F2C25-FCC7-49C3-BB29-D21B472356FD}" type="parTrans" cxnId="{BB853CEE-3236-420B-9953-4EE1C484791C}">
      <dgm:prSet/>
      <dgm:spPr/>
    </dgm:pt>
    <dgm:pt modelId="{D6C3975E-5FBC-47E6-ACE4-74521F7B9824}" type="sibTrans" cxnId="{BB853CEE-3236-420B-9953-4EE1C484791C}">
      <dgm:prSet/>
      <dgm:spPr/>
    </dgm:pt>
    <dgm:pt modelId="{E8CCE14F-39EC-4FF6-85CF-A497FF8C5894}">
      <dgm:prSet phldrT="[Text]"/>
      <dgm:spPr>
        <a:solidFill>
          <a:schemeClr val="accent2">
            <a:lumMod val="20000"/>
            <a:lumOff val="80000"/>
          </a:schemeClr>
        </a:solidFill>
        <a:ln>
          <a:noFill/>
        </a:ln>
      </dgm:spPr>
      <dgm:t>
        <a:bodyPr anchor="t"/>
        <a:lstStyle/>
        <a:p>
          <a:pPr algn="l"/>
          <a:endParaRPr lang="en-US" dirty="0"/>
        </a:p>
      </dgm:t>
    </dgm:pt>
    <dgm:pt modelId="{2AC29C32-46F8-44BB-9206-E61C2F69B21D}" type="parTrans" cxnId="{00003421-9E29-4208-A977-3402C7510448}">
      <dgm:prSet/>
      <dgm:spPr/>
    </dgm:pt>
    <dgm:pt modelId="{5D4EB371-C2AC-44C6-BBBC-554DA1949531}" type="sibTrans" cxnId="{00003421-9E29-4208-A977-3402C7510448}">
      <dgm:prSet/>
      <dgm:spPr/>
    </dgm:pt>
    <dgm:pt modelId="{FCCAAE2C-5698-4E03-8A85-19715E4A370C}" type="pres">
      <dgm:prSet presAssocID="{7BB4D12B-7B02-4DE8-9ECD-9996A436614E}" presName="linear" presStyleCnt="0">
        <dgm:presLayoutVars>
          <dgm:dir/>
          <dgm:animLvl val="lvl"/>
          <dgm:resizeHandles val="exact"/>
        </dgm:presLayoutVars>
      </dgm:prSet>
      <dgm:spPr/>
      <dgm:t>
        <a:bodyPr/>
        <a:lstStyle/>
        <a:p>
          <a:endParaRPr lang="en-US"/>
        </a:p>
      </dgm:t>
    </dgm:pt>
    <dgm:pt modelId="{62CF0814-5CA7-4217-8976-FA57021E6CF1}" type="pres">
      <dgm:prSet presAssocID="{5AFF1D91-FB3F-47F8-B52A-6E03C6BE4900}" presName="parentLin" presStyleCnt="0"/>
      <dgm:spPr/>
    </dgm:pt>
    <dgm:pt modelId="{02F89A0F-9B8D-4402-AEDB-996E964927AC}" type="pres">
      <dgm:prSet presAssocID="{5AFF1D91-FB3F-47F8-B52A-6E03C6BE4900}" presName="parentLeftMargin" presStyleLbl="node1" presStyleIdx="0" presStyleCnt="1"/>
      <dgm:spPr/>
      <dgm:t>
        <a:bodyPr/>
        <a:lstStyle/>
        <a:p>
          <a:endParaRPr lang="en-US"/>
        </a:p>
      </dgm:t>
    </dgm:pt>
    <dgm:pt modelId="{BC7C1AA7-B38E-42EE-AC8F-76DAF7C1E950}" type="pres">
      <dgm:prSet presAssocID="{5AFF1D91-FB3F-47F8-B52A-6E03C6BE4900}" presName="parentText" presStyleLbl="node1" presStyleIdx="0" presStyleCnt="1" custScaleX="126611">
        <dgm:presLayoutVars>
          <dgm:chMax val="0"/>
          <dgm:bulletEnabled val="1"/>
        </dgm:presLayoutVars>
      </dgm:prSet>
      <dgm:spPr/>
      <dgm:t>
        <a:bodyPr/>
        <a:lstStyle/>
        <a:p>
          <a:endParaRPr lang="en-US"/>
        </a:p>
      </dgm:t>
    </dgm:pt>
    <dgm:pt modelId="{184CAA62-DD52-4F81-A0D4-4E47CA2916A8}" type="pres">
      <dgm:prSet presAssocID="{5AFF1D91-FB3F-47F8-B52A-6E03C6BE4900}" presName="negativeSpace" presStyleCnt="0"/>
      <dgm:spPr/>
    </dgm:pt>
    <dgm:pt modelId="{CDF5D779-12D4-48BB-B84A-494F992B9C9B}" type="pres">
      <dgm:prSet presAssocID="{5AFF1D91-FB3F-47F8-B52A-6E03C6BE4900}" presName="childText" presStyleLbl="conFgAcc1" presStyleIdx="0" presStyleCnt="1" custScaleX="96079" custLinFactNeighborX="1961" custLinFactNeighborY="-965">
        <dgm:presLayoutVars>
          <dgm:bulletEnabled val="1"/>
        </dgm:presLayoutVars>
      </dgm:prSet>
      <dgm:spPr/>
      <dgm:t>
        <a:bodyPr/>
        <a:lstStyle/>
        <a:p>
          <a:endParaRPr lang="en-US"/>
        </a:p>
      </dgm:t>
    </dgm:pt>
  </dgm:ptLst>
  <dgm:cxnLst>
    <dgm:cxn modelId="{A6CF24AB-0421-4652-B24B-C7AEE6AA88F6}" type="presOf" srcId="{E8CCE14F-39EC-4FF6-85CF-A497FF8C5894}" destId="{CDF5D779-12D4-48BB-B84A-494F992B9C9B}" srcOrd="0" destOrd="2" presId="urn:microsoft.com/office/officeart/2005/8/layout/list1"/>
    <dgm:cxn modelId="{095ADFD7-2834-46BA-9D2C-8C53AAC698A6}" srcId="{5AFF1D91-FB3F-47F8-B52A-6E03C6BE4900}" destId="{E9DEE347-93EE-4F85-9638-AD2233A1E20D}" srcOrd="1" destOrd="0" parTransId="{A2D9319D-C42D-4BEE-9AD6-E8324A326951}" sibTransId="{D158A180-8E29-4C16-B9D3-0F1C801632D5}"/>
    <dgm:cxn modelId="{00003421-9E29-4208-A977-3402C7510448}" srcId="{5AFF1D91-FB3F-47F8-B52A-6E03C6BE4900}" destId="{E8CCE14F-39EC-4FF6-85CF-A497FF8C5894}" srcOrd="2" destOrd="0" parTransId="{2AC29C32-46F8-44BB-9206-E61C2F69B21D}" sibTransId="{5D4EB371-C2AC-44C6-BBBC-554DA1949531}"/>
    <dgm:cxn modelId="{13F77C31-548A-4FF9-A08C-E4188DA9CCF2}" type="presOf" srcId="{ABF1938A-82C2-4B79-9F4C-F1551C840BCC}" destId="{CDF5D779-12D4-48BB-B84A-494F992B9C9B}" srcOrd="0" destOrd="0" presId="urn:microsoft.com/office/officeart/2005/8/layout/list1"/>
    <dgm:cxn modelId="{E07A7ADE-78C5-499B-B9CC-0DAF98AD797D}" type="presOf" srcId="{5AFF1D91-FB3F-47F8-B52A-6E03C6BE4900}" destId="{BC7C1AA7-B38E-42EE-AC8F-76DAF7C1E950}" srcOrd="1" destOrd="0" presId="urn:microsoft.com/office/officeart/2005/8/layout/list1"/>
    <dgm:cxn modelId="{94559B31-A8D3-4D04-B208-1F4649A6EEA9}" type="presOf" srcId="{E9DEE347-93EE-4F85-9638-AD2233A1E20D}" destId="{CDF5D779-12D4-48BB-B84A-494F992B9C9B}" srcOrd="0" destOrd="1" presId="urn:microsoft.com/office/officeart/2005/8/layout/list1"/>
    <dgm:cxn modelId="{8EDC3865-D639-473A-8A5D-D4526A592865}" type="presOf" srcId="{CDA83BBF-73DD-456E-A853-263D486F48BC}" destId="{CDF5D779-12D4-48BB-B84A-494F992B9C9B}" srcOrd="0" destOrd="3" presId="urn:microsoft.com/office/officeart/2005/8/layout/list1"/>
    <dgm:cxn modelId="{1C3839A8-C615-4083-A2DA-2B1D1B184E7C}" srcId="{7BB4D12B-7B02-4DE8-9ECD-9996A436614E}" destId="{5AFF1D91-FB3F-47F8-B52A-6E03C6BE4900}" srcOrd="0" destOrd="0" parTransId="{AB21A712-3108-4EF1-A458-F31D9CD01B33}" sibTransId="{83472317-0CF2-47B3-9F7A-28DD3502A917}"/>
    <dgm:cxn modelId="{24609A27-2A1E-4608-A59C-8FF55E1D4092}" srcId="{5AFF1D91-FB3F-47F8-B52A-6E03C6BE4900}" destId="{ABF1938A-82C2-4B79-9F4C-F1551C840BCC}" srcOrd="0" destOrd="0" parTransId="{9F1C18AC-A1B1-4ECF-A1CC-2A32D4F7E8E2}" sibTransId="{675077BC-6091-4C18-A40B-1371B95B6267}"/>
    <dgm:cxn modelId="{0503916D-291A-4659-A0E0-C5A65FC58C09}" type="presOf" srcId="{5AFF1D91-FB3F-47F8-B52A-6E03C6BE4900}" destId="{02F89A0F-9B8D-4402-AEDB-996E964927AC}" srcOrd="0" destOrd="0" presId="urn:microsoft.com/office/officeart/2005/8/layout/list1"/>
    <dgm:cxn modelId="{FD8AE69B-5EF5-4A5F-9791-B0190C35A4BD}" type="presOf" srcId="{7BB4D12B-7B02-4DE8-9ECD-9996A436614E}" destId="{FCCAAE2C-5698-4E03-8A85-19715E4A370C}" srcOrd="0" destOrd="0" presId="urn:microsoft.com/office/officeart/2005/8/layout/list1"/>
    <dgm:cxn modelId="{BB853CEE-3236-420B-9953-4EE1C484791C}" srcId="{5AFF1D91-FB3F-47F8-B52A-6E03C6BE4900}" destId="{CDA83BBF-73DD-456E-A853-263D486F48BC}" srcOrd="3" destOrd="0" parTransId="{6B3F2C25-FCC7-49C3-BB29-D21B472356FD}" sibTransId="{D6C3975E-5FBC-47E6-ACE4-74521F7B9824}"/>
    <dgm:cxn modelId="{3D290C8E-D038-4B1E-AF6E-DA37196603BB}" type="presParOf" srcId="{FCCAAE2C-5698-4E03-8A85-19715E4A370C}" destId="{62CF0814-5CA7-4217-8976-FA57021E6CF1}" srcOrd="0" destOrd="0" presId="urn:microsoft.com/office/officeart/2005/8/layout/list1"/>
    <dgm:cxn modelId="{CABE0D53-6C9C-4F83-A6BF-96187E8F4FC6}" type="presParOf" srcId="{62CF0814-5CA7-4217-8976-FA57021E6CF1}" destId="{02F89A0F-9B8D-4402-AEDB-996E964927AC}" srcOrd="0" destOrd="0" presId="urn:microsoft.com/office/officeart/2005/8/layout/list1"/>
    <dgm:cxn modelId="{06FD4DA2-4244-46E0-BA83-5307D2C9C445}" type="presParOf" srcId="{62CF0814-5CA7-4217-8976-FA57021E6CF1}" destId="{BC7C1AA7-B38E-42EE-AC8F-76DAF7C1E950}" srcOrd="1" destOrd="0" presId="urn:microsoft.com/office/officeart/2005/8/layout/list1"/>
    <dgm:cxn modelId="{4F35FF7E-2488-4FC6-8A73-C6B95FB1F919}" type="presParOf" srcId="{FCCAAE2C-5698-4E03-8A85-19715E4A370C}" destId="{184CAA62-DD52-4F81-A0D4-4E47CA2916A8}" srcOrd="1" destOrd="0" presId="urn:microsoft.com/office/officeart/2005/8/layout/list1"/>
    <dgm:cxn modelId="{07E32394-A9FF-4EAF-B4F0-02A5A2AEE62E}" type="presParOf" srcId="{FCCAAE2C-5698-4E03-8A85-19715E4A370C}" destId="{CDF5D779-12D4-48BB-B84A-494F992B9C9B}" srcOrd="2" destOrd="0" presId="urn:microsoft.com/office/officeart/2005/8/layout/list1"/>
  </dgm:cxnLst>
  <dgm:bg>
    <a:solidFill>
      <a:schemeClr val="accent2">
        <a:lumMod val="20000"/>
        <a:lumOff val="80000"/>
      </a:schemeClr>
    </a:solidFill>
    <a:effectLst>
      <a:glow rad="228600">
        <a:schemeClr val="accent3">
          <a:satMod val="175000"/>
          <a:alpha val="40000"/>
        </a:schemeClr>
      </a:glow>
      <a:innerShdw blurRad="63500" dist="50800" dir="13500000">
        <a:prstClr val="black">
          <a:alpha val="50000"/>
        </a:prstClr>
      </a:inn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442051"/>
          <a:ext cx="7467644" cy="43218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83184" rIns="603225" bIns="184912" numCol="1" spcCol="1270" anchor="t" anchorCtr="0">
          <a:noAutofit/>
        </a:bodyPr>
        <a:lstStyle/>
        <a:p>
          <a:pPr marL="228600" lvl="1" indent="-228600" algn="l" defTabSz="1155700">
            <a:lnSpc>
              <a:spcPct val="90000"/>
            </a:lnSpc>
            <a:spcBef>
              <a:spcPct val="0"/>
            </a:spcBef>
            <a:spcAft>
              <a:spcPct val="15000"/>
            </a:spcAft>
            <a:buChar char="••"/>
          </a:pPr>
          <a:r>
            <a:rPr lang="en-US" sz="2600" b="1" kern="1200" dirty="0" smtClean="0"/>
            <a:t>The Flood of Noah’s day was the greatest catastrophe in earth history, and it involved much more than rain. </a:t>
          </a:r>
          <a:endParaRPr lang="en-US" sz="2600" kern="1200" dirty="0"/>
        </a:p>
        <a:p>
          <a:pPr marL="228600" lvl="1" indent="-228600" algn="l" defTabSz="1155700">
            <a:lnSpc>
              <a:spcPct val="90000"/>
            </a:lnSpc>
            <a:spcBef>
              <a:spcPct val="0"/>
            </a:spcBef>
            <a:spcAft>
              <a:spcPct val="15000"/>
            </a:spcAft>
            <a:buChar char="••"/>
          </a:pPr>
          <a:r>
            <a:rPr lang="en-US" sz="2600" b="1" kern="1200" dirty="0" smtClean="0"/>
            <a:t>As we have already seen, it reshaped the surface of the earth, with massive volcanoes and earthquakes that dwarf anything observed in modern times. </a:t>
          </a:r>
          <a:endParaRPr lang="en-US" sz="2600" kern="1200" dirty="0"/>
        </a:p>
        <a:p>
          <a:pPr marL="228600" lvl="1" indent="-228600" algn="l" defTabSz="1155700">
            <a:lnSpc>
              <a:spcPct val="90000"/>
            </a:lnSpc>
            <a:spcBef>
              <a:spcPct val="0"/>
            </a:spcBef>
            <a:spcAft>
              <a:spcPct val="15000"/>
            </a:spcAft>
            <a:buChar char="••"/>
          </a:pPr>
          <a:r>
            <a:rPr lang="en-US" sz="2600" b="1" kern="1200" dirty="0" smtClean="0"/>
            <a:t>Such a tremendous catastrophe could have radically altered the earth’s climate, resulting in an </a:t>
          </a:r>
          <a:r>
            <a:rPr lang="en-US" sz="2600" b="1" kern="1200" dirty="0" smtClean="0">
              <a:solidFill>
                <a:srgbClr val="0000CC"/>
              </a:solidFill>
            </a:rPr>
            <a:t>Ice Age</a:t>
          </a:r>
          <a:r>
            <a:rPr lang="en-US" sz="2600" b="1" kern="1200" dirty="0" smtClean="0"/>
            <a:t>.</a:t>
          </a:r>
          <a:endParaRPr lang="en-US" sz="2600" kern="1200" dirty="0"/>
        </a:p>
      </dsp:txBody>
      <dsp:txXfrm>
        <a:off x="152416" y="442051"/>
        <a:ext cx="7467644" cy="4321800"/>
      </dsp:txXfrm>
    </dsp:sp>
    <dsp:sp modelId="{BC7C1AA7-B38E-42EE-AC8F-76DAF7C1E950}">
      <dsp:nvSpPr>
        <dsp:cNvPr id="0" name=""/>
        <dsp:cNvSpPr/>
      </dsp:nvSpPr>
      <dsp:spPr>
        <a:xfrm>
          <a:off x="388620" y="32759"/>
          <a:ext cx="5440680" cy="8265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Background</a:t>
          </a:r>
          <a:endParaRPr lang="en-US" sz="3600" b="1" kern="1200" dirty="0"/>
        </a:p>
      </dsp:txBody>
      <dsp:txXfrm>
        <a:off x="388620" y="32759"/>
        <a:ext cx="5440680" cy="82656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533739"/>
          <a:ext cx="7467644" cy="40950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79044" rIns="603225"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The Genesis account records that the “fountains of the great deep” burst forth during the Flood (Genesis 7:11). </a:t>
          </a:r>
          <a:endParaRPr lang="en-US" sz="2300" kern="1200" dirty="0"/>
        </a:p>
        <a:p>
          <a:pPr marL="228600" lvl="1" indent="-228600" algn="l" defTabSz="1022350">
            <a:lnSpc>
              <a:spcPct val="90000"/>
            </a:lnSpc>
            <a:spcBef>
              <a:spcPct val="0"/>
            </a:spcBef>
            <a:spcAft>
              <a:spcPct val="15000"/>
            </a:spcAft>
            <a:buChar char="••"/>
          </a:pPr>
          <a:r>
            <a:rPr lang="en-US" sz="2300" kern="1200" dirty="0" smtClean="0"/>
            <a:t>Perhaps these “fountains” that “burst forth” were the result of movements in the earth’s crust that released high-pressure outflows of deep, hot water reservoirs</a:t>
          </a:r>
          <a:endParaRPr lang="en-US" sz="2300" kern="1200" dirty="0"/>
        </a:p>
        <a:p>
          <a:pPr marL="228600" lvl="1" indent="-228600" algn="l" defTabSz="1022350">
            <a:lnSpc>
              <a:spcPct val="90000"/>
            </a:lnSpc>
            <a:spcBef>
              <a:spcPct val="0"/>
            </a:spcBef>
            <a:spcAft>
              <a:spcPct val="15000"/>
            </a:spcAft>
            <a:buChar char="••"/>
          </a:pPr>
          <a:r>
            <a:rPr lang="en-US" sz="2300" kern="1200" dirty="0" smtClean="0"/>
            <a:t>Both massive volcanic activity and large underwater lava flows that occurred during the flood probably added heat to the oceans.</a:t>
          </a:r>
          <a:endParaRPr lang="en-US" sz="2300" kern="1200" dirty="0"/>
        </a:p>
      </dsp:txBody>
      <dsp:txXfrm>
        <a:off x="152416" y="533739"/>
        <a:ext cx="7467644" cy="4095000"/>
      </dsp:txXfrm>
    </dsp:sp>
    <dsp:sp modelId="{BC7C1AA7-B38E-42EE-AC8F-76DAF7C1E950}">
      <dsp:nvSpPr>
        <dsp:cNvPr id="0" name=""/>
        <dsp:cNvSpPr/>
      </dsp:nvSpPr>
      <dsp:spPr>
        <a:xfrm>
          <a:off x="388620" y="168299"/>
          <a:ext cx="6888499" cy="73800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Warm Oceans</a:t>
          </a:r>
          <a:endParaRPr lang="en-US" sz="3600" b="1" kern="1200" dirty="0"/>
        </a:p>
      </dsp:txBody>
      <dsp:txXfrm>
        <a:off x="388620" y="168299"/>
        <a:ext cx="6888499" cy="73800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411226"/>
          <a:ext cx="7467644" cy="42966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58216" rIns="603225"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If there were rapid currents during the Flood,  it would have mixed the warm water, driving it from pole to pole. </a:t>
          </a:r>
          <a:endParaRPr lang="en-US" sz="2200" kern="1200" dirty="0"/>
        </a:p>
        <a:p>
          <a:pPr marL="228600" lvl="1" indent="-228600" algn="l" defTabSz="977900">
            <a:lnSpc>
              <a:spcPct val="90000"/>
            </a:lnSpc>
            <a:spcBef>
              <a:spcPct val="0"/>
            </a:spcBef>
            <a:spcAft>
              <a:spcPct val="15000"/>
            </a:spcAft>
            <a:buChar char="••"/>
          </a:pPr>
          <a:r>
            <a:rPr lang="en-US" sz="2200" kern="1200" dirty="0" smtClean="0"/>
            <a:t>Warm water would also have prevented the formation of ice in the sea. </a:t>
          </a:r>
          <a:endParaRPr lang="en-US" sz="2200" kern="1200" dirty="0"/>
        </a:p>
        <a:p>
          <a:pPr marL="228600" lvl="1" indent="-228600" algn="l" defTabSz="977900">
            <a:lnSpc>
              <a:spcPct val="90000"/>
            </a:lnSpc>
            <a:spcBef>
              <a:spcPct val="0"/>
            </a:spcBef>
            <a:spcAft>
              <a:spcPct val="15000"/>
            </a:spcAft>
            <a:buChar char="••"/>
          </a:pPr>
          <a:r>
            <a:rPr lang="en-US" sz="2200" kern="1200" dirty="0" smtClean="0"/>
            <a:t>As a result, the warm ocean would have a much higher level of evaporation than now occurs in the modern cool ocean. </a:t>
          </a:r>
          <a:endParaRPr lang="en-US" sz="2200" kern="1200" dirty="0"/>
        </a:p>
        <a:p>
          <a:pPr marL="228600" lvl="1" indent="-228600" algn="l" defTabSz="977900">
            <a:lnSpc>
              <a:spcPct val="90000"/>
            </a:lnSpc>
            <a:spcBef>
              <a:spcPct val="0"/>
            </a:spcBef>
            <a:spcAft>
              <a:spcPct val="15000"/>
            </a:spcAft>
            <a:buChar char="••"/>
          </a:pPr>
          <a:r>
            <a:rPr lang="en-US" sz="2200" kern="1200" dirty="0" smtClean="0"/>
            <a:t>Warm water and cooler continents (resulting from volcanic dust) are a recipe for the powerful and continuous snowstorms needed for an Ice Age to occur.</a:t>
          </a:r>
          <a:endParaRPr lang="en-US" sz="2200" kern="1200" dirty="0"/>
        </a:p>
      </dsp:txBody>
      <dsp:txXfrm>
        <a:off x="152416" y="411226"/>
        <a:ext cx="7467644" cy="4296600"/>
      </dsp:txXfrm>
    </dsp:sp>
    <dsp:sp modelId="{BC7C1AA7-B38E-42EE-AC8F-76DAF7C1E950}">
      <dsp:nvSpPr>
        <dsp:cNvPr id="0" name=""/>
        <dsp:cNvSpPr/>
      </dsp:nvSpPr>
      <dsp:spPr>
        <a:xfrm>
          <a:off x="388620" y="89639"/>
          <a:ext cx="6888499" cy="64944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Warm Oceans</a:t>
          </a:r>
          <a:endParaRPr lang="en-US" sz="3600" b="1" kern="1200" dirty="0"/>
        </a:p>
      </dsp:txBody>
      <dsp:txXfrm>
        <a:off x="388620" y="89639"/>
        <a:ext cx="6888499" cy="64944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341926"/>
          <a:ext cx="7467644" cy="44352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58216" rIns="603225"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Evolutionary Ice Age views say that there were about 30 separate ice ages over the past 2.5 million years, with the most recent ones lasting 100,000 years and the earlier ones lasting 40,000 years. </a:t>
          </a:r>
          <a:endParaRPr lang="en-US" sz="2200" kern="1200" dirty="0"/>
        </a:p>
        <a:p>
          <a:pPr marL="228600" lvl="1" indent="-228600" algn="l" defTabSz="977900">
            <a:lnSpc>
              <a:spcPct val="90000"/>
            </a:lnSpc>
            <a:spcBef>
              <a:spcPct val="0"/>
            </a:spcBef>
            <a:spcAft>
              <a:spcPct val="15000"/>
            </a:spcAft>
            <a:buChar char="••"/>
          </a:pPr>
          <a:r>
            <a:rPr lang="en-US" sz="2200" kern="1200" dirty="0" smtClean="0"/>
            <a:t>Michael Oard, a retired meteorologist from the National Weather Service with Answers in Genesis, believes that by starting with the Bible’s history of the Flood and then looking at the evidence from this biblical perspective, we can better understand both how the Ice Age started and how it could have taken place in a much shorter period of time.</a:t>
          </a:r>
          <a:endParaRPr lang="en-US" sz="2200" kern="1200" dirty="0"/>
        </a:p>
      </dsp:txBody>
      <dsp:txXfrm>
        <a:off x="152416" y="341926"/>
        <a:ext cx="7467644" cy="4435200"/>
      </dsp:txXfrm>
    </dsp:sp>
    <dsp:sp modelId="{BC7C1AA7-B38E-42EE-AC8F-76DAF7C1E950}">
      <dsp:nvSpPr>
        <dsp:cNvPr id="0" name=""/>
        <dsp:cNvSpPr/>
      </dsp:nvSpPr>
      <dsp:spPr>
        <a:xfrm>
          <a:off x="388620" y="20339"/>
          <a:ext cx="6888499" cy="64944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The Rapid Ice Age</a:t>
          </a:r>
          <a:endParaRPr lang="en-US" sz="3600" b="1" kern="1200" dirty="0"/>
        </a:p>
      </dsp:txBody>
      <dsp:txXfrm>
        <a:off x="388620" y="20339"/>
        <a:ext cx="6888499" cy="64944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459076"/>
          <a:ext cx="7467644" cy="42588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20700" rIns="603225"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dirty="0" smtClean="0"/>
            <a:t>Oard estimates that the Ice Age caused by the Flood lasted for a total of about 700 years (500 years to accumulate, 200 years to melt).</a:t>
          </a:r>
          <a:endParaRPr lang="en-US" sz="2500" kern="1200" dirty="0"/>
        </a:p>
        <a:p>
          <a:pPr marL="228600" lvl="1" indent="-228600" algn="l" defTabSz="1111250">
            <a:lnSpc>
              <a:spcPct val="90000"/>
            </a:lnSpc>
            <a:spcBef>
              <a:spcPct val="0"/>
            </a:spcBef>
            <a:spcAft>
              <a:spcPct val="15000"/>
            </a:spcAft>
            <a:buChar char="••"/>
          </a:pPr>
          <a:r>
            <a:rPr lang="en-US" sz="2500" kern="1200" dirty="0" smtClean="0"/>
            <a:t>Oard believes that based on what we know about the impact of the global Flood on the continents, sediments, and climate, an ice age would not require hundreds of thousands to millions of years, as taught by the evolutionary views. </a:t>
          </a:r>
          <a:endParaRPr lang="en-US" sz="2500" kern="1200" dirty="0"/>
        </a:p>
      </dsp:txBody>
      <dsp:txXfrm>
        <a:off x="152416" y="459076"/>
        <a:ext cx="7467644" cy="4258800"/>
      </dsp:txXfrm>
    </dsp:sp>
    <dsp:sp modelId="{BC7C1AA7-B38E-42EE-AC8F-76DAF7C1E950}">
      <dsp:nvSpPr>
        <dsp:cNvPr id="0" name=""/>
        <dsp:cNvSpPr/>
      </dsp:nvSpPr>
      <dsp:spPr>
        <a:xfrm>
          <a:off x="388620" y="79019"/>
          <a:ext cx="6888499" cy="76752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The Rapid Ice Age</a:t>
          </a:r>
          <a:endParaRPr lang="en-US" sz="3600" b="1" kern="1200" dirty="0"/>
        </a:p>
      </dsp:txBody>
      <dsp:txXfrm>
        <a:off x="388620" y="79019"/>
        <a:ext cx="6888499" cy="7675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376239"/>
          <a:ext cx="7467644" cy="44100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104140" rIns="603225" bIns="227584" numCol="1" spcCol="1270" anchor="t" anchorCtr="0">
          <a:noAutofit/>
        </a:bodyPr>
        <a:lstStyle/>
        <a:p>
          <a:pPr marL="285750" lvl="1" indent="-285750" algn="l" defTabSz="1422400">
            <a:lnSpc>
              <a:spcPct val="90000"/>
            </a:lnSpc>
            <a:spcBef>
              <a:spcPct val="0"/>
            </a:spcBef>
            <a:spcAft>
              <a:spcPct val="15000"/>
            </a:spcAft>
            <a:buChar char="••"/>
          </a:pPr>
          <a:endParaRPr lang="en-US" sz="3200" kern="1200" dirty="0"/>
        </a:p>
        <a:p>
          <a:pPr marL="285750" lvl="1" indent="-285750" algn="l" defTabSz="1422400">
            <a:lnSpc>
              <a:spcPct val="90000"/>
            </a:lnSpc>
            <a:spcBef>
              <a:spcPct val="0"/>
            </a:spcBef>
            <a:spcAft>
              <a:spcPct val="15000"/>
            </a:spcAft>
            <a:buChar char="••"/>
          </a:pPr>
          <a:endParaRPr lang="en-US" sz="3200" kern="1200" dirty="0"/>
        </a:p>
        <a:p>
          <a:pPr marL="285750" lvl="1" indent="-285750" algn="l" defTabSz="1422400">
            <a:lnSpc>
              <a:spcPct val="90000"/>
            </a:lnSpc>
            <a:spcBef>
              <a:spcPct val="0"/>
            </a:spcBef>
            <a:spcAft>
              <a:spcPct val="15000"/>
            </a:spcAft>
            <a:buChar char="••"/>
          </a:pPr>
          <a:r>
            <a:rPr lang="en-US" sz="3200" b="1" kern="1200" dirty="0" smtClean="0"/>
            <a:t>Ice Age: </a:t>
          </a:r>
          <a:r>
            <a:rPr lang="en-US" sz="3200" kern="1200" dirty="0" smtClean="0"/>
            <a:t>An ice age is defined as a time of extensive glacial activity in which a much greater portion of the earth’s land is covered by ice. </a:t>
          </a:r>
          <a:endParaRPr lang="en-US" sz="3200" kern="1200" dirty="0"/>
        </a:p>
        <a:p>
          <a:pPr marL="285750" lvl="1" indent="-285750" algn="l" defTabSz="1422400">
            <a:lnSpc>
              <a:spcPct val="90000"/>
            </a:lnSpc>
            <a:spcBef>
              <a:spcPct val="0"/>
            </a:spcBef>
            <a:spcAft>
              <a:spcPct val="15000"/>
            </a:spcAft>
            <a:buChar char="••"/>
          </a:pPr>
          <a:endParaRPr lang="en-US" sz="3200" kern="1200" dirty="0"/>
        </a:p>
        <a:p>
          <a:pPr marL="285750" lvl="1" indent="-285750" algn="l" defTabSz="1422400">
            <a:lnSpc>
              <a:spcPct val="90000"/>
            </a:lnSpc>
            <a:spcBef>
              <a:spcPct val="0"/>
            </a:spcBef>
            <a:spcAft>
              <a:spcPct val="15000"/>
            </a:spcAft>
            <a:buChar char="••"/>
          </a:pPr>
          <a:endParaRPr lang="en-US" sz="3200" kern="1200" dirty="0"/>
        </a:p>
      </dsp:txBody>
      <dsp:txXfrm>
        <a:off x="152416" y="376239"/>
        <a:ext cx="7467644" cy="4410000"/>
      </dsp:txXfrm>
    </dsp:sp>
    <dsp:sp modelId="{BC7C1AA7-B38E-42EE-AC8F-76DAF7C1E950}">
      <dsp:nvSpPr>
        <dsp:cNvPr id="0" name=""/>
        <dsp:cNvSpPr/>
      </dsp:nvSpPr>
      <dsp:spPr>
        <a:xfrm>
          <a:off x="388620" y="10799"/>
          <a:ext cx="5440680" cy="73800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Definitions</a:t>
          </a:r>
          <a:endParaRPr lang="en-US" sz="3600" b="1" kern="1200" dirty="0"/>
        </a:p>
      </dsp:txBody>
      <dsp:txXfrm>
        <a:off x="388620" y="10799"/>
        <a:ext cx="5440680" cy="7380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612114"/>
          <a:ext cx="7467644" cy="405405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666496" rIns="603225" bIns="227584" numCol="1" spcCol="1270" anchor="t" anchorCtr="0">
          <a:noAutofit/>
        </a:bodyPr>
        <a:lstStyle/>
        <a:p>
          <a:pPr marL="285750" lvl="1" indent="-285750" algn="l" defTabSz="1422400">
            <a:lnSpc>
              <a:spcPct val="90000"/>
            </a:lnSpc>
            <a:spcBef>
              <a:spcPct val="0"/>
            </a:spcBef>
            <a:spcAft>
              <a:spcPct val="15000"/>
            </a:spcAft>
            <a:buChar char="••"/>
          </a:pPr>
          <a:r>
            <a:rPr lang="en-US" sz="3200" b="1" kern="1200" dirty="0" smtClean="0"/>
            <a:t>Glacier:</a:t>
          </a:r>
          <a:r>
            <a:rPr lang="en-US" sz="3200" kern="1200" dirty="0" smtClean="0"/>
            <a:t> a large mass of ice that has accumulated from snow over the years and is slowly moving from a higher place.</a:t>
          </a:r>
          <a:endParaRPr lang="en-US" sz="3200" kern="1200" dirty="0"/>
        </a:p>
        <a:p>
          <a:pPr marL="285750" lvl="1" indent="-285750" algn="l" defTabSz="1422400">
            <a:lnSpc>
              <a:spcPct val="90000"/>
            </a:lnSpc>
            <a:spcBef>
              <a:spcPct val="0"/>
            </a:spcBef>
            <a:spcAft>
              <a:spcPct val="15000"/>
            </a:spcAft>
            <a:buChar char="••"/>
          </a:pPr>
          <a:r>
            <a:rPr lang="en-US" sz="3200" b="1" kern="1200" dirty="0" smtClean="0"/>
            <a:t>Moraines:</a:t>
          </a:r>
          <a:r>
            <a:rPr lang="en-US" sz="3200" kern="1200" dirty="0" smtClean="0"/>
            <a:t> stones, boulders, and debris that have been carried and dropped by a glacier.</a:t>
          </a:r>
          <a:endParaRPr lang="en-US" sz="3200" kern="1200" dirty="0"/>
        </a:p>
      </dsp:txBody>
      <dsp:txXfrm>
        <a:off x="152416" y="612114"/>
        <a:ext cx="7467644" cy="4054050"/>
      </dsp:txXfrm>
    </dsp:sp>
    <dsp:sp modelId="{BC7C1AA7-B38E-42EE-AC8F-76DAF7C1E950}">
      <dsp:nvSpPr>
        <dsp:cNvPr id="0" name=""/>
        <dsp:cNvSpPr/>
      </dsp:nvSpPr>
      <dsp:spPr>
        <a:xfrm>
          <a:off x="388620" y="129734"/>
          <a:ext cx="5440680" cy="9741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Definitions</a:t>
          </a:r>
          <a:endParaRPr lang="en-US" sz="3600" b="1" kern="1200" dirty="0"/>
        </a:p>
      </dsp:txBody>
      <dsp:txXfrm>
        <a:off x="388620" y="129734"/>
        <a:ext cx="5440680" cy="97416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459076"/>
          <a:ext cx="7467644" cy="42588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41528" rIns="603225"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smtClean="0">
              <a:solidFill>
                <a:srgbClr val="000000"/>
              </a:solidFill>
            </a:rPr>
            <a:t>Scientists have collected mounds of evidence proving that ice once covered most of Canada and parts of the northern and central United States as well as other parts of the world.</a:t>
          </a:r>
          <a:endParaRPr lang="en-US" sz="2600" kern="1200" dirty="0">
            <a:solidFill>
              <a:srgbClr val="000000"/>
            </a:solidFill>
          </a:endParaRPr>
        </a:p>
        <a:p>
          <a:pPr marL="228600" lvl="1" indent="-228600" algn="l" defTabSz="1155700">
            <a:lnSpc>
              <a:spcPct val="90000"/>
            </a:lnSpc>
            <a:spcBef>
              <a:spcPct val="0"/>
            </a:spcBef>
            <a:spcAft>
              <a:spcPct val="15000"/>
            </a:spcAft>
            <a:buChar char="••"/>
          </a:pPr>
          <a:r>
            <a:rPr lang="en-US" sz="2600" kern="1200" dirty="0" smtClean="0">
              <a:solidFill>
                <a:srgbClr val="000000"/>
              </a:solidFill>
            </a:rPr>
            <a:t>But the truth is, evolutionary scientists still do not know the cause of the Ice Age as succinctly stated by David Alt: “Although theories abound, no one really knows what causes ice ages.” </a:t>
          </a:r>
          <a:endParaRPr lang="en-US" sz="2600" kern="1200" dirty="0">
            <a:solidFill>
              <a:srgbClr val="000000"/>
            </a:solidFill>
          </a:endParaRPr>
        </a:p>
      </dsp:txBody>
      <dsp:txXfrm>
        <a:off x="152416" y="459076"/>
        <a:ext cx="7467644" cy="4258800"/>
      </dsp:txXfrm>
    </dsp:sp>
    <dsp:sp modelId="{BC7C1AA7-B38E-42EE-AC8F-76DAF7C1E950}">
      <dsp:nvSpPr>
        <dsp:cNvPr id="0" name=""/>
        <dsp:cNvSpPr/>
      </dsp:nvSpPr>
      <dsp:spPr>
        <a:xfrm>
          <a:off x="388620" y="79019"/>
          <a:ext cx="6888499" cy="76752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Causes for an Ice </a:t>
          </a:r>
          <a:r>
            <a:rPr lang="en-US" sz="3600" b="1" kern="1200" dirty="0" smtClean="0"/>
            <a:t>Age</a:t>
          </a:r>
          <a:endParaRPr lang="en-US" sz="3600" b="1" kern="1200" dirty="0"/>
        </a:p>
      </dsp:txBody>
      <dsp:txXfrm>
        <a:off x="388620" y="79019"/>
        <a:ext cx="6888499" cy="76752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504377"/>
          <a:ext cx="7467644" cy="42840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708152" rIns="603225" bIns="227584" numCol="1" spcCol="1270" anchor="t" anchorCtr="0">
          <a:noAutofit/>
        </a:bodyPr>
        <a:lstStyle/>
        <a:p>
          <a:pPr marL="285750" lvl="1" indent="-285750" algn="l" defTabSz="1511300">
            <a:lnSpc>
              <a:spcPct val="90000"/>
            </a:lnSpc>
            <a:spcBef>
              <a:spcPct val="0"/>
            </a:spcBef>
            <a:spcAft>
              <a:spcPct val="15000"/>
            </a:spcAft>
            <a:buChar char="••"/>
          </a:pPr>
          <a:r>
            <a:rPr lang="en-US" sz="3400" b="1" kern="1200" dirty="0" smtClean="0">
              <a:solidFill>
                <a:srgbClr val="0000CC"/>
              </a:solidFill>
            </a:rPr>
            <a:t>Two</a:t>
          </a:r>
          <a:r>
            <a:rPr lang="en-US" sz="3400" b="1" kern="1200" dirty="0" smtClean="0"/>
            <a:t> </a:t>
          </a:r>
          <a:r>
            <a:rPr lang="en-US" sz="3400" b="1" kern="1200" dirty="0" smtClean="0"/>
            <a:t>things are thought to be required for there to be an Ice </a:t>
          </a:r>
          <a:r>
            <a:rPr lang="en-US" sz="3400" b="1" kern="1200" dirty="0" smtClean="0"/>
            <a:t>Age:</a:t>
          </a:r>
          <a:endParaRPr lang="en-US" sz="3400" kern="1200" dirty="0"/>
        </a:p>
        <a:p>
          <a:pPr marL="571500" lvl="2" indent="-285750" algn="l" defTabSz="1422400">
            <a:lnSpc>
              <a:spcPct val="90000"/>
            </a:lnSpc>
            <a:spcBef>
              <a:spcPct val="0"/>
            </a:spcBef>
            <a:spcAft>
              <a:spcPct val="15000"/>
            </a:spcAft>
            <a:buChar char="••"/>
            <a:tabLst>
              <a:tab pos="795338" algn="l"/>
              <a:tab pos="914400" algn="l"/>
            </a:tabLst>
          </a:pPr>
          <a:r>
            <a:rPr lang="en-US" sz="3200" b="1" kern="1200" dirty="0" smtClean="0">
              <a:solidFill>
                <a:srgbClr val="000000"/>
              </a:solidFill>
            </a:rPr>
            <a:t>Cool Summers</a:t>
          </a:r>
          <a:endParaRPr lang="en-US" sz="3200" kern="1200" dirty="0">
            <a:solidFill>
              <a:srgbClr val="000000"/>
            </a:solidFill>
          </a:endParaRPr>
        </a:p>
        <a:p>
          <a:pPr marL="571500" lvl="2" indent="-285750" algn="l" defTabSz="1422400">
            <a:lnSpc>
              <a:spcPct val="90000"/>
            </a:lnSpc>
            <a:spcBef>
              <a:spcPct val="0"/>
            </a:spcBef>
            <a:spcAft>
              <a:spcPct val="15000"/>
            </a:spcAft>
            <a:buChar char="••"/>
            <a:tabLst>
              <a:tab pos="795338" algn="l"/>
              <a:tab pos="914400" algn="l"/>
            </a:tabLst>
          </a:pPr>
          <a:r>
            <a:rPr lang="en-US" sz="3200" b="1" kern="1200" dirty="0" smtClean="0">
              <a:solidFill>
                <a:srgbClr val="000000"/>
              </a:solidFill>
            </a:rPr>
            <a:t>Heavy Snow</a:t>
          </a:r>
          <a:endParaRPr lang="en-US" sz="3200" kern="1200" dirty="0">
            <a:solidFill>
              <a:srgbClr val="000000"/>
            </a:solidFill>
          </a:endParaRPr>
        </a:p>
        <a:p>
          <a:pPr marL="571500" lvl="2" indent="-285750" algn="l" defTabSz="1422400">
            <a:lnSpc>
              <a:spcPct val="90000"/>
            </a:lnSpc>
            <a:spcBef>
              <a:spcPct val="0"/>
            </a:spcBef>
            <a:spcAft>
              <a:spcPct val="15000"/>
            </a:spcAft>
            <a:buChar char="••"/>
            <a:tabLst>
              <a:tab pos="795338" algn="l"/>
              <a:tab pos="914400" algn="l"/>
            </a:tabLst>
          </a:pPr>
          <a:endParaRPr lang="en-US" sz="3200" kern="1200" dirty="0"/>
        </a:p>
        <a:p>
          <a:pPr marL="571500" lvl="2" indent="-285750" algn="l" defTabSz="1422400">
            <a:lnSpc>
              <a:spcPct val="90000"/>
            </a:lnSpc>
            <a:spcBef>
              <a:spcPct val="0"/>
            </a:spcBef>
            <a:spcAft>
              <a:spcPct val="15000"/>
            </a:spcAft>
            <a:buChar char="••"/>
            <a:tabLst>
              <a:tab pos="795338" algn="l"/>
              <a:tab pos="914400" algn="l"/>
            </a:tabLst>
          </a:pPr>
          <a:endParaRPr lang="en-US" sz="3200" kern="1200" dirty="0"/>
        </a:p>
      </dsp:txBody>
      <dsp:txXfrm>
        <a:off x="152416" y="504377"/>
        <a:ext cx="7467644" cy="4284000"/>
      </dsp:txXfrm>
    </dsp:sp>
    <dsp:sp modelId="{BC7C1AA7-B38E-42EE-AC8F-76DAF7C1E950}">
      <dsp:nvSpPr>
        <dsp:cNvPr id="0" name=""/>
        <dsp:cNvSpPr/>
      </dsp:nvSpPr>
      <dsp:spPr>
        <a:xfrm>
          <a:off x="388620" y="7379"/>
          <a:ext cx="6888499" cy="100368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Recipe for an Ice </a:t>
          </a:r>
          <a:r>
            <a:rPr lang="en-US" sz="3600" b="1" kern="1200" dirty="0" smtClean="0"/>
            <a:t>Age</a:t>
          </a:r>
          <a:endParaRPr lang="en-US" sz="3600" b="1" kern="1200" dirty="0"/>
        </a:p>
      </dsp:txBody>
      <dsp:txXfrm>
        <a:off x="388620" y="7379"/>
        <a:ext cx="6888499" cy="100368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376239"/>
          <a:ext cx="7467644" cy="44100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20700" rIns="603225" bIns="227584" numCol="1" spcCol="1270" anchor="t" anchorCtr="0">
          <a:noAutofit/>
        </a:bodyPr>
        <a:lstStyle/>
        <a:p>
          <a:pPr marL="285750" lvl="1" indent="-285750" algn="l" defTabSz="1511300">
            <a:lnSpc>
              <a:spcPct val="90000"/>
            </a:lnSpc>
            <a:spcBef>
              <a:spcPct val="0"/>
            </a:spcBef>
            <a:spcAft>
              <a:spcPct val="15000"/>
            </a:spcAft>
            <a:buChar char="••"/>
          </a:pPr>
          <a:r>
            <a:rPr lang="en-US" sz="3400" b="1" kern="1200" dirty="0" smtClean="0">
              <a:solidFill>
                <a:srgbClr val="0000CC"/>
              </a:solidFill>
            </a:rPr>
            <a:t>Two</a:t>
          </a:r>
          <a:r>
            <a:rPr lang="en-US" sz="3400" b="1" kern="1200" dirty="0" smtClean="0"/>
            <a:t> particular aspects of the Flood could have been  instrumental in causing the Ice Age:</a:t>
          </a:r>
          <a:endParaRPr lang="en-US" sz="3400" kern="1200" dirty="0"/>
        </a:p>
        <a:p>
          <a:pPr marL="571500" lvl="2" indent="-285750" algn="l" defTabSz="1422400">
            <a:lnSpc>
              <a:spcPct val="90000"/>
            </a:lnSpc>
            <a:spcBef>
              <a:spcPct val="0"/>
            </a:spcBef>
            <a:spcAft>
              <a:spcPct val="15000"/>
            </a:spcAft>
            <a:buChar char="••"/>
            <a:tabLst>
              <a:tab pos="795338" algn="l"/>
              <a:tab pos="914400" algn="l"/>
            </a:tabLst>
          </a:pPr>
          <a:r>
            <a:rPr lang="en-US" sz="3200" b="1" kern="1200" dirty="0" smtClean="0">
              <a:solidFill>
                <a:srgbClr val="0000CC"/>
              </a:solidFill>
            </a:rPr>
            <a:t>Extensive Volcanic Activity </a:t>
          </a:r>
          <a:r>
            <a:rPr lang="en-US" sz="3200" b="1" kern="1200" dirty="0" smtClean="0"/>
            <a:t>(during and after the Flood)</a:t>
          </a:r>
          <a:endParaRPr lang="en-US" sz="3200" kern="1200" dirty="0"/>
        </a:p>
        <a:p>
          <a:pPr marL="571500" lvl="2" indent="-285750" algn="l" defTabSz="1422400">
            <a:lnSpc>
              <a:spcPct val="90000"/>
            </a:lnSpc>
            <a:spcBef>
              <a:spcPct val="0"/>
            </a:spcBef>
            <a:spcAft>
              <a:spcPct val="15000"/>
            </a:spcAft>
            <a:buChar char="••"/>
            <a:tabLst>
              <a:tab pos="795338" algn="l"/>
              <a:tab pos="914400" algn="l"/>
            </a:tabLst>
          </a:pPr>
          <a:r>
            <a:rPr lang="en-US" sz="3200" b="1" kern="1200" dirty="0" smtClean="0">
              <a:solidFill>
                <a:srgbClr val="0000CC"/>
              </a:solidFill>
            </a:rPr>
            <a:t>Warm Oceans </a:t>
          </a:r>
          <a:r>
            <a:rPr lang="en-US" sz="3200" b="1" kern="1200" dirty="0" smtClean="0"/>
            <a:t>(following the Flood)</a:t>
          </a:r>
          <a:endParaRPr lang="en-US" sz="3200" kern="1200" dirty="0"/>
        </a:p>
      </dsp:txBody>
      <dsp:txXfrm>
        <a:off x="152416" y="376239"/>
        <a:ext cx="7467644" cy="4410000"/>
      </dsp:txXfrm>
    </dsp:sp>
    <dsp:sp modelId="{BC7C1AA7-B38E-42EE-AC8F-76DAF7C1E950}">
      <dsp:nvSpPr>
        <dsp:cNvPr id="0" name=""/>
        <dsp:cNvSpPr/>
      </dsp:nvSpPr>
      <dsp:spPr>
        <a:xfrm>
          <a:off x="388620" y="10799"/>
          <a:ext cx="6888499" cy="73800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The Flood-Caused Ice Age</a:t>
          </a:r>
          <a:endParaRPr lang="en-US" sz="3600" b="1" kern="1200" dirty="0"/>
        </a:p>
      </dsp:txBody>
      <dsp:txXfrm>
        <a:off x="388620" y="10799"/>
        <a:ext cx="6888499" cy="73800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486151"/>
          <a:ext cx="7467644" cy="42336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62356" rIns="603225" bIns="192024" numCol="1" spcCol="1270" anchor="t" anchorCtr="0">
          <a:noAutofit/>
        </a:bodyPr>
        <a:lstStyle/>
        <a:p>
          <a:pPr marL="228600" lvl="1" indent="-228600" algn="l" defTabSz="1200150">
            <a:lnSpc>
              <a:spcPct val="90000"/>
            </a:lnSpc>
            <a:spcBef>
              <a:spcPct val="0"/>
            </a:spcBef>
            <a:spcAft>
              <a:spcPct val="15000"/>
            </a:spcAft>
            <a:buChar char="••"/>
          </a:pPr>
          <a:r>
            <a:rPr lang="en-US" sz="2700" b="1" kern="1200" dirty="0" smtClean="0"/>
            <a:t>As we have already seen, the flood was accompanied by a tremendous amount of volcanic activity. </a:t>
          </a:r>
          <a:endParaRPr lang="en-US" sz="2700" kern="1200" dirty="0"/>
        </a:p>
        <a:p>
          <a:pPr marL="228600" lvl="1" indent="-228600" algn="l" defTabSz="1200150">
            <a:lnSpc>
              <a:spcPct val="90000"/>
            </a:lnSpc>
            <a:spcBef>
              <a:spcPct val="0"/>
            </a:spcBef>
            <a:spcAft>
              <a:spcPct val="15000"/>
            </a:spcAft>
            <a:buChar char="••"/>
          </a:pPr>
          <a:r>
            <a:rPr lang="en-US" sz="2700" b="1" kern="1200" dirty="0" smtClean="0"/>
            <a:t>This would have caused a shroud of volcanic dust and aerosols (very small particles) to be cast into the earth’s atmosphere and remain there for several years following the Flood. </a:t>
          </a:r>
          <a:endParaRPr lang="en-US" sz="2700" kern="1200" dirty="0"/>
        </a:p>
      </dsp:txBody>
      <dsp:txXfrm>
        <a:off x="152416" y="486151"/>
        <a:ext cx="7467644" cy="4233600"/>
      </dsp:txXfrm>
    </dsp:sp>
    <dsp:sp modelId="{BC7C1AA7-B38E-42EE-AC8F-76DAF7C1E950}">
      <dsp:nvSpPr>
        <dsp:cNvPr id="0" name=""/>
        <dsp:cNvSpPr/>
      </dsp:nvSpPr>
      <dsp:spPr>
        <a:xfrm>
          <a:off x="388620" y="76859"/>
          <a:ext cx="6888499" cy="8265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Extensive Volcanic Activity </a:t>
          </a:r>
          <a:endParaRPr lang="en-US" sz="3600" b="1" kern="1200" dirty="0"/>
        </a:p>
      </dsp:txBody>
      <dsp:txXfrm>
        <a:off x="388620" y="76859"/>
        <a:ext cx="6888499" cy="82656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501939"/>
          <a:ext cx="7467644" cy="412965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58216" rIns="603225"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Extensive volcanic activity probably continued for a number of years after the Flood gradually declining as crustal magma solidified and crustal movements lessened. </a:t>
          </a:r>
          <a:endParaRPr lang="en-US" sz="2200" kern="1200" dirty="0"/>
        </a:p>
        <a:p>
          <a:pPr marL="228600" lvl="1" indent="-228600" algn="l" defTabSz="977900">
            <a:lnSpc>
              <a:spcPct val="90000"/>
            </a:lnSpc>
            <a:spcBef>
              <a:spcPct val="0"/>
            </a:spcBef>
            <a:spcAft>
              <a:spcPct val="15000"/>
            </a:spcAft>
            <a:buChar char="••"/>
          </a:pPr>
          <a:r>
            <a:rPr lang="en-US" sz="2200" kern="1200" dirty="0" smtClean="0"/>
            <a:t>This would have continued to push dust and aerosols into the atmosphere. </a:t>
          </a:r>
          <a:endParaRPr lang="en-US" sz="2200" kern="1200" dirty="0"/>
        </a:p>
        <a:p>
          <a:pPr marL="228600" lvl="1" indent="-228600" algn="l" defTabSz="977900">
            <a:lnSpc>
              <a:spcPct val="90000"/>
            </a:lnSpc>
            <a:spcBef>
              <a:spcPct val="0"/>
            </a:spcBef>
            <a:spcAft>
              <a:spcPct val="15000"/>
            </a:spcAft>
            <a:buChar char="••"/>
          </a:pPr>
          <a:r>
            <a:rPr lang="en-US" sz="2200" kern="1200" dirty="0" smtClean="0"/>
            <a:t>The fact that Ice cores taken from Greenland and Antarctica show abundant volcanic particles and acids in the sections associated with the Ice Age seems to confirm the idea that there was a great deal of volcanic activity during the Ice Age.</a:t>
          </a:r>
          <a:endParaRPr lang="en-US" sz="2200" kern="1200" dirty="0"/>
        </a:p>
      </dsp:txBody>
      <dsp:txXfrm>
        <a:off x="152416" y="501939"/>
        <a:ext cx="7467644" cy="4129650"/>
      </dsp:txXfrm>
    </dsp:sp>
    <dsp:sp modelId="{BC7C1AA7-B38E-42EE-AC8F-76DAF7C1E950}">
      <dsp:nvSpPr>
        <dsp:cNvPr id="0" name=""/>
        <dsp:cNvSpPr/>
      </dsp:nvSpPr>
      <dsp:spPr>
        <a:xfrm>
          <a:off x="388620" y="165734"/>
          <a:ext cx="6888499" cy="6789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Extensive Volcanic Activity </a:t>
          </a:r>
          <a:endParaRPr lang="en-US" sz="3600" b="1" kern="1200" dirty="0"/>
        </a:p>
      </dsp:txBody>
      <dsp:txXfrm>
        <a:off x="388620" y="165734"/>
        <a:ext cx="6888499" cy="67896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5D779-12D4-48BB-B84A-494F992B9C9B}">
      <dsp:nvSpPr>
        <dsp:cNvPr id="0" name=""/>
        <dsp:cNvSpPr/>
      </dsp:nvSpPr>
      <dsp:spPr>
        <a:xfrm>
          <a:off x="152416" y="618451"/>
          <a:ext cx="7467644" cy="39690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62356" rIns="603225"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An Ice Age also requires huge amounts of water in the atmosphere, which then falls as snow. </a:t>
          </a:r>
          <a:endParaRPr lang="en-US" sz="2700" kern="1200" dirty="0"/>
        </a:p>
        <a:p>
          <a:pPr marL="228600" lvl="1" indent="-228600" algn="l" defTabSz="1200150">
            <a:lnSpc>
              <a:spcPct val="90000"/>
            </a:lnSpc>
            <a:spcBef>
              <a:spcPct val="0"/>
            </a:spcBef>
            <a:spcAft>
              <a:spcPct val="15000"/>
            </a:spcAft>
            <a:buChar char="••"/>
          </a:pPr>
          <a:r>
            <a:rPr lang="en-US" sz="2700" kern="1200" dirty="0" smtClean="0"/>
            <a:t>But where would the tremendous amounts of water necessary to saturate the atmosphere have come from? </a:t>
          </a:r>
          <a:endParaRPr lang="en-US" sz="2700" kern="1200" dirty="0"/>
        </a:p>
        <a:p>
          <a:pPr marL="228600" lvl="1" indent="-228600" algn="l" defTabSz="1200150">
            <a:lnSpc>
              <a:spcPct val="90000"/>
            </a:lnSpc>
            <a:spcBef>
              <a:spcPct val="0"/>
            </a:spcBef>
            <a:spcAft>
              <a:spcPct val="15000"/>
            </a:spcAft>
            <a:buChar char="••"/>
          </a:pPr>
          <a:endParaRPr lang="en-US" sz="2700" kern="1200" dirty="0"/>
        </a:p>
        <a:p>
          <a:pPr marL="228600" lvl="1" indent="-228600" algn="l" defTabSz="1200150">
            <a:lnSpc>
              <a:spcPct val="90000"/>
            </a:lnSpc>
            <a:spcBef>
              <a:spcPct val="0"/>
            </a:spcBef>
            <a:spcAft>
              <a:spcPct val="15000"/>
            </a:spcAft>
            <a:buChar char="••"/>
          </a:pPr>
          <a:endParaRPr lang="en-US" sz="2700" kern="1200" dirty="0"/>
        </a:p>
      </dsp:txBody>
      <dsp:txXfrm>
        <a:off x="152416" y="618451"/>
        <a:ext cx="7467644" cy="3969000"/>
      </dsp:txXfrm>
    </dsp:sp>
    <dsp:sp modelId="{BC7C1AA7-B38E-42EE-AC8F-76DAF7C1E950}">
      <dsp:nvSpPr>
        <dsp:cNvPr id="0" name=""/>
        <dsp:cNvSpPr/>
      </dsp:nvSpPr>
      <dsp:spPr>
        <a:xfrm>
          <a:off x="388620" y="209159"/>
          <a:ext cx="6888499" cy="8265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600200">
            <a:lnSpc>
              <a:spcPct val="90000"/>
            </a:lnSpc>
            <a:spcBef>
              <a:spcPct val="0"/>
            </a:spcBef>
            <a:spcAft>
              <a:spcPct val="35000"/>
            </a:spcAft>
          </a:pPr>
          <a:r>
            <a:rPr lang="en-US" sz="3600" b="1" kern="1200" dirty="0" smtClean="0"/>
            <a:t>Warm Oceans</a:t>
          </a:r>
          <a:endParaRPr lang="en-US" sz="3600" b="1" kern="1200" dirty="0"/>
        </a:p>
      </dsp:txBody>
      <dsp:txXfrm>
        <a:off x="388620" y="209159"/>
        <a:ext cx="6888499" cy="82656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1200"/>
            </a:lvl1pPr>
          </a:lstStyle>
          <a:p>
            <a:pPr>
              <a:defRPr/>
            </a:pPr>
            <a:endParaRPr lang="en-US"/>
          </a:p>
        </p:txBody>
      </p:sp>
      <p:sp>
        <p:nvSpPr>
          <p:cNvPr id="21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200"/>
            </a:lvl1pPr>
          </a:lstStyle>
          <a:p>
            <a:pPr>
              <a:defRPr/>
            </a:pPr>
            <a:endParaRPr lang="en-US"/>
          </a:p>
        </p:txBody>
      </p:sp>
      <p:sp>
        <p:nvSpPr>
          <p:cNvPr id="165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FontTx/>
              <a:buNone/>
              <a:defRPr sz="1200"/>
            </a:lvl1pPr>
          </a:lstStyle>
          <a:p>
            <a:pPr>
              <a:defRPr/>
            </a:pPr>
            <a:endParaRPr 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FontTx/>
              <a:buNone/>
              <a:defRPr sz="1200"/>
            </a:lvl1pPr>
          </a:lstStyle>
          <a:p>
            <a:pPr>
              <a:defRPr/>
            </a:pPr>
            <a:fld id="{7C0BE929-F952-41F6-9727-8D8ABB02747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deepest ocean is the </a:t>
            </a:r>
            <a:r>
              <a:rPr lang="en-US" b="1" dirty="0" smtClean="0"/>
              <a:t>Marianas Trench </a:t>
            </a:r>
            <a:r>
              <a:rPr lang="en-US" dirty="0" smtClean="0"/>
              <a:t>in the Pacific Ocean which is 36,201 feet (6.9 miles) below sea level.</a:t>
            </a:r>
          </a:p>
          <a:p>
            <a:endParaRPr lang="en-US" dirty="0" smtClean="0"/>
          </a:p>
          <a:p>
            <a:r>
              <a:rPr lang="en-US" dirty="0" smtClean="0"/>
              <a:t>The highest mountain is </a:t>
            </a:r>
            <a:r>
              <a:rPr lang="en-US" b="1" dirty="0" smtClean="0"/>
              <a:t>Mount Everest </a:t>
            </a:r>
            <a:r>
              <a:rPr lang="en-US" dirty="0" smtClean="0"/>
              <a:t>which is 29,028 feet (5.5 miles) above sea level.</a:t>
            </a:r>
          </a:p>
          <a:p>
            <a:endParaRPr lang="en-US" dirty="0"/>
          </a:p>
        </p:txBody>
      </p:sp>
      <p:sp>
        <p:nvSpPr>
          <p:cNvPr id="4" name="Slide Number Placeholder 3"/>
          <p:cNvSpPr>
            <a:spLocks noGrp="1"/>
          </p:cNvSpPr>
          <p:nvPr>
            <p:ph type="sldNum" sz="quarter" idx="10"/>
          </p:nvPr>
        </p:nvSpPr>
        <p:spPr/>
        <p:txBody>
          <a:bodyPr/>
          <a:lstStyle/>
          <a:p>
            <a:pPr>
              <a:defRPr/>
            </a:pPr>
            <a:fld id="{7C0BE929-F952-41F6-9727-8D8ABB027474}" type="slidenum">
              <a:rPr lang="en-US" smtClean="0"/>
              <a:pPr>
                <a:defRPr/>
              </a:pPr>
              <a:t>57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deepest ocean is the </a:t>
            </a:r>
            <a:r>
              <a:rPr lang="en-US" b="1" dirty="0" smtClean="0"/>
              <a:t>Marianas Trench </a:t>
            </a:r>
            <a:r>
              <a:rPr lang="en-US" dirty="0" smtClean="0"/>
              <a:t>in the Pacific Ocean which is 36,201 feet (6.9 miles) below sea level.</a:t>
            </a:r>
          </a:p>
          <a:p>
            <a:endParaRPr lang="en-US" dirty="0" smtClean="0"/>
          </a:p>
          <a:p>
            <a:r>
              <a:rPr lang="en-US" dirty="0" smtClean="0"/>
              <a:t>The highest mountain is </a:t>
            </a:r>
            <a:r>
              <a:rPr lang="en-US" b="1" dirty="0" smtClean="0"/>
              <a:t>Mount Everest </a:t>
            </a:r>
            <a:r>
              <a:rPr lang="en-US" dirty="0" smtClean="0"/>
              <a:t>which is 29,028 feet (5.5 miles) above sea level.</a:t>
            </a:r>
          </a:p>
          <a:p>
            <a:endParaRPr lang="en-US" dirty="0"/>
          </a:p>
        </p:txBody>
      </p:sp>
      <p:sp>
        <p:nvSpPr>
          <p:cNvPr id="4" name="Slide Number Placeholder 3"/>
          <p:cNvSpPr>
            <a:spLocks noGrp="1"/>
          </p:cNvSpPr>
          <p:nvPr>
            <p:ph type="sldNum" sz="quarter" idx="10"/>
          </p:nvPr>
        </p:nvSpPr>
        <p:spPr/>
        <p:txBody>
          <a:bodyPr/>
          <a:lstStyle/>
          <a:p>
            <a:pPr>
              <a:defRPr/>
            </a:pPr>
            <a:fld id="{7C0BE929-F952-41F6-9727-8D8ABB027474}" type="slidenum">
              <a:rPr lang="en-US" smtClean="0"/>
              <a:pPr>
                <a:defRPr/>
              </a:pPr>
              <a:t>61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deepest ocean is the </a:t>
            </a:r>
            <a:r>
              <a:rPr lang="en-US" b="1" dirty="0" smtClean="0"/>
              <a:t>Marianas Trench </a:t>
            </a:r>
            <a:r>
              <a:rPr lang="en-US" dirty="0" smtClean="0"/>
              <a:t>in the Pacific Ocean which is 36,201 feet (6.9 miles) below sea level.</a:t>
            </a:r>
          </a:p>
          <a:p>
            <a:endParaRPr lang="en-US" dirty="0" smtClean="0"/>
          </a:p>
          <a:p>
            <a:r>
              <a:rPr lang="en-US" dirty="0" smtClean="0"/>
              <a:t>The highest mountain is </a:t>
            </a:r>
            <a:r>
              <a:rPr lang="en-US" b="1" dirty="0" smtClean="0"/>
              <a:t>Mount Everest </a:t>
            </a:r>
            <a:r>
              <a:rPr lang="en-US" dirty="0" smtClean="0"/>
              <a:t>which is 29,028 feet (5.5 miles) above sea level.</a:t>
            </a:r>
          </a:p>
          <a:p>
            <a:endParaRPr lang="en-US" dirty="0"/>
          </a:p>
        </p:txBody>
      </p:sp>
      <p:sp>
        <p:nvSpPr>
          <p:cNvPr id="4" name="Slide Number Placeholder 3"/>
          <p:cNvSpPr>
            <a:spLocks noGrp="1"/>
          </p:cNvSpPr>
          <p:nvPr>
            <p:ph type="sldNum" sz="quarter" idx="10"/>
          </p:nvPr>
        </p:nvSpPr>
        <p:spPr/>
        <p:txBody>
          <a:bodyPr/>
          <a:lstStyle/>
          <a:p>
            <a:pPr>
              <a:defRPr/>
            </a:pPr>
            <a:fld id="{7C0BE929-F952-41F6-9727-8D8ABB027474}" type="slidenum">
              <a:rPr lang="en-US" smtClean="0">
                <a:solidFill>
                  <a:prstClr val="black"/>
                </a:solidFill>
              </a:rPr>
              <a:pPr>
                <a:defRPr/>
              </a:pPr>
              <a:t>65</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086C26-5071-4FC1-A4CD-F520E9792630}"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rgbClr val="808080">
              <a:alpha val="25000"/>
            </a:srgbClr>
          </a:solidFill>
          <a:ln w="9525">
            <a:solidFill>
              <a:schemeClr val="tx1"/>
            </a:solidFill>
            <a:miter lim="800000"/>
            <a:headEnd/>
            <a:tailEnd/>
          </a:ln>
          <a:effectLst/>
        </p:spPr>
        <p:txBody>
          <a:bodyPr wrap="none" anchor="ctr"/>
          <a:lstStyle/>
          <a:p>
            <a:pPr>
              <a:defRPr/>
            </a:pPr>
            <a:endParaRPr lang="en-US"/>
          </a:p>
        </p:txBody>
      </p:sp>
      <p:sp>
        <p:nvSpPr>
          <p:cNvPr id="59395" name="Rectangle 3"/>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9396" name="Rectangle 4"/>
          <p:cNvSpPr>
            <a:spLocks noGrp="1" noChangeArrowheads="1"/>
          </p:cNvSpPr>
          <p:nvPr>
            <p:ph type="subTitle" idx="1"/>
          </p:nvPr>
        </p:nvSpPr>
        <p:spPr>
          <a:xfrm>
            <a:off x="1371600" y="3886200"/>
            <a:ext cx="6400800" cy="1752600"/>
          </a:xfrm>
          <a:effectLst>
            <a:outerShdw dist="17961" dir="2700000" algn="ctr" rotWithShape="0">
              <a:schemeClr val="bg1"/>
            </a:outerShdw>
          </a:effectLst>
        </p:spPr>
        <p:txBody>
          <a:bodyPr/>
          <a:lstStyle>
            <a:lvl1pPr algn="ctr">
              <a:defRPr b="0">
                <a:solidFill>
                  <a:schemeClr val="tx1"/>
                </a:solidFill>
                <a:latin typeface="Arial" charset="0"/>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3391E8E2-AA2D-471E-A20F-F6F96863578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1ADE52F-6520-404A-B3F9-E6B9F24FA568}"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05AC0AF-E714-4BAF-9F54-7A301E81D667}"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DCB52EA-12AF-48AC-A4B6-E15AEB9E197A}"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6B0579B5-9098-40CB-857A-06E43B1F462B}"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1FF564C-BFA6-47C1-83D3-BAE772676FAD}"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52CF307-C2D7-4B6D-A4D4-0D7CDA5C38D3}"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C7E772-A780-4B6B-9D6A-D037AE3931AB}"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22936A0-EBBA-4FFB-B70F-8640F81C5AE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DF47C6C-6BD8-4FDB-852D-3630C1C1CBEE}"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2158C83-60B5-4B41-9129-6EE781160DDB}"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0882" name="Rectangle 2"/>
          <p:cNvSpPr>
            <a:spLocks noGrp="1" noChangeArrowheads="1"/>
          </p:cNvSpPr>
          <p:nvPr>
            <p:ph type="ctrTitle"/>
          </p:nvPr>
        </p:nvSpPr>
        <p:spPr>
          <a:xfrm>
            <a:off x="685800" y="2130425"/>
            <a:ext cx="7772400" cy="1470025"/>
          </a:xfrm>
          <a:effectLst>
            <a:outerShdw dist="53882" dir="2700000" algn="ctr" rotWithShape="0">
              <a:srgbClr val="000000"/>
            </a:outerShdw>
          </a:effectLst>
        </p:spPr>
        <p:txBody>
          <a:bodyPr/>
          <a:lstStyle>
            <a:lvl1pPr>
              <a:defRPr sz="6600"/>
            </a:lvl1pPr>
          </a:lstStyle>
          <a:p>
            <a:r>
              <a:rPr lang="en-US"/>
              <a:t>Click to edit Master title style</a:t>
            </a:r>
          </a:p>
        </p:txBody>
      </p:sp>
      <p:sp>
        <p:nvSpPr>
          <p:cNvPr id="25088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0882" name="Rectangle 2"/>
          <p:cNvSpPr>
            <a:spLocks noGrp="1" noChangeArrowheads="1"/>
          </p:cNvSpPr>
          <p:nvPr>
            <p:ph type="ctrTitle"/>
          </p:nvPr>
        </p:nvSpPr>
        <p:spPr>
          <a:xfrm>
            <a:off x="685800" y="2130425"/>
            <a:ext cx="7772400" cy="1470025"/>
          </a:xfrm>
          <a:effectLst>
            <a:outerShdw dist="53882" dir="2700000" algn="ctr" rotWithShape="0">
              <a:srgbClr val="000000"/>
            </a:outerShdw>
          </a:effectLst>
        </p:spPr>
        <p:txBody>
          <a:bodyPr/>
          <a:lstStyle>
            <a:lvl1pPr>
              <a:defRPr sz="6600"/>
            </a:lvl1pPr>
          </a:lstStyle>
          <a:p>
            <a:r>
              <a:rPr lang="en-US"/>
              <a:t>Click to edit Master title style</a:t>
            </a:r>
          </a:p>
        </p:txBody>
      </p:sp>
      <p:sp>
        <p:nvSpPr>
          <p:cNvPr id="25088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49186" name="Rectangle 2"/>
          <p:cNvSpPr>
            <a:spLocks noGrp="1" noChangeArrowheads="1"/>
          </p:cNvSpPr>
          <p:nvPr>
            <p:ph type="ctrTitle"/>
          </p:nvPr>
        </p:nvSpPr>
        <p:spPr>
          <a:xfrm>
            <a:off x="685800" y="2130425"/>
            <a:ext cx="7772400" cy="1470025"/>
          </a:xfrm>
          <a:effectLst>
            <a:outerShdw dist="53882" dir="2700000" algn="ctr" rotWithShape="0">
              <a:schemeClr val="tx1"/>
            </a:outerShdw>
          </a:effectLst>
        </p:spPr>
        <p:txBody>
          <a:bodyPr/>
          <a:lstStyle>
            <a:lvl1pPr>
              <a:defRPr sz="6000"/>
            </a:lvl1pPr>
          </a:lstStyle>
          <a:p>
            <a:r>
              <a:rPr lang="en-US"/>
              <a:t>Click to edit Master title style</a:t>
            </a:r>
          </a:p>
        </p:txBody>
      </p:sp>
      <p:sp>
        <p:nvSpPr>
          <p:cNvPr id="34918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1474" name="Rectangle 2"/>
          <p:cNvSpPr>
            <a:spLocks noGrp="1" noChangeArrowheads="1"/>
          </p:cNvSpPr>
          <p:nvPr>
            <p:ph type="ctrTitle"/>
          </p:nvPr>
        </p:nvSpPr>
        <p:spPr>
          <a:xfrm>
            <a:off x="685800" y="2130425"/>
            <a:ext cx="7772400" cy="1470025"/>
          </a:xfrm>
          <a:effectLst>
            <a:outerShdw dist="53882" dir="2700000" algn="ctr" rotWithShape="0">
              <a:schemeClr val="tx1"/>
            </a:outerShdw>
          </a:effectLst>
        </p:spPr>
        <p:txBody>
          <a:bodyPr/>
          <a:lstStyle>
            <a:lvl1pPr>
              <a:defRPr sz="6000"/>
            </a:lvl1pPr>
          </a:lstStyle>
          <a:p>
            <a:r>
              <a:rPr lang="en-US"/>
              <a:t>Click to edit Master title style</a:t>
            </a:r>
          </a:p>
        </p:txBody>
      </p:sp>
      <p:sp>
        <p:nvSpPr>
          <p:cNvPr id="3614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685800" y="2130425"/>
            <a:ext cx="7772400" cy="1470025"/>
          </a:xfrm>
          <a:effectLst>
            <a:outerShdw dist="53882" dir="2700000" algn="ctr" rotWithShape="0">
              <a:schemeClr val="tx1"/>
            </a:outerShdw>
          </a:effectLst>
        </p:spPr>
        <p:txBody>
          <a:bodyPr/>
          <a:lstStyle>
            <a:lvl1pPr>
              <a:defRPr sz="6000"/>
            </a:lvl1pPr>
          </a:lstStyle>
          <a:p>
            <a:r>
              <a:rPr lang="en-US"/>
              <a:t>Click to edit Master title style</a:t>
            </a:r>
          </a:p>
        </p:txBody>
      </p:sp>
      <p:sp>
        <p:nvSpPr>
          <p:cNvPr id="4096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30082" name="Rectangle 2"/>
          <p:cNvSpPr>
            <a:spLocks noGrp="1" noChangeArrowheads="1"/>
          </p:cNvSpPr>
          <p:nvPr>
            <p:ph type="ctrTitle"/>
          </p:nvPr>
        </p:nvSpPr>
        <p:spPr>
          <a:xfrm>
            <a:off x="685800" y="2130425"/>
            <a:ext cx="7772400" cy="1470025"/>
          </a:xfrm>
          <a:effectLst>
            <a:outerShdw dist="53882" dir="2700000" algn="ctr" rotWithShape="0">
              <a:schemeClr val="tx1"/>
            </a:outerShdw>
          </a:effectLst>
        </p:spPr>
        <p:txBody>
          <a:bodyPr/>
          <a:lstStyle>
            <a:lvl1pPr>
              <a:defRPr sz="6000"/>
            </a:lvl1pPr>
          </a:lstStyle>
          <a:p>
            <a:r>
              <a:rPr lang="en-US"/>
              <a:t>Click to edit Master title style</a:t>
            </a:r>
          </a:p>
        </p:txBody>
      </p:sp>
      <p:sp>
        <p:nvSpPr>
          <p:cNvPr id="4300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63874" name="Rectangle 2"/>
          <p:cNvSpPr>
            <a:spLocks noGrp="1" noChangeArrowheads="1"/>
          </p:cNvSpPr>
          <p:nvPr>
            <p:ph type="ctrTitle"/>
          </p:nvPr>
        </p:nvSpPr>
        <p:spPr>
          <a:xfrm>
            <a:off x="685800" y="2130425"/>
            <a:ext cx="7772400" cy="1470025"/>
          </a:xfrm>
          <a:effectLst>
            <a:outerShdw dist="53882" dir="2700000" algn="ctr" rotWithShape="0">
              <a:schemeClr val="tx1"/>
            </a:outerShdw>
          </a:effectLst>
        </p:spPr>
        <p:txBody>
          <a:bodyPr/>
          <a:lstStyle>
            <a:lvl1pPr>
              <a:defRPr sz="6000"/>
            </a:lvl1pPr>
          </a:lstStyle>
          <a:p>
            <a:r>
              <a:rPr lang="en-US"/>
              <a:t>Click to edit Master title style</a:t>
            </a:r>
          </a:p>
        </p:txBody>
      </p:sp>
      <p:sp>
        <p:nvSpPr>
          <p:cNvPr id="4638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70018" name="Rectangle 2"/>
          <p:cNvSpPr>
            <a:spLocks noGrp="1" noChangeArrowheads="1"/>
          </p:cNvSpPr>
          <p:nvPr>
            <p:ph type="ctrTitle"/>
          </p:nvPr>
        </p:nvSpPr>
        <p:spPr>
          <a:xfrm>
            <a:off x="685800" y="2130425"/>
            <a:ext cx="7772400" cy="1470025"/>
          </a:xfrm>
          <a:effectLst>
            <a:outerShdw dist="53882" dir="2700000" algn="ctr" rotWithShape="0">
              <a:schemeClr val="tx1"/>
            </a:outerShdw>
          </a:effectLst>
        </p:spPr>
        <p:txBody>
          <a:bodyPr/>
          <a:lstStyle>
            <a:lvl1pPr>
              <a:defRPr sz="6000"/>
            </a:lvl1pPr>
          </a:lstStyle>
          <a:p>
            <a:r>
              <a:rPr lang="en-US"/>
              <a:t>Click to edit Master title style</a:t>
            </a:r>
          </a:p>
        </p:txBody>
      </p:sp>
      <p:sp>
        <p:nvSpPr>
          <p:cNvPr id="4700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AF505-B7A7-4DAE-98A8-E0C9B648B842}"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FB5DA-3CA4-4201-82B1-61409FB74F16}"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AF7171-06CA-4939-A018-AA55B224287A}"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A2D600-A975-4B50-8B21-6AEE75E3E500}"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916553-E02C-47E8-AAF5-09A6C6571383}"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C13FAA-3D34-49D4-9DE4-E1A37CF1E892}"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932273-85F9-4823-8D71-95E95949B904}"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EF8BD-129A-4A5E-8A99-25F35D55282B}"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17A1CA-CA53-4301-A24B-F62E157ED8EA}"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8BCB7B-BBD6-41AC-BE90-AF37C23EB38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8.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6.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7.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381000"/>
            <a:ext cx="7772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2954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Lst>
  <p:timing>
    <p:tnLst>
      <p:par>
        <p:cTn id="1" dur="indefinite" restart="never" nodeType="tmRoot"/>
      </p:par>
    </p:tnLst>
  </p:timing>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pPr>
              <a:defRPr/>
            </a:pPr>
            <a:endParaRPr lang="en-US"/>
          </a:p>
        </p:txBody>
      </p:sp>
      <p:sp>
        <p:nvSpPr>
          <p:cNvPr id="58371"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1796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4"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j-lt"/>
              </a:defRPr>
            </a:lvl1pPr>
          </a:lstStyle>
          <a:p>
            <a:pPr>
              <a:defRPr/>
            </a:pPr>
            <a:endParaRPr lang="en-US"/>
          </a:p>
        </p:txBody>
      </p:sp>
      <p:sp>
        <p:nvSpPr>
          <p:cNvPr id="5837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j-lt"/>
              </a:defRPr>
            </a:lvl1pPr>
          </a:lstStyle>
          <a:p>
            <a:pPr>
              <a:defRPr/>
            </a:pPr>
            <a:endParaRPr lang="en-US"/>
          </a:p>
        </p:txBody>
      </p:sp>
      <p:sp>
        <p:nvSpPr>
          <p:cNvPr id="5837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j-lt"/>
              </a:defRPr>
            </a:lvl1pPr>
          </a:lstStyle>
          <a:p>
            <a:pPr>
              <a:defRPr/>
            </a:pPr>
            <a:fld id="{01E4AA71-6483-4712-A8EE-D5A9C06275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9" r:id="rId1"/>
    <p:sldLayoutId id="2147484942" r:id="rId2"/>
    <p:sldLayoutId id="2147484943" r:id="rId3"/>
    <p:sldLayoutId id="2147484944" r:id="rId4"/>
    <p:sldLayoutId id="2147484945" r:id="rId5"/>
    <p:sldLayoutId id="2147484946" r:id="rId6"/>
    <p:sldLayoutId id="2147484947" r:id="rId7"/>
    <p:sldLayoutId id="2147484948" r:id="rId8"/>
    <p:sldLayoutId id="2147484949" r:id="rId9"/>
    <p:sldLayoutId id="2147484950" r:id="rId10"/>
    <p:sldLayoutId id="21474849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b="1">
          <a:solidFill>
            <a:srgbClr val="000099"/>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99"/>
          </a:solidFill>
          <a:latin typeface="+mj-lt"/>
        </a:defRPr>
      </a:lvl2pPr>
      <a:lvl3pPr marL="1143000" indent="-228600" algn="l" rtl="0" eaLnBrk="0" fontAlgn="base" hangingPunct="0">
        <a:spcBef>
          <a:spcPct val="20000"/>
        </a:spcBef>
        <a:spcAft>
          <a:spcPct val="0"/>
        </a:spcAft>
        <a:buChar char="•"/>
        <a:defRPr sz="2400">
          <a:solidFill>
            <a:srgbClr val="000099"/>
          </a:solidFill>
          <a:latin typeface="+mj-lt"/>
        </a:defRPr>
      </a:lvl3pPr>
      <a:lvl4pPr marL="1600200" indent="-228600" algn="l" rtl="0" eaLnBrk="0" fontAlgn="base" hangingPunct="0">
        <a:spcBef>
          <a:spcPct val="20000"/>
        </a:spcBef>
        <a:spcAft>
          <a:spcPct val="0"/>
        </a:spcAft>
        <a:buChar char="–"/>
        <a:defRPr sz="2000">
          <a:solidFill>
            <a:srgbClr val="000099"/>
          </a:solidFill>
          <a:latin typeface="+mj-lt"/>
        </a:defRPr>
      </a:lvl4pPr>
      <a:lvl5pPr marL="2057400" indent="-228600" algn="l" rtl="0" eaLnBrk="0" fontAlgn="base" hangingPunct="0">
        <a:spcBef>
          <a:spcPct val="20000"/>
        </a:spcBef>
        <a:spcAft>
          <a:spcPct val="0"/>
        </a:spcAft>
        <a:buChar char="»"/>
        <a:defRPr sz="2000">
          <a:solidFill>
            <a:srgbClr val="000099"/>
          </a:solidFill>
          <a:latin typeface="+mj-lt"/>
        </a:defRPr>
      </a:lvl5pPr>
      <a:lvl6pPr marL="2514600" indent="-228600" algn="l" rtl="0" fontAlgn="base">
        <a:spcBef>
          <a:spcPct val="20000"/>
        </a:spcBef>
        <a:spcAft>
          <a:spcPct val="0"/>
        </a:spcAft>
        <a:buChar char="»"/>
        <a:defRPr sz="2000">
          <a:solidFill>
            <a:srgbClr val="000099"/>
          </a:solidFill>
          <a:latin typeface="+mj-lt"/>
        </a:defRPr>
      </a:lvl6pPr>
      <a:lvl7pPr marL="2971800" indent="-228600" algn="l" rtl="0" fontAlgn="base">
        <a:spcBef>
          <a:spcPct val="20000"/>
        </a:spcBef>
        <a:spcAft>
          <a:spcPct val="0"/>
        </a:spcAft>
        <a:buChar char="»"/>
        <a:defRPr sz="2000">
          <a:solidFill>
            <a:srgbClr val="000099"/>
          </a:solidFill>
          <a:latin typeface="+mj-lt"/>
        </a:defRPr>
      </a:lvl7pPr>
      <a:lvl8pPr marL="3429000" indent="-228600" algn="l" rtl="0" fontAlgn="base">
        <a:spcBef>
          <a:spcPct val="20000"/>
        </a:spcBef>
        <a:spcAft>
          <a:spcPct val="0"/>
        </a:spcAft>
        <a:buChar char="»"/>
        <a:defRPr sz="2000">
          <a:solidFill>
            <a:srgbClr val="000099"/>
          </a:solidFill>
          <a:latin typeface="+mj-lt"/>
        </a:defRPr>
      </a:lvl8pPr>
      <a:lvl9pPr marL="3886200" indent="-228600" algn="l" rtl="0" fontAlgn="base">
        <a:spcBef>
          <a:spcPct val="20000"/>
        </a:spcBef>
        <a:spcAft>
          <a:spcPct val="0"/>
        </a:spcAft>
        <a:buChar char="»"/>
        <a:defRPr sz="2000">
          <a:solidFill>
            <a:srgbClr val="000099"/>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37582" name="Rectangle 14"/>
          <p:cNvSpPr>
            <a:spLocks noChangeArrowheads="1"/>
          </p:cNvSpPr>
          <p:nvPr/>
        </p:nvSpPr>
        <p:spPr bwMode="auto">
          <a:xfrm>
            <a:off x="0" y="0"/>
            <a:ext cx="9296400" cy="6858000"/>
          </a:xfrm>
          <a:prstGeom prst="rect">
            <a:avLst/>
          </a:prstGeom>
          <a:solidFill>
            <a:schemeClr val="bg1">
              <a:alpha val="75000"/>
            </a:schemeClr>
          </a:solidFill>
          <a:ln w="9525">
            <a:solidFill>
              <a:schemeClr val="tx1"/>
            </a:solidFill>
            <a:miter lim="800000"/>
            <a:headEnd/>
            <a:tailEnd/>
          </a:ln>
          <a:effectLst/>
        </p:spPr>
        <p:txBody>
          <a:bodyPr wrap="none" anchor="ctr"/>
          <a:lstStyle/>
          <a:p>
            <a:pPr>
              <a:defRPr/>
            </a:pPr>
            <a:endParaRPr lang="en-US">
              <a:solidFill>
                <a:srgbClr val="000000"/>
              </a:solidFill>
            </a:endParaRPr>
          </a:p>
        </p:txBody>
      </p:sp>
      <p:sp>
        <p:nvSpPr>
          <p:cNvPr id="237579" name="Rectangle 11"/>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Lst>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Tahoma" pitchFamily="34" charset="0"/>
        </a:defRPr>
      </a:lvl2pPr>
      <a:lvl3pPr algn="ctr" rtl="0" eaLnBrk="0" fontAlgn="base" hangingPunct="0">
        <a:spcBef>
          <a:spcPct val="0"/>
        </a:spcBef>
        <a:spcAft>
          <a:spcPct val="0"/>
        </a:spcAft>
        <a:defRPr sz="4400" b="1">
          <a:solidFill>
            <a:srgbClr val="FFFF00"/>
          </a:solidFill>
          <a:latin typeface="Tahoma" pitchFamily="34" charset="0"/>
        </a:defRPr>
      </a:lvl3pPr>
      <a:lvl4pPr algn="ctr" rtl="0" eaLnBrk="0" fontAlgn="base" hangingPunct="0">
        <a:spcBef>
          <a:spcPct val="0"/>
        </a:spcBef>
        <a:spcAft>
          <a:spcPct val="0"/>
        </a:spcAft>
        <a:defRPr sz="4400" b="1">
          <a:solidFill>
            <a:srgbClr val="FFFF00"/>
          </a:solidFill>
          <a:latin typeface="Tahoma" pitchFamily="34" charset="0"/>
        </a:defRPr>
      </a:lvl4pPr>
      <a:lvl5pPr algn="ctr" rtl="0" eaLnBrk="0" fontAlgn="base" hangingPunct="0">
        <a:spcBef>
          <a:spcPct val="0"/>
        </a:spcBef>
        <a:spcAft>
          <a:spcPct val="0"/>
        </a:spcAft>
        <a:defRPr sz="4400" b="1">
          <a:solidFill>
            <a:srgbClr val="FFFF00"/>
          </a:solidFill>
          <a:latin typeface="Tahoma" pitchFamily="34" charset="0"/>
        </a:defRPr>
      </a:lvl5pPr>
      <a:lvl6pPr marL="457200" algn="ctr" rtl="0" fontAlgn="base">
        <a:spcBef>
          <a:spcPct val="0"/>
        </a:spcBef>
        <a:spcAft>
          <a:spcPct val="0"/>
        </a:spcAft>
        <a:defRPr sz="4400" b="1">
          <a:solidFill>
            <a:srgbClr val="FFFF00"/>
          </a:solidFill>
          <a:latin typeface="Tahoma" pitchFamily="34" charset="0"/>
        </a:defRPr>
      </a:lvl6pPr>
      <a:lvl7pPr marL="914400" algn="ctr" rtl="0" fontAlgn="base">
        <a:spcBef>
          <a:spcPct val="0"/>
        </a:spcBef>
        <a:spcAft>
          <a:spcPct val="0"/>
        </a:spcAft>
        <a:defRPr sz="4400" b="1">
          <a:solidFill>
            <a:srgbClr val="FFFF00"/>
          </a:solidFill>
          <a:latin typeface="Tahoma" pitchFamily="34" charset="0"/>
        </a:defRPr>
      </a:lvl7pPr>
      <a:lvl8pPr marL="1371600" algn="ctr" rtl="0" fontAlgn="base">
        <a:spcBef>
          <a:spcPct val="0"/>
        </a:spcBef>
        <a:spcAft>
          <a:spcPct val="0"/>
        </a:spcAft>
        <a:defRPr sz="4400" b="1">
          <a:solidFill>
            <a:srgbClr val="FFFF00"/>
          </a:solidFill>
          <a:latin typeface="Tahoma" pitchFamily="34" charset="0"/>
        </a:defRPr>
      </a:lvl8pPr>
      <a:lvl9pPr marL="1828800" algn="ctr" rtl="0" fontAlgn="base">
        <a:spcBef>
          <a:spcPct val="0"/>
        </a:spcBef>
        <a:spcAft>
          <a:spcPct val="0"/>
        </a:spcAft>
        <a:defRPr sz="4400" b="1">
          <a:solidFill>
            <a:srgbClr val="FFFF00"/>
          </a:solidFill>
          <a:latin typeface="Tahom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37582" name="Rectangle 14"/>
          <p:cNvSpPr>
            <a:spLocks noChangeArrowheads="1"/>
          </p:cNvSpPr>
          <p:nvPr/>
        </p:nvSpPr>
        <p:spPr bwMode="auto">
          <a:xfrm>
            <a:off x="0" y="0"/>
            <a:ext cx="9296400" cy="6858000"/>
          </a:xfrm>
          <a:prstGeom prst="rect">
            <a:avLst/>
          </a:prstGeom>
          <a:solidFill>
            <a:schemeClr val="bg1">
              <a:alpha val="75000"/>
            </a:schemeClr>
          </a:solidFill>
          <a:ln w="9525">
            <a:solidFill>
              <a:schemeClr val="tx1"/>
            </a:solidFill>
            <a:miter lim="800000"/>
            <a:headEnd/>
            <a:tailEnd/>
          </a:ln>
          <a:effectLst/>
        </p:spPr>
        <p:txBody>
          <a:bodyPr wrap="none" anchor="ctr"/>
          <a:lstStyle/>
          <a:p>
            <a:pPr>
              <a:defRPr/>
            </a:pPr>
            <a:endParaRPr lang="en-US"/>
          </a:p>
        </p:txBody>
      </p:sp>
      <p:sp>
        <p:nvSpPr>
          <p:cNvPr id="237579" name="Rectangle 11"/>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952"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 id="2147484870" r:id="rId12"/>
  </p:sldLayoutIdLst>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Tahoma" pitchFamily="34" charset="0"/>
        </a:defRPr>
      </a:lvl2pPr>
      <a:lvl3pPr algn="ctr" rtl="0" eaLnBrk="0" fontAlgn="base" hangingPunct="0">
        <a:spcBef>
          <a:spcPct val="0"/>
        </a:spcBef>
        <a:spcAft>
          <a:spcPct val="0"/>
        </a:spcAft>
        <a:defRPr sz="4400" b="1">
          <a:solidFill>
            <a:srgbClr val="FFFF00"/>
          </a:solidFill>
          <a:latin typeface="Tahoma" pitchFamily="34" charset="0"/>
        </a:defRPr>
      </a:lvl3pPr>
      <a:lvl4pPr algn="ctr" rtl="0" eaLnBrk="0" fontAlgn="base" hangingPunct="0">
        <a:spcBef>
          <a:spcPct val="0"/>
        </a:spcBef>
        <a:spcAft>
          <a:spcPct val="0"/>
        </a:spcAft>
        <a:defRPr sz="4400" b="1">
          <a:solidFill>
            <a:srgbClr val="FFFF00"/>
          </a:solidFill>
          <a:latin typeface="Tahoma" pitchFamily="34" charset="0"/>
        </a:defRPr>
      </a:lvl4pPr>
      <a:lvl5pPr algn="ctr" rtl="0" eaLnBrk="0" fontAlgn="base" hangingPunct="0">
        <a:spcBef>
          <a:spcPct val="0"/>
        </a:spcBef>
        <a:spcAft>
          <a:spcPct val="0"/>
        </a:spcAft>
        <a:defRPr sz="4400" b="1">
          <a:solidFill>
            <a:srgbClr val="FFFF00"/>
          </a:solidFill>
          <a:latin typeface="Tahoma" pitchFamily="34" charset="0"/>
        </a:defRPr>
      </a:lvl5pPr>
      <a:lvl6pPr marL="457200" algn="ctr" rtl="0" fontAlgn="base">
        <a:spcBef>
          <a:spcPct val="0"/>
        </a:spcBef>
        <a:spcAft>
          <a:spcPct val="0"/>
        </a:spcAft>
        <a:defRPr sz="4400" b="1">
          <a:solidFill>
            <a:srgbClr val="FFFF00"/>
          </a:solidFill>
          <a:latin typeface="Tahoma" pitchFamily="34" charset="0"/>
        </a:defRPr>
      </a:lvl6pPr>
      <a:lvl7pPr marL="914400" algn="ctr" rtl="0" fontAlgn="base">
        <a:spcBef>
          <a:spcPct val="0"/>
        </a:spcBef>
        <a:spcAft>
          <a:spcPct val="0"/>
        </a:spcAft>
        <a:defRPr sz="4400" b="1">
          <a:solidFill>
            <a:srgbClr val="FFFF00"/>
          </a:solidFill>
          <a:latin typeface="Tahoma" pitchFamily="34" charset="0"/>
        </a:defRPr>
      </a:lvl7pPr>
      <a:lvl8pPr marL="1371600" algn="ctr" rtl="0" fontAlgn="base">
        <a:spcBef>
          <a:spcPct val="0"/>
        </a:spcBef>
        <a:spcAft>
          <a:spcPct val="0"/>
        </a:spcAft>
        <a:defRPr sz="4400" b="1">
          <a:solidFill>
            <a:srgbClr val="FFFF00"/>
          </a:solidFill>
          <a:latin typeface="Tahoma" pitchFamily="34" charset="0"/>
        </a:defRPr>
      </a:lvl8pPr>
      <a:lvl9pPr marL="1828800" algn="ctr" rtl="0" fontAlgn="base">
        <a:spcBef>
          <a:spcPct val="0"/>
        </a:spcBef>
        <a:spcAft>
          <a:spcPct val="0"/>
        </a:spcAft>
        <a:defRPr sz="4400" b="1">
          <a:solidFill>
            <a:srgbClr val="FFFF00"/>
          </a:solidFill>
          <a:latin typeface="Tahom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207" name="Rectangle 7"/>
          <p:cNvSpPr>
            <a:spLocks noChangeArrowheads="1"/>
          </p:cNvSpPr>
          <p:nvPr/>
        </p:nvSpPr>
        <p:spPr bwMode="auto">
          <a:xfrm>
            <a:off x="0" y="0"/>
            <a:ext cx="9144000" cy="6858000"/>
          </a:xfrm>
          <a:prstGeom prst="rect">
            <a:avLst/>
          </a:prstGeom>
          <a:solidFill>
            <a:schemeClr val="bg1">
              <a:alpha val="75000"/>
            </a:schemeClr>
          </a:solidFill>
          <a:ln w="9525" algn="ctr">
            <a:noFill/>
            <a:miter lim="800000"/>
            <a:headEnd/>
            <a:tailEnd/>
          </a:ln>
          <a:effectLst/>
        </p:spPr>
        <p:txBody>
          <a:bodyPr wrap="none" anchor="ctr"/>
          <a:lstStyle/>
          <a:p>
            <a:pPr>
              <a:defRPr/>
            </a:pPr>
            <a:endParaRPr lang="en-US"/>
          </a:p>
        </p:txBody>
      </p:sp>
      <p:sp>
        <p:nvSpPr>
          <p:cNvPr id="307202" name="Rectangle 2"/>
          <p:cNvSpPr>
            <a:spLocks noGrp="1" noChangeArrowheads="1"/>
          </p:cNvSpPr>
          <p:nvPr>
            <p:ph type="title"/>
          </p:nvPr>
        </p:nvSpPr>
        <p:spPr bwMode="auto">
          <a:xfrm>
            <a:off x="685800" y="609600"/>
            <a:ext cx="7772400" cy="45720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953"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Tahoma" pitchFamily="34" charset="0"/>
        </a:defRPr>
      </a:lvl2pPr>
      <a:lvl3pPr algn="ctr" rtl="0" eaLnBrk="0" fontAlgn="base" hangingPunct="0">
        <a:spcBef>
          <a:spcPct val="0"/>
        </a:spcBef>
        <a:spcAft>
          <a:spcPct val="0"/>
        </a:spcAft>
        <a:defRPr sz="3200" b="1">
          <a:solidFill>
            <a:srgbClr val="0000CC"/>
          </a:solidFill>
          <a:latin typeface="Tahoma" pitchFamily="34" charset="0"/>
        </a:defRPr>
      </a:lvl3pPr>
      <a:lvl4pPr algn="ctr" rtl="0" eaLnBrk="0" fontAlgn="base" hangingPunct="0">
        <a:spcBef>
          <a:spcPct val="0"/>
        </a:spcBef>
        <a:spcAft>
          <a:spcPct val="0"/>
        </a:spcAft>
        <a:defRPr sz="3200" b="1">
          <a:solidFill>
            <a:srgbClr val="0000CC"/>
          </a:solidFill>
          <a:latin typeface="Tahoma" pitchFamily="34" charset="0"/>
        </a:defRPr>
      </a:lvl4pPr>
      <a:lvl5pPr algn="ctr" rtl="0" eaLnBrk="0" fontAlgn="base" hangingPunct="0">
        <a:spcBef>
          <a:spcPct val="0"/>
        </a:spcBef>
        <a:spcAft>
          <a:spcPct val="0"/>
        </a:spcAft>
        <a:defRPr sz="3200" b="1">
          <a:solidFill>
            <a:srgbClr val="0000CC"/>
          </a:solidFill>
          <a:latin typeface="Tahoma" pitchFamily="34" charset="0"/>
        </a:defRPr>
      </a:lvl5pPr>
      <a:lvl6pPr marL="457200" algn="ctr" rtl="0" eaLnBrk="0" fontAlgn="base" hangingPunct="0">
        <a:spcBef>
          <a:spcPct val="0"/>
        </a:spcBef>
        <a:spcAft>
          <a:spcPct val="0"/>
        </a:spcAft>
        <a:defRPr sz="3200" b="1">
          <a:solidFill>
            <a:srgbClr val="0000CC"/>
          </a:solidFill>
          <a:latin typeface="Tahoma" pitchFamily="34" charset="0"/>
        </a:defRPr>
      </a:lvl6pPr>
      <a:lvl7pPr marL="914400" algn="ctr" rtl="0" eaLnBrk="0" fontAlgn="base" hangingPunct="0">
        <a:spcBef>
          <a:spcPct val="0"/>
        </a:spcBef>
        <a:spcAft>
          <a:spcPct val="0"/>
        </a:spcAft>
        <a:defRPr sz="3200" b="1">
          <a:solidFill>
            <a:srgbClr val="0000CC"/>
          </a:solidFill>
          <a:latin typeface="Tahoma" pitchFamily="34" charset="0"/>
        </a:defRPr>
      </a:lvl7pPr>
      <a:lvl8pPr marL="1371600" algn="ctr" rtl="0" eaLnBrk="0" fontAlgn="base" hangingPunct="0">
        <a:spcBef>
          <a:spcPct val="0"/>
        </a:spcBef>
        <a:spcAft>
          <a:spcPct val="0"/>
        </a:spcAft>
        <a:defRPr sz="3200" b="1">
          <a:solidFill>
            <a:srgbClr val="0000CC"/>
          </a:solidFill>
          <a:latin typeface="Tahoma" pitchFamily="34" charset="0"/>
        </a:defRPr>
      </a:lvl8pPr>
      <a:lvl9pPr marL="1828800" algn="ctr" rtl="0" eaLnBrk="0" fontAlgn="base" hangingPunct="0">
        <a:spcBef>
          <a:spcPct val="0"/>
        </a:spcBef>
        <a:spcAft>
          <a:spcPct val="0"/>
        </a:spcAft>
        <a:defRPr sz="3200" b="1">
          <a:solidFill>
            <a:srgbClr val="0000CC"/>
          </a:solidFill>
          <a:latin typeface="Tahoma" pitchFamily="34"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0" y="0"/>
            <a:ext cx="9144000" cy="6858000"/>
          </a:xfrm>
          <a:prstGeom prst="rect">
            <a:avLst/>
          </a:prstGeom>
          <a:solidFill>
            <a:schemeClr val="bg1">
              <a:alpha val="75000"/>
            </a:schemeClr>
          </a:solidFill>
          <a:ln w="9525" algn="ctr">
            <a:noFill/>
            <a:miter lim="800000"/>
            <a:headEnd/>
            <a:tailEnd/>
          </a:ln>
          <a:effectLst/>
        </p:spPr>
        <p:txBody>
          <a:bodyPr wrap="none" anchor="ctr"/>
          <a:lstStyle/>
          <a:p>
            <a:pPr>
              <a:defRPr/>
            </a:pPr>
            <a:endParaRPr lang="en-US"/>
          </a:p>
        </p:txBody>
      </p:sp>
      <p:sp>
        <p:nvSpPr>
          <p:cNvPr id="360451" name="Rectangle 3"/>
          <p:cNvSpPr>
            <a:spLocks noGrp="1" noChangeArrowheads="1"/>
          </p:cNvSpPr>
          <p:nvPr>
            <p:ph type="title"/>
          </p:nvPr>
        </p:nvSpPr>
        <p:spPr bwMode="auto">
          <a:xfrm>
            <a:off x="685800" y="609600"/>
            <a:ext cx="7772400" cy="45720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954"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Tahoma" pitchFamily="34" charset="0"/>
        </a:defRPr>
      </a:lvl2pPr>
      <a:lvl3pPr algn="ctr" rtl="0" eaLnBrk="0" fontAlgn="base" hangingPunct="0">
        <a:spcBef>
          <a:spcPct val="0"/>
        </a:spcBef>
        <a:spcAft>
          <a:spcPct val="0"/>
        </a:spcAft>
        <a:defRPr sz="3200" b="1">
          <a:solidFill>
            <a:srgbClr val="0000CC"/>
          </a:solidFill>
          <a:latin typeface="Tahoma" pitchFamily="34" charset="0"/>
        </a:defRPr>
      </a:lvl3pPr>
      <a:lvl4pPr algn="ctr" rtl="0" eaLnBrk="0" fontAlgn="base" hangingPunct="0">
        <a:spcBef>
          <a:spcPct val="0"/>
        </a:spcBef>
        <a:spcAft>
          <a:spcPct val="0"/>
        </a:spcAft>
        <a:defRPr sz="3200" b="1">
          <a:solidFill>
            <a:srgbClr val="0000CC"/>
          </a:solidFill>
          <a:latin typeface="Tahoma" pitchFamily="34" charset="0"/>
        </a:defRPr>
      </a:lvl4pPr>
      <a:lvl5pPr algn="ctr" rtl="0" eaLnBrk="0" fontAlgn="base" hangingPunct="0">
        <a:spcBef>
          <a:spcPct val="0"/>
        </a:spcBef>
        <a:spcAft>
          <a:spcPct val="0"/>
        </a:spcAft>
        <a:defRPr sz="3200" b="1">
          <a:solidFill>
            <a:srgbClr val="0000CC"/>
          </a:solidFill>
          <a:latin typeface="Tahoma" pitchFamily="34" charset="0"/>
        </a:defRPr>
      </a:lvl5pPr>
      <a:lvl6pPr marL="457200" algn="ctr" rtl="0" eaLnBrk="0" fontAlgn="base" hangingPunct="0">
        <a:spcBef>
          <a:spcPct val="0"/>
        </a:spcBef>
        <a:spcAft>
          <a:spcPct val="0"/>
        </a:spcAft>
        <a:defRPr sz="3200" b="1">
          <a:solidFill>
            <a:srgbClr val="0000CC"/>
          </a:solidFill>
          <a:latin typeface="Tahoma" pitchFamily="34" charset="0"/>
        </a:defRPr>
      </a:lvl6pPr>
      <a:lvl7pPr marL="914400" algn="ctr" rtl="0" eaLnBrk="0" fontAlgn="base" hangingPunct="0">
        <a:spcBef>
          <a:spcPct val="0"/>
        </a:spcBef>
        <a:spcAft>
          <a:spcPct val="0"/>
        </a:spcAft>
        <a:defRPr sz="3200" b="1">
          <a:solidFill>
            <a:srgbClr val="0000CC"/>
          </a:solidFill>
          <a:latin typeface="Tahoma" pitchFamily="34" charset="0"/>
        </a:defRPr>
      </a:lvl7pPr>
      <a:lvl8pPr marL="1371600" algn="ctr" rtl="0" eaLnBrk="0" fontAlgn="base" hangingPunct="0">
        <a:spcBef>
          <a:spcPct val="0"/>
        </a:spcBef>
        <a:spcAft>
          <a:spcPct val="0"/>
        </a:spcAft>
        <a:defRPr sz="3200" b="1">
          <a:solidFill>
            <a:srgbClr val="0000CC"/>
          </a:solidFill>
          <a:latin typeface="Tahoma" pitchFamily="34" charset="0"/>
        </a:defRPr>
      </a:lvl8pPr>
      <a:lvl9pPr marL="1828800" algn="ctr" rtl="0" eaLnBrk="0" fontAlgn="base" hangingPunct="0">
        <a:spcBef>
          <a:spcPct val="0"/>
        </a:spcBef>
        <a:spcAft>
          <a:spcPct val="0"/>
        </a:spcAft>
        <a:defRPr sz="3200" b="1">
          <a:solidFill>
            <a:srgbClr val="0000CC"/>
          </a:solidFill>
          <a:latin typeface="Tahoma" pitchFamily="34"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8578" name="Rectangle 2"/>
          <p:cNvSpPr>
            <a:spLocks noChangeArrowheads="1"/>
          </p:cNvSpPr>
          <p:nvPr/>
        </p:nvSpPr>
        <p:spPr bwMode="auto">
          <a:xfrm>
            <a:off x="0" y="0"/>
            <a:ext cx="9144000" cy="6858000"/>
          </a:xfrm>
          <a:prstGeom prst="rect">
            <a:avLst/>
          </a:prstGeom>
          <a:solidFill>
            <a:schemeClr val="bg1">
              <a:alpha val="75000"/>
            </a:schemeClr>
          </a:solidFill>
          <a:ln w="9525" algn="ctr">
            <a:noFill/>
            <a:miter lim="800000"/>
            <a:headEnd/>
            <a:tailEnd/>
          </a:ln>
          <a:effectLst/>
        </p:spPr>
        <p:txBody>
          <a:bodyPr wrap="none" anchor="ctr"/>
          <a:lstStyle/>
          <a:p>
            <a:pPr>
              <a:defRPr/>
            </a:pPr>
            <a:endParaRPr lang="en-US"/>
          </a:p>
        </p:txBody>
      </p:sp>
      <p:sp>
        <p:nvSpPr>
          <p:cNvPr id="408579" name="Rectangle 3"/>
          <p:cNvSpPr>
            <a:spLocks noGrp="1" noChangeArrowheads="1"/>
          </p:cNvSpPr>
          <p:nvPr>
            <p:ph type="title"/>
          </p:nvPr>
        </p:nvSpPr>
        <p:spPr bwMode="auto">
          <a:xfrm>
            <a:off x="685800" y="609600"/>
            <a:ext cx="7772400" cy="45720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955"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Tahoma" pitchFamily="34" charset="0"/>
        </a:defRPr>
      </a:lvl2pPr>
      <a:lvl3pPr algn="ctr" rtl="0" eaLnBrk="0" fontAlgn="base" hangingPunct="0">
        <a:spcBef>
          <a:spcPct val="0"/>
        </a:spcBef>
        <a:spcAft>
          <a:spcPct val="0"/>
        </a:spcAft>
        <a:defRPr sz="3200" b="1">
          <a:solidFill>
            <a:srgbClr val="FFFF00"/>
          </a:solidFill>
          <a:latin typeface="Tahoma" pitchFamily="34" charset="0"/>
        </a:defRPr>
      </a:lvl3pPr>
      <a:lvl4pPr algn="ctr" rtl="0" eaLnBrk="0" fontAlgn="base" hangingPunct="0">
        <a:spcBef>
          <a:spcPct val="0"/>
        </a:spcBef>
        <a:spcAft>
          <a:spcPct val="0"/>
        </a:spcAft>
        <a:defRPr sz="3200" b="1">
          <a:solidFill>
            <a:srgbClr val="FFFF00"/>
          </a:solidFill>
          <a:latin typeface="Tahoma" pitchFamily="34" charset="0"/>
        </a:defRPr>
      </a:lvl4pPr>
      <a:lvl5pPr algn="ctr" rtl="0" eaLnBrk="0" fontAlgn="base" hangingPunct="0">
        <a:spcBef>
          <a:spcPct val="0"/>
        </a:spcBef>
        <a:spcAft>
          <a:spcPct val="0"/>
        </a:spcAft>
        <a:defRPr sz="3200" b="1">
          <a:solidFill>
            <a:srgbClr val="FFFF00"/>
          </a:solidFill>
          <a:latin typeface="Tahoma" pitchFamily="34" charset="0"/>
        </a:defRPr>
      </a:lvl5pPr>
      <a:lvl6pPr marL="457200" algn="ctr" rtl="0" eaLnBrk="0" fontAlgn="base" hangingPunct="0">
        <a:spcBef>
          <a:spcPct val="0"/>
        </a:spcBef>
        <a:spcAft>
          <a:spcPct val="0"/>
        </a:spcAft>
        <a:defRPr sz="3200" b="1">
          <a:solidFill>
            <a:srgbClr val="FFFF00"/>
          </a:solidFill>
          <a:latin typeface="Tahoma" pitchFamily="34" charset="0"/>
        </a:defRPr>
      </a:lvl6pPr>
      <a:lvl7pPr marL="914400" algn="ctr" rtl="0" eaLnBrk="0" fontAlgn="base" hangingPunct="0">
        <a:spcBef>
          <a:spcPct val="0"/>
        </a:spcBef>
        <a:spcAft>
          <a:spcPct val="0"/>
        </a:spcAft>
        <a:defRPr sz="3200" b="1">
          <a:solidFill>
            <a:srgbClr val="FFFF00"/>
          </a:solidFill>
          <a:latin typeface="Tahoma" pitchFamily="34" charset="0"/>
        </a:defRPr>
      </a:lvl7pPr>
      <a:lvl8pPr marL="1371600" algn="ctr" rtl="0" eaLnBrk="0" fontAlgn="base" hangingPunct="0">
        <a:spcBef>
          <a:spcPct val="0"/>
        </a:spcBef>
        <a:spcAft>
          <a:spcPct val="0"/>
        </a:spcAft>
        <a:defRPr sz="3200" b="1">
          <a:solidFill>
            <a:srgbClr val="FFFF00"/>
          </a:solidFill>
          <a:latin typeface="Tahoma" pitchFamily="34" charset="0"/>
        </a:defRPr>
      </a:lvl8pPr>
      <a:lvl9pPr marL="1828800" algn="ctr" rtl="0" eaLnBrk="0" fontAlgn="base" hangingPunct="0">
        <a:spcBef>
          <a:spcPct val="0"/>
        </a:spcBef>
        <a:spcAft>
          <a:spcPct val="0"/>
        </a:spcAft>
        <a:defRPr sz="3200" b="1">
          <a:solidFill>
            <a:srgbClr val="FFFF00"/>
          </a:solidFill>
          <a:latin typeface="Tahoma" pitchFamily="34"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29058" name="Rectangle 2"/>
          <p:cNvSpPr>
            <a:spLocks noChangeArrowheads="1"/>
          </p:cNvSpPr>
          <p:nvPr/>
        </p:nvSpPr>
        <p:spPr bwMode="auto">
          <a:xfrm>
            <a:off x="0" y="0"/>
            <a:ext cx="9144000" cy="6858000"/>
          </a:xfrm>
          <a:prstGeom prst="rect">
            <a:avLst/>
          </a:prstGeom>
          <a:solidFill>
            <a:schemeClr val="bg1">
              <a:alpha val="75000"/>
            </a:schemeClr>
          </a:solidFill>
          <a:ln w="9525" algn="ctr">
            <a:noFill/>
            <a:miter lim="800000"/>
            <a:headEnd/>
            <a:tailEnd/>
          </a:ln>
          <a:effectLst/>
        </p:spPr>
        <p:txBody>
          <a:bodyPr wrap="none" anchor="ctr"/>
          <a:lstStyle/>
          <a:p>
            <a:pPr>
              <a:defRPr/>
            </a:pPr>
            <a:endParaRPr lang="en-US"/>
          </a:p>
        </p:txBody>
      </p:sp>
      <p:sp>
        <p:nvSpPr>
          <p:cNvPr id="429059" name="Rectangle 3"/>
          <p:cNvSpPr>
            <a:spLocks noGrp="1" noChangeArrowheads="1"/>
          </p:cNvSpPr>
          <p:nvPr>
            <p:ph type="title"/>
          </p:nvPr>
        </p:nvSpPr>
        <p:spPr bwMode="auto">
          <a:xfrm>
            <a:off x="685800" y="609600"/>
            <a:ext cx="7772400" cy="45720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956"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Tahoma" pitchFamily="34" charset="0"/>
        </a:defRPr>
      </a:lvl2pPr>
      <a:lvl3pPr algn="ctr" rtl="0" eaLnBrk="0" fontAlgn="base" hangingPunct="0">
        <a:spcBef>
          <a:spcPct val="0"/>
        </a:spcBef>
        <a:spcAft>
          <a:spcPct val="0"/>
        </a:spcAft>
        <a:defRPr sz="3200" b="1">
          <a:solidFill>
            <a:srgbClr val="FFFF00"/>
          </a:solidFill>
          <a:latin typeface="Tahoma" pitchFamily="34" charset="0"/>
        </a:defRPr>
      </a:lvl3pPr>
      <a:lvl4pPr algn="ctr" rtl="0" eaLnBrk="0" fontAlgn="base" hangingPunct="0">
        <a:spcBef>
          <a:spcPct val="0"/>
        </a:spcBef>
        <a:spcAft>
          <a:spcPct val="0"/>
        </a:spcAft>
        <a:defRPr sz="3200" b="1">
          <a:solidFill>
            <a:srgbClr val="FFFF00"/>
          </a:solidFill>
          <a:latin typeface="Tahoma" pitchFamily="34" charset="0"/>
        </a:defRPr>
      </a:lvl4pPr>
      <a:lvl5pPr algn="ctr" rtl="0" eaLnBrk="0" fontAlgn="base" hangingPunct="0">
        <a:spcBef>
          <a:spcPct val="0"/>
        </a:spcBef>
        <a:spcAft>
          <a:spcPct val="0"/>
        </a:spcAft>
        <a:defRPr sz="3200" b="1">
          <a:solidFill>
            <a:srgbClr val="FFFF00"/>
          </a:solidFill>
          <a:latin typeface="Tahoma" pitchFamily="34" charset="0"/>
        </a:defRPr>
      </a:lvl5pPr>
      <a:lvl6pPr marL="457200" algn="ctr" rtl="0" eaLnBrk="0" fontAlgn="base" hangingPunct="0">
        <a:spcBef>
          <a:spcPct val="0"/>
        </a:spcBef>
        <a:spcAft>
          <a:spcPct val="0"/>
        </a:spcAft>
        <a:defRPr sz="3200" b="1">
          <a:solidFill>
            <a:srgbClr val="FFFF00"/>
          </a:solidFill>
          <a:latin typeface="Tahoma" pitchFamily="34" charset="0"/>
        </a:defRPr>
      </a:lvl6pPr>
      <a:lvl7pPr marL="914400" algn="ctr" rtl="0" eaLnBrk="0" fontAlgn="base" hangingPunct="0">
        <a:spcBef>
          <a:spcPct val="0"/>
        </a:spcBef>
        <a:spcAft>
          <a:spcPct val="0"/>
        </a:spcAft>
        <a:defRPr sz="3200" b="1">
          <a:solidFill>
            <a:srgbClr val="FFFF00"/>
          </a:solidFill>
          <a:latin typeface="Tahoma" pitchFamily="34" charset="0"/>
        </a:defRPr>
      </a:lvl7pPr>
      <a:lvl8pPr marL="1371600" algn="ctr" rtl="0" eaLnBrk="0" fontAlgn="base" hangingPunct="0">
        <a:spcBef>
          <a:spcPct val="0"/>
        </a:spcBef>
        <a:spcAft>
          <a:spcPct val="0"/>
        </a:spcAft>
        <a:defRPr sz="3200" b="1">
          <a:solidFill>
            <a:srgbClr val="FFFF00"/>
          </a:solidFill>
          <a:latin typeface="Tahoma" pitchFamily="34" charset="0"/>
        </a:defRPr>
      </a:lvl8pPr>
      <a:lvl9pPr marL="1828800" algn="ctr" rtl="0" eaLnBrk="0" fontAlgn="base" hangingPunct="0">
        <a:spcBef>
          <a:spcPct val="0"/>
        </a:spcBef>
        <a:spcAft>
          <a:spcPct val="0"/>
        </a:spcAft>
        <a:defRPr sz="3200" b="1">
          <a:solidFill>
            <a:srgbClr val="FFFF00"/>
          </a:solidFill>
          <a:latin typeface="Tahoma" pitchFamily="34"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62850" name="Rectangle 2"/>
          <p:cNvSpPr>
            <a:spLocks noChangeArrowheads="1"/>
          </p:cNvSpPr>
          <p:nvPr/>
        </p:nvSpPr>
        <p:spPr bwMode="auto">
          <a:xfrm>
            <a:off x="0" y="0"/>
            <a:ext cx="9144000" cy="6858000"/>
          </a:xfrm>
          <a:prstGeom prst="rect">
            <a:avLst/>
          </a:prstGeom>
          <a:solidFill>
            <a:schemeClr val="bg1">
              <a:alpha val="75000"/>
            </a:schemeClr>
          </a:solidFill>
          <a:ln w="9525" algn="ctr">
            <a:noFill/>
            <a:miter lim="800000"/>
            <a:headEnd/>
            <a:tailEnd/>
          </a:ln>
          <a:effectLst/>
        </p:spPr>
        <p:txBody>
          <a:bodyPr wrap="none" anchor="ctr"/>
          <a:lstStyle/>
          <a:p>
            <a:pPr>
              <a:defRPr/>
            </a:pPr>
            <a:endParaRPr lang="en-US"/>
          </a:p>
        </p:txBody>
      </p:sp>
      <p:sp>
        <p:nvSpPr>
          <p:cNvPr id="462851" name="Rectangle 3"/>
          <p:cNvSpPr>
            <a:spLocks noGrp="1" noChangeArrowheads="1"/>
          </p:cNvSpPr>
          <p:nvPr>
            <p:ph type="title"/>
          </p:nvPr>
        </p:nvSpPr>
        <p:spPr bwMode="auto">
          <a:xfrm>
            <a:off x="685800" y="609600"/>
            <a:ext cx="7772400" cy="45720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2"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957"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rgbClr val="0000FF"/>
          </a:solidFill>
          <a:latin typeface="+mj-lt"/>
          <a:ea typeface="+mj-ea"/>
          <a:cs typeface="+mj-cs"/>
        </a:defRPr>
      </a:lvl1pPr>
      <a:lvl2pPr algn="ctr" rtl="0" eaLnBrk="0" fontAlgn="base" hangingPunct="0">
        <a:spcBef>
          <a:spcPct val="0"/>
        </a:spcBef>
        <a:spcAft>
          <a:spcPct val="0"/>
        </a:spcAft>
        <a:defRPr sz="3200" b="1">
          <a:solidFill>
            <a:srgbClr val="0000FF"/>
          </a:solidFill>
          <a:latin typeface="Tahoma" pitchFamily="34" charset="0"/>
        </a:defRPr>
      </a:lvl2pPr>
      <a:lvl3pPr algn="ctr" rtl="0" eaLnBrk="0" fontAlgn="base" hangingPunct="0">
        <a:spcBef>
          <a:spcPct val="0"/>
        </a:spcBef>
        <a:spcAft>
          <a:spcPct val="0"/>
        </a:spcAft>
        <a:defRPr sz="3200" b="1">
          <a:solidFill>
            <a:srgbClr val="0000FF"/>
          </a:solidFill>
          <a:latin typeface="Tahoma" pitchFamily="34" charset="0"/>
        </a:defRPr>
      </a:lvl3pPr>
      <a:lvl4pPr algn="ctr" rtl="0" eaLnBrk="0" fontAlgn="base" hangingPunct="0">
        <a:spcBef>
          <a:spcPct val="0"/>
        </a:spcBef>
        <a:spcAft>
          <a:spcPct val="0"/>
        </a:spcAft>
        <a:defRPr sz="3200" b="1">
          <a:solidFill>
            <a:srgbClr val="0000FF"/>
          </a:solidFill>
          <a:latin typeface="Tahoma" pitchFamily="34" charset="0"/>
        </a:defRPr>
      </a:lvl4pPr>
      <a:lvl5pPr algn="ctr" rtl="0" eaLnBrk="0" fontAlgn="base" hangingPunct="0">
        <a:spcBef>
          <a:spcPct val="0"/>
        </a:spcBef>
        <a:spcAft>
          <a:spcPct val="0"/>
        </a:spcAft>
        <a:defRPr sz="3200" b="1">
          <a:solidFill>
            <a:srgbClr val="0000FF"/>
          </a:solidFill>
          <a:latin typeface="Tahoma" pitchFamily="34" charset="0"/>
        </a:defRPr>
      </a:lvl5pPr>
      <a:lvl6pPr marL="457200" algn="ctr" rtl="0" eaLnBrk="0" fontAlgn="base" hangingPunct="0">
        <a:spcBef>
          <a:spcPct val="0"/>
        </a:spcBef>
        <a:spcAft>
          <a:spcPct val="0"/>
        </a:spcAft>
        <a:defRPr sz="3200" b="1">
          <a:solidFill>
            <a:srgbClr val="0000FF"/>
          </a:solidFill>
          <a:latin typeface="Tahoma" pitchFamily="34" charset="0"/>
        </a:defRPr>
      </a:lvl6pPr>
      <a:lvl7pPr marL="914400" algn="ctr" rtl="0" eaLnBrk="0" fontAlgn="base" hangingPunct="0">
        <a:spcBef>
          <a:spcPct val="0"/>
        </a:spcBef>
        <a:spcAft>
          <a:spcPct val="0"/>
        </a:spcAft>
        <a:defRPr sz="3200" b="1">
          <a:solidFill>
            <a:srgbClr val="0000FF"/>
          </a:solidFill>
          <a:latin typeface="Tahoma" pitchFamily="34" charset="0"/>
        </a:defRPr>
      </a:lvl7pPr>
      <a:lvl8pPr marL="1371600" algn="ctr" rtl="0" eaLnBrk="0" fontAlgn="base" hangingPunct="0">
        <a:spcBef>
          <a:spcPct val="0"/>
        </a:spcBef>
        <a:spcAft>
          <a:spcPct val="0"/>
        </a:spcAft>
        <a:defRPr sz="3200" b="1">
          <a:solidFill>
            <a:srgbClr val="0000FF"/>
          </a:solidFill>
          <a:latin typeface="Tahoma" pitchFamily="34" charset="0"/>
        </a:defRPr>
      </a:lvl8pPr>
      <a:lvl9pPr marL="1828800" algn="ctr" rtl="0" eaLnBrk="0" fontAlgn="base" hangingPunct="0">
        <a:spcBef>
          <a:spcPct val="0"/>
        </a:spcBef>
        <a:spcAft>
          <a:spcPct val="0"/>
        </a:spcAft>
        <a:defRPr sz="3200" b="1">
          <a:solidFill>
            <a:srgbClr val="0000FF"/>
          </a:solidFill>
          <a:latin typeface="Tahoma" pitchFamily="34"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b="-87793"/>
          </a:stretch>
        </a:blipFill>
        <a:effectLst/>
      </p:bgPr>
    </p:bg>
    <p:spTree>
      <p:nvGrpSpPr>
        <p:cNvPr id="1" name=""/>
        <p:cNvGrpSpPr/>
        <p:nvPr/>
      </p:nvGrpSpPr>
      <p:grpSpPr>
        <a:xfrm>
          <a:off x="0" y="0"/>
          <a:ext cx="0" cy="0"/>
          <a:chOff x="0" y="0"/>
          <a:chExt cx="0" cy="0"/>
        </a:xfrm>
      </p:grpSpPr>
      <p:sp>
        <p:nvSpPr>
          <p:cNvPr id="468994" name="Rectangle 2"/>
          <p:cNvSpPr>
            <a:spLocks noChangeArrowheads="1"/>
          </p:cNvSpPr>
          <p:nvPr/>
        </p:nvSpPr>
        <p:spPr bwMode="auto">
          <a:xfrm>
            <a:off x="0" y="0"/>
            <a:ext cx="9144000" cy="6858000"/>
          </a:xfrm>
          <a:prstGeom prst="rect">
            <a:avLst/>
          </a:prstGeom>
          <a:solidFill>
            <a:schemeClr val="bg1">
              <a:alpha val="75000"/>
            </a:schemeClr>
          </a:solidFill>
          <a:ln w="9525" algn="ctr">
            <a:noFill/>
            <a:miter lim="800000"/>
            <a:headEnd/>
            <a:tailEnd/>
          </a:ln>
          <a:effectLst/>
        </p:spPr>
        <p:txBody>
          <a:bodyPr wrap="none" anchor="ctr"/>
          <a:lstStyle/>
          <a:p>
            <a:pPr>
              <a:defRPr/>
            </a:pPr>
            <a:endParaRPr lang="en-US"/>
          </a:p>
        </p:txBody>
      </p:sp>
      <p:sp>
        <p:nvSpPr>
          <p:cNvPr id="468995" name="Rectangle 3"/>
          <p:cNvSpPr>
            <a:spLocks noGrp="1" noChangeArrowheads="1"/>
          </p:cNvSpPr>
          <p:nvPr>
            <p:ph type="title"/>
          </p:nvPr>
        </p:nvSpPr>
        <p:spPr bwMode="auto">
          <a:xfrm>
            <a:off x="685800" y="609600"/>
            <a:ext cx="7772400" cy="457200"/>
          </a:xfrm>
          <a:prstGeom prst="rect">
            <a:avLst/>
          </a:prstGeom>
          <a:noFill/>
          <a:ln w="9525">
            <a:noFill/>
            <a:miter lim="800000"/>
            <a:headEnd/>
            <a:tailEnd/>
          </a:ln>
          <a:effectLst>
            <a:outerShdw dist="28398" dir="3806097"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6"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958"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timing>
    <p:tnLst>
      <p:par>
        <p:cTn id="1" dur="indefinite" restart="never" nodeType="tmRoot"/>
      </p:par>
    </p:tnLst>
  </p:timing>
  <p:txStyles>
    <p:titleStyle>
      <a:lvl1pPr algn="ctr" rtl="0" eaLnBrk="0" fontAlgn="base" hangingPunct="0">
        <a:spcBef>
          <a:spcPct val="0"/>
        </a:spcBef>
        <a:spcAft>
          <a:spcPct val="0"/>
        </a:spcAft>
        <a:defRPr sz="3200" b="1">
          <a:solidFill>
            <a:srgbClr val="0000FF"/>
          </a:solidFill>
          <a:latin typeface="+mj-lt"/>
          <a:ea typeface="+mj-ea"/>
          <a:cs typeface="+mj-cs"/>
        </a:defRPr>
      </a:lvl1pPr>
      <a:lvl2pPr algn="ctr" rtl="0" eaLnBrk="0" fontAlgn="base" hangingPunct="0">
        <a:spcBef>
          <a:spcPct val="0"/>
        </a:spcBef>
        <a:spcAft>
          <a:spcPct val="0"/>
        </a:spcAft>
        <a:defRPr sz="3200" b="1">
          <a:solidFill>
            <a:srgbClr val="0000FF"/>
          </a:solidFill>
          <a:latin typeface="Tahoma" pitchFamily="34" charset="0"/>
        </a:defRPr>
      </a:lvl2pPr>
      <a:lvl3pPr algn="ctr" rtl="0" eaLnBrk="0" fontAlgn="base" hangingPunct="0">
        <a:spcBef>
          <a:spcPct val="0"/>
        </a:spcBef>
        <a:spcAft>
          <a:spcPct val="0"/>
        </a:spcAft>
        <a:defRPr sz="3200" b="1">
          <a:solidFill>
            <a:srgbClr val="0000FF"/>
          </a:solidFill>
          <a:latin typeface="Tahoma" pitchFamily="34" charset="0"/>
        </a:defRPr>
      </a:lvl3pPr>
      <a:lvl4pPr algn="ctr" rtl="0" eaLnBrk="0" fontAlgn="base" hangingPunct="0">
        <a:spcBef>
          <a:spcPct val="0"/>
        </a:spcBef>
        <a:spcAft>
          <a:spcPct val="0"/>
        </a:spcAft>
        <a:defRPr sz="3200" b="1">
          <a:solidFill>
            <a:srgbClr val="0000FF"/>
          </a:solidFill>
          <a:latin typeface="Tahoma" pitchFamily="34" charset="0"/>
        </a:defRPr>
      </a:lvl4pPr>
      <a:lvl5pPr algn="ctr" rtl="0" eaLnBrk="0" fontAlgn="base" hangingPunct="0">
        <a:spcBef>
          <a:spcPct val="0"/>
        </a:spcBef>
        <a:spcAft>
          <a:spcPct val="0"/>
        </a:spcAft>
        <a:defRPr sz="3200" b="1">
          <a:solidFill>
            <a:srgbClr val="0000FF"/>
          </a:solidFill>
          <a:latin typeface="Tahoma" pitchFamily="34" charset="0"/>
        </a:defRPr>
      </a:lvl5pPr>
      <a:lvl6pPr marL="457200" algn="ctr" rtl="0" eaLnBrk="0" fontAlgn="base" hangingPunct="0">
        <a:spcBef>
          <a:spcPct val="0"/>
        </a:spcBef>
        <a:spcAft>
          <a:spcPct val="0"/>
        </a:spcAft>
        <a:defRPr sz="3200" b="1">
          <a:solidFill>
            <a:srgbClr val="0000FF"/>
          </a:solidFill>
          <a:latin typeface="Tahoma" pitchFamily="34" charset="0"/>
        </a:defRPr>
      </a:lvl6pPr>
      <a:lvl7pPr marL="914400" algn="ctr" rtl="0" eaLnBrk="0" fontAlgn="base" hangingPunct="0">
        <a:spcBef>
          <a:spcPct val="0"/>
        </a:spcBef>
        <a:spcAft>
          <a:spcPct val="0"/>
        </a:spcAft>
        <a:defRPr sz="3200" b="1">
          <a:solidFill>
            <a:srgbClr val="0000FF"/>
          </a:solidFill>
          <a:latin typeface="Tahoma" pitchFamily="34" charset="0"/>
        </a:defRPr>
      </a:lvl7pPr>
      <a:lvl8pPr marL="1371600" algn="ctr" rtl="0" eaLnBrk="0" fontAlgn="base" hangingPunct="0">
        <a:spcBef>
          <a:spcPct val="0"/>
        </a:spcBef>
        <a:spcAft>
          <a:spcPct val="0"/>
        </a:spcAft>
        <a:defRPr sz="3200" b="1">
          <a:solidFill>
            <a:srgbClr val="0000FF"/>
          </a:solidFill>
          <a:latin typeface="Tahoma" pitchFamily="34" charset="0"/>
        </a:defRPr>
      </a:lvl8pPr>
      <a:lvl9pPr marL="1828800" algn="ctr" rtl="0" eaLnBrk="0" fontAlgn="base" hangingPunct="0">
        <a:spcBef>
          <a:spcPct val="0"/>
        </a:spcBef>
        <a:spcAft>
          <a:spcPct val="0"/>
        </a:spcAft>
        <a:defRPr sz="3200" b="1">
          <a:solidFill>
            <a:srgbClr val="0000FF"/>
          </a:solidFill>
          <a:latin typeface="Tahoma" pitchFamily="34"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74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1400">
                <a:solidFill>
                  <a:schemeClr val="bg1"/>
                </a:solidFill>
              </a:defRPr>
            </a:lvl1pPr>
          </a:lstStyle>
          <a:p>
            <a:pPr>
              <a:defRPr/>
            </a:pPr>
            <a:endParaRPr lang="en-US"/>
          </a:p>
        </p:txBody>
      </p:sp>
      <p:sp>
        <p:nvSpPr>
          <p:cNvPr id="4474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FontTx/>
              <a:buNone/>
              <a:defRPr sz="1400">
                <a:solidFill>
                  <a:schemeClr val="bg1"/>
                </a:solidFill>
              </a:defRPr>
            </a:lvl1pPr>
          </a:lstStyle>
          <a:p>
            <a:pPr>
              <a:defRPr/>
            </a:pPr>
            <a:endParaRPr lang="en-US"/>
          </a:p>
        </p:txBody>
      </p:sp>
      <p:sp>
        <p:nvSpPr>
          <p:cNvPr id="4474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solidFill>
                  <a:schemeClr val="bg1"/>
                </a:solidFill>
              </a:defRPr>
            </a:lvl1pPr>
          </a:lstStyle>
          <a:p>
            <a:pPr>
              <a:defRPr/>
            </a:pPr>
            <a:fld id="{07E9BA1A-60D3-4FD8-A24E-0FD5CF3CE7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animaldiversity.ummz.umich.edu/site/resources/laurie_vitt/Gkingi.gif/view.html" TargetMode="External"/><Relationship Id="rId1" Type="http://schemas.openxmlformats.org/officeDocument/2006/relationships/slideLayout" Target="../slideLayouts/slideLayout36.xml"/><Relationship Id="rId5" Type="http://schemas.openxmlformats.org/officeDocument/2006/relationships/image" Target="../media/image46.jpeg"/><Relationship Id="rId4" Type="http://schemas.openxmlformats.org/officeDocument/2006/relationships/hyperlink" Target="http://animaldiversity.ummz.umich.edu/site/resources/laurie_vitt/Gmulticarinatus.gif/view.htm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animaldiversity.ummz.umich.edu/site/resources/christopher_jameson/panthera_leo_10.jpg/view.html" TargetMode="External"/><Relationship Id="rId1" Type="http://schemas.openxmlformats.org/officeDocument/2006/relationships/slideLayout" Target="../slideLayouts/slideLayout36.xml"/><Relationship Id="rId5" Type="http://schemas.openxmlformats.org/officeDocument/2006/relationships/image" Target="../media/image48.jpeg"/><Relationship Id="rId4" Type="http://schemas.openxmlformats.org/officeDocument/2006/relationships/hyperlink" Target="http://animaldiversity.ummz.umich.edu/site/resources/corel_cd/tiger.jpg/view.html"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3.xml"/></Relationships>
</file>

<file path=ppt/slides/_rels/slide1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6.xml"/></Relationships>
</file>

<file path=ppt/slides/_rels/slide1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6.xml"/></Relationships>
</file>

<file path=ppt/slides/_rels/slide1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6.xml"/></Relationships>
</file>

<file path=ppt/slides/_rels/slide1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6.xml"/></Relationships>
</file>

<file path=ppt/slides/_rels/slide1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6.xml"/></Relationships>
</file>

<file path=ppt/slides/_rels/slide1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4.xml"/></Relationships>
</file>

<file path=ppt/slides/_rels/slide1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2.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20.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3.xml"/><Relationship Id="rId1" Type="http://schemas.openxmlformats.org/officeDocument/2006/relationships/themeOverride" Target="../theme/themeOverride2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hemeOverride" Target="../theme/themeOverr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hemeOverride" Target="../theme/themeOverride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hemeOverride" Target="../theme/themeOverride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6.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29.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3.xml"/><Relationship Id="rId1" Type="http://schemas.openxmlformats.org/officeDocument/2006/relationships/themeOverride" Target="../theme/themeOverride30.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hemeOverride" Target="../theme/themeOverride7.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8.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2.xml"/><Relationship Id="rId1" Type="http://schemas.openxmlformats.org/officeDocument/2006/relationships/themeOverride" Target="../theme/themeOverride9.xml"/></Relationships>
</file>

<file path=ppt/slides/_rels/slide9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p:cNvSpPr>
            <a:spLocks noGrp="1" noChangeArrowheads="1"/>
          </p:cNvSpPr>
          <p:nvPr>
            <p:ph type="ctrTitle"/>
          </p:nvPr>
        </p:nvSpPr>
        <p:spPr/>
        <p:txBody>
          <a:bodyPr/>
          <a:lstStyle/>
          <a:p>
            <a:pPr eaLnBrk="1" hangingPunct="1">
              <a:defRPr/>
            </a:pPr>
            <a:r>
              <a:rPr lang="en-US" smtClean="0"/>
              <a:t>The Flood</a:t>
            </a:r>
          </a:p>
        </p:txBody>
      </p:sp>
    </p:spTree>
  </p:cSld>
  <p:clrMapOvr>
    <a:masterClrMapping/>
  </p:clrMapOvr>
  <p:transition>
    <p:plu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7:13-16 – List of Those God Saved on the Ark</a:t>
            </a:r>
          </a:p>
        </p:txBody>
      </p:sp>
      <p:sp>
        <p:nvSpPr>
          <p:cNvPr id="32771"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sz="2800" i="1" baseline="30000" dirty="0" smtClean="0">
                <a:latin typeface="Cambria" pitchFamily="18" charset="0"/>
              </a:rPr>
              <a:t>13</a:t>
            </a:r>
            <a:r>
              <a:rPr lang="en-US" sz="2800" i="1" dirty="0" smtClean="0">
                <a:latin typeface="Cambria" pitchFamily="18" charset="0"/>
              </a:rPr>
              <a:t> On the very same day Noah and his sons, Shem and Ham and Japheth, and Noah's wife and the three wives of his sons with them entered the ark, </a:t>
            </a:r>
            <a:r>
              <a:rPr lang="en-US" sz="2800" i="1" baseline="30000" dirty="0" smtClean="0">
                <a:latin typeface="Cambria" pitchFamily="18" charset="0"/>
              </a:rPr>
              <a:t>14</a:t>
            </a:r>
            <a:r>
              <a:rPr lang="en-US" sz="2800" i="1" dirty="0" smtClean="0">
                <a:latin typeface="Cambria" pitchFamily="18" charset="0"/>
              </a:rPr>
              <a:t> they and every beast, according to its kind, and all the livestock according to their kinds, and every creeping thing that creeps on the earth, according to its kind, and every bird, according to its kind, every winged creature. </a:t>
            </a:r>
            <a:r>
              <a:rPr lang="en-US" sz="2800" i="1" baseline="30000" dirty="0" smtClean="0">
                <a:latin typeface="Cambria" pitchFamily="18" charset="0"/>
              </a:rPr>
              <a:t>15</a:t>
            </a:r>
            <a:r>
              <a:rPr lang="en-US" sz="2800" i="1" dirty="0" smtClean="0">
                <a:latin typeface="Cambria" pitchFamily="18" charset="0"/>
              </a:rPr>
              <a:t> They went into the ark with Noah, two and two of all flesh in which there was the breath of life. </a:t>
            </a:r>
            <a:r>
              <a:rPr lang="en-US" sz="2800" i="1" baseline="30000" dirty="0" smtClean="0">
                <a:latin typeface="Cambria" pitchFamily="18" charset="0"/>
              </a:rPr>
              <a:t>16</a:t>
            </a:r>
            <a:r>
              <a:rPr lang="en-US" sz="2800" i="1" dirty="0" smtClean="0">
                <a:latin typeface="Cambria" pitchFamily="18" charset="0"/>
              </a:rPr>
              <a:t> And those that entered, male and female of all flesh, went in as God had commanded him. And the LORD shut him in.</a:t>
            </a:r>
            <a:endParaRPr lang="en-US" sz="3100" i="1" dirty="0" smtClean="0">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685800" y="0"/>
            <a:ext cx="7772400" cy="838200"/>
          </a:xfrm>
        </p:spPr>
        <p:txBody>
          <a:bodyPr/>
          <a:lstStyle/>
          <a:p>
            <a:pPr>
              <a:defRPr/>
            </a:pPr>
            <a:r>
              <a:rPr lang="en-US" sz="2800" smtClean="0"/>
              <a:t>So how many “kinds” of animals did Noah take on the ark?</a:t>
            </a:r>
          </a:p>
        </p:txBody>
      </p:sp>
      <p:sp>
        <p:nvSpPr>
          <p:cNvPr id="399363" name="Rectangle 3"/>
          <p:cNvSpPr>
            <a:spLocks noGrp="1" noChangeArrowheads="1"/>
          </p:cNvSpPr>
          <p:nvPr>
            <p:ph type="body" idx="1"/>
          </p:nvPr>
        </p:nvSpPr>
        <p:spPr>
          <a:xfrm>
            <a:off x="0" y="1066800"/>
            <a:ext cx="9144000" cy="1752600"/>
          </a:xfrm>
        </p:spPr>
        <p:txBody>
          <a:bodyPr/>
          <a:lstStyle/>
          <a:p>
            <a:r>
              <a:rPr lang="en-US" sz="2400" smtClean="0"/>
              <a:t>In a more recent study, John Woodmorappe shows that Morris’ figures may have been </a:t>
            </a:r>
            <a:r>
              <a:rPr lang="en-US" sz="2400" smtClean="0">
                <a:solidFill>
                  <a:srgbClr val="FF3300"/>
                </a:solidFill>
              </a:rPr>
              <a:t>too conservative</a:t>
            </a:r>
            <a:r>
              <a:rPr lang="en-US" sz="2400" smtClean="0"/>
              <a:t>!</a:t>
            </a:r>
          </a:p>
          <a:p>
            <a:r>
              <a:rPr lang="en-US" sz="2400" smtClean="0"/>
              <a:t>To estimate the number of animal kinds on the ark, Woodmorappe uses modern animal classifications.</a:t>
            </a:r>
          </a:p>
        </p:txBody>
      </p:sp>
      <p:sp>
        <p:nvSpPr>
          <p:cNvPr id="111620" name="Rectangle 5"/>
          <p:cNvSpPr>
            <a:spLocks noChangeArrowheads="1"/>
          </p:cNvSpPr>
          <p:nvPr/>
        </p:nvSpPr>
        <p:spPr bwMode="auto">
          <a:xfrm>
            <a:off x="3352800" y="4876800"/>
            <a:ext cx="5791200" cy="774700"/>
          </a:xfrm>
          <a:prstGeom prst="rect">
            <a:avLst/>
          </a:prstGeom>
          <a:noFill/>
          <a:ln w="9525" algn="ctr">
            <a:noFill/>
            <a:miter lim="800000"/>
            <a:headEnd/>
            <a:tailEnd/>
          </a:ln>
        </p:spPr>
        <p:txBody>
          <a:bodyPr>
            <a:spAutoFit/>
          </a:bodyPr>
          <a:lstStyle/>
          <a:p>
            <a:pPr lvl="1" eaLnBrk="0" hangingPunct="0">
              <a:lnSpc>
                <a:spcPct val="80000"/>
              </a:lnSpc>
              <a:buFontTx/>
              <a:buNone/>
            </a:pPr>
            <a:r>
              <a:rPr lang="en-US" b="1"/>
              <a:t>John Woodmorappe</a:t>
            </a:r>
            <a:r>
              <a:rPr lang="en-US"/>
              <a:t> </a:t>
            </a:r>
            <a:r>
              <a:rPr lang="en-US" b="1"/>
              <a:t>, </a:t>
            </a:r>
            <a:r>
              <a:rPr lang="en-US" b="1" i="1"/>
              <a:t>Noah's Ark: A Feasibility Study</a:t>
            </a:r>
            <a:r>
              <a:rPr lang="en-US"/>
              <a:t> </a:t>
            </a:r>
            <a:r>
              <a:rPr lang="en-US" b="1"/>
              <a:t>, 1996</a:t>
            </a:r>
          </a:p>
        </p:txBody>
      </p:sp>
      <p:pic>
        <p:nvPicPr>
          <p:cNvPr id="111621" name="Picture 6" descr="WoodmorappeBook"/>
          <p:cNvPicPr>
            <a:picLocks noChangeAspect="1" noChangeArrowheads="1"/>
          </p:cNvPicPr>
          <p:nvPr/>
        </p:nvPicPr>
        <p:blipFill>
          <a:blip r:embed="rId2" cstate="print"/>
          <a:srcRect/>
          <a:stretch>
            <a:fillRect/>
          </a:stretch>
        </p:blipFill>
        <p:spPr bwMode="auto">
          <a:xfrm>
            <a:off x="0" y="2971800"/>
            <a:ext cx="2998788" cy="38862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363">
                                            <p:txEl>
                                              <p:pRg st="1" end="1"/>
                                            </p:txEl>
                                          </p:spTgt>
                                        </p:tgtEl>
                                        <p:attrNameLst>
                                          <p:attrName>style.visibility</p:attrName>
                                        </p:attrNameLst>
                                      </p:cBhvr>
                                      <p:to>
                                        <p:strVal val="visible"/>
                                      </p:to>
                                    </p:set>
                                    <p:animEffect transition="in" filter="dissolve">
                                      <p:cBhvr>
                                        <p:cTn id="7" dur="500"/>
                                        <p:tgtEl>
                                          <p:spTgt spid="399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6" name="Rectangle 4"/>
          <p:cNvSpPr>
            <a:spLocks noGrp="1" noChangeArrowheads="1"/>
          </p:cNvSpPr>
          <p:nvPr>
            <p:ph type="title"/>
          </p:nvPr>
        </p:nvSpPr>
        <p:spPr>
          <a:xfrm>
            <a:off x="685800" y="228600"/>
            <a:ext cx="7772400" cy="457200"/>
          </a:xfrm>
        </p:spPr>
        <p:txBody>
          <a:bodyPr/>
          <a:lstStyle/>
          <a:p>
            <a:pPr>
              <a:defRPr/>
            </a:pPr>
            <a:r>
              <a:rPr lang="en-US" sz="2800" smtClean="0"/>
              <a:t>Modern Animal Classification</a:t>
            </a:r>
          </a:p>
        </p:txBody>
      </p:sp>
      <p:sp>
        <p:nvSpPr>
          <p:cNvPr id="112643" name="Rectangle 73"/>
          <p:cNvSpPr>
            <a:spLocks noGrp="1" noChangeArrowheads="1"/>
          </p:cNvSpPr>
          <p:nvPr>
            <p:ph type="body" idx="1"/>
          </p:nvPr>
        </p:nvSpPr>
        <p:spPr>
          <a:xfrm>
            <a:off x="685800" y="1143000"/>
            <a:ext cx="7772400" cy="4114800"/>
          </a:xfrm>
        </p:spPr>
        <p:txBody>
          <a:bodyPr/>
          <a:lstStyle/>
          <a:p>
            <a:r>
              <a:rPr lang="en-US" sz="2800" smtClean="0"/>
              <a:t>Kingdom</a:t>
            </a:r>
          </a:p>
          <a:p>
            <a:r>
              <a:rPr lang="en-US" sz="2800" smtClean="0"/>
              <a:t>Phylum</a:t>
            </a:r>
          </a:p>
          <a:p>
            <a:r>
              <a:rPr lang="en-US" sz="2800" smtClean="0"/>
              <a:t>Class</a:t>
            </a:r>
          </a:p>
          <a:p>
            <a:r>
              <a:rPr lang="en-US" sz="2800" smtClean="0"/>
              <a:t>Order</a:t>
            </a:r>
          </a:p>
          <a:p>
            <a:r>
              <a:rPr lang="en-US" sz="2800" smtClean="0"/>
              <a:t>Family</a:t>
            </a:r>
          </a:p>
          <a:p>
            <a:r>
              <a:rPr lang="en-US" sz="2800" smtClean="0"/>
              <a:t>Genus</a:t>
            </a:r>
          </a:p>
          <a:p>
            <a:r>
              <a:rPr lang="en-US" sz="2800" smtClean="0"/>
              <a:t>Species</a:t>
            </a:r>
            <a:br>
              <a:rPr lang="en-US" sz="2800" smtClean="0"/>
            </a:br>
            <a:endParaRPr lang="en-US" sz="2800" smtClean="0"/>
          </a:p>
        </p:txBody>
      </p:sp>
    </p:spTree>
  </p:cSld>
  <p:clrMapOvr>
    <a:masterClrMapping/>
  </p:clrMapOvr>
  <p:transition>
    <p:dissolv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609600" y="228600"/>
            <a:ext cx="7772400" cy="457200"/>
          </a:xfrm>
        </p:spPr>
        <p:txBody>
          <a:bodyPr/>
          <a:lstStyle/>
          <a:p>
            <a:pPr>
              <a:defRPr/>
            </a:pPr>
            <a:r>
              <a:rPr lang="en-US" sz="2800" smtClean="0"/>
              <a:t>An Example of Modern Animal Classification</a:t>
            </a:r>
          </a:p>
        </p:txBody>
      </p:sp>
      <p:sp>
        <p:nvSpPr>
          <p:cNvPr id="113667" name="Rectangle 3"/>
          <p:cNvSpPr>
            <a:spLocks noGrp="1" noChangeArrowheads="1"/>
          </p:cNvSpPr>
          <p:nvPr>
            <p:ph type="body" idx="1"/>
          </p:nvPr>
        </p:nvSpPr>
        <p:spPr>
          <a:xfrm>
            <a:off x="685800" y="990600"/>
            <a:ext cx="7772400" cy="5334000"/>
          </a:xfrm>
        </p:spPr>
        <p:txBody>
          <a:bodyPr/>
          <a:lstStyle/>
          <a:p>
            <a:pPr>
              <a:lnSpc>
                <a:spcPct val="90000"/>
              </a:lnSpc>
            </a:pPr>
            <a:r>
              <a:rPr lang="en-US" dirty="0" smtClean="0"/>
              <a:t>Kingdom  - </a:t>
            </a:r>
            <a:r>
              <a:rPr lang="en-US" b="0" dirty="0" err="1" smtClean="0">
                <a:latin typeface="Times New Roman" pitchFamily="18" charset="0"/>
              </a:rPr>
              <a:t>Animalia</a:t>
            </a:r>
            <a:endParaRPr lang="en-US" b="0" dirty="0" smtClean="0">
              <a:latin typeface="Times New Roman" pitchFamily="18" charset="0"/>
            </a:endParaRPr>
          </a:p>
          <a:p>
            <a:pPr>
              <a:lnSpc>
                <a:spcPct val="90000"/>
              </a:lnSpc>
            </a:pPr>
            <a:r>
              <a:rPr lang="en-US" dirty="0" smtClean="0"/>
              <a:t>Phylum – </a:t>
            </a:r>
            <a:r>
              <a:rPr lang="en-US" b="0" dirty="0" err="1" smtClean="0">
                <a:latin typeface="Times New Roman" pitchFamily="18" charset="0"/>
              </a:rPr>
              <a:t>Chordata</a:t>
            </a:r>
            <a:endParaRPr lang="en-US" b="0" dirty="0" smtClean="0">
              <a:latin typeface="Times New Roman" pitchFamily="18" charset="0"/>
            </a:endParaRPr>
          </a:p>
          <a:p>
            <a:pPr>
              <a:lnSpc>
                <a:spcPct val="90000"/>
              </a:lnSpc>
            </a:pPr>
            <a:r>
              <a:rPr lang="en-US" dirty="0" smtClean="0"/>
              <a:t>Subphylum - </a:t>
            </a:r>
            <a:r>
              <a:rPr lang="en-US" b="0" dirty="0" smtClean="0">
                <a:latin typeface="Times New Roman" pitchFamily="18" charset="0"/>
              </a:rPr>
              <a:t>Vertebrata</a:t>
            </a:r>
            <a:r>
              <a:rPr lang="en-US" dirty="0" smtClean="0"/>
              <a:t> </a:t>
            </a:r>
          </a:p>
          <a:p>
            <a:pPr>
              <a:lnSpc>
                <a:spcPct val="90000"/>
              </a:lnSpc>
            </a:pPr>
            <a:r>
              <a:rPr lang="en-US" dirty="0" smtClean="0"/>
              <a:t>Class - </a:t>
            </a:r>
            <a:r>
              <a:rPr lang="en-US" b="0" dirty="0" err="1" smtClean="0">
                <a:latin typeface="Times New Roman" pitchFamily="18" charset="0"/>
              </a:rPr>
              <a:t>Reptilia</a:t>
            </a:r>
            <a:r>
              <a:rPr lang="en-US" dirty="0" smtClean="0"/>
              <a:t> </a:t>
            </a:r>
          </a:p>
          <a:p>
            <a:pPr>
              <a:lnSpc>
                <a:spcPct val="90000"/>
              </a:lnSpc>
            </a:pPr>
            <a:r>
              <a:rPr lang="en-US" dirty="0" smtClean="0"/>
              <a:t>Order - </a:t>
            </a:r>
            <a:r>
              <a:rPr lang="en-US" b="0" dirty="0" err="1" smtClean="0">
                <a:latin typeface="Times New Roman" pitchFamily="18" charset="0"/>
              </a:rPr>
              <a:t>Squamata</a:t>
            </a:r>
            <a:r>
              <a:rPr lang="en-US" b="0" dirty="0" smtClean="0">
                <a:latin typeface="Times New Roman" pitchFamily="18" charset="0"/>
              </a:rPr>
              <a:t> (</a:t>
            </a:r>
            <a:r>
              <a:rPr lang="en-US" b="0" dirty="0" err="1" smtClean="0">
                <a:latin typeface="Times New Roman" pitchFamily="18" charset="0"/>
              </a:rPr>
              <a:t>amphisbaenians</a:t>
            </a:r>
            <a:r>
              <a:rPr lang="en-US" b="0" dirty="0" smtClean="0">
                <a:latin typeface="Times New Roman" pitchFamily="18" charset="0"/>
              </a:rPr>
              <a:t>, lizards, and snakes)</a:t>
            </a:r>
            <a:r>
              <a:rPr lang="en-US" dirty="0" smtClean="0"/>
              <a:t> </a:t>
            </a:r>
          </a:p>
          <a:p>
            <a:pPr>
              <a:lnSpc>
                <a:spcPct val="90000"/>
              </a:lnSpc>
            </a:pPr>
            <a:r>
              <a:rPr lang="en-US" dirty="0" smtClean="0"/>
              <a:t>Suborder </a:t>
            </a:r>
            <a:r>
              <a:rPr lang="en-US" dirty="0" err="1" smtClean="0"/>
              <a:t>Sauria</a:t>
            </a:r>
            <a:r>
              <a:rPr lang="en-US" dirty="0" smtClean="0"/>
              <a:t> </a:t>
            </a:r>
            <a:r>
              <a:rPr lang="en-US" b="0" dirty="0" smtClean="0">
                <a:latin typeface="Times New Roman" pitchFamily="18" charset="0"/>
              </a:rPr>
              <a:t>(lizards)</a:t>
            </a:r>
            <a:r>
              <a:rPr lang="en-US" dirty="0" smtClean="0"/>
              <a:t> </a:t>
            </a:r>
          </a:p>
          <a:p>
            <a:pPr>
              <a:lnSpc>
                <a:spcPct val="90000"/>
              </a:lnSpc>
            </a:pPr>
            <a:r>
              <a:rPr lang="en-US" dirty="0" smtClean="0"/>
              <a:t>Family - </a:t>
            </a:r>
            <a:r>
              <a:rPr lang="en-US" b="0" dirty="0" err="1" smtClean="0">
                <a:latin typeface="Times New Roman" pitchFamily="18" charset="0"/>
              </a:rPr>
              <a:t>Anguidae</a:t>
            </a:r>
            <a:r>
              <a:rPr lang="en-US" b="0" dirty="0" smtClean="0">
                <a:latin typeface="Times New Roman" pitchFamily="18" charset="0"/>
              </a:rPr>
              <a:t> (alligator lizards, glass lizards, and lateral fold lizards)</a:t>
            </a:r>
            <a:r>
              <a:rPr lang="en-US" dirty="0" smtClean="0"/>
              <a:t> </a:t>
            </a:r>
          </a:p>
          <a:p>
            <a:pPr>
              <a:lnSpc>
                <a:spcPct val="90000"/>
              </a:lnSpc>
            </a:pPr>
            <a:r>
              <a:rPr lang="en-US" dirty="0" smtClean="0"/>
              <a:t>Genus - </a:t>
            </a:r>
            <a:r>
              <a:rPr lang="en-US" b="0" dirty="0" err="1" smtClean="0">
                <a:latin typeface="Times New Roman" pitchFamily="18" charset="0"/>
              </a:rPr>
              <a:t>Elgaria</a:t>
            </a:r>
            <a:r>
              <a:rPr lang="en-US" b="0" dirty="0" smtClean="0">
                <a:latin typeface="Times New Roman" pitchFamily="18" charset="0"/>
              </a:rPr>
              <a:t> (western alligator lizards) </a:t>
            </a:r>
          </a:p>
          <a:p>
            <a:pPr lvl="1">
              <a:lnSpc>
                <a:spcPct val="90000"/>
              </a:lnSpc>
            </a:pPr>
            <a:r>
              <a:rPr lang="en-US" sz="2000" dirty="0" smtClean="0"/>
              <a:t>Species – </a:t>
            </a:r>
            <a:r>
              <a:rPr lang="en-US" sz="2000" b="0" dirty="0" err="1" smtClean="0">
                <a:latin typeface="Times New Roman" pitchFamily="18" charset="0"/>
              </a:rPr>
              <a:t>Elgaria</a:t>
            </a:r>
            <a:r>
              <a:rPr lang="en-US" sz="2000" b="0" dirty="0" smtClean="0">
                <a:latin typeface="Times New Roman" pitchFamily="18" charset="0"/>
              </a:rPr>
              <a:t> </a:t>
            </a:r>
            <a:r>
              <a:rPr lang="en-US" sz="2000" b="0" dirty="0" err="1" smtClean="0">
                <a:latin typeface="Times New Roman" pitchFamily="18" charset="0"/>
              </a:rPr>
              <a:t>kingii</a:t>
            </a:r>
            <a:r>
              <a:rPr lang="en-US" sz="2000" b="0" dirty="0" smtClean="0">
                <a:latin typeface="Times New Roman" pitchFamily="18" charset="0"/>
              </a:rPr>
              <a:t> (Arizona alligator lizard and </a:t>
            </a:r>
            <a:r>
              <a:rPr lang="en-US" sz="2000" b="0" dirty="0" err="1" smtClean="0">
                <a:latin typeface="Times New Roman" pitchFamily="18" charset="0"/>
              </a:rPr>
              <a:t>madrean</a:t>
            </a:r>
            <a:r>
              <a:rPr lang="en-US" sz="2000" b="0" dirty="0" smtClean="0">
                <a:latin typeface="Times New Roman" pitchFamily="18" charset="0"/>
              </a:rPr>
              <a:t> alligator lizard)</a:t>
            </a:r>
          </a:p>
          <a:p>
            <a:pPr lvl="1">
              <a:lnSpc>
                <a:spcPct val="90000"/>
              </a:lnSpc>
            </a:pPr>
            <a:r>
              <a:rPr lang="en-US" sz="2000" dirty="0" smtClean="0"/>
              <a:t>Species – </a:t>
            </a:r>
            <a:r>
              <a:rPr lang="en-US" sz="2000" b="0" dirty="0" err="1" smtClean="0">
                <a:latin typeface="Times New Roman" pitchFamily="18" charset="0"/>
              </a:rPr>
              <a:t>Elgaria</a:t>
            </a:r>
            <a:r>
              <a:rPr lang="en-US" sz="2000" b="0" dirty="0" smtClean="0">
                <a:latin typeface="Times New Roman" pitchFamily="18" charset="0"/>
              </a:rPr>
              <a:t> </a:t>
            </a:r>
            <a:r>
              <a:rPr lang="en-US" sz="2000" b="0" dirty="0" err="1" smtClean="0">
                <a:latin typeface="Times New Roman" pitchFamily="18" charset="0"/>
              </a:rPr>
              <a:t>multicarinata</a:t>
            </a:r>
            <a:r>
              <a:rPr lang="en-US" sz="2000" b="0" dirty="0" smtClean="0">
                <a:latin typeface="Times New Roman" pitchFamily="18" charset="0"/>
              </a:rPr>
              <a:t> (southern alligator lizard)</a:t>
            </a:r>
            <a:r>
              <a:rPr lang="en-US" sz="2000" dirty="0" smtClean="0"/>
              <a:t>  </a:t>
            </a:r>
          </a:p>
        </p:txBody>
      </p:sp>
      <p:pic>
        <p:nvPicPr>
          <p:cNvPr id="113668" name="Picture 5" descr="badge">
            <a:hlinkClick r:id="rId2"/>
          </p:cNvPr>
          <p:cNvPicPr>
            <a:picLocks noChangeAspect="1" noChangeArrowheads="1"/>
          </p:cNvPicPr>
          <p:nvPr/>
        </p:nvPicPr>
        <p:blipFill>
          <a:blip r:embed="rId3" cstate="print"/>
          <a:srcRect/>
          <a:stretch>
            <a:fillRect/>
          </a:stretch>
        </p:blipFill>
        <p:spPr bwMode="auto">
          <a:xfrm>
            <a:off x="1524000" y="5105400"/>
            <a:ext cx="1905000" cy="1673225"/>
          </a:xfrm>
          <a:prstGeom prst="rect">
            <a:avLst/>
          </a:prstGeom>
          <a:noFill/>
          <a:ln w="9525">
            <a:noFill/>
            <a:miter lim="800000"/>
            <a:headEnd/>
            <a:tailEnd/>
          </a:ln>
        </p:spPr>
      </p:pic>
      <p:pic>
        <p:nvPicPr>
          <p:cNvPr id="113669" name="Picture 7" descr="badge">
            <a:hlinkClick r:id="rId4"/>
          </p:cNvPr>
          <p:cNvPicPr>
            <a:picLocks noChangeAspect="1" noChangeArrowheads="1"/>
          </p:cNvPicPr>
          <p:nvPr/>
        </p:nvPicPr>
        <p:blipFill>
          <a:blip r:embed="rId5" cstate="print"/>
          <a:srcRect/>
          <a:stretch>
            <a:fillRect/>
          </a:stretch>
        </p:blipFill>
        <p:spPr bwMode="auto">
          <a:xfrm>
            <a:off x="5715000" y="5105400"/>
            <a:ext cx="2209800" cy="1704975"/>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609600" y="228600"/>
            <a:ext cx="7772400" cy="457200"/>
          </a:xfrm>
        </p:spPr>
        <p:txBody>
          <a:bodyPr/>
          <a:lstStyle/>
          <a:p>
            <a:pPr>
              <a:defRPr/>
            </a:pPr>
            <a:r>
              <a:rPr lang="en-US" sz="2800" smtClean="0"/>
              <a:t>An Example of Modern Animal Classification</a:t>
            </a:r>
          </a:p>
        </p:txBody>
      </p:sp>
      <p:sp>
        <p:nvSpPr>
          <p:cNvPr id="114691" name="Rectangle 3"/>
          <p:cNvSpPr>
            <a:spLocks noGrp="1" noChangeArrowheads="1"/>
          </p:cNvSpPr>
          <p:nvPr>
            <p:ph type="body" idx="1"/>
          </p:nvPr>
        </p:nvSpPr>
        <p:spPr>
          <a:xfrm>
            <a:off x="685800" y="990600"/>
            <a:ext cx="7772400" cy="5334000"/>
          </a:xfrm>
        </p:spPr>
        <p:txBody>
          <a:bodyPr/>
          <a:lstStyle/>
          <a:p>
            <a:pPr>
              <a:lnSpc>
                <a:spcPct val="90000"/>
              </a:lnSpc>
            </a:pPr>
            <a:r>
              <a:rPr lang="en-US" smtClean="0"/>
              <a:t>Kingdom  - </a:t>
            </a:r>
            <a:r>
              <a:rPr lang="en-US" b="0" smtClean="0">
                <a:latin typeface="Times New Roman" pitchFamily="18" charset="0"/>
              </a:rPr>
              <a:t>Animalia</a:t>
            </a:r>
          </a:p>
          <a:p>
            <a:pPr>
              <a:lnSpc>
                <a:spcPct val="90000"/>
              </a:lnSpc>
            </a:pPr>
            <a:r>
              <a:rPr lang="en-US" smtClean="0"/>
              <a:t>Phylum - </a:t>
            </a:r>
            <a:r>
              <a:rPr lang="en-US" b="0" smtClean="0">
                <a:latin typeface="Times New Roman" pitchFamily="18" charset="0"/>
              </a:rPr>
              <a:t>Chordata</a:t>
            </a:r>
          </a:p>
          <a:p>
            <a:pPr>
              <a:lnSpc>
                <a:spcPct val="90000"/>
              </a:lnSpc>
            </a:pPr>
            <a:r>
              <a:rPr lang="en-US" smtClean="0"/>
              <a:t>Subphylum - </a:t>
            </a:r>
            <a:r>
              <a:rPr lang="en-US" b="0" smtClean="0">
                <a:latin typeface="Times New Roman" pitchFamily="18" charset="0"/>
              </a:rPr>
              <a:t>Vertebrata</a:t>
            </a:r>
            <a:r>
              <a:rPr lang="en-US" smtClean="0"/>
              <a:t> </a:t>
            </a:r>
          </a:p>
          <a:p>
            <a:pPr>
              <a:lnSpc>
                <a:spcPct val="90000"/>
              </a:lnSpc>
            </a:pPr>
            <a:r>
              <a:rPr lang="en-US" smtClean="0"/>
              <a:t>Class -  </a:t>
            </a:r>
            <a:r>
              <a:rPr lang="en-US" b="0" smtClean="0">
                <a:latin typeface="Times New Roman" pitchFamily="18" charset="0"/>
              </a:rPr>
              <a:t>Mammalia (mammals) </a:t>
            </a:r>
          </a:p>
          <a:p>
            <a:pPr>
              <a:lnSpc>
                <a:spcPct val="90000"/>
              </a:lnSpc>
            </a:pPr>
            <a:r>
              <a:rPr lang="en-US" smtClean="0"/>
              <a:t>Order - </a:t>
            </a:r>
            <a:r>
              <a:rPr lang="en-US" b="0" smtClean="0">
                <a:latin typeface="Times New Roman" pitchFamily="18" charset="0"/>
              </a:rPr>
              <a:t>Carnivora (carnivores) </a:t>
            </a:r>
          </a:p>
          <a:p>
            <a:pPr>
              <a:lnSpc>
                <a:spcPct val="90000"/>
              </a:lnSpc>
            </a:pPr>
            <a:r>
              <a:rPr lang="en-US" smtClean="0"/>
              <a:t>Family - </a:t>
            </a:r>
            <a:r>
              <a:rPr lang="en-US" b="0" smtClean="0">
                <a:latin typeface="Times New Roman" pitchFamily="18" charset="0"/>
              </a:rPr>
              <a:t>Felidae (cats – cheetahs, small cats, leopards, lions, and tigers)</a:t>
            </a:r>
          </a:p>
          <a:p>
            <a:pPr>
              <a:lnSpc>
                <a:spcPct val="90000"/>
              </a:lnSpc>
            </a:pPr>
            <a:r>
              <a:rPr lang="en-US" smtClean="0"/>
              <a:t>Genus - </a:t>
            </a:r>
            <a:r>
              <a:rPr lang="en-US" b="0" smtClean="0">
                <a:latin typeface="Times New Roman" pitchFamily="18" charset="0"/>
              </a:rPr>
              <a:t>Panthera (roaring cats)</a:t>
            </a:r>
          </a:p>
          <a:p>
            <a:pPr>
              <a:lnSpc>
                <a:spcPct val="90000"/>
              </a:lnSpc>
            </a:pPr>
            <a:r>
              <a:rPr lang="en-US" smtClean="0"/>
              <a:t>Species - </a:t>
            </a:r>
          </a:p>
          <a:p>
            <a:pPr lvl="1">
              <a:lnSpc>
                <a:spcPct val="90000"/>
              </a:lnSpc>
            </a:pPr>
            <a:r>
              <a:rPr lang="en-US" smtClean="0"/>
              <a:t>leo (lion)</a:t>
            </a:r>
          </a:p>
          <a:p>
            <a:pPr lvl="1">
              <a:lnSpc>
                <a:spcPct val="90000"/>
              </a:lnSpc>
            </a:pPr>
            <a:r>
              <a:rPr lang="en-US" smtClean="0"/>
              <a:t>tigris (tiger)</a:t>
            </a:r>
          </a:p>
        </p:txBody>
      </p:sp>
      <p:pic>
        <p:nvPicPr>
          <p:cNvPr id="114692" name="Picture 7" descr="badge">
            <a:hlinkClick r:id="rId2"/>
          </p:cNvPr>
          <p:cNvPicPr>
            <a:picLocks noChangeAspect="1" noChangeArrowheads="1"/>
          </p:cNvPicPr>
          <p:nvPr/>
        </p:nvPicPr>
        <p:blipFill>
          <a:blip r:embed="rId3" cstate="print"/>
          <a:srcRect/>
          <a:stretch>
            <a:fillRect/>
          </a:stretch>
        </p:blipFill>
        <p:spPr bwMode="auto">
          <a:xfrm>
            <a:off x="1219200" y="4953000"/>
            <a:ext cx="2590800" cy="1738313"/>
          </a:xfrm>
          <a:prstGeom prst="rect">
            <a:avLst/>
          </a:prstGeom>
          <a:noFill/>
          <a:ln w="9525">
            <a:noFill/>
            <a:miter lim="800000"/>
            <a:headEnd/>
            <a:tailEnd/>
          </a:ln>
        </p:spPr>
      </p:pic>
      <p:pic>
        <p:nvPicPr>
          <p:cNvPr id="114693" name="Picture 9" descr="badge">
            <a:hlinkClick r:id="rId4"/>
          </p:cNvPr>
          <p:cNvPicPr>
            <a:picLocks noChangeAspect="1" noChangeArrowheads="1"/>
          </p:cNvPicPr>
          <p:nvPr/>
        </p:nvPicPr>
        <p:blipFill>
          <a:blip r:embed="rId5" cstate="print"/>
          <a:srcRect/>
          <a:stretch>
            <a:fillRect/>
          </a:stretch>
        </p:blipFill>
        <p:spPr bwMode="auto">
          <a:xfrm>
            <a:off x="4038600" y="4953000"/>
            <a:ext cx="2667000" cy="1800225"/>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685800" y="0"/>
            <a:ext cx="7772400" cy="838200"/>
          </a:xfrm>
        </p:spPr>
        <p:txBody>
          <a:bodyPr/>
          <a:lstStyle/>
          <a:p>
            <a:pPr>
              <a:defRPr/>
            </a:pPr>
            <a:r>
              <a:rPr lang="en-US" sz="2800" smtClean="0"/>
              <a:t>So how many “kinds” of animals did Noah take on the ark?</a:t>
            </a:r>
          </a:p>
        </p:txBody>
      </p:sp>
      <p:sp>
        <p:nvSpPr>
          <p:cNvPr id="401411" name="Rectangle 3"/>
          <p:cNvSpPr>
            <a:spLocks noGrp="1" noChangeArrowheads="1"/>
          </p:cNvSpPr>
          <p:nvPr>
            <p:ph type="body" idx="1"/>
          </p:nvPr>
        </p:nvSpPr>
        <p:spPr>
          <a:xfrm>
            <a:off x="0" y="1066800"/>
            <a:ext cx="9144000" cy="4038600"/>
          </a:xfrm>
        </p:spPr>
        <p:txBody>
          <a:bodyPr/>
          <a:lstStyle/>
          <a:p>
            <a:pPr>
              <a:lnSpc>
                <a:spcPct val="90000"/>
              </a:lnSpc>
            </a:pPr>
            <a:r>
              <a:rPr lang="en-US" smtClean="0"/>
              <a:t>If we use the modern animal classification of </a:t>
            </a:r>
            <a:r>
              <a:rPr lang="en-US" smtClean="0">
                <a:solidFill>
                  <a:srgbClr val="FF3300"/>
                </a:solidFill>
              </a:rPr>
              <a:t>genus</a:t>
            </a:r>
            <a:r>
              <a:rPr lang="en-US" smtClean="0"/>
              <a:t> as the most likely indicator of original “kind”, Woodmorappe shows that there would have been about 16,000 animals on the ark. (p. 7-8)</a:t>
            </a:r>
          </a:p>
          <a:p>
            <a:pPr>
              <a:lnSpc>
                <a:spcPct val="90000"/>
              </a:lnSpc>
            </a:pPr>
            <a:r>
              <a:rPr lang="en-US" smtClean="0"/>
              <a:t>Woodmorappe believes that the </a:t>
            </a:r>
            <a:r>
              <a:rPr lang="en-US" smtClean="0">
                <a:solidFill>
                  <a:srgbClr val="FF3300"/>
                </a:solidFill>
              </a:rPr>
              <a:t>family</a:t>
            </a:r>
            <a:r>
              <a:rPr lang="en-US" smtClean="0"/>
              <a:t> classification is probably a better approximation of the original kinds in which case there would only need to have been 2,000 animals on the ark.</a:t>
            </a:r>
          </a:p>
          <a:p>
            <a:pPr>
              <a:lnSpc>
                <a:spcPct val="90000"/>
              </a:lnSpc>
            </a:pPr>
            <a:r>
              <a:rPr lang="en-US" smtClean="0"/>
              <a:t>But, in order to be conservative, Woodmorappe made all his calculations based on the assumption that there were 16,000 animals on the ark.</a:t>
            </a:r>
          </a:p>
          <a:p>
            <a:pPr>
              <a:lnSpc>
                <a:spcPct val="90000"/>
              </a:lnSpc>
            </a:pPr>
            <a:r>
              <a:rPr lang="en-US" smtClean="0"/>
              <a:t>He analyzed the average size of these animals and found that half the animals on the ark would weigh less than a small rat! (p.13)</a:t>
            </a:r>
          </a:p>
          <a:p>
            <a:pPr>
              <a:lnSpc>
                <a:spcPct val="90000"/>
              </a:lnSpc>
            </a:pPr>
            <a:r>
              <a:rPr lang="en-US" smtClean="0"/>
              <a:t>He goes on to state that only 11% of the animals on the ark would have been substantially larger than a sheep. (p.13)</a:t>
            </a:r>
          </a:p>
        </p:txBody>
      </p:sp>
      <p:sp>
        <p:nvSpPr>
          <p:cNvPr id="115716" name="Rectangle 4"/>
          <p:cNvSpPr>
            <a:spLocks noChangeArrowheads="1"/>
          </p:cNvSpPr>
          <p:nvPr/>
        </p:nvSpPr>
        <p:spPr bwMode="auto">
          <a:xfrm>
            <a:off x="1600200" y="5257800"/>
            <a:ext cx="5791200" cy="1116013"/>
          </a:xfrm>
          <a:prstGeom prst="rect">
            <a:avLst/>
          </a:prstGeom>
          <a:noFill/>
          <a:ln w="9525" algn="ctr">
            <a:noFill/>
            <a:miter lim="800000"/>
            <a:headEnd/>
            <a:tailEnd/>
          </a:ln>
        </p:spPr>
        <p:txBody>
          <a:bodyPr>
            <a:spAutoFit/>
          </a:bodyPr>
          <a:lstStyle/>
          <a:p>
            <a:pPr lvl="1" eaLnBrk="0" hangingPunct="0">
              <a:lnSpc>
                <a:spcPct val="80000"/>
              </a:lnSpc>
              <a:buFontTx/>
              <a:buNone/>
            </a:pPr>
            <a:r>
              <a:rPr lang="en-US" b="1"/>
              <a:t>The above estimates come from John Woodmorappe</a:t>
            </a:r>
            <a:r>
              <a:rPr lang="en-US"/>
              <a:t> </a:t>
            </a:r>
            <a:r>
              <a:rPr lang="en-US" b="1"/>
              <a:t>, </a:t>
            </a:r>
            <a:r>
              <a:rPr lang="en-US" b="1" i="1"/>
              <a:t>Noah's Ark: A Feasibility Study</a:t>
            </a:r>
            <a:r>
              <a:rPr lang="en-US"/>
              <a:t> </a:t>
            </a:r>
            <a:r>
              <a:rPr lang="en-US" b="1"/>
              <a:t>, 1996</a:t>
            </a:r>
          </a:p>
        </p:txBody>
      </p:sp>
      <p:pic>
        <p:nvPicPr>
          <p:cNvPr id="115717" name="Picture 5" descr="WoodmorappeBook"/>
          <p:cNvPicPr>
            <a:picLocks noChangeAspect="1" noChangeArrowheads="1"/>
          </p:cNvPicPr>
          <p:nvPr/>
        </p:nvPicPr>
        <p:blipFill>
          <a:blip r:embed="rId2" cstate="print"/>
          <a:srcRect/>
          <a:stretch>
            <a:fillRect/>
          </a:stretch>
        </p:blipFill>
        <p:spPr bwMode="auto">
          <a:xfrm>
            <a:off x="0" y="4953000"/>
            <a:ext cx="1470025" cy="1905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1411">
                                            <p:txEl>
                                              <p:pRg st="1" end="1"/>
                                            </p:txEl>
                                          </p:spTgt>
                                        </p:tgtEl>
                                        <p:attrNameLst>
                                          <p:attrName>style.visibility</p:attrName>
                                        </p:attrNameLst>
                                      </p:cBhvr>
                                      <p:to>
                                        <p:strVal val="visible"/>
                                      </p:to>
                                    </p:set>
                                    <p:animEffect transition="in" filter="dissolve">
                                      <p:cBhvr>
                                        <p:cTn id="7" dur="500"/>
                                        <p:tgtEl>
                                          <p:spTgt spid="4014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1411">
                                            <p:txEl>
                                              <p:pRg st="2" end="2"/>
                                            </p:txEl>
                                          </p:spTgt>
                                        </p:tgtEl>
                                        <p:attrNameLst>
                                          <p:attrName>style.visibility</p:attrName>
                                        </p:attrNameLst>
                                      </p:cBhvr>
                                      <p:to>
                                        <p:strVal val="visible"/>
                                      </p:to>
                                    </p:set>
                                    <p:animEffect transition="in" filter="dissolve">
                                      <p:cBhvr>
                                        <p:cTn id="12" dur="500"/>
                                        <p:tgtEl>
                                          <p:spTgt spid="4014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1411">
                                            <p:txEl>
                                              <p:pRg st="3" end="3"/>
                                            </p:txEl>
                                          </p:spTgt>
                                        </p:tgtEl>
                                        <p:attrNameLst>
                                          <p:attrName>style.visibility</p:attrName>
                                        </p:attrNameLst>
                                      </p:cBhvr>
                                      <p:to>
                                        <p:strVal val="visible"/>
                                      </p:to>
                                    </p:set>
                                    <p:animEffect transition="in" filter="dissolve">
                                      <p:cBhvr>
                                        <p:cTn id="17" dur="500"/>
                                        <p:tgtEl>
                                          <p:spTgt spid="4014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1411">
                                            <p:txEl>
                                              <p:pRg st="4" end="4"/>
                                            </p:txEl>
                                          </p:spTgt>
                                        </p:tgtEl>
                                        <p:attrNameLst>
                                          <p:attrName>style.visibility</p:attrName>
                                        </p:attrNameLst>
                                      </p:cBhvr>
                                      <p:to>
                                        <p:strVal val="visible"/>
                                      </p:to>
                                    </p:set>
                                    <p:animEffect transition="in" filter="dissolve">
                                      <p:cBhvr>
                                        <p:cTn id="22" dur="500"/>
                                        <p:tgtEl>
                                          <p:spTgt spid="401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1"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0" y="0"/>
            <a:ext cx="9144000" cy="1447800"/>
          </a:xfrm>
        </p:spPr>
        <p:txBody>
          <a:bodyPr/>
          <a:lstStyle/>
          <a:p>
            <a:pPr>
              <a:defRPr/>
            </a:pPr>
            <a:r>
              <a:rPr lang="en-US" dirty="0" smtClean="0"/>
              <a:t>How could Noah fit all those HUGE dinosaurs (and other large animals) </a:t>
            </a:r>
            <a:br>
              <a:rPr lang="en-US" dirty="0" smtClean="0"/>
            </a:br>
            <a:r>
              <a:rPr lang="en-US" dirty="0" smtClean="0"/>
              <a:t>on the Ark ? </a:t>
            </a:r>
          </a:p>
        </p:txBody>
      </p:sp>
      <p:sp>
        <p:nvSpPr>
          <p:cNvPr id="400387" name="Rectangle 3"/>
          <p:cNvSpPr>
            <a:spLocks noGrp="1" noChangeArrowheads="1"/>
          </p:cNvSpPr>
          <p:nvPr>
            <p:ph type="body" idx="1"/>
          </p:nvPr>
        </p:nvSpPr>
        <p:spPr>
          <a:xfrm>
            <a:off x="0" y="1447800"/>
            <a:ext cx="9144000" cy="3733800"/>
          </a:xfrm>
        </p:spPr>
        <p:txBody>
          <a:bodyPr/>
          <a:lstStyle/>
          <a:p>
            <a:r>
              <a:rPr lang="en-US" sz="2400" dirty="0" smtClean="0"/>
              <a:t>Note, the Bible does not say that the animals that Noah took on the ark had to be </a:t>
            </a:r>
            <a:r>
              <a:rPr lang="en-US" sz="2400" dirty="0" smtClean="0">
                <a:solidFill>
                  <a:srgbClr val="FF3300"/>
                </a:solidFill>
              </a:rPr>
              <a:t>fully grown</a:t>
            </a:r>
            <a:r>
              <a:rPr lang="en-US" sz="2400" dirty="0" smtClean="0"/>
              <a:t>. </a:t>
            </a:r>
          </a:p>
          <a:p>
            <a:r>
              <a:rPr lang="en-US" sz="2400" dirty="0" smtClean="0"/>
              <a:t>It would make sense for Noah to take </a:t>
            </a:r>
            <a:r>
              <a:rPr lang="en-US" sz="2400" dirty="0" smtClean="0">
                <a:solidFill>
                  <a:srgbClr val="FF3300"/>
                </a:solidFill>
              </a:rPr>
              <a:t>younger</a:t>
            </a:r>
            <a:r>
              <a:rPr lang="en-US" sz="2400" dirty="0" smtClean="0"/>
              <a:t> animals on the ark for a couple of reasons:</a:t>
            </a:r>
          </a:p>
          <a:p>
            <a:pPr lvl="1"/>
            <a:r>
              <a:rPr lang="en-US" sz="2000" dirty="0" smtClean="0"/>
              <a:t>Younger animals would (on the average) have </a:t>
            </a:r>
            <a:r>
              <a:rPr lang="en-US" sz="2000" dirty="0" smtClean="0">
                <a:solidFill>
                  <a:srgbClr val="FF3300"/>
                </a:solidFill>
              </a:rPr>
              <a:t>more years of life left</a:t>
            </a:r>
            <a:r>
              <a:rPr lang="en-US" sz="2000" dirty="0" smtClean="0"/>
              <a:t> to repopulate the earth once they got off the ark.</a:t>
            </a:r>
          </a:p>
          <a:p>
            <a:pPr lvl="1"/>
            <a:r>
              <a:rPr lang="en-US" sz="2000" dirty="0" smtClean="0"/>
              <a:t>In the case of the larger animals, such as the larger dinosaurs, the </a:t>
            </a:r>
            <a:r>
              <a:rPr lang="en-US" sz="2000" dirty="0" smtClean="0">
                <a:solidFill>
                  <a:srgbClr val="FF3300"/>
                </a:solidFill>
              </a:rPr>
              <a:t>younger animals</a:t>
            </a:r>
            <a:r>
              <a:rPr lang="en-US" sz="2000" dirty="0" smtClean="0"/>
              <a:t> </a:t>
            </a:r>
            <a:r>
              <a:rPr lang="en-US" sz="2000" dirty="0" smtClean="0">
                <a:solidFill>
                  <a:srgbClr val="FF3300"/>
                </a:solidFill>
              </a:rPr>
              <a:t>would be smaller</a:t>
            </a:r>
            <a:r>
              <a:rPr lang="en-US" sz="2000" dirty="0" smtClean="0"/>
              <a:t> and would more easily fit on the ark</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0387">
                                            <p:txEl>
                                              <p:pRg st="0" end="0"/>
                                            </p:txEl>
                                          </p:spTgt>
                                        </p:tgtEl>
                                        <p:attrNameLst>
                                          <p:attrName>style.visibility</p:attrName>
                                        </p:attrNameLst>
                                      </p:cBhvr>
                                      <p:to>
                                        <p:strVal val="visible"/>
                                      </p:to>
                                    </p:set>
                                    <p:animEffect transition="in" filter="dissolve">
                                      <p:cBhvr>
                                        <p:cTn id="7" dur="500"/>
                                        <p:tgtEl>
                                          <p:spTgt spid="400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0387">
                                            <p:txEl>
                                              <p:pRg st="1" end="1"/>
                                            </p:txEl>
                                          </p:spTgt>
                                        </p:tgtEl>
                                        <p:attrNameLst>
                                          <p:attrName>style.visibility</p:attrName>
                                        </p:attrNameLst>
                                      </p:cBhvr>
                                      <p:to>
                                        <p:strVal val="visible"/>
                                      </p:to>
                                    </p:set>
                                    <p:animEffect transition="in" filter="dissolve">
                                      <p:cBhvr>
                                        <p:cTn id="12" dur="500"/>
                                        <p:tgtEl>
                                          <p:spTgt spid="400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0387">
                                            <p:txEl>
                                              <p:pRg st="2" end="2"/>
                                            </p:txEl>
                                          </p:spTgt>
                                        </p:tgtEl>
                                        <p:attrNameLst>
                                          <p:attrName>style.visibility</p:attrName>
                                        </p:attrNameLst>
                                      </p:cBhvr>
                                      <p:to>
                                        <p:strVal val="visible"/>
                                      </p:to>
                                    </p:set>
                                    <p:animEffect transition="in" filter="dissolve">
                                      <p:cBhvr>
                                        <p:cTn id="17" dur="500"/>
                                        <p:tgtEl>
                                          <p:spTgt spid="400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0387">
                                            <p:txEl>
                                              <p:pRg st="3" end="3"/>
                                            </p:txEl>
                                          </p:spTgt>
                                        </p:tgtEl>
                                        <p:attrNameLst>
                                          <p:attrName>style.visibility</p:attrName>
                                        </p:attrNameLst>
                                      </p:cBhvr>
                                      <p:to>
                                        <p:strVal val="visible"/>
                                      </p:to>
                                    </p:set>
                                    <p:animEffect transition="in" filter="dissolve">
                                      <p:cBhvr>
                                        <p:cTn id="22" dur="500"/>
                                        <p:tgtEl>
                                          <p:spTgt spid="400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7" grpId="0" build="p" bldLvl="2"/>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685800" y="0"/>
            <a:ext cx="7772400" cy="838200"/>
          </a:xfrm>
        </p:spPr>
        <p:txBody>
          <a:bodyPr/>
          <a:lstStyle/>
          <a:p>
            <a:pPr>
              <a:defRPr/>
            </a:pPr>
            <a:r>
              <a:rPr lang="en-US" sz="2800" dirty="0" smtClean="0"/>
              <a:t>So How Could Noah Have Gotten All Those Animals to Fit on the Ark?</a:t>
            </a:r>
          </a:p>
        </p:txBody>
      </p:sp>
      <p:sp>
        <p:nvSpPr>
          <p:cNvPr id="407555" name="Rectangle 3"/>
          <p:cNvSpPr>
            <a:spLocks noGrp="1" noChangeArrowheads="1"/>
          </p:cNvSpPr>
          <p:nvPr>
            <p:ph type="body" idx="1"/>
          </p:nvPr>
        </p:nvSpPr>
        <p:spPr>
          <a:xfrm>
            <a:off x="0" y="914400"/>
            <a:ext cx="9144000" cy="4419600"/>
          </a:xfrm>
        </p:spPr>
        <p:txBody>
          <a:bodyPr/>
          <a:lstStyle/>
          <a:p>
            <a:pPr>
              <a:lnSpc>
                <a:spcPct val="90000"/>
              </a:lnSpc>
            </a:pPr>
            <a:r>
              <a:rPr lang="en-US" sz="2400" smtClean="0"/>
              <a:t>Using standard floor space requirements recommended for:</a:t>
            </a:r>
          </a:p>
          <a:p>
            <a:pPr lvl="1">
              <a:lnSpc>
                <a:spcPct val="90000"/>
              </a:lnSpc>
            </a:pPr>
            <a:r>
              <a:rPr lang="en-US" sz="2000" smtClean="0"/>
              <a:t>The housing of laboratory animals for the </a:t>
            </a:r>
            <a:r>
              <a:rPr lang="en-US" sz="2000" smtClean="0">
                <a:solidFill>
                  <a:srgbClr val="FF3300"/>
                </a:solidFill>
              </a:rPr>
              <a:t>smaller</a:t>
            </a:r>
            <a:r>
              <a:rPr lang="en-US" sz="2000" smtClean="0"/>
              <a:t> animals </a:t>
            </a:r>
          </a:p>
          <a:p>
            <a:pPr lvl="1">
              <a:lnSpc>
                <a:spcPct val="90000"/>
              </a:lnSpc>
            </a:pPr>
            <a:r>
              <a:rPr lang="en-US" sz="2000" smtClean="0"/>
              <a:t>Intensively housed livestock for the </a:t>
            </a:r>
            <a:r>
              <a:rPr lang="en-US" sz="2000" smtClean="0">
                <a:solidFill>
                  <a:srgbClr val="FF3300"/>
                </a:solidFill>
              </a:rPr>
              <a:t>larger</a:t>
            </a:r>
            <a:r>
              <a:rPr lang="en-US" sz="2000" smtClean="0"/>
              <a:t> animals, </a:t>
            </a:r>
          </a:p>
          <a:p>
            <a:pPr>
              <a:lnSpc>
                <a:spcPct val="90000"/>
              </a:lnSpc>
            </a:pPr>
            <a:r>
              <a:rPr lang="en-US" sz="2400" smtClean="0"/>
              <a:t>Woodmorappe calculated that the space required to house the 16,000 animals and their enclosures would require </a:t>
            </a:r>
            <a:r>
              <a:rPr lang="en-US" sz="2400" smtClean="0">
                <a:solidFill>
                  <a:srgbClr val="FF3300"/>
                </a:solidFill>
              </a:rPr>
              <a:t>less than half of the floor space</a:t>
            </a:r>
            <a:r>
              <a:rPr lang="en-US" sz="2400" smtClean="0"/>
              <a:t> of the ark’s three decks. (p.16)</a:t>
            </a:r>
          </a:p>
          <a:p>
            <a:pPr>
              <a:lnSpc>
                <a:spcPct val="90000"/>
              </a:lnSpc>
            </a:pPr>
            <a:r>
              <a:rPr lang="en-US" sz="2400" smtClean="0"/>
              <a:t>This calculation assumes no stacking of enclosures, which would allow at least some food and water to be stored overhead. (p.16)</a:t>
            </a:r>
          </a:p>
          <a:p>
            <a:pPr>
              <a:lnSpc>
                <a:spcPct val="90000"/>
              </a:lnSpc>
            </a:pPr>
            <a:r>
              <a:rPr lang="en-US" sz="2400" smtClean="0"/>
              <a:t>There is also plenty of room left over for the ark’s infrastructure and passageways.</a:t>
            </a:r>
          </a:p>
        </p:txBody>
      </p:sp>
      <p:sp>
        <p:nvSpPr>
          <p:cNvPr id="117764" name="Rectangle 4"/>
          <p:cNvSpPr>
            <a:spLocks noChangeArrowheads="1"/>
          </p:cNvSpPr>
          <p:nvPr/>
        </p:nvSpPr>
        <p:spPr bwMode="auto">
          <a:xfrm>
            <a:off x="1676400" y="5741988"/>
            <a:ext cx="5791200" cy="1116012"/>
          </a:xfrm>
          <a:prstGeom prst="rect">
            <a:avLst/>
          </a:prstGeom>
          <a:noFill/>
          <a:ln w="9525" algn="ctr">
            <a:noFill/>
            <a:miter lim="800000"/>
            <a:headEnd/>
            <a:tailEnd/>
          </a:ln>
        </p:spPr>
        <p:txBody>
          <a:bodyPr>
            <a:spAutoFit/>
          </a:bodyPr>
          <a:lstStyle/>
          <a:p>
            <a:pPr lvl="1" eaLnBrk="0" hangingPunct="0">
              <a:lnSpc>
                <a:spcPct val="80000"/>
              </a:lnSpc>
              <a:buFontTx/>
              <a:buNone/>
            </a:pPr>
            <a:r>
              <a:rPr lang="en-US" b="1"/>
              <a:t>The above estimates come from John Woodmorappe</a:t>
            </a:r>
            <a:r>
              <a:rPr lang="en-US"/>
              <a:t> </a:t>
            </a:r>
            <a:r>
              <a:rPr lang="en-US" b="1"/>
              <a:t>, </a:t>
            </a:r>
            <a:r>
              <a:rPr lang="en-US" b="1" i="1"/>
              <a:t>Noah's Ark: A Feasibility Study</a:t>
            </a:r>
            <a:r>
              <a:rPr lang="en-US"/>
              <a:t> </a:t>
            </a:r>
            <a:r>
              <a:rPr lang="en-US" b="1"/>
              <a:t>, 1996</a:t>
            </a:r>
          </a:p>
        </p:txBody>
      </p:sp>
      <p:pic>
        <p:nvPicPr>
          <p:cNvPr id="117765" name="Picture 5" descr="WoodmorappeBook"/>
          <p:cNvPicPr>
            <a:picLocks noChangeAspect="1" noChangeArrowheads="1"/>
          </p:cNvPicPr>
          <p:nvPr/>
        </p:nvPicPr>
        <p:blipFill>
          <a:blip r:embed="rId2" cstate="print"/>
          <a:srcRect/>
          <a:stretch>
            <a:fillRect/>
          </a:stretch>
        </p:blipFill>
        <p:spPr bwMode="auto">
          <a:xfrm>
            <a:off x="0" y="5181600"/>
            <a:ext cx="1293813" cy="16764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7555">
                                            <p:txEl>
                                              <p:pRg st="1" end="1"/>
                                            </p:txEl>
                                          </p:spTgt>
                                        </p:tgtEl>
                                        <p:attrNameLst>
                                          <p:attrName>style.visibility</p:attrName>
                                        </p:attrNameLst>
                                      </p:cBhvr>
                                      <p:to>
                                        <p:strVal val="visible"/>
                                      </p:to>
                                    </p:set>
                                    <p:animEffect transition="in" filter="dissolve">
                                      <p:cBhvr>
                                        <p:cTn id="7" dur="500"/>
                                        <p:tgtEl>
                                          <p:spTgt spid="4075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7555">
                                            <p:txEl>
                                              <p:pRg st="2" end="2"/>
                                            </p:txEl>
                                          </p:spTgt>
                                        </p:tgtEl>
                                        <p:attrNameLst>
                                          <p:attrName>style.visibility</p:attrName>
                                        </p:attrNameLst>
                                      </p:cBhvr>
                                      <p:to>
                                        <p:strVal val="visible"/>
                                      </p:to>
                                    </p:set>
                                    <p:animEffect transition="in" filter="dissolve">
                                      <p:cBhvr>
                                        <p:cTn id="12" dur="500"/>
                                        <p:tgtEl>
                                          <p:spTgt spid="4075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7555">
                                            <p:txEl>
                                              <p:pRg st="3" end="3"/>
                                            </p:txEl>
                                          </p:spTgt>
                                        </p:tgtEl>
                                        <p:attrNameLst>
                                          <p:attrName>style.visibility</p:attrName>
                                        </p:attrNameLst>
                                      </p:cBhvr>
                                      <p:to>
                                        <p:strVal val="visible"/>
                                      </p:to>
                                    </p:set>
                                    <p:animEffect transition="in" filter="dissolve">
                                      <p:cBhvr>
                                        <p:cTn id="17" dur="500"/>
                                        <p:tgtEl>
                                          <p:spTgt spid="40755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7555">
                                            <p:txEl>
                                              <p:pRg st="4" end="4"/>
                                            </p:txEl>
                                          </p:spTgt>
                                        </p:tgtEl>
                                        <p:attrNameLst>
                                          <p:attrName>style.visibility</p:attrName>
                                        </p:attrNameLst>
                                      </p:cBhvr>
                                      <p:to>
                                        <p:strVal val="visible"/>
                                      </p:to>
                                    </p:set>
                                    <p:animEffect transition="in" filter="dissolve">
                                      <p:cBhvr>
                                        <p:cTn id="22" dur="500"/>
                                        <p:tgtEl>
                                          <p:spTgt spid="40755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7555">
                                            <p:txEl>
                                              <p:pRg st="5" end="5"/>
                                            </p:txEl>
                                          </p:spTgt>
                                        </p:tgtEl>
                                        <p:attrNameLst>
                                          <p:attrName>style.visibility</p:attrName>
                                        </p:attrNameLst>
                                      </p:cBhvr>
                                      <p:to>
                                        <p:strVal val="visible"/>
                                      </p:to>
                                    </p:set>
                                    <p:animEffect transition="in" filter="dissolve">
                                      <p:cBhvr>
                                        <p:cTn id="27" dur="500"/>
                                        <p:tgtEl>
                                          <p:spTgt spid="407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uiExpand="1" build="p" bldLvl="2"/>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2" name="Rectangle 4"/>
          <p:cNvSpPr>
            <a:spLocks noGrp="1" noChangeArrowheads="1"/>
          </p:cNvSpPr>
          <p:nvPr>
            <p:ph type="ctrTitle"/>
          </p:nvPr>
        </p:nvSpPr>
        <p:spPr>
          <a:xfrm>
            <a:off x="762000" y="3048000"/>
            <a:ext cx="7772400" cy="1470025"/>
          </a:xfrm>
        </p:spPr>
        <p:txBody>
          <a:bodyPr/>
          <a:lstStyle/>
          <a:p>
            <a:pPr>
              <a:defRPr/>
            </a:pPr>
            <a:r>
              <a:rPr lang="en-US" sz="5400" smtClean="0"/>
              <a:t>How Could Noah Have Cared For So Many Animals On the Ark?</a:t>
            </a:r>
          </a:p>
        </p:txBody>
      </p:sp>
    </p:spTree>
  </p:cSld>
  <p:clrMapOvr>
    <a:masterClrMapping/>
  </p:clrMapOvr>
  <p:transition>
    <p:newsflash/>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0" y="0"/>
            <a:ext cx="9144000" cy="1066800"/>
          </a:xfrm>
        </p:spPr>
        <p:txBody>
          <a:bodyPr/>
          <a:lstStyle/>
          <a:p>
            <a:pPr>
              <a:defRPr/>
            </a:pPr>
            <a:r>
              <a:rPr lang="en-US" dirty="0" smtClean="0"/>
              <a:t>How Could Noah Have Cared For So Many Animals On the Ark?</a:t>
            </a:r>
          </a:p>
        </p:txBody>
      </p:sp>
      <p:sp>
        <p:nvSpPr>
          <p:cNvPr id="410627" name="Rectangle 3"/>
          <p:cNvSpPr>
            <a:spLocks noGrp="1" noChangeArrowheads="1"/>
          </p:cNvSpPr>
          <p:nvPr>
            <p:ph type="body" idx="1"/>
          </p:nvPr>
        </p:nvSpPr>
        <p:spPr>
          <a:xfrm>
            <a:off x="838200" y="1066800"/>
            <a:ext cx="7620000" cy="5638800"/>
          </a:xfrm>
        </p:spPr>
        <p:txBody>
          <a:bodyPr>
            <a:normAutofit fontScale="92500" lnSpcReduction="10000"/>
          </a:bodyPr>
          <a:lstStyle/>
          <a:p>
            <a:r>
              <a:rPr lang="en-US" sz="3000" dirty="0" smtClean="0">
                <a:latin typeface="Calibri" pitchFamily="34" charset="0"/>
              </a:rPr>
              <a:t>We are not given the details of what was involved in caring for the animals on the ark or how Noah and his family went about doing what was necessary. </a:t>
            </a:r>
          </a:p>
          <a:p>
            <a:r>
              <a:rPr lang="en-US" sz="3000" dirty="0" smtClean="0">
                <a:latin typeface="Calibri" pitchFamily="34" charset="0"/>
              </a:rPr>
              <a:t>We are told that Noah was to bring </a:t>
            </a:r>
            <a:r>
              <a:rPr lang="en-US" sz="3000" dirty="0" smtClean="0">
                <a:solidFill>
                  <a:srgbClr val="FF3300"/>
                </a:solidFill>
                <a:latin typeface="Calibri" pitchFamily="34" charset="0"/>
              </a:rPr>
              <a:t>food</a:t>
            </a:r>
            <a:r>
              <a:rPr lang="en-US" sz="3000" dirty="0" smtClean="0">
                <a:latin typeface="Calibri" pitchFamily="34" charset="0"/>
              </a:rPr>
              <a:t> on the ark for himself and the animals:</a:t>
            </a:r>
          </a:p>
          <a:p>
            <a:r>
              <a:rPr lang="en-US" sz="2800" dirty="0" smtClean="0">
                <a:latin typeface="Cambria" pitchFamily="18" charset="0"/>
              </a:rPr>
              <a:t>Genesis 6:19,21 – </a:t>
            </a:r>
            <a:r>
              <a:rPr lang="en-US" sz="2800" b="0" i="1" dirty="0" smtClean="0">
                <a:solidFill>
                  <a:srgbClr val="000066"/>
                </a:solidFill>
                <a:latin typeface="Cambria" pitchFamily="18" charset="0"/>
              </a:rPr>
              <a:t>And of every living thing of all flesh, </a:t>
            </a:r>
            <a:r>
              <a:rPr lang="en-US" sz="2800" i="1" u="sng" dirty="0" smtClean="0">
                <a:solidFill>
                  <a:srgbClr val="000066"/>
                </a:solidFill>
                <a:latin typeface="Cambria" pitchFamily="18" charset="0"/>
              </a:rPr>
              <a:t>you shall bring two of every sort into the ark</a:t>
            </a:r>
            <a:r>
              <a:rPr lang="en-US" sz="2800" b="0" i="1" dirty="0" smtClean="0">
                <a:solidFill>
                  <a:srgbClr val="000066"/>
                </a:solidFill>
                <a:latin typeface="Cambria" pitchFamily="18" charset="0"/>
              </a:rPr>
              <a:t> to keep them alive with you. They shall be male and female…</a:t>
            </a:r>
            <a:r>
              <a:rPr lang="en-US" sz="2800" b="0" i="1" baseline="30000" dirty="0" smtClean="0">
                <a:solidFill>
                  <a:srgbClr val="000066"/>
                </a:solidFill>
                <a:latin typeface="Cambria" pitchFamily="18" charset="0"/>
              </a:rPr>
              <a:t>21</a:t>
            </a:r>
            <a:r>
              <a:rPr lang="en-US" sz="2800" b="0" i="1" dirty="0" smtClean="0">
                <a:solidFill>
                  <a:srgbClr val="000066"/>
                </a:solidFill>
                <a:latin typeface="Cambria" pitchFamily="18" charset="0"/>
              </a:rPr>
              <a:t> Also </a:t>
            </a:r>
            <a:r>
              <a:rPr lang="en-US" sz="2800" i="1" u="sng" dirty="0" smtClean="0">
                <a:solidFill>
                  <a:srgbClr val="000066"/>
                </a:solidFill>
                <a:latin typeface="Cambria" pitchFamily="18" charset="0"/>
              </a:rPr>
              <a:t>take with you every sort of food that is eaten, and store it up. It shall serve as food for you and for them</a:t>
            </a:r>
            <a:r>
              <a:rPr lang="en-US" sz="2800" b="0" i="1" dirty="0" smtClean="0">
                <a:solidFill>
                  <a:srgbClr val="000066"/>
                </a:solidFill>
                <a:latin typeface="Cambria" pitchFamily="18" charset="0"/>
              </a:rPr>
              <a:t>."</a:t>
            </a:r>
          </a:p>
          <a:p>
            <a:r>
              <a:rPr lang="en-US" sz="3000" dirty="0" smtClean="0">
                <a:latin typeface="Calibri" pitchFamily="34" charset="0"/>
              </a:rPr>
              <a:t>From this we can at least infer that Noah and his family had to </a:t>
            </a:r>
            <a:r>
              <a:rPr lang="en-US" sz="3000" dirty="0" smtClean="0">
                <a:solidFill>
                  <a:srgbClr val="FF3300"/>
                </a:solidFill>
                <a:latin typeface="Calibri" pitchFamily="34" charset="0"/>
              </a:rPr>
              <a:t>feed</a:t>
            </a:r>
            <a:r>
              <a:rPr lang="en-US" sz="3000" dirty="0" smtClean="0">
                <a:latin typeface="Calibri" pitchFamily="34" charset="0"/>
              </a:rPr>
              <a:t> the animals.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7">
                                            <p:txEl>
                                              <p:pRg st="1" end="1"/>
                                            </p:txEl>
                                          </p:spTgt>
                                        </p:tgtEl>
                                        <p:attrNameLst>
                                          <p:attrName>style.visibility</p:attrName>
                                        </p:attrNameLst>
                                      </p:cBhvr>
                                      <p:to>
                                        <p:strVal val="visible"/>
                                      </p:to>
                                    </p:set>
                                    <p:animEffect transition="in" filter="dissolve">
                                      <p:cBhvr>
                                        <p:cTn id="7" dur="500"/>
                                        <p:tgtEl>
                                          <p:spTgt spid="4106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627">
                                            <p:txEl>
                                              <p:pRg st="2" end="2"/>
                                            </p:txEl>
                                          </p:spTgt>
                                        </p:tgtEl>
                                        <p:attrNameLst>
                                          <p:attrName>style.visibility</p:attrName>
                                        </p:attrNameLst>
                                      </p:cBhvr>
                                      <p:to>
                                        <p:strVal val="visible"/>
                                      </p:to>
                                    </p:set>
                                    <p:animEffect transition="in" filter="dissolve">
                                      <p:cBhvr>
                                        <p:cTn id="12" dur="500"/>
                                        <p:tgtEl>
                                          <p:spTgt spid="4106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27">
                                            <p:txEl>
                                              <p:pRg st="3" end="3"/>
                                            </p:txEl>
                                          </p:spTgt>
                                        </p:tgtEl>
                                        <p:attrNameLst>
                                          <p:attrName>style.visibility</p:attrName>
                                        </p:attrNameLst>
                                      </p:cBhvr>
                                      <p:to>
                                        <p:strVal val="visible"/>
                                      </p:to>
                                    </p:set>
                                    <p:animEffect transition="in" filter="dissolve">
                                      <p:cBhvr>
                                        <p:cTn id="17" dur="500"/>
                                        <p:tgtEl>
                                          <p:spTgt spid="410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uiExpand="1" build="p" bldLvl="2"/>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0"/>
            <a:ext cx="9144000" cy="1066800"/>
          </a:xfrm>
        </p:spPr>
        <p:txBody>
          <a:bodyPr/>
          <a:lstStyle/>
          <a:p>
            <a:pPr>
              <a:defRPr/>
            </a:pPr>
            <a:r>
              <a:rPr lang="en-US" dirty="0" smtClean="0"/>
              <a:t>How Could Noah Have Cared For So Many Animals On the Ark?</a:t>
            </a:r>
          </a:p>
        </p:txBody>
      </p:sp>
      <p:sp>
        <p:nvSpPr>
          <p:cNvPr id="419843" name="Rectangle 3"/>
          <p:cNvSpPr>
            <a:spLocks noGrp="1" noChangeArrowheads="1"/>
          </p:cNvSpPr>
          <p:nvPr>
            <p:ph type="body" idx="1"/>
          </p:nvPr>
        </p:nvSpPr>
        <p:spPr>
          <a:xfrm>
            <a:off x="838200" y="1066800"/>
            <a:ext cx="7620000" cy="5791200"/>
          </a:xfrm>
        </p:spPr>
        <p:txBody>
          <a:bodyPr>
            <a:normAutofit/>
          </a:bodyPr>
          <a:lstStyle/>
          <a:p>
            <a:r>
              <a:rPr lang="en-US" sz="2800" dirty="0" smtClean="0">
                <a:latin typeface="Calibri" pitchFamily="34" charset="0"/>
              </a:rPr>
              <a:t>At the same time, we cannot rule out that God may have made special (perhaps even miraculous) provision to help Noah in his care of the animals . </a:t>
            </a:r>
          </a:p>
          <a:p>
            <a:r>
              <a:rPr lang="en-US" sz="2800" dirty="0" smtClean="0">
                <a:latin typeface="Calibri" pitchFamily="34" charset="0"/>
              </a:rPr>
              <a:t>For example, some have suggested that God could have caused many of the animals on the ark to </a:t>
            </a:r>
            <a:r>
              <a:rPr lang="en-US" sz="2800" dirty="0" smtClean="0">
                <a:solidFill>
                  <a:srgbClr val="FF3300"/>
                </a:solidFill>
                <a:latin typeface="Calibri" pitchFamily="34" charset="0"/>
              </a:rPr>
              <a:t>hibernate</a:t>
            </a:r>
            <a:r>
              <a:rPr lang="en-US" sz="2800" dirty="0" smtClean="0">
                <a:latin typeface="Calibri" pitchFamily="34" charset="0"/>
              </a:rPr>
              <a:t> during the flood, in order to make caring for them easier.</a:t>
            </a:r>
          </a:p>
          <a:p>
            <a:r>
              <a:rPr lang="en-US" sz="2800" dirty="0" smtClean="0">
                <a:latin typeface="Calibri" pitchFamily="34" charset="0"/>
              </a:rPr>
              <a:t>The Bible does not say anything about this, so we can’t assume it. But at the same time, it is a possibility.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animEffect transition="in" filter="dissolve">
                                      <p:cBhvr>
                                        <p:cTn id="7" dur="500"/>
                                        <p:tgtEl>
                                          <p:spTgt spid="4198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843">
                                            <p:txEl>
                                              <p:pRg st="2" end="2"/>
                                            </p:txEl>
                                          </p:spTgt>
                                        </p:tgtEl>
                                        <p:attrNameLst>
                                          <p:attrName>style.visibility</p:attrName>
                                        </p:attrNameLst>
                                      </p:cBhvr>
                                      <p:to>
                                        <p:strVal val="visible"/>
                                      </p:to>
                                    </p:set>
                                    <p:animEffect transition="in" filter="dissolve">
                                      <p:cBhvr>
                                        <p:cTn id="12" dur="500"/>
                                        <p:tgtEl>
                                          <p:spTgt spid="419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3"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7:17-20 – The Extent of the Flood</a:t>
            </a:r>
          </a:p>
        </p:txBody>
      </p:sp>
      <p:sp>
        <p:nvSpPr>
          <p:cNvPr id="33795"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sz="3100" i="1" baseline="30000" smtClean="0">
                <a:solidFill>
                  <a:schemeClr val="tx2"/>
                </a:solidFill>
                <a:latin typeface="Times New Roman" pitchFamily="18" charset="0"/>
              </a:rPr>
              <a:t>17</a:t>
            </a:r>
            <a:r>
              <a:rPr lang="en-US" sz="3100" i="1" smtClean="0">
                <a:latin typeface="Times New Roman" pitchFamily="18" charset="0"/>
              </a:rPr>
              <a:t> For forty days the flood kept coming on the earth, and as the waters increased they lifted the ark high above the earth.  </a:t>
            </a:r>
            <a:r>
              <a:rPr lang="en-US" sz="3100" i="1" baseline="30000" smtClean="0">
                <a:solidFill>
                  <a:schemeClr val="tx2"/>
                </a:solidFill>
                <a:latin typeface="Times New Roman" pitchFamily="18" charset="0"/>
              </a:rPr>
              <a:t>18</a:t>
            </a:r>
            <a:r>
              <a:rPr lang="en-US" sz="3100" i="1" smtClean="0">
                <a:latin typeface="Times New Roman" pitchFamily="18" charset="0"/>
              </a:rPr>
              <a:t> The waters rose and increased greatly on the earth, and the ark floated on the surface of the water.  </a:t>
            </a:r>
            <a:r>
              <a:rPr lang="en-US" sz="3100" i="1" baseline="30000" smtClean="0">
                <a:solidFill>
                  <a:schemeClr val="tx2"/>
                </a:solidFill>
                <a:latin typeface="Times New Roman" pitchFamily="18" charset="0"/>
              </a:rPr>
              <a:t>19</a:t>
            </a:r>
            <a:r>
              <a:rPr lang="en-US" sz="3100" i="1" smtClean="0">
                <a:latin typeface="Times New Roman" pitchFamily="18" charset="0"/>
              </a:rPr>
              <a:t> They rose greatly on the earth, and all the high mountains under the entire heavens were covered.  </a:t>
            </a:r>
            <a:r>
              <a:rPr lang="en-US" sz="3100" i="1" baseline="30000" smtClean="0">
                <a:solidFill>
                  <a:schemeClr val="tx2"/>
                </a:solidFill>
                <a:latin typeface="Times New Roman" pitchFamily="18" charset="0"/>
              </a:rPr>
              <a:t>20</a:t>
            </a:r>
            <a:r>
              <a:rPr lang="en-US" sz="3100" i="1" smtClean="0">
                <a:latin typeface="Times New Roman" pitchFamily="18" charset="0"/>
              </a:rPr>
              <a:t> The waters rose and covered the mountains to a depth of more than twenty feet.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0"/>
            <a:ext cx="9144000" cy="1066800"/>
          </a:xfrm>
        </p:spPr>
        <p:txBody>
          <a:bodyPr/>
          <a:lstStyle/>
          <a:p>
            <a:pPr>
              <a:defRPr/>
            </a:pPr>
            <a:r>
              <a:rPr lang="en-US" dirty="0" smtClean="0"/>
              <a:t>How Could Noah Have Cared For So Many Animals On the Ark?</a:t>
            </a:r>
          </a:p>
        </p:txBody>
      </p:sp>
      <p:sp>
        <p:nvSpPr>
          <p:cNvPr id="419843" name="Rectangle 3"/>
          <p:cNvSpPr>
            <a:spLocks noGrp="1" noChangeArrowheads="1"/>
          </p:cNvSpPr>
          <p:nvPr>
            <p:ph type="body" idx="1"/>
          </p:nvPr>
        </p:nvSpPr>
        <p:spPr>
          <a:xfrm>
            <a:off x="838200" y="1066800"/>
            <a:ext cx="7620000" cy="5791200"/>
          </a:xfrm>
        </p:spPr>
        <p:txBody>
          <a:bodyPr>
            <a:normAutofit/>
          </a:bodyPr>
          <a:lstStyle/>
          <a:p>
            <a:r>
              <a:rPr lang="en-US" sz="2800" dirty="0" smtClean="0">
                <a:latin typeface="Calibri" pitchFamily="34" charset="0"/>
              </a:rPr>
              <a:t>Some have argued that food taken on board rules out hibernation, but this is not so. Hibernating animals do not sleep all winter, despite what many think, so they would still need food occasionally.</a:t>
            </a:r>
          </a:p>
          <a:p>
            <a:r>
              <a:rPr lang="en-US" sz="2800" dirty="0" smtClean="0">
                <a:latin typeface="Calibri" pitchFamily="34" charset="0"/>
              </a:rPr>
              <a:t>John </a:t>
            </a:r>
            <a:r>
              <a:rPr lang="en-US" sz="2800" dirty="0" err="1" smtClean="0">
                <a:latin typeface="Calibri" pitchFamily="34" charset="0"/>
              </a:rPr>
              <a:t>Woodmorappe</a:t>
            </a:r>
            <a:r>
              <a:rPr lang="en-US" sz="2800" dirty="0" smtClean="0">
                <a:latin typeface="Calibri" pitchFamily="34" charset="0"/>
              </a:rPr>
              <a:t> in </a:t>
            </a:r>
            <a:r>
              <a:rPr lang="en-US" sz="2800" i="1" dirty="0" smtClean="0">
                <a:latin typeface="Calibri" pitchFamily="34" charset="0"/>
              </a:rPr>
              <a:t>Noah' Ark: A Feasibility Study</a:t>
            </a:r>
            <a:r>
              <a:rPr lang="en-US" sz="2800" dirty="0" smtClean="0">
                <a:latin typeface="Calibri" pitchFamily="34" charset="0"/>
              </a:rPr>
              <a:t>, 1996 shows in painstaking detail a variety of possible ways that Noah and his family could have cared for the animals on the Ark </a:t>
            </a:r>
            <a:r>
              <a:rPr lang="en-US" sz="2800" dirty="0" smtClean="0">
                <a:solidFill>
                  <a:srgbClr val="FF3300"/>
                </a:solidFill>
                <a:latin typeface="Calibri" pitchFamily="34" charset="0"/>
              </a:rPr>
              <a:t>without any miraculous intervention</a:t>
            </a:r>
            <a:r>
              <a:rPr lang="en-US" sz="2800" dirty="0" smtClean="0">
                <a:latin typeface="Calibri" pitchFamily="34" charset="0"/>
              </a:rPr>
              <a:t> on the part of God!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animEffect transition="in" filter="dissolve">
                                      <p:cBhvr>
                                        <p:cTn id="7" dur="500"/>
                                        <p:tgtEl>
                                          <p:spTgt spid="4198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3" grpId="0" uiExpand="1" build="p" bldLvl="2"/>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685800" y="0"/>
            <a:ext cx="7772400" cy="838200"/>
          </a:xfrm>
        </p:spPr>
        <p:txBody>
          <a:bodyPr/>
          <a:lstStyle/>
          <a:p>
            <a:pPr>
              <a:defRPr/>
            </a:pPr>
            <a:r>
              <a:rPr lang="en-US" sz="3600" dirty="0" smtClean="0"/>
              <a:t>Food Requirements on the Ark</a:t>
            </a:r>
          </a:p>
        </p:txBody>
      </p:sp>
      <p:sp>
        <p:nvSpPr>
          <p:cNvPr id="420867" name="Rectangle 3"/>
          <p:cNvSpPr>
            <a:spLocks noGrp="1" noChangeArrowheads="1"/>
          </p:cNvSpPr>
          <p:nvPr>
            <p:ph type="body" idx="1"/>
          </p:nvPr>
        </p:nvSpPr>
        <p:spPr>
          <a:xfrm>
            <a:off x="838200" y="1066800"/>
            <a:ext cx="7620000" cy="4724400"/>
          </a:xfrm>
        </p:spPr>
        <p:txBody>
          <a:bodyPr/>
          <a:lstStyle/>
          <a:p>
            <a:r>
              <a:rPr lang="en-US" sz="2400" smtClean="0"/>
              <a:t>The Ark would probably have carried compressed and dried foodstuffs, and probably a lot of concentrated food. </a:t>
            </a:r>
          </a:p>
          <a:p>
            <a:r>
              <a:rPr lang="en-US" sz="2400" smtClean="0"/>
              <a:t>Perhaps Noah fed the cattle mainly on grain, plus some hay for fiber. </a:t>
            </a:r>
          </a:p>
          <a:p>
            <a:r>
              <a:rPr lang="en-US" sz="2400" smtClean="0"/>
              <a:t>Woodmorappe calculated that the volume of foodstuffs would have been only about 15 % of the Ark’s total volume. </a:t>
            </a:r>
          </a:p>
          <a:p>
            <a:r>
              <a:rPr lang="en-US" sz="2400" smtClean="0"/>
              <a:t>Drinking water would only have taken up 9.4 % of the volume. This volume would be reduced further if rainwater was collected and piped into troughs.</a:t>
            </a:r>
          </a:p>
        </p:txBody>
      </p:sp>
      <p:sp>
        <p:nvSpPr>
          <p:cNvPr id="121860" name="Text Box 4"/>
          <p:cNvSpPr txBox="1">
            <a:spLocks noChangeArrowheads="1"/>
          </p:cNvSpPr>
          <p:nvPr/>
        </p:nvSpPr>
        <p:spPr bwMode="auto">
          <a:xfrm>
            <a:off x="0" y="6086475"/>
            <a:ext cx="9144000" cy="366713"/>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(http://www.answersingenesis.org/home/area/Magazines/docs/cen_v19n2_animals_ark.asp)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0867">
                                            <p:txEl>
                                              <p:pRg st="0" end="0"/>
                                            </p:txEl>
                                          </p:spTgt>
                                        </p:tgtEl>
                                        <p:attrNameLst>
                                          <p:attrName>style.visibility</p:attrName>
                                        </p:attrNameLst>
                                      </p:cBhvr>
                                      <p:to>
                                        <p:strVal val="visible"/>
                                      </p:to>
                                    </p:set>
                                    <p:animEffect transition="in" filter="dissolve">
                                      <p:cBhvr>
                                        <p:cTn id="7" dur="500"/>
                                        <p:tgtEl>
                                          <p:spTgt spid="420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0867">
                                            <p:txEl>
                                              <p:pRg st="1" end="1"/>
                                            </p:txEl>
                                          </p:spTgt>
                                        </p:tgtEl>
                                        <p:attrNameLst>
                                          <p:attrName>style.visibility</p:attrName>
                                        </p:attrNameLst>
                                      </p:cBhvr>
                                      <p:to>
                                        <p:strVal val="visible"/>
                                      </p:to>
                                    </p:set>
                                    <p:animEffect transition="in" filter="dissolve">
                                      <p:cBhvr>
                                        <p:cTn id="12" dur="500"/>
                                        <p:tgtEl>
                                          <p:spTgt spid="420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0867">
                                            <p:txEl>
                                              <p:pRg st="2" end="2"/>
                                            </p:txEl>
                                          </p:spTgt>
                                        </p:tgtEl>
                                        <p:attrNameLst>
                                          <p:attrName>style.visibility</p:attrName>
                                        </p:attrNameLst>
                                      </p:cBhvr>
                                      <p:to>
                                        <p:strVal val="visible"/>
                                      </p:to>
                                    </p:set>
                                    <p:animEffect transition="in" filter="dissolve">
                                      <p:cBhvr>
                                        <p:cTn id="17" dur="500"/>
                                        <p:tgtEl>
                                          <p:spTgt spid="420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0867">
                                            <p:txEl>
                                              <p:pRg st="3" end="3"/>
                                            </p:txEl>
                                          </p:spTgt>
                                        </p:tgtEl>
                                        <p:attrNameLst>
                                          <p:attrName>style.visibility</p:attrName>
                                        </p:attrNameLst>
                                      </p:cBhvr>
                                      <p:to>
                                        <p:strVal val="visible"/>
                                      </p:to>
                                    </p:set>
                                    <p:animEffect transition="in" filter="dissolve">
                                      <p:cBhvr>
                                        <p:cTn id="22" dur="500"/>
                                        <p:tgtEl>
                                          <p:spTgt spid="420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7" grpId="0" build="p" bldLvl="2"/>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685800" y="0"/>
            <a:ext cx="7772400" cy="838200"/>
          </a:xfrm>
        </p:spPr>
        <p:txBody>
          <a:bodyPr/>
          <a:lstStyle/>
          <a:p>
            <a:pPr>
              <a:defRPr/>
            </a:pPr>
            <a:r>
              <a:rPr lang="en-US" sz="3600" dirty="0" smtClean="0"/>
              <a:t>Waste Disposal on the Ark</a:t>
            </a:r>
          </a:p>
        </p:txBody>
      </p:sp>
      <p:sp>
        <p:nvSpPr>
          <p:cNvPr id="421891" name="Rectangle 3"/>
          <p:cNvSpPr>
            <a:spLocks noGrp="1" noChangeArrowheads="1"/>
          </p:cNvSpPr>
          <p:nvPr>
            <p:ph type="body" idx="1"/>
          </p:nvPr>
        </p:nvSpPr>
        <p:spPr>
          <a:xfrm>
            <a:off x="838200" y="838200"/>
            <a:ext cx="7620000" cy="4953000"/>
          </a:xfrm>
        </p:spPr>
        <p:txBody>
          <a:bodyPr/>
          <a:lstStyle/>
          <a:p>
            <a:pPr algn="just"/>
            <a:r>
              <a:rPr lang="en-US" sz="2400" smtClean="0"/>
              <a:t>It is doubtful whether the humans had to clean the cages every morning. </a:t>
            </a:r>
          </a:p>
          <a:p>
            <a:pPr algn="just"/>
            <a:r>
              <a:rPr lang="en-US" sz="2400" smtClean="0"/>
              <a:t>Possibly they had sloped floors or slatted cages, where the manure could fall away from the animals and be flushed away (plenty of water around!) or destroyed by composting by worms which would also provide earthworms as a food source. </a:t>
            </a:r>
          </a:p>
          <a:p>
            <a:pPr algn="just"/>
            <a:r>
              <a:rPr lang="en-US" sz="2400" smtClean="0"/>
              <a:t>Very deep bedding can sometimes last for a year without needing a change. Absorbent material (e.g. sawdust, softwood wood shavings and especially peat moss) would reduce the moisture content and hence the odor.</a:t>
            </a:r>
          </a:p>
        </p:txBody>
      </p:sp>
      <p:sp>
        <p:nvSpPr>
          <p:cNvPr id="122884" name="Text Box 4"/>
          <p:cNvSpPr txBox="1">
            <a:spLocks noChangeArrowheads="1"/>
          </p:cNvSpPr>
          <p:nvPr/>
        </p:nvSpPr>
        <p:spPr bwMode="auto">
          <a:xfrm>
            <a:off x="0" y="6086475"/>
            <a:ext cx="9144000" cy="366713"/>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(http://www.answersingenesis.org/home/area/Magazines/docs/cen_v19n2_animals_ark.asp)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1891">
                                            <p:txEl>
                                              <p:pRg st="0" end="0"/>
                                            </p:txEl>
                                          </p:spTgt>
                                        </p:tgtEl>
                                        <p:attrNameLst>
                                          <p:attrName>style.visibility</p:attrName>
                                        </p:attrNameLst>
                                      </p:cBhvr>
                                      <p:to>
                                        <p:strVal val="visible"/>
                                      </p:to>
                                    </p:set>
                                    <p:animEffect transition="in" filter="dissolve">
                                      <p:cBhvr>
                                        <p:cTn id="7" dur="500"/>
                                        <p:tgtEl>
                                          <p:spTgt spid="421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1891">
                                            <p:txEl>
                                              <p:pRg st="1" end="1"/>
                                            </p:txEl>
                                          </p:spTgt>
                                        </p:tgtEl>
                                        <p:attrNameLst>
                                          <p:attrName>style.visibility</p:attrName>
                                        </p:attrNameLst>
                                      </p:cBhvr>
                                      <p:to>
                                        <p:strVal val="visible"/>
                                      </p:to>
                                    </p:set>
                                    <p:animEffect transition="in" filter="dissolve">
                                      <p:cBhvr>
                                        <p:cTn id="12" dur="500"/>
                                        <p:tgtEl>
                                          <p:spTgt spid="421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1891">
                                            <p:txEl>
                                              <p:pRg st="2" end="2"/>
                                            </p:txEl>
                                          </p:spTgt>
                                        </p:tgtEl>
                                        <p:attrNameLst>
                                          <p:attrName>style.visibility</p:attrName>
                                        </p:attrNameLst>
                                      </p:cBhvr>
                                      <p:to>
                                        <p:strVal val="visible"/>
                                      </p:to>
                                    </p:set>
                                    <p:animEffect transition="in" filter="dissolve">
                                      <p:cBhvr>
                                        <p:cTn id="17" dur="500"/>
                                        <p:tgtEl>
                                          <p:spTgt spid="4218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1" grpId="0" build="p" bldLvl="2"/>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685800" y="0"/>
            <a:ext cx="7772400" cy="609600"/>
          </a:xfrm>
        </p:spPr>
        <p:txBody>
          <a:bodyPr/>
          <a:lstStyle/>
          <a:p>
            <a:pPr>
              <a:defRPr/>
            </a:pPr>
            <a:r>
              <a:rPr lang="en-US" sz="3600" dirty="0" smtClean="0"/>
              <a:t>Waste Disposal on the Ark</a:t>
            </a:r>
          </a:p>
        </p:txBody>
      </p:sp>
      <p:sp>
        <p:nvSpPr>
          <p:cNvPr id="123907" name="Text Box 4"/>
          <p:cNvSpPr txBox="1">
            <a:spLocks noChangeArrowheads="1"/>
          </p:cNvSpPr>
          <p:nvPr/>
        </p:nvSpPr>
        <p:spPr bwMode="auto">
          <a:xfrm>
            <a:off x="0" y="6086475"/>
            <a:ext cx="9144000" cy="774700"/>
          </a:xfrm>
          <a:prstGeom prst="rect">
            <a:avLst/>
          </a:prstGeom>
          <a:noFill/>
          <a:ln w="9525" algn="ctr">
            <a:noFill/>
            <a:miter lim="800000"/>
            <a:headEnd/>
            <a:tailEnd/>
          </a:ln>
        </p:spPr>
        <p:txBody>
          <a:bodyPr>
            <a:spAutoFit/>
          </a:bodyPr>
          <a:lstStyle/>
          <a:p>
            <a:pPr lvl="1" eaLnBrk="0" hangingPunct="0">
              <a:lnSpc>
                <a:spcPct val="80000"/>
              </a:lnSpc>
              <a:buFontTx/>
              <a:buNone/>
            </a:pPr>
            <a:r>
              <a:rPr lang="en-US" b="1"/>
              <a:t>John Woodmorappe</a:t>
            </a:r>
            <a:r>
              <a:rPr lang="en-US"/>
              <a:t> </a:t>
            </a:r>
            <a:r>
              <a:rPr lang="en-US" b="1"/>
              <a:t>, </a:t>
            </a:r>
            <a:r>
              <a:rPr lang="en-US" b="1" i="1"/>
              <a:t>Noah's Ark: A Feasibility Study</a:t>
            </a:r>
            <a:r>
              <a:rPr lang="en-US"/>
              <a:t> </a:t>
            </a:r>
            <a:r>
              <a:rPr lang="en-US" b="1"/>
              <a:t>, 1996, p.25</a:t>
            </a:r>
          </a:p>
        </p:txBody>
      </p:sp>
      <p:pic>
        <p:nvPicPr>
          <p:cNvPr id="123908" name="Picture 6" descr="WasteDisposal"/>
          <p:cNvPicPr>
            <a:picLocks noChangeAspect="1" noChangeArrowheads="1"/>
          </p:cNvPicPr>
          <p:nvPr/>
        </p:nvPicPr>
        <p:blipFill>
          <a:blip r:embed="rId2" cstate="print"/>
          <a:srcRect/>
          <a:stretch>
            <a:fillRect/>
          </a:stretch>
        </p:blipFill>
        <p:spPr bwMode="auto">
          <a:xfrm>
            <a:off x="914400" y="762000"/>
            <a:ext cx="7467600" cy="53213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0" y="0"/>
            <a:ext cx="9144000" cy="990600"/>
          </a:xfrm>
        </p:spPr>
        <p:txBody>
          <a:bodyPr/>
          <a:lstStyle/>
          <a:p>
            <a:pPr>
              <a:defRPr/>
            </a:pPr>
            <a:r>
              <a:rPr lang="en-US" sz="3600" dirty="0" smtClean="0"/>
              <a:t>How did Noah deal with ferocious animals on the ark?</a:t>
            </a:r>
          </a:p>
        </p:txBody>
      </p:sp>
      <p:sp>
        <p:nvSpPr>
          <p:cNvPr id="418819" name="Rectangle 3"/>
          <p:cNvSpPr>
            <a:spLocks noGrp="1" noChangeArrowheads="1"/>
          </p:cNvSpPr>
          <p:nvPr>
            <p:ph type="body" idx="1"/>
          </p:nvPr>
        </p:nvSpPr>
        <p:spPr>
          <a:xfrm>
            <a:off x="0" y="1066800"/>
            <a:ext cx="9144000" cy="5486400"/>
          </a:xfrm>
        </p:spPr>
        <p:txBody>
          <a:bodyPr/>
          <a:lstStyle/>
          <a:p>
            <a:r>
              <a:rPr lang="en-US" sz="2800" dirty="0" smtClean="0">
                <a:latin typeface="Calibri" pitchFamily="34" charset="0"/>
              </a:rPr>
              <a:t>How did Noah keep from the lions and tigers, for example, from attacking and eating other animals or even him and his family?</a:t>
            </a:r>
          </a:p>
          <a:p>
            <a:r>
              <a:rPr lang="en-US" sz="2800" dirty="0" smtClean="0">
                <a:latin typeface="Calibri" pitchFamily="34" charset="0"/>
              </a:rPr>
              <a:t>The Bible tells us that God put the fear of man into animals and permitted man to eat meat for the first time </a:t>
            </a:r>
            <a:r>
              <a:rPr lang="en-US" sz="2800" u="sng" dirty="0" smtClean="0">
                <a:solidFill>
                  <a:srgbClr val="FF3300"/>
                </a:solidFill>
                <a:latin typeface="Calibri" pitchFamily="34" charset="0"/>
              </a:rPr>
              <a:t>after</a:t>
            </a:r>
            <a:r>
              <a:rPr lang="en-US" sz="2800" dirty="0" smtClean="0">
                <a:solidFill>
                  <a:srgbClr val="FF3300"/>
                </a:solidFill>
                <a:latin typeface="Calibri" pitchFamily="34" charset="0"/>
              </a:rPr>
              <a:t> the flood</a:t>
            </a:r>
            <a:r>
              <a:rPr lang="en-US" sz="2800" dirty="0" smtClean="0">
                <a:latin typeface="Calibri" pitchFamily="34" charset="0"/>
              </a:rPr>
              <a:t>:</a:t>
            </a:r>
          </a:p>
          <a:p>
            <a:pPr lvl="1"/>
            <a:r>
              <a:rPr lang="en-US" sz="2400" dirty="0" smtClean="0">
                <a:latin typeface="Cambria" pitchFamily="18" charset="0"/>
              </a:rPr>
              <a:t>Genesis 9:2-3 - </a:t>
            </a:r>
            <a:r>
              <a:rPr lang="en-US" sz="2400" i="1" u="sng" dirty="0" smtClean="0">
                <a:solidFill>
                  <a:srgbClr val="002060"/>
                </a:solidFill>
                <a:latin typeface="Cambria" pitchFamily="18" charset="0"/>
              </a:rPr>
              <a:t>The fear of you and the dread of you shall be upon every beast of the earth</a:t>
            </a:r>
            <a:r>
              <a:rPr lang="en-US" sz="2400" b="0" i="1" dirty="0" smtClean="0">
                <a:solidFill>
                  <a:srgbClr val="002060"/>
                </a:solidFill>
                <a:latin typeface="Cambria" pitchFamily="18" charset="0"/>
              </a:rPr>
              <a:t> and upon every bird of the heavens, upon everything that creeps on the ground and all the fish of the sea. Into your hand they are delivered. </a:t>
            </a:r>
            <a:r>
              <a:rPr lang="en-US" sz="2400" b="0" i="1" baseline="30000" dirty="0" smtClean="0">
                <a:solidFill>
                  <a:srgbClr val="002060"/>
                </a:solidFill>
                <a:latin typeface="Cambria" pitchFamily="18" charset="0"/>
              </a:rPr>
              <a:t>3</a:t>
            </a:r>
            <a:r>
              <a:rPr lang="en-US" sz="2400" b="0" i="1" dirty="0" smtClean="0">
                <a:solidFill>
                  <a:srgbClr val="002060"/>
                </a:solidFill>
                <a:latin typeface="Cambria" pitchFamily="18" charset="0"/>
              </a:rPr>
              <a:t> </a:t>
            </a:r>
            <a:r>
              <a:rPr lang="en-US" sz="2400" i="1" u="sng" dirty="0" smtClean="0">
                <a:solidFill>
                  <a:srgbClr val="002060"/>
                </a:solidFill>
                <a:latin typeface="Cambria" pitchFamily="18" charset="0"/>
              </a:rPr>
              <a:t>Every moving thing that lives shall be food for you</a:t>
            </a:r>
            <a:r>
              <a:rPr lang="en-US" sz="2400" b="0" i="1" dirty="0" smtClean="0">
                <a:solidFill>
                  <a:srgbClr val="002060"/>
                </a:solidFill>
                <a:latin typeface="Cambria" pitchFamily="18" charset="0"/>
              </a:rPr>
              <a:t>. And as I gave you the green plants, I give you everything</a:t>
            </a:r>
            <a:r>
              <a:rPr lang="en-US" sz="2400" dirty="0" smtClean="0">
                <a:latin typeface="Cambria" pitchFamily="18"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8819">
                                            <p:txEl>
                                              <p:pRg st="0" end="0"/>
                                            </p:txEl>
                                          </p:spTgt>
                                        </p:tgtEl>
                                        <p:attrNameLst>
                                          <p:attrName>style.visibility</p:attrName>
                                        </p:attrNameLst>
                                      </p:cBhvr>
                                      <p:to>
                                        <p:strVal val="visible"/>
                                      </p:to>
                                    </p:set>
                                    <p:animEffect transition="in" filter="dissolve">
                                      <p:cBhvr>
                                        <p:cTn id="7" dur="500"/>
                                        <p:tgtEl>
                                          <p:spTgt spid="418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8819">
                                            <p:txEl>
                                              <p:pRg st="1" end="1"/>
                                            </p:txEl>
                                          </p:spTgt>
                                        </p:tgtEl>
                                        <p:attrNameLst>
                                          <p:attrName>style.visibility</p:attrName>
                                        </p:attrNameLst>
                                      </p:cBhvr>
                                      <p:to>
                                        <p:strVal val="visible"/>
                                      </p:to>
                                    </p:set>
                                    <p:animEffect transition="in" filter="dissolve">
                                      <p:cBhvr>
                                        <p:cTn id="12" dur="500"/>
                                        <p:tgtEl>
                                          <p:spTgt spid="418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8819">
                                            <p:txEl>
                                              <p:pRg st="2" end="2"/>
                                            </p:txEl>
                                          </p:spTgt>
                                        </p:tgtEl>
                                        <p:attrNameLst>
                                          <p:attrName>style.visibility</p:attrName>
                                        </p:attrNameLst>
                                      </p:cBhvr>
                                      <p:to>
                                        <p:strVal val="visible"/>
                                      </p:to>
                                    </p:set>
                                    <p:animEffect transition="in" filter="dissolve">
                                      <p:cBhvr>
                                        <p:cTn id="17" dur="500"/>
                                        <p:tgtEl>
                                          <p:spTgt spid="418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9" grpId="0" build="p" bldLvl="2"/>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0" y="0"/>
            <a:ext cx="9144000" cy="990600"/>
          </a:xfrm>
        </p:spPr>
        <p:txBody>
          <a:bodyPr/>
          <a:lstStyle/>
          <a:p>
            <a:pPr>
              <a:defRPr/>
            </a:pPr>
            <a:r>
              <a:rPr lang="en-US" sz="3600" dirty="0" smtClean="0"/>
              <a:t>How did Noah deal with ferocious animals on the ark?</a:t>
            </a:r>
          </a:p>
        </p:txBody>
      </p:sp>
      <p:sp>
        <p:nvSpPr>
          <p:cNvPr id="418819" name="Rectangle 3"/>
          <p:cNvSpPr>
            <a:spLocks noGrp="1" noChangeArrowheads="1"/>
          </p:cNvSpPr>
          <p:nvPr>
            <p:ph type="body" idx="1"/>
          </p:nvPr>
        </p:nvSpPr>
        <p:spPr>
          <a:xfrm>
            <a:off x="0" y="1066800"/>
            <a:ext cx="9144000" cy="5486400"/>
          </a:xfrm>
        </p:spPr>
        <p:txBody>
          <a:bodyPr>
            <a:normAutofit fontScale="92500"/>
          </a:bodyPr>
          <a:lstStyle/>
          <a:p>
            <a:r>
              <a:rPr lang="en-US" sz="2800" dirty="0" smtClean="0">
                <a:latin typeface="Calibri" pitchFamily="34" charset="0"/>
              </a:rPr>
              <a:t>Perhaps it was not until after the flood that animals began to eat meat (i.e. each other) as well. After all, Gen. 1:30 seems to imply that animals ate only plants at the time of creation – just as man did at that time.</a:t>
            </a:r>
          </a:p>
          <a:p>
            <a:pPr lvl="1"/>
            <a:r>
              <a:rPr lang="en-US" sz="2400" dirty="0" smtClean="0">
                <a:latin typeface="Cambria" pitchFamily="18" charset="0"/>
              </a:rPr>
              <a:t>Genesis 1:29-30 </a:t>
            </a:r>
            <a:r>
              <a:rPr lang="en-US" sz="2400" b="0" i="1" dirty="0" smtClean="0">
                <a:solidFill>
                  <a:srgbClr val="002060"/>
                </a:solidFill>
                <a:latin typeface="Cambria" pitchFamily="18" charset="0"/>
              </a:rPr>
              <a:t>And God said, "</a:t>
            </a:r>
            <a:r>
              <a:rPr lang="en-US" sz="2400" i="1" u="sng" dirty="0" smtClean="0">
                <a:solidFill>
                  <a:srgbClr val="002060"/>
                </a:solidFill>
                <a:latin typeface="Cambria" pitchFamily="18" charset="0"/>
              </a:rPr>
              <a:t>Behold, I have given you every plant yielding seed</a:t>
            </a:r>
            <a:r>
              <a:rPr lang="en-US" sz="2400" b="0" i="1" dirty="0" smtClean="0">
                <a:solidFill>
                  <a:srgbClr val="002060"/>
                </a:solidFill>
                <a:latin typeface="Cambria" pitchFamily="18" charset="0"/>
              </a:rPr>
              <a:t> that is on the face of all the earth, and every tree with seed in its fruit. </a:t>
            </a:r>
            <a:r>
              <a:rPr lang="en-US" sz="2400" i="1" u="sng" dirty="0" smtClean="0">
                <a:solidFill>
                  <a:srgbClr val="002060"/>
                </a:solidFill>
                <a:latin typeface="Cambria" pitchFamily="18" charset="0"/>
              </a:rPr>
              <a:t>You shall have them for food</a:t>
            </a:r>
            <a:r>
              <a:rPr lang="en-US" sz="2400" b="0" i="1" dirty="0" smtClean="0">
                <a:solidFill>
                  <a:srgbClr val="002060"/>
                </a:solidFill>
                <a:latin typeface="Cambria" pitchFamily="18" charset="0"/>
              </a:rPr>
              <a:t>. </a:t>
            </a:r>
            <a:r>
              <a:rPr lang="en-US" sz="2400" b="0" i="1" baseline="30000" dirty="0" smtClean="0">
                <a:solidFill>
                  <a:srgbClr val="002060"/>
                </a:solidFill>
                <a:latin typeface="Cambria" pitchFamily="18" charset="0"/>
              </a:rPr>
              <a:t>30</a:t>
            </a:r>
            <a:r>
              <a:rPr lang="en-US" sz="2400" b="0" i="1" dirty="0" smtClean="0">
                <a:solidFill>
                  <a:srgbClr val="002060"/>
                </a:solidFill>
                <a:latin typeface="Cambria" pitchFamily="18" charset="0"/>
              </a:rPr>
              <a:t> And to every beast of the earth and to every bird of the heavens and to everything that creeps on the earth, </a:t>
            </a:r>
            <a:r>
              <a:rPr lang="en-US" sz="2400" i="1" u="sng" dirty="0" smtClean="0">
                <a:solidFill>
                  <a:srgbClr val="002060"/>
                </a:solidFill>
                <a:latin typeface="Cambria" pitchFamily="18" charset="0"/>
              </a:rPr>
              <a:t>everything that has the breath of life, I have given every green plant for food</a:t>
            </a:r>
            <a:r>
              <a:rPr lang="en-US" sz="2400" b="0" i="1" dirty="0" smtClean="0">
                <a:solidFill>
                  <a:srgbClr val="002060"/>
                </a:solidFill>
                <a:latin typeface="Cambria" pitchFamily="18" charset="0"/>
              </a:rPr>
              <a:t>." And it was so.</a:t>
            </a:r>
          </a:p>
          <a:p>
            <a:r>
              <a:rPr lang="en-US" sz="2800" dirty="0" smtClean="0">
                <a:latin typeface="Calibri" pitchFamily="34" charset="0"/>
                <a:ea typeface="+mn-ea"/>
                <a:cs typeface="+mn-cs"/>
              </a:rPr>
              <a:t>Another possibility to keep in mind, is that Noah may have raised many of the animals that he took on the ark from their infancy, and thus domesticated them to a large degree.</a:t>
            </a:r>
          </a:p>
          <a:p>
            <a:pPr lvl="1">
              <a:buNone/>
            </a:pPr>
            <a:endParaRPr lang="en-US" sz="2800" dirty="0" smtClean="0">
              <a:latin typeface="Calibri" pitchFamily="34" charset="0"/>
              <a:ea typeface="+mn-ea"/>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8819">
                                            <p:txEl>
                                              <p:pRg st="0" end="0"/>
                                            </p:txEl>
                                          </p:spTgt>
                                        </p:tgtEl>
                                        <p:attrNameLst>
                                          <p:attrName>style.visibility</p:attrName>
                                        </p:attrNameLst>
                                      </p:cBhvr>
                                      <p:to>
                                        <p:strVal val="visible"/>
                                      </p:to>
                                    </p:set>
                                    <p:animEffect transition="in" filter="dissolve">
                                      <p:cBhvr>
                                        <p:cTn id="7" dur="500"/>
                                        <p:tgtEl>
                                          <p:spTgt spid="418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18819">
                                            <p:txEl>
                                              <p:pRg st="1" end="1"/>
                                            </p:txEl>
                                          </p:spTgt>
                                        </p:tgtEl>
                                        <p:attrNameLst>
                                          <p:attrName>style.visibility</p:attrName>
                                        </p:attrNameLst>
                                      </p:cBhvr>
                                      <p:to>
                                        <p:strVal val="visible"/>
                                      </p:to>
                                    </p:set>
                                    <p:anim calcmode="lin" valueType="num">
                                      <p:cBhvr>
                                        <p:cTn id="12" dur="500" fill="hold"/>
                                        <p:tgtEl>
                                          <p:spTgt spid="41881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1881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1881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18819">
                                            <p:txEl>
                                              <p:pRg st="2" end="2"/>
                                            </p:txEl>
                                          </p:spTgt>
                                        </p:tgtEl>
                                        <p:attrNameLst>
                                          <p:attrName>style.visibility</p:attrName>
                                        </p:attrNameLst>
                                      </p:cBhvr>
                                      <p:to>
                                        <p:strVal val="visible"/>
                                      </p:to>
                                    </p:set>
                                    <p:anim calcmode="lin" valueType="num">
                                      <p:cBhvr>
                                        <p:cTn id="19" dur="500" fill="hold"/>
                                        <p:tgtEl>
                                          <p:spTgt spid="41881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1881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18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9" grpId="0" build="p" bldLvl="2"/>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8" name="Rectangle 4"/>
          <p:cNvSpPr>
            <a:spLocks noGrp="1" noChangeArrowheads="1"/>
          </p:cNvSpPr>
          <p:nvPr>
            <p:ph type="ctrTitle"/>
          </p:nvPr>
        </p:nvSpPr>
        <p:spPr>
          <a:xfrm>
            <a:off x="685800" y="685800"/>
            <a:ext cx="7772400" cy="3581400"/>
          </a:xfrm>
        </p:spPr>
        <p:txBody>
          <a:bodyPr/>
          <a:lstStyle/>
          <a:p>
            <a:pPr eaLnBrk="1" hangingPunct="1">
              <a:defRPr/>
            </a:pPr>
            <a:r>
              <a:rPr lang="en-US" sz="6000" dirty="0" smtClean="0"/>
              <a:t>How Would </a:t>
            </a:r>
            <a:r>
              <a:rPr lang="en-US" sz="6000" dirty="0" smtClean="0"/>
              <a:t>Fish </a:t>
            </a:r>
            <a:r>
              <a:rPr lang="en-US" sz="6000" dirty="0" smtClean="0"/>
              <a:t>Have Survived the Flood?</a:t>
            </a:r>
            <a:br>
              <a:rPr lang="en-US" sz="6000" dirty="0" smtClean="0"/>
            </a:br>
            <a:r>
              <a:rPr lang="en-US" sz="6000" dirty="0" smtClean="0"/>
              <a:t>(Outside the Ark)</a:t>
            </a:r>
          </a:p>
        </p:txBody>
      </p:sp>
    </p:spTree>
  </p:cSld>
  <p:clrMapOvr>
    <a:masterClrMapping/>
  </p:clrMapOvr>
  <p:transition>
    <p:dissolv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457200" y="274638"/>
            <a:ext cx="8229600" cy="792162"/>
          </a:xfrm>
        </p:spPr>
        <p:txBody>
          <a:bodyPr/>
          <a:lstStyle/>
          <a:p>
            <a:pPr eaLnBrk="1" hangingPunct="1">
              <a:defRPr/>
            </a:pPr>
            <a:r>
              <a:rPr lang="en-US" sz="3200" dirty="0" smtClean="0"/>
              <a:t>How did freshwater and saltwater fish survive the Flood? </a:t>
            </a:r>
          </a:p>
        </p:txBody>
      </p:sp>
      <p:sp>
        <p:nvSpPr>
          <p:cNvPr id="512003" name="Rectangle 3"/>
          <p:cNvSpPr>
            <a:spLocks noGrp="1" noChangeArrowheads="1"/>
          </p:cNvSpPr>
          <p:nvPr>
            <p:ph type="body" idx="1"/>
          </p:nvPr>
        </p:nvSpPr>
        <p:spPr>
          <a:xfrm>
            <a:off x="457200" y="1371600"/>
            <a:ext cx="8229600" cy="4953000"/>
          </a:xfrm>
        </p:spPr>
        <p:txBody>
          <a:bodyPr>
            <a:normAutofit/>
          </a:bodyPr>
          <a:lstStyle/>
          <a:p>
            <a:pPr eaLnBrk="1" hangingPunct="1">
              <a:lnSpc>
                <a:spcPct val="90000"/>
              </a:lnSpc>
            </a:pPr>
            <a:r>
              <a:rPr lang="en-US" sz="2800" b="1" dirty="0" smtClean="0">
                <a:latin typeface="Calibri" pitchFamily="34" charset="0"/>
              </a:rPr>
              <a:t>If the whole earth were covered by water in the Flood, then there would have been a mixing of fresh and salt waters.  </a:t>
            </a:r>
          </a:p>
          <a:p>
            <a:pPr eaLnBrk="1" hangingPunct="1">
              <a:lnSpc>
                <a:spcPct val="90000"/>
              </a:lnSpc>
            </a:pPr>
            <a:r>
              <a:rPr lang="en-US" sz="2800" b="1" dirty="0" smtClean="0">
                <a:latin typeface="Calibri" pitchFamily="34" charset="0"/>
              </a:rPr>
              <a:t>Many of today’s fish species are specialized and do not survive in water of radically different saltiness.  So how did they survive the Flood?</a:t>
            </a:r>
          </a:p>
          <a:p>
            <a:pPr eaLnBrk="1" hangingPunct="1">
              <a:lnSpc>
                <a:spcPct val="90000"/>
              </a:lnSpc>
            </a:pPr>
            <a:r>
              <a:rPr lang="en-US" sz="2800" b="1" dirty="0" smtClean="0">
                <a:latin typeface="Calibri" pitchFamily="34" charset="0"/>
              </a:rPr>
              <a:t>The first thing we should note is that many (probably most) of fish and sea creatures did </a:t>
            </a:r>
            <a:r>
              <a:rPr lang="en-US" sz="2800" b="1" dirty="0" smtClean="0">
                <a:solidFill>
                  <a:srgbClr val="FF3300"/>
                </a:solidFill>
                <a:latin typeface="Calibri" pitchFamily="34" charset="0"/>
              </a:rPr>
              <a:t>not</a:t>
            </a:r>
            <a:r>
              <a:rPr lang="en-US" sz="2800" b="1" dirty="0" smtClean="0">
                <a:latin typeface="Calibri" pitchFamily="34" charset="0"/>
              </a:rPr>
              <a:t> survive the flood!</a:t>
            </a:r>
          </a:p>
        </p:txBody>
      </p:sp>
      <p:sp>
        <p:nvSpPr>
          <p:cNvPr id="126980" name="Text Box 4"/>
          <p:cNvSpPr txBox="1">
            <a:spLocks noChangeArrowheads="1"/>
          </p:cNvSpPr>
          <p:nvPr/>
        </p:nvSpPr>
        <p:spPr bwMode="auto">
          <a:xfrm>
            <a:off x="0" y="6491288"/>
            <a:ext cx="9144000" cy="366712"/>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http://www.answersingenesis.org/home/area/answersbook/fish14.asp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03">
                                            <p:txEl>
                                              <p:pRg st="0" end="0"/>
                                            </p:txEl>
                                          </p:spTgt>
                                        </p:tgtEl>
                                        <p:attrNameLst>
                                          <p:attrName>style.visibility</p:attrName>
                                        </p:attrNameLst>
                                      </p:cBhvr>
                                      <p:to>
                                        <p:strVal val="visible"/>
                                      </p:to>
                                    </p:set>
                                    <p:animEffect transition="in" filter="dissolve">
                                      <p:cBhvr>
                                        <p:cTn id="7" dur="500"/>
                                        <p:tgtEl>
                                          <p:spTgt spid="512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003">
                                            <p:txEl>
                                              <p:pRg st="1" end="1"/>
                                            </p:txEl>
                                          </p:spTgt>
                                        </p:tgtEl>
                                        <p:attrNameLst>
                                          <p:attrName>style.visibility</p:attrName>
                                        </p:attrNameLst>
                                      </p:cBhvr>
                                      <p:to>
                                        <p:strVal val="visible"/>
                                      </p:to>
                                    </p:set>
                                    <p:animEffect transition="in" filter="dissolve">
                                      <p:cBhvr>
                                        <p:cTn id="12" dur="500"/>
                                        <p:tgtEl>
                                          <p:spTgt spid="5120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003">
                                            <p:txEl>
                                              <p:pRg st="2" end="2"/>
                                            </p:txEl>
                                          </p:spTgt>
                                        </p:tgtEl>
                                        <p:attrNameLst>
                                          <p:attrName>style.visibility</p:attrName>
                                        </p:attrNameLst>
                                      </p:cBhvr>
                                      <p:to>
                                        <p:strVal val="visible"/>
                                      </p:to>
                                    </p:set>
                                    <p:animEffect transition="in" filter="dissolve">
                                      <p:cBhvr>
                                        <p:cTn id="17" dur="500"/>
                                        <p:tgtEl>
                                          <p:spTgt spid="512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uiExpand="1" build="p" bldLvl="2"/>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457200" y="274638"/>
            <a:ext cx="8229600" cy="792162"/>
          </a:xfrm>
        </p:spPr>
        <p:txBody>
          <a:bodyPr/>
          <a:lstStyle/>
          <a:p>
            <a:pPr eaLnBrk="1" hangingPunct="1">
              <a:defRPr/>
            </a:pPr>
            <a:r>
              <a:rPr lang="en-US" sz="3200" dirty="0" smtClean="0"/>
              <a:t>How did freshwater and saltwater fish survive the Flood? </a:t>
            </a:r>
          </a:p>
        </p:txBody>
      </p:sp>
      <p:sp>
        <p:nvSpPr>
          <p:cNvPr id="512003" name="Rectangle 3"/>
          <p:cNvSpPr>
            <a:spLocks noGrp="1" noChangeArrowheads="1"/>
          </p:cNvSpPr>
          <p:nvPr>
            <p:ph type="body" idx="1"/>
          </p:nvPr>
        </p:nvSpPr>
        <p:spPr>
          <a:xfrm>
            <a:off x="457200" y="1371600"/>
            <a:ext cx="8229600" cy="4953000"/>
          </a:xfrm>
        </p:spPr>
        <p:txBody>
          <a:bodyPr>
            <a:normAutofit/>
          </a:bodyPr>
          <a:lstStyle/>
          <a:p>
            <a:pPr eaLnBrk="1" hangingPunct="1">
              <a:lnSpc>
                <a:spcPct val="90000"/>
              </a:lnSpc>
            </a:pPr>
            <a:r>
              <a:rPr lang="en-US" sz="2800" b="1" dirty="0" smtClean="0">
                <a:latin typeface="Calibri" pitchFamily="34" charset="0"/>
              </a:rPr>
              <a:t>Note also, that only </a:t>
            </a:r>
            <a:r>
              <a:rPr lang="en-US" sz="2800" b="1" dirty="0" smtClean="0">
                <a:solidFill>
                  <a:srgbClr val="C00000"/>
                </a:solidFill>
                <a:latin typeface="Calibri" pitchFamily="34" charset="0"/>
              </a:rPr>
              <a:t>two</a:t>
            </a:r>
            <a:r>
              <a:rPr lang="en-US" sz="2800" b="1" dirty="0" smtClean="0">
                <a:latin typeface="Calibri" pitchFamily="34" charset="0"/>
              </a:rPr>
              <a:t> of each kind survived on the ark and lived to repopulate the earth. Therefore </a:t>
            </a:r>
            <a:r>
              <a:rPr lang="en-US" sz="2800" b="1" dirty="0" smtClean="0">
                <a:solidFill>
                  <a:srgbClr val="C00000"/>
                </a:solidFill>
                <a:latin typeface="Calibri" pitchFamily="34" charset="0"/>
              </a:rPr>
              <a:t>small numbers</a:t>
            </a:r>
            <a:r>
              <a:rPr lang="en-US" sz="2800" b="1" dirty="0" smtClean="0">
                <a:latin typeface="Calibri" pitchFamily="34" charset="0"/>
              </a:rPr>
              <a:t> of surviving fish and sea creatures could, no doubt, do the same.</a:t>
            </a:r>
          </a:p>
          <a:p>
            <a:pPr eaLnBrk="1" hangingPunct="1">
              <a:lnSpc>
                <a:spcPct val="90000"/>
              </a:lnSpc>
            </a:pPr>
            <a:r>
              <a:rPr lang="en-US" sz="2800" b="1" dirty="0" smtClean="0">
                <a:latin typeface="Calibri" pitchFamily="34" charset="0"/>
              </a:rPr>
              <a:t>Note also that many fish today have a wide tolerance for variations in salinity.</a:t>
            </a:r>
          </a:p>
          <a:p>
            <a:pPr lvl="1" eaLnBrk="1" hangingPunct="1">
              <a:lnSpc>
                <a:spcPct val="90000"/>
              </a:lnSpc>
            </a:pPr>
            <a:r>
              <a:rPr lang="en-US" sz="2800" b="1" dirty="0" smtClean="0">
                <a:latin typeface="Calibri" pitchFamily="34" charset="0"/>
              </a:rPr>
              <a:t>For example, salmon, striped bass and Atlantic sturgeon spawn in freshwater and mature in saltwater.  </a:t>
            </a:r>
          </a:p>
          <a:p>
            <a:pPr lvl="1" eaLnBrk="1" hangingPunct="1">
              <a:lnSpc>
                <a:spcPct val="90000"/>
              </a:lnSpc>
            </a:pPr>
            <a:r>
              <a:rPr lang="en-US" sz="2800" b="1" dirty="0" smtClean="0">
                <a:latin typeface="Calibri" pitchFamily="34" charset="0"/>
              </a:rPr>
              <a:t>Eels reproduce in saltwater and grow to maturity in freshwater streams and lakes.  </a:t>
            </a:r>
          </a:p>
        </p:txBody>
      </p:sp>
      <p:sp>
        <p:nvSpPr>
          <p:cNvPr id="126980" name="Text Box 4"/>
          <p:cNvSpPr txBox="1">
            <a:spLocks noChangeArrowheads="1"/>
          </p:cNvSpPr>
          <p:nvPr/>
        </p:nvSpPr>
        <p:spPr bwMode="auto">
          <a:xfrm>
            <a:off x="0" y="6491288"/>
            <a:ext cx="9144000" cy="366712"/>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http://www.answersingenesis.org/home/area/answersbook/fish14.asp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03">
                                            <p:txEl>
                                              <p:pRg st="1" end="1"/>
                                            </p:txEl>
                                          </p:spTgt>
                                        </p:tgtEl>
                                        <p:attrNameLst>
                                          <p:attrName>style.visibility</p:attrName>
                                        </p:attrNameLst>
                                      </p:cBhvr>
                                      <p:to>
                                        <p:strVal val="visible"/>
                                      </p:to>
                                    </p:set>
                                    <p:animEffect transition="in" filter="dissolve">
                                      <p:cBhvr>
                                        <p:cTn id="7" dur="500"/>
                                        <p:tgtEl>
                                          <p:spTgt spid="5120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003">
                                            <p:txEl>
                                              <p:pRg st="2" end="2"/>
                                            </p:txEl>
                                          </p:spTgt>
                                        </p:tgtEl>
                                        <p:attrNameLst>
                                          <p:attrName>style.visibility</p:attrName>
                                        </p:attrNameLst>
                                      </p:cBhvr>
                                      <p:to>
                                        <p:strVal val="visible"/>
                                      </p:to>
                                    </p:set>
                                    <p:animEffect transition="in" filter="dissolve">
                                      <p:cBhvr>
                                        <p:cTn id="12" dur="500"/>
                                        <p:tgtEl>
                                          <p:spTgt spid="5120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003">
                                            <p:txEl>
                                              <p:pRg st="3" end="3"/>
                                            </p:txEl>
                                          </p:spTgt>
                                        </p:tgtEl>
                                        <p:attrNameLst>
                                          <p:attrName>style.visibility</p:attrName>
                                        </p:attrNameLst>
                                      </p:cBhvr>
                                      <p:to>
                                        <p:strVal val="visible"/>
                                      </p:to>
                                    </p:set>
                                    <p:animEffect transition="in" filter="dissolve">
                                      <p:cBhvr>
                                        <p:cTn id="17" dur="500"/>
                                        <p:tgtEl>
                                          <p:spTgt spid="5120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uiExpand="1" build="p" bldLvl="2"/>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57200" y="274638"/>
            <a:ext cx="8229600" cy="792162"/>
          </a:xfrm>
        </p:spPr>
        <p:txBody>
          <a:bodyPr/>
          <a:lstStyle/>
          <a:p>
            <a:pPr eaLnBrk="1" hangingPunct="1">
              <a:defRPr/>
            </a:pPr>
            <a:r>
              <a:rPr lang="en-US" sz="3200" smtClean="0"/>
              <a:t>How did freshwater and saltwater fish survive the Flood? </a:t>
            </a:r>
          </a:p>
        </p:txBody>
      </p:sp>
      <p:sp>
        <p:nvSpPr>
          <p:cNvPr id="513027" name="Rectangle 3"/>
          <p:cNvSpPr>
            <a:spLocks noGrp="1" noChangeArrowheads="1"/>
          </p:cNvSpPr>
          <p:nvPr>
            <p:ph type="body" idx="1"/>
          </p:nvPr>
        </p:nvSpPr>
        <p:spPr>
          <a:xfrm>
            <a:off x="457200" y="1371600"/>
            <a:ext cx="8229600" cy="4953000"/>
          </a:xfrm>
        </p:spPr>
        <p:txBody>
          <a:bodyPr>
            <a:noAutofit/>
          </a:bodyPr>
          <a:lstStyle/>
          <a:p>
            <a:pPr eaLnBrk="1" hangingPunct="1"/>
            <a:r>
              <a:rPr lang="en-US" sz="2800" b="1" dirty="0" smtClean="0">
                <a:latin typeface="Calibri" pitchFamily="34" charset="0"/>
              </a:rPr>
              <a:t>There is also evidence of post-Flood specialization within a kind of fish.  </a:t>
            </a:r>
          </a:p>
          <a:p>
            <a:pPr eaLnBrk="1" hangingPunct="1"/>
            <a:r>
              <a:rPr lang="en-US" sz="2800" b="1" dirty="0" smtClean="0">
                <a:latin typeface="Calibri" pitchFamily="34" charset="0"/>
              </a:rPr>
              <a:t>For example, the Atlantic sturgeon is a migratory salt/freshwater species but the Siberian sturgeon (a different species of the same kind) lives only in freshwater.</a:t>
            </a:r>
          </a:p>
          <a:p>
            <a:pPr eaLnBrk="1" hangingPunct="1"/>
            <a:r>
              <a:rPr lang="en-US" sz="2800" b="1" dirty="0" smtClean="0">
                <a:latin typeface="Calibri" pitchFamily="34" charset="0"/>
              </a:rPr>
              <a:t>Many families of fish contain both fresh and saltwater species.  These include the families of toadfish, garpike, bowfin, sturgeon, herring/anchovy, salmon/trout/pike, catfish, clingfish, stickleback, </a:t>
            </a:r>
            <a:r>
              <a:rPr lang="en-US" sz="2800" b="1" dirty="0" err="1" smtClean="0">
                <a:latin typeface="Calibri" pitchFamily="34" charset="0"/>
              </a:rPr>
              <a:t>scorpionfish</a:t>
            </a:r>
            <a:r>
              <a:rPr lang="en-US" sz="2800" b="1" dirty="0" smtClean="0">
                <a:latin typeface="Calibri" pitchFamily="34" charset="0"/>
              </a:rPr>
              <a:t>, and flatfish.  </a:t>
            </a:r>
          </a:p>
        </p:txBody>
      </p:sp>
      <p:sp>
        <p:nvSpPr>
          <p:cNvPr id="128004" name="Text Box 4"/>
          <p:cNvSpPr txBox="1">
            <a:spLocks noChangeArrowheads="1"/>
          </p:cNvSpPr>
          <p:nvPr/>
        </p:nvSpPr>
        <p:spPr bwMode="auto">
          <a:xfrm>
            <a:off x="0" y="6491288"/>
            <a:ext cx="9144000" cy="366712"/>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http://www.answersingenesis.org/home/area/answersbook/fish14.asp</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3027">
                                            <p:txEl>
                                              <p:pRg st="1" end="1"/>
                                            </p:txEl>
                                          </p:spTgt>
                                        </p:tgtEl>
                                        <p:attrNameLst>
                                          <p:attrName>style.visibility</p:attrName>
                                        </p:attrNameLst>
                                      </p:cBhvr>
                                      <p:to>
                                        <p:strVal val="visible"/>
                                      </p:to>
                                    </p:set>
                                    <p:animEffect transition="in" filter="dissolve">
                                      <p:cBhvr>
                                        <p:cTn id="7" dur="500"/>
                                        <p:tgtEl>
                                          <p:spTgt spid="5130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3027">
                                            <p:txEl>
                                              <p:pRg st="2" end="2"/>
                                            </p:txEl>
                                          </p:spTgt>
                                        </p:tgtEl>
                                        <p:attrNameLst>
                                          <p:attrName>style.visibility</p:attrName>
                                        </p:attrNameLst>
                                      </p:cBhvr>
                                      <p:to>
                                        <p:strVal val="visible"/>
                                      </p:to>
                                    </p:set>
                                    <p:animEffect transition="in" filter="dissolve">
                                      <p:cBhvr>
                                        <p:cTn id="12" dur="500"/>
                                        <p:tgtEl>
                                          <p:spTgt spid="5130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uiExpand="1"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7:17-20 – The Extent of the Flood</a:t>
            </a:r>
          </a:p>
        </p:txBody>
      </p:sp>
      <p:sp>
        <p:nvSpPr>
          <p:cNvPr id="33795"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i="1" baseline="30000" dirty="0" smtClean="0">
                <a:latin typeface="Cambria" pitchFamily="18" charset="0"/>
              </a:rPr>
              <a:t>17</a:t>
            </a:r>
            <a:r>
              <a:rPr lang="en-US" i="1" dirty="0" smtClean="0">
                <a:latin typeface="Cambria" pitchFamily="18" charset="0"/>
              </a:rPr>
              <a:t> The flood continued forty days on the earth. The waters increased and bore up the ark, and it rose high above the earth. </a:t>
            </a:r>
            <a:r>
              <a:rPr lang="en-US" i="1" baseline="30000" dirty="0" smtClean="0">
                <a:latin typeface="Cambria" pitchFamily="18" charset="0"/>
              </a:rPr>
              <a:t>18</a:t>
            </a:r>
            <a:r>
              <a:rPr lang="en-US" i="1" dirty="0" smtClean="0">
                <a:latin typeface="Cambria" pitchFamily="18" charset="0"/>
              </a:rPr>
              <a:t> The waters prevailed and increased greatly on the earth, and the ark floated on the face of the waters. </a:t>
            </a:r>
            <a:r>
              <a:rPr lang="en-US" i="1" baseline="30000" dirty="0" smtClean="0">
                <a:latin typeface="Cambria" pitchFamily="18" charset="0"/>
              </a:rPr>
              <a:t>19</a:t>
            </a:r>
            <a:r>
              <a:rPr lang="en-US" i="1" dirty="0" smtClean="0">
                <a:latin typeface="Cambria" pitchFamily="18" charset="0"/>
              </a:rPr>
              <a:t> And the waters prevailed so mightily on the earth that all the high mountains under the whole heaven were covered. </a:t>
            </a:r>
            <a:r>
              <a:rPr lang="en-US" i="1" baseline="30000" dirty="0" smtClean="0">
                <a:latin typeface="Cambria" pitchFamily="18" charset="0"/>
              </a:rPr>
              <a:t>20</a:t>
            </a:r>
            <a:r>
              <a:rPr lang="en-US" i="1" dirty="0" smtClean="0">
                <a:latin typeface="Cambria" pitchFamily="18" charset="0"/>
              </a:rPr>
              <a:t> The waters prevailed above the mountains, covering them fifteen cubits deep.</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57200" y="274638"/>
            <a:ext cx="8229600" cy="792162"/>
          </a:xfrm>
        </p:spPr>
        <p:txBody>
          <a:bodyPr/>
          <a:lstStyle/>
          <a:p>
            <a:pPr eaLnBrk="1" hangingPunct="1">
              <a:defRPr/>
            </a:pPr>
            <a:r>
              <a:rPr lang="en-US" sz="3200" smtClean="0"/>
              <a:t>How did freshwater and saltwater fish survive the Flood? </a:t>
            </a:r>
          </a:p>
        </p:txBody>
      </p:sp>
      <p:sp>
        <p:nvSpPr>
          <p:cNvPr id="513027" name="Rectangle 3"/>
          <p:cNvSpPr>
            <a:spLocks noGrp="1" noChangeArrowheads="1"/>
          </p:cNvSpPr>
          <p:nvPr>
            <p:ph type="body" idx="1"/>
          </p:nvPr>
        </p:nvSpPr>
        <p:spPr>
          <a:xfrm>
            <a:off x="457200" y="1371600"/>
            <a:ext cx="8229600" cy="4953000"/>
          </a:xfrm>
        </p:spPr>
        <p:txBody>
          <a:bodyPr>
            <a:normAutofit/>
          </a:bodyPr>
          <a:lstStyle/>
          <a:p>
            <a:pPr eaLnBrk="1" hangingPunct="1"/>
            <a:r>
              <a:rPr lang="en-US" sz="2800" b="1" dirty="0" smtClean="0">
                <a:latin typeface="Calibri" pitchFamily="34" charset="0"/>
              </a:rPr>
              <a:t>Indeed, most of the families of fish alive today have both fresh and saltwater representatives.  </a:t>
            </a:r>
          </a:p>
          <a:p>
            <a:pPr eaLnBrk="1" hangingPunct="1"/>
            <a:r>
              <a:rPr lang="en-US" sz="2800" b="1" dirty="0" smtClean="0">
                <a:latin typeface="Calibri" pitchFamily="34" charset="0"/>
              </a:rPr>
              <a:t>This suggests that the ability to tolerate large changes in salinity was present in most fish at the time of the Flood.  Specialization, through natural selection, may have resulted in the loss of this ability in many species since then.</a:t>
            </a:r>
          </a:p>
        </p:txBody>
      </p:sp>
      <p:sp>
        <p:nvSpPr>
          <p:cNvPr id="128004" name="Text Box 4"/>
          <p:cNvSpPr txBox="1">
            <a:spLocks noChangeArrowheads="1"/>
          </p:cNvSpPr>
          <p:nvPr/>
        </p:nvSpPr>
        <p:spPr bwMode="auto">
          <a:xfrm>
            <a:off x="0" y="6491288"/>
            <a:ext cx="9144000" cy="366712"/>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http://www.answersingenesis.org/home/area/answersbook/fish14.asp</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3027">
                                            <p:txEl>
                                              <p:pRg st="1" end="1"/>
                                            </p:txEl>
                                          </p:spTgt>
                                        </p:tgtEl>
                                        <p:attrNameLst>
                                          <p:attrName>style.visibility</p:attrName>
                                        </p:attrNameLst>
                                      </p:cBhvr>
                                      <p:to>
                                        <p:strVal val="visible"/>
                                      </p:to>
                                    </p:set>
                                    <p:animEffect transition="in" filter="dissolve">
                                      <p:cBhvr>
                                        <p:cTn id="7" dur="500"/>
                                        <p:tgtEl>
                                          <p:spTgt spid="513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uiExpand="1" build="p" bldLvl="2"/>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457200" y="274638"/>
            <a:ext cx="8229600" cy="792162"/>
          </a:xfrm>
        </p:spPr>
        <p:txBody>
          <a:bodyPr/>
          <a:lstStyle/>
          <a:p>
            <a:pPr eaLnBrk="1" hangingPunct="1">
              <a:defRPr/>
            </a:pPr>
            <a:r>
              <a:rPr lang="en-US" sz="3200" smtClean="0"/>
              <a:t>How did freshwater and saltwater fish survive the Flood? </a:t>
            </a:r>
          </a:p>
        </p:txBody>
      </p:sp>
      <p:sp>
        <p:nvSpPr>
          <p:cNvPr id="514051" name="Rectangle 3"/>
          <p:cNvSpPr>
            <a:spLocks noGrp="1" noChangeArrowheads="1"/>
          </p:cNvSpPr>
          <p:nvPr>
            <p:ph type="body" idx="1"/>
          </p:nvPr>
        </p:nvSpPr>
        <p:spPr>
          <a:xfrm>
            <a:off x="457200" y="1371600"/>
            <a:ext cx="8229600" cy="4953000"/>
          </a:xfrm>
        </p:spPr>
        <p:txBody>
          <a:bodyPr/>
          <a:lstStyle/>
          <a:p>
            <a:pPr eaLnBrk="1" hangingPunct="1"/>
            <a:r>
              <a:rPr lang="en-US" sz="2800" b="1" dirty="0" smtClean="0">
                <a:latin typeface="Calibri" pitchFamily="34" charset="0"/>
              </a:rPr>
              <a:t>Note also, that fish today can often </a:t>
            </a:r>
            <a:r>
              <a:rPr lang="en-US" sz="2800" b="1" dirty="0" smtClean="0">
                <a:solidFill>
                  <a:srgbClr val="FF3300"/>
                </a:solidFill>
                <a:latin typeface="Calibri" pitchFamily="34" charset="0"/>
              </a:rPr>
              <a:t>adapt</a:t>
            </a:r>
            <a:r>
              <a:rPr lang="en-US" sz="2800" b="1" dirty="0" smtClean="0">
                <a:latin typeface="Calibri" pitchFamily="34" charset="0"/>
              </a:rPr>
              <a:t> to a different level of salinity if the level of salinity is changed </a:t>
            </a:r>
            <a:r>
              <a:rPr lang="en-US" sz="2800" b="1" dirty="0" smtClean="0">
                <a:solidFill>
                  <a:srgbClr val="FF3300"/>
                </a:solidFill>
                <a:latin typeface="Calibri" pitchFamily="34" charset="0"/>
              </a:rPr>
              <a:t>slowly</a:t>
            </a:r>
            <a:r>
              <a:rPr lang="en-US" sz="2800" b="1" dirty="0" smtClean="0">
                <a:latin typeface="Calibri" pitchFamily="34" charset="0"/>
              </a:rPr>
              <a:t> enough.</a:t>
            </a:r>
          </a:p>
          <a:p>
            <a:pPr eaLnBrk="1" hangingPunct="1"/>
            <a:r>
              <a:rPr lang="en-US" sz="2800" b="1" dirty="0" smtClean="0">
                <a:latin typeface="Calibri" pitchFamily="34" charset="0"/>
              </a:rPr>
              <a:t>Major public aquariums often use the ability of fish to adapt to water of different salinity from their normal habitat to exhibit freshwater and saltwater species together. </a:t>
            </a:r>
          </a:p>
          <a:p>
            <a:pPr eaLnBrk="1" hangingPunct="1"/>
            <a:r>
              <a:rPr lang="en-US" sz="2800" b="1" dirty="0" smtClean="0">
                <a:latin typeface="Calibri" pitchFamily="34" charset="0"/>
              </a:rPr>
              <a:t>So, many fish species today have the capacity to adapt to both fresh and salt water within their own lifetimes.</a:t>
            </a:r>
          </a:p>
        </p:txBody>
      </p:sp>
      <p:sp>
        <p:nvSpPr>
          <p:cNvPr id="129028" name="Text Box 4"/>
          <p:cNvSpPr txBox="1">
            <a:spLocks noChangeArrowheads="1"/>
          </p:cNvSpPr>
          <p:nvPr/>
        </p:nvSpPr>
        <p:spPr bwMode="auto">
          <a:xfrm>
            <a:off x="0" y="6491288"/>
            <a:ext cx="9144000" cy="366712"/>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http://www.answersingenesis.org/home/area/answersbook/fish14.asp</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4051">
                                            <p:txEl>
                                              <p:pRg st="1" end="1"/>
                                            </p:txEl>
                                          </p:spTgt>
                                        </p:tgtEl>
                                        <p:attrNameLst>
                                          <p:attrName>style.visibility</p:attrName>
                                        </p:attrNameLst>
                                      </p:cBhvr>
                                      <p:to>
                                        <p:strVal val="visible"/>
                                      </p:to>
                                    </p:set>
                                    <p:animEffect transition="in" filter="dissolve">
                                      <p:cBhvr>
                                        <p:cTn id="7" dur="500"/>
                                        <p:tgtEl>
                                          <p:spTgt spid="5140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4051">
                                            <p:txEl>
                                              <p:pRg st="2" end="2"/>
                                            </p:txEl>
                                          </p:spTgt>
                                        </p:tgtEl>
                                        <p:attrNameLst>
                                          <p:attrName>style.visibility</p:attrName>
                                        </p:attrNameLst>
                                      </p:cBhvr>
                                      <p:to>
                                        <p:strVal val="visible"/>
                                      </p:to>
                                    </p:set>
                                    <p:animEffect transition="in" filter="dissolve">
                                      <p:cBhvr>
                                        <p:cTn id="12" dur="500"/>
                                        <p:tgtEl>
                                          <p:spTgt spid="514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uiExpand="1" build="p" bldLvl="2"/>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457200" y="274638"/>
            <a:ext cx="8229600" cy="792162"/>
          </a:xfrm>
        </p:spPr>
        <p:txBody>
          <a:bodyPr/>
          <a:lstStyle/>
          <a:p>
            <a:pPr eaLnBrk="1" hangingPunct="1">
              <a:defRPr/>
            </a:pPr>
            <a:r>
              <a:rPr lang="en-US" sz="3200" smtClean="0"/>
              <a:t>How did freshwater and saltwater fish survive the Flood? </a:t>
            </a:r>
          </a:p>
        </p:txBody>
      </p:sp>
      <p:sp>
        <p:nvSpPr>
          <p:cNvPr id="517123" name="Rectangle 3"/>
          <p:cNvSpPr>
            <a:spLocks noGrp="1" noChangeArrowheads="1"/>
          </p:cNvSpPr>
          <p:nvPr>
            <p:ph type="body" idx="1"/>
          </p:nvPr>
        </p:nvSpPr>
        <p:spPr>
          <a:xfrm>
            <a:off x="457200" y="1371600"/>
            <a:ext cx="8229600" cy="4953000"/>
          </a:xfrm>
        </p:spPr>
        <p:txBody>
          <a:bodyPr/>
          <a:lstStyle/>
          <a:p>
            <a:pPr eaLnBrk="1" hangingPunct="1"/>
            <a:r>
              <a:rPr lang="en-US" sz="2800" b="1" dirty="0" smtClean="0">
                <a:latin typeface="Calibri" pitchFamily="34" charset="0"/>
              </a:rPr>
              <a:t>There is also a possibility that during the flood stable fresh and saltwater layers developed and persisted in some parts of the ocean.  </a:t>
            </a:r>
          </a:p>
          <a:p>
            <a:pPr eaLnBrk="1" hangingPunct="1"/>
            <a:r>
              <a:rPr lang="en-US" sz="2800" b="1" dirty="0" smtClean="0">
                <a:latin typeface="Calibri" pitchFamily="34" charset="0"/>
              </a:rPr>
              <a:t>Turbulence may have been sufficiently low in some places on the earth for such layering to persist and allow the survival of both freshwater and saltwater species in those areas.</a:t>
            </a:r>
          </a:p>
        </p:txBody>
      </p:sp>
      <p:sp>
        <p:nvSpPr>
          <p:cNvPr id="130052" name="Text Box 4"/>
          <p:cNvSpPr txBox="1">
            <a:spLocks noChangeArrowheads="1"/>
          </p:cNvSpPr>
          <p:nvPr/>
        </p:nvSpPr>
        <p:spPr bwMode="auto">
          <a:xfrm>
            <a:off x="0" y="6491288"/>
            <a:ext cx="9144000" cy="366712"/>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http://www.answersingenesis.org/home/area/answersbook/fish14.asp</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7123">
                                            <p:txEl>
                                              <p:pRg st="1" end="1"/>
                                            </p:txEl>
                                          </p:spTgt>
                                        </p:tgtEl>
                                        <p:attrNameLst>
                                          <p:attrName>style.visibility</p:attrName>
                                        </p:attrNameLst>
                                      </p:cBhvr>
                                      <p:to>
                                        <p:strVal val="visible"/>
                                      </p:to>
                                    </p:set>
                                    <p:animEffect transition="in" filter="dissolve">
                                      <p:cBhvr>
                                        <p:cTn id="7" dur="500"/>
                                        <p:tgtEl>
                                          <p:spTgt spid="517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uiExpand="1" build="p" bldLvl="2"/>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0" y="6461125"/>
            <a:ext cx="8915400" cy="396875"/>
          </a:xfrm>
          <a:prstGeom prst="rect">
            <a:avLst/>
          </a:prstGeom>
          <a:noFill/>
          <a:ln w="9525" algn="ctr">
            <a:noFill/>
            <a:miter lim="800000"/>
            <a:headEnd/>
            <a:tailEnd/>
          </a:ln>
        </p:spPr>
        <p:txBody>
          <a:bodyPr>
            <a:spAutoFit/>
          </a:bodyPr>
          <a:lstStyle/>
          <a:p>
            <a:pPr marL="342900" indent="-342900" algn="ctr">
              <a:buFontTx/>
              <a:buNone/>
            </a:pPr>
            <a:r>
              <a:rPr lang="en-US" sz="2000"/>
              <a:t>John Woodmorappe, </a:t>
            </a:r>
            <a:r>
              <a:rPr lang="en-US" sz="2000" i="1"/>
              <a:t>Noah’s Ark: A Feasibility Study</a:t>
            </a:r>
            <a:r>
              <a:rPr lang="en-US" sz="2000"/>
              <a:t>, p.149</a:t>
            </a:r>
          </a:p>
        </p:txBody>
      </p:sp>
      <p:pic>
        <p:nvPicPr>
          <p:cNvPr id="131075" name="Picture 5" descr="SaltWaterLayers"/>
          <p:cNvPicPr>
            <a:picLocks noChangeAspect="1" noChangeArrowheads="1"/>
          </p:cNvPicPr>
          <p:nvPr/>
        </p:nvPicPr>
        <p:blipFill>
          <a:blip r:embed="rId2" cstate="print"/>
          <a:srcRect/>
          <a:stretch>
            <a:fillRect/>
          </a:stretch>
        </p:blipFill>
        <p:spPr bwMode="auto">
          <a:xfrm>
            <a:off x="1219200" y="0"/>
            <a:ext cx="7324725" cy="6410325"/>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8" name="Rectangle 4"/>
          <p:cNvSpPr>
            <a:spLocks noGrp="1" noChangeArrowheads="1"/>
          </p:cNvSpPr>
          <p:nvPr>
            <p:ph type="ctrTitle"/>
          </p:nvPr>
        </p:nvSpPr>
        <p:spPr>
          <a:xfrm>
            <a:off x="685800" y="685800"/>
            <a:ext cx="7772400" cy="3581400"/>
          </a:xfrm>
        </p:spPr>
        <p:txBody>
          <a:bodyPr/>
          <a:lstStyle/>
          <a:p>
            <a:pPr eaLnBrk="1" hangingPunct="1">
              <a:defRPr/>
            </a:pPr>
            <a:r>
              <a:rPr lang="en-US" sz="6000" dirty="0" smtClean="0"/>
              <a:t>How Would Plants </a:t>
            </a:r>
            <a:r>
              <a:rPr lang="en-US" sz="6000" dirty="0" smtClean="0"/>
              <a:t>Have </a:t>
            </a:r>
            <a:r>
              <a:rPr lang="en-US" sz="6000" dirty="0" smtClean="0"/>
              <a:t>Survived the Flood?</a:t>
            </a:r>
            <a:br>
              <a:rPr lang="en-US" sz="6000" dirty="0" smtClean="0"/>
            </a:br>
            <a:r>
              <a:rPr lang="en-US" sz="6000" dirty="0" smtClean="0"/>
              <a:t>(Outside the Ark)</a:t>
            </a:r>
          </a:p>
        </p:txBody>
      </p:sp>
    </p:spTree>
  </p:cSld>
  <p:clrMapOvr>
    <a:masterClrMapping/>
  </p:clrMapOvr>
  <p:transition>
    <p:dissolv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457200" y="274638"/>
            <a:ext cx="8229600" cy="792162"/>
          </a:xfrm>
        </p:spPr>
        <p:txBody>
          <a:bodyPr/>
          <a:lstStyle/>
          <a:p>
            <a:pPr eaLnBrk="1" hangingPunct="1">
              <a:defRPr/>
            </a:pPr>
            <a:r>
              <a:rPr lang="en-US" sz="3200" dirty="0" smtClean="0"/>
              <a:t>How did plants survive the Flood? </a:t>
            </a:r>
          </a:p>
        </p:txBody>
      </p:sp>
      <p:sp>
        <p:nvSpPr>
          <p:cNvPr id="518147" name="Rectangle 3"/>
          <p:cNvSpPr>
            <a:spLocks noGrp="1" noChangeArrowheads="1"/>
          </p:cNvSpPr>
          <p:nvPr>
            <p:ph type="body" idx="1"/>
          </p:nvPr>
        </p:nvSpPr>
        <p:spPr>
          <a:xfrm>
            <a:off x="457200" y="1371600"/>
            <a:ext cx="8229600" cy="4953000"/>
          </a:xfrm>
        </p:spPr>
        <p:txBody>
          <a:bodyPr>
            <a:normAutofit/>
          </a:bodyPr>
          <a:lstStyle/>
          <a:p>
            <a:pPr eaLnBrk="1" hangingPunct="1">
              <a:lnSpc>
                <a:spcPct val="90000"/>
              </a:lnSpc>
            </a:pPr>
            <a:r>
              <a:rPr lang="en-US" sz="2800" b="1" dirty="0" smtClean="0">
                <a:latin typeface="Calibri" pitchFamily="34" charset="0"/>
              </a:rPr>
              <a:t>Many terrestrial seeds can survive long periods of soaking in various concentrations of saltwater.  Indeed, saltwater impedes the germination of some species so that the seed lasts better in saltwater than freshwater.  </a:t>
            </a:r>
          </a:p>
          <a:p>
            <a:pPr eaLnBrk="1" hangingPunct="1">
              <a:lnSpc>
                <a:spcPct val="90000"/>
              </a:lnSpc>
            </a:pPr>
            <a:r>
              <a:rPr lang="en-US" sz="2800" b="1" dirty="0" smtClean="0">
                <a:latin typeface="Calibri" pitchFamily="34" charset="0"/>
              </a:rPr>
              <a:t>Other plants could have survived in floating vegetation masses, or on pumice from the volcanic activity. </a:t>
            </a:r>
          </a:p>
          <a:p>
            <a:pPr eaLnBrk="1" hangingPunct="1">
              <a:lnSpc>
                <a:spcPct val="90000"/>
              </a:lnSpc>
            </a:pPr>
            <a:r>
              <a:rPr lang="en-US" sz="2800" b="1" dirty="0" smtClean="0">
                <a:latin typeface="Calibri" pitchFamily="34" charset="0"/>
              </a:rPr>
              <a:t>Many plants could have survived as planned food stores on the ark, or accidental inclusions in such food stores.  </a:t>
            </a:r>
          </a:p>
        </p:txBody>
      </p:sp>
      <p:sp>
        <p:nvSpPr>
          <p:cNvPr id="132100" name="Text Box 4"/>
          <p:cNvSpPr txBox="1">
            <a:spLocks noChangeArrowheads="1"/>
          </p:cNvSpPr>
          <p:nvPr/>
        </p:nvSpPr>
        <p:spPr bwMode="auto">
          <a:xfrm>
            <a:off x="0" y="6491288"/>
            <a:ext cx="9144000" cy="366712"/>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http://www.answersingenesis.org/home/area/answersbook/fish14.asp</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8147">
                                            <p:txEl>
                                              <p:pRg st="0" end="0"/>
                                            </p:txEl>
                                          </p:spTgt>
                                        </p:tgtEl>
                                        <p:attrNameLst>
                                          <p:attrName>style.visibility</p:attrName>
                                        </p:attrNameLst>
                                      </p:cBhvr>
                                      <p:to>
                                        <p:strVal val="visible"/>
                                      </p:to>
                                    </p:set>
                                    <p:animEffect transition="in" filter="dissolve">
                                      <p:cBhvr>
                                        <p:cTn id="7" dur="500"/>
                                        <p:tgtEl>
                                          <p:spTgt spid="518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8147">
                                            <p:txEl>
                                              <p:pRg st="1" end="1"/>
                                            </p:txEl>
                                          </p:spTgt>
                                        </p:tgtEl>
                                        <p:attrNameLst>
                                          <p:attrName>style.visibility</p:attrName>
                                        </p:attrNameLst>
                                      </p:cBhvr>
                                      <p:to>
                                        <p:strVal val="visible"/>
                                      </p:to>
                                    </p:set>
                                    <p:animEffect transition="in" filter="dissolve">
                                      <p:cBhvr>
                                        <p:cTn id="12" dur="500"/>
                                        <p:tgtEl>
                                          <p:spTgt spid="518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8147">
                                            <p:txEl>
                                              <p:pRg st="2" end="2"/>
                                            </p:txEl>
                                          </p:spTgt>
                                        </p:tgtEl>
                                        <p:attrNameLst>
                                          <p:attrName>style.visibility</p:attrName>
                                        </p:attrNameLst>
                                      </p:cBhvr>
                                      <p:to>
                                        <p:strVal val="visible"/>
                                      </p:to>
                                    </p:set>
                                    <p:animEffect transition="in" filter="dissolve">
                                      <p:cBhvr>
                                        <p:cTn id="17" dur="500"/>
                                        <p:tgtEl>
                                          <p:spTgt spid="518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build="p" bldLvl="2"/>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457200" y="274638"/>
            <a:ext cx="8229600" cy="792162"/>
          </a:xfrm>
        </p:spPr>
        <p:txBody>
          <a:bodyPr/>
          <a:lstStyle/>
          <a:p>
            <a:pPr eaLnBrk="1" hangingPunct="1">
              <a:defRPr/>
            </a:pPr>
            <a:r>
              <a:rPr lang="en-US" sz="3200" smtClean="0"/>
              <a:t>How did plants survive the Flood? </a:t>
            </a:r>
          </a:p>
        </p:txBody>
      </p:sp>
      <p:sp>
        <p:nvSpPr>
          <p:cNvPr id="518147" name="Rectangle 3"/>
          <p:cNvSpPr>
            <a:spLocks noGrp="1" noChangeArrowheads="1"/>
          </p:cNvSpPr>
          <p:nvPr>
            <p:ph type="body" idx="1"/>
          </p:nvPr>
        </p:nvSpPr>
        <p:spPr>
          <a:xfrm>
            <a:off x="457200" y="1371600"/>
            <a:ext cx="8229600" cy="4953000"/>
          </a:xfrm>
        </p:spPr>
        <p:txBody>
          <a:bodyPr>
            <a:normAutofit/>
          </a:bodyPr>
          <a:lstStyle/>
          <a:p>
            <a:pPr eaLnBrk="1" hangingPunct="1">
              <a:lnSpc>
                <a:spcPct val="90000"/>
              </a:lnSpc>
            </a:pPr>
            <a:r>
              <a:rPr lang="en-US" sz="2800" b="1" dirty="0" smtClean="0">
                <a:latin typeface="Calibri" pitchFamily="34" charset="0"/>
              </a:rPr>
              <a:t>Many seeds have devices for attaching themselves to animals, and some could have survived the Flood by this means.  </a:t>
            </a:r>
          </a:p>
          <a:p>
            <a:pPr eaLnBrk="1" hangingPunct="1">
              <a:lnSpc>
                <a:spcPct val="90000"/>
              </a:lnSpc>
            </a:pPr>
            <a:r>
              <a:rPr lang="en-US" sz="2800" b="1" dirty="0" smtClean="0">
                <a:latin typeface="Calibri" pitchFamily="34" charset="0"/>
              </a:rPr>
              <a:t>Others could have survived in the stomachs of the bloated, floating carcasses of dead herbivores.</a:t>
            </a:r>
          </a:p>
          <a:p>
            <a:pPr eaLnBrk="1" hangingPunct="1">
              <a:lnSpc>
                <a:spcPct val="90000"/>
              </a:lnSpc>
            </a:pPr>
            <a:r>
              <a:rPr lang="en-US" sz="2800" b="1" dirty="0" smtClean="0">
                <a:latin typeface="Calibri" pitchFamily="34" charset="0"/>
              </a:rPr>
              <a:t>The olive leaf brought back to Noah by the dove (Gen. 8:11) shows that plants were regenerating well before Noah and company left the Ark.</a:t>
            </a:r>
          </a:p>
        </p:txBody>
      </p:sp>
      <p:sp>
        <p:nvSpPr>
          <p:cNvPr id="132100" name="Text Box 4"/>
          <p:cNvSpPr txBox="1">
            <a:spLocks noChangeArrowheads="1"/>
          </p:cNvSpPr>
          <p:nvPr/>
        </p:nvSpPr>
        <p:spPr bwMode="auto">
          <a:xfrm>
            <a:off x="0" y="6491288"/>
            <a:ext cx="9144000" cy="366712"/>
          </a:xfrm>
          <a:prstGeom prst="rect">
            <a:avLst/>
          </a:prstGeom>
          <a:noFill/>
          <a:ln w="9525" algn="ctr">
            <a:noFill/>
            <a:miter lim="800000"/>
            <a:headEnd/>
            <a:tailEnd/>
          </a:ln>
        </p:spPr>
        <p:txBody>
          <a:bodyPr>
            <a:spAutoFit/>
          </a:bodyPr>
          <a:lstStyle/>
          <a:p>
            <a:pPr marL="342900" indent="-342900" algn="ctr">
              <a:buFontTx/>
              <a:buNone/>
            </a:pPr>
            <a:r>
              <a:rPr lang="en-US" sz="1800"/>
              <a:t>http://www.answersingenesis.org/home/area/answersbook/fish14.asp</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8147">
                                            <p:txEl>
                                              <p:pRg st="1" end="1"/>
                                            </p:txEl>
                                          </p:spTgt>
                                        </p:tgtEl>
                                        <p:attrNameLst>
                                          <p:attrName>style.visibility</p:attrName>
                                        </p:attrNameLst>
                                      </p:cBhvr>
                                      <p:to>
                                        <p:strVal val="visible"/>
                                      </p:to>
                                    </p:set>
                                    <p:animEffect transition="in" filter="dissolve">
                                      <p:cBhvr>
                                        <p:cTn id="7" dur="500"/>
                                        <p:tgtEl>
                                          <p:spTgt spid="5181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8147">
                                            <p:txEl>
                                              <p:pRg st="2" end="2"/>
                                            </p:txEl>
                                          </p:spTgt>
                                        </p:tgtEl>
                                        <p:attrNameLst>
                                          <p:attrName>style.visibility</p:attrName>
                                        </p:attrNameLst>
                                      </p:cBhvr>
                                      <p:to>
                                        <p:strVal val="visible"/>
                                      </p:to>
                                    </p:set>
                                    <p:animEffect transition="in" filter="dissolve">
                                      <p:cBhvr>
                                        <p:cTn id="12" dur="500"/>
                                        <p:tgtEl>
                                          <p:spTgt spid="518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uiExpand="1" build="p" bldLvl="2"/>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8" name="Rectangle 4"/>
          <p:cNvSpPr>
            <a:spLocks noGrp="1" noChangeArrowheads="1"/>
          </p:cNvSpPr>
          <p:nvPr>
            <p:ph type="ctrTitle"/>
          </p:nvPr>
        </p:nvSpPr>
        <p:spPr/>
        <p:txBody>
          <a:bodyPr/>
          <a:lstStyle/>
          <a:p>
            <a:pPr>
              <a:defRPr/>
            </a:pPr>
            <a:r>
              <a:rPr lang="en-US" sz="5400" smtClean="0"/>
              <a:t>How Could Animals Have Gotten to Remote Places Around the World After the Flood?</a:t>
            </a:r>
          </a:p>
        </p:txBody>
      </p:sp>
    </p:spTree>
  </p:cSld>
  <p:clrMapOvr>
    <a:masterClrMapping/>
  </p:clrMapOvr>
  <p:transition>
    <p:dissolv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0"/>
            <a:ext cx="9144000" cy="990600"/>
          </a:xfrm>
        </p:spPr>
        <p:txBody>
          <a:bodyPr/>
          <a:lstStyle/>
          <a:p>
            <a:pPr>
              <a:defRPr/>
            </a:pPr>
            <a:r>
              <a:rPr lang="en-US" dirty="0" smtClean="0"/>
              <a:t>How Could Animals Have Gotten to Remote Places Around the World After the Flood?</a:t>
            </a:r>
            <a:endParaRPr lang="en-US" sz="3600" b="0" dirty="0" smtClean="0"/>
          </a:p>
        </p:txBody>
      </p:sp>
      <p:sp>
        <p:nvSpPr>
          <p:cNvPr id="157699" name="Rectangle 3"/>
          <p:cNvSpPr>
            <a:spLocks noGrp="1" noChangeArrowheads="1"/>
          </p:cNvSpPr>
          <p:nvPr>
            <p:ph type="body" idx="1"/>
          </p:nvPr>
        </p:nvSpPr>
        <p:spPr>
          <a:xfrm>
            <a:off x="609600" y="1219200"/>
            <a:ext cx="7924800" cy="5181600"/>
          </a:xfrm>
        </p:spPr>
        <p:txBody>
          <a:bodyPr>
            <a:normAutofit lnSpcReduction="10000"/>
          </a:bodyPr>
          <a:lstStyle/>
          <a:p>
            <a:r>
              <a:rPr lang="en-US" sz="2800" dirty="0" smtClean="0">
                <a:latin typeface="Calibri" pitchFamily="34" charset="0"/>
              </a:rPr>
              <a:t>Skeptics are fond of asking such things as, “How could a kangaroo have hopped such a </a:t>
            </a:r>
            <a:r>
              <a:rPr lang="en-US" sz="2800" dirty="0" smtClean="0">
                <a:solidFill>
                  <a:srgbClr val="FF3300"/>
                </a:solidFill>
                <a:latin typeface="Calibri" pitchFamily="34" charset="0"/>
              </a:rPr>
              <a:t>long distance</a:t>
            </a:r>
            <a:r>
              <a:rPr lang="en-US" sz="2800" dirty="0" smtClean="0">
                <a:latin typeface="Calibri" pitchFamily="34" charset="0"/>
              </a:rPr>
              <a:t> from the mountains of Ararat (where the ark landed), </a:t>
            </a:r>
            <a:r>
              <a:rPr lang="en-US" sz="2800" dirty="0" smtClean="0">
                <a:solidFill>
                  <a:srgbClr val="FF3300"/>
                </a:solidFill>
                <a:latin typeface="Calibri" pitchFamily="34" charset="0"/>
              </a:rPr>
              <a:t>across the oceans</a:t>
            </a:r>
            <a:r>
              <a:rPr lang="en-US" sz="2800" dirty="0" smtClean="0">
                <a:latin typeface="Calibri" pitchFamily="34" charset="0"/>
              </a:rPr>
              <a:t>, all the way to Australia?”</a:t>
            </a:r>
          </a:p>
          <a:p>
            <a:r>
              <a:rPr lang="en-US" sz="2800" dirty="0" smtClean="0">
                <a:latin typeface="Calibri" pitchFamily="34" charset="0"/>
              </a:rPr>
              <a:t>The first thing that we should note is that for the kangaroo population to reach Australia (for example) it would not have required that one kangaroo travel the entire distance from the mountains of Ararat to Australia. </a:t>
            </a:r>
          </a:p>
          <a:p>
            <a:r>
              <a:rPr lang="en-US" sz="2800" dirty="0" smtClean="0">
                <a:latin typeface="Calibri" pitchFamily="34" charset="0"/>
              </a:rPr>
              <a:t>Populations of kangaroos could have spread over long periods of time, gradually migrating.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699">
                                            <p:txEl>
                                              <p:pRg st="1" end="1"/>
                                            </p:txEl>
                                          </p:spTgt>
                                        </p:tgtEl>
                                        <p:attrNameLst>
                                          <p:attrName>style.visibility</p:attrName>
                                        </p:attrNameLst>
                                      </p:cBhvr>
                                      <p:to>
                                        <p:strVal val="visible"/>
                                      </p:to>
                                    </p:set>
                                    <p:animEffect transition="in" filter="dissolve">
                                      <p:cBhvr>
                                        <p:cTn id="7" dur="500"/>
                                        <p:tgtEl>
                                          <p:spTgt spid="1576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699">
                                            <p:txEl>
                                              <p:pRg st="2" end="2"/>
                                            </p:txEl>
                                          </p:spTgt>
                                        </p:tgtEl>
                                        <p:attrNameLst>
                                          <p:attrName>style.visibility</p:attrName>
                                        </p:attrNameLst>
                                      </p:cBhvr>
                                      <p:to>
                                        <p:strVal val="visible"/>
                                      </p:to>
                                    </p:set>
                                    <p:animEffect transition="in" filter="dissolve">
                                      <p:cBhvr>
                                        <p:cTn id="12" dur="500"/>
                                        <p:tgtEl>
                                          <p:spTgt spid="157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uiExpand="1" build="p" bldLvl="3"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0" y="0"/>
            <a:ext cx="9144000" cy="990600"/>
          </a:xfrm>
        </p:spPr>
        <p:txBody>
          <a:bodyPr/>
          <a:lstStyle/>
          <a:p>
            <a:pPr>
              <a:defRPr/>
            </a:pPr>
            <a:r>
              <a:rPr lang="en-US" dirty="0" smtClean="0"/>
              <a:t>How Could Animals Have Gotten to Remote Places Around the World After the Flood?</a:t>
            </a:r>
            <a:endParaRPr lang="en-US" sz="3600" b="0" dirty="0" smtClean="0"/>
          </a:p>
        </p:txBody>
      </p:sp>
      <p:sp>
        <p:nvSpPr>
          <p:cNvPr id="440323" name="Rectangle 3"/>
          <p:cNvSpPr>
            <a:spLocks noGrp="1" noChangeArrowheads="1"/>
          </p:cNvSpPr>
          <p:nvPr>
            <p:ph type="body" idx="1"/>
          </p:nvPr>
        </p:nvSpPr>
        <p:spPr>
          <a:xfrm>
            <a:off x="609600" y="1143001"/>
            <a:ext cx="7924800" cy="5181600"/>
          </a:xfrm>
          <a:noFill/>
        </p:spPr>
        <p:txBody>
          <a:bodyPr>
            <a:normAutofit fontScale="92500" lnSpcReduction="10000"/>
          </a:bodyPr>
          <a:lstStyle/>
          <a:p>
            <a:r>
              <a:rPr lang="en-US" sz="2800" dirty="0" smtClean="0">
                <a:latin typeface="Calibri" pitchFamily="34" charset="0"/>
              </a:rPr>
              <a:t>One possibility is that for a period of time after the flood the </a:t>
            </a:r>
            <a:r>
              <a:rPr lang="en-US" sz="2800" dirty="0" smtClean="0">
                <a:solidFill>
                  <a:srgbClr val="FF3300"/>
                </a:solidFill>
                <a:latin typeface="Calibri" pitchFamily="34" charset="0"/>
              </a:rPr>
              <a:t>continental shelves</a:t>
            </a:r>
            <a:r>
              <a:rPr lang="en-US" sz="2800" dirty="0" smtClean="0">
                <a:latin typeface="Calibri" pitchFamily="34" charset="0"/>
              </a:rPr>
              <a:t> might have been </a:t>
            </a:r>
            <a:r>
              <a:rPr lang="en-US" sz="2800" dirty="0" smtClean="0">
                <a:solidFill>
                  <a:srgbClr val="FF3300"/>
                </a:solidFill>
                <a:latin typeface="Calibri" pitchFamily="34" charset="0"/>
              </a:rPr>
              <a:t>exposed</a:t>
            </a:r>
            <a:r>
              <a:rPr lang="en-US" sz="2800" dirty="0" smtClean="0">
                <a:latin typeface="Calibri" pitchFamily="34" charset="0"/>
              </a:rPr>
              <a:t>, allowing animals to travel to various places throughout the world. </a:t>
            </a:r>
          </a:p>
          <a:p>
            <a:r>
              <a:rPr lang="en-US" sz="2800" dirty="0" smtClean="0">
                <a:solidFill>
                  <a:srgbClr val="FF3300"/>
                </a:solidFill>
                <a:latin typeface="Calibri" pitchFamily="34" charset="0"/>
              </a:rPr>
              <a:t>Even evolutionists</a:t>
            </a:r>
            <a:r>
              <a:rPr lang="en-US" sz="2800" dirty="0" smtClean="0">
                <a:latin typeface="Calibri" pitchFamily="34" charset="0"/>
              </a:rPr>
              <a:t> acknowledge that men and animals could once freely cross the Bering Strait, which separates Asia and the Americas.</a:t>
            </a:r>
          </a:p>
          <a:p>
            <a:r>
              <a:rPr lang="en-US" sz="2800" dirty="0" smtClean="0">
                <a:solidFill>
                  <a:srgbClr val="FF3300"/>
                </a:solidFill>
                <a:latin typeface="Calibri" pitchFamily="34" charset="0"/>
              </a:rPr>
              <a:t>Before</a:t>
            </a:r>
            <a:r>
              <a:rPr lang="en-US" sz="2800" dirty="0" smtClean="0">
                <a:latin typeface="Calibri" pitchFamily="34" charset="0"/>
              </a:rPr>
              <a:t> the idea of </a:t>
            </a:r>
            <a:r>
              <a:rPr lang="en-US" sz="2800" dirty="0" smtClean="0">
                <a:solidFill>
                  <a:srgbClr val="FF3300"/>
                </a:solidFill>
                <a:latin typeface="Calibri" pitchFamily="34" charset="0"/>
              </a:rPr>
              <a:t>continental drift</a:t>
            </a:r>
            <a:r>
              <a:rPr lang="en-US" sz="2800" dirty="0" smtClean="0">
                <a:latin typeface="Calibri" pitchFamily="34" charset="0"/>
              </a:rPr>
              <a:t> became popular, evolutionists believed that the world sea levels were lowered during an </a:t>
            </a:r>
            <a:r>
              <a:rPr lang="en-US" sz="2800" dirty="0" smtClean="0">
                <a:solidFill>
                  <a:srgbClr val="FF3300"/>
                </a:solidFill>
                <a:latin typeface="Calibri" pitchFamily="34" charset="0"/>
              </a:rPr>
              <a:t>ice age</a:t>
            </a:r>
            <a:r>
              <a:rPr lang="en-US" sz="2800" dirty="0" smtClean="0">
                <a:latin typeface="Calibri" pitchFamily="34" charset="0"/>
              </a:rPr>
              <a:t> and in this way the </a:t>
            </a:r>
            <a:r>
              <a:rPr lang="en-US" sz="2800" dirty="0" smtClean="0">
                <a:solidFill>
                  <a:srgbClr val="FF0000"/>
                </a:solidFill>
                <a:latin typeface="Calibri" pitchFamily="34" charset="0"/>
              </a:rPr>
              <a:t>continental shelves</a:t>
            </a:r>
            <a:r>
              <a:rPr lang="en-US" sz="2800" dirty="0" smtClean="0">
                <a:latin typeface="Calibri" pitchFamily="34" charset="0"/>
              </a:rPr>
              <a:t> became land bridges that allowed dry-land passage all the way from Europe to Australia.</a:t>
            </a:r>
          </a:p>
        </p:txBody>
      </p:sp>
      <p:sp>
        <p:nvSpPr>
          <p:cNvPr id="135172" name="Text Box 4"/>
          <p:cNvSpPr txBox="1">
            <a:spLocks noChangeArrowheads="1"/>
          </p:cNvSpPr>
          <p:nvPr/>
        </p:nvSpPr>
        <p:spPr bwMode="auto">
          <a:xfrm>
            <a:off x="457200" y="6248400"/>
            <a:ext cx="8093075" cy="396875"/>
          </a:xfrm>
          <a:prstGeom prst="rect">
            <a:avLst/>
          </a:prstGeom>
          <a:noFill/>
          <a:ln w="9525" algn="ctr">
            <a:noFill/>
            <a:miter lim="800000"/>
            <a:headEnd/>
            <a:tailEnd/>
          </a:ln>
        </p:spPr>
        <p:txBody>
          <a:bodyPr>
            <a:spAutoFit/>
          </a:bodyPr>
          <a:lstStyle/>
          <a:p>
            <a:pPr marL="342900" indent="-342900" algn="ctr">
              <a:buFontTx/>
              <a:buNone/>
            </a:pPr>
            <a:r>
              <a:rPr lang="en-US" sz="2000" dirty="0"/>
              <a:t>http://www.answersingenesis.org/home/area/faq/migration.asp</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23">
                                            <p:txEl>
                                              <p:pRg st="1" end="1"/>
                                            </p:txEl>
                                          </p:spTgt>
                                        </p:tgtEl>
                                        <p:attrNameLst>
                                          <p:attrName>style.visibility</p:attrName>
                                        </p:attrNameLst>
                                      </p:cBhvr>
                                      <p:to>
                                        <p:strVal val="visible"/>
                                      </p:to>
                                    </p:set>
                                    <p:animEffect transition="in" filter="dissolve">
                                      <p:cBhvr>
                                        <p:cTn id="7" dur="500"/>
                                        <p:tgtEl>
                                          <p:spTgt spid="4403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23">
                                            <p:txEl>
                                              <p:pRg st="2" end="2"/>
                                            </p:txEl>
                                          </p:spTgt>
                                        </p:tgtEl>
                                        <p:attrNameLst>
                                          <p:attrName>style.visibility</p:attrName>
                                        </p:attrNameLst>
                                      </p:cBhvr>
                                      <p:to>
                                        <p:strVal val="visible"/>
                                      </p:to>
                                    </p:set>
                                    <p:animEffect transition="in" filter="dissolve">
                                      <p:cBhvr>
                                        <p:cTn id="12" dur="500"/>
                                        <p:tgtEl>
                                          <p:spTgt spid="440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7:21-24 – The Destruction Caused By the Flood</a:t>
            </a:r>
          </a:p>
        </p:txBody>
      </p:sp>
      <p:sp>
        <p:nvSpPr>
          <p:cNvPr id="34819"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i="1" baseline="30000" dirty="0" smtClean="0">
                <a:latin typeface="Cambria" pitchFamily="18" charset="0"/>
              </a:rPr>
              <a:t>21</a:t>
            </a:r>
            <a:r>
              <a:rPr lang="en-US" i="1" dirty="0" smtClean="0">
                <a:latin typeface="Cambria" pitchFamily="18" charset="0"/>
              </a:rPr>
              <a:t> And all flesh died that moved on the earth, birds, livestock, beasts, all swarming creatures that swarm on the earth, and all mankind. </a:t>
            </a:r>
            <a:r>
              <a:rPr lang="en-US" i="1" baseline="30000" dirty="0" smtClean="0">
                <a:latin typeface="Cambria" pitchFamily="18" charset="0"/>
              </a:rPr>
              <a:t>22</a:t>
            </a:r>
            <a:r>
              <a:rPr lang="en-US" i="1" dirty="0" smtClean="0">
                <a:latin typeface="Cambria" pitchFamily="18" charset="0"/>
              </a:rPr>
              <a:t> Everything on the dry land in whose nostrils was the breath of life died. </a:t>
            </a:r>
            <a:r>
              <a:rPr lang="en-US" i="1" baseline="30000" dirty="0" smtClean="0">
                <a:latin typeface="Cambria" pitchFamily="18" charset="0"/>
              </a:rPr>
              <a:t>23</a:t>
            </a:r>
            <a:r>
              <a:rPr lang="en-US" i="1" dirty="0" smtClean="0">
                <a:latin typeface="Cambria" pitchFamily="18" charset="0"/>
              </a:rPr>
              <a:t> He blotted out every living thing that was on the face of the ground, man and animals and creeping things and birds of the heavens. They were blotted out from the earth. Only Noah was left, and those who were with him in the ark. </a:t>
            </a:r>
            <a:r>
              <a:rPr lang="en-US" i="1" baseline="30000" dirty="0" smtClean="0">
                <a:latin typeface="Cambria" pitchFamily="18" charset="0"/>
              </a:rPr>
              <a:t>24</a:t>
            </a:r>
            <a:r>
              <a:rPr lang="en-US" i="1" dirty="0" smtClean="0">
                <a:latin typeface="Cambria" pitchFamily="18" charset="0"/>
              </a:rPr>
              <a:t> And the waters prevailed on the earth 150 days.</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7" descr="ContinentalShelf"/>
          <p:cNvPicPr>
            <a:picLocks noChangeAspect="1" noChangeArrowheads="1"/>
          </p:cNvPicPr>
          <p:nvPr/>
        </p:nvPicPr>
        <p:blipFill>
          <a:blip r:embed="rId2" cstate="print"/>
          <a:srcRect/>
          <a:stretch>
            <a:fillRect/>
          </a:stretch>
        </p:blipFill>
        <p:spPr bwMode="auto">
          <a:xfrm>
            <a:off x="0" y="457200"/>
            <a:ext cx="9144000" cy="60579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natgeoeurop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60803" name="Line 3"/>
          <p:cNvSpPr>
            <a:spLocks noChangeShapeType="1"/>
          </p:cNvSpPr>
          <p:nvPr/>
        </p:nvSpPr>
        <p:spPr bwMode="auto">
          <a:xfrm>
            <a:off x="1524000" y="2133600"/>
            <a:ext cx="1981200" cy="304800"/>
          </a:xfrm>
          <a:prstGeom prst="line">
            <a:avLst/>
          </a:prstGeom>
          <a:noFill/>
          <a:ln w="76200">
            <a:solidFill>
              <a:srgbClr val="FF0000"/>
            </a:solidFill>
            <a:round/>
            <a:headEnd/>
            <a:tailEnd type="triangle" w="med" len="med"/>
          </a:ln>
          <a:effectLst>
            <a:outerShdw dist="35921" dir="2700000" algn="ctr" rotWithShape="0">
              <a:schemeClr val="tx1"/>
            </a:outerShdw>
          </a:effectLst>
        </p:spPr>
        <p:txBody>
          <a:bodyPr wrap="none" anchor="ctr"/>
          <a:lstStyle/>
          <a:p>
            <a:pPr>
              <a:defRPr/>
            </a:pPr>
            <a:endParaRPr lang="en-US"/>
          </a:p>
        </p:txBody>
      </p:sp>
      <p:sp>
        <p:nvSpPr>
          <p:cNvPr id="460804" name="Line 4"/>
          <p:cNvSpPr>
            <a:spLocks noChangeShapeType="1"/>
          </p:cNvSpPr>
          <p:nvPr/>
        </p:nvSpPr>
        <p:spPr bwMode="auto">
          <a:xfrm>
            <a:off x="914400" y="2590800"/>
            <a:ext cx="1143000" cy="1828800"/>
          </a:xfrm>
          <a:prstGeom prst="line">
            <a:avLst/>
          </a:prstGeom>
          <a:noFill/>
          <a:ln w="76200">
            <a:solidFill>
              <a:srgbClr val="FF0000"/>
            </a:solidFill>
            <a:round/>
            <a:headEnd/>
            <a:tailEnd type="triangle" w="med" len="med"/>
          </a:ln>
          <a:effectLst>
            <a:outerShdw dist="50800" dir="5400000" algn="ctr" rotWithShape="0">
              <a:schemeClr val="tx1"/>
            </a:outerShdw>
          </a:effectLst>
        </p:spPr>
        <p:txBody>
          <a:bodyPr wrap="none" anchor="ctr"/>
          <a:lstStyle/>
          <a:p>
            <a:pPr>
              <a:defRPr/>
            </a:pPr>
            <a:endParaRPr lang="en-US"/>
          </a:p>
        </p:txBody>
      </p:sp>
      <p:sp>
        <p:nvSpPr>
          <p:cNvPr id="460805" name="Line 5"/>
          <p:cNvSpPr>
            <a:spLocks noChangeShapeType="1"/>
          </p:cNvSpPr>
          <p:nvPr/>
        </p:nvSpPr>
        <p:spPr bwMode="auto">
          <a:xfrm flipV="1">
            <a:off x="1371600" y="457200"/>
            <a:ext cx="1219200" cy="1219200"/>
          </a:xfrm>
          <a:prstGeom prst="line">
            <a:avLst/>
          </a:prstGeom>
          <a:noFill/>
          <a:ln w="76200">
            <a:solidFill>
              <a:srgbClr val="FF0000"/>
            </a:solidFill>
            <a:round/>
            <a:headEnd/>
            <a:tailEnd type="triangle" w="med" len="med"/>
          </a:ln>
          <a:effectLst>
            <a:outerShdw dist="35921" dir="2700000" algn="ctr" rotWithShape="0">
              <a:schemeClr val="tx1"/>
            </a:outerShdw>
          </a:effectLst>
        </p:spPr>
        <p:txBody>
          <a:bodyPr wrap="none" anchor="ctr"/>
          <a:lstStyle/>
          <a:p>
            <a:pPr>
              <a:defRPr/>
            </a:pPr>
            <a:endParaRPr lang="en-US"/>
          </a:p>
        </p:txBody>
      </p:sp>
      <p:sp>
        <p:nvSpPr>
          <p:cNvPr id="460806" name="Text Box 6"/>
          <p:cNvSpPr txBox="1">
            <a:spLocks noChangeArrowheads="1"/>
          </p:cNvSpPr>
          <p:nvPr/>
        </p:nvSpPr>
        <p:spPr bwMode="auto">
          <a:xfrm>
            <a:off x="0" y="1524000"/>
            <a:ext cx="2895600" cy="1190625"/>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spcBef>
                <a:spcPct val="0"/>
              </a:spcBef>
              <a:buFontTx/>
              <a:buNone/>
              <a:defRPr/>
            </a:pPr>
            <a:r>
              <a:rPr lang="en-US" sz="3600" b="1">
                <a:latin typeface="GoudySans Md BT" pitchFamily="34" charset="0"/>
              </a:rPr>
              <a:t>Continental Shelf</a:t>
            </a:r>
            <a:endParaRPr lang="en-US" sz="3600"/>
          </a:p>
        </p:txBody>
      </p:sp>
    </p:spTree>
  </p:cSld>
  <p:clrMapOvr>
    <a:masterClrMapping/>
  </p:clrMapOvr>
  <p:transition>
    <p:zoom dir="in"/>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Atlantic Floor"/>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outerShdw dist="35921" dir="2700000" algn="ctr" rotWithShape="0">
              <a:schemeClr val="tx1"/>
            </a:outerShdw>
          </a:effectLst>
        </p:spPr>
      </p:pic>
      <p:sp>
        <p:nvSpPr>
          <p:cNvPr id="448515" name="Line 3"/>
          <p:cNvSpPr>
            <a:spLocks noChangeShapeType="1"/>
          </p:cNvSpPr>
          <p:nvPr/>
        </p:nvSpPr>
        <p:spPr bwMode="auto">
          <a:xfrm flipV="1">
            <a:off x="5943600" y="1676400"/>
            <a:ext cx="1066800" cy="457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16" name="Line 4"/>
          <p:cNvSpPr>
            <a:spLocks noChangeShapeType="1"/>
          </p:cNvSpPr>
          <p:nvPr/>
        </p:nvSpPr>
        <p:spPr bwMode="auto">
          <a:xfrm flipV="1">
            <a:off x="3733800" y="3733800"/>
            <a:ext cx="457200" cy="838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17" name="Line 5"/>
          <p:cNvSpPr>
            <a:spLocks noChangeShapeType="1"/>
          </p:cNvSpPr>
          <p:nvPr/>
        </p:nvSpPr>
        <p:spPr bwMode="auto">
          <a:xfrm flipV="1">
            <a:off x="4191000" y="2895600"/>
            <a:ext cx="228600" cy="838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18" name="Line 6"/>
          <p:cNvSpPr>
            <a:spLocks noChangeShapeType="1"/>
          </p:cNvSpPr>
          <p:nvPr/>
        </p:nvSpPr>
        <p:spPr bwMode="auto">
          <a:xfrm flipV="1">
            <a:off x="4419600" y="2667000"/>
            <a:ext cx="381000" cy="2286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19" name="Line 7"/>
          <p:cNvSpPr>
            <a:spLocks noChangeShapeType="1"/>
          </p:cNvSpPr>
          <p:nvPr/>
        </p:nvSpPr>
        <p:spPr bwMode="auto">
          <a:xfrm flipV="1">
            <a:off x="4800600" y="2590800"/>
            <a:ext cx="609600" cy="76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0" name="Line 8"/>
          <p:cNvSpPr>
            <a:spLocks noChangeShapeType="1"/>
          </p:cNvSpPr>
          <p:nvPr/>
        </p:nvSpPr>
        <p:spPr bwMode="auto">
          <a:xfrm flipV="1">
            <a:off x="5410200" y="2133600"/>
            <a:ext cx="533400" cy="457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1" name="Line 9"/>
          <p:cNvSpPr>
            <a:spLocks noChangeShapeType="1"/>
          </p:cNvSpPr>
          <p:nvPr/>
        </p:nvSpPr>
        <p:spPr bwMode="auto">
          <a:xfrm flipH="1" flipV="1">
            <a:off x="3733800" y="4572000"/>
            <a:ext cx="228600" cy="1524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2" name="Line 10"/>
          <p:cNvSpPr>
            <a:spLocks noChangeShapeType="1"/>
          </p:cNvSpPr>
          <p:nvPr/>
        </p:nvSpPr>
        <p:spPr bwMode="auto">
          <a:xfrm flipV="1">
            <a:off x="3962400" y="4724400"/>
            <a:ext cx="0" cy="3810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3" name="Line 11"/>
          <p:cNvSpPr>
            <a:spLocks noChangeShapeType="1"/>
          </p:cNvSpPr>
          <p:nvPr/>
        </p:nvSpPr>
        <p:spPr bwMode="auto">
          <a:xfrm flipV="1">
            <a:off x="3962400" y="5105400"/>
            <a:ext cx="0" cy="3810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4" name="Line 12"/>
          <p:cNvSpPr>
            <a:spLocks noChangeShapeType="1"/>
          </p:cNvSpPr>
          <p:nvPr/>
        </p:nvSpPr>
        <p:spPr bwMode="auto">
          <a:xfrm flipH="1" flipV="1">
            <a:off x="3962400" y="5486400"/>
            <a:ext cx="381000" cy="2286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5" name="Line 13"/>
          <p:cNvSpPr>
            <a:spLocks noChangeShapeType="1"/>
          </p:cNvSpPr>
          <p:nvPr/>
        </p:nvSpPr>
        <p:spPr bwMode="auto">
          <a:xfrm flipH="1" flipV="1">
            <a:off x="4343400" y="5715000"/>
            <a:ext cx="304800" cy="2286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6" name="Line 14"/>
          <p:cNvSpPr>
            <a:spLocks noChangeShapeType="1"/>
          </p:cNvSpPr>
          <p:nvPr/>
        </p:nvSpPr>
        <p:spPr bwMode="auto">
          <a:xfrm flipH="1" flipV="1">
            <a:off x="4648200" y="5943600"/>
            <a:ext cx="304800" cy="2286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7" name="Line 15"/>
          <p:cNvSpPr>
            <a:spLocks noChangeShapeType="1"/>
          </p:cNvSpPr>
          <p:nvPr/>
        </p:nvSpPr>
        <p:spPr bwMode="auto">
          <a:xfrm flipH="1">
            <a:off x="4343400" y="6172200"/>
            <a:ext cx="533400" cy="76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8" name="Line 16"/>
          <p:cNvSpPr>
            <a:spLocks noChangeShapeType="1"/>
          </p:cNvSpPr>
          <p:nvPr/>
        </p:nvSpPr>
        <p:spPr bwMode="auto">
          <a:xfrm flipH="1">
            <a:off x="4114800" y="6248400"/>
            <a:ext cx="228600" cy="3048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29" name="Line 17"/>
          <p:cNvSpPr>
            <a:spLocks noChangeShapeType="1"/>
          </p:cNvSpPr>
          <p:nvPr/>
        </p:nvSpPr>
        <p:spPr bwMode="auto">
          <a:xfrm flipH="1">
            <a:off x="3733800" y="6553200"/>
            <a:ext cx="381000" cy="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0" name="Line 18"/>
          <p:cNvSpPr>
            <a:spLocks noChangeShapeType="1"/>
          </p:cNvSpPr>
          <p:nvPr/>
        </p:nvSpPr>
        <p:spPr bwMode="auto">
          <a:xfrm flipH="1" flipV="1">
            <a:off x="3200400" y="6248400"/>
            <a:ext cx="533400" cy="3048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1" name="Line 19"/>
          <p:cNvSpPr>
            <a:spLocks noChangeShapeType="1"/>
          </p:cNvSpPr>
          <p:nvPr/>
        </p:nvSpPr>
        <p:spPr bwMode="auto">
          <a:xfrm flipH="1" flipV="1">
            <a:off x="2590800" y="6248400"/>
            <a:ext cx="609600" cy="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2" name="Line 20"/>
          <p:cNvSpPr>
            <a:spLocks noChangeShapeType="1"/>
          </p:cNvSpPr>
          <p:nvPr/>
        </p:nvSpPr>
        <p:spPr bwMode="auto">
          <a:xfrm flipH="1" flipV="1">
            <a:off x="2438400" y="6172200"/>
            <a:ext cx="152400" cy="76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3" name="Line 21"/>
          <p:cNvSpPr>
            <a:spLocks noChangeShapeType="1"/>
          </p:cNvSpPr>
          <p:nvPr/>
        </p:nvSpPr>
        <p:spPr bwMode="auto">
          <a:xfrm flipH="1">
            <a:off x="2133600" y="6324600"/>
            <a:ext cx="76200" cy="5334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4" name="Line 22"/>
          <p:cNvSpPr>
            <a:spLocks noChangeShapeType="1"/>
          </p:cNvSpPr>
          <p:nvPr/>
        </p:nvSpPr>
        <p:spPr bwMode="auto">
          <a:xfrm>
            <a:off x="2133600" y="4876800"/>
            <a:ext cx="609600" cy="7620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5" name="Line 23"/>
          <p:cNvSpPr>
            <a:spLocks noChangeShapeType="1"/>
          </p:cNvSpPr>
          <p:nvPr/>
        </p:nvSpPr>
        <p:spPr bwMode="auto">
          <a:xfrm flipH="1">
            <a:off x="1066800" y="4876800"/>
            <a:ext cx="1066800" cy="3810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6" name="Line 24"/>
          <p:cNvSpPr>
            <a:spLocks noChangeShapeType="1"/>
          </p:cNvSpPr>
          <p:nvPr/>
        </p:nvSpPr>
        <p:spPr bwMode="auto">
          <a:xfrm flipH="1" flipV="1">
            <a:off x="838200" y="5181600"/>
            <a:ext cx="228600" cy="76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7" name="Line 25"/>
          <p:cNvSpPr>
            <a:spLocks noChangeShapeType="1"/>
          </p:cNvSpPr>
          <p:nvPr/>
        </p:nvSpPr>
        <p:spPr bwMode="auto">
          <a:xfrm flipH="1">
            <a:off x="609600" y="5105400"/>
            <a:ext cx="228600" cy="6096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8" name="Line 26"/>
          <p:cNvSpPr>
            <a:spLocks noChangeShapeType="1"/>
          </p:cNvSpPr>
          <p:nvPr/>
        </p:nvSpPr>
        <p:spPr bwMode="auto">
          <a:xfrm flipH="1">
            <a:off x="609600" y="5715000"/>
            <a:ext cx="0" cy="3810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39" name="Line 27"/>
          <p:cNvSpPr>
            <a:spLocks noChangeShapeType="1"/>
          </p:cNvSpPr>
          <p:nvPr/>
        </p:nvSpPr>
        <p:spPr bwMode="auto">
          <a:xfrm>
            <a:off x="609600" y="6096000"/>
            <a:ext cx="152400" cy="3048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0" name="Line 28"/>
          <p:cNvSpPr>
            <a:spLocks noChangeShapeType="1"/>
          </p:cNvSpPr>
          <p:nvPr/>
        </p:nvSpPr>
        <p:spPr bwMode="auto">
          <a:xfrm>
            <a:off x="762000" y="6400800"/>
            <a:ext cx="304800" cy="76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1" name="Line 29"/>
          <p:cNvSpPr>
            <a:spLocks noChangeShapeType="1"/>
          </p:cNvSpPr>
          <p:nvPr/>
        </p:nvSpPr>
        <p:spPr bwMode="auto">
          <a:xfrm flipV="1">
            <a:off x="1066800" y="6324600"/>
            <a:ext cx="152400" cy="1524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2" name="Line 30"/>
          <p:cNvSpPr>
            <a:spLocks noChangeShapeType="1"/>
          </p:cNvSpPr>
          <p:nvPr/>
        </p:nvSpPr>
        <p:spPr bwMode="auto">
          <a:xfrm flipV="1">
            <a:off x="1219200" y="6096000"/>
            <a:ext cx="76200" cy="2286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3" name="Line 31"/>
          <p:cNvSpPr>
            <a:spLocks noChangeShapeType="1"/>
          </p:cNvSpPr>
          <p:nvPr/>
        </p:nvSpPr>
        <p:spPr bwMode="auto">
          <a:xfrm flipV="1">
            <a:off x="1295400" y="5943600"/>
            <a:ext cx="304800" cy="1524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4" name="Line 32"/>
          <p:cNvSpPr>
            <a:spLocks noChangeShapeType="1"/>
          </p:cNvSpPr>
          <p:nvPr/>
        </p:nvSpPr>
        <p:spPr bwMode="auto">
          <a:xfrm flipV="1">
            <a:off x="1600200" y="5867400"/>
            <a:ext cx="304800" cy="76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5" name="Line 33"/>
          <p:cNvSpPr>
            <a:spLocks noChangeShapeType="1"/>
          </p:cNvSpPr>
          <p:nvPr/>
        </p:nvSpPr>
        <p:spPr bwMode="auto">
          <a:xfrm>
            <a:off x="1905000" y="5867400"/>
            <a:ext cx="304800" cy="762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6" name="Line 34"/>
          <p:cNvSpPr>
            <a:spLocks noChangeShapeType="1"/>
          </p:cNvSpPr>
          <p:nvPr/>
        </p:nvSpPr>
        <p:spPr bwMode="auto">
          <a:xfrm>
            <a:off x="2209800" y="5943600"/>
            <a:ext cx="0" cy="3810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7" name="Line 35"/>
          <p:cNvSpPr>
            <a:spLocks noChangeShapeType="1"/>
          </p:cNvSpPr>
          <p:nvPr/>
        </p:nvSpPr>
        <p:spPr bwMode="auto">
          <a:xfrm flipV="1">
            <a:off x="2438400" y="5867400"/>
            <a:ext cx="304800" cy="1524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8" name="Line 36"/>
          <p:cNvSpPr>
            <a:spLocks noChangeShapeType="1"/>
          </p:cNvSpPr>
          <p:nvPr/>
        </p:nvSpPr>
        <p:spPr bwMode="auto">
          <a:xfrm flipH="1" flipV="1">
            <a:off x="2438400" y="6019800"/>
            <a:ext cx="0" cy="1524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49" name="Line 37"/>
          <p:cNvSpPr>
            <a:spLocks noChangeShapeType="1"/>
          </p:cNvSpPr>
          <p:nvPr/>
        </p:nvSpPr>
        <p:spPr bwMode="auto">
          <a:xfrm flipV="1">
            <a:off x="7010400" y="1524000"/>
            <a:ext cx="533400" cy="1524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50" name="Line 38"/>
          <p:cNvSpPr>
            <a:spLocks noChangeShapeType="1"/>
          </p:cNvSpPr>
          <p:nvPr/>
        </p:nvSpPr>
        <p:spPr bwMode="auto">
          <a:xfrm>
            <a:off x="7543800" y="1524000"/>
            <a:ext cx="762000" cy="533400"/>
          </a:xfrm>
          <a:prstGeom prst="line">
            <a:avLst/>
          </a:prstGeom>
          <a:noFill/>
          <a:ln w="76200">
            <a:solidFill>
              <a:srgbClr val="FF0000"/>
            </a:solidFill>
            <a:round/>
            <a:headEnd/>
            <a:tailEnd/>
          </a:ln>
          <a:effectLst>
            <a:outerShdw dist="35921" dir="2700000" algn="ctr" rotWithShape="0">
              <a:schemeClr val="tx1"/>
            </a:outerShdw>
          </a:effectLst>
        </p:spPr>
        <p:txBody>
          <a:bodyPr wrap="none" anchor="ctr"/>
          <a:lstStyle/>
          <a:p>
            <a:pPr>
              <a:defRPr/>
            </a:pPr>
            <a:endParaRPr lang="en-US"/>
          </a:p>
        </p:txBody>
      </p:sp>
      <p:sp>
        <p:nvSpPr>
          <p:cNvPr id="448551" name="Text Box 39"/>
          <p:cNvSpPr txBox="1">
            <a:spLocks noChangeArrowheads="1"/>
          </p:cNvSpPr>
          <p:nvPr/>
        </p:nvSpPr>
        <p:spPr bwMode="auto">
          <a:xfrm>
            <a:off x="5470525" y="3165475"/>
            <a:ext cx="3673475" cy="1569660"/>
          </a:xfrm>
          <a:prstGeom prst="rect">
            <a:avLst/>
          </a:prstGeom>
          <a:noFill/>
          <a:ln w="9525">
            <a:noFill/>
            <a:miter lim="800000"/>
            <a:headEnd/>
            <a:tailEnd/>
          </a:ln>
          <a:effectLst>
            <a:outerShdw dist="107763" dir="2700000" algn="ctr" rotWithShape="0">
              <a:schemeClr val="tx1"/>
            </a:outerShdw>
          </a:effectLst>
        </p:spPr>
        <p:txBody>
          <a:bodyPr>
            <a:spAutoFit/>
          </a:bodyPr>
          <a:lstStyle/>
          <a:p>
            <a:pPr eaLnBrk="0" hangingPunct="0">
              <a:spcBef>
                <a:spcPct val="0"/>
              </a:spcBef>
              <a:buFontTx/>
              <a:buNone/>
              <a:defRPr/>
            </a:pPr>
            <a:r>
              <a:rPr lang="en-US" sz="4800" b="1" dirty="0">
                <a:solidFill>
                  <a:schemeClr val="bg1"/>
                </a:solidFill>
                <a:latin typeface="GoudySans Md BT" pitchFamily="34" charset="0"/>
              </a:rPr>
              <a:t>Continental Shelf</a:t>
            </a:r>
          </a:p>
        </p:txBody>
      </p:sp>
      <p:sp>
        <p:nvSpPr>
          <p:cNvPr id="448552" name="Line 40"/>
          <p:cNvSpPr>
            <a:spLocks noChangeShapeType="1"/>
          </p:cNvSpPr>
          <p:nvPr/>
        </p:nvSpPr>
        <p:spPr bwMode="auto">
          <a:xfrm flipH="1">
            <a:off x="4114800" y="4572000"/>
            <a:ext cx="1371600" cy="304800"/>
          </a:xfrm>
          <a:prstGeom prst="line">
            <a:avLst/>
          </a:prstGeom>
          <a:noFill/>
          <a:ln w="76200">
            <a:solidFill>
              <a:srgbClr val="FF0000"/>
            </a:solidFill>
            <a:round/>
            <a:headEnd/>
            <a:tailEnd type="triangle" w="med" len="med"/>
          </a:ln>
          <a:effectLst>
            <a:outerShdw dist="35921" dir="2700000" algn="ctr" rotWithShape="0">
              <a:schemeClr val="tx1"/>
            </a:outerShdw>
          </a:effectLst>
        </p:spPr>
        <p:txBody>
          <a:bodyPr wrap="none" anchor="ctr"/>
          <a:lstStyle/>
          <a:p>
            <a:pPr>
              <a:defRPr/>
            </a:pPr>
            <a:endParaRPr lang="en-US"/>
          </a:p>
        </p:txBody>
      </p:sp>
    </p:spTree>
  </p:cSld>
  <p:clrMapOvr>
    <a:masterClrMapping/>
  </p:clrMapOvr>
  <p:transition>
    <p:zo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landbridge"/>
          <p:cNvPicPr>
            <a:picLocks noChangeAspect="1" noChangeArrowheads="1"/>
          </p:cNvPicPr>
          <p:nvPr/>
        </p:nvPicPr>
        <p:blipFill>
          <a:blip r:embed="rId2" cstate="print"/>
          <a:srcRect/>
          <a:stretch>
            <a:fillRect/>
          </a:stretch>
        </p:blipFill>
        <p:spPr bwMode="auto">
          <a:xfrm>
            <a:off x="0" y="0"/>
            <a:ext cx="9144000" cy="6542088"/>
          </a:xfrm>
          <a:prstGeom prst="rect">
            <a:avLst/>
          </a:prstGeom>
          <a:noFill/>
          <a:ln w="9525">
            <a:noFill/>
            <a:miter lim="800000"/>
            <a:headEnd/>
            <a:tailEnd/>
          </a:ln>
        </p:spPr>
      </p:pic>
      <p:sp>
        <p:nvSpPr>
          <p:cNvPr id="140291" name="Text Box 3"/>
          <p:cNvSpPr txBox="1">
            <a:spLocks noChangeArrowheads="1"/>
          </p:cNvSpPr>
          <p:nvPr/>
        </p:nvSpPr>
        <p:spPr bwMode="auto">
          <a:xfrm>
            <a:off x="441325" y="6477000"/>
            <a:ext cx="8027988" cy="396875"/>
          </a:xfrm>
          <a:prstGeom prst="rect">
            <a:avLst/>
          </a:prstGeom>
          <a:noFill/>
          <a:ln w="9525">
            <a:noFill/>
            <a:miter lim="800000"/>
            <a:headEnd/>
            <a:tailEnd/>
          </a:ln>
        </p:spPr>
        <p:txBody>
          <a:bodyPr wrap="none">
            <a:spAutoFit/>
          </a:bodyPr>
          <a:lstStyle/>
          <a:p>
            <a:pPr eaLnBrk="0" hangingPunct="0">
              <a:spcBef>
                <a:spcPct val="0"/>
              </a:spcBef>
              <a:buFontTx/>
              <a:buNone/>
            </a:pPr>
            <a:r>
              <a:rPr lang="en-US" sz="2000" i="1" dirty="0">
                <a:solidFill>
                  <a:schemeClr val="bg1"/>
                </a:solidFill>
              </a:rPr>
              <a:t>This Dynamic Earth the Story of Plate Tectonics </a:t>
            </a:r>
            <a:r>
              <a:rPr lang="en-US" sz="2000" dirty="0">
                <a:solidFill>
                  <a:schemeClr val="bg1"/>
                </a:solidFill>
              </a:rPr>
              <a:t>US Geological Survey p. 52</a:t>
            </a:r>
            <a:endParaRPr lang="en-US" sz="2000" i="1" dirty="0">
              <a:solidFill>
                <a:schemeClr val="bg1"/>
              </a:solidFill>
            </a:endParaRPr>
          </a:p>
        </p:txBody>
      </p:sp>
    </p:spTree>
  </p:cSld>
  <p:clrMapOvr>
    <a:masterClrMapping/>
  </p:clrMapOvr>
  <p:transition>
    <p:zoom dir="in"/>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3" name="Picture 5"/>
          <p:cNvPicPr>
            <a:picLocks noChangeAspect="1" noChangeArrowheads="1"/>
          </p:cNvPicPr>
          <p:nvPr/>
        </p:nvPicPr>
        <p:blipFill>
          <a:blip r:embed="rId2" cstate="print"/>
          <a:srcRect/>
          <a:stretch>
            <a:fillRect/>
          </a:stretch>
        </p:blipFill>
        <p:spPr bwMode="auto">
          <a:xfrm>
            <a:off x="1" y="1"/>
            <a:ext cx="9143999" cy="6325675"/>
          </a:xfrm>
          <a:prstGeom prst="rect">
            <a:avLst/>
          </a:prstGeom>
          <a:noFill/>
          <a:ln w="9525">
            <a:noFill/>
            <a:miter lim="800000"/>
            <a:headEnd/>
            <a:tailEnd/>
          </a:ln>
        </p:spPr>
      </p:pic>
      <p:sp>
        <p:nvSpPr>
          <p:cNvPr id="6" name="TextBox 5"/>
          <p:cNvSpPr txBox="1"/>
          <p:nvPr/>
        </p:nvSpPr>
        <p:spPr>
          <a:xfrm>
            <a:off x="0" y="6324600"/>
            <a:ext cx="9144000" cy="369332"/>
          </a:xfrm>
          <a:prstGeom prst="rect">
            <a:avLst/>
          </a:prstGeom>
          <a:solidFill>
            <a:schemeClr val="accent4"/>
          </a:solidFill>
        </p:spPr>
        <p:txBody>
          <a:bodyPr wrap="square" rtlCol="0">
            <a:spAutoFit/>
          </a:bodyPr>
          <a:lstStyle/>
          <a:p>
            <a:pPr>
              <a:buNone/>
            </a:pPr>
            <a:r>
              <a:rPr lang="en-US" sz="1800" dirty="0" smtClean="0">
                <a:solidFill>
                  <a:schemeClr val="bg1"/>
                </a:solidFill>
                <a:latin typeface="Calibri" pitchFamily="34" charset="0"/>
              </a:rPr>
              <a:t>http://en.wikipedia.org/wiki/Continental_shelves</a:t>
            </a:r>
            <a:endParaRPr lang="en-US" sz="1800" dirty="0">
              <a:solidFill>
                <a:schemeClr val="bg1"/>
              </a:solidFill>
              <a:latin typeface="Calibri" pitchFamily="34" charset="0"/>
            </a:endParaRPr>
          </a:p>
        </p:txBody>
      </p:sp>
    </p:spTree>
  </p:cSld>
  <p:clrMapOvr>
    <a:masterClrMapping/>
  </p:clrMapOvr>
  <p:transition>
    <p:zoom/>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a:blip r:embed="rId2" cstate="print"/>
          <a:srcRect/>
          <a:stretch>
            <a:fillRect/>
          </a:stretch>
        </p:blipFill>
        <p:spPr bwMode="auto">
          <a:xfrm>
            <a:off x="0" y="1"/>
            <a:ext cx="9143999" cy="6748305"/>
          </a:xfrm>
          <a:prstGeom prst="rect">
            <a:avLst/>
          </a:prstGeom>
          <a:noFill/>
          <a:ln w="9525">
            <a:noFill/>
            <a:miter lim="800000"/>
            <a:headEnd/>
            <a:tailEnd/>
          </a:ln>
        </p:spPr>
      </p:pic>
      <p:sp>
        <p:nvSpPr>
          <p:cNvPr id="4" name="TextBox 3"/>
          <p:cNvSpPr txBox="1"/>
          <p:nvPr/>
        </p:nvSpPr>
        <p:spPr>
          <a:xfrm>
            <a:off x="0" y="6488668"/>
            <a:ext cx="9144000" cy="369332"/>
          </a:xfrm>
          <a:prstGeom prst="rect">
            <a:avLst/>
          </a:prstGeom>
          <a:solidFill>
            <a:schemeClr val="accent4"/>
          </a:solidFill>
        </p:spPr>
        <p:txBody>
          <a:bodyPr wrap="square" rtlCol="0">
            <a:spAutoFit/>
          </a:bodyPr>
          <a:lstStyle/>
          <a:p>
            <a:pPr>
              <a:buNone/>
            </a:pPr>
            <a:r>
              <a:rPr lang="en-US" sz="1800" dirty="0" smtClean="0">
                <a:solidFill>
                  <a:schemeClr val="bg1"/>
                </a:solidFill>
                <a:latin typeface="Calibri" pitchFamily="34" charset="0"/>
              </a:rPr>
              <a:t>http://en.wikipedia.org/wiki/Continental_shelves</a:t>
            </a:r>
            <a:endParaRPr lang="en-US" sz="1800" dirty="0">
              <a:solidFill>
                <a:schemeClr val="bg1"/>
              </a:solidFill>
              <a:latin typeface="Calibri" pitchFamily="34" charset="0"/>
            </a:endParaRPr>
          </a:p>
        </p:txBody>
      </p:sp>
    </p:spTree>
  </p:cSld>
  <p:clrMapOvr>
    <a:masterClrMapping/>
  </p:clrMapOvr>
  <p:transition>
    <p:zo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0" y="0"/>
            <a:ext cx="9144000" cy="990600"/>
          </a:xfrm>
        </p:spPr>
        <p:txBody>
          <a:bodyPr/>
          <a:lstStyle/>
          <a:p>
            <a:pPr>
              <a:defRPr/>
            </a:pPr>
            <a:r>
              <a:rPr lang="en-US" dirty="0" smtClean="0"/>
              <a:t>How Could Animals Have Gotten to Remote Places Around the World After the Flood?</a:t>
            </a:r>
            <a:endParaRPr lang="en-US" sz="3600" b="0" dirty="0" smtClean="0"/>
          </a:p>
        </p:txBody>
      </p:sp>
      <p:sp>
        <p:nvSpPr>
          <p:cNvPr id="455683" name="Rectangle 3"/>
          <p:cNvSpPr>
            <a:spLocks noGrp="1" noChangeArrowheads="1"/>
          </p:cNvSpPr>
          <p:nvPr>
            <p:ph type="body" idx="1"/>
          </p:nvPr>
        </p:nvSpPr>
        <p:spPr>
          <a:xfrm>
            <a:off x="304800" y="1143000"/>
            <a:ext cx="8534400" cy="5334000"/>
          </a:xfrm>
        </p:spPr>
        <p:txBody>
          <a:bodyPr>
            <a:normAutofit fontScale="92500" lnSpcReduction="20000"/>
          </a:bodyPr>
          <a:lstStyle/>
          <a:p>
            <a:r>
              <a:rPr lang="en-US" sz="2800" dirty="0" smtClean="0">
                <a:latin typeface="Calibri" pitchFamily="34" charset="0"/>
              </a:rPr>
              <a:t>Various other theories (besides the exposure of the continental shelves) have been suggested.</a:t>
            </a:r>
          </a:p>
          <a:p>
            <a:r>
              <a:rPr lang="en-US" sz="2800" dirty="0" smtClean="0">
                <a:latin typeface="Calibri" pitchFamily="34" charset="0"/>
              </a:rPr>
              <a:t>For example, comparisons can be made with more modern </a:t>
            </a:r>
            <a:r>
              <a:rPr lang="en-US" sz="2800" dirty="0" err="1" smtClean="0">
                <a:latin typeface="Calibri" pitchFamily="34" charset="0"/>
              </a:rPr>
              <a:t>recolonizations</a:t>
            </a:r>
            <a:r>
              <a:rPr lang="en-US" sz="2800" dirty="0" smtClean="0">
                <a:latin typeface="Calibri" pitchFamily="34" charset="0"/>
              </a:rPr>
              <a:t> by animals. The </a:t>
            </a:r>
            <a:r>
              <a:rPr lang="en-US" sz="2800" i="1" dirty="0" err="1" smtClean="0">
                <a:latin typeface="Calibri" pitchFamily="34" charset="0"/>
              </a:rPr>
              <a:t>Encyclopædia</a:t>
            </a:r>
            <a:r>
              <a:rPr lang="en-US" sz="2800" i="1" dirty="0" smtClean="0">
                <a:latin typeface="Calibri" pitchFamily="34" charset="0"/>
              </a:rPr>
              <a:t> Britannica</a:t>
            </a:r>
            <a:r>
              <a:rPr lang="en-US" sz="2800" dirty="0" smtClean="0">
                <a:latin typeface="Calibri" pitchFamily="34" charset="0"/>
              </a:rPr>
              <a:t> has the following to say about </a:t>
            </a:r>
            <a:r>
              <a:rPr lang="en-US" sz="2800" dirty="0" err="1" smtClean="0">
                <a:latin typeface="Calibri" pitchFamily="34" charset="0"/>
              </a:rPr>
              <a:t>Surtsey</a:t>
            </a:r>
            <a:r>
              <a:rPr lang="en-US" sz="2800" dirty="0" smtClean="0">
                <a:latin typeface="Calibri" pitchFamily="34" charset="0"/>
              </a:rPr>
              <a:t> Island and </a:t>
            </a:r>
            <a:r>
              <a:rPr lang="en-US" sz="2800" dirty="0" err="1" smtClean="0">
                <a:latin typeface="Calibri" pitchFamily="34" charset="0"/>
              </a:rPr>
              <a:t>Krakatoa</a:t>
            </a:r>
            <a:r>
              <a:rPr lang="en-US" sz="2800" dirty="0" smtClean="0">
                <a:latin typeface="Calibri" pitchFamily="34" charset="0"/>
              </a:rPr>
              <a:t> and the multiplication of species:</a:t>
            </a:r>
          </a:p>
          <a:p>
            <a:pPr lvl="1"/>
            <a:r>
              <a:rPr lang="en-US" sz="2400" i="1" dirty="0" smtClean="0">
                <a:latin typeface="Cambria" pitchFamily="18" charset="0"/>
                <a:cs typeface="Times New Roman" pitchFamily="18" charset="0"/>
              </a:rPr>
              <a:t>Six months after the eruption of a volcano on the island of </a:t>
            </a:r>
            <a:r>
              <a:rPr lang="en-US" sz="2400" i="1" dirty="0" err="1" smtClean="0">
                <a:latin typeface="Cambria" pitchFamily="18" charset="0"/>
                <a:cs typeface="Times New Roman" pitchFamily="18" charset="0"/>
              </a:rPr>
              <a:t>Surtsey</a:t>
            </a:r>
            <a:r>
              <a:rPr lang="en-US" sz="2400" i="1" dirty="0" smtClean="0">
                <a:latin typeface="Cambria" pitchFamily="18" charset="0"/>
                <a:cs typeface="Times New Roman" pitchFamily="18" charset="0"/>
              </a:rPr>
              <a:t> off the coast of Iceland in 1963, the island had been colonized by a few bacteria, molds, insects, and birds. Within about a year of the eruption of a volcano on the island of </a:t>
            </a:r>
            <a:r>
              <a:rPr lang="en-US" sz="2400" i="1" dirty="0" err="1" smtClean="0">
                <a:latin typeface="Cambria" pitchFamily="18" charset="0"/>
                <a:cs typeface="Times New Roman" pitchFamily="18" charset="0"/>
              </a:rPr>
              <a:t>Krakatoa</a:t>
            </a:r>
            <a:r>
              <a:rPr lang="en-US" sz="2400" i="1" dirty="0" smtClean="0">
                <a:latin typeface="Cambria" pitchFamily="18" charset="0"/>
                <a:cs typeface="Times New Roman" pitchFamily="18" charset="0"/>
              </a:rPr>
              <a:t> in the tropical Pacific in 1883, a few grass species, insects, and vertebrates had taken hold. On both </a:t>
            </a:r>
            <a:r>
              <a:rPr lang="en-US" sz="2400" i="1" dirty="0" err="1" smtClean="0">
                <a:latin typeface="Cambria" pitchFamily="18" charset="0"/>
                <a:cs typeface="Times New Roman" pitchFamily="18" charset="0"/>
              </a:rPr>
              <a:t>Surtsey</a:t>
            </a:r>
            <a:r>
              <a:rPr lang="en-US" sz="2400" i="1" dirty="0" smtClean="0">
                <a:latin typeface="Cambria" pitchFamily="18" charset="0"/>
                <a:cs typeface="Times New Roman" pitchFamily="18" charset="0"/>
              </a:rPr>
              <a:t> and </a:t>
            </a:r>
            <a:r>
              <a:rPr lang="en-US" sz="2400" i="1" dirty="0" err="1" smtClean="0">
                <a:latin typeface="Cambria" pitchFamily="18" charset="0"/>
                <a:cs typeface="Times New Roman" pitchFamily="18" charset="0"/>
              </a:rPr>
              <a:t>Krakatoa</a:t>
            </a:r>
            <a:r>
              <a:rPr lang="en-US" sz="2400" i="1" dirty="0" smtClean="0">
                <a:latin typeface="Cambria" pitchFamily="18" charset="0"/>
                <a:cs typeface="Times New Roman" pitchFamily="18" charset="0"/>
              </a:rPr>
              <a:t>, only a few decades had elapsed before hundreds of species reached the islands. Not all species are able to take hold and become permanently established, but eventually the island communities stabilize into a dynamic equilibrium.</a:t>
            </a:r>
            <a:r>
              <a:rPr lang="en-US" sz="2400" i="1" baseline="30000" dirty="0" smtClean="0">
                <a:latin typeface="Cambria" pitchFamily="18" charset="0"/>
                <a:cs typeface="Times New Roman" pitchFamily="18" charset="0"/>
                <a:hlinkClick r:id="" action="ppaction://hlinkfile"/>
              </a:rPr>
              <a:t>1</a:t>
            </a:r>
            <a:endParaRPr lang="en-US" sz="2400" i="1" dirty="0" smtClean="0">
              <a:latin typeface="Cambria" pitchFamily="18" charset="0"/>
              <a:cs typeface="Times New Roman" pitchFamily="18" charset="0"/>
            </a:endParaRPr>
          </a:p>
        </p:txBody>
      </p:sp>
      <p:sp>
        <p:nvSpPr>
          <p:cNvPr id="4" name="Rectangle 3"/>
          <p:cNvSpPr/>
          <p:nvPr/>
        </p:nvSpPr>
        <p:spPr>
          <a:xfrm>
            <a:off x="0" y="6519446"/>
            <a:ext cx="9144000" cy="338554"/>
          </a:xfrm>
          <a:prstGeom prst="rect">
            <a:avLst/>
          </a:prstGeom>
        </p:spPr>
        <p:txBody>
          <a:bodyPr wrap="square">
            <a:spAutoFit/>
          </a:bodyPr>
          <a:lstStyle/>
          <a:p>
            <a:pPr>
              <a:buNone/>
            </a:pPr>
            <a:r>
              <a:rPr lang="en-US" sz="1600" dirty="0" smtClean="0">
                <a:latin typeface="Calibri" pitchFamily="34" charset="0"/>
              </a:rPr>
              <a:t>http://www.answersingenesis.org/articles/nab/how-did-animals-spread</a:t>
            </a:r>
            <a:endParaRPr lang="en-US" sz="1600" dirty="0">
              <a:latin typeface="Calibri"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5683">
                                            <p:txEl>
                                              <p:pRg st="1" end="1"/>
                                            </p:txEl>
                                          </p:spTgt>
                                        </p:tgtEl>
                                        <p:attrNameLst>
                                          <p:attrName>style.visibility</p:attrName>
                                        </p:attrNameLst>
                                      </p:cBhvr>
                                      <p:to>
                                        <p:strVal val="visible"/>
                                      </p:to>
                                    </p:set>
                                    <p:animEffect transition="in" filter="dissolve">
                                      <p:cBhvr>
                                        <p:cTn id="7" dur="500"/>
                                        <p:tgtEl>
                                          <p:spTgt spid="4556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5683">
                                            <p:txEl>
                                              <p:pRg st="2" end="2"/>
                                            </p:txEl>
                                          </p:spTgt>
                                        </p:tgtEl>
                                        <p:attrNameLst>
                                          <p:attrName>style.visibility</p:attrName>
                                        </p:attrNameLst>
                                      </p:cBhvr>
                                      <p:to>
                                        <p:strVal val="visible"/>
                                      </p:to>
                                    </p:set>
                                    <p:animEffect transition="in" filter="dissolve">
                                      <p:cBhvr>
                                        <p:cTn id="12" dur="500"/>
                                        <p:tgtEl>
                                          <p:spTgt spid="4556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3" grpId="0" uiExpand="1" build="p" bldLvl="3"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0" y="0"/>
            <a:ext cx="9144000" cy="990600"/>
          </a:xfrm>
        </p:spPr>
        <p:txBody>
          <a:bodyPr/>
          <a:lstStyle/>
          <a:p>
            <a:pPr>
              <a:defRPr/>
            </a:pPr>
            <a:r>
              <a:rPr lang="en-US" dirty="0" smtClean="0"/>
              <a:t>How Could Animals Have Gotten to Remote Places Around the World After the Flood?</a:t>
            </a:r>
            <a:endParaRPr lang="en-US" sz="3600" b="0" dirty="0" smtClean="0"/>
          </a:p>
        </p:txBody>
      </p:sp>
      <p:sp>
        <p:nvSpPr>
          <p:cNvPr id="455683" name="Rectangle 3"/>
          <p:cNvSpPr>
            <a:spLocks noGrp="1" noChangeArrowheads="1"/>
          </p:cNvSpPr>
          <p:nvPr>
            <p:ph type="body" idx="1"/>
          </p:nvPr>
        </p:nvSpPr>
        <p:spPr>
          <a:xfrm>
            <a:off x="609600" y="1143000"/>
            <a:ext cx="7924800" cy="5257800"/>
          </a:xfrm>
        </p:spPr>
        <p:txBody>
          <a:bodyPr/>
          <a:lstStyle/>
          <a:p>
            <a:r>
              <a:rPr lang="en-US" sz="2800" dirty="0" smtClean="0">
                <a:latin typeface="Calibri" pitchFamily="34" charset="0"/>
              </a:rPr>
              <a:t>It’s no mystery, then, how non-flying animals may have travelled to distant parts of the world after the Flood: </a:t>
            </a:r>
          </a:p>
          <a:p>
            <a:pPr lvl="1"/>
            <a:r>
              <a:rPr lang="en-US" sz="2400" dirty="0" smtClean="0">
                <a:latin typeface="Calibri" pitchFamily="34" charset="0"/>
              </a:rPr>
              <a:t>Many of them could have floated on vast floating logs, leftovers from the massive pre-Flood forests that were ripped up during the Flood and likely remained afloat for many decades on the world’s oceans, transported by world currents. </a:t>
            </a:r>
          </a:p>
          <a:p>
            <a:pPr lvl="1"/>
            <a:r>
              <a:rPr lang="en-US" sz="2400" dirty="0" smtClean="0">
                <a:latin typeface="Calibri" pitchFamily="34" charset="0"/>
              </a:rPr>
              <a:t>Others could later have been taken by people. </a:t>
            </a:r>
          </a:p>
          <a:p>
            <a:endParaRPr lang="en-US" sz="2400" dirty="0" smtClean="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5683">
                                            <p:txEl>
                                              <p:pRg st="1" end="1"/>
                                            </p:txEl>
                                          </p:spTgt>
                                        </p:tgtEl>
                                        <p:attrNameLst>
                                          <p:attrName>style.visibility</p:attrName>
                                        </p:attrNameLst>
                                      </p:cBhvr>
                                      <p:to>
                                        <p:strVal val="visible"/>
                                      </p:to>
                                    </p:set>
                                    <p:animEffect transition="in" filter="dissolve">
                                      <p:cBhvr>
                                        <p:cTn id="7" dur="500"/>
                                        <p:tgtEl>
                                          <p:spTgt spid="4556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5683">
                                            <p:txEl>
                                              <p:pRg st="2" end="2"/>
                                            </p:txEl>
                                          </p:spTgt>
                                        </p:tgtEl>
                                        <p:attrNameLst>
                                          <p:attrName>style.visibility</p:attrName>
                                        </p:attrNameLst>
                                      </p:cBhvr>
                                      <p:to>
                                        <p:strVal val="visible"/>
                                      </p:to>
                                    </p:set>
                                    <p:animEffect transition="in" filter="dissolve">
                                      <p:cBhvr>
                                        <p:cTn id="12" dur="500"/>
                                        <p:tgtEl>
                                          <p:spTgt spid="4556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3" grpId="0" uiExpand="1" build="p" bldLvl="3"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sz="3600" smtClean="0">
                <a:latin typeface="Tahoma" pitchFamily="34" charset="0"/>
              </a:rPr>
              <a:t>What About Continental Drift?</a:t>
            </a:r>
          </a:p>
        </p:txBody>
      </p:sp>
      <p:pic>
        <p:nvPicPr>
          <p:cNvPr id="144387" name="Picture 5" descr="Pangea"/>
          <p:cNvPicPr>
            <a:picLocks noChangeAspect="1" noChangeArrowheads="1"/>
          </p:cNvPicPr>
          <p:nvPr/>
        </p:nvPicPr>
        <p:blipFill>
          <a:blip r:embed="rId2" cstate="print"/>
          <a:srcRect/>
          <a:stretch>
            <a:fillRect/>
          </a:stretch>
        </p:blipFill>
        <p:spPr bwMode="auto">
          <a:xfrm>
            <a:off x="2514600" y="1143000"/>
            <a:ext cx="4098925" cy="5308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blip>
          <a:srcRect/>
          <a:stretch>
            <a:fillRect t="-41000" b="-41000"/>
          </a:stretch>
        </a:blip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685800" y="0"/>
            <a:ext cx="7772400" cy="609600"/>
          </a:xfrm>
        </p:spPr>
        <p:txBody>
          <a:bodyPr/>
          <a:lstStyle/>
          <a:p>
            <a:pPr>
              <a:defRPr/>
            </a:pPr>
            <a:r>
              <a:rPr lang="en-US" sz="3200" dirty="0" smtClean="0"/>
              <a:t>What About Continental Drift?</a:t>
            </a:r>
          </a:p>
        </p:txBody>
      </p:sp>
      <p:sp>
        <p:nvSpPr>
          <p:cNvPr id="443395" name="Rectangle 3"/>
          <p:cNvSpPr>
            <a:spLocks noGrp="1" noChangeArrowheads="1"/>
          </p:cNvSpPr>
          <p:nvPr>
            <p:ph idx="1"/>
          </p:nvPr>
        </p:nvSpPr>
        <p:spPr>
          <a:xfrm>
            <a:off x="685800" y="685800"/>
            <a:ext cx="7772400" cy="5410200"/>
          </a:xfrm>
        </p:spPr>
        <p:txBody>
          <a:bodyPr>
            <a:normAutofit fontScale="92500"/>
          </a:bodyPr>
          <a:lstStyle/>
          <a:p>
            <a:r>
              <a:rPr lang="en-US" sz="2800" dirty="0" smtClean="0">
                <a:latin typeface="Calibri" pitchFamily="34" charset="0"/>
              </a:rPr>
              <a:t>Before the 1960s, most evolutionary geologists were adamant that the continents were stationary. </a:t>
            </a:r>
          </a:p>
          <a:p>
            <a:r>
              <a:rPr lang="en-US" sz="2800" dirty="0" smtClean="0">
                <a:latin typeface="Calibri" pitchFamily="34" charset="0"/>
              </a:rPr>
              <a:t>A handful promoted the notion that the continents had moved (continental drift), but they were accused by the majority of indulging in pseudo-scientific fantasy. </a:t>
            </a:r>
          </a:p>
          <a:p>
            <a:r>
              <a:rPr lang="en-US" sz="2800" dirty="0" smtClean="0">
                <a:latin typeface="Calibri" pitchFamily="34" charset="0"/>
              </a:rPr>
              <a:t>Today, that opinion has reversed—plate tectonics, incorporating continental drift, is the ruling theory. </a:t>
            </a:r>
          </a:p>
          <a:p>
            <a:r>
              <a:rPr lang="en-US" sz="2800" dirty="0" smtClean="0">
                <a:latin typeface="Calibri" pitchFamily="34" charset="0"/>
              </a:rPr>
              <a:t>Interestingly, it was a creationist, Antonio Snider, who in 1859 first proposed horizontal movement of continents catastrophically during the Genesis flood. </a:t>
            </a:r>
          </a:p>
        </p:txBody>
      </p:sp>
      <p:sp>
        <p:nvSpPr>
          <p:cNvPr id="145412" name="Text Box 4"/>
          <p:cNvSpPr txBox="1">
            <a:spLocks noChangeArrowheads="1"/>
          </p:cNvSpPr>
          <p:nvPr/>
        </p:nvSpPr>
        <p:spPr bwMode="auto">
          <a:xfrm>
            <a:off x="152400" y="6248400"/>
            <a:ext cx="8778875" cy="338554"/>
          </a:xfrm>
          <a:prstGeom prst="rect">
            <a:avLst/>
          </a:prstGeom>
          <a:noFill/>
          <a:ln w="9525" algn="ctr">
            <a:noFill/>
            <a:miter lim="800000"/>
            <a:headEnd/>
            <a:tailEnd/>
          </a:ln>
        </p:spPr>
        <p:txBody>
          <a:bodyPr>
            <a:spAutoFit/>
          </a:bodyPr>
          <a:lstStyle/>
          <a:p>
            <a:pPr marL="342900" indent="-342900">
              <a:buFontTx/>
              <a:buNone/>
            </a:pPr>
            <a:r>
              <a:rPr lang="en-US" sz="1600" dirty="0">
                <a:latin typeface="Calibri" pitchFamily="34" charset="0"/>
              </a:rPr>
              <a:t>http://www.answersingenesis.org/Home/Area/AnswersBook/continental11.asp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3395">
                                            <p:txEl>
                                              <p:pRg st="1" end="1"/>
                                            </p:txEl>
                                          </p:spTgt>
                                        </p:tgtEl>
                                        <p:attrNameLst>
                                          <p:attrName>style.visibility</p:attrName>
                                        </p:attrNameLst>
                                      </p:cBhvr>
                                      <p:to>
                                        <p:strVal val="visible"/>
                                      </p:to>
                                    </p:set>
                                    <p:animEffect transition="in" filter="dissolve">
                                      <p:cBhvr>
                                        <p:cTn id="7" dur="500"/>
                                        <p:tgtEl>
                                          <p:spTgt spid="4433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3395">
                                            <p:txEl>
                                              <p:pRg st="2" end="2"/>
                                            </p:txEl>
                                          </p:spTgt>
                                        </p:tgtEl>
                                        <p:attrNameLst>
                                          <p:attrName>style.visibility</p:attrName>
                                        </p:attrNameLst>
                                      </p:cBhvr>
                                      <p:to>
                                        <p:strVal val="visible"/>
                                      </p:to>
                                    </p:set>
                                    <p:animEffect transition="in" filter="dissolve">
                                      <p:cBhvr>
                                        <p:cTn id="12" dur="500"/>
                                        <p:tgtEl>
                                          <p:spTgt spid="4433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3395">
                                            <p:txEl>
                                              <p:pRg st="3" end="3"/>
                                            </p:txEl>
                                          </p:spTgt>
                                        </p:tgtEl>
                                        <p:attrNameLst>
                                          <p:attrName>style.visibility</p:attrName>
                                        </p:attrNameLst>
                                      </p:cBhvr>
                                      <p:to>
                                        <p:strVal val="visible"/>
                                      </p:to>
                                    </p:set>
                                    <p:animEffect transition="in" filter="dissolve">
                                      <p:cBhvr>
                                        <p:cTn id="17" dur="500"/>
                                        <p:tgtEl>
                                          <p:spTgt spid="4433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8:1-4 – The Rain Stops and the Waters Begin to Recede</a:t>
            </a:r>
          </a:p>
        </p:txBody>
      </p:sp>
      <p:sp>
        <p:nvSpPr>
          <p:cNvPr id="35843"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sz="3100" i="1" baseline="30000" smtClean="0">
                <a:solidFill>
                  <a:schemeClr val="tx2"/>
                </a:solidFill>
                <a:latin typeface="Times New Roman" pitchFamily="18" charset="0"/>
              </a:rPr>
              <a:t>1</a:t>
            </a:r>
            <a:r>
              <a:rPr lang="en-US" sz="2800" smtClean="0"/>
              <a:t> </a:t>
            </a:r>
            <a:r>
              <a:rPr lang="en-US" sz="3100" i="1" smtClean="0">
                <a:latin typeface="Times New Roman" pitchFamily="18" charset="0"/>
              </a:rPr>
              <a:t>But God remembered Noah and all the wild animals and the livestock that were with him in the ark, and he sent a wind over the earth, and the waters receded.  </a:t>
            </a:r>
            <a:r>
              <a:rPr lang="en-US" sz="3100" i="1" baseline="30000" smtClean="0">
                <a:solidFill>
                  <a:schemeClr val="tx2"/>
                </a:solidFill>
                <a:latin typeface="Times New Roman" pitchFamily="18" charset="0"/>
              </a:rPr>
              <a:t>2</a:t>
            </a:r>
            <a:r>
              <a:rPr lang="en-US" sz="3100" i="1" smtClean="0">
                <a:latin typeface="Times New Roman" pitchFamily="18" charset="0"/>
              </a:rPr>
              <a:t> Now the springs of the deep and the floodgates of the heavens had been closed, and the rain had stopped falling from the sky.  </a:t>
            </a:r>
            <a:r>
              <a:rPr lang="en-US" sz="3100" i="1" baseline="30000" smtClean="0">
                <a:solidFill>
                  <a:schemeClr val="tx2"/>
                </a:solidFill>
                <a:latin typeface="Times New Roman" pitchFamily="18" charset="0"/>
              </a:rPr>
              <a:t>3</a:t>
            </a:r>
            <a:r>
              <a:rPr lang="en-US" sz="3100" i="1" smtClean="0">
                <a:latin typeface="Times New Roman" pitchFamily="18" charset="0"/>
              </a:rPr>
              <a:t> The water receded steadily from the earth. At the end of the hundred and fifty days the water had gone down,  </a:t>
            </a:r>
            <a:r>
              <a:rPr lang="en-US" sz="3100" i="1" baseline="30000" smtClean="0">
                <a:solidFill>
                  <a:schemeClr val="tx2"/>
                </a:solidFill>
                <a:latin typeface="Times New Roman" pitchFamily="18" charset="0"/>
              </a:rPr>
              <a:t>4</a:t>
            </a:r>
            <a:r>
              <a:rPr lang="en-US" sz="3100" i="1" smtClean="0">
                <a:latin typeface="Times New Roman" pitchFamily="18" charset="0"/>
              </a:rPr>
              <a:t> and on the seventeenth day of the seventh month the ark came to rest on the mountains of Ararat.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blip>
          <a:srcRect/>
          <a:stretch>
            <a:fillRect t="-41000" b="-41000"/>
          </a:stretch>
        </a:blipFill>
        <a:effectLst/>
      </p:bgPr>
    </p:bg>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a:off x="685800" y="0"/>
            <a:ext cx="7772400" cy="609600"/>
          </a:xfrm>
        </p:spPr>
        <p:txBody>
          <a:bodyPr/>
          <a:lstStyle/>
          <a:p>
            <a:pPr>
              <a:defRPr/>
            </a:pPr>
            <a:r>
              <a:rPr lang="en-US" sz="3200" dirty="0" smtClean="0"/>
              <a:t>What About Continental Drift?</a:t>
            </a:r>
          </a:p>
        </p:txBody>
      </p:sp>
      <p:sp>
        <p:nvSpPr>
          <p:cNvPr id="442371" name="Rectangle 3"/>
          <p:cNvSpPr>
            <a:spLocks noGrp="1" noChangeArrowheads="1"/>
          </p:cNvSpPr>
          <p:nvPr>
            <p:ph idx="1"/>
          </p:nvPr>
        </p:nvSpPr>
        <p:spPr>
          <a:xfrm>
            <a:off x="685800" y="914400"/>
            <a:ext cx="7772400" cy="5181600"/>
          </a:xfrm>
        </p:spPr>
        <p:txBody>
          <a:bodyPr>
            <a:normAutofit fontScale="92500" lnSpcReduction="10000"/>
          </a:bodyPr>
          <a:lstStyle/>
          <a:p>
            <a:r>
              <a:rPr lang="en-US" sz="2800" dirty="0" smtClean="0">
                <a:latin typeface="Calibri" pitchFamily="34" charset="0"/>
              </a:rPr>
              <a:t>The Bible is silent about plate tectonics. </a:t>
            </a:r>
          </a:p>
          <a:p>
            <a:r>
              <a:rPr lang="en-US" sz="2800" dirty="0" smtClean="0">
                <a:latin typeface="Calibri" pitchFamily="34" charset="0"/>
              </a:rPr>
              <a:t>Some creationists believe the concept is helpful in explaining earth’s history. Other creationists disagree with the concept.</a:t>
            </a:r>
          </a:p>
          <a:p>
            <a:r>
              <a:rPr lang="en-US" sz="2800" dirty="0" smtClean="0">
                <a:latin typeface="Calibri" pitchFamily="34" charset="0"/>
              </a:rPr>
              <a:t>The idea is quite new and much work has yet to be done to flesh out the details. </a:t>
            </a:r>
          </a:p>
          <a:p>
            <a:r>
              <a:rPr lang="en-US" sz="2800" dirty="0" smtClean="0">
                <a:latin typeface="Calibri" pitchFamily="34" charset="0"/>
              </a:rPr>
              <a:t>Those who believe in the concept may end up making major modifications to the theory, or future discoveries could cause them to abandon the model altogether. </a:t>
            </a:r>
          </a:p>
          <a:p>
            <a:r>
              <a:rPr lang="en-US" sz="2800" dirty="0" smtClean="0">
                <a:latin typeface="Calibri" pitchFamily="34" charset="0"/>
              </a:rPr>
              <a:t>Such is the nature of scientific progress. Scientific models come and go, “But the word of the Lord endures forever” (1 Peter 1:25).</a:t>
            </a:r>
          </a:p>
        </p:txBody>
      </p:sp>
      <p:sp>
        <p:nvSpPr>
          <p:cNvPr id="146436" name="Text Box 4"/>
          <p:cNvSpPr txBox="1">
            <a:spLocks noChangeArrowheads="1"/>
          </p:cNvSpPr>
          <p:nvPr/>
        </p:nvSpPr>
        <p:spPr bwMode="auto">
          <a:xfrm>
            <a:off x="0" y="6461125"/>
            <a:ext cx="8778875" cy="338554"/>
          </a:xfrm>
          <a:prstGeom prst="rect">
            <a:avLst/>
          </a:prstGeom>
          <a:noFill/>
          <a:ln w="9525" algn="ctr">
            <a:noFill/>
            <a:miter lim="800000"/>
            <a:headEnd/>
            <a:tailEnd/>
          </a:ln>
        </p:spPr>
        <p:txBody>
          <a:bodyPr>
            <a:spAutoFit/>
          </a:bodyPr>
          <a:lstStyle/>
          <a:p>
            <a:pPr marL="342900" indent="-342900">
              <a:buFontTx/>
              <a:buNone/>
            </a:pPr>
            <a:r>
              <a:rPr lang="en-US" sz="1600" dirty="0">
                <a:latin typeface="Calibri" pitchFamily="34" charset="0"/>
              </a:rPr>
              <a:t>http://www.answersingenesis.org/Home/Area/AnswersBook/continental11.asp</a:t>
            </a: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2371">
                                            <p:txEl>
                                              <p:pRg st="1" end="1"/>
                                            </p:txEl>
                                          </p:spTgt>
                                        </p:tgtEl>
                                        <p:attrNameLst>
                                          <p:attrName>style.visibility</p:attrName>
                                        </p:attrNameLst>
                                      </p:cBhvr>
                                      <p:to>
                                        <p:strVal val="visible"/>
                                      </p:to>
                                    </p:set>
                                    <p:animEffect transition="in" filter="dissolve">
                                      <p:cBhvr>
                                        <p:cTn id="7" dur="500"/>
                                        <p:tgtEl>
                                          <p:spTgt spid="4423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2371">
                                            <p:txEl>
                                              <p:pRg st="2" end="2"/>
                                            </p:txEl>
                                          </p:spTgt>
                                        </p:tgtEl>
                                        <p:attrNameLst>
                                          <p:attrName>style.visibility</p:attrName>
                                        </p:attrNameLst>
                                      </p:cBhvr>
                                      <p:to>
                                        <p:strVal val="visible"/>
                                      </p:to>
                                    </p:set>
                                    <p:animEffect transition="in" filter="dissolve">
                                      <p:cBhvr>
                                        <p:cTn id="12" dur="500"/>
                                        <p:tgtEl>
                                          <p:spTgt spid="4423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2371">
                                            <p:txEl>
                                              <p:pRg st="3" end="3"/>
                                            </p:txEl>
                                          </p:spTgt>
                                        </p:tgtEl>
                                        <p:attrNameLst>
                                          <p:attrName>style.visibility</p:attrName>
                                        </p:attrNameLst>
                                      </p:cBhvr>
                                      <p:to>
                                        <p:strVal val="visible"/>
                                      </p:to>
                                    </p:set>
                                    <p:animEffect transition="in" filter="dissolve">
                                      <p:cBhvr>
                                        <p:cTn id="17" dur="500"/>
                                        <p:tgtEl>
                                          <p:spTgt spid="4423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2371">
                                            <p:txEl>
                                              <p:pRg st="4" end="4"/>
                                            </p:txEl>
                                          </p:spTgt>
                                        </p:tgtEl>
                                        <p:attrNameLst>
                                          <p:attrName>style.visibility</p:attrName>
                                        </p:attrNameLst>
                                      </p:cBhvr>
                                      <p:to>
                                        <p:strVal val="visible"/>
                                      </p:to>
                                    </p:set>
                                    <p:animEffect transition="in" filter="dissolve">
                                      <p:cBhvr>
                                        <p:cTn id="22" dur="500"/>
                                        <p:tgtEl>
                                          <p:spTgt spid="442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066801"/>
            <a:ext cx="7772400" cy="2533650"/>
          </a:xfrm>
        </p:spPr>
        <p:txBody>
          <a:bodyPr/>
          <a:lstStyle/>
          <a:p>
            <a:r>
              <a:rPr lang="en-US" sz="8000" dirty="0" smtClean="0">
                <a:ln w="28575">
                  <a:solidFill>
                    <a:schemeClr val="accent2">
                      <a:lumMod val="75000"/>
                    </a:schemeClr>
                  </a:solidFill>
                </a:ln>
                <a:solidFill>
                  <a:schemeClr val="bg1"/>
                </a:solidFill>
                <a:effectLst>
                  <a:glow rad="228600">
                    <a:schemeClr val="accent3">
                      <a:satMod val="175000"/>
                      <a:alpha val="40000"/>
                    </a:schemeClr>
                  </a:glow>
                </a:effectLst>
              </a:rPr>
              <a:t>What About the Ice Age?</a:t>
            </a:r>
            <a:endParaRPr lang="en-US" sz="8000" dirty="0">
              <a:ln w="28575">
                <a:solidFill>
                  <a:schemeClr val="accent2">
                    <a:lumMod val="75000"/>
                  </a:schemeClr>
                </a:solidFill>
              </a:ln>
              <a:solidFill>
                <a:schemeClr val="bg1"/>
              </a:solidFill>
              <a:effectLst>
                <a:glow rad="228600">
                  <a:schemeClr val="accent3">
                    <a:satMod val="175000"/>
                    <a:alpha val="40000"/>
                  </a:schemeClr>
                </a:glow>
              </a:effectLst>
            </a:endParaRPr>
          </a:p>
        </p:txBody>
      </p:sp>
      <p:sp>
        <p:nvSpPr>
          <p:cNvPr id="5" name="Subtitle 4"/>
          <p:cNvSpPr>
            <a:spLocks noGrp="1"/>
          </p:cNvSpPr>
          <p:nvPr>
            <p:ph type="subTitle" idx="1"/>
          </p:nvPr>
        </p:nvSpPr>
        <p:spPr/>
        <p:txBody>
          <a:bodyPr/>
          <a:lstStyle/>
          <a:p>
            <a:r>
              <a:rPr lang="en-US" sz="4800" b="1" dirty="0" smtClean="0">
                <a:ln>
                  <a:solidFill>
                    <a:schemeClr val="accent3"/>
                  </a:solidFill>
                </a:ln>
                <a:solidFill>
                  <a:schemeClr val="accent6">
                    <a:lumMod val="40000"/>
                    <a:lumOff val="60000"/>
                  </a:schemeClr>
                </a:solidFill>
                <a:effectLst>
                  <a:glow rad="228600">
                    <a:schemeClr val="accent2">
                      <a:satMod val="175000"/>
                      <a:alpha val="40000"/>
                    </a:schemeClr>
                  </a:glow>
                </a:effectLst>
              </a:rPr>
              <a:t>What role (if any) did the Flood play?</a:t>
            </a:r>
            <a:endParaRPr lang="en-US" sz="4800" b="1" dirty="0">
              <a:ln>
                <a:solidFill>
                  <a:schemeClr val="accent3"/>
                </a:solidFill>
              </a:ln>
              <a:solidFill>
                <a:schemeClr val="accent6">
                  <a:lumMod val="40000"/>
                  <a:lumOff val="60000"/>
                </a:schemeClr>
              </a:solidFill>
              <a:effectLst>
                <a:glow rad="228600">
                  <a:schemeClr val="accent2">
                    <a:satMod val="175000"/>
                    <a:alpha val="40000"/>
                  </a:schemeClr>
                </a:glow>
              </a:effectLst>
            </a:endParaRPr>
          </a:p>
        </p:txBody>
      </p:sp>
      <p:sp>
        <p:nvSpPr>
          <p:cNvPr id="6" name="TextBox 5"/>
          <p:cNvSpPr txBox="1"/>
          <p:nvPr/>
        </p:nvSpPr>
        <p:spPr>
          <a:xfrm>
            <a:off x="381000" y="5473005"/>
            <a:ext cx="8382000" cy="1384995"/>
          </a:xfrm>
          <a:prstGeom prst="rect">
            <a:avLst/>
          </a:prstGeom>
          <a:noFill/>
        </p:spPr>
        <p:txBody>
          <a:bodyPr wrap="square" rtlCol="0">
            <a:spAutoFit/>
          </a:bodyPr>
          <a:lstStyle/>
          <a:p>
            <a:r>
              <a:rPr lang="en-US" dirty="0" smtClean="0">
                <a:solidFill>
                  <a:schemeClr val="bg1"/>
                </a:solidFill>
                <a:effectLst>
                  <a:glow rad="228600">
                    <a:schemeClr val="accent4">
                      <a:satMod val="175000"/>
                      <a:alpha val="40000"/>
                    </a:schemeClr>
                  </a:glow>
                </a:effectLst>
                <a:latin typeface="Calibri" pitchFamily="34" charset="0"/>
              </a:rPr>
              <a:t>The information for this section was mostly taken from an article in Answers Magazine; Vol. 2 No. 2; “</a:t>
            </a:r>
            <a:r>
              <a:rPr lang="en-US" i="1" dirty="0" smtClean="0">
                <a:solidFill>
                  <a:schemeClr val="bg1"/>
                </a:solidFill>
                <a:effectLst>
                  <a:glow rad="228600">
                    <a:schemeClr val="accent4">
                      <a:satMod val="175000"/>
                      <a:alpha val="40000"/>
                    </a:schemeClr>
                  </a:glow>
                </a:effectLst>
                <a:latin typeface="Calibri" pitchFamily="34" charset="0"/>
              </a:rPr>
              <a:t>Setting the Stage for an Ice Age</a:t>
            </a:r>
            <a:r>
              <a:rPr lang="en-US" dirty="0" smtClean="0">
                <a:solidFill>
                  <a:schemeClr val="bg1"/>
                </a:solidFill>
                <a:effectLst>
                  <a:glow rad="228600">
                    <a:schemeClr val="accent4">
                      <a:satMod val="175000"/>
                      <a:alpha val="40000"/>
                    </a:schemeClr>
                  </a:glow>
                </a:effectLst>
                <a:latin typeface="Calibri" pitchFamily="34" charset="0"/>
              </a:rPr>
              <a:t>”; p. 59-61</a:t>
            </a:r>
            <a:endParaRPr lang="en-US" dirty="0">
              <a:solidFill>
                <a:schemeClr val="bg1"/>
              </a:solidFill>
              <a:effectLst>
                <a:glow rad="228600">
                  <a:schemeClr val="accent4">
                    <a:satMod val="175000"/>
                    <a:alpha val="40000"/>
                  </a:schemeClr>
                </a:glow>
              </a:effectLst>
              <a:latin typeface="Calibri" pitchFamily="34"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What About the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6324600"/>
            <a:ext cx="9144000" cy="400110"/>
          </a:xfrm>
          <a:prstGeom prst="rect">
            <a:avLst/>
          </a:prstGeom>
        </p:spPr>
        <p:txBody>
          <a:bodyPr wrap="square">
            <a:spAutoFit/>
          </a:bodyPr>
          <a:lstStyle/>
          <a:p>
            <a:pPr>
              <a:buNone/>
            </a:pPr>
            <a:r>
              <a:rPr lang="en-US" sz="2000" b="1" dirty="0" smtClean="0">
                <a:solidFill>
                  <a:schemeClr val="accent2">
                    <a:lumMod val="20000"/>
                    <a:lumOff val="80000"/>
                  </a:schemeClr>
                </a:solidFill>
              </a:rPr>
              <a:t>http://www.answersingenesis.org/articles/am/v2/n2/setting-stage-for-ice-age</a:t>
            </a:r>
            <a:endParaRPr lang="en-US" sz="2000" b="1" dirty="0">
              <a:solidFill>
                <a:schemeClr val="accent2">
                  <a:lumMod val="20000"/>
                  <a:lumOff val="80000"/>
                </a:schemeClr>
              </a:solidFill>
            </a:endParaRPr>
          </a:p>
        </p:txBody>
      </p:sp>
    </p:spTree>
  </p:cSld>
  <p:clrMapOvr>
    <a:masterClrMapping/>
  </p:clrMapOvr>
  <p:transition>
    <p:zoom dir="in"/>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What About the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Extent of the Ice Age</a:t>
            </a:r>
            <a:endParaRPr lang="en-US" sz="5400" dirty="0">
              <a:ln>
                <a:solidFill>
                  <a:schemeClr val="bg1"/>
                </a:solidFill>
              </a:ln>
              <a:effectLst>
                <a:glow rad="228600">
                  <a:schemeClr val="accent3">
                    <a:satMod val="175000"/>
                    <a:alpha val="40000"/>
                  </a:schemeClr>
                </a:glow>
              </a:effectLst>
            </a:endParaRPr>
          </a:p>
        </p:txBody>
      </p:sp>
      <p:sp>
        <p:nvSpPr>
          <p:cNvPr id="5" name="Rectangle 4"/>
          <p:cNvSpPr/>
          <p:nvPr/>
        </p:nvSpPr>
        <p:spPr>
          <a:xfrm>
            <a:off x="152400" y="5334000"/>
            <a:ext cx="8839200" cy="1384995"/>
          </a:xfrm>
          <a:prstGeom prst="rect">
            <a:avLst/>
          </a:prstGeom>
        </p:spPr>
        <p:txBody>
          <a:bodyPr wrap="square">
            <a:spAutoFit/>
          </a:bodyPr>
          <a:lstStyle/>
          <a:p>
            <a:pPr>
              <a:buNone/>
            </a:pPr>
            <a:r>
              <a:rPr lang="en-US" b="1" dirty="0" smtClean="0">
                <a:latin typeface="Calibri" pitchFamily="34" charset="0"/>
              </a:rPr>
              <a:t>During the Ice Age, nearly 30% of the land surface of the earth was covered by ice, which is identified in white. Today, only 10% of the earth’s surface is covered by ice.</a:t>
            </a:r>
            <a:endParaRPr lang="en-US" b="1" dirty="0">
              <a:latin typeface="Calibri" pitchFamily="34" charset="0"/>
            </a:endParaRPr>
          </a:p>
        </p:txBody>
      </p:sp>
    </p:spTree>
  </p:cSld>
  <p:clrMapOvr>
    <a:masterClrMapping/>
  </p:clrMapOvr>
  <p:transition>
    <p:zoom dir="in"/>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What About the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rgbClr val="FFFFFF"/>
                  </a:solidFill>
                </a:ln>
                <a:solidFill>
                  <a:srgbClr val="000000"/>
                </a:solidFill>
                <a:effectLst>
                  <a:glow rad="228600">
                    <a:srgbClr val="FFFFFF">
                      <a:satMod val="175000"/>
                      <a:alpha val="40000"/>
                    </a:srgbClr>
                  </a:glow>
                </a:effectLst>
              </a:rPr>
              <a:t>Evidence of an Ice Age</a:t>
            </a:r>
            <a:endParaRPr lang="en-US" dirty="0"/>
          </a:p>
        </p:txBody>
      </p:sp>
      <p:sp>
        <p:nvSpPr>
          <p:cNvPr id="3" name="Rectangle 2"/>
          <p:cNvSpPr/>
          <p:nvPr/>
        </p:nvSpPr>
        <p:spPr>
          <a:xfrm>
            <a:off x="152400" y="4953000"/>
            <a:ext cx="8839200" cy="1815882"/>
          </a:xfrm>
          <a:prstGeom prst="rect">
            <a:avLst/>
          </a:prstGeom>
        </p:spPr>
        <p:txBody>
          <a:bodyPr wrap="square">
            <a:spAutoFit/>
          </a:bodyPr>
          <a:lstStyle/>
          <a:p>
            <a:pPr>
              <a:buNone/>
            </a:pPr>
            <a:r>
              <a:rPr lang="en-US" b="1" dirty="0" smtClean="0">
                <a:latin typeface="Calibri" pitchFamily="34" charset="0"/>
              </a:rPr>
              <a:t>We know the extent of the Ice Age because the glaciers left features on the landscape similar to features we observe around glaciers today, such as the lateral moraine seen in the photo above.</a:t>
            </a:r>
            <a:endParaRPr lang="en-US" b="1" dirty="0">
              <a:latin typeface="Calibri" pitchFamily="34" charset="0"/>
            </a:endParaRPr>
          </a:p>
        </p:txBody>
      </p:sp>
    </p:spTree>
  </p:cSld>
  <p:clrMapOvr>
    <a:masterClrMapping/>
  </p:clrMapOvr>
  <p:transition>
    <p:zoom dir="in"/>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What </a:t>
            </a:r>
            <a:r>
              <a:rPr lang="en-US" sz="5400" dirty="0" smtClean="0">
                <a:ln>
                  <a:solidFill>
                    <a:schemeClr val="bg1"/>
                  </a:solidFill>
                </a:ln>
                <a:effectLst>
                  <a:glow rad="228600">
                    <a:schemeClr val="accent3">
                      <a:satMod val="175000"/>
                      <a:alpha val="40000"/>
                    </a:schemeClr>
                  </a:glow>
                </a:effectLst>
              </a:rPr>
              <a:t>Causes an Ice </a:t>
            </a:r>
            <a:r>
              <a:rPr lang="en-US" sz="5400" dirty="0" smtClean="0">
                <a:ln>
                  <a:solidFill>
                    <a:schemeClr val="bg1"/>
                  </a:solidFill>
                </a:ln>
                <a:effectLst>
                  <a:glow rad="228600">
                    <a:schemeClr val="accent3">
                      <a:satMod val="175000"/>
                      <a:alpha val="40000"/>
                    </a:schemeClr>
                  </a:glow>
                </a:effectLst>
              </a:rPr>
              <a:t>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6172200"/>
            <a:ext cx="9144000" cy="461665"/>
          </a:xfrm>
          <a:prstGeom prst="rect">
            <a:avLst/>
          </a:prstGeom>
        </p:spPr>
        <p:txBody>
          <a:bodyPr wrap="square">
            <a:spAutoFit/>
          </a:bodyPr>
          <a:lstStyle/>
          <a:p>
            <a:pPr>
              <a:buNone/>
            </a:pPr>
            <a:r>
              <a:rPr lang="en-US" sz="2400" dirty="0" smtClean="0">
                <a:solidFill>
                  <a:schemeClr val="bg1"/>
                </a:solidFill>
                <a:latin typeface="Calibri" pitchFamily="34" charset="0"/>
              </a:rPr>
              <a:t>http</a:t>
            </a:r>
            <a:r>
              <a:rPr lang="en-US" sz="2400" dirty="0" smtClean="0">
                <a:solidFill>
                  <a:schemeClr val="bg1"/>
                </a:solidFill>
                <a:latin typeface="Calibri" pitchFamily="34" charset="0"/>
              </a:rPr>
              <a:t>://www.answersingenesis.org/articles/fit/flood-caused-ice-age</a:t>
            </a:r>
            <a:endParaRPr lang="en-US" sz="2400" dirty="0">
              <a:solidFill>
                <a:schemeClr val="bg1"/>
              </a:solidFill>
              <a:latin typeface="Calibri" pitchFamily="34" charset="0"/>
            </a:endParaRPr>
          </a:p>
        </p:txBody>
      </p:sp>
    </p:spTree>
  </p:cSld>
  <p:clrMapOvr>
    <a:masterClrMapping/>
  </p:clrMapOvr>
  <p:transition>
    <p:zoom/>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What Causes an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6172200"/>
            <a:ext cx="9144000" cy="461665"/>
          </a:xfrm>
          <a:prstGeom prst="rect">
            <a:avLst/>
          </a:prstGeom>
        </p:spPr>
        <p:txBody>
          <a:bodyPr wrap="square">
            <a:spAutoFit/>
          </a:bodyPr>
          <a:lstStyle/>
          <a:p>
            <a:pPr>
              <a:buNone/>
            </a:pPr>
            <a:r>
              <a:rPr lang="en-US" sz="2400" dirty="0" smtClean="0">
                <a:solidFill>
                  <a:schemeClr val="bg1"/>
                </a:solidFill>
                <a:latin typeface="Calibri" pitchFamily="34" charset="0"/>
              </a:rPr>
              <a:t>http</a:t>
            </a:r>
            <a:r>
              <a:rPr lang="en-US" sz="2400" dirty="0" smtClean="0">
                <a:solidFill>
                  <a:schemeClr val="bg1"/>
                </a:solidFill>
                <a:latin typeface="Calibri" pitchFamily="34" charset="0"/>
              </a:rPr>
              <a:t>://www.answersingenesis.org/articles/fit/flood-caused-ice-age</a:t>
            </a:r>
            <a:endParaRPr lang="en-US" sz="2400" dirty="0">
              <a:solidFill>
                <a:schemeClr val="bg1"/>
              </a:solidFill>
              <a:latin typeface="Calibri" pitchFamily="34" charset="0"/>
            </a:endParaRPr>
          </a:p>
        </p:txBody>
      </p:sp>
    </p:spTree>
  </p:cSld>
  <p:clrMapOvr>
    <a:masterClrMapping/>
  </p:clrMapOvr>
  <p:transition>
    <p:zoom/>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What Causes an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eaLnBrk="1" hangingPunct="1">
              <a:defRPr/>
            </a:pPr>
            <a:r>
              <a:rPr lang="en-US" sz="3600" dirty="0" smtClean="0"/>
              <a:t>Gen 8:4 – “The Mountains of Ararat”</a:t>
            </a:r>
          </a:p>
        </p:txBody>
      </p:sp>
      <p:pic>
        <p:nvPicPr>
          <p:cNvPr id="36867" name="Content Placeholder 5" descr="Mountains of Ararat.jpg"/>
          <p:cNvPicPr>
            <a:picLocks noGrp="1" noChangeAspect="1"/>
          </p:cNvPicPr>
          <p:nvPr>
            <p:ph idx="1"/>
          </p:nvPr>
        </p:nvPicPr>
        <p:blipFill>
          <a:blip r:embed="rId2" cstate="print"/>
          <a:srcRect/>
          <a:stretch>
            <a:fillRect/>
          </a:stretch>
        </p:blipFill>
        <p:spPr>
          <a:xfrm>
            <a:off x="1447800" y="1169988"/>
            <a:ext cx="6553200" cy="5299075"/>
          </a:xfr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The Flood-Caused Ice Age</a:t>
            </a: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dir="in"/>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1000" r="-3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rgbClr val="FFFFFF"/>
                  </a:solidFill>
                </a:ln>
                <a:solidFill>
                  <a:srgbClr val="000000"/>
                </a:solidFill>
                <a:effectLst>
                  <a:glow rad="228600">
                    <a:srgbClr val="FFFFFF">
                      <a:satMod val="175000"/>
                      <a:alpha val="40000"/>
                    </a:srgbClr>
                  </a:glow>
                </a:effectLst>
              </a:rPr>
              <a:t>Flood-Caused Ice Age</a:t>
            </a:r>
            <a:endParaRPr lang="en-US" dirty="0"/>
          </a:p>
        </p:txBody>
      </p:sp>
      <p:sp>
        <p:nvSpPr>
          <p:cNvPr id="3" name="Rectangle 2"/>
          <p:cNvSpPr/>
          <p:nvPr/>
        </p:nvSpPr>
        <p:spPr>
          <a:xfrm>
            <a:off x="304800" y="5780782"/>
            <a:ext cx="8839200" cy="1077218"/>
          </a:xfrm>
          <a:prstGeom prst="rect">
            <a:avLst/>
          </a:prstGeom>
        </p:spPr>
        <p:txBody>
          <a:bodyPr wrap="square">
            <a:spAutoFit/>
          </a:bodyPr>
          <a:lstStyle/>
          <a:p>
            <a:pPr>
              <a:buNone/>
            </a:pPr>
            <a:r>
              <a:rPr lang="en-US" sz="3200" b="1" dirty="0" smtClean="0">
                <a:ln>
                  <a:solidFill>
                    <a:schemeClr val="tx2"/>
                  </a:solidFill>
                </a:ln>
                <a:solidFill>
                  <a:srgbClr val="FFFF00"/>
                </a:solidFill>
                <a:effectLst>
                  <a:glow rad="228600">
                    <a:schemeClr val="accent5">
                      <a:satMod val="175000"/>
                      <a:alpha val="40000"/>
                    </a:schemeClr>
                  </a:glow>
                </a:effectLst>
                <a:latin typeface="Calibri" pitchFamily="34" charset="0"/>
              </a:rPr>
              <a:t>These particles would have reflected some of the sunlight back to space and caused cooler summers.</a:t>
            </a:r>
          </a:p>
        </p:txBody>
      </p:sp>
    </p:spTree>
  </p:cSld>
  <p:clrMapOvr>
    <a:masterClrMapping/>
  </p:clrMapOvr>
  <p:transition>
    <p:zoom/>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The Flood-Caused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dir="in"/>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The Flood-Caused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The Flood-Caused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dir="in"/>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5400" dirty="0" smtClean="0">
                <a:ln>
                  <a:solidFill>
                    <a:schemeClr val="bg1"/>
                  </a:solidFill>
                </a:ln>
                <a:effectLst>
                  <a:glow rad="228600">
                    <a:schemeClr val="accent3">
                      <a:satMod val="175000"/>
                      <a:alpha val="40000"/>
                    </a:schemeClr>
                  </a:glow>
                </a:effectLst>
              </a:rPr>
              <a:t>The Flood-Caused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4800" dirty="0" smtClean="0">
                <a:ln>
                  <a:solidFill>
                    <a:schemeClr val="bg1"/>
                  </a:solidFill>
                </a:ln>
                <a:effectLst>
                  <a:glow rad="228600">
                    <a:schemeClr val="accent3">
                      <a:satMod val="175000"/>
                      <a:alpha val="40000"/>
                    </a:schemeClr>
                  </a:glow>
                </a:effectLst>
              </a:rPr>
              <a:t>How Long Was the Ice Age?</a:t>
            </a:r>
            <a:endParaRPr lang="en-US" sz="48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dir="in"/>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4800" dirty="0" smtClean="0">
                <a:ln>
                  <a:solidFill>
                    <a:srgbClr val="FFFFFF"/>
                  </a:solidFill>
                </a:ln>
                <a:solidFill>
                  <a:srgbClr val="000000"/>
                </a:solidFill>
                <a:effectLst>
                  <a:glow rad="228600">
                    <a:srgbClr val="FFFFFF">
                      <a:satMod val="175000"/>
                      <a:alpha val="40000"/>
                    </a:srgbClr>
                  </a:glow>
                </a:effectLst>
              </a:rPr>
              <a:t>How Long Was the Ice Age?</a:t>
            </a:r>
            <a:endParaRPr lang="en-US" sz="5400" dirty="0">
              <a:ln>
                <a:solidFill>
                  <a:schemeClr val="bg1"/>
                </a:solidFill>
              </a:ln>
              <a:effectLst>
                <a:glow rad="228600">
                  <a:schemeClr val="accent3">
                    <a:satMod val="175000"/>
                    <a:alpha val="40000"/>
                  </a:schemeClr>
                </a:glow>
              </a:effectLst>
            </a:endParaRPr>
          </a:p>
        </p:txBody>
      </p:sp>
      <p:graphicFrame>
        <p:nvGraphicFramePr>
          <p:cNvPr id="4" name="Content Placeholder 3"/>
          <p:cNvGraphicFramePr>
            <a:graphicFrameLocks noGrp="1"/>
          </p:cNvGraphicFramePr>
          <p:nvPr>
            <p:ph idx="1"/>
          </p:nvPr>
        </p:nvGraphicFramePr>
        <p:xfrm>
          <a:off x="762000" y="1295400"/>
          <a:ext cx="7772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eaLnBrk="1" hangingPunct="1">
              <a:defRPr/>
            </a:pPr>
            <a:r>
              <a:rPr lang="en-US" sz="3600" dirty="0" smtClean="0"/>
              <a:t>Gen 8:4 – “The Mountains of Ararat”</a:t>
            </a:r>
          </a:p>
        </p:txBody>
      </p:sp>
      <p:pic>
        <p:nvPicPr>
          <p:cNvPr id="37891" name="Content Placeholder 5" descr="Mountains of Ararat.jpg"/>
          <p:cNvPicPr>
            <a:picLocks noGrp="1" noChangeAspect="1"/>
          </p:cNvPicPr>
          <p:nvPr>
            <p:ph idx="1"/>
          </p:nvPr>
        </p:nvPicPr>
        <p:blipFill>
          <a:blip r:embed="rId2" cstate="print"/>
          <a:srcRect/>
          <a:stretch>
            <a:fillRect/>
          </a:stretch>
        </p:blipFill>
        <p:spPr>
          <a:xfrm>
            <a:off x="1447800" y="1681163"/>
            <a:ext cx="6553200" cy="4275137"/>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1295400" y="0"/>
          <a:ext cx="6189663" cy="6858000"/>
        </p:xfrm>
        <a:graphic>
          <a:graphicData uri="http://schemas.openxmlformats.org/presentationml/2006/ole">
            <p:oleObj spid="_x0000_s1026" name="Photo Editor Photo" r:id="rId3" imgW="19009524" imgH="21057143" progId="">
              <p:embed/>
            </p:oleObj>
          </a:graphicData>
        </a:graphic>
      </p:graphicFrame>
      <p:sp>
        <p:nvSpPr>
          <p:cNvPr id="1027" name="WordArt 9"/>
          <p:cNvSpPr>
            <a:spLocks noChangeArrowheads="1" noChangeShapeType="1" noTextEdit="1"/>
          </p:cNvSpPr>
          <p:nvPr/>
        </p:nvSpPr>
        <p:spPr bwMode="auto">
          <a:xfrm rot="-5368693">
            <a:off x="-2038350" y="3333750"/>
            <a:ext cx="5210175" cy="52387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Sans Md BT"/>
              </a:rPr>
              <a:t>Time Periods of the Flood</a:t>
            </a:r>
          </a:p>
        </p:txBody>
      </p:sp>
      <p:sp>
        <p:nvSpPr>
          <p:cNvPr id="1028" name="Text Box 10"/>
          <p:cNvSpPr txBox="1">
            <a:spLocks noChangeArrowheads="1"/>
          </p:cNvSpPr>
          <p:nvPr/>
        </p:nvSpPr>
        <p:spPr bwMode="auto">
          <a:xfrm>
            <a:off x="7620000" y="5489575"/>
            <a:ext cx="1524000" cy="1155700"/>
          </a:xfrm>
          <a:prstGeom prst="rect">
            <a:avLst/>
          </a:prstGeom>
          <a:noFill/>
          <a:ln w="9525">
            <a:noFill/>
            <a:miter lim="800000"/>
            <a:headEnd/>
            <a:tailEnd/>
          </a:ln>
        </p:spPr>
        <p:txBody>
          <a:bodyPr anchor="ctr">
            <a:spAutoFit/>
          </a:bodyPr>
          <a:lstStyle/>
          <a:p>
            <a:pPr eaLnBrk="0" hangingPunct="0">
              <a:spcBef>
                <a:spcPct val="0"/>
              </a:spcBef>
              <a:buFontTx/>
              <a:buNone/>
            </a:pPr>
            <a:r>
              <a:rPr lang="en-US" sz="1400"/>
              <a:t>* Date notation specifically mentioned in Scripture (All others derived)</a:t>
            </a:r>
          </a:p>
        </p:txBody>
      </p:sp>
    </p:spTree>
  </p:cSld>
  <p:clrMapOvr>
    <a:masterClrMapping/>
  </p:clrMapOvr>
  <p:transition>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8:5-12 – The </a:t>
            </a:r>
            <a:r>
              <a:rPr lang="en-US" sz="3200" b="1" smtClean="0">
                <a:latin typeface="Tahoma" pitchFamily="34" charset="0"/>
              </a:rPr>
              <a:t>Waters Continue </a:t>
            </a:r>
            <a:r>
              <a:rPr lang="en-US" sz="3200" b="1" dirty="0" smtClean="0">
                <a:latin typeface="Tahoma" pitchFamily="34" charset="0"/>
              </a:rPr>
              <a:t>to Recede</a:t>
            </a:r>
          </a:p>
        </p:txBody>
      </p:sp>
      <p:sp>
        <p:nvSpPr>
          <p:cNvPr id="60419" name="Rectangle 3"/>
          <p:cNvSpPr>
            <a:spLocks noGrp="1" noChangeArrowheads="1"/>
          </p:cNvSpPr>
          <p:nvPr>
            <p:ph idx="1"/>
          </p:nvPr>
        </p:nvSpPr>
        <p:spPr>
          <a:xfrm>
            <a:off x="457200" y="1066800"/>
            <a:ext cx="8229600" cy="5791200"/>
          </a:xfrm>
        </p:spPr>
        <p:txBody>
          <a:bodyPr>
            <a:normAutofit fontScale="85000" lnSpcReduction="20000"/>
          </a:bodyPr>
          <a:lstStyle/>
          <a:p>
            <a:pPr marL="0" indent="0" eaLnBrk="1" hangingPunct="1">
              <a:lnSpc>
                <a:spcPct val="90000"/>
              </a:lnSpc>
              <a:defRPr/>
            </a:pPr>
            <a:r>
              <a:rPr lang="en-US" sz="3100" i="1" baseline="30000" dirty="0" smtClean="0">
                <a:solidFill>
                  <a:schemeClr val="tx2"/>
                </a:solidFill>
                <a:latin typeface="Times New Roman" pitchFamily="18" charset="0"/>
              </a:rPr>
              <a:t>5</a:t>
            </a:r>
            <a:r>
              <a:rPr lang="en-US" i="1" dirty="0" smtClean="0">
                <a:latin typeface="Times New Roman" pitchFamily="18" charset="0"/>
              </a:rPr>
              <a:t> The waters continued to recede until the tenth month, and on the first day of the tenth month the tops of the mountains became visible.  </a:t>
            </a:r>
            <a:r>
              <a:rPr lang="en-US" sz="3100" i="1" baseline="30000" dirty="0" smtClean="0">
                <a:solidFill>
                  <a:schemeClr val="tx2"/>
                </a:solidFill>
                <a:latin typeface="Times New Roman" pitchFamily="18" charset="0"/>
              </a:rPr>
              <a:t>6</a:t>
            </a:r>
            <a:r>
              <a:rPr lang="en-US" i="1" dirty="0" smtClean="0">
                <a:latin typeface="Times New Roman" pitchFamily="18" charset="0"/>
              </a:rPr>
              <a:t> After forty days Noah opened the window he had made in the ark  </a:t>
            </a:r>
            <a:r>
              <a:rPr lang="en-US" sz="3100" i="1" baseline="30000" dirty="0" smtClean="0">
                <a:solidFill>
                  <a:schemeClr val="tx2"/>
                </a:solidFill>
                <a:latin typeface="Times New Roman" pitchFamily="18" charset="0"/>
              </a:rPr>
              <a:t>7</a:t>
            </a:r>
            <a:r>
              <a:rPr lang="en-US" i="1" dirty="0" smtClean="0">
                <a:latin typeface="Times New Roman" pitchFamily="18" charset="0"/>
              </a:rPr>
              <a:t> and sent out a raven, and it kept flying back and forth until the water had dried up from the earth.  </a:t>
            </a:r>
            <a:r>
              <a:rPr lang="en-US" sz="3100" i="1" baseline="30000" dirty="0" smtClean="0">
                <a:solidFill>
                  <a:schemeClr val="tx2"/>
                </a:solidFill>
                <a:latin typeface="Times New Roman" pitchFamily="18" charset="0"/>
              </a:rPr>
              <a:t>8</a:t>
            </a:r>
            <a:r>
              <a:rPr lang="en-US" i="1" dirty="0" smtClean="0">
                <a:latin typeface="Times New Roman" pitchFamily="18" charset="0"/>
              </a:rPr>
              <a:t> Then he sent out a dove to see if the water had receded from the surface of the ground.  </a:t>
            </a:r>
            <a:r>
              <a:rPr lang="en-US" sz="3100" i="1" baseline="30000" dirty="0" smtClean="0">
                <a:solidFill>
                  <a:schemeClr val="tx2"/>
                </a:solidFill>
                <a:latin typeface="Times New Roman" pitchFamily="18" charset="0"/>
              </a:rPr>
              <a:t>9</a:t>
            </a:r>
            <a:r>
              <a:rPr lang="en-US" i="1" dirty="0" smtClean="0">
                <a:latin typeface="Times New Roman" pitchFamily="18" charset="0"/>
              </a:rPr>
              <a:t> But the dove could find no place to set its feet because there was water over all the surface of the earth; so it returned to Noah in the ark. He reached out his hand and took the dove and brought it back to himself in the ark.  </a:t>
            </a:r>
            <a:r>
              <a:rPr lang="en-US" sz="3100" i="1" baseline="30000" dirty="0" smtClean="0">
                <a:solidFill>
                  <a:schemeClr val="tx2"/>
                </a:solidFill>
                <a:latin typeface="Times New Roman" pitchFamily="18" charset="0"/>
              </a:rPr>
              <a:t>10</a:t>
            </a:r>
            <a:r>
              <a:rPr lang="en-US" i="1" dirty="0" smtClean="0">
                <a:latin typeface="Times New Roman" pitchFamily="18" charset="0"/>
              </a:rPr>
              <a:t> He waited seven more days and again sent out the dove from the ark.  </a:t>
            </a:r>
            <a:r>
              <a:rPr lang="en-US" sz="3100" i="1" baseline="30000" dirty="0" smtClean="0">
                <a:solidFill>
                  <a:schemeClr val="tx2"/>
                </a:solidFill>
                <a:latin typeface="Times New Roman" pitchFamily="18" charset="0"/>
              </a:rPr>
              <a:t>11</a:t>
            </a:r>
            <a:r>
              <a:rPr lang="en-US" i="1" dirty="0" smtClean="0">
                <a:latin typeface="Times New Roman" pitchFamily="18" charset="0"/>
              </a:rPr>
              <a:t> When the dove returned to him in the evening, there in its beak was a freshly plucked olive leaf! Then Noah knew that the water had receded from the earth.  </a:t>
            </a:r>
            <a:r>
              <a:rPr lang="en-US" sz="3100" i="1" baseline="30000" dirty="0" smtClean="0">
                <a:solidFill>
                  <a:schemeClr val="tx2"/>
                </a:solidFill>
                <a:latin typeface="Times New Roman" pitchFamily="18" charset="0"/>
              </a:rPr>
              <a:t>12</a:t>
            </a:r>
            <a:r>
              <a:rPr lang="en-US" i="1" dirty="0" smtClean="0">
                <a:latin typeface="Times New Roman" pitchFamily="18" charset="0"/>
              </a:rPr>
              <a:t> He waited seven more days and sent the dove out again, but this time it did not return to him.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8:13-19 – Noah Comes Out of the Ark</a:t>
            </a:r>
          </a:p>
        </p:txBody>
      </p:sp>
      <p:sp>
        <p:nvSpPr>
          <p:cNvPr id="60419" name="Rectangle 3"/>
          <p:cNvSpPr>
            <a:spLocks noGrp="1" noChangeArrowheads="1"/>
          </p:cNvSpPr>
          <p:nvPr>
            <p:ph idx="1"/>
          </p:nvPr>
        </p:nvSpPr>
        <p:spPr>
          <a:xfrm>
            <a:off x="457200" y="1066800"/>
            <a:ext cx="8229600" cy="5791200"/>
          </a:xfrm>
        </p:spPr>
        <p:txBody>
          <a:bodyPr>
            <a:normAutofit fontScale="85000" lnSpcReduction="10000"/>
          </a:bodyPr>
          <a:lstStyle/>
          <a:p>
            <a:pPr marL="0" indent="0" eaLnBrk="1" hangingPunct="1">
              <a:lnSpc>
                <a:spcPct val="90000"/>
              </a:lnSpc>
              <a:defRPr/>
            </a:pPr>
            <a:r>
              <a:rPr lang="en-US" sz="3000" i="1" baseline="30000" dirty="0" smtClean="0">
                <a:solidFill>
                  <a:schemeClr val="tx2"/>
                </a:solidFill>
                <a:latin typeface="Times New Roman" pitchFamily="18" charset="0"/>
              </a:rPr>
              <a:t>13</a:t>
            </a:r>
            <a:r>
              <a:rPr lang="en-US" i="1" dirty="0" smtClean="0">
                <a:latin typeface="Times New Roman" pitchFamily="18" charset="0"/>
              </a:rPr>
              <a:t> By the first day of the first month of Noah's six hundred and first year, the water had dried up from the earth. Noah then removed the covering from the ark and saw that the surface of the ground was dry.  </a:t>
            </a:r>
            <a:r>
              <a:rPr lang="en-US" sz="3100" i="1" baseline="30000" dirty="0" smtClean="0">
                <a:solidFill>
                  <a:schemeClr val="tx2"/>
                </a:solidFill>
                <a:latin typeface="Times New Roman" pitchFamily="18" charset="0"/>
              </a:rPr>
              <a:t>14</a:t>
            </a:r>
            <a:r>
              <a:rPr lang="en-US" i="1" dirty="0" smtClean="0">
                <a:latin typeface="Times New Roman" pitchFamily="18" charset="0"/>
              </a:rPr>
              <a:t> By the twenty-seventh day of the second month the earth was completely dry.  </a:t>
            </a:r>
            <a:r>
              <a:rPr lang="en-US" sz="3100" i="1" baseline="30000" dirty="0" smtClean="0">
                <a:solidFill>
                  <a:schemeClr val="tx2"/>
                </a:solidFill>
                <a:latin typeface="Times New Roman" pitchFamily="18" charset="0"/>
              </a:rPr>
              <a:t>15</a:t>
            </a:r>
            <a:r>
              <a:rPr lang="en-US" i="1" dirty="0" smtClean="0">
                <a:latin typeface="Times New Roman" pitchFamily="18" charset="0"/>
              </a:rPr>
              <a:t> Then God said to Noah,  </a:t>
            </a:r>
            <a:r>
              <a:rPr lang="en-US" sz="3100" i="1" baseline="30000" dirty="0" smtClean="0">
                <a:solidFill>
                  <a:schemeClr val="tx2"/>
                </a:solidFill>
                <a:latin typeface="Times New Roman" pitchFamily="18" charset="0"/>
              </a:rPr>
              <a:t>16</a:t>
            </a:r>
            <a:r>
              <a:rPr lang="en-US" i="1" dirty="0" smtClean="0">
                <a:latin typeface="Times New Roman" pitchFamily="18" charset="0"/>
              </a:rPr>
              <a:t> "Come out of the ark, you and your wife and your sons and their wives.  </a:t>
            </a:r>
            <a:r>
              <a:rPr lang="en-US" sz="3100" i="1" baseline="30000" dirty="0" smtClean="0">
                <a:solidFill>
                  <a:schemeClr val="tx2"/>
                </a:solidFill>
                <a:latin typeface="Times New Roman" pitchFamily="18" charset="0"/>
              </a:rPr>
              <a:t>17</a:t>
            </a:r>
            <a:r>
              <a:rPr lang="en-US" i="1" dirty="0" smtClean="0">
                <a:latin typeface="Times New Roman" pitchFamily="18" charset="0"/>
              </a:rPr>
              <a:t> Bring out every kind of living creature that is with you-- the birds, the animals, and all the creatures that move along the ground-- so they can multiply on the earth and be fruitful and increase in number upon it."  </a:t>
            </a:r>
            <a:r>
              <a:rPr lang="en-US" sz="3100" i="1" baseline="30000" dirty="0" smtClean="0">
                <a:solidFill>
                  <a:schemeClr val="tx2"/>
                </a:solidFill>
                <a:latin typeface="Times New Roman" pitchFamily="18" charset="0"/>
              </a:rPr>
              <a:t>18</a:t>
            </a:r>
            <a:r>
              <a:rPr lang="en-US" i="1" dirty="0" smtClean="0">
                <a:latin typeface="Times New Roman" pitchFamily="18" charset="0"/>
              </a:rPr>
              <a:t> So Noah came out, together with his sons and his wife and his sons' wives.  </a:t>
            </a:r>
            <a:r>
              <a:rPr lang="en-US" sz="3100" i="1" baseline="30000" dirty="0" smtClean="0">
                <a:solidFill>
                  <a:schemeClr val="tx2"/>
                </a:solidFill>
                <a:latin typeface="Times New Roman" pitchFamily="18" charset="0"/>
              </a:rPr>
              <a:t>19</a:t>
            </a:r>
            <a:r>
              <a:rPr lang="en-US" i="1" dirty="0" smtClean="0">
                <a:latin typeface="Times New Roman" pitchFamily="18" charset="0"/>
              </a:rPr>
              <a:t> All the animals and all the creatures that move along the ground and all the birds-- everything that moves on the earth-- came out of the ark, one kind after another.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6:1-4 – The Corruption of the Godly Line</a:t>
            </a:r>
          </a:p>
        </p:txBody>
      </p:sp>
      <p:sp>
        <p:nvSpPr>
          <p:cNvPr id="60419" name="Rectangle 3"/>
          <p:cNvSpPr>
            <a:spLocks noGrp="1" noChangeArrowheads="1"/>
          </p:cNvSpPr>
          <p:nvPr>
            <p:ph idx="1"/>
          </p:nvPr>
        </p:nvSpPr>
        <p:spPr>
          <a:xfrm>
            <a:off x="457200" y="1066800"/>
            <a:ext cx="8229600" cy="5791200"/>
          </a:xfrm>
        </p:spPr>
        <p:txBody>
          <a:bodyPr>
            <a:normAutofit fontScale="92500" lnSpcReduction="10000"/>
          </a:bodyPr>
          <a:lstStyle/>
          <a:p>
            <a:pPr marL="0" indent="0" eaLnBrk="1" hangingPunct="1">
              <a:lnSpc>
                <a:spcPct val="90000"/>
              </a:lnSpc>
              <a:defRPr/>
            </a:pPr>
            <a:r>
              <a:rPr lang="en-US" i="1" dirty="0" smtClean="0">
                <a:latin typeface="Cambria" pitchFamily="18" charset="0"/>
              </a:rPr>
              <a:t>When man began to multiply on the face of the land and daughters were born to them, </a:t>
            </a:r>
            <a:r>
              <a:rPr lang="en-US" i="1" baseline="30000" dirty="0" smtClean="0">
                <a:latin typeface="Cambria" pitchFamily="18" charset="0"/>
              </a:rPr>
              <a:t>2</a:t>
            </a:r>
            <a:r>
              <a:rPr lang="en-US" i="1" dirty="0" smtClean="0">
                <a:latin typeface="Cambria" pitchFamily="18" charset="0"/>
              </a:rPr>
              <a:t> the sons of God </a:t>
            </a:r>
            <a:r>
              <a:rPr lang="en-US" dirty="0" smtClean="0">
                <a:solidFill>
                  <a:schemeClr val="accent6">
                    <a:lumMod val="75000"/>
                  </a:schemeClr>
                </a:solidFill>
                <a:latin typeface="Cambria" pitchFamily="18" charset="0"/>
                <a:cs typeface="Times New Roman" pitchFamily="18" charset="0"/>
              </a:rPr>
              <a:t>[cf. Hos. 1:10 where “Sons of the God” refers to believers] </a:t>
            </a:r>
            <a:r>
              <a:rPr lang="en-US" i="1" dirty="0" smtClean="0">
                <a:latin typeface="Cambria" pitchFamily="18" charset="0"/>
              </a:rPr>
              <a:t>saw that the daughters of man were attractive. And they took as their wives any they chose. </a:t>
            </a:r>
            <a:r>
              <a:rPr lang="en-US" i="1" baseline="30000" dirty="0" smtClean="0">
                <a:latin typeface="Cambria" pitchFamily="18" charset="0"/>
              </a:rPr>
              <a:t>3</a:t>
            </a:r>
            <a:r>
              <a:rPr lang="en-US" i="1" dirty="0" smtClean="0">
                <a:latin typeface="Cambria" pitchFamily="18" charset="0"/>
              </a:rPr>
              <a:t> Then the LORD said, "My Spirit shall not abide in man forever, for he is flesh: his days shall be 120 years." </a:t>
            </a:r>
            <a:r>
              <a:rPr lang="en-US" i="1" baseline="30000" dirty="0" smtClean="0">
                <a:latin typeface="Cambria" pitchFamily="18" charset="0"/>
              </a:rPr>
              <a:t>4</a:t>
            </a:r>
            <a:r>
              <a:rPr lang="en-US" i="1" dirty="0" smtClean="0">
                <a:latin typeface="Cambria" pitchFamily="18" charset="0"/>
              </a:rPr>
              <a:t> The </a:t>
            </a:r>
            <a:r>
              <a:rPr lang="en-US" i="1" dirty="0" err="1" smtClean="0">
                <a:latin typeface="Cambria" pitchFamily="18" charset="0"/>
              </a:rPr>
              <a:t>Nephilim</a:t>
            </a:r>
            <a:r>
              <a:rPr lang="en-US" i="1" dirty="0" smtClean="0">
                <a:latin typeface="Cambria" pitchFamily="18" charset="0"/>
              </a:rPr>
              <a:t> </a:t>
            </a:r>
            <a:r>
              <a:rPr lang="en-US" i="1" dirty="0" smtClean="0">
                <a:solidFill>
                  <a:srgbClr val="C00000"/>
                </a:solidFill>
                <a:latin typeface="Cambria" pitchFamily="18" charset="0"/>
              </a:rPr>
              <a:t>[“giants” cf. Num 13:33] </a:t>
            </a:r>
            <a:r>
              <a:rPr lang="en-US" i="1" dirty="0" smtClean="0">
                <a:latin typeface="Cambria" pitchFamily="18" charset="0"/>
              </a:rPr>
              <a:t>were on the earth in those days, and also afterward, when the sons of God came in to the daughters of man and they bore children to them. These were the mighty men who were of old, the men of renown. </a:t>
            </a:r>
            <a:endParaRPr lang="en-US" i="1" dirty="0" smtClean="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8:20-22 – God Determines Never to Flood the Entire Earth Again</a:t>
            </a:r>
          </a:p>
        </p:txBody>
      </p:sp>
      <p:sp>
        <p:nvSpPr>
          <p:cNvPr id="40963"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sz="3000" i="1" baseline="30000" smtClean="0">
                <a:solidFill>
                  <a:schemeClr val="tx2"/>
                </a:solidFill>
                <a:latin typeface="Times New Roman" pitchFamily="18" charset="0"/>
              </a:rPr>
              <a:t>20</a:t>
            </a:r>
            <a:r>
              <a:rPr lang="en-US" i="1" smtClean="0">
                <a:latin typeface="Times New Roman" pitchFamily="18" charset="0"/>
              </a:rPr>
              <a:t> Then Noah built an altar to the LORD and, taking some of all the clean animals and clean birds, he sacrificed burnt offerings on it.  </a:t>
            </a:r>
            <a:r>
              <a:rPr lang="en-US" sz="3000" i="1" baseline="30000" smtClean="0">
                <a:solidFill>
                  <a:schemeClr val="tx2"/>
                </a:solidFill>
                <a:latin typeface="Times New Roman" pitchFamily="18" charset="0"/>
              </a:rPr>
              <a:t>21</a:t>
            </a:r>
            <a:r>
              <a:rPr lang="en-US" i="1" smtClean="0">
                <a:latin typeface="Times New Roman" pitchFamily="18" charset="0"/>
              </a:rPr>
              <a:t> The LORD smelled the pleasing aroma and said in his heart: "Never again will I curse the ground because of man, even though every inclination of his heart is evil from childhood. And never again will I destroy all living creatures, as I have done.  </a:t>
            </a:r>
            <a:r>
              <a:rPr lang="en-US" sz="3000" i="1" baseline="30000" smtClean="0">
                <a:solidFill>
                  <a:schemeClr val="tx2"/>
                </a:solidFill>
                <a:latin typeface="Times New Roman" pitchFamily="18" charset="0"/>
              </a:rPr>
              <a:t>22</a:t>
            </a:r>
            <a:r>
              <a:rPr lang="en-US" i="1" smtClean="0">
                <a:latin typeface="Times New Roman" pitchFamily="18" charset="0"/>
              </a:rPr>
              <a:t> "As long as the earth endures, seedtime and harvest, cold and heat, summer and winter, day and night will never cease."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9:1-7 – God Gives Noah Instructions for the New World</a:t>
            </a:r>
          </a:p>
        </p:txBody>
      </p:sp>
      <p:sp>
        <p:nvSpPr>
          <p:cNvPr id="60419" name="Rectangle 3"/>
          <p:cNvSpPr>
            <a:spLocks noGrp="1" noChangeArrowheads="1"/>
          </p:cNvSpPr>
          <p:nvPr>
            <p:ph idx="1"/>
          </p:nvPr>
        </p:nvSpPr>
        <p:spPr>
          <a:xfrm>
            <a:off x="457200" y="1066800"/>
            <a:ext cx="8229600" cy="5791200"/>
          </a:xfrm>
        </p:spPr>
        <p:txBody>
          <a:bodyPr>
            <a:normAutofit fontScale="85000" lnSpcReduction="10000"/>
          </a:bodyPr>
          <a:lstStyle/>
          <a:p>
            <a:pPr marL="0" indent="0" eaLnBrk="1" hangingPunct="1">
              <a:lnSpc>
                <a:spcPct val="90000"/>
              </a:lnSpc>
              <a:defRPr/>
            </a:pPr>
            <a:r>
              <a:rPr lang="en-US" i="1" dirty="0" smtClean="0">
                <a:latin typeface="Times New Roman" pitchFamily="18" charset="0"/>
              </a:rPr>
              <a:t>Then God blessed Noah and his sons, saying to them, "Be fruitful and increase in number and fill the earth.  </a:t>
            </a:r>
            <a:r>
              <a:rPr lang="en-US" sz="3000" i="1" baseline="30000" dirty="0" smtClean="0">
                <a:solidFill>
                  <a:schemeClr val="tx2"/>
                </a:solidFill>
                <a:latin typeface="Times New Roman" pitchFamily="18" charset="0"/>
              </a:rPr>
              <a:t>2</a:t>
            </a:r>
            <a:r>
              <a:rPr lang="en-US" i="1" dirty="0" smtClean="0">
                <a:latin typeface="Times New Roman" pitchFamily="18" charset="0"/>
              </a:rPr>
              <a:t> The fear and dread of you will fall upon all the beasts of the earth and all the birds of the air, upon every creature that moves along the ground, and upon all the fish of the sea; they are given into your hands.  </a:t>
            </a:r>
            <a:r>
              <a:rPr lang="en-US" sz="3100" i="1" baseline="30000" dirty="0" smtClean="0">
                <a:solidFill>
                  <a:schemeClr val="tx2"/>
                </a:solidFill>
                <a:latin typeface="Times New Roman" pitchFamily="18" charset="0"/>
              </a:rPr>
              <a:t>3</a:t>
            </a:r>
            <a:r>
              <a:rPr lang="en-US" i="1" dirty="0" smtClean="0">
                <a:latin typeface="Times New Roman" pitchFamily="18" charset="0"/>
              </a:rPr>
              <a:t> Everything that lives and moves will be food for you. Just as I gave you the green plants, I now give you everything.  </a:t>
            </a:r>
            <a:r>
              <a:rPr lang="en-US" sz="3100" i="1" baseline="30000" dirty="0" smtClean="0">
                <a:solidFill>
                  <a:schemeClr val="tx2"/>
                </a:solidFill>
                <a:latin typeface="Times New Roman" pitchFamily="18" charset="0"/>
              </a:rPr>
              <a:t>4</a:t>
            </a:r>
            <a:r>
              <a:rPr lang="en-US" i="1" dirty="0" smtClean="0">
                <a:latin typeface="Times New Roman" pitchFamily="18" charset="0"/>
              </a:rPr>
              <a:t> "But you must not eat meat that has its lifeblood still in it.  </a:t>
            </a:r>
            <a:r>
              <a:rPr lang="en-US" sz="3100" i="1" baseline="30000" dirty="0" smtClean="0">
                <a:solidFill>
                  <a:schemeClr val="tx2"/>
                </a:solidFill>
                <a:latin typeface="Times New Roman" pitchFamily="18" charset="0"/>
              </a:rPr>
              <a:t>5</a:t>
            </a:r>
            <a:r>
              <a:rPr lang="en-US" i="1" dirty="0" smtClean="0">
                <a:latin typeface="Times New Roman" pitchFamily="18" charset="0"/>
              </a:rPr>
              <a:t> And for your lifeblood I will surely demand an accounting. I will demand an accounting from every animal. And from each man, too, I will demand an accounting for the life of his fellow man.  </a:t>
            </a:r>
            <a:r>
              <a:rPr lang="en-US" sz="3100" i="1" baseline="30000" dirty="0" smtClean="0">
                <a:solidFill>
                  <a:schemeClr val="tx2"/>
                </a:solidFill>
                <a:latin typeface="Times New Roman" pitchFamily="18" charset="0"/>
              </a:rPr>
              <a:t>6</a:t>
            </a:r>
            <a:r>
              <a:rPr lang="en-US" i="1" dirty="0" smtClean="0">
                <a:latin typeface="Times New Roman" pitchFamily="18" charset="0"/>
              </a:rPr>
              <a:t> "Whoever sheds the blood of man, by man shall his blood be shed; for in the image of God has God made man.  </a:t>
            </a:r>
            <a:r>
              <a:rPr lang="en-US" sz="3100" i="1" baseline="30000" dirty="0" smtClean="0">
                <a:solidFill>
                  <a:schemeClr val="tx2"/>
                </a:solidFill>
                <a:latin typeface="Times New Roman" pitchFamily="18" charset="0"/>
              </a:rPr>
              <a:t>7</a:t>
            </a:r>
            <a:r>
              <a:rPr lang="en-US" i="1" dirty="0" smtClean="0">
                <a:latin typeface="Times New Roman" pitchFamily="18" charset="0"/>
              </a:rPr>
              <a:t> As for you, be fruitful and increase in number; multiply on the earth and increase upon it."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9:8-11 – God Covenants With Noah Never Again to Destroy the Earth by Flood</a:t>
            </a:r>
          </a:p>
        </p:txBody>
      </p:sp>
      <p:sp>
        <p:nvSpPr>
          <p:cNvPr id="43011"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sz="3100" i="1" baseline="30000" smtClean="0">
                <a:solidFill>
                  <a:schemeClr val="tx2"/>
                </a:solidFill>
                <a:latin typeface="Times New Roman" pitchFamily="18" charset="0"/>
              </a:rPr>
              <a:t>8</a:t>
            </a:r>
            <a:r>
              <a:rPr lang="en-US" sz="3300" i="1" smtClean="0">
                <a:latin typeface="Times New Roman" pitchFamily="18" charset="0"/>
              </a:rPr>
              <a:t> Then God said to Noah and to his sons with him:  </a:t>
            </a:r>
            <a:r>
              <a:rPr lang="en-US" sz="3100" i="1" baseline="30000" smtClean="0">
                <a:solidFill>
                  <a:schemeClr val="tx2"/>
                </a:solidFill>
                <a:latin typeface="Times New Roman" pitchFamily="18" charset="0"/>
              </a:rPr>
              <a:t>9</a:t>
            </a:r>
            <a:r>
              <a:rPr lang="en-US" sz="3300" i="1" smtClean="0">
                <a:latin typeface="Times New Roman" pitchFamily="18" charset="0"/>
              </a:rPr>
              <a:t> "I now establish my covenant with you and with your descendants after you  </a:t>
            </a:r>
            <a:r>
              <a:rPr lang="en-US" sz="3100" i="1" baseline="30000" smtClean="0">
                <a:solidFill>
                  <a:schemeClr val="tx2"/>
                </a:solidFill>
                <a:latin typeface="Times New Roman" pitchFamily="18" charset="0"/>
              </a:rPr>
              <a:t>10</a:t>
            </a:r>
            <a:r>
              <a:rPr lang="en-US" sz="3300" i="1" smtClean="0">
                <a:latin typeface="Times New Roman" pitchFamily="18" charset="0"/>
              </a:rPr>
              <a:t> and with every living creature that was with you-- the birds, the livestock and all the wild animals, all those that came out of the ark with you-- every living creature on earth.  </a:t>
            </a:r>
            <a:r>
              <a:rPr lang="en-US" sz="3100" i="1" baseline="30000" smtClean="0">
                <a:solidFill>
                  <a:schemeClr val="tx2"/>
                </a:solidFill>
                <a:latin typeface="Times New Roman" pitchFamily="18" charset="0"/>
              </a:rPr>
              <a:t>11</a:t>
            </a:r>
            <a:r>
              <a:rPr lang="en-US" sz="3300" i="1" smtClean="0">
                <a:latin typeface="Times New Roman" pitchFamily="18" charset="0"/>
              </a:rPr>
              <a:t> I establish my covenant with you: Never again will all life be cut off by the waters of a flood; never again will there be a flood to destroy the earth."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9:12-17 – God Gives the Rainbow as a Sign of His Covenant With Noah</a:t>
            </a:r>
          </a:p>
        </p:txBody>
      </p:sp>
      <p:sp>
        <p:nvSpPr>
          <p:cNvPr id="60419" name="Rectangle 3"/>
          <p:cNvSpPr>
            <a:spLocks noGrp="1" noChangeArrowheads="1"/>
          </p:cNvSpPr>
          <p:nvPr>
            <p:ph idx="1"/>
          </p:nvPr>
        </p:nvSpPr>
        <p:spPr>
          <a:xfrm>
            <a:off x="457200" y="1066800"/>
            <a:ext cx="8229600" cy="5791200"/>
          </a:xfrm>
        </p:spPr>
        <p:txBody>
          <a:bodyPr>
            <a:normAutofit fontScale="92500" lnSpcReduction="20000"/>
          </a:bodyPr>
          <a:lstStyle/>
          <a:p>
            <a:pPr marL="0" indent="0" eaLnBrk="1" hangingPunct="1">
              <a:lnSpc>
                <a:spcPct val="90000"/>
              </a:lnSpc>
              <a:defRPr/>
            </a:pPr>
            <a:r>
              <a:rPr lang="en-US" sz="3100" i="1" baseline="30000" dirty="0" smtClean="0">
                <a:solidFill>
                  <a:schemeClr val="tx2"/>
                </a:solidFill>
                <a:latin typeface="Times New Roman" pitchFamily="18" charset="0"/>
              </a:rPr>
              <a:t>12</a:t>
            </a:r>
            <a:r>
              <a:rPr lang="en-US" sz="3300" i="1" dirty="0" smtClean="0">
                <a:latin typeface="Times New Roman" pitchFamily="18" charset="0"/>
              </a:rPr>
              <a:t> And God said, "This is the sign of the covenant I am making between me and you and every living creature with you, a covenant for all generations to come:  </a:t>
            </a:r>
            <a:r>
              <a:rPr lang="en-US" sz="3100" i="1" baseline="30000" dirty="0" smtClean="0">
                <a:solidFill>
                  <a:schemeClr val="tx2"/>
                </a:solidFill>
                <a:latin typeface="Times New Roman" pitchFamily="18" charset="0"/>
              </a:rPr>
              <a:t>13</a:t>
            </a:r>
            <a:r>
              <a:rPr lang="en-US" sz="3300" i="1" dirty="0" smtClean="0">
                <a:latin typeface="Times New Roman" pitchFamily="18" charset="0"/>
              </a:rPr>
              <a:t> I have set my rainbow in the clouds, and it will be the sign of the covenant between me and the earth.  </a:t>
            </a:r>
            <a:r>
              <a:rPr lang="en-US" sz="3100" i="1" baseline="30000" dirty="0" smtClean="0">
                <a:solidFill>
                  <a:schemeClr val="tx2"/>
                </a:solidFill>
                <a:latin typeface="Times New Roman" pitchFamily="18" charset="0"/>
              </a:rPr>
              <a:t>14</a:t>
            </a:r>
            <a:r>
              <a:rPr lang="en-US" sz="3300" i="1" dirty="0" smtClean="0">
                <a:latin typeface="Times New Roman" pitchFamily="18" charset="0"/>
              </a:rPr>
              <a:t> Whenever I bring clouds over the earth and the rainbow appears in the clouds,  </a:t>
            </a:r>
            <a:r>
              <a:rPr lang="en-US" sz="3100" i="1" baseline="30000" dirty="0" smtClean="0">
                <a:solidFill>
                  <a:schemeClr val="tx2"/>
                </a:solidFill>
                <a:latin typeface="Times New Roman" pitchFamily="18" charset="0"/>
              </a:rPr>
              <a:t>15</a:t>
            </a:r>
            <a:r>
              <a:rPr lang="en-US" sz="3300" i="1" dirty="0" smtClean="0">
                <a:latin typeface="Times New Roman" pitchFamily="18" charset="0"/>
              </a:rPr>
              <a:t> I will remember my covenant between me and you and all living creatures of every kind. Never again will the waters become a flood to destroy all life.  </a:t>
            </a:r>
            <a:r>
              <a:rPr lang="en-US" sz="3100" i="1" baseline="30000" dirty="0" smtClean="0">
                <a:solidFill>
                  <a:schemeClr val="tx2"/>
                </a:solidFill>
                <a:latin typeface="Times New Roman" pitchFamily="18" charset="0"/>
              </a:rPr>
              <a:t>16</a:t>
            </a:r>
            <a:r>
              <a:rPr lang="en-US" sz="3300" i="1" dirty="0" smtClean="0">
                <a:latin typeface="Times New Roman" pitchFamily="18" charset="0"/>
              </a:rPr>
              <a:t> Whenever the rainbow appears in the clouds, I will see it and remember the everlasting covenant between God and all living creatures of every kind on the earth.“ </a:t>
            </a:r>
            <a:r>
              <a:rPr lang="en-US" sz="3100" i="1" baseline="30000" dirty="0" smtClean="0">
                <a:solidFill>
                  <a:schemeClr val="tx2"/>
                </a:solidFill>
                <a:latin typeface="Times New Roman" pitchFamily="18" charset="0"/>
              </a:rPr>
              <a:t>17</a:t>
            </a:r>
            <a:r>
              <a:rPr lang="en-US" sz="3300" i="1" dirty="0" smtClean="0">
                <a:latin typeface="Times New Roman" pitchFamily="18" charset="0"/>
              </a:rPr>
              <a:t> So God said to Noah, "This is the sign of the covenant I have established between me and all life on the earth."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0"/>
          </a:stretch>
        </a:blipFill>
        <a:effectLst/>
      </p:bgPr>
    </p:bg>
    <p:spTree>
      <p:nvGrpSpPr>
        <p:cNvPr id="1" name=""/>
        <p:cNvGrpSpPr/>
        <p:nvPr/>
      </p:nvGrpSpPr>
      <p:grpSpPr>
        <a:xfrm>
          <a:off x="0" y="0"/>
          <a:ext cx="0" cy="0"/>
          <a:chOff x="0" y="0"/>
          <a:chExt cx="0" cy="0"/>
        </a:xfrm>
      </p:grpSpPr>
      <p:sp>
        <p:nvSpPr>
          <p:cNvPr id="253956" name="Rectangle 4"/>
          <p:cNvSpPr>
            <a:spLocks noGrp="1" noChangeArrowheads="1"/>
          </p:cNvSpPr>
          <p:nvPr>
            <p:ph type="ctrTitle"/>
          </p:nvPr>
        </p:nvSpPr>
        <p:spPr>
          <a:xfrm>
            <a:off x="0" y="0"/>
            <a:ext cx="9144000" cy="990600"/>
          </a:xfrm>
          <a:solidFill>
            <a:schemeClr val="tx1"/>
          </a:solidFill>
        </p:spPr>
        <p:txBody>
          <a:bodyPr/>
          <a:lstStyle/>
          <a:p>
            <a:pPr eaLnBrk="1" hangingPunct="1">
              <a:defRPr/>
            </a:pPr>
            <a:r>
              <a:rPr lang="en-US" sz="7200" dirty="0" smtClean="0">
                <a:effectLst>
                  <a:outerShdw blurRad="38100" dist="38100" dir="2700000" algn="tl" rotWithShape="0">
                    <a:schemeClr val="bg1"/>
                  </a:outerShdw>
                </a:effectLst>
              </a:rPr>
              <a:t>The Flood</a:t>
            </a:r>
          </a:p>
        </p:txBody>
      </p:sp>
    </p:spTree>
  </p:cSld>
  <p:clrMapOvr>
    <a:masterClrMapping/>
  </p:clrMapOvr>
  <p:transition>
    <p:plu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
          <p:cNvGraphicFramePr>
            <a:graphicFrameLocks noChangeAspect="1"/>
          </p:cNvGraphicFramePr>
          <p:nvPr/>
        </p:nvGraphicFramePr>
        <p:xfrm>
          <a:off x="1295400" y="0"/>
          <a:ext cx="6189663" cy="6858000"/>
        </p:xfrm>
        <a:graphic>
          <a:graphicData uri="http://schemas.openxmlformats.org/presentationml/2006/ole">
            <p:oleObj spid="_x0000_s2050" name="Photo Editor Photo" r:id="rId3" imgW="19009524" imgH="21057143" progId="">
              <p:embed/>
            </p:oleObj>
          </a:graphicData>
        </a:graphic>
      </p:graphicFrame>
      <p:sp>
        <p:nvSpPr>
          <p:cNvPr id="2051" name="WordArt 9"/>
          <p:cNvSpPr>
            <a:spLocks noChangeArrowheads="1" noChangeShapeType="1" noTextEdit="1"/>
          </p:cNvSpPr>
          <p:nvPr/>
        </p:nvSpPr>
        <p:spPr bwMode="auto">
          <a:xfrm rot="-5368693">
            <a:off x="-2038350" y="3333750"/>
            <a:ext cx="5210175" cy="523875"/>
          </a:xfrm>
          <a:prstGeom prst="rect">
            <a:avLst/>
          </a:prstGeom>
        </p:spPr>
        <p:txBody>
          <a:bodyPr wrap="none" fromWordArt="1">
            <a:prstTxWarp prst="textPlain">
              <a:avLst>
                <a:gd name="adj" fmla="val 50000"/>
              </a:avLst>
            </a:prstTxWarp>
          </a:bodyPr>
          <a:lstStyle/>
          <a:p>
            <a:pPr algn="ctr">
              <a:buNone/>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GoudySans Md BT"/>
              </a:rPr>
              <a:t>Time Periods of the Flood</a:t>
            </a:r>
          </a:p>
        </p:txBody>
      </p:sp>
      <p:sp>
        <p:nvSpPr>
          <p:cNvPr id="2052" name="Text Box 10"/>
          <p:cNvSpPr txBox="1">
            <a:spLocks noChangeArrowheads="1"/>
          </p:cNvSpPr>
          <p:nvPr/>
        </p:nvSpPr>
        <p:spPr bwMode="auto">
          <a:xfrm>
            <a:off x="7620000" y="5489575"/>
            <a:ext cx="1524000" cy="1155700"/>
          </a:xfrm>
          <a:prstGeom prst="rect">
            <a:avLst/>
          </a:prstGeom>
          <a:noFill/>
          <a:ln w="9525">
            <a:noFill/>
            <a:miter lim="800000"/>
            <a:headEnd/>
            <a:tailEnd/>
          </a:ln>
        </p:spPr>
        <p:txBody>
          <a:bodyPr anchor="ctr">
            <a:spAutoFit/>
          </a:bodyPr>
          <a:lstStyle/>
          <a:p>
            <a:pPr eaLnBrk="0" hangingPunct="0">
              <a:spcBef>
                <a:spcPct val="0"/>
              </a:spcBef>
              <a:buFontTx/>
              <a:buNone/>
            </a:pPr>
            <a:r>
              <a:rPr lang="en-US" sz="1400"/>
              <a:t>* Date notation specifically mentioned in Scripture (All others derived)</a:t>
            </a:r>
          </a:p>
        </p:txBody>
      </p:sp>
    </p:spTree>
  </p:cSld>
  <p:clrMapOvr>
    <a:masterClrMapping/>
  </p:clrMapOvr>
  <p:transition>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5"/>
          <p:cNvGraphicFramePr>
            <a:graphicFrameLocks noChangeAspect="1"/>
          </p:cNvGraphicFramePr>
          <p:nvPr/>
        </p:nvGraphicFramePr>
        <p:xfrm>
          <a:off x="0" y="1524000"/>
          <a:ext cx="9144000" cy="1828800"/>
        </p:xfrm>
        <a:graphic>
          <a:graphicData uri="http://schemas.openxmlformats.org/presentationml/2006/ole">
            <p:oleObj spid="_x0000_s3074" name="Photo Editor Photo" r:id="rId3" imgW="19104762" imgH="3820058" progId="">
              <p:embed/>
            </p:oleObj>
          </a:graphicData>
        </a:graphic>
      </p:graphicFrame>
      <p:sp>
        <p:nvSpPr>
          <p:cNvPr id="3075" name="WordArt 6"/>
          <p:cNvSpPr>
            <a:spLocks noChangeArrowheads="1" noChangeShapeType="1" noTextEdit="1"/>
          </p:cNvSpPr>
          <p:nvPr/>
        </p:nvSpPr>
        <p:spPr bwMode="auto">
          <a:xfrm rot="4340">
            <a:off x="1905000" y="457200"/>
            <a:ext cx="5210175" cy="52387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Sans Md BT"/>
              </a:rPr>
              <a:t>Time Periods of the Flood</a:t>
            </a:r>
          </a:p>
        </p:txBody>
      </p:sp>
    </p:spTree>
  </p:cSld>
  <p:clrMapOvr>
    <a:masterClrMapping/>
  </p:clrMapOvr>
  <p:transition>
    <p:blind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609600" y="228600"/>
            <a:ext cx="7772400" cy="838200"/>
          </a:xfrm>
        </p:spPr>
        <p:txBody>
          <a:bodyPr/>
          <a:lstStyle/>
          <a:p>
            <a:pPr eaLnBrk="1" hangingPunct="1">
              <a:defRPr/>
            </a:pPr>
            <a:r>
              <a:rPr lang="en-US" sz="3200" dirty="0" smtClean="0"/>
              <a:t>The Bible Clearly Teaches That the Flood Was </a:t>
            </a:r>
            <a:r>
              <a:rPr lang="en-US" sz="3200" u="sng" dirty="0" smtClean="0"/>
              <a:t>Universal</a:t>
            </a:r>
            <a:r>
              <a:rPr lang="en-US" sz="3200" dirty="0" smtClean="0"/>
              <a:t> and </a:t>
            </a:r>
            <a:r>
              <a:rPr lang="en-US" sz="3200" u="sng" dirty="0" smtClean="0"/>
              <a:t>Global</a:t>
            </a:r>
          </a:p>
        </p:txBody>
      </p:sp>
      <p:sp>
        <p:nvSpPr>
          <p:cNvPr id="256003" name="Rectangle 3"/>
          <p:cNvSpPr>
            <a:spLocks noGrp="1" noChangeArrowheads="1"/>
          </p:cNvSpPr>
          <p:nvPr>
            <p:ph idx="1"/>
          </p:nvPr>
        </p:nvSpPr>
        <p:spPr>
          <a:xfrm>
            <a:off x="457200" y="1371600"/>
            <a:ext cx="8229600" cy="5181600"/>
          </a:xfrm>
          <a:noFill/>
        </p:spPr>
        <p:txBody>
          <a:bodyPr>
            <a:normAutofit fontScale="92500" lnSpcReduction="10000"/>
          </a:bodyPr>
          <a:lstStyle/>
          <a:p>
            <a:pPr eaLnBrk="1" hangingPunct="1"/>
            <a:r>
              <a:rPr lang="en-US" sz="2800" b="1" u="sng" dirty="0" smtClean="0"/>
              <a:t>Universal</a:t>
            </a:r>
            <a:r>
              <a:rPr lang="en-US" sz="2800" b="1" dirty="0" smtClean="0"/>
              <a:t>:</a:t>
            </a:r>
            <a:r>
              <a:rPr lang="en-US" sz="2800" b="1" i="1" dirty="0" smtClean="0">
                <a:solidFill>
                  <a:srgbClr val="FF0000"/>
                </a:solidFill>
              </a:rPr>
              <a:t> </a:t>
            </a:r>
            <a:r>
              <a:rPr lang="en-US" sz="2800" b="1" dirty="0" smtClean="0"/>
              <a:t> Every </a:t>
            </a:r>
            <a:r>
              <a:rPr lang="en-US" sz="2800" b="1" dirty="0" smtClean="0">
                <a:solidFill>
                  <a:srgbClr val="FF0000"/>
                </a:solidFill>
              </a:rPr>
              <a:t>Living</a:t>
            </a:r>
            <a:r>
              <a:rPr lang="en-US" sz="2800" b="1" dirty="0" smtClean="0"/>
              <a:t>, </a:t>
            </a:r>
            <a:r>
              <a:rPr lang="en-US" sz="2800" b="1" dirty="0" smtClean="0">
                <a:solidFill>
                  <a:srgbClr val="FF0000"/>
                </a:solidFill>
              </a:rPr>
              <a:t>Breathing</a:t>
            </a:r>
            <a:r>
              <a:rPr lang="en-US" sz="2800" b="1" dirty="0" smtClean="0"/>
              <a:t> Creature was Destroyed by the Flood - </a:t>
            </a:r>
            <a:r>
              <a:rPr lang="en-US" sz="2800" dirty="0" smtClean="0"/>
              <a:t>with the exception of those creatures that were preserved on the ark with Noah, his three sons and their wives. </a:t>
            </a:r>
            <a:endParaRPr lang="en-US" sz="2800" b="1" dirty="0" smtClean="0"/>
          </a:p>
          <a:p>
            <a:pPr lvl="1" eaLnBrk="1" hangingPunct="1"/>
            <a:r>
              <a:rPr lang="en-US" sz="2800" b="1" dirty="0" smtClean="0"/>
              <a:t>Note</a:t>
            </a:r>
            <a:r>
              <a:rPr lang="en-US" sz="2800" dirty="0" smtClean="0"/>
              <a:t>: The living things that were completely destroyed by the flood involved specifically those animals that lived on "dry land" and "breathed" (Gen.7:22). Animals that lived in the water (e.g. fish) could survive outside the ark, though, no doubt, in the turbulence of the flood, many fish died as well.</a:t>
            </a:r>
            <a:endParaRPr lang="en-US" sz="2800" b="1" dirty="0" smtClean="0"/>
          </a:p>
          <a:p>
            <a:pPr eaLnBrk="1" hangingPunct="1"/>
            <a:r>
              <a:rPr lang="en-US" sz="2800" b="1" u="sng" dirty="0" smtClean="0"/>
              <a:t>Global</a:t>
            </a:r>
            <a:r>
              <a:rPr lang="en-US" sz="2800" b="1" dirty="0" smtClean="0"/>
              <a:t>:</a:t>
            </a:r>
            <a:r>
              <a:rPr lang="en-US" sz="2800" b="1" i="1" dirty="0" smtClean="0">
                <a:solidFill>
                  <a:srgbClr val="FF0000"/>
                </a:solidFill>
              </a:rPr>
              <a:t> </a:t>
            </a:r>
            <a:r>
              <a:rPr lang="en-US" sz="2800" b="1" dirty="0" smtClean="0"/>
              <a:t>Every High Mountain on the Face of the Earth Was </a:t>
            </a:r>
            <a:r>
              <a:rPr lang="en-US" sz="2800" b="1" dirty="0" smtClean="0">
                <a:solidFill>
                  <a:srgbClr val="FF0000"/>
                </a:solidFill>
              </a:rPr>
              <a:t>Covered</a:t>
            </a:r>
            <a:r>
              <a:rPr lang="en-US" sz="2800" b="1" dirty="0" smtClean="0"/>
              <a:t> By the Waters of the Flood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03">
                                            <p:txEl>
                                              <p:pRg st="0" end="0"/>
                                            </p:txEl>
                                          </p:spTgt>
                                        </p:tgtEl>
                                        <p:attrNameLst>
                                          <p:attrName>style.visibility</p:attrName>
                                        </p:attrNameLst>
                                      </p:cBhvr>
                                      <p:to>
                                        <p:strVal val="visible"/>
                                      </p:to>
                                    </p:set>
                                    <p:animEffect transition="in" filter="dissolve">
                                      <p:cBhvr>
                                        <p:cTn id="7" dur="500"/>
                                        <p:tgtEl>
                                          <p:spTgt spid="256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6003">
                                            <p:txEl>
                                              <p:pRg st="1" end="1"/>
                                            </p:txEl>
                                          </p:spTgt>
                                        </p:tgtEl>
                                        <p:attrNameLst>
                                          <p:attrName>style.visibility</p:attrName>
                                        </p:attrNameLst>
                                      </p:cBhvr>
                                      <p:to>
                                        <p:strVal val="visible"/>
                                      </p:to>
                                    </p:set>
                                    <p:animEffect transition="in" filter="dissolve">
                                      <p:cBhvr>
                                        <p:cTn id="12" dur="500"/>
                                        <p:tgtEl>
                                          <p:spTgt spid="2560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6003">
                                            <p:txEl>
                                              <p:pRg st="2" end="2"/>
                                            </p:txEl>
                                          </p:spTgt>
                                        </p:tgtEl>
                                        <p:attrNameLst>
                                          <p:attrName>style.visibility</p:attrName>
                                        </p:attrNameLst>
                                      </p:cBhvr>
                                      <p:to>
                                        <p:strVal val="visible"/>
                                      </p:to>
                                    </p:set>
                                    <p:animEffect transition="in" filter="dissolve">
                                      <p:cBhvr>
                                        <p:cTn id="17" dur="500"/>
                                        <p:tgtEl>
                                          <p:spTgt spid="256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build="p" bldLvl="3"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0"/>
            <a:ext cx="8229600" cy="1828800"/>
          </a:xfrm>
        </p:spPr>
        <p:txBody>
          <a:bodyPr/>
          <a:lstStyle/>
          <a:p>
            <a:pPr eaLnBrk="1" hangingPunct="1">
              <a:defRPr/>
            </a:pPr>
            <a:r>
              <a:rPr lang="en-US" sz="4000" dirty="0" smtClean="0"/>
              <a:t>The Flood Was </a:t>
            </a:r>
            <a:r>
              <a:rPr lang="en-US" sz="4000" u="sng" dirty="0" smtClean="0"/>
              <a:t>Universal</a:t>
            </a:r>
            <a:r>
              <a:rPr lang="en-US" sz="4000" dirty="0" smtClean="0"/>
              <a:t> -</a:t>
            </a:r>
            <a:br>
              <a:rPr lang="en-US" sz="4000" dirty="0" smtClean="0"/>
            </a:br>
            <a:r>
              <a:rPr lang="en-US" sz="3600" dirty="0" smtClean="0"/>
              <a:t>Every Living, Breathing Creature was Destroyed by the Flood</a:t>
            </a:r>
            <a:r>
              <a:rPr lang="en-US" sz="4000" dirty="0" smtClean="0"/>
              <a:t> </a:t>
            </a:r>
          </a:p>
        </p:txBody>
      </p:sp>
      <p:sp>
        <p:nvSpPr>
          <p:cNvPr id="47107" name="Rectangle 4"/>
          <p:cNvSpPr>
            <a:spLocks noGrp="1" noChangeArrowheads="1"/>
          </p:cNvSpPr>
          <p:nvPr>
            <p:ph type="body" idx="1"/>
          </p:nvPr>
        </p:nvSpPr>
        <p:spPr>
          <a:xfrm>
            <a:off x="457200" y="1981200"/>
            <a:ext cx="8229600" cy="4876800"/>
          </a:xfrm>
          <a:noFill/>
        </p:spPr>
        <p:txBody>
          <a:bodyPr/>
          <a:lstStyle/>
          <a:p>
            <a:pPr eaLnBrk="1" hangingPunct="1">
              <a:lnSpc>
                <a:spcPct val="80000"/>
              </a:lnSpc>
            </a:pPr>
            <a:r>
              <a:rPr lang="en-US" sz="3200" b="1" dirty="0" smtClean="0">
                <a:solidFill>
                  <a:srgbClr val="000000"/>
                </a:solidFill>
                <a:latin typeface="Cambria" pitchFamily="18" charset="0"/>
              </a:rPr>
              <a:t>Genesis 6:17-19 </a:t>
            </a:r>
            <a:r>
              <a:rPr lang="en-US" sz="3200" b="1" i="1" dirty="0" smtClean="0">
                <a:solidFill>
                  <a:srgbClr val="000099"/>
                </a:solidFill>
                <a:latin typeface="Cambria" pitchFamily="18" charset="0"/>
              </a:rPr>
              <a:t>- </a:t>
            </a:r>
            <a:r>
              <a:rPr lang="en-US" sz="3200" i="1" dirty="0" smtClean="0">
                <a:solidFill>
                  <a:srgbClr val="000099"/>
                </a:solidFill>
                <a:latin typeface="Cambria" pitchFamily="18" charset="0"/>
              </a:rPr>
              <a:t>For behold, I will bring a flood of waters upon the earth </a:t>
            </a:r>
            <a:r>
              <a:rPr lang="en-US" sz="3200" i="1" u="sng" dirty="0" smtClean="0">
                <a:solidFill>
                  <a:srgbClr val="000099"/>
                </a:solidFill>
                <a:latin typeface="Cambria" pitchFamily="18" charset="0"/>
              </a:rPr>
              <a:t>to destroy </a:t>
            </a:r>
            <a:r>
              <a:rPr lang="en-US" sz="3200" b="1" i="1" u="sng" dirty="0" smtClean="0">
                <a:solidFill>
                  <a:srgbClr val="000099"/>
                </a:solidFill>
                <a:latin typeface="Cambria" pitchFamily="18" charset="0"/>
              </a:rPr>
              <a:t>all flesh</a:t>
            </a:r>
            <a:r>
              <a:rPr lang="en-US" sz="3200" i="1" u="sng" dirty="0" smtClean="0">
                <a:solidFill>
                  <a:srgbClr val="000099"/>
                </a:solidFill>
                <a:latin typeface="Cambria" pitchFamily="18" charset="0"/>
              </a:rPr>
              <a:t> in which is the breath of life under heaven. </a:t>
            </a:r>
            <a:r>
              <a:rPr lang="en-US" sz="3200" b="1" i="1" u="sng" dirty="0" smtClean="0">
                <a:solidFill>
                  <a:srgbClr val="000099"/>
                </a:solidFill>
                <a:latin typeface="Cambria" pitchFamily="18" charset="0"/>
              </a:rPr>
              <a:t>Everything</a:t>
            </a:r>
            <a:r>
              <a:rPr lang="en-US" sz="3200" i="1" u="sng" dirty="0" smtClean="0">
                <a:solidFill>
                  <a:srgbClr val="000099"/>
                </a:solidFill>
                <a:latin typeface="Cambria" pitchFamily="18" charset="0"/>
              </a:rPr>
              <a:t> that is on the earth shall die</a:t>
            </a:r>
            <a:r>
              <a:rPr lang="en-US" sz="3200" i="1" dirty="0" smtClean="0">
                <a:solidFill>
                  <a:srgbClr val="000099"/>
                </a:solidFill>
                <a:latin typeface="Cambria" pitchFamily="18" charset="0"/>
              </a:rPr>
              <a:t>. </a:t>
            </a:r>
            <a:r>
              <a:rPr lang="en-US" sz="3200" i="1" baseline="30000" dirty="0" smtClean="0">
                <a:solidFill>
                  <a:srgbClr val="000099"/>
                </a:solidFill>
                <a:latin typeface="Cambria" pitchFamily="18" charset="0"/>
              </a:rPr>
              <a:t>18</a:t>
            </a:r>
            <a:r>
              <a:rPr lang="en-US" sz="3200" i="1" dirty="0" smtClean="0">
                <a:solidFill>
                  <a:srgbClr val="000099"/>
                </a:solidFill>
                <a:latin typeface="Cambria" pitchFamily="18" charset="0"/>
              </a:rPr>
              <a:t> But I will establish my covenant with you, and you shall come into the ark, you, your sons, your wife, and your sons' wives with you. </a:t>
            </a:r>
            <a:r>
              <a:rPr lang="en-US" sz="3200" i="1" baseline="30000" dirty="0" smtClean="0">
                <a:solidFill>
                  <a:srgbClr val="000099"/>
                </a:solidFill>
                <a:latin typeface="Cambria" pitchFamily="18" charset="0"/>
              </a:rPr>
              <a:t>19</a:t>
            </a:r>
            <a:r>
              <a:rPr lang="en-US" sz="3200" i="1" dirty="0" smtClean="0">
                <a:solidFill>
                  <a:srgbClr val="000099"/>
                </a:solidFill>
                <a:latin typeface="Cambria" pitchFamily="18" charset="0"/>
              </a:rPr>
              <a:t> And of every living thing of all flesh, you shall bring two of every sort into the ark to keep them alive with you. They shall be male and female. </a:t>
            </a:r>
            <a:endParaRPr lang="en-US" sz="3200" b="1" i="1" dirty="0" smtClean="0">
              <a:solidFill>
                <a:srgbClr val="000099"/>
              </a:solidFill>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0"/>
            <a:ext cx="8229600" cy="1828800"/>
          </a:xfrm>
        </p:spPr>
        <p:txBody>
          <a:bodyPr/>
          <a:lstStyle/>
          <a:p>
            <a:pPr eaLnBrk="1" hangingPunct="1">
              <a:defRPr/>
            </a:pPr>
            <a:r>
              <a:rPr lang="en-US" sz="4000" dirty="0" smtClean="0"/>
              <a:t>The Flood Was </a:t>
            </a:r>
            <a:r>
              <a:rPr lang="en-US" sz="4000" u="sng" dirty="0" smtClean="0"/>
              <a:t>Universal</a:t>
            </a:r>
            <a:r>
              <a:rPr lang="en-US" sz="4000" dirty="0" smtClean="0"/>
              <a:t> -</a:t>
            </a:r>
            <a:br>
              <a:rPr lang="en-US" sz="4000" dirty="0" smtClean="0"/>
            </a:br>
            <a:r>
              <a:rPr lang="en-US" sz="3600" dirty="0" smtClean="0"/>
              <a:t>Every Living, Breathing Creature was Destroyed by the Flood</a:t>
            </a:r>
            <a:r>
              <a:rPr lang="en-US" sz="4000" dirty="0" smtClean="0"/>
              <a:t> </a:t>
            </a:r>
          </a:p>
        </p:txBody>
      </p:sp>
      <p:sp>
        <p:nvSpPr>
          <p:cNvPr id="47107" name="Rectangle 4"/>
          <p:cNvSpPr>
            <a:spLocks noGrp="1" noChangeArrowheads="1"/>
          </p:cNvSpPr>
          <p:nvPr>
            <p:ph type="body" idx="1"/>
          </p:nvPr>
        </p:nvSpPr>
        <p:spPr>
          <a:xfrm>
            <a:off x="457200" y="1981200"/>
            <a:ext cx="8229600" cy="4876800"/>
          </a:xfrm>
          <a:noFill/>
        </p:spPr>
        <p:txBody>
          <a:bodyPr/>
          <a:lstStyle/>
          <a:p>
            <a:pPr eaLnBrk="1" hangingPunct="1">
              <a:lnSpc>
                <a:spcPct val="80000"/>
              </a:lnSpc>
            </a:pPr>
            <a:r>
              <a:rPr lang="en-US" sz="3200" b="1" dirty="0" smtClean="0">
                <a:solidFill>
                  <a:srgbClr val="000000"/>
                </a:solidFill>
                <a:latin typeface="Cambria" pitchFamily="18" charset="0"/>
              </a:rPr>
              <a:t>Genesis 7:21-23 </a:t>
            </a:r>
            <a:r>
              <a:rPr lang="en-US" sz="3200" b="1" i="1" dirty="0" smtClean="0">
                <a:solidFill>
                  <a:srgbClr val="000099"/>
                </a:solidFill>
                <a:latin typeface="Cambria" pitchFamily="18" charset="0"/>
              </a:rPr>
              <a:t>- </a:t>
            </a:r>
            <a:r>
              <a:rPr lang="en-US" sz="3200" i="1" dirty="0" smtClean="0">
                <a:solidFill>
                  <a:srgbClr val="000099"/>
                </a:solidFill>
                <a:latin typeface="Cambria" pitchFamily="18" charset="0"/>
              </a:rPr>
              <a:t>And all flesh died that moved on the earth, birds, livestock, beasts, all swarming creatures that swarm on the earth, and all mankind. </a:t>
            </a:r>
            <a:r>
              <a:rPr lang="en-US" sz="3200" i="1" baseline="30000" dirty="0" smtClean="0">
                <a:solidFill>
                  <a:srgbClr val="000099"/>
                </a:solidFill>
                <a:latin typeface="Cambria" pitchFamily="18" charset="0"/>
              </a:rPr>
              <a:t>22</a:t>
            </a:r>
            <a:r>
              <a:rPr lang="en-US" sz="3200" i="1" dirty="0" smtClean="0">
                <a:solidFill>
                  <a:srgbClr val="000099"/>
                </a:solidFill>
                <a:latin typeface="Cambria" pitchFamily="18" charset="0"/>
              </a:rPr>
              <a:t> </a:t>
            </a:r>
            <a:r>
              <a:rPr lang="en-US" sz="3200" b="1" i="1" u="sng" dirty="0" smtClean="0">
                <a:solidFill>
                  <a:srgbClr val="000099"/>
                </a:solidFill>
                <a:latin typeface="Cambria" pitchFamily="18" charset="0"/>
              </a:rPr>
              <a:t>Everything</a:t>
            </a:r>
            <a:r>
              <a:rPr lang="en-US" sz="3200" i="1" u="sng" dirty="0" smtClean="0">
                <a:solidFill>
                  <a:srgbClr val="000099"/>
                </a:solidFill>
                <a:latin typeface="Cambria" pitchFamily="18" charset="0"/>
              </a:rPr>
              <a:t> on the dry land in whose nostrils was the breath of life died. </a:t>
            </a:r>
            <a:r>
              <a:rPr lang="en-US" sz="3200" i="1" baseline="30000" dirty="0" smtClean="0">
                <a:solidFill>
                  <a:srgbClr val="000099"/>
                </a:solidFill>
                <a:latin typeface="Cambria" pitchFamily="18" charset="0"/>
              </a:rPr>
              <a:t>23</a:t>
            </a:r>
            <a:r>
              <a:rPr lang="en-US" sz="3200" i="1" dirty="0" smtClean="0">
                <a:solidFill>
                  <a:srgbClr val="000099"/>
                </a:solidFill>
                <a:latin typeface="Cambria" pitchFamily="18" charset="0"/>
              </a:rPr>
              <a:t> He blotted out every living thing that was on the face of the ground, man and animals and creeping things and birds of the heavens. They were blotted out from the earth. Only Noah was left, and those who were with him in the ark. </a:t>
            </a:r>
            <a:endParaRPr lang="en-US" sz="3200" b="1" i="1" dirty="0" smtClean="0">
              <a:solidFill>
                <a:srgbClr val="000099"/>
              </a:solidFill>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6:5-7 – The Lord Grieves Over the Wickedness of Man</a:t>
            </a:r>
          </a:p>
        </p:txBody>
      </p:sp>
      <p:sp>
        <p:nvSpPr>
          <p:cNvPr id="26627"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i="1" baseline="30000" dirty="0" smtClean="0">
                <a:latin typeface="Cambria" pitchFamily="18" charset="0"/>
              </a:rPr>
              <a:t>5</a:t>
            </a:r>
            <a:r>
              <a:rPr lang="en-US" i="1" dirty="0" smtClean="0">
                <a:latin typeface="Cambria" pitchFamily="18" charset="0"/>
              </a:rPr>
              <a:t> The LORD saw that the wickedness of man was great in the earth, and that every intention of the thoughts of his heart was only evil continually. </a:t>
            </a:r>
            <a:r>
              <a:rPr lang="en-US" i="1" baseline="30000" dirty="0" smtClean="0">
                <a:latin typeface="Cambria" pitchFamily="18" charset="0"/>
              </a:rPr>
              <a:t>6</a:t>
            </a:r>
            <a:r>
              <a:rPr lang="en-US" i="1" dirty="0" smtClean="0">
                <a:latin typeface="Cambria" pitchFamily="18" charset="0"/>
              </a:rPr>
              <a:t> And the LORD regretted that he had made man on the earth, and it grieved him to his heart. </a:t>
            </a:r>
            <a:r>
              <a:rPr lang="en-US" i="1" baseline="30000" dirty="0" smtClean="0">
                <a:latin typeface="Cambria" pitchFamily="18" charset="0"/>
              </a:rPr>
              <a:t>7</a:t>
            </a:r>
            <a:r>
              <a:rPr lang="en-US" i="1" dirty="0" smtClean="0">
                <a:latin typeface="Cambria" pitchFamily="18" charset="0"/>
              </a:rPr>
              <a:t> So the LORD said, "I will blot out man whom I have created from the face of the land, man and animals and creeping things and birds of the heavens, for I am sorry that I have made them.”</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0"/>
            <a:ext cx="8229600" cy="1828800"/>
          </a:xfrm>
        </p:spPr>
        <p:txBody>
          <a:bodyPr/>
          <a:lstStyle/>
          <a:p>
            <a:pPr eaLnBrk="1" hangingPunct="1">
              <a:defRPr/>
            </a:pPr>
            <a:r>
              <a:rPr lang="en-US" sz="4000" dirty="0" smtClean="0"/>
              <a:t>The Flood Was </a:t>
            </a:r>
            <a:r>
              <a:rPr lang="en-US" sz="4000" u="sng" dirty="0" smtClean="0"/>
              <a:t>Universal</a:t>
            </a:r>
            <a:r>
              <a:rPr lang="en-US" sz="4000" dirty="0" smtClean="0"/>
              <a:t> -</a:t>
            </a:r>
            <a:br>
              <a:rPr lang="en-US" sz="4000" dirty="0" smtClean="0"/>
            </a:br>
            <a:r>
              <a:rPr lang="en-US" sz="3600" dirty="0" smtClean="0"/>
              <a:t>Every Living, Breathing Creature was Destroyed by the Flood</a:t>
            </a:r>
            <a:r>
              <a:rPr lang="en-US" sz="4000" dirty="0" smtClean="0"/>
              <a:t> </a:t>
            </a:r>
          </a:p>
        </p:txBody>
      </p:sp>
      <p:sp>
        <p:nvSpPr>
          <p:cNvPr id="47107" name="Rectangle 4"/>
          <p:cNvSpPr>
            <a:spLocks noGrp="1" noChangeArrowheads="1"/>
          </p:cNvSpPr>
          <p:nvPr>
            <p:ph type="body" idx="1"/>
          </p:nvPr>
        </p:nvSpPr>
        <p:spPr>
          <a:xfrm>
            <a:off x="457200" y="1981200"/>
            <a:ext cx="8229600" cy="4876800"/>
          </a:xfrm>
          <a:noFill/>
        </p:spPr>
        <p:txBody>
          <a:bodyPr/>
          <a:lstStyle/>
          <a:p>
            <a:pPr eaLnBrk="1" hangingPunct="1">
              <a:lnSpc>
                <a:spcPct val="80000"/>
              </a:lnSpc>
            </a:pPr>
            <a:r>
              <a:rPr lang="en-US" sz="3200" b="1" dirty="0" smtClean="0">
                <a:solidFill>
                  <a:srgbClr val="000000"/>
                </a:solidFill>
                <a:latin typeface="Cambria" pitchFamily="18" charset="0"/>
              </a:rPr>
              <a:t>Genesis 9:11,15 </a:t>
            </a:r>
            <a:r>
              <a:rPr lang="en-US" sz="3200" b="1" i="1" dirty="0" smtClean="0">
                <a:solidFill>
                  <a:srgbClr val="0000CC"/>
                </a:solidFill>
                <a:latin typeface="Cambria" pitchFamily="18" charset="0"/>
              </a:rPr>
              <a:t>- </a:t>
            </a:r>
            <a:r>
              <a:rPr lang="en-US" sz="3200" i="1" dirty="0" smtClean="0">
                <a:solidFill>
                  <a:srgbClr val="000099"/>
                </a:solidFill>
                <a:latin typeface="Cambria" pitchFamily="18" charset="0"/>
              </a:rPr>
              <a:t>I establish my covenant with you, that </a:t>
            </a:r>
            <a:r>
              <a:rPr lang="en-US" sz="3200" i="1" u="sng" dirty="0" smtClean="0">
                <a:solidFill>
                  <a:srgbClr val="000099"/>
                </a:solidFill>
                <a:latin typeface="Cambria" pitchFamily="18" charset="0"/>
              </a:rPr>
              <a:t>never again shall </a:t>
            </a:r>
            <a:r>
              <a:rPr lang="en-US" sz="3200" b="1" i="1" u="sng" dirty="0" smtClean="0">
                <a:solidFill>
                  <a:srgbClr val="000099"/>
                </a:solidFill>
                <a:latin typeface="Cambria" pitchFamily="18" charset="0"/>
              </a:rPr>
              <a:t>all flesh </a:t>
            </a:r>
            <a:r>
              <a:rPr lang="en-US" sz="3200" i="1" u="sng" dirty="0" smtClean="0">
                <a:solidFill>
                  <a:srgbClr val="000099"/>
                </a:solidFill>
                <a:latin typeface="Cambria" pitchFamily="18" charset="0"/>
              </a:rPr>
              <a:t>be cut off </a:t>
            </a:r>
            <a:r>
              <a:rPr lang="en-US" sz="3200" i="1" dirty="0" smtClean="0">
                <a:solidFill>
                  <a:srgbClr val="000099"/>
                </a:solidFill>
                <a:latin typeface="Cambria" pitchFamily="18" charset="0"/>
              </a:rPr>
              <a:t>by the waters of the flood, and never again shall there be a flood to destroy the earth… I will remember my covenant that is between me and you and every living creature of all flesh. And </a:t>
            </a:r>
            <a:r>
              <a:rPr lang="en-US" sz="3200" i="1" u="sng" dirty="0" smtClean="0">
                <a:solidFill>
                  <a:srgbClr val="000099"/>
                </a:solidFill>
                <a:latin typeface="Cambria" pitchFamily="18" charset="0"/>
              </a:rPr>
              <a:t>the waters shall never again become a flood to destroy </a:t>
            </a:r>
            <a:r>
              <a:rPr lang="en-US" sz="3200" b="1" i="1" u="sng" dirty="0" smtClean="0">
                <a:solidFill>
                  <a:srgbClr val="000099"/>
                </a:solidFill>
                <a:latin typeface="Cambria" pitchFamily="18" charset="0"/>
              </a:rPr>
              <a:t>all flesh</a:t>
            </a:r>
            <a:r>
              <a:rPr lang="en-US" sz="3200" i="1" dirty="0" smtClean="0">
                <a:solidFill>
                  <a:srgbClr val="000099"/>
                </a:solidFill>
                <a:latin typeface="Cambria" pitchFamily="18" charset="0"/>
              </a:rPr>
              <a:t>. </a:t>
            </a:r>
            <a:endParaRPr lang="en-US" sz="3200" b="1" i="1" dirty="0" smtClean="0">
              <a:solidFill>
                <a:srgbClr val="000099"/>
              </a:solidFill>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0"/>
            <a:ext cx="8229600" cy="1828800"/>
          </a:xfrm>
        </p:spPr>
        <p:txBody>
          <a:bodyPr/>
          <a:lstStyle/>
          <a:p>
            <a:pPr eaLnBrk="1" hangingPunct="1">
              <a:defRPr/>
            </a:pPr>
            <a:r>
              <a:rPr lang="en-US" sz="4000" dirty="0" smtClean="0"/>
              <a:t>The Flood Was </a:t>
            </a:r>
            <a:r>
              <a:rPr lang="en-US" sz="4000" u="sng" dirty="0" smtClean="0"/>
              <a:t>Universal</a:t>
            </a:r>
            <a:r>
              <a:rPr lang="en-US" sz="4000" dirty="0" smtClean="0"/>
              <a:t> -</a:t>
            </a:r>
            <a:br>
              <a:rPr lang="en-US" sz="4000" dirty="0" smtClean="0"/>
            </a:br>
            <a:r>
              <a:rPr lang="en-US" sz="3600" dirty="0" smtClean="0"/>
              <a:t>Every Living, Breathing Creature was Destroyed by the Flood</a:t>
            </a:r>
            <a:r>
              <a:rPr lang="en-US" sz="4000" dirty="0" smtClean="0"/>
              <a:t> </a:t>
            </a:r>
          </a:p>
        </p:txBody>
      </p:sp>
      <p:sp>
        <p:nvSpPr>
          <p:cNvPr id="47107" name="Rectangle 4"/>
          <p:cNvSpPr>
            <a:spLocks noGrp="1" noChangeArrowheads="1"/>
          </p:cNvSpPr>
          <p:nvPr>
            <p:ph type="body" idx="1"/>
          </p:nvPr>
        </p:nvSpPr>
        <p:spPr>
          <a:xfrm>
            <a:off x="457200" y="1981200"/>
            <a:ext cx="8229600" cy="4876800"/>
          </a:xfrm>
          <a:noFill/>
        </p:spPr>
        <p:txBody>
          <a:bodyPr>
            <a:normAutofit/>
          </a:bodyPr>
          <a:lstStyle/>
          <a:p>
            <a:pPr eaLnBrk="1" hangingPunct="1">
              <a:lnSpc>
                <a:spcPct val="80000"/>
              </a:lnSpc>
            </a:pPr>
            <a:r>
              <a:rPr lang="en-US" sz="3200" b="1" dirty="0" smtClean="0">
                <a:solidFill>
                  <a:srgbClr val="000000"/>
                </a:solidFill>
                <a:latin typeface="Cambria" pitchFamily="18" charset="0"/>
              </a:rPr>
              <a:t>1 Peter </a:t>
            </a:r>
            <a:r>
              <a:rPr lang="en-US" sz="3200" b="1" dirty="0" smtClean="0">
                <a:latin typeface="Cambria" pitchFamily="18" charset="0"/>
              </a:rPr>
              <a:t>3:20 -</a:t>
            </a:r>
            <a:r>
              <a:rPr lang="en-US" sz="3200" b="1" i="1" dirty="0" smtClean="0">
                <a:solidFill>
                  <a:srgbClr val="0000CC"/>
                </a:solidFill>
                <a:latin typeface="Cambria" pitchFamily="18" charset="0"/>
              </a:rPr>
              <a:t> </a:t>
            </a:r>
            <a:r>
              <a:rPr lang="en-US" sz="3200" i="1" dirty="0" smtClean="0">
                <a:solidFill>
                  <a:srgbClr val="000099"/>
                </a:solidFill>
                <a:latin typeface="Cambria" pitchFamily="18" charset="0"/>
              </a:rPr>
              <a:t>…when God's patience waited </a:t>
            </a:r>
            <a:r>
              <a:rPr lang="en-US" sz="3200" i="1" u="sng" dirty="0" smtClean="0">
                <a:solidFill>
                  <a:srgbClr val="000099"/>
                </a:solidFill>
                <a:latin typeface="Cambria" pitchFamily="18" charset="0"/>
              </a:rPr>
              <a:t>in the days of Noah</a:t>
            </a:r>
            <a:r>
              <a:rPr lang="en-US" sz="3200" i="1" dirty="0" smtClean="0">
                <a:solidFill>
                  <a:srgbClr val="000099"/>
                </a:solidFill>
                <a:latin typeface="Cambria" pitchFamily="18" charset="0"/>
              </a:rPr>
              <a:t>, while the ark was being prepared, in which </a:t>
            </a:r>
            <a:r>
              <a:rPr lang="en-US" sz="3200" i="1" u="sng" dirty="0" smtClean="0">
                <a:solidFill>
                  <a:srgbClr val="000099"/>
                </a:solidFill>
                <a:latin typeface="Cambria" pitchFamily="18" charset="0"/>
              </a:rPr>
              <a:t>a few, that is, eight persons, were brought safely through water</a:t>
            </a:r>
            <a:r>
              <a:rPr lang="en-US" sz="3200" i="1" dirty="0" smtClean="0">
                <a:solidFill>
                  <a:srgbClr val="000099"/>
                </a:solidFill>
                <a:latin typeface="Cambria" pitchFamily="18" charset="0"/>
              </a:rPr>
              <a:t>. </a:t>
            </a:r>
          </a:p>
          <a:p>
            <a:pPr eaLnBrk="1" hangingPunct="1">
              <a:lnSpc>
                <a:spcPct val="80000"/>
              </a:lnSpc>
            </a:pPr>
            <a:r>
              <a:rPr lang="en-US" sz="3200" b="1" dirty="0" smtClean="0">
                <a:latin typeface="Cambria" pitchFamily="18" charset="0"/>
              </a:rPr>
              <a:t>2 Peter 2:5 -</a:t>
            </a:r>
            <a:r>
              <a:rPr lang="en-US" sz="3200" b="1" i="1" dirty="0" smtClean="0">
                <a:solidFill>
                  <a:srgbClr val="0000CC"/>
                </a:solidFill>
                <a:latin typeface="Cambria" pitchFamily="18" charset="0"/>
              </a:rPr>
              <a:t> </a:t>
            </a:r>
            <a:r>
              <a:rPr lang="en-US" sz="3200" i="1" dirty="0" smtClean="0">
                <a:solidFill>
                  <a:srgbClr val="000099"/>
                </a:solidFill>
                <a:latin typeface="Cambria" pitchFamily="18" charset="0"/>
              </a:rPr>
              <a:t>…</a:t>
            </a:r>
            <a:r>
              <a:rPr lang="en-US" sz="3200" i="1" u="sng" dirty="0" smtClean="0">
                <a:solidFill>
                  <a:srgbClr val="000099"/>
                </a:solidFill>
                <a:latin typeface="Cambria" pitchFamily="18" charset="0"/>
              </a:rPr>
              <a:t>[God] did not spare the ancient world, but preserved Noah</a:t>
            </a:r>
            <a:r>
              <a:rPr lang="en-US" sz="3200" i="1" dirty="0" smtClean="0">
                <a:solidFill>
                  <a:srgbClr val="000099"/>
                </a:solidFill>
                <a:latin typeface="Cambria" pitchFamily="18" charset="0"/>
              </a:rPr>
              <a:t>, a herald of righteousness, </a:t>
            </a:r>
            <a:r>
              <a:rPr lang="en-US" sz="3200" i="1" u="sng" dirty="0" smtClean="0">
                <a:solidFill>
                  <a:srgbClr val="000099"/>
                </a:solidFill>
                <a:latin typeface="Cambria" pitchFamily="18" charset="0"/>
              </a:rPr>
              <a:t>with seven others</a:t>
            </a:r>
            <a:r>
              <a:rPr lang="en-US" sz="3200" i="1" dirty="0" smtClean="0">
                <a:solidFill>
                  <a:srgbClr val="000099"/>
                </a:solidFill>
                <a:latin typeface="Cambria" pitchFamily="18" charset="0"/>
              </a:rPr>
              <a:t>, when he brought a flood upon the world of the ungodly;</a:t>
            </a:r>
          </a:p>
          <a:p>
            <a:pPr eaLnBrk="1" hangingPunct="1">
              <a:lnSpc>
                <a:spcPct val="80000"/>
              </a:lnSpc>
            </a:pPr>
            <a:r>
              <a:rPr lang="en-US" sz="3200" b="1" dirty="0" smtClean="0">
                <a:latin typeface="Cambria" pitchFamily="18" charset="0"/>
              </a:rPr>
              <a:t>2 Peter 3:6 - </a:t>
            </a:r>
            <a:r>
              <a:rPr lang="en-US" sz="3200" i="1" dirty="0" smtClean="0">
                <a:solidFill>
                  <a:srgbClr val="000099"/>
                </a:solidFill>
                <a:latin typeface="Cambria" pitchFamily="18" charset="0"/>
              </a:rPr>
              <a:t>… </a:t>
            </a:r>
            <a:r>
              <a:rPr lang="en-US" sz="3200" i="1" u="sng" dirty="0" smtClean="0">
                <a:solidFill>
                  <a:srgbClr val="000099"/>
                </a:solidFill>
                <a:latin typeface="Cambria" pitchFamily="18" charset="0"/>
              </a:rPr>
              <a:t>the world that then existed was deluged with water and perished</a:t>
            </a:r>
            <a:r>
              <a:rPr lang="en-US" sz="3200" i="1" dirty="0" smtClean="0">
                <a:solidFill>
                  <a:srgbClr val="000099"/>
                </a:solidFill>
                <a:latin typeface="Cambria" pitchFamily="18" charset="0"/>
              </a:rPr>
              <a:t>. </a:t>
            </a:r>
          </a:p>
          <a:p>
            <a:pPr eaLnBrk="1" hangingPunct="1">
              <a:lnSpc>
                <a:spcPct val="80000"/>
              </a:lnSpc>
            </a:pPr>
            <a:endParaRPr lang="en-US" sz="3200" b="1" i="1" dirty="0" smtClean="0">
              <a:solidFill>
                <a:srgbClr val="0000CC"/>
              </a:solidFill>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anim calcmode="lin" valueType="num">
                                      <p:cBhvr>
                                        <p:cTn id="7" dur="500" fill="hold"/>
                                        <p:tgtEl>
                                          <p:spTgt spid="4710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710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7107">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7107">
                                            <p:txEl>
                                              <p:pRg st="2" end="2"/>
                                            </p:txEl>
                                          </p:spTgt>
                                        </p:tgtEl>
                                        <p:attrNameLst>
                                          <p:attrName>style.visibility</p:attrName>
                                        </p:attrNameLst>
                                      </p:cBhvr>
                                      <p:to>
                                        <p:strVal val="visible"/>
                                      </p:to>
                                    </p:set>
                                    <p:anim calcmode="lin" valueType="num">
                                      <p:cBhvr>
                                        <p:cTn id="14" dur="500" fill="hold"/>
                                        <p:tgtEl>
                                          <p:spTgt spid="47107">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7107">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2209800"/>
          </a:xfrm>
        </p:spPr>
        <p:txBody>
          <a:bodyPr/>
          <a:lstStyle/>
          <a:p>
            <a:pPr eaLnBrk="1" hangingPunct="1">
              <a:defRPr/>
            </a:pPr>
            <a:r>
              <a:rPr lang="en-US" sz="3600" dirty="0" smtClean="0"/>
              <a:t>The Flood Was </a:t>
            </a:r>
            <a:r>
              <a:rPr lang="en-US" sz="3600" u="sng" dirty="0" smtClean="0"/>
              <a:t>Global</a:t>
            </a:r>
            <a:r>
              <a:rPr lang="en-US" sz="3600" dirty="0" smtClean="0"/>
              <a:t> -</a:t>
            </a:r>
            <a:br>
              <a:rPr lang="en-US" sz="3600" dirty="0" smtClean="0"/>
            </a:br>
            <a:r>
              <a:rPr lang="en-US" sz="3600" dirty="0" smtClean="0"/>
              <a:t>Every High Mountain on the Face of the Earth Was Covered By the Waters of the Flood </a:t>
            </a:r>
          </a:p>
        </p:txBody>
      </p:sp>
      <p:sp>
        <p:nvSpPr>
          <p:cNvPr id="259075" name="Rectangle 3"/>
          <p:cNvSpPr>
            <a:spLocks noGrp="1" noChangeArrowheads="1"/>
          </p:cNvSpPr>
          <p:nvPr>
            <p:ph type="body" idx="1"/>
          </p:nvPr>
        </p:nvSpPr>
        <p:spPr>
          <a:xfrm>
            <a:off x="381000" y="2438400"/>
            <a:ext cx="8229600" cy="4419600"/>
          </a:xfrm>
          <a:noFill/>
        </p:spPr>
        <p:txBody>
          <a:bodyPr/>
          <a:lstStyle/>
          <a:p>
            <a:r>
              <a:rPr lang="en-US" sz="3200" b="1" dirty="0" smtClean="0">
                <a:solidFill>
                  <a:srgbClr val="000000"/>
                </a:solidFill>
                <a:latin typeface="Cambria" pitchFamily="18" charset="0"/>
              </a:rPr>
              <a:t>Genesis 7:18-20 - </a:t>
            </a:r>
            <a:r>
              <a:rPr lang="en-US" sz="3200" i="1" dirty="0" smtClean="0">
                <a:solidFill>
                  <a:srgbClr val="000099"/>
                </a:solidFill>
                <a:latin typeface="Cambria" pitchFamily="18" charset="0"/>
              </a:rPr>
              <a:t>The waters prevailed and increased greatly on the earth, and the ark floated on the face of the waters. </a:t>
            </a:r>
            <a:r>
              <a:rPr lang="en-US" sz="3200" i="1" baseline="30000" dirty="0" smtClean="0">
                <a:solidFill>
                  <a:srgbClr val="000099"/>
                </a:solidFill>
                <a:latin typeface="Cambria" pitchFamily="18" charset="0"/>
              </a:rPr>
              <a:t>19</a:t>
            </a:r>
            <a:r>
              <a:rPr lang="en-US" sz="3200" i="1" dirty="0" smtClean="0">
                <a:solidFill>
                  <a:srgbClr val="000099"/>
                </a:solidFill>
                <a:latin typeface="Cambria" pitchFamily="18" charset="0"/>
              </a:rPr>
              <a:t> And the waters prevailed so mightily on the earth that </a:t>
            </a:r>
            <a:r>
              <a:rPr lang="en-US" sz="3200" i="1" u="sng" dirty="0" smtClean="0">
                <a:solidFill>
                  <a:srgbClr val="000099"/>
                </a:solidFill>
                <a:latin typeface="Cambria" pitchFamily="18" charset="0"/>
              </a:rPr>
              <a:t>all the high mountains under the whole heaven were covered</a:t>
            </a:r>
            <a:r>
              <a:rPr lang="en-US" sz="3200" i="1" dirty="0" smtClean="0">
                <a:solidFill>
                  <a:srgbClr val="000099"/>
                </a:solidFill>
                <a:latin typeface="Cambria" pitchFamily="18" charset="0"/>
              </a:rPr>
              <a:t>. </a:t>
            </a:r>
            <a:r>
              <a:rPr lang="en-US" sz="3200" i="1" baseline="30000" dirty="0" smtClean="0">
                <a:solidFill>
                  <a:srgbClr val="000099"/>
                </a:solidFill>
                <a:latin typeface="Cambria" pitchFamily="18" charset="0"/>
              </a:rPr>
              <a:t>20</a:t>
            </a:r>
            <a:r>
              <a:rPr lang="en-US" sz="3200" i="1" dirty="0" smtClean="0">
                <a:solidFill>
                  <a:srgbClr val="000099"/>
                </a:solidFill>
                <a:latin typeface="Cambria" pitchFamily="18" charset="0"/>
              </a:rPr>
              <a:t> The waters prevailed above the mountains, covering them fifteen cubits deep.</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dissolve">
                                      <p:cBhvr>
                                        <p:cTn id="7" dur="500"/>
                                        <p:tgtEl>
                                          <p:spTgt spid="259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2209800"/>
          </a:xfrm>
        </p:spPr>
        <p:txBody>
          <a:bodyPr/>
          <a:lstStyle/>
          <a:p>
            <a:pPr eaLnBrk="1" hangingPunct="1">
              <a:defRPr/>
            </a:pPr>
            <a:r>
              <a:rPr lang="en-US" sz="3600" dirty="0" smtClean="0"/>
              <a:t>The Flood Was </a:t>
            </a:r>
            <a:r>
              <a:rPr lang="en-US" sz="3600" u="sng" dirty="0" smtClean="0"/>
              <a:t>Global</a:t>
            </a:r>
            <a:r>
              <a:rPr lang="en-US" sz="3600" dirty="0" smtClean="0"/>
              <a:t> -</a:t>
            </a:r>
            <a:br>
              <a:rPr lang="en-US" sz="3600" dirty="0" smtClean="0"/>
            </a:br>
            <a:r>
              <a:rPr lang="en-US" sz="3600" dirty="0" smtClean="0"/>
              <a:t>Every High Mountain on the Face of the Earth Was Covered By the Waters of the Flood </a:t>
            </a:r>
          </a:p>
        </p:txBody>
      </p:sp>
      <p:sp>
        <p:nvSpPr>
          <p:cNvPr id="259075" name="Rectangle 3"/>
          <p:cNvSpPr>
            <a:spLocks noGrp="1" noChangeArrowheads="1"/>
          </p:cNvSpPr>
          <p:nvPr>
            <p:ph type="body" idx="1"/>
          </p:nvPr>
        </p:nvSpPr>
        <p:spPr>
          <a:xfrm>
            <a:off x="381000" y="2438400"/>
            <a:ext cx="8229600" cy="4419600"/>
          </a:xfrm>
          <a:noFill/>
        </p:spPr>
        <p:txBody>
          <a:bodyPr>
            <a:normAutofit lnSpcReduction="10000"/>
          </a:bodyPr>
          <a:lstStyle/>
          <a:p>
            <a:r>
              <a:rPr lang="en-US" sz="3000" b="1" dirty="0" smtClean="0">
                <a:latin typeface="Cambria" pitchFamily="18" charset="0"/>
              </a:rPr>
              <a:t>Psalm 104:5-9 -</a:t>
            </a:r>
            <a:r>
              <a:rPr lang="en-US" sz="3000" b="1" i="1" dirty="0" smtClean="0">
                <a:solidFill>
                  <a:srgbClr val="0000CC"/>
                </a:solidFill>
                <a:latin typeface="Cambria" pitchFamily="18" charset="0"/>
              </a:rPr>
              <a:t> </a:t>
            </a:r>
            <a:r>
              <a:rPr lang="en-US" sz="3000" i="1" dirty="0" smtClean="0">
                <a:solidFill>
                  <a:srgbClr val="000099"/>
                </a:solidFill>
                <a:latin typeface="Cambria" pitchFamily="18" charset="0"/>
              </a:rPr>
              <a:t>He set the earth on its foundations, so that it should never be moved. </a:t>
            </a:r>
            <a:r>
              <a:rPr lang="en-US" sz="3000" i="1" baseline="30000" dirty="0" smtClean="0">
                <a:solidFill>
                  <a:srgbClr val="000099"/>
                </a:solidFill>
                <a:latin typeface="Cambria" pitchFamily="18" charset="0"/>
              </a:rPr>
              <a:t>6</a:t>
            </a:r>
            <a:r>
              <a:rPr lang="en-US" sz="3000" i="1" dirty="0" smtClean="0">
                <a:solidFill>
                  <a:srgbClr val="000099"/>
                </a:solidFill>
                <a:latin typeface="Cambria" pitchFamily="18" charset="0"/>
              </a:rPr>
              <a:t> You covered it with the deep as with a garment; </a:t>
            </a:r>
            <a:r>
              <a:rPr lang="en-US" sz="3000" i="1" u="sng" dirty="0" smtClean="0">
                <a:solidFill>
                  <a:srgbClr val="000099"/>
                </a:solidFill>
                <a:latin typeface="Cambria" pitchFamily="18" charset="0"/>
              </a:rPr>
              <a:t>the waters stood above the mountains</a:t>
            </a:r>
            <a:r>
              <a:rPr lang="en-US" sz="3000" i="1" dirty="0" smtClean="0">
                <a:solidFill>
                  <a:srgbClr val="000099"/>
                </a:solidFill>
                <a:latin typeface="Cambria" pitchFamily="18" charset="0"/>
              </a:rPr>
              <a:t>. </a:t>
            </a:r>
            <a:r>
              <a:rPr lang="en-US" sz="3000" i="1" baseline="30000" dirty="0" smtClean="0">
                <a:solidFill>
                  <a:srgbClr val="000099"/>
                </a:solidFill>
                <a:latin typeface="Cambria" pitchFamily="18" charset="0"/>
              </a:rPr>
              <a:t>7</a:t>
            </a:r>
            <a:r>
              <a:rPr lang="en-US" sz="3000" i="1" dirty="0" smtClean="0">
                <a:solidFill>
                  <a:srgbClr val="000099"/>
                </a:solidFill>
                <a:latin typeface="Cambria" pitchFamily="18" charset="0"/>
              </a:rPr>
              <a:t> At your rebuke they fled; at the sound of your thunder they took to flight. </a:t>
            </a:r>
            <a:r>
              <a:rPr lang="en-US" sz="3000" i="1" baseline="30000" dirty="0" smtClean="0">
                <a:solidFill>
                  <a:srgbClr val="000099"/>
                </a:solidFill>
                <a:latin typeface="Cambria" pitchFamily="18" charset="0"/>
              </a:rPr>
              <a:t>8</a:t>
            </a:r>
            <a:r>
              <a:rPr lang="en-US" sz="3000" i="1" dirty="0" smtClean="0">
                <a:solidFill>
                  <a:srgbClr val="000099"/>
                </a:solidFill>
                <a:latin typeface="Cambria" pitchFamily="18" charset="0"/>
              </a:rPr>
              <a:t> The mountains rose, the valleys sank down to the place that you appointed for them. </a:t>
            </a:r>
            <a:r>
              <a:rPr lang="en-US" sz="3000" i="1" baseline="30000" dirty="0" smtClean="0">
                <a:solidFill>
                  <a:srgbClr val="000099"/>
                </a:solidFill>
                <a:latin typeface="Cambria" pitchFamily="18" charset="0"/>
              </a:rPr>
              <a:t>9</a:t>
            </a:r>
            <a:r>
              <a:rPr lang="en-US" sz="3000" i="1" dirty="0" smtClean="0">
                <a:solidFill>
                  <a:srgbClr val="000099"/>
                </a:solidFill>
                <a:latin typeface="Cambria" pitchFamily="18" charset="0"/>
              </a:rPr>
              <a:t> You set a boundary that they may not pass, so that they might not again cover the earth. </a:t>
            </a:r>
          </a:p>
        </p:txBody>
      </p:sp>
    </p:spTree>
  </p:cSld>
  <p:clrMapOvr>
    <a:masterClrMapping/>
  </p:clrMapOvr>
  <p:transition>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2209800"/>
          </a:xfrm>
        </p:spPr>
        <p:txBody>
          <a:bodyPr/>
          <a:lstStyle/>
          <a:p>
            <a:pPr eaLnBrk="1" hangingPunct="1">
              <a:defRPr/>
            </a:pPr>
            <a:r>
              <a:rPr lang="en-US" sz="3600" dirty="0" smtClean="0"/>
              <a:t>The Flood Was </a:t>
            </a:r>
            <a:r>
              <a:rPr lang="en-US" sz="3600" u="sng" dirty="0" smtClean="0"/>
              <a:t>Global</a:t>
            </a:r>
            <a:r>
              <a:rPr lang="en-US" sz="3600" dirty="0" smtClean="0"/>
              <a:t> -</a:t>
            </a:r>
            <a:br>
              <a:rPr lang="en-US" sz="3600" dirty="0" smtClean="0"/>
            </a:br>
            <a:r>
              <a:rPr lang="en-US" sz="3600" dirty="0" smtClean="0"/>
              <a:t>Every High Mountain on the Face of the Earth Was Covered By the Waters of the Flood </a:t>
            </a:r>
          </a:p>
        </p:txBody>
      </p:sp>
      <p:sp>
        <p:nvSpPr>
          <p:cNvPr id="259075" name="Rectangle 3"/>
          <p:cNvSpPr>
            <a:spLocks noGrp="1" noChangeArrowheads="1"/>
          </p:cNvSpPr>
          <p:nvPr>
            <p:ph type="body" idx="1"/>
          </p:nvPr>
        </p:nvSpPr>
        <p:spPr>
          <a:xfrm>
            <a:off x="381000" y="2438400"/>
            <a:ext cx="8229600" cy="4419600"/>
          </a:xfrm>
          <a:noFill/>
        </p:spPr>
        <p:txBody>
          <a:bodyPr>
            <a:normAutofit/>
          </a:bodyPr>
          <a:lstStyle/>
          <a:p>
            <a:r>
              <a:rPr lang="en-US" sz="3200" b="1" dirty="0" smtClean="0">
                <a:latin typeface="Cambria" pitchFamily="18" charset="0"/>
              </a:rPr>
              <a:t>Isaiah 54:9 - </a:t>
            </a:r>
            <a:r>
              <a:rPr lang="en-US" sz="3200" i="1" dirty="0" smtClean="0">
                <a:solidFill>
                  <a:srgbClr val="000099"/>
                </a:solidFill>
                <a:latin typeface="Cambria" pitchFamily="18" charset="0"/>
              </a:rPr>
              <a:t>This is like the days of Noah to me: as </a:t>
            </a:r>
            <a:r>
              <a:rPr lang="en-US" sz="3200" i="1" u="sng" dirty="0" smtClean="0">
                <a:solidFill>
                  <a:srgbClr val="000099"/>
                </a:solidFill>
                <a:latin typeface="Cambria" pitchFamily="18" charset="0"/>
              </a:rPr>
              <a:t>I swore that the waters of Noah should no more go over the earth</a:t>
            </a:r>
            <a:r>
              <a:rPr lang="en-US" sz="3200" i="1" dirty="0" smtClean="0">
                <a:solidFill>
                  <a:srgbClr val="000099"/>
                </a:solidFill>
                <a:latin typeface="Cambria" pitchFamily="18" charset="0"/>
              </a:rPr>
              <a:t>, so I have sworn that I will not be angry with you, and will not rebuke you.</a:t>
            </a:r>
            <a:endParaRPr lang="en-US" sz="3000" i="1" dirty="0" smtClean="0">
              <a:solidFill>
                <a:srgbClr val="000099"/>
              </a:solidFill>
              <a:latin typeface="Cambria" pitchFamily="18" charset="0"/>
            </a:endParaRPr>
          </a:p>
        </p:txBody>
      </p:sp>
    </p:spTree>
  </p:cSld>
  <p:clrMapOvr>
    <a:masterClrMapping/>
  </p:clrMapOvr>
  <p:transition>
    <p:wipe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pPr>
              <a:defRPr/>
            </a:pPr>
            <a:r>
              <a:rPr lang="en-US" dirty="0" smtClean="0"/>
              <a:t>Where Did All the Water For the Flood Come From?</a:t>
            </a:r>
            <a:endParaRPr lang="en-US" dirty="0"/>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0" y="0"/>
            <a:ext cx="9296400" cy="990600"/>
          </a:xfrm>
        </p:spPr>
        <p:txBody>
          <a:bodyPr/>
          <a:lstStyle/>
          <a:p>
            <a:pPr eaLnBrk="1" hangingPunct="1">
              <a:defRPr/>
            </a:pPr>
            <a:r>
              <a:rPr lang="en-US" sz="3600" dirty="0" smtClean="0"/>
              <a:t>Where Did All the Water For the Flood Come From?</a:t>
            </a:r>
          </a:p>
        </p:txBody>
      </p:sp>
      <p:sp>
        <p:nvSpPr>
          <p:cNvPr id="260099" name="Rectangle 3"/>
          <p:cNvSpPr>
            <a:spLocks noGrp="1" noChangeArrowheads="1"/>
          </p:cNvSpPr>
          <p:nvPr>
            <p:ph type="body" idx="1"/>
          </p:nvPr>
        </p:nvSpPr>
        <p:spPr>
          <a:xfrm>
            <a:off x="457200" y="1143000"/>
            <a:ext cx="8229600" cy="5715000"/>
          </a:xfrm>
          <a:noFill/>
        </p:spPr>
        <p:txBody>
          <a:bodyPr/>
          <a:lstStyle/>
          <a:p>
            <a:pPr eaLnBrk="1" hangingPunct="1"/>
            <a:r>
              <a:rPr lang="en-US" sz="2400" b="1" dirty="0" smtClean="0">
                <a:latin typeface="Cambria" pitchFamily="18" charset="0"/>
              </a:rPr>
              <a:t>Genesis 7:11 - </a:t>
            </a:r>
            <a:r>
              <a:rPr lang="en-US" sz="2400" i="1" dirty="0" smtClean="0">
                <a:solidFill>
                  <a:srgbClr val="000099"/>
                </a:solidFill>
                <a:latin typeface="Cambria" pitchFamily="18" charset="0"/>
              </a:rPr>
              <a:t>In the six hundredth year of Noah's life, in the second month, on the seventeenth day of the month, on that day all </a:t>
            </a:r>
            <a:r>
              <a:rPr lang="en-US" sz="2400" i="1" u="sng" dirty="0" smtClean="0">
                <a:solidFill>
                  <a:srgbClr val="000099"/>
                </a:solidFill>
                <a:latin typeface="Cambria" pitchFamily="18" charset="0"/>
              </a:rPr>
              <a:t>the fountains of the great deep</a:t>
            </a:r>
            <a:r>
              <a:rPr lang="en-US" sz="2400" i="1" dirty="0" smtClean="0">
                <a:solidFill>
                  <a:srgbClr val="000099"/>
                </a:solidFill>
                <a:latin typeface="Cambria" pitchFamily="18" charset="0"/>
              </a:rPr>
              <a:t> burst forth, and </a:t>
            </a:r>
            <a:r>
              <a:rPr lang="en-US" sz="2400" i="1" u="sng" dirty="0" smtClean="0">
                <a:solidFill>
                  <a:srgbClr val="000099"/>
                </a:solidFill>
                <a:latin typeface="Cambria" pitchFamily="18" charset="0"/>
              </a:rPr>
              <a:t>the windows of the heavens </a:t>
            </a:r>
            <a:r>
              <a:rPr lang="en-US" sz="2400" i="1" dirty="0" smtClean="0">
                <a:solidFill>
                  <a:srgbClr val="000099"/>
                </a:solidFill>
                <a:latin typeface="Cambria" pitchFamily="18" charset="0"/>
              </a:rPr>
              <a:t>were opened. </a:t>
            </a:r>
          </a:p>
          <a:p>
            <a:pPr eaLnBrk="1" hangingPunct="1">
              <a:buFontTx/>
              <a:buNone/>
            </a:pPr>
            <a:endParaRPr lang="en-US" sz="1000" b="1" dirty="0" smtClean="0"/>
          </a:p>
          <a:p>
            <a:pPr eaLnBrk="1" hangingPunct="1">
              <a:buFontTx/>
              <a:buNone/>
            </a:pPr>
            <a:r>
              <a:rPr lang="en-US" sz="2800" b="1" dirty="0" smtClean="0">
                <a:latin typeface="Calibri" pitchFamily="34" charset="0"/>
              </a:rPr>
              <a:t>Two Sources:</a:t>
            </a:r>
          </a:p>
          <a:p>
            <a:pPr eaLnBrk="1" hangingPunct="1">
              <a:buFontTx/>
              <a:buNone/>
            </a:pPr>
            <a:endParaRPr lang="en-US" sz="1000" b="1" dirty="0" smtClean="0">
              <a:latin typeface="Calibri" pitchFamily="34" charset="0"/>
            </a:endParaRPr>
          </a:p>
          <a:p>
            <a:pPr eaLnBrk="1" hangingPunct="1">
              <a:buFontTx/>
              <a:buNone/>
            </a:pPr>
            <a:r>
              <a:rPr lang="en-US" sz="2400" b="1" dirty="0" smtClean="0">
                <a:latin typeface="Calibri" pitchFamily="34" charset="0"/>
              </a:rPr>
              <a:t>1.	The Fountains of the Great Deep</a:t>
            </a:r>
          </a:p>
          <a:p>
            <a:pPr lvl="1" eaLnBrk="1" hangingPunct="1"/>
            <a:r>
              <a:rPr lang="en-US" sz="2400" dirty="0" smtClean="0">
                <a:latin typeface="Calibri" pitchFamily="34" charset="0"/>
              </a:rPr>
              <a:t>May Have Lasted For </a:t>
            </a:r>
            <a:r>
              <a:rPr lang="en-US" sz="2400" b="1" dirty="0" smtClean="0">
                <a:solidFill>
                  <a:srgbClr val="FF0000"/>
                </a:solidFill>
                <a:latin typeface="Calibri" pitchFamily="34" charset="0"/>
              </a:rPr>
              <a:t>150</a:t>
            </a:r>
            <a:r>
              <a:rPr lang="en-US" sz="2400" b="1" dirty="0" smtClean="0">
                <a:latin typeface="Calibri" pitchFamily="34" charset="0"/>
              </a:rPr>
              <a:t> </a:t>
            </a:r>
            <a:r>
              <a:rPr lang="en-US" sz="2400" dirty="0" smtClean="0">
                <a:latin typeface="Calibri" pitchFamily="34" charset="0"/>
              </a:rPr>
              <a:t>days</a:t>
            </a:r>
          </a:p>
          <a:p>
            <a:pPr lvl="1" eaLnBrk="1" hangingPunct="1"/>
            <a:r>
              <a:rPr lang="en-US" sz="2400" dirty="0" smtClean="0">
                <a:latin typeface="Calibri" pitchFamily="34" charset="0"/>
              </a:rPr>
              <a:t>Came from </a:t>
            </a:r>
            <a:r>
              <a:rPr lang="en-US" sz="2400" b="1" dirty="0" smtClean="0">
                <a:solidFill>
                  <a:srgbClr val="FF0000"/>
                </a:solidFill>
                <a:latin typeface="Calibri" pitchFamily="34" charset="0"/>
              </a:rPr>
              <a:t>within</a:t>
            </a:r>
            <a:r>
              <a:rPr lang="en-US" sz="2400" b="1" dirty="0" smtClean="0">
                <a:latin typeface="Calibri" pitchFamily="34" charset="0"/>
              </a:rPr>
              <a:t> </a:t>
            </a:r>
            <a:r>
              <a:rPr lang="en-US" sz="2400" dirty="0" smtClean="0">
                <a:latin typeface="Calibri" pitchFamily="34" charset="0"/>
              </a:rPr>
              <a:t>the earth</a:t>
            </a:r>
          </a:p>
          <a:p>
            <a:pPr lvl="1" eaLnBrk="1" hangingPunct="1"/>
            <a:r>
              <a:rPr lang="en-US" sz="2400" dirty="0" smtClean="0">
                <a:latin typeface="Calibri" pitchFamily="34" charset="0"/>
              </a:rPr>
              <a:t>Probably Involved a Great Deal of </a:t>
            </a:r>
            <a:r>
              <a:rPr lang="en-US" sz="2400" b="1" dirty="0" smtClean="0">
                <a:solidFill>
                  <a:srgbClr val="FF0000"/>
                </a:solidFill>
                <a:latin typeface="Calibri" pitchFamily="34" charset="0"/>
              </a:rPr>
              <a:t>Volcanic</a:t>
            </a:r>
            <a:r>
              <a:rPr lang="en-US" sz="2400" b="1" dirty="0" smtClean="0">
                <a:latin typeface="Calibri" pitchFamily="34" charset="0"/>
              </a:rPr>
              <a:t> </a:t>
            </a:r>
            <a:r>
              <a:rPr lang="en-US" sz="2400" dirty="0" smtClean="0">
                <a:latin typeface="Calibri" pitchFamily="34" charset="0"/>
              </a:rPr>
              <a:t>Activity</a:t>
            </a:r>
          </a:p>
          <a:p>
            <a:pPr eaLnBrk="1" hangingPunct="1">
              <a:buFontTx/>
              <a:buNone/>
            </a:pPr>
            <a:r>
              <a:rPr lang="en-US" sz="2400" b="1" dirty="0" smtClean="0">
                <a:latin typeface="Calibri" pitchFamily="34" charset="0"/>
              </a:rPr>
              <a:t>2.	The “Windows” of the Heavens </a:t>
            </a:r>
          </a:p>
          <a:p>
            <a:pPr lvl="1" eaLnBrk="1" hangingPunct="1"/>
            <a:r>
              <a:rPr lang="en-US" sz="2400" dirty="0" smtClean="0">
                <a:latin typeface="Calibri" pitchFamily="34" charset="0"/>
              </a:rPr>
              <a:t>An Extraordinary Rain</a:t>
            </a:r>
          </a:p>
          <a:p>
            <a:pPr lvl="1" eaLnBrk="1" hangingPunct="1"/>
            <a:r>
              <a:rPr lang="en-US" sz="2400" dirty="0" smtClean="0">
                <a:latin typeface="Calibri" pitchFamily="34" charset="0"/>
              </a:rPr>
              <a:t>Lasted for "</a:t>
            </a:r>
            <a:r>
              <a:rPr lang="en-US" sz="2400" b="1" dirty="0" smtClean="0">
                <a:solidFill>
                  <a:srgbClr val="FF0000"/>
                </a:solidFill>
                <a:latin typeface="Calibri" pitchFamily="34" charset="0"/>
              </a:rPr>
              <a:t>40</a:t>
            </a:r>
            <a:r>
              <a:rPr lang="en-US" sz="2400" b="1" dirty="0" smtClean="0">
                <a:latin typeface="Calibri" pitchFamily="34" charset="0"/>
              </a:rPr>
              <a:t> </a:t>
            </a:r>
            <a:r>
              <a:rPr lang="en-US" sz="2400" dirty="0" smtClean="0">
                <a:latin typeface="Calibri" pitchFamily="34" charset="0"/>
              </a:rPr>
              <a:t>days and </a:t>
            </a:r>
            <a:r>
              <a:rPr lang="en-US" sz="2400" b="1" dirty="0" smtClean="0">
                <a:solidFill>
                  <a:srgbClr val="FF0000"/>
                </a:solidFill>
                <a:latin typeface="Calibri" pitchFamily="34" charset="0"/>
              </a:rPr>
              <a:t>40</a:t>
            </a:r>
            <a:r>
              <a:rPr lang="en-US" sz="2400" b="1" dirty="0" smtClean="0">
                <a:latin typeface="Calibri" pitchFamily="34" charset="0"/>
              </a:rPr>
              <a:t> </a:t>
            </a:r>
            <a:r>
              <a:rPr lang="en-US" sz="2400" dirty="0" smtClean="0">
                <a:latin typeface="Calibri" pitchFamily="34" charset="0"/>
              </a:rPr>
              <a:t>nights" </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0099">
                                            <p:txEl>
                                              <p:pRg st="2" end="2"/>
                                            </p:txEl>
                                          </p:spTgt>
                                        </p:tgtEl>
                                        <p:attrNameLst>
                                          <p:attrName>style.visibility</p:attrName>
                                        </p:attrNameLst>
                                      </p:cBhvr>
                                      <p:to>
                                        <p:strVal val="visible"/>
                                      </p:to>
                                    </p:set>
                                    <p:animEffect transition="in" filter="dissolve">
                                      <p:cBhvr>
                                        <p:cTn id="7" dur="500"/>
                                        <p:tgtEl>
                                          <p:spTgt spid="2600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0099">
                                            <p:txEl>
                                              <p:pRg st="4" end="4"/>
                                            </p:txEl>
                                          </p:spTgt>
                                        </p:tgtEl>
                                        <p:attrNameLst>
                                          <p:attrName>style.visibility</p:attrName>
                                        </p:attrNameLst>
                                      </p:cBhvr>
                                      <p:to>
                                        <p:strVal val="visible"/>
                                      </p:to>
                                    </p:set>
                                    <p:animEffect transition="in" filter="dissolve">
                                      <p:cBhvr>
                                        <p:cTn id="12" dur="500"/>
                                        <p:tgtEl>
                                          <p:spTgt spid="260099">
                                            <p:txEl>
                                              <p:pRg st="4" end="4"/>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60099">
                                            <p:txEl>
                                              <p:pRg st="5" end="5"/>
                                            </p:txEl>
                                          </p:spTgt>
                                        </p:tgtEl>
                                        <p:attrNameLst>
                                          <p:attrName>style.visibility</p:attrName>
                                        </p:attrNameLst>
                                      </p:cBhvr>
                                      <p:to>
                                        <p:strVal val="visible"/>
                                      </p:to>
                                    </p:set>
                                    <p:animEffect transition="in" filter="dissolve">
                                      <p:cBhvr>
                                        <p:cTn id="15" dur="500"/>
                                        <p:tgtEl>
                                          <p:spTgt spid="260099">
                                            <p:txEl>
                                              <p:pRg st="5" end="5"/>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60099">
                                            <p:txEl>
                                              <p:pRg st="6" end="6"/>
                                            </p:txEl>
                                          </p:spTgt>
                                        </p:tgtEl>
                                        <p:attrNameLst>
                                          <p:attrName>style.visibility</p:attrName>
                                        </p:attrNameLst>
                                      </p:cBhvr>
                                      <p:to>
                                        <p:strVal val="visible"/>
                                      </p:to>
                                    </p:set>
                                    <p:animEffect transition="in" filter="dissolve">
                                      <p:cBhvr>
                                        <p:cTn id="18" dur="500"/>
                                        <p:tgtEl>
                                          <p:spTgt spid="260099">
                                            <p:txEl>
                                              <p:pRg st="6" end="6"/>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60099">
                                            <p:txEl>
                                              <p:pRg st="7" end="7"/>
                                            </p:txEl>
                                          </p:spTgt>
                                        </p:tgtEl>
                                        <p:attrNameLst>
                                          <p:attrName>style.visibility</p:attrName>
                                        </p:attrNameLst>
                                      </p:cBhvr>
                                      <p:to>
                                        <p:strVal val="visible"/>
                                      </p:to>
                                    </p:set>
                                    <p:animEffect transition="in" filter="dissolve">
                                      <p:cBhvr>
                                        <p:cTn id="21" dur="500"/>
                                        <p:tgtEl>
                                          <p:spTgt spid="260099">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60099">
                                            <p:txEl>
                                              <p:pRg st="8" end="8"/>
                                            </p:txEl>
                                          </p:spTgt>
                                        </p:tgtEl>
                                        <p:attrNameLst>
                                          <p:attrName>style.visibility</p:attrName>
                                        </p:attrNameLst>
                                      </p:cBhvr>
                                      <p:to>
                                        <p:strVal val="visible"/>
                                      </p:to>
                                    </p:set>
                                    <p:animEffect transition="in" filter="dissolve">
                                      <p:cBhvr>
                                        <p:cTn id="26" dur="500"/>
                                        <p:tgtEl>
                                          <p:spTgt spid="260099">
                                            <p:txEl>
                                              <p:pRg st="8" end="8"/>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60099">
                                            <p:txEl>
                                              <p:pRg st="9" end="9"/>
                                            </p:txEl>
                                          </p:spTgt>
                                        </p:tgtEl>
                                        <p:attrNameLst>
                                          <p:attrName>style.visibility</p:attrName>
                                        </p:attrNameLst>
                                      </p:cBhvr>
                                      <p:to>
                                        <p:strVal val="visible"/>
                                      </p:to>
                                    </p:set>
                                    <p:animEffect transition="in" filter="dissolve">
                                      <p:cBhvr>
                                        <p:cTn id="29" dur="500"/>
                                        <p:tgtEl>
                                          <p:spTgt spid="260099">
                                            <p:txEl>
                                              <p:pRg st="9" end="9"/>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60099">
                                            <p:txEl>
                                              <p:pRg st="10" end="10"/>
                                            </p:txEl>
                                          </p:spTgt>
                                        </p:tgtEl>
                                        <p:attrNameLst>
                                          <p:attrName>style.visibility</p:attrName>
                                        </p:attrNameLst>
                                      </p:cBhvr>
                                      <p:to>
                                        <p:strVal val="visible"/>
                                      </p:to>
                                    </p:set>
                                    <p:animEffect transition="in" filter="dissolve">
                                      <p:cBhvr>
                                        <p:cTn id="32" dur="500"/>
                                        <p:tgtEl>
                                          <p:spTgt spid="2600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0" y="0"/>
            <a:ext cx="9296400" cy="762000"/>
          </a:xfrm>
        </p:spPr>
        <p:txBody>
          <a:bodyPr/>
          <a:lstStyle/>
          <a:p>
            <a:pPr eaLnBrk="1" hangingPunct="1">
              <a:defRPr/>
            </a:pPr>
            <a:r>
              <a:rPr lang="en-US" sz="3600" dirty="0" smtClean="0"/>
              <a:t>What  Are the Fountains of the Deep?</a:t>
            </a:r>
          </a:p>
        </p:txBody>
      </p:sp>
      <p:sp>
        <p:nvSpPr>
          <p:cNvPr id="268291" name="Rectangle 3"/>
          <p:cNvSpPr>
            <a:spLocks noGrp="1" noChangeArrowheads="1"/>
          </p:cNvSpPr>
          <p:nvPr>
            <p:ph type="body" idx="1"/>
          </p:nvPr>
        </p:nvSpPr>
        <p:spPr>
          <a:xfrm>
            <a:off x="228600" y="838200"/>
            <a:ext cx="8915400" cy="5638800"/>
          </a:xfrm>
          <a:noFill/>
        </p:spPr>
        <p:txBody>
          <a:bodyPr>
            <a:normAutofit fontScale="92500" lnSpcReduction="10000"/>
          </a:bodyPr>
          <a:lstStyle/>
          <a:p>
            <a:pPr eaLnBrk="1" hangingPunct="1"/>
            <a:r>
              <a:rPr lang="en-US" sz="2800" b="1" dirty="0" smtClean="0">
                <a:latin typeface="Calibri" pitchFamily="34" charset="0"/>
              </a:rPr>
              <a:t>Referred to </a:t>
            </a:r>
            <a:r>
              <a:rPr lang="en-US" sz="2800" b="1" u="sng" dirty="0" smtClean="0">
                <a:latin typeface="Calibri" pitchFamily="34" charset="0"/>
              </a:rPr>
              <a:t>twice</a:t>
            </a:r>
            <a:r>
              <a:rPr lang="en-US" sz="2800" b="1" dirty="0" smtClean="0">
                <a:latin typeface="Calibri" pitchFamily="34" charset="0"/>
              </a:rPr>
              <a:t> in the flood account:</a:t>
            </a:r>
          </a:p>
          <a:p>
            <a:pPr lvl="1" eaLnBrk="1" hangingPunct="1"/>
            <a:r>
              <a:rPr lang="en-US" sz="2600" b="1" dirty="0" smtClean="0">
                <a:solidFill>
                  <a:srgbClr val="000000"/>
                </a:solidFill>
                <a:latin typeface="Cambria" pitchFamily="18" charset="0"/>
              </a:rPr>
              <a:t>Genesis 7:11 – </a:t>
            </a:r>
            <a:r>
              <a:rPr lang="en-US" sz="2600" b="1" i="1" dirty="0" smtClean="0">
                <a:solidFill>
                  <a:srgbClr val="000099"/>
                </a:solidFill>
                <a:latin typeface="Cambria" pitchFamily="18" charset="0"/>
              </a:rPr>
              <a:t>… </a:t>
            </a:r>
            <a:r>
              <a:rPr lang="en-US" sz="2600" i="1" dirty="0" smtClean="0">
                <a:solidFill>
                  <a:srgbClr val="000099"/>
                </a:solidFill>
                <a:latin typeface="Cambria" pitchFamily="18" charset="0"/>
              </a:rPr>
              <a:t>the fountains of the great deep </a:t>
            </a:r>
            <a:r>
              <a:rPr lang="en-US" sz="2600" i="1" u="sng" dirty="0" smtClean="0">
                <a:solidFill>
                  <a:srgbClr val="000099"/>
                </a:solidFill>
                <a:latin typeface="Cambria" pitchFamily="18" charset="0"/>
              </a:rPr>
              <a:t>burst forth</a:t>
            </a:r>
            <a:r>
              <a:rPr lang="en-US" sz="2600" i="1" dirty="0" smtClean="0">
                <a:solidFill>
                  <a:srgbClr val="000099"/>
                </a:solidFill>
                <a:latin typeface="Cambria" pitchFamily="18" charset="0"/>
              </a:rPr>
              <a:t>…</a:t>
            </a:r>
            <a:endParaRPr lang="en-US" sz="2600" b="1" i="1" dirty="0" smtClean="0">
              <a:solidFill>
                <a:srgbClr val="000099"/>
              </a:solidFill>
              <a:latin typeface="Cambria" pitchFamily="18" charset="0"/>
            </a:endParaRPr>
          </a:p>
          <a:p>
            <a:pPr lvl="1" eaLnBrk="1" hangingPunct="1"/>
            <a:r>
              <a:rPr lang="en-US" sz="2600" b="1" dirty="0" smtClean="0">
                <a:solidFill>
                  <a:srgbClr val="000000"/>
                </a:solidFill>
                <a:latin typeface="Cambria" pitchFamily="18" charset="0"/>
              </a:rPr>
              <a:t>Genesis 8:2 -</a:t>
            </a:r>
            <a:r>
              <a:rPr lang="en-US" sz="2600" b="1" dirty="0" smtClean="0">
                <a:latin typeface="Cambria" pitchFamily="18" charset="0"/>
              </a:rPr>
              <a:t> </a:t>
            </a:r>
            <a:r>
              <a:rPr lang="en-US" sz="2600" i="1" dirty="0" smtClean="0">
                <a:solidFill>
                  <a:srgbClr val="000099"/>
                </a:solidFill>
                <a:latin typeface="Cambria" pitchFamily="18" charset="0"/>
              </a:rPr>
              <a:t>The fountains of the deep… </a:t>
            </a:r>
            <a:r>
              <a:rPr lang="en-US" sz="2600" i="1" u="sng" dirty="0" smtClean="0">
                <a:solidFill>
                  <a:srgbClr val="000099"/>
                </a:solidFill>
                <a:latin typeface="Cambria" pitchFamily="18" charset="0"/>
              </a:rPr>
              <a:t>were closed</a:t>
            </a:r>
            <a:r>
              <a:rPr lang="en-US" sz="2600" i="1" dirty="0" smtClean="0">
                <a:solidFill>
                  <a:srgbClr val="000099"/>
                </a:solidFill>
                <a:latin typeface="Cambria" pitchFamily="18" charset="0"/>
              </a:rPr>
              <a:t>…</a:t>
            </a:r>
            <a:endParaRPr lang="en-US" sz="2600" b="1" i="1" dirty="0" smtClean="0">
              <a:solidFill>
                <a:srgbClr val="000099"/>
              </a:solidFill>
              <a:latin typeface="Cambria" pitchFamily="18" charset="0"/>
            </a:endParaRPr>
          </a:p>
          <a:p>
            <a:pPr eaLnBrk="1" hangingPunct="1"/>
            <a:r>
              <a:rPr lang="en-US" sz="2800" b="1" dirty="0" smtClean="0">
                <a:latin typeface="Calibri" pitchFamily="34" charset="0"/>
              </a:rPr>
              <a:t>As best we can tell, the “fountains of the great deep” seem to be underground water sources that existed deep within the earth prior to the flood. </a:t>
            </a:r>
          </a:p>
          <a:p>
            <a:pPr eaLnBrk="1" hangingPunct="1"/>
            <a:r>
              <a:rPr lang="en-US" sz="2800" b="1" dirty="0" smtClean="0">
                <a:latin typeface="Calibri" pitchFamily="34" charset="0"/>
              </a:rPr>
              <a:t>These springs are said to “</a:t>
            </a:r>
            <a:r>
              <a:rPr lang="en-US" sz="2800" b="1" dirty="0" smtClean="0">
                <a:solidFill>
                  <a:srgbClr val="FF0000"/>
                </a:solidFill>
                <a:latin typeface="Calibri" pitchFamily="34" charset="0"/>
              </a:rPr>
              <a:t>burst forth</a:t>
            </a:r>
            <a:r>
              <a:rPr lang="en-US" sz="2800" b="1" dirty="0" smtClean="0">
                <a:latin typeface="Calibri" pitchFamily="34" charset="0"/>
              </a:rPr>
              <a:t>” which seems to imply a violent release of the water as it breaks through the ground. </a:t>
            </a:r>
          </a:p>
          <a:p>
            <a:pPr eaLnBrk="1" hangingPunct="1"/>
            <a:r>
              <a:rPr lang="en-US" sz="2800" b="1" dirty="0" smtClean="0">
                <a:latin typeface="Calibri" pitchFamily="34" charset="0"/>
              </a:rPr>
              <a:t>Note: Given the number of volcanic rocks that we see interspersed between the layers in the rocks laid down by the Flood</a:t>
            </a:r>
            <a:r>
              <a:rPr lang="en-US" sz="2800" dirty="0" smtClean="0">
                <a:latin typeface="Calibri" pitchFamily="34" charset="0"/>
              </a:rPr>
              <a:t> – </a:t>
            </a:r>
            <a:r>
              <a:rPr lang="en-US" sz="2800" b="1" dirty="0" smtClean="0">
                <a:latin typeface="Calibri" pitchFamily="34" charset="0"/>
              </a:rPr>
              <a:t>it seems likely that the bursting forth of these fountains involved an large number </a:t>
            </a:r>
            <a:r>
              <a:rPr lang="en-US" sz="2800" b="1" dirty="0" smtClean="0">
                <a:solidFill>
                  <a:srgbClr val="FF0000"/>
                </a:solidFill>
                <a:latin typeface="Calibri" pitchFamily="34" charset="0"/>
              </a:rPr>
              <a:t>volcanic eruptions</a:t>
            </a:r>
            <a:r>
              <a:rPr lang="en-US" sz="2800" b="1" dirty="0" smtClean="0">
                <a:latin typeface="Calibri" pitchFamily="34" charset="0"/>
              </a:rPr>
              <a:t> as well.</a:t>
            </a:r>
            <a:r>
              <a:rPr lang="en-US" sz="2800" dirty="0" smtClean="0">
                <a:latin typeface="Calibri" pitchFamily="34" charset="0"/>
              </a:rPr>
              <a:t>  </a:t>
            </a:r>
          </a:p>
        </p:txBody>
      </p:sp>
      <p:sp>
        <p:nvSpPr>
          <p:cNvPr id="52228" name="Text Box 4"/>
          <p:cNvSpPr txBox="1">
            <a:spLocks noChangeArrowheads="1"/>
          </p:cNvSpPr>
          <p:nvPr/>
        </p:nvSpPr>
        <p:spPr bwMode="auto">
          <a:xfrm>
            <a:off x="304800" y="6488668"/>
            <a:ext cx="8382000" cy="369332"/>
          </a:xfrm>
          <a:prstGeom prst="rect">
            <a:avLst/>
          </a:prstGeom>
          <a:noFill/>
          <a:ln w="9525">
            <a:noFill/>
            <a:miter lim="800000"/>
            <a:headEnd/>
            <a:tailEnd/>
          </a:ln>
        </p:spPr>
        <p:txBody>
          <a:bodyPr>
            <a:spAutoFit/>
          </a:bodyPr>
          <a:lstStyle/>
          <a:p>
            <a:pPr eaLnBrk="0" hangingPunct="0">
              <a:spcBef>
                <a:spcPct val="0"/>
              </a:spcBef>
              <a:buFontTx/>
              <a:buNone/>
            </a:pPr>
            <a:r>
              <a:rPr lang="en-US" sz="1800" b="1" dirty="0" smtClean="0"/>
              <a:t>http</a:t>
            </a:r>
            <a:r>
              <a:rPr lang="en-US" sz="1800" b="1" dirty="0"/>
              <a:t>://www.answersingenesis.org/home/area/answersbook /flood12.asp#2</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Effect transition="in" filter="dissolve">
                                      <p:cBhvr>
                                        <p:cTn id="7" dur="500"/>
                                        <p:tgtEl>
                                          <p:spTgt spid="26829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8291">
                                            <p:txEl>
                                              <p:pRg st="1" end="1"/>
                                            </p:txEl>
                                          </p:spTgt>
                                        </p:tgtEl>
                                        <p:attrNameLst>
                                          <p:attrName>style.visibility</p:attrName>
                                        </p:attrNameLst>
                                      </p:cBhvr>
                                      <p:to>
                                        <p:strVal val="visible"/>
                                      </p:to>
                                    </p:set>
                                    <p:animEffect transition="in" filter="dissolve">
                                      <p:cBhvr>
                                        <p:cTn id="10" dur="500"/>
                                        <p:tgtEl>
                                          <p:spTgt spid="26829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8291">
                                            <p:txEl>
                                              <p:pRg st="2" end="2"/>
                                            </p:txEl>
                                          </p:spTgt>
                                        </p:tgtEl>
                                        <p:attrNameLst>
                                          <p:attrName>style.visibility</p:attrName>
                                        </p:attrNameLst>
                                      </p:cBhvr>
                                      <p:to>
                                        <p:strVal val="visible"/>
                                      </p:to>
                                    </p:set>
                                    <p:animEffect transition="in" filter="dissolve">
                                      <p:cBhvr>
                                        <p:cTn id="13" dur="500"/>
                                        <p:tgtEl>
                                          <p:spTgt spid="26829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8291">
                                            <p:txEl>
                                              <p:pRg st="3" end="3"/>
                                            </p:txEl>
                                          </p:spTgt>
                                        </p:tgtEl>
                                        <p:attrNameLst>
                                          <p:attrName>style.visibility</p:attrName>
                                        </p:attrNameLst>
                                      </p:cBhvr>
                                      <p:to>
                                        <p:strVal val="visible"/>
                                      </p:to>
                                    </p:set>
                                    <p:animEffect transition="in" filter="dissolve">
                                      <p:cBhvr>
                                        <p:cTn id="18" dur="500"/>
                                        <p:tgtEl>
                                          <p:spTgt spid="26829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68291">
                                            <p:txEl>
                                              <p:pRg st="4" end="4"/>
                                            </p:txEl>
                                          </p:spTgt>
                                        </p:tgtEl>
                                        <p:attrNameLst>
                                          <p:attrName>style.visibility</p:attrName>
                                        </p:attrNameLst>
                                      </p:cBhvr>
                                      <p:to>
                                        <p:strVal val="visible"/>
                                      </p:to>
                                    </p:set>
                                    <p:animEffect transition="in" filter="dissolve">
                                      <p:cBhvr>
                                        <p:cTn id="23" dur="500"/>
                                        <p:tgtEl>
                                          <p:spTgt spid="26829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8291">
                                            <p:txEl>
                                              <p:pRg st="5" end="5"/>
                                            </p:txEl>
                                          </p:spTgt>
                                        </p:tgtEl>
                                        <p:attrNameLst>
                                          <p:attrName>style.visibility</p:attrName>
                                        </p:attrNameLst>
                                      </p:cBhvr>
                                      <p:to>
                                        <p:strVal val="visible"/>
                                      </p:to>
                                    </p:set>
                                    <p:animEffect transition="in" filter="dissolve">
                                      <p:cBhvr>
                                        <p:cTn id="28" dur="500"/>
                                        <p:tgtEl>
                                          <p:spTgt spid="268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p:txBody>
          <a:bodyPr/>
          <a:lstStyle/>
          <a:p>
            <a:r>
              <a:rPr lang="en-US" sz="3200" dirty="0" smtClean="0">
                <a:solidFill>
                  <a:schemeClr val="tx1"/>
                </a:solidFill>
                <a:latin typeface="Tahoma" pitchFamily="34" charset="0"/>
              </a:rPr>
              <a:t>Fountains of the Deep Burst Forth?</a:t>
            </a:r>
          </a:p>
        </p:txBody>
      </p:sp>
      <p:sp>
        <p:nvSpPr>
          <p:cNvPr id="53251" name="Text Box 7"/>
          <p:cNvSpPr txBox="1">
            <a:spLocks noChangeArrowheads="1"/>
          </p:cNvSpPr>
          <p:nvPr/>
        </p:nvSpPr>
        <p:spPr bwMode="auto">
          <a:xfrm>
            <a:off x="152400" y="5638800"/>
            <a:ext cx="8839200" cy="1006475"/>
          </a:xfrm>
          <a:prstGeom prst="rect">
            <a:avLst/>
          </a:prstGeom>
          <a:noFill/>
          <a:ln w="9525">
            <a:noFill/>
            <a:miter lim="800000"/>
            <a:headEnd/>
            <a:tailEnd/>
          </a:ln>
        </p:spPr>
        <p:txBody>
          <a:bodyPr>
            <a:spAutoFit/>
          </a:bodyPr>
          <a:lstStyle/>
          <a:p>
            <a:pPr algn="ctr" eaLnBrk="0" hangingPunct="0">
              <a:spcBef>
                <a:spcPct val="0"/>
              </a:spcBef>
              <a:buFontTx/>
              <a:buNone/>
            </a:pPr>
            <a:r>
              <a:rPr lang="en-US" sz="2000"/>
              <a:t>Taken from Walt Brown, Ph.D., </a:t>
            </a:r>
            <a:r>
              <a:rPr lang="en-US" sz="2000" i="1"/>
              <a:t>In the Beginning – Compelling Evidence for Creation and the Flood</a:t>
            </a:r>
            <a:r>
              <a:rPr lang="en-US" sz="2000"/>
              <a:t>, 7</a:t>
            </a:r>
            <a:r>
              <a:rPr lang="en-US" sz="2000" baseline="30000"/>
              <a:t>th</a:t>
            </a:r>
            <a:r>
              <a:rPr lang="en-US" sz="2000"/>
              <a:t> Edition, 2001, p.101  </a:t>
            </a:r>
          </a:p>
          <a:p>
            <a:pPr algn="ctr" eaLnBrk="0" hangingPunct="0">
              <a:spcBef>
                <a:spcPct val="0"/>
              </a:spcBef>
              <a:buFontTx/>
              <a:buNone/>
            </a:pPr>
            <a:r>
              <a:rPr lang="en-US" sz="2000"/>
              <a:t>Available at www.creationscience.com</a:t>
            </a:r>
          </a:p>
        </p:txBody>
      </p:sp>
      <p:pic>
        <p:nvPicPr>
          <p:cNvPr id="53252" name="Picture 9" descr="FountainsOfDeep1"/>
          <p:cNvPicPr>
            <a:picLocks noChangeAspect="1" noChangeArrowheads="1"/>
          </p:cNvPicPr>
          <p:nvPr/>
        </p:nvPicPr>
        <p:blipFill>
          <a:blip r:embed="rId2" cstate="print"/>
          <a:srcRect/>
          <a:stretch>
            <a:fillRect/>
          </a:stretch>
        </p:blipFill>
        <p:spPr bwMode="auto">
          <a:xfrm>
            <a:off x="1000125" y="1614488"/>
            <a:ext cx="7143750" cy="362902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z="2800" smtClean="0">
                <a:solidFill>
                  <a:schemeClr val="tx1"/>
                </a:solidFill>
                <a:latin typeface="Tahoma" pitchFamily="34" charset="0"/>
              </a:rPr>
              <a:t>Springs (or Fountains) of the Deep Burst Forth?</a:t>
            </a:r>
          </a:p>
        </p:txBody>
      </p:sp>
      <p:sp>
        <p:nvSpPr>
          <p:cNvPr id="54275" name="Text Box 6"/>
          <p:cNvSpPr txBox="1">
            <a:spLocks noChangeArrowheads="1"/>
          </p:cNvSpPr>
          <p:nvPr/>
        </p:nvSpPr>
        <p:spPr bwMode="auto">
          <a:xfrm>
            <a:off x="152400" y="6248400"/>
            <a:ext cx="3613150" cy="396875"/>
          </a:xfrm>
          <a:prstGeom prst="rect">
            <a:avLst/>
          </a:prstGeom>
          <a:noFill/>
          <a:ln w="9525">
            <a:noFill/>
            <a:miter lim="800000"/>
            <a:headEnd/>
            <a:tailEnd/>
          </a:ln>
        </p:spPr>
        <p:txBody>
          <a:bodyPr wrap="none">
            <a:spAutoFit/>
          </a:bodyPr>
          <a:lstStyle/>
          <a:p>
            <a:pPr algn="ctr" eaLnBrk="0" hangingPunct="0">
              <a:spcBef>
                <a:spcPct val="0"/>
              </a:spcBef>
              <a:buFontTx/>
              <a:buNone/>
            </a:pPr>
            <a:r>
              <a:rPr lang="en-US" sz="2000" b="1">
                <a:solidFill>
                  <a:srgbClr val="FFFF00"/>
                </a:solidFill>
              </a:rPr>
              <a:t>Brown, </a:t>
            </a:r>
            <a:r>
              <a:rPr lang="en-US" sz="2000" b="1" i="1">
                <a:solidFill>
                  <a:srgbClr val="FFFF00"/>
                </a:solidFill>
              </a:rPr>
              <a:t>In the Beginning</a:t>
            </a:r>
            <a:r>
              <a:rPr lang="en-US" sz="2000" b="1">
                <a:solidFill>
                  <a:srgbClr val="FFFF00"/>
                </a:solidFill>
              </a:rPr>
              <a:t>, p.101 </a:t>
            </a: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6:8-12 – Noah Stands in Contrast to Wicked Humanity</a:t>
            </a:r>
          </a:p>
        </p:txBody>
      </p:sp>
      <p:sp>
        <p:nvSpPr>
          <p:cNvPr id="27651"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i="1" baseline="30000" dirty="0" smtClean="0">
                <a:latin typeface="Cambria" pitchFamily="18" charset="0"/>
              </a:rPr>
              <a:t>8</a:t>
            </a:r>
            <a:r>
              <a:rPr lang="en-US" i="1" dirty="0" smtClean="0">
                <a:latin typeface="Cambria" pitchFamily="18" charset="0"/>
              </a:rPr>
              <a:t> But Noah found favor in the eyes of the LORD. </a:t>
            </a:r>
            <a:r>
              <a:rPr lang="en-US" i="1" baseline="30000" dirty="0" smtClean="0">
                <a:latin typeface="Cambria" pitchFamily="18" charset="0"/>
              </a:rPr>
              <a:t>9</a:t>
            </a:r>
            <a:r>
              <a:rPr lang="en-US" i="1" dirty="0" smtClean="0">
                <a:latin typeface="Cambria" pitchFamily="18" charset="0"/>
              </a:rPr>
              <a:t> These are the generations of Noah. Noah was a righteous man, blameless in his generation. Noah walked with God. </a:t>
            </a:r>
            <a:r>
              <a:rPr lang="en-US" i="1" baseline="30000" dirty="0" smtClean="0">
                <a:latin typeface="Cambria" pitchFamily="18" charset="0"/>
              </a:rPr>
              <a:t>10</a:t>
            </a:r>
            <a:r>
              <a:rPr lang="en-US" i="1" dirty="0" smtClean="0">
                <a:latin typeface="Cambria" pitchFamily="18" charset="0"/>
              </a:rPr>
              <a:t> And Noah had three sons, Shem, Ham, and Japheth. </a:t>
            </a:r>
            <a:r>
              <a:rPr lang="en-US" i="1" baseline="30000" dirty="0" smtClean="0">
                <a:latin typeface="Cambria" pitchFamily="18" charset="0"/>
              </a:rPr>
              <a:t>11</a:t>
            </a:r>
            <a:r>
              <a:rPr lang="en-US" i="1" dirty="0" smtClean="0">
                <a:latin typeface="Cambria" pitchFamily="18" charset="0"/>
              </a:rPr>
              <a:t> Now the earth was corrupt in God's sight, and the earth was filled with violence. </a:t>
            </a:r>
            <a:r>
              <a:rPr lang="en-US" i="1" baseline="30000" dirty="0" smtClean="0">
                <a:latin typeface="Cambria" pitchFamily="18" charset="0"/>
              </a:rPr>
              <a:t>12</a:t>
            </a:r>
            <a:r>
              <a:rPr lang="en-US" i="1" dirty="0" smtClean="0">
                <a:latin typeface="Cambria" pitchFamily="18" charset="0"/>
              </a:rPr>
              <a:t> And God saw the earth, and behold, it was corrupt, for all flesh had corrupted their way on the earth.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68776"/>
          </a:stretch>
        </a:blip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effectLst>
            <a:outerShdw dist="53882" dir="2700000" algn="ctr" rotWithShape="0">
              <a:schemeClr val="tx1"/>
            </a:outerShdw>
          </a:effectLst>
        </p:spPr>
        <p:txBody>
          <a:bodyPr/>
          <a:lstStyle/>
          <a:p>
            <a:pPr>
              <a:defRPr/>
            </a:pPr>
            <a:r>
              <a:rPr lang="en-US" sz="2800" smtClean="0">
                <a:solidFill>
                  <a:srgbClr val="FFFF00"/>
                </a:solidFill>
                <a:latin typeface="Tahoma" pitchFamily="34" charset="0"/>
              </a:rPr>
              <a:t>Springs (or Fountains) of the Deep Burst Forth?</a:t>
            </a:r>
          </a:p>
        </p:txBody>
      </p:sp>
      <p:sp>
        <p:nvSpPr>
          <p:cNvPr id="267268" name="Text Box 4"/>
          <p:cNvSpPr txBox="1">
            <a:spLocks noChangeArrowheads="1"/>
          </p:cNvSpPr>
          <p:nvPr/>
        </p:nvSpPr>
        <p:spPr bwMode="auto">
          <a:xfrm>
            <a:off x="152400" y="6248400"/>
            <a:ext cx="3486150" cy="3968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spcBef>
                <a:spcPct val="0"/>
              </a:spcBef>
              <a:buFontTx/>
              <a:buNone/>
              <a:defRPr/>
            </a:pPr>
            <a:r>
              <a:rPr lang="en-US" sz="2000" b="1">
                <a:solidFill>
                  <a:srgbClr val="FFFF00"/>
                </a:solidFill>
              </a:rPr>
              <a:t>Brown, </a:t>
            </a:r>
            <a:r>
              <a:rPr lang="en-US" sz="2000" b="1" i="1">
                <a:solidFill>
                  <a:srgbClr val="FFFF00"/>
                </a:solidFill>
              </a:rPr>
              <a:t>In the Beginning</a:t>
            </a:r>
            <a:r>
              <a:rPr lang="en-US" sz="2000" b="1">
                <a:solidFill>
                  <a:srgbClr val="FFFF00"/>
                </a:solidFill>
              </a:rPr>
              <a:t>, p.84 </a:t>
            </a:r>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0" y="0"/>
            <a:ext cx="9296400" cy="914400"/>
          </a:xfrm>
        </p:spPr>
        <p:txBody>
          <a:bodyPr/>
          <a:lstStyle/>
          <a:p>
            <a:pPr eaLnBrk="1" hangingPunct="1">
              <a:defRPr/>
            </a:pPr>
            <a:r>
              <a:rPr lang="en-US" sz="3600" dirty="0" smtClean="0"/>
              <a:t>What are the Windows of the Heavens?</a:t>
            </a:r>
          </a:p>
        </p:txBody>
      </p:sp>
      <p:sp>
        <p:nvSpPr>
          <p:cNvPr id="261123" name="Rectangle 3"/>
          <p:cNvSpPr>
            <a:spLocks noGrp="1" noChangeArrowheads="1"/>
          </p:cNvSpPr>
          <p:nvPr>
            <p:ph type="body" idx="1"/>
          </p:nvPr>
        </p:nvSpPr>
        <p:spPr>
          <a:xfrm>
            <a:off x="457200" y="1371600"/>
            <a:ext cx="8229600" cy="5029200"/>
          </a:xfrm>
          <a:noFill/>
        </p:spPr>
        <p:txBody>
          <a:bodyPr/>
          <a:lstStyle/>
          <a:p>
            <a:pPr eaLnBrk="1" hangingPunct="1"/>
            <a:r>
              <a:rPr lang="en-US" sz="2800" b="1" dirty="0" smtClean="0">
                <a:latin typeface="Calibri" pitchFamily="34" charset="0"/>
              </a:rPr>
              <a:t>The other source of the waters for Noah's Flood was “the windows of the heavens.” Genesis 7:12 says that it rained for 40 days and 40 nights continuously.</a:t>
            </a:r>
          </a:p>
          <a:p>
            <a:pPr eaLnBrk="1" hangingPunct="1"/>
            <a:endParaRPr lang="en-US" sz="2800" b="1" dirty="0" smtClean="0">
              <a:latin typeface="Calibri" pitchFamily="34" charset="0"/>
            </a:endParaRPr>
          </a:p>
          <a:p>
            <a:pPr eaLnBrk="1" hangingPunct="1"/>
            <a:r>
              <a:rPr lang="en-US" sz="2800" b="1" dirty="0" smtClean="0">
                <a:latin typeface="Calibri" pitchFamily="34" charset="0"/>
              </a:rPr>
              <a:t>Genesis 2:5 tells us that there was no rain before man was created. Because of this, some have suggested that there was </a:t>
            </a:r>
            <a:r>
              <a:rPr lang="en-US" sz="2800" b="1" dirty="0" smtClean="0">
                <a:solidFill>
                  <a:srgbClr val="FF0000"/>
                </a:solidFill>
                <a:latin typeface="Calibri" pitchFamily="34" charset="0"/>
              </a:rPr>
              <a:t>no rainfall</a:t>
            </a:r>
            <a:r>
              <a:rPr lang="en-US" sz="2800" b="1" dirty="0" smtClean="0">
                <a:latin typeface="Calibri" pitchFamily="34" charset="0"/>
              </a:rPr>
              <a:t> anywhere on the earth </a:t>
            </a:r>
            <a:r>
              <a:rPr lang="en-US" sz="2800" b="1" dirty="0" smtClean="0">
                <a:solidFill>
                  <a:srgbClr val="FF0000"/>
                </a:solidFill>
                <a:latin typeface="Calibri" pitchFamily="34" charset="0"/>
              </a:rPr>
              <a:t>until the time of the Flood</a:t>
            </a:r>
            <a:r>
              <a:rPr lang="en-US" sz="2800" b="1" dirty="0" smtClean="0">
                <a:latin typeface="Calibri" pitchFamily="34" charset="0"/>
              </a:rPr>
              <a:t>. However, </a:t>
            </a:r>
            <a:r>
              <a:rPr lang="en-US" sz="2800" b="1" dirty="0" smtClean="0">
                <a:solidFill>
                  <a:srgbClr val="FF0000"/>
                </a:solidFill>
                <a:latin typeface="Calibri" pitchFamily="34" charset="0"/>
              </a:rPr>
              <a:t>the Bible does not actually say this</a:t>
            </a:r>
            <a:r>
              <a:rPr lang="en-US" sz="2800" b="1" dirty="0" smtClean="0">
                <a:latin typeface="Calibri" pitchFamily="34" charset="0"/>
              </a:rPr>
              <a:t>, so we really don’t know for sure.</a:t>
            </a:r>
          </a:p>
        </p:txBody>
      </p:sp>
      <p:sp>
        <p:nvSpPr>
          <p:cNvPr id="56324" name="Text Box 4"/>
          <p:cNvSpPr txBox="1">
            <a:spLocks noChangeArrowheads="1"/>
          </p:cNvSpPr>
          <p:nvPr/>
        </p:nvSpPr>
        <p:spPr bwMode="auto">
          <a:xfrm>
            <a:off x="228600" y="6457890"/>
            <a:ext cx="8382000" cy="400110"/>
          </a:xfrm>
          <a:prstGeom prst="rect">
            <a:avLst/>
          </a:prstGeom>
          <a:noFill/>
          <a:ln w="9525">
            <a:noFill/>
            <a:miter lim="800000"/>
            <a:headEnd/>
            <a:tailEnd/>
          </a:ln>
        </p:spPr>
        <p:txBody>
          <a:bodyPr>
            <a:spAutoFit/>
          </a:bodyPr>
          <a:lstStyle/>
          <a:p>
            <a:pPr eaLnBrk="0" hangingPunct="0">
              <a:spcBef>
                <a:spcPct val="0"/>
              </a:spcBef>
              <a:buFontTx/>
              <a:buNone/>
            </a:pPr>
            <a:r>
              <a:rPr lang="en-US" sz="2000" dirty="0" smtClean="0"/>
              <a:t>http</a:t>
            </a:r>
            <a:r>
              <a:rPr lang="en-US" sz="2000" dirty="0"/>
              <a:t>://www.answersingenesis.org/home/area/answersbook/flood12.asp#2</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Effect transition="in" filter="dissolve">
                                      <p:cBhvr>
                                        <p:cTn id="7" dur="500"/>
                                        <p:tgtEl>
                                          <p:spTgt spid="261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1123">
                                            <p:txEl>
                                              <p:pRg st="2" end="2"/>
                                            </p:txEl>
                                          </p:spTgt>
                                        </p:tgtEl>
                                        <p:attrNameLst>
                                          <p:attrName>style.visibility</p:attrName>
                                        </p:attrNameLst>
                                      </p:cBhvr>
                                      <p:to>
                                        <p:strVal val="visible"/>
                                      </p:to>
                                    </p:set>
                                    <p:animEffect transition="in" filter="dissolve">
                                      <p:cBhvr>
                                        <p:cTn id="12" dur="500"/>
                                        <p:tgtEl>
                                          <p:spTgt spid="261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0" y="0"/>
            <a:ext cx="9296400" cy="914400"/>
          </a:xfrm>
        </p:spPr>
        <p:txBody>
          <a:bodyPr/>
          <a:lstStyle/>
          <a:p>
            <a:pPr eaLnBrk="1" hangingPunct="1">
              <a:defRPr/>
            </a:pPr>
            <a:r>
              <a:rPr lang="en-US" sz="3600" dirty="0" smtClean="0"/>
              <a:t>What are the Windows of the Heavens?</a:t>
            </a:r>
          </a:p>
        </p:txBody>
      </p:sp>
      <p:sp>
        <p:nvSpPr>
          <p:cNvPr id="269315" name="Rectangle 3"/>
          <p:cNvSpPr>
            <a:spLocks noGrp="1" noChangeArrowheads="1"/>
          </p:cNvSpPr>
          <p:nvPr>
            <p:ph type="body" idx="1"/>
          </p:nvPr>
        </p:nvSpPr>
        <p:spPr>
          <a:xfrm>
            <a:off x="152400" y="914400"/>
            <a:ext cx="8991600" cy="5486400"/>
          </a:xfrm>
          <a:noFill/>
        </p:spPr>
        <p:txBody>
          <a:bodyPr>
            <a:noAutofit/>
          </a:bodyPr>
          <a:lstStyle/>
          <a:p>
            <a:pPr eaLnBrk="1" hangingPunct="1">
              <a:lnSpc>
                <a:spcPct val="90000"/>
              </a:lnSpc>
            </a:pPr>
            <a:r>
              <a:rPr lang="en-US" sz="2400" b="1" dirty="0" smtClean="0">
                <a:latin typeface="Calibri" pitchFamily="34" charset="0"/>
              </a:rPr>
              <a:t>The expression “windows of the heavens” is used </a:t>
            </a:r>
            <a:r>
              <a:rPr lang="en-US" sz="2400" b="1" u="sng" dirty="0" smtClean="0">
                <a:latin typeface="Calibri" pitchFamily="34" charset="0"/>
              </a:rPr>
              <a:t>twice</a:t>
            </a:r>
            <a:r>
              <a:rPr lang="en-US" sz="2400" b="1" dirty="0" smtClean="0">
                <a:latin typeface="Calibri" pitchFamily="34" charset="0"/>
              </a:rPr>
              <a:t> in reference to the flood</a:t>
            </a:r>
            <a:r>
              <a:rPr lang="en-US" sz="2400" dirty="0" smtClean="0">
                <a:latin typeface="Calibri" pitchFamily="34" charset="0"/>
              </a:rPr>
              <a:t> </a:t>
            </a:r>
            <a:r>
              <a:rPr lang="en-US" sz="2400" b="1" dirty="0" smtClean="0">
                <a:latin typeface="Calibri" pitchFamily="34" charset="0"/>
              </a:rPr>
              <a:t>:</a:t>
            </a:r>
          </a:p>
          <a:p>
            <a:pPr lvl="1" eaLnBrk="1" hangingPunct="1">
              <a:lnSpc>
                <a:spcPct val="90000"/>
              </a:lnSpc>
            </a:pPr>
            <a:r>
              <a:rPr lang="en-US" sz="2200" b="1" dirty="0" smtClean="0">
                <a:solidFill>
                  <a:srgbClr val="000000"/>
                </a:solidFill>
                <a:latin typeface="Cambria" pitchFamily="18" charset="0"/>
              </a:rPr>
              <a:t>Genesis 7:11 – </a:t>
            </a:r>
            <a:r>
              <a:rPr lang="en-US" sz="2200" b="1" i="1" dirty="0" smtClean="0">
                <a:solidFill>
                  <a:srgbClr val="000099"/>
                </a:solidFill>
                <a:latin typeface="Cambria" pitchFamily="18" charset="0"/>
              </a:rPr>
              <a:t>… the windows of the heavens </a:t>
            </a:r>
            <a:r>
              <a:rPr lang="en-US" sz="2200" b="1" i="1" u="sng" dirty="0" smtClean="0">
                <a:solidFill>
                  <a:srgbClr val="000099"/>
                </a:solidFill>
                <a:latin typeface="Cambria" pitchFamily="18" charset="0"/>
              </a:rPr>
              <a:t>were opened</a:t>
            </a:r>
            <a:r>
              <a:rPr lang="en-US" sz="2200" b="1" i="1" dirty="0" smtClean="0">
                <a:solidFill>
                  <a:srgbClr val="000099"/>
                </a:solidFill>
                <a:latin typeface="Cambria" pitchFamily="18" charset="0"/>
              </a:rPr>
              <a:t>…</a:t>
            </a:r>
          </a:p>
          <a:p>
            <a:pPr lvl="1" eaLnBrk="1" hangingPunct="1">
              <a:lnSpc>
                <a:spcPct val="90000"/>
              </a:lnSpc>
            </a:pPr>
            <a:r>
              <a:rPr lang="en-US" sz="2200" b="1" dirty="0" smtClean="0">
                <a:solidFill>
                  <a:srgbClr val="000000"/>
                </a:solidFill>
                <a:latin typeface="Cambria" pitchFamily="18" charset="0"/>
              </a:rPr>
              <a:t>Genesis 8:2 -</a:t>
            </a:r>
            <a:r>
              <a:rPr lang="en-US" sz="2200" b="1" dirty="0" smtClean="0">
                <a:latin typeface="Cambria" pitchFamily="18" charset="0"/>
              </a:rPr>
              <a:t> </a:t>
            </a:r>
            <a:r>
              <a:rPr lang="en-US" sz="2200" b="1" i="1" dirty="0" smtClean="0">
                <a:solidFill>
                  <a:srgbClr val="000099"/>
                </a:solidFill>
                <a:latin typeface="Cambria" pitchFamily="18" charset="0"/>
              </a:rPr>
              <a:t>… the windows of the heavens </a:t>
            </a:r>
            <a:r>
              <a:rPr lang="en-US" sz="2200" b="1" i="1" u="sng" dirty="0" smtClean="0">
                <a:solidFill>
                  <a:srgbClr val="000099"/>
                </a:solidFill>
                <a:latin typeface="Cambria" pitchFamily="18" charset="0"/>
              </a:rPr>
              <a:t>were closed</a:t>
            </a:r>
            <a:r>
              <a:rPr lang="en-US" sz="2200" b="1" i="1" dirty="0" smtClean="0">
                <a:solidFill>
                  <a:srgbClr val="000099"/>
                </a:solidFill>
                <a:latin typeface="Cambria" pitchFamily="18" charset="0"/>
              </a:rPr>
              <a:t>…</a:t>
            </a:r>
          </a:p>
          <a:p>
            <a:pPr eaLnBrk="1" hangingPunct="1">
              <a:lnSpc>
                <a:spcPct val="90000"/>
              </a:lnSpc>
            </a:pPr>
            <a:endParaRPr lang="en-US" sz="2400" b="1" dirty="0" smtClean="0">
              <a:latin typeface="Calibri" pitchFamily="34" charset="0"/>
            </a:endParaRPr>
          </a:p>
          <a:p>
            <a:pPr eaLnBrk="1" hangingPunct="1">
              <a:lnSpc>
                <a:spcPct val="90000"/>
              </a:lnSpc>
            </a:pPr>
            <a:r>
              <a:rPr lang="en-US" sz="2400" b="1" dirty="0" smtClean="0">
                <a:latin typeface="Calibri" pitchFamily="34" charset="0"/>
              </a:rPr>
              <a:t>This expression is </a:t>
            </a:r>
            <a:r>
              <a:rPr lang="en-US" sz="2400" b="1" dirty="0" smtClean="0">
                <a:solidFill>
                  <a:srgbClr val="FF0000"/>
                </a:solidFill>
                <a:latin typeface="Calibri" pitchFamily="34" charset="0"/>
              </a:rPr>
              <a:t>only used four other times</a:t>
            </a:r>
            <a:r>
              <a:rPr lang="en-US" sz="2400" b="1" dirty="0" smtClean="0">
                <a:latin typeface="Calibri" pitchFamily="34" charset="0"/>
              </a:rPr>
              <a:t> </a:t>
            </a:r>
            <a:r>
              <a:rPr lang="en-US" sz="2400" b="1" dirty="0" smtClean="0">
                <a:solidFill>
                  <a:srgbClr val="FF0000"/>
                </a:solidFill>
                <a:latin typeface="Calibri" pitchFamily="34" charset="0"/>
              </a:rPr>
              <a:t>in the Old Testament</a:t>
            </a:r>
            <a:r>
              <a:rPr lang="en-US" sz="2400" b="1" dirty="0" smtClean="0">
                <a:latin typeface="Calibri" pitchFamily="34" charset="0"/>
              </a:rPr>
              <a:t>: </a:t>
            </a:r>
          </a:p>
          <a:p>
            <a:pPr lvl="1" eaLnBrk="1" hangingPunct="1">
              <a:lnSpc>
                <a:spcPct val="90000"/>
              </a:lnSpc>
            </a:pPr>
            <a:r>
              <a:rPr lang="en-US" sz="2400" b="1" dirty="0" smtClean="0">
                <a:solidFill>
                  <a:srgbClr val="FF0000"/>
                </a:solidFill>
                <a:latin typeface="Calibri" pitchFamily="34" charset="0"/>
              </a:rPr>
              <a:t>Twice</a:t>
            </a:r>
            <a:r>
              <a:rPr lang="en-US" sz="2400" b="1" dirty="0" smtClean="0">
                <a:latin typeface="Calibri" pitchFamily="34" charset="0"/>
              </a:rPr>
              <a:t> in 2 Kings 7:2 and 19, referring to God's </a:t>
            </a:r>
            <a:r>
              <a:rPr lang="en-US" sz="2400" b="1" u="sng" dirty="0" smtClean="0">
                <a:latin typeface="Calibri" pitchFamily="34" charset="0"/>
              </a:rPr>
              <a:t>miraculous intervention in sending rain</a:t>
            </a:r>
          </a:p>
          <a:p>
            <a:pPr lvl="1" eaLnBrk="1" hangingPunct="1">
              <a:lnSpc>
                <a:spcPct val="90000"/>
              </a:lnSpc>
            </a:pPr>
            <a:r>
              <a:rPr lang="en-US" sz="2400" b="1" dirty="0" smtClean="0">
                <a:solidFill>
                  <a:srgbClr val="FF0000"/>
                </a:solidFill>
                <a:latin typeface="Calibri" pitchFamily="34" charset="0"/>
              </a:rPr>
              <a:t>Once</a:t>
            </a:r>
            <a:r>
              <a:rPr lang="en-US" sz="2400" b="1" dirty="0" smtClean="0">
                <a:latin typeface="Calibri" pitchFamily="34" charset="0"/>
              </a:rPr>
              <a:t> in Isaiah 24:18 to refer to an outpouring of </a:t>
            </a:r>
            <a:r>
              <a:rPr lang="en-US" sz="2400" b="1" u="sng" dirty="0" smtClean="0">
                <a:latin typeface="Calibri" pitchFamily="34" charset="0"/>
              </a:rPr>
              <a:t>God’s judgment</a:t>
            </a:r>
          </a:p>
          <a:p>
            <a:pPr lvl="1" eaLnBrk="1" hangingPunct="1">
              <a:lnSpc>
                <a:spcPct val="90000"/>
              </a:lnSpc>
            </a:pPr>
            <a:r>
              <a:rPr lang="en-US" sz="2400" b="1" dirty="0" smtClean="0">
                <a:solidFill>
                  <a:srgbClr val="FF0000"/>
                </a:solidFill>
                <a:latin typeface="Calibri" pitchFamily="34" charset="0"/>
              </a:rPr>
              <a:t>Once</a:t>
            </a:r>
            <a:r>
              <a:rPr lang="en-US" sz="2400" b="1" dirty="0" smtClean="0">
                <a:latin typeface="Calibri" pitchFamily="34" charset="0"/>
              </a:rPr>
              <a:t> in Malachi 3:10, where the phrase is used again of </a:t>
            </a:r>
            <a:r>
              <a:rPr lang="en-US" sz="2400" b="1" u="sng" dirty="0" smtClean="0">
                <a:latin typeface="Calibri" pitchFamily="34" charset="0"/>
              </a:rPr>
              <a:t>God intervening to pour out abundant blessings </a:t>
            </a:r>
            <a:r>
              <a:rPr lang="en-US" sz="2400" b="1" dirty="0" smtClean="0">
                <a:latin typeface="Calibri" pitchFamily="34" charset="0"/>
              </a:rPr>
              <a:t>on his people</a:t>
            </a:r>
          </a:p>
          <a:p>
            <a:pPr eaLnBrk="1" hangingPunct="1">
              <a:lnSpc>
                <a:spcPct val="90000"/>
              </a:lnSpc>
            </a:pPr>
            <a:r>
              <a:rPr lang="en-US" sz="2400" b="1" dirty="0" smtClean="0">
                <a:latin typeface="Calibri" pitchFamily="34" charset="0"/>
              </a:rPr>
              <a:t>Here in Genesis, the expression seems to refer to an </a:t>
            </a:r>
            <a:r>
              <a:rPr lang="en-US" sz="2400" b="1" dirty="0" smtClean="0">
                <a:solidFill>
                  <a:srgbClr val="FF0000"/>
                </a:solidFill>
                <a:latin typeface="Calibri" pitchFamily="34" charset="0"/>
              </a:rPr>
              <a:t>extraordinary rain</a:t>
            </a:r>
            <a:r>
              <a:rPr lang="en-US" sz="2400" b="1" dirty="0" smtClean="0">
                <a:latin typeface="Calibri" pitchFamily="34" charset="0"/>
              </a:rPr>
              <a:t> poured out by God during the first 40 days of the flood.</a:t>
            </a:r>
          </a:p>
        </p:txBody>
      </p:sp>
      <p:sp>
        <p:nvSpPr>
          <p:cNvPr id="57348" name="Text Box 4"/>
          <p:cNvSpPr txBox="1">
            <a:spLocks noChangeArrowheads="1"/>
          </p:cNvSpPr>
          <p:nvPr/>
        </p:nvSpPr>
        <p:spPr bwMode="auto">
          <a:xfrm>
            <a:off x="304800" y="6457890"/>
            <a:ext cx="8382000" cy="369332"/>
          </a:xfrm>
          <a:prstGeom prst="rect">
            <a:avLst/>
          </a:prstGeom>
          <a:noFill/>
          <a:ln w="9525">
            <a:noFill/>
            <a:miter lim="800000"/>
            <a:headEnd/>
            <a:tailEnd/>
          </a:ln>
        </p:spPr>
        <p:txBody>
          <a:bodyPr>
            <a:spAutoFit/>
          </a:bodyPr>
          <a:lstStyle/>
          <a:p>
            <a:pPr eaLnBrk="0" hangingPunct="0">
              <a:spcBef>
                <a:spcPct val="0"/>
              </a:spcBef>
              <a:buFontTx/>
              <a:buNone/>
            </a:pPr>
            <a:r>
              <a:rPr lang="en-US" sz="1800" b="1" dirty="0" smtClean="0"/>
              <a:t>http</a:t>
            </a:r>
            <a:r>
              <a:rPr lang="en-US" sz="1800" b="1" dirty="0"/>
              <a:t>://www.answersingenesis.org/home/area/answersbook/flood12.asp#2</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9315">
                                            <p:txEl>
                                              <p:pRg st="4" end="4"/>
                                            </p:txEl>
                                          </p:spTgt>
                                        </p:tgtEl>
                                        <p:attrNameLst>
                                          <p:attrName>style.visibility</p:attrName>
                                        </p:attrNameLst>
                                      </p:cBhvr>
                                      <p:to>
                                        <p:strVal val="visible"/>
                                      </p:to>
                                    </p:set>
                                    <p:animEffect transition="in" filter="dissolve">
                                      <p:cBhvr>
                                        <p:cTn id="7" dur="500"/>
                                        <p:tgtEl>
                                          <p:spTgt spid="269315">
                                            <p:txEl>
                                              <p:pRg st="4" end="4"/>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9315">
                                            <p:txEl>
                                              <p:pRg st="5" end="5"/>
                                            </p:txEl>
                                          </p:spTgt>
                                        </p:tgtEl>
                                        <p:attrNameLst>
                                          <p:attrName>style.visibility</p:attrName>
                                        </p:attrNameLst>
                                      </p:cBhvr>
                                      <p:to>
                                        <p:strVal val="visible"/>
                                      </p:to>
                                    </p:set>
                                    <p:animEffect transition="in" filter="dissolve">
                                      <p:cBhvr>
                                        <p:cTn id="10" dur="500"/>
                                        <p:tgtEl>
                                          <p:spTgt spid="269315">
                                            <p:txEl>
                                              <p:pRg st="5" end="5"/>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9315">
                                            <p:txEl>
                                              <p:pRg st="6" end="6"/>
                                            </p:txEl>
                                          </p:spTgt>
                                        </p:tgtEl>
                                        <p:attrNameLst>
                                          <p:attrName>style.visibility</p:attrName>
                                        </p:attrNameLst>
                                      </p:cBhvr>
                                      <p:to>
                                        <p:strVal val="visible"/>
                                      </p:to>
                                    </p:set>
                                    <p:animEffect transition="in" filter="dissolve">
                                      <p:cBhvr>
                                        <p:cTn id="13" dur="500"/>
                                        <p:tgtEl>
                                          <p:spTgt spid="269315">
                                            <p:txEl>
                                              <p:pRg st="6" end="6"/>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69315">
                                            <p:txEl>
                                              <p:pRg st="7" end="7"/>
                                            </p:txEl>
                                          </p:spTgt>
                                        </p:tgtEl>
                                        <p:attrNameLst>
                                          <p:attrName>style.visibility</p:attrName>
                                        </p:attrNameLst>
                                      </p:cBhvr>
                                      <p:to>
                                        <p:strVal val="visible"/>
                                      </p:to>
                                    </p:set>
                                    <p:animEffect transition="in" filter="dissolve">
                                      <p:cBhvr>
                                        <p:cTn id="16" dur="500"/>
                                        <p:tgtEl>
                                          <p:spTgt spid="269315">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69315">
                                            <p:txEl>
                                              <p:pRg st="8" end="8"/>
                                            </p:txEl>
                                          </p:spTgt>
                                        </p:tgtEl>
                                        <p:attrNameLst>
                                          <p:attrName>style.visibility</p:attrName>
                                        </p:attrNameLst>
                                      </p:cBhvr>
                                      <p:to>
                                        <p:strVal val="visible"/>
                                      </p:to>
                                    </p:set>
                                    <p:animEffect transition="in" filter="dissolve">
                                      <p:cBhvr>
                                        <p:cTn id="21"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0" y="0"/>
            <a:ext cx="9296400" cy="1295400"/>
          </a:xfrm>
        </p:spPr>
        <p:txBody>
          <a:bodyPr/>
          <a:lstStyle/>
          <a:p>
            <a:pPr eaLnBrk="1" hangingPunct="1">
              <a:defRPr/>
            </a:pPr>
            <a:r>
              <a:rPr lang="en-US" sz="3200" dirty="0" smtClean="0"/>
              <a:t>What was the water source for this extraordinary “windows of the heavens” rainfall?</a:t>
            </a:r>
          </a:p>
        </p:txBody>
      </p:sp>
      <p:sp>
        <p:nvSpPr>
          <p:cNvPr id="278531" name="Rectangle 3"/>
          <p:cNvSpPr>
            <a:spLocks noGrp="1" noChangeArrowheads="1"/>
          </p:cNvSpPr>
          <p:nvPr>
            <p:ph type="body" idx="1"/>
          </p:nvPr>
        </p:nvSpPr>
        <p:spPr>
          <a:xfrm>
            <a:off x="457200" y="1600200"/>
            <a:ext cx="8229600" cy="5257800"/>
          </a:xfrm>
          <a:noFill/>
        </p:spPr>
        <p:txBody>
          <a:bodyPr>
            <a:normAutofit fontScale="92500"/>
          </a:bodyPr>
          <a:lstStyle/>
          <a:p>
            <a:pPr eaLnBrk="1" hangingPunct="1"/>
            <a:r>
              <a:rPr lang="en-US" sz="2400" b="1" i="1" dirty="0" smtClean="0">
                <a:latin typeface="Cambria" pitchFamily="18" charset="0"/>
              </a:rPr>
              <a:t>“If all the water in our present atmosphere were suddenly precipitated, it would suffice to cover the ground to an average depth of less than two inches”</a:t>
            </a:r>
            <a:r>
              <a:rPr lang="en-US" sz="2400" b="1" dirty="0" smtClean="0">
                <a:latin typeface="Cambria" pitchFamily="18" charset="0"/>
              </a:rPr>
              <a:t> (Whitcomb and Morris, The Genesis Flood, 1961, p.121)</a:t>
            </a:r>
          </a:p>
          <a:p>
            <a:pPr eaLnBrk="1" hangingPunct="1"/>
            <a:r>
              <a:rPr lang="en-US" sz="2600" b="1" dirty="0" smtClean="0">
                <a:latin typeface="Calibri" pitchFamily="34" charset="0"/>
              </a:rPr>
              <a:t>So how was the rain able to continue falling for 40 days and nights during the flood?</a:t>
            </a:r>
          </a:p>
          <a:p>
            <a:pPr eaLnBrk="1" hangingPunct="1"/>
            <a:r>
              <a:rPr lang="en-US" sz="2600" b="1" dirty="0" smtClean="0">
                <a:latin typeface="Calibri" pitchFamily="34" charset="0"/>
              </a:rPr>
              <a:t>One possibility is that God miraculously created water for the rain throughout the 40 days and nights.</a:t>
            </a:r>
          </a:p>
          <a:p>
            <a:pPr eaLnBrk="1" hangingPunct="1"/>
            <a:r>
              <a:rPr lang="en-US" sz="2400" b="1" dirty="0" smtClean="0">
                <a:latin typeface="Calibri" pitchFamily="34" charset="0"/>
              </a:rPr>
              <a:t>But as Morris observes: </a:t>
            </a:r>
            <a:r>
              <a:rPr lang="en-US" sz="2400" b="1" i="1" dirty="0" smtClean="0">
                <a:latin typeface="Cambria" pitchFamily="18" charset="0"/>
              </a:rPr>
              <a:t>“There is no question that God could have accomplished the entire event miraculously (say by special creation of the waters of the Flood and then by special ‘</a:t>
            </a:r>
            <a:r>
              <a:rPr lang="en-US" sz="2400" b="1" i="1" dirty="0" err="1" smtClean="0">
                <a:latin typeface="Cambria" pitchFamily="18" charset="0"/>
              </a:rPr>
              <a:t>uncreation</a:t>
            </a:r>
            <a:r>
              <a:rPr lang="en-US" sz="2400" b="1" i="1" dirty="0" smtClean="0">
                <a:latin typeface="Cambria" pitchFamily="18" charset="0"/>
              </a:rPr>
              <a:t>’ of them when it was over), but this would be unnecessary and therefore theologically unlikely”</a:t>
            </a:r>
            <a:r>
              <a:rPr lang="en-US" sz="2400" b="1" dirty="0" smtClean="0">
                <a:latin typeface="Cambria" pitchFamily="18" charset="0"/>
              </a:rPr>
              <a:t> (Henry Morris, The Genesis Record, p.195)</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Effect transition="in" filter="dissolve">
                                      <p:cBhvr>
                                        <p:cTn id="7" dur="500"/>
                                        <p:tgtEl>
                                          <p:spTgt spid="278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1">
                                            <p:txEl>
                                              <p:pRg st="1" end="1"/>
                                            </p:txEl>
                                          </p:spTgt>
                                        </p:tgtEl>
                                        <p:attrNameLst>
                                          <p:attrName>style.visibility</p:attrName>
                                        </p:attrNameLst>
                                      </p:cBhvr>
                                      <p:to>
                                        <p:strVal val="visible"/>
                                      </p:to>
                                    </p:set>
                                    <p:animEffect transition="in" filter="dissolve">
                                      <p:cBhvr>
                                        <p:cTn id="12" dur="500"/>
                                        <p:tgtEl>
                                          <p:spTgt spid="278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8531">
                                            <p:txEl>
                                              <p:pRg st="2" end="2"/>
                                            </p:txEl>
                                          </p:spTgt>
                                        </p:tgtEl>
                                        <p:attrNameLst>
                                          <p:attrName>style.visibility</p:attrName>
                                        </p:attrNameLst>
                                      </p:cBhvr>
                                      <p:to>
                                        <p:strVal val="visible"/>
                                      </p:to>
                                    </p:set>
                                    <p:animEffect transition="in" filter="dissolve">
                                      <p:cBhvr>
                                        <p:cTn id="17" dur="500"/>
                                        <p:tgtEl>
                                          <p:spTgt spid="278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8531">
                                            <p:txEl>
                                              <p:pRg st="3" end="3"/>
                                            </p:txEl>
                                          </p:spTgt>
                                        </p:tgtEl>
                                        <p:attrNameLst>
                                          <p:attrName>style.visibility</p:attrName>
                                        </p:attrNameLst>
                                      </p:cBhvr>
                                      <p:to>
                                        <p:strVal val="visible"/>
                                      </p:to>
                                    </p:set>
                                    <p:animEffect transition="in" filter="dissolve">
                                      <p:cBhvr>
                                        <p:cTn id="22" dur="500"/>
                                        <p:tgtEl>
                                          <p:spTgt spid="278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0"/>
            <a:ext cx="8229600" cy="533400"/>
          </a:xfrm>
        </p:spPr>
        <p:txBody>
          <a:bodyPr/>
          <a:lstStyle/>
          <a:p>
            <a:pPr eaLnBrk="1" hangingPunct="1">
              <a:defRPr/>
            </a:pPr>
            <a:r>
              <a:rPr lang="en-US" sz="3600" dirty="0" smtClean="0"/>
              <a:t>The Water Canopy Theory?</a:t>
            </a:r>
          </a:p>
        </p:txBody>
      </p:sp>
      <p:sp>
        <p:nvSpPr>
          <p:cNvPr id="279555" name="Rectangle 3"/>
          <p:cNvSpPr>
            <a:spLocks noGrp="1" noChangeArrowheads="1"/>
          </p:cNvSpPr>
          <p:nvPr>
            <p:ph type="body" idx="1"/>
          </p:nvPr>
        </p:nvSpPr>
        <p:spPr>
          <a:xfrm>
            <a:off x="457200" y="914400"/>
            <a:ext cx="8229600" cy="4267200"/>
          </a:xfrm>
          <a:noFill/>
        </p:spPr>
        <p:txBody>
          <a:bodyPr/>
          <a:lstStyle/>
          <a:p>
            <a:pPr eaLnBrk="1" hangingPunct="1"/>
            <a:r>
              <a:rPr lang="en-US" sz="2800" b="1" dirty="0" smtClean="0">
                <a:latin typeface="Calibri" pitchFamily="34" charset="0"/>
              </a:rPr>
              <a:t>In 1874,  Isaac Vail (1840-1912) proposed (for the first time) a theory that has come to be known as the "</a:t>
            </a:r>
            <a:r>
              <a:rPr lang="en-US" sz="2800" b="1" dirty="0" smtClean="0">
                <a:solidFill>
                  <a:srgbClr val="FF0000"/>
                </a:solidFill>
                <a:latin typeface="Calibri" pitchFamily="34" charset="0"/>
              </a:rPr>
              <a:t>Water Canopy Theory</a:t>
            </a:r>
            <a:r>
              <a:rPr lang="en-US" sz="2800" b="1" dirty="0" smtClean="0">
                <a:latin typeface="Calibri" pitchFamily="34" charset="0"/>
              </a:rPr>
              <a:t>". (Walt Brown, </a:t>
            </a:r>
            <a:r>
              <a:rPr lang="en-US" sz="2800" b="1" i="1" dirty="0" smtClean="0">
                <a:latin typeface="Calibri" pitchFamily="34" charset="0"/>
              </a:rPr>
              <a:t>In the Beginning</a:t>
            </a:r>
            <a:r>
              <a:rPr lang="en-US" sz="2800" b="1" dirty="0" smtClean="0">
                <a:latin typeface="Calibri" pitchFamily="34" charset="0"/>
              </a:rPr>
              <a:t>, Seventh Edition, p.260)</a:t>
            </a:r>
          </a:p>
          <a:p>
            <a:pPr eaLnBrk="1" hangingPunct="1"/>
            <a:endParaRPr lang="en-US" sz="2800" b="1" dirty="0" smtClean="0">
              <a:latin typeface="Calibri" pitchFamily="34" charset="0"/>
            </a:endParaRPr>
          </a:p>
          <a:p>
            <a:pPr eaLnBrk="1" hangingPunct="1"/>
            <a:r>
              <a:rPr lang="en-US" sz="2800" b="1" dirty="0" smtClean="0">
                <a:latin typeface="Calibri" pitchFamily="34" charset="0"/>
              </a:rPr>
              <a:t>This theory was later popularized by Whitcomb and Morris in their book </a:t>
            </a:r>
            <a:r>
              <a:rPr lang="en-US" sz="2800" b="1" i="1" dirty="0" smtClean="0">
                <a:latin typeface="Calibri" pitchFamily="34" charset="0"/>
              </a:rPr>
              <a:t>The Genesis Flood</a:t>
            </a:r>
            <a:r>
              <a:rPr lang="en-US" sz="2800" b="1" dirty="0" smtClean="0">
                <a:latin typeface="Calibri" pitchFamily="34" charset="0"/>
              </a:rPr>
              <a:t> (1961). (Brown, p.266)</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animEffect transition="in" filter="dissolve">
                                      <p:cBhvr>
                                        <p:cTn id="7" dur="500"/>
                                        <p:tgtEl>
                                          <p:spTgt spid="279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55">
                                            <p:txEl>
                                              <p:pRg st="2" end="2"/>
                                            </p:txEl>
                                          </p:spTgt>
                                        </p:tgtEl>
                                        <p:attrNameLst>
                                          <p:attrName>style.visibility</p:attrName>
                                        </p:attrNameLst>
                                      </p:cBhvr>
                                      <p:to>
                                        <p:strVal val="visible"/>
                                      </p:to>
                                    </p:set>
                                    <p:animEffect transition="in" filter="dissolve">
                                      <p:cBhvr>
                                        <p:cTn id="12" dur="500"/>
                                        <p:tgtEl>
                                          <p:spTgt spid="279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457200" y="0"/>
            <a:ext cx="8229600" cy="533400"/>
          </a:xfrm>
        </p:spPr>
        <p:txBody>
          <a:bodyPr/>
          <a:lstStyle/>
          <a:p>
            <a:pPr eaLnBrk="1" hangingPunct="1">
              <a:defRPr/>
            </a:pPr>
            <a:r>
              <a:rPr lang="en-US" sz="3600" dirty="0" smtClean="0"/>
              <a:t>The Water Canopy Theory?</a:t>
            </a:r>
          </a:p>
        </p:txBody>
      </p:sp>
      <p:sp>
        <p:nvSpPr>
          <p:cNvPr id="346115" name="Rectangle 3"/>
          <p:cNvSpPr>
            <a:spLocks noGrp="1" noChangeArrowheads="1"/>
          </p:cNvSpPr>
          <p:nvPr>
            <p:ph type="body" idx="1"/>
          </p:nvPr>
        </p:nvSpPr>
        <p:spPr>
          <a:xfrm>
            <a:off x="304800" y="762000"/>
            <a:ext cx="8534400" cy="6096000"/>
          </a:xfrm>
          <a:noFill/>
        </p:spPr>
        <p:txBody>
          <a:bodyPr/>
          <a:lstStyle/>
          <a:p>
            <a:pPr eaLnBrk="1" hangingPunct="1"/>
            <a:r>
              <a:rPr lang="en-US" sz="2400" b="1" dirty="0" smtClean="0">
                <a:latin typeface="Calibri" pitchFamily="34" charset="0"/>
              </a:rPr>
              <a:t>Whitcomb and Morris have argued that, prior to the flood, the earth was surrounded by a "water canopy" and that God opened the floodgates of heaven by causing the water canopy to fall to the earth. </a:t>
            </a:r>
          </a:p>
          <a:p>
            <a:pPr eaLnBrk="1" hangingPunct="1"/>
            <a:r>
              <a:rPr lang="en-US" sz="2400" b="1" dirty="0" smtClean="0">
                <a:latin typeface="Calibri" pitchFamily="34" charset="0"/>
              </a:rPr>
              <a:t>To support this idea they point to Genesis 1:6-8 where it says that on the second day of creation God separated the waters that were on the earth by an “expanse” (Hebrew: </a:t>
            </a:r>
            <a:r>
              <a:rPr lang="en-US" sz="2400" b="1" i="1" dirty="0" err="1" smtClean="0">
                <a:latin typeface="Cambria" pitchFamily="18" charset="0"/>
              </a:rPr>
              <a:t>raqiya</a:t>
            </a:r>
            <a:r>
              <a:rPr lang="en-US" sz="2400" b="1" dirty="0" smtClean="0">
                <a:latin typeface="Calibri" pitchFamily="34" charset="0"/>
              </a:rPr>
              <a:t>) or “firmament”.</a:t>
            </a:r>
          </a:p>
          <a:p>
            <a:pPr lvl="1" eaLnBrk="1" hangingPunct="1"/>
            <a:r>
              <a:rPr lang="en-US" b="1" dirty="0" smtClean="0">
                <a:solidFill>
                  <a:srgbClr val="000000"/>
                </a:solidFill>
                <a:latin typeface="Cambria" pitchFamily="18" charset="0"/>
              </a:rPr>
              <a:t>Genesis 1:6-8 – </a:t>
            </a:r>
            <a:r>
              <a:rPr lang="en-US" i="1" dirty="0" smtClean="0">
                <a:solidFill>
                  <a:srgbClr val="002060"/>
                </a:solidFill>
                <a:latin typeface="Cambria" pitchFamily="18" charset="0"/>
              </a:rPr>
              <a:t>And God said, "Let there be an </a:t>
            </a:r>
            <a:r>
              <a:rPr lang="en-US" i="1" u="sng" dirty="0" smtClean="0">
                <a:solidFill>
                  <a:srgbClr val="002060"/>
                </a:solidFill>
                <a:latin typeface="Cambria" pitchFamily="18" charset="0"/>
              </a:rPr>
              <a:t>expanse in the midst of the waters</a:t>
            </a:r>
            <a:r>
              <a:rPr lang="en-US" i="1" dirty="0" smtClean="0">
                <a:solidFill>
                  <a:srgbClr val="002060"/>
                </a:solidFill>
                <a:latin typeface="Cambria" pitchFamily="18" charset="0"/>
              </a:rPr>
              <a:t>, and let it separate the waters from the waters." </a:t>
            </a:r>
            <a:r>
              <a:rPr lang="en-US" i="1" baseline="30000" dirty="0" smtClean="0">
                <a:solidFill>
                  <a:srgbClr val="002060"/>
                </a:solidFill>
                <a:latin typeface="Cambria" pitchFamily="18" charset="0"/>
              </a:rPr>
              <a:t>7</a:t>
            </a:r>
            <a:r>
              <a:rPr lang="en-US" i="1" dirty="0" smtClean="0">
                <a:solidFill>
                  <a:srgbClr val="002060"/>
                </a:solidFill>
                <a:latin typeface="Cambria" pitchFamily="18" charset="0"/>
              </a:rPr>
              <a:t> And </a:t>
            </a:r>
            <a:r>
              <a:rPr lang="en-US" i="1" u="sng" dirty="0" smtClean="0">
                <a:solidFill>
                  <a:srgbClr val="002060"/>
                </a:solidFill>
                <a:latin typeface="Cambria" pitchFamily="18" charset="0"/>
              </a:rPr>
              <a:t>God made the expanse and separated the waters that were under the expanse from the waters that were above the expanse</a:t>
            </a:r>
            <a:r>
              <a:rPr lang="en-US" i="1" dirty="0" smtClean="0">
                <a:solidFill>
                  <a:srgbClr val="002060"/>
                </a:solidFill>
                <a:latin typeface="Cambria" pitchFamily="18" charset="0"/>
              </a:rPr>
              <a:t>. And it was so. </a:t>
            </a:r>
            <a:r>
              <a:rPr lang="en-US" i="1" baseline="30000" dirty="0" smtClean="0">
                <a:solidFill>
                  <a:srgbClr val="002060"/>
                </a:solidFill>
                <a:latin typeface="Cambria" pitchFamily="18" charset="0"/>
              </a:rPr>
              <a:t>8</a:t>
            </a:r>
            <a:r>
              <a:rPr lang="en-US" i="1" dirty="0" smtClean="0">
                <a:solidFill>
                  <a:srgbClr val="002060"/>
                </a:solidFill>
                <a:latin typeface="Cambria" pitchFamily="18" charset="0"/>
              </a:rPr>
              <a:t> And God called the expanse Heaven. And there was evening and there was morning, the second day. </a:t>
            </a:r>
            <a:endParaRPr lang="en-US" b="1" i="1" dirty="0" smtClean="0">
              <a:solidFill>
                <a:srgbClr val="002060"/>
              </a:solidFill>
              <a:latin typeface="Cambria" pitchFamily="18" charset="0"/>
            </a:endParaRPr>
          </a:p>
          <a:p>
            <a:pPr eaLnBrk="1" hangingPunct="1"/>
            <a:r>
              <a:rPr lang="en-US" sz="2400" b="1" dirty="0" smtClean="0">
                <a:latin typeface="Calibri" pitchFamily="34" charset="0"/>
              </a:rPr>
              <a:t>They reason that “expanse” in this text refers to the atmosphere, because it says a few verses later that birds fly in the expanse (Genesis 1:20).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5">
                                            <p:txEl>
                                              <p:pRg st="0" end="0"/>
                                            </p:txEl>
                                          </p:spTgt>
                                        </p:tgtEl>
                                        <p:attrNameLst>
                                          <p:attrName>style.visibility</p:attrName>
                                        </p:attrNameLst>
                                      </p:cBhvr>
                                      <p:to>
                                        <p:strVal val="visible"/>
                                      </p:to>
                                    </p:set>
                                    <p:animEffect transition="in" filter="dissolve">
                                      <p:cBhvr>
                                        <p:cTn id="7" dur="500"/>
                                        <p:tgtEl>
                                          <p:spTgt spid="346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6115">
                                            <p:txEl>
                                              <p:pRg st="1" end="1"/>
                                            </p:txEl>
                                          </p:spTgt>
                                        </p:tgtEl>
                                        <p:attrNameLst>
                                          <p:attrName>style.visibility</p:attrName>
                                        </p:attrNameLst>
                                      </p:cBhvr>
                                      <p:to>
                                        <p:strVal val="visible"/>
                                      </p:to>
                                    </p:set>
                                    <p:animEffect transition="in" filter="dissolve">
                                      <p:cBhvr>
                                        <p:cTn id="12" dur="500"/>
                                        <p:tgtEl>
                                          <p:spTgt spid="346115">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46115">
                                            <p:txEl>
                                              <p:pRg st="2" end="2"/>
                                            </p:txEl>
                                          </p:spTgt>
                                        </p:tgtEl>
                                        <p:attrNameLst>
                                          <p:attrName>style.visibility</p:attrName>
                                        </p:attrNameLst>
                                      </p:cBhvr>
                                      <p:to>
                                        <p:strVal val="visible"/>
                                      </p:to>
                                    </p:set>
                                    <p:animEffect transition="in" filter="dissolve">
                                      <p:cBhvr>
                                        <p:cTn id="15" dur="500"/>
                                        <p:tgtEl>
                                          <p:spTgt spid="3461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46115">
                                            <p:txEl>
                                              <p:pRg st="3" end="3"/>
                                            </p:txEl>
                                          </p:spTgt>
                                        </p:tgtEl>
                                        <p:attrNameLst>
                                          <p:attrName>style.visibility</p:attrName>
                                        </p:attrNameLst>
                                      </p:cBhvr>
                                      <p:to>
                                        <p:strVal val="visible"/>
                                      </p:to>
                                    </p:set>
                                    <p:animEffect transition="in" filter="dissolve">
                                      <p:cBhvr>
                                        <p:cTn id="20" dur="500"/>
                                        <p:tgtEl>
                                          <p:spTgt spid="346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0"/>
            <a:ext cx="8229600" cy="609600"/>
          </a:xfrm>
        </p:spPr>
        <p:txBody>
          <a:bodyPr/>
          <a:lstStyle/>
          <a:p>
            <a:pPr eaLnBrk="1" hangingPunct="1">
              <a:defRPr/>
            </a:pPr>
            <a:r>
              <a:rPr lang="en-US" sz="3600" dirty="0" smtClean="0"/>
              <a:t>The Water Canopy Theory?</a:t>
            </a:r>
          </a:p>
        </p:txBody>
      </p:sp>
      <p:sp>
        <p:nvSpPr>
          <p:cNvPr id="61443" name="Rectangle 7"/>
          <p:cNvSpPr>
            <a:spLocks noGrp="1" noChangeArrowheads="1"/>
          </p:cNvSpPr>
          <p:nvPr>
            <p:ph type="body" sz="half" idx="1"/>
          </p:nvPr>
        </p:nvSpPr>
        <p:spPr>
          <a:xfrm>
            <a:off x="457200" y="1600200"/>
            <a:ext cx="8229600" cy="1066800"/>
          </a:xfrm>
          <a:noFill/>
        </p:spPr>
        <p:txBody>
          <a:bodyPr/>
          <a:lstStyle/>
          <a:p>
            <a:pPr marL="0" indent="0" eaLnBrk="1" hangingPunct="1">
              <a:buFontTx/>
              <a:buNone/>
            </a:pPr>
            <a:r>
              <a:rPr lang="en-US" sz="2800" b="1" dirty="0" smtClean="0">
                <a:latin typeface="Calibri" pitchFamily="34" charset="0"/>
              </a:rPr>
              <a:t>Thus they envision a literal blanket of water surrounding the earth (not to scale) : </a:t>
            </a:r>
          </a:p>
        </p:txBody>
      </p:sp>
      <p:pic>
        <p:nvPicPr>
          <p:cNvPr id="61445" name="Picture 13" descr="WaterCanopy"/>
          <p:cNvPicPr>
            <a:picLocks noChangeAspect="1" noChangeArrowheads="1"/>
          </p:cNvPicPr>
          <p:nvPr/>
        </p:nvPicPr>
        <p:blipFill>
          <a:blip r:embed="rId2" cstate="print"/>
          <a:srcRect/>
          <a:stretch>
            <a:fillRect/>
          </a:stretch>
        </p:blipFill>
        <p:spPr bwMode="auto">
          <a:xfrm>
            <a:off x="2209800" y="3200400"/>
            <a:ext cx="4848225" cy="3228975"/>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0" y="0"/>
            <a:ext cx="9144000" cy="762000"/>
          </a:xfrm>
        </p:spPr>
        <p:txBody>
          <a:bodyPr/>
          <a:lstStyle/>
          <a:p>
            <a:pPr eaLnBrk="1" hangingPunct="1">
              <a:defRPr/>
            </a:pPr>
            <a:r>
              <a:rPr lang="en-US" sz="3200" dirty="0" smtClean="0"/>
              <a:t>Problems With the </a:t>
            </a:r>
            <a:r>
              <a:rPr lang="en-US" sz="3600" dirty="0" smtClean="0"/>
              <a:t>Canopy</a:t>
            </a:r>
            <a:r>
              <a:rPr lang="en-US" sz="3200" dirty="0" smtClean="0"/>
              <a:t> Theory</a:t>
            </a:r>
          </a:p>
        </p:txBody>
      </p:sp>
      <p:sp>
        <p:nvSpPr>
          <p:cNvPr id="281603" name="Rectangle 3"/>
          <p:cNvSpPr>
            <a:spLocks noGrp="1" noChangeArrowheads="1"/>
          </p:cNvSpPr>
          <p:nvPr>
            <p:ph type="body" idx="1"/>
          </p:nvPr>
        </p:nvSpPr>
        <p:spPr>
          <a:xfrm>
            <a:off x="457200" y="762000"/>
            <a:ext cx="8229600" cy="5562600"/>
          </a:xfrm>
          <a:noFill/>
        </p:spPr>
        <p:txBody>
          <a:bodyPr>
            <a:normAutofit fontScale="92500"/>
          </a:bodyPr>
          <a:lstStyle/>
          <a:p>
            <a:pPr eaLnBrk="1" hangingPunct="1"/>
            <a:r>
              <a:rPr lang="en-US" sz="2400" b="1" dirty="0" smtClean="0">
                <a:latin typeface="Calibri" pitchFamily="34" charset="0"/>
              </a:rPr>
              <a:t>In recent years many traditional supporters of the Water Canopy Theory, such as Larry </a:t>
            </a:r>
            <a:r>
              <a:rPr lang="en-US" sz="2400" b="1" dirty="0" err="1" smtClean="0">
                <a:latin typeface="Calibri" pitchFamily="34" charset="0"/>
              </a:rPr>
              <a:t>Vardiman</a:t>
            </a:r>
            <a:r>
              <a:rPr lang="en-US" sz="2400" b="1" dirty="0" smtClean="0">
                <a:latin typeface="Calibri" pitchFamily="34" charset="0"/>
              </a:rPr>
              <a:t> (with ICR) have discovered a problem with the canopy theory: The “</a:t>
            </a:r>
            <a:r>
              <a:rPr lang="en-US" sz="2400" b="1" dirty="0" smtClean="0">
                <a:solidFill>
                  <a:srgbClr val="FF0000"/>
                </a:solidFill>
                <a:latin typeface="Calibri" pitchFamily="34" charset="0"/>
              </a:rPr>
              <a:t>greenhouse effect</a:t>
            </a:r>
            <a:r>
              <a:rPr lang="en-US" sz="2400" b="1" dirty="0" smtClean="0">
                <a:latin typeface="Calibri" pitchFamily="34" charset="0"/>
              </a:rPr>
              <a:t>” caused by a large water canopy  would cause the surface of the earth to become intolerably hot! </a:t>
            </a:r>
          </a:p>
          <a:p>
            <a:pPr eaLnBrk="1" hangingPunct="1"/>
            <a:r>
              <a:rPr lang="en-US" sz="2400" b="1" dirty="0" smtClean="0">
                <a:latin typeface="Calibri" pitchFamily="34" charset="0"/>
              </a:rPr>
              <a:t>Using computer models, </a:t>
            </a:r>
            <a:r>
              <a:rPr lang="en-US" sz="2400" b="1" dirty="0" err="1" smtClean="0">
                <a:latin typeface="Calibri" pitchFamily="34" charset="0"/>
              </a:rPr>
              <a:t>Vardiman</a:t>
            </a:r>
            <a:r>
              <a:rPr lang="en-US" sz="2400" b="1" dirty="0" smtClean="0">
                <a:latin typeface="Calibri" pitchFamily="34" charset="0"/>
              </a:rPr>
              <a:t> tried to solve the problem, but found that he had to drastically reduce the amount of water vapor in the canopy in order to make it work. </a:t>
            </a:r>
          </a:p>
          <a:p>
            <a:pPr eaLnBrk="1" hangingPunct="1"/>
            <a:r>
              <a:rPr lang="en-US" sz="2400" b="1" dirty="0" smtClean="0">
                <a:latin typeface="Calibri" pitchFamily="34" charset="0"/>
              </a:rPr>
              <a:t>It seems that </a:t>
            </a:r>
            <a:r>
              <a:rPr lang="en-US" sz="2400" b="1" dirty="0" smtClean="0">
                <a:solidFill>
                  <a:srgbClr val="FF0000"/>
                </a:solidFill>
                <a:latin typeface="Calibri" pitchFamily="34" charset="0"/>
              </a:rPr>
              <a:t>the maximum amount of water</a:t>
            </a:r>
            <a:r>
              <a:rPr lang="en-US" sz="2400" b="1" dirty="0" smtClean="0">
                <a:latin typeface="Calibri" pitchFamily="34" charset="0"/>
              </a:rPr>
              <a:t> that could be held in such a canopy without causing things on the earth to get too hot would be the rain equivalent of about </a:t>
            </a:r>
            <a:r>
              <a:rPr lang="en-US" sz="2400" b="1" dirty="0" smtClean="0">
                <a:solidFill>
                  <a:srgbClr val="FF0000"/>
                </a:solidFill>
                <a:latin typeface="Calibri" pitchFamily="34" charset="0"/>
              </a:rPr>
              <a:t>6.5 feet</a:t>
            </a:r>
            <a:r>
              <a:rPr lang="en-US" sz="2400" b="1" dirty="0" smtClean="0">
                <a:latin typeface="Calibri" pitchFamily="34" charset="0"/>
              </a:rPr>
              <a:t> of water. </a:t>
            </a:r>
          </a:p>
          <a:p>
            <a:pPr eaLnBrk="1" hangingPunct="1"/>
            <a:r>
              <a:rPr lang="en-US" sz="2400" b="1" dirty="0" smtClean="0">
                <a:latin typeface="Calibri" pitchFamily="34" charset="0"/>
              </a:rPr>
              <a:t>Obviously such a reduced canopy would not significantly contribute to the 40 days and nights of rain at the beginning of the flood!</a:t>
            </a:r>
          </a:p>
        </p:txBody>
      </p:sp>
      <p:sp>
        <p:nvSpPr>
          <p:cNvPr id="62468" name="Text Box 4"/>
          <p:cNvSpPr txBox="1">
            <a:spLocks noChangeArrowheads="1"/>
          </p:cNvSpPr>
          <p:nvPr/>
        </p:nvSpPr>
        <p:spPr bwMode="auto">
          <a:xfrm>
            <a:off x="152400" y="6457890"/>
            <a:ext cx="8382000" cy="400110"/>
          </a:xfrm>
          <a:prstGeom prst="rect">
            <a:avLst/>
          </a:prstGeom>
          <a:noFill/>
          <a:ln w="9525">
            <a:noFill/>
            <a:miter lim="800000"/>
            <a:headEnd/>
            <a:tailEnd/>
          </a:ln>
        </p:spPr>
        <p:txBody>
          <a:bodyPr>
            <a:spAutoFit/>
          </a:bodyPr>
          <a:lstStyle/>
          <a:p>
            <a:pPr eaLnBrk="0" hangingPunct="0">
              <a:spcBef>
                <a:spcPct val="0"/>
              </a:spcBef>
              <a:buFontTx/>
              <a:buNone/>
            </a:pPr>
            <a:r>
              <a:rPr lang="en-US" sz="2000" b="1" dirty="0" smtClean="0"/>
              <a:t>http</a:t>
            </a:r>
            <a:r>
              <a:rPr lang="en-US" sz="2000" b="1" dirty="0"/>
              <a:t>://www.answersingenesis.org/home/area/answersbook/flood12.asp#2</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animEffect transition="in" filter="dissolve">
                                      <p:cBhvr>
                                        <p:cTn id="7" dur="500"/>
                                        <p:tgtEl>
                                          <p:spTgt spid="281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1603">
                                            <p:txEl>
                                              <p:pRg st="1" end="1"/>
                                            </p:txEl>
                                          </p:spTgt>
                                        </p:tgtEl>
                                        <p:attrNameLst>
                                          <p:attrName>style.visibility</p:attrName>
                                        </p:attrNameLst>
                                      </p:cBhvr>
                                      <p:to>
                                        <p:strVal val="visible"/>
                                      </p:to>
                                    </p:set>
                                    <p:animEffect transition="in" filter="dissolve">
                                      <p:cBhvr>
                                        <p:cTn id="12" dur="500"/>
                                        <p:tgtEl>
                                          <p:spTgt spid="281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1603">
                                            <p:txEl>
                                              <p:pRg st="2" end="2"/>
                                            </p:txEl>
                                          </p:spTgt>
                                        </p:tgtEl>
                                        <p:attrNameLst>
                                          <p:attrName>style.visibility</p:attrName>
                                        </p:attrNameLst>
                                      </p:cBhvr>
                                      <p:to>
                                        <p:strVal val="visible"/>
                                      </p:to>
                                    </p:set>
                                    <p:animEffect transition="in" filter="dissolve">
                                      <p:cBhvr>
                                        <p:cTn id="17" dur="500"/>
                                        <p:tgtEl>
                                          <p:spTgt spid="2816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1603">
                                            <p:txEl>
                                              <p:pRg st="3" end="3"/>
                                            </p:txEl>
                                          </p:spTgt>
                                        </p:tgtEl>
                                        <p:attrNameLst>
                                          <p:attrName>style.visibility</p:attrName>
                                        </p:attrNameLst>
                                      </p:cBhvr>
                                      <p:to>
                                        <p:strVal val="visible"/>
                                      </p:to>
                                    </p:set>
                                    <p:animEffect transition="in" filter="dissolve">
                                      <p:cBhvr>
                                        <p:cTn id="22" dur="500"/>
                                        <p:tgtEl>
                                          <p:spTgt spid="281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457200" y="0"/>
            <a:ext cx="8229600" cy="990600"/>
          </a:xfrm>
        </p:spPr>
        <p:txBody>
          <a:bodyPr/>
          <a:lstStyle/>
          <a:p>
            <a:pPr eaLnBrk="1" hangingPunct="1">
              <a:defRPr/>
            </a:pPr>
            <a:r>
              <a:rPr lang="en-US" sz="3200" smtClean="0"/>
              <a:t>Problems With the Canopy Theory</a:t>
            </a:r>
          </a:p>
        </p:txBody>
      </p:sp>
      <p:sp>
        <p:nvSpPr>
          <p:cNvPr id="63491" name="Rectangle 3"/>
          <p:cNvSpPr>
            <a:spLocks noGrp="1" noChangeArrowheads="1"/>
          </p:cNvSpPr>
          <p:nvPr>
            <p:ph type="body" idx="1"/>
          </p:nvPr>
        </p:nvSpPr>
        <p:spPr>
          <a:xfrm>
            <a:off x="457200" y="1066800"/>
            <a:ext cx="8229600" cy="3581400"/>
          </a:xfrm>
          <a:noFill/>
        </p:spPr>
        <p:txBody>
          <a:bodyPr/>
          <a:lstStyle/>
          <a:p>
            <a:pPr eaLnBrk="1" hangingPunct="1"/>
            <a:r>
              <a:rPr lang="en-US" sz="2800" b="1" smtClean="0"/>
              <a:t>Many creation scientists are now either abandoning the water vapor canopy model or no longer see any need for such a concept, particularly if other reasonable mechanisms could have supplied the rain for the flood.</a:t>
            </a:r>
          </a:p>
        </p:txBody>
      </p:sp>
      <p:sp>
        <p:nvSpPr>
          <p:cNvPr id="63492" name="Text Box 4"/>
          <p:cNvSpPr txBox="1">
            <a:spLocks noChangeArrowheads="1"/>
          </p:cNvSpPr>
          <p:nvPr/>
        </p:nvSpPr>
        <p:spPr bwMode="auto">
          <a:xfrm>
            <a:off x="762000" y="6156325"/>
            <a:ext cx="8382000" cy="701675"/>
          </a:xfrm>
          <a:prstGeom prst="rect">
            <a:avLst/>
          </a:prstGeom>
          <a:noFill/>
          <a:ln w="9525">
            <a:noFill/>
            <a:miter lim="800000"/>
            <a:headEnd/>
            <a:tailEnd/>
          </a:ln>
        </p:spPr>
        <p:txBody>
          <a:bodyPr>
            <a:spAutoFit/>
          </a:bodyPr>
          <a:lstStyle/>
          <a:p>
            <a:pPr eaLnBrk="0" hangingPunct="0">
              <a:spcBef>
                <a:spcPct val="0"/>
              </a:spcBef>
              <a:buFontTx/>
              <a:buNone/>
            </a:pPr>
            <a:r>
              <a:rPr lang="en-US" sz="2000"/>
              <a:t>Information excerpted from: </a:t>
            </a:r>
            <a:r>
              <a:rPr lang="en-US" sz="2000" b="1"/>
              <a:t>http://www.answersingenesis.org/home/area/answersbook/flood12.asp#2</a:t>
            </a:r>
          </a:p>
        </p:txBody>
      </p:sp>
    </p:spTree>
  </p:cSld>
  <p:clrMapOvr>
    <a:masterClrMapping/>
  </p:clrMapOvr>
  <p:transition>
    <p:wipe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0"/>
            <a:ext cx="8229600" cy="838200"/>
          </a:xfrm>
        </p:spPr>
        <p:txBody>
          <a:bodyPr/>
          <a:lstStyle/>
          <a:p>
            <a:pPr eaLnBrk="1" hangingPunct="1">
              <a:defRPr/>
            </a:pPr>
            <a:r>
              <a:rPr lang="en-US" sz="2800" smtClean="0"/>
              <a:t>So if there is no water canopy around the earth, what is Genesis 1:6-8 talking about?</a:t>
            </a:r>
          </a:p>
        </p:txBody>
      </p:sp>
      <p:sp>
        <p:nvSpPr>
          <p:cNvPr id="270339" name="Rectangle 3"/>
          <p:cNvSpPr>
            <a:spLocks noGrp="1" noChangeArrowheads="1"/>
          </p:cNvSpPr>
          <p:nvPr>
            <p:ph type="body" idx="1"/>
          </p:nvPr>
        </p:nvSpPr>
        <p:spPr>
          <a:xfrm>
            <a:off x="152400" y="914400"/>
            <a:ext cx="8991600" cy="5943600"/>
          </a:xfrm>
          <a:noFill/>
        </p:spPr>
        <p:txBody>
          <a:bodyPr>
            <a:normAutofit fontScale="92500"/>
          </a:bodyPr>
          <a:lstStyle/>
          <a:p>
            <a:pPr eaLnBrk="1" hangingPunct="1"/>
            <a:r>
              <a:rPr lang="en-US" sz="2200" b="1" dirty="0" smtClean="0">
                <a:solidFill>
                  <a:srgbClr val="000000"/>
                </a:solidFill>
                <a:latin typeface="Cambria" pitchFamily="18" charset="0"/>
              </a:rPr>
              <a:t>Genesis 1:6-8 – </a:t>
            </a:r>
            <a:r>
              <a:rPr lang="en-US" sz="2200" i="1" dirty="0" smtClean="0">
                <a:solidFill>
                  <a:srgbClr val="002060"/>
                </a:solidFill>
                <a:latin typeface="Cambria" pitchFamily="18" charset="0"/>
              </a:rPr>
              <a:t>And God said, "Let there be an </a:t>
            </a:r>
            <a:r>
              <a:rPr lang="en-US" sz="2200" i="1" u="sng" dirty="0" smtClean="0">
                <a:solidFill>
                  <a:srgbClr val="002060"/>
                </a:solidFill>
                <a:latin typeface="Cambria" pitchFamily="18" charset="0"/>
              </a:rPr>
              <a:t>expanse in the midst of the waters</a:t>
            </a:r>
            <a:r>
              <a:rPr lang="en-US" sz="2200" i="1" dirty="0" smtClean="0">
                <a:solidFill>
                  <a:srgbClr val="002060"/>
                </a:solidFill>
                <a:latin typeface="Cambria" pitchFamily="18" charset="0"/>
              </a:rPr>
              <a:t>, and let it separate the waters from the waters." </a:t>
            </a:r>
            <a:r>
              <a:rPr lang="en-US" sz="2200" i="1" baseline="30000" dirty="0" smtClean="0">
                <a:solidFill>
                  <a:srgbClr val="002060"/>
                </a:solidFill>
                <a:latin typeface="Cambria" pitchFamily="18" charset="0"/>
              </a:rPr>
              <a:t>7</a:t>
            </a:r>
            <a:r>
              <a:rPr lang="en-US" sz="2200" i="1" dirty="0" smtClean="0">
                <a:solidFill>
                  <a:srgbClr val="002060"/>
                </a:solidFill>
                <a:latin typeface="Cambria" pitchFamily="18" charset="0"/>
              </a:rPr>
              <a:t> And </a:t>
            </a:r>
            <a:r>
              <a:rPr lang="en-US" sz="2200" i="1" u="sng" dirty="0" smtClean="0">
                <a:solidFill>
                  <a:srgbClr val="002060"/>
                </a:solidFill>
                <a:latin typeface="Cambria" pitchFamily="18" charset="0"/>
              </a:rPr>
              <a:t>God made the expanse and separated the waters that were under the expanse from the waters that were above the expanse</a:t>
            </a:r>
            <a:r>
              <a:rPr lang="en-US" sz="2200" i="1" dirty="0" smtClean="0">
                <a:solidFill>
                  <a:srgbClr val="002060"/>
                </a:solidFill>
                <a:latin typeface="Cambria" pitchFamily="18" charset="0"/>
              </a:rPr>
              <a:t>. And it was so. </a:t>
            </a:r>
            <a:r>
              <a:rPr lang="en-US" sz="2200" i="1" baseline="30000" dirty="0" smtClean="0">
                <a:solidFill>
                  <a:srgbClr val="002060"/>
                </a:solidFill>
                <a:latin typeface="Cambria" pitchFamily="18" charset="0"/>
              </a:rPr>
              <a:t>8</a:t>
            </a:r>
            <a:r>
              <a:rPr lang="en-US" sz="2200" i="1" dirty="0" smtClean="0">
                <a:solidFill>
                  <a:srgbClr val="002060"/>
                </a:solidFill>
                <a:latin typeface="Cambria" pitchFamily="18" charset="0"/>
              </a:rPr>
              <a:t> And God called the expanse Heaven. And there was evening and there was morning, the second day. </a:t>
            </a:r>
            <a:endParaRPr lang="en-US" sz="2200" b="1" i="1" dirty="0" smtClean="0">
              <a:solidFill>
                <a:srgbClr val="002060"/>
              </a:solidFill>
              <a:latin typeface="Cambria" pitchFamily="18" charset="0"/>
            </a:endParaRPr>
          </a:p>
          <a:p>
            <a:pPr eaLnBrk="1" hangingPunct="1"/>
            <a:r>
              <a:rPr lang="en-US" b="1" dirty="0" smtClean="0">
                <a:latin typeface="Calibri" pitchFamily="34" charset="0"/>
              </a:rPr>
              <a:t>Some other recent suggestions:</a:t>
            </a:r>
          </a:p>
          <a:p>
            <a:pPr lvl="1" eaLnBrk="1" hangingPunct="1"/>
            <a:r>
              <a:rPr lang="en-US" b="1" dirty="0" smtClean="0">
                <a:latin typeface="Calibri" pitchFamily="34" charset="0"/>
              </a:rPr>
              <a:t>Walt Brown:</a:t>
            </a:r>
          </a:p>
          <a:p>
            <a:pPr lvl="2" eaLnBrk="1" hangingPunct="1"/>
            <a:r>
              <a:rPr lang="en-US" sz="2000" b="1" dirty="0" smtClean="0">
                <a:solidFill>
                  <a:srgbClr val="FF0000"/>
                </a:solidFill>
                <a:latin typeface="Calibri" pitchFamily="34" charset="0"/>
              </a:rPr>
              <a:t>Expanse</a:t>
            </a:r>
            <a:r>
              <a:rPr lang="en-US" sz="2000" b="1" dirty="0" smtClean="0">
                <a:latin typeface="Calibri" pitchFamily="34" charset="0"/>
              </a:rPr>
              <a:t> = the earth’s outer crust</a:t>
            </a:r>
          </a:p>
          <a:p>
            <a:pPr lvl="2" eaLnBrk="1" hangingPunct="1"/>
            <a:r>
              <a:rPr lang="en-US" sz="2000" b="1" dirty="0" smtClean="0">
                <a:solidFill>
                  <a:srgbClr val="FF0000"/>
                </a:solidFill>
                <a:latin typeface="Calibri" pitchFamily="34" charset="0"/>
              </a:rPr>
              <a:t>Waters below</a:t>
            </a:r>
            <a:r>
              <a:rPr lang="en-US" sz="2000" b="1" dirty="0" smtClean="0">
                <a:latin typeface="Calibri" pitchFamily="34" charset="0"/>
              </a:rPr>
              <a:t> the expanse = subterranean water</a:t>
            </a:r>
          </a:p>
          <a:p>
            <a:pPr lvl="2" eaLnBrk="1" hangingPunct="1"/>
            <a:r>
              <a:rPr lang="en-US" sz="2000" b="1" dirty="0" smtClean="0">
                <a:solidFill>
                  <a:srgbClr val="FF0000"/>
                </a:solidFill>
                <a:latin typeface="Calibri" pitchFamily="34" charset="0"/>
              </a:rPr>
              <a:t>Waters above</a:t>
            </a:r>
            <a:r>
              <a:rPr lang="en-US" sz="2000" b="1" dirty="0" smtClean="0">
                <a:latin typeface="Calibri" pitchFamily="34" charset="0"/>
              </a:rPr>
              <a:t> the expanse = surface waters (which became seas, lakes, etc. when the dry land appeared on day 3)</a:t>
            </a:r>
          </a:p>
          <a:p>
            <a:pPr lvl="1" eaLnBrk="1" hangingPunct="1"/>
            <a:r>
              <a:rPr lang="en-US" b="1" dirty="0" smtClean="0">
                <a:latin typeface="Calibri" pitchFamily="34" charset="0"/>
              </a:rPr>
              <a:t>Dr. Russell Humphreys:</a:t>
            </a:r>
          </a:p>
          <a:p>
            <a:pPr lvl="2" eaLnBrk="1" hangingPunct="1"/>
            <a:r>
              <a:rPr lang="en-US" sz="2000" b="1" dirty="0" smtClean="0">
                <a:solidFill>
                  <a:srgbClr val="FF0000"/>
                </a:solidFill>
                <a:latin typeface="Calibri" pitchFamily="34" charset="0"/>
              </a:rPr>
              <a:t>Expanse</a:t>
            </a:r>
            <a:r>
              <a:rPr lang="en-US" sz="2000" b="1" dirty="0" smtClean="0">
                <a:latin typeface="Calibri" pitchFamily="34" charset="0"/>
              </a:rPr>
              <a:t> = interstellar space (the abode of the sun moon and stars – Genesis 1:17)</a:t>
            </a:r>
          </a:p>
          <a:p>
            <a:pPr lvl="2" eaLnBrk="1" hangingPunct="1"/>
            <a:r>
              <a:rPr lang="en-US" sz="2000" b="1" dirty="0" smtClean="0">
                <a:solidFill>
                  <a:srgbClr val="FF0000"/>
                </a:solidFill>
                <a:latin typeface="Calibri" pitchFamily="34" charset="0"/>
              </a:rPr>
              <a:t>Waters below</a:t>
            </a:r>
            <a:r>
              <a:rPr lang="en-US" sz="2000" b="1" dirty="0" smtClean="0">
                <a:latin typeface="Calibri" pitchFamily="34" charset="0"/>
              </a:rPr>
              <a:t> the expanse = surface waters on the earth (which became seas, lakes, etc. when the dry land appeared on day 3)</a:t>
            </a:r>
            <a:r>
              <a:rPr lang="en-US" sz="2000" b="1" dirty="0" smtClean="0">
                <a:solidFill>
                  <a:srgbClr val="FF0000"/>
                </a:solidFill>
                <a:latin typeface="Calibri" pitchFamily="34" charset="0"/>
              </a:rPr>
              <a:t> </a:t>
            </a:r>
          </a:p>
          <a:p>
            <a:pPr lvl="2" eaLnBrk="1" hangingPunct="1"/>
            <a:r>
              <a:rPr lang="en-US" sz="2000" b="1" dirty="0" smtClean="0">
                <a:solidFill>
                  <a:srgbClr val="FF0000"/>
                </a:solidFill>
                <a:latin typeface="Calibri" pitchFamily="34" charset="0"/>
              </a:rPr>
              <a:t>Waters above</a:t>
            </a:r>
            <a:r>
              <a:rPr lang="en-US" sz="2000" b="1" dirty="0" smtClean="0">
                <a:latin typeface="Calibri" pitchFamily="34" charset="0"/>
              </a:rPr>
              <a:t> the expanse = water beyond the stars at the edge of the universe!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39">
                                            <p:txEl>
                                              <p:pRg st="0" end="0"/>
                                            </p:txEl>
                                          </p:spTgt>
                                        </p:tgtEl>
                                        <p:attrNameLst>
                                          <p:attrName>style.visibility</p:attrName>
                                        </p:attrNameLst>
                                      </p:cBhvr>
                                      <p:to>
                                        <p:strVal val="visible"/>
                                      </p:to>
                                    </p:set>
                                    <p:animEffect transition="in" filter="dissolve">
                                      <p:cBhvr>
                                        <p:cTn id="7" dur="500"/>
                                        <p:tgtEl>
                                          <p:spTgt spid="270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39">
                                            <p:txEl>
                                              <p:pRg st="1" end="1"/>
                                            </p:txEl>
                                          </p:spTgt>
                                        </p:tgtEl>
                                        <p:attrNameLst>
                                          <p:attrName>style.visibility</p:attrName>
                                        </p:attrNameLst>
                                      </p:cBhvr>
                                      <p:to>
                                        <p:strVal val="visible"/>
                                      </p:to>
                                    </p:set>
                                    <p:animEffect transition="in" filter="dissolve">
                                      <p:cBhvr>
                                        <p:cTn id="12" dur="500"/>
                                        <p:tgtEl>
                                          <p:spTgt spid="270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39">
                                            <p:txEl>
                                              <p:pRg st="2" end="2"/>
                                            </p:txEl>
                                          </p:spTgt>
                                        </p:tgtEl>
                                        <p:attrNameLst>
                                          <p:attrName>style.visibility</p:attrName>
                                        </p:attrNameLst>
                                      </p:cBhvr>
                                      <p:to>
                                        <p:strVal val="visible"/>
                                      </p:to>
                                    </p:set>
                                    <p:animEffect transition="in" filter="dissolve">
                                      <p:cBhvr>
                                        <p:cTn id="17" dur="500"/>
                                        <p:tgtEl>
                                          <p:spTgt spid="270339">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70339">
                                            <p:txEl>
                                              <p:pRg st="3" end="3"/>
                                            </p:txEl>
                                          </p:spTgt>
                                        </p:tgtEl>
                                        <p:attrNameLst>
                                          <p:attrName>style.visibility</p:attrName>
                                        </p:attrNameLst>
                                      </p:cBhvr>
                                      <p:to>
                                        <p:strVal val="visible"/>
                                      </p:to>
                                    </p:set>
                                    <p:animEffect transition="in" filter="dissolve">
                                      <p:cBhvr>
                                        <p:cTn id="20" dur="500"/>
                                        <p:tgtEl>
                                          <p:spTgt spid="270339">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70339">
                                            <p:txEl>
                                              <p:pRg st="4" end="4"/>
                                            </p:txEl>
                                          </p:spTgt>
                                        </p:tgtEl>
                                        <p:attrNameLst>
                                          <p:attrName>style.visibility</p:attrName>
                                        </p:attrNameLst>
                                      </p:cBhvr>
                                      <p:to>
                                        <p:strVal val="visible"/>
                                      </p:to>
                                    </p:set>
                                    <p:animEffect transition="in" filter="dissolve">
                                      <p:cBhvr>
                                        <p:cTn id="23" dur="500"/>
                                        <p:tgtEl>
                                          <p:spTgt spid="270339">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70339">
                                            <p:txEl>
                                              <p:pRg st="5" end="5"/>
                                            </p:txEl>
                                          </p:spTgt>
                                        </p:tgtEl>
                                        <p:attrNameLst>
                                          <p:attrName>style.visibility</p:attrName>
                                        </p:attrNameLst>
                                      </p:cBhvr>
                                      <p:to>
                                        <p:strVal val="visible"/>
                                      </p:to>
                                    </p:set>
                                    <p:animEffect transition="in" filter="dissolve">
                                      <p:cBhvr>
                                        <p:cTn id="26" dur="500"/>
                                        <p:tgtEl>
                                          <p:spTgt spid="27033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70339">
                                            <p:txEl>
                                              <p:pRg st="6" end="6"/>
                                            </p:txEl>
                                          </p:spTgt>
                                        </p:tgtEl>
                                        <p:attrNameLst>
                                          <p:attrName>style.visibility</p:attrName>
                                        </p:attrNameLst>
                                      </p:cBhvr>
                                      <p:to>
                                        <p:strVal val="visible"/>
                                      </p:to>
                                    </p:set>
                                    <p:animEffect transition="in" filter="dissolve">
                                      <p:cBhvr>
                                        <p:cTn id="31" dur="500"/>
                                        <p:tgtEl>
                                          <p:spTgt spid="270339">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0339">
                                            <p:txEl>
                                              <p:pRg st="7" end="7"/>
                                            </p:txEl>
                                          </p:spTgt>
                                        </p:tgtEl>
                                        <p:attrNameLst>
                                          <p:attrName>style.visibility</p:attrName>
                                        </p:attrNameLst>
                                      </p:cBhvr>
                                      <p:to>
                                        <p:strVal val="visible"/>
                                      </p:to>
                                    </p:set>
                                    <p:animEffect transition="in" filter="dissolve">
                                      <p:cBhvr>
                                        <p:cTn id="34" dur="500"/>
                                        <p:tgtEl>
                                          <p:spTgt spid="270339">
                                            <p:txEl>
                                              <p:pRg st="7" end="7"/>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70339">
                                            <p:txEl>
                                              <p:pRg st="8" end="8"/>
                                            </p:txEl>
                                          </p:spTgt>
                                        </p:tgtEl>
                                        <p:attrNameLst>
                                          <p:attrName>style.visibility</p:attrName>
                                        </p:attrNameLst>
                                      </p:cBhvr>
                                      <p:to>
                                        <p:strVal val="visible"/>
                                      </p:to>
                                    </p:set>
                                    <p:animEffect transition="in" filter="dissolve">
                                      <p:cBhvr>
                                        <p:cTn id="37" dur="500"/>
                                        <p:tgtEl>
                                          <p:spTgt spid="270339">
                                            <p:txEl>
                                              <p:pRg st="8" end="8"/>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0339">
                                            <p:txEl>
                                              <p:pRg st="9" end="9"/>
                                            </p:txEl>
                                          </p:spTgt>
                                        </p:tgtEl>
                                        <p:attrNameLst>
                                          <p:attrName>style.visibility</p:attrName>
                                        </p:attrNameLst>
                                      </p:cBhvr>
                                      <p:to>
                                        <p:strVal val="visible"/>
                                      </p:to>
                                    </p:set>
                                    <p:animEffect transition="in" filter="dissolve">
                                      <p:cBhvr>
                                        <p:cTn id="40" dur="500"/>
                                        <p:tgtEl>
                                          <p:spTgt spid="2703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6:13-16 – God’s Instructions to Noah</a:t>
            </a:r>
          </a:p>
        </p:txBody>
      </p:sp>
      <p:sp>
        <p:nvSpPr>
          <p:cNvPr id="28675"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i="1" baseline="30000" dirty="0" smtClean="0">
                <a:latin typeface="Cambria" pitchFamily="18" charset="0"/>
              </a:rPr>
              <a:t>13</a:t>
            </a:r>
            <a:r>
              <a:rPr lang="en-US" i="1" dirty="0" smtClean="0">
                <a:latin typeface="Cambria" pitchFamily="18" charset="0"/>
              </a:rPr>
              <a:t> And God said to Noah, "I have determined to make an end of all flesh, for the earth is filled with violence through them. Behold, I will destroy them with the earth. </a:t>
            </a:r>
            <a:r>
              <a:rPr lang="en-US" i="1" baseline="30000" dirty="0" smtClean="0">
                <a:latin typeface="Cambria" pitchFamily="18" charset="0"/>
              </a:rPr>
              <a:t>14</a:t>
            </a:r>
            <a:r>
              <a:rPr lang="en-US" i="1" dirty="0" smtClean="0">
                <a:latin typeface="Cambria" pitchFamily="18" charset="0"/>
              </a:rPr>
              <a:t> Make yourself an ark of gopher wood. Make rooms in the ark, and cover it inside and out with pitch. </a:t>
            </a:r>
            <a:r>
              <a:rPr lang="en-US" i="1" baseline="30000" dirty="0" smtClean="0">
                <a:latin typeface="Cambria" pitchFamily="18" charset="0"/>
              </a:rPr>
              <a:t>15</a:t>
            </a:r>
            <a:r>
              <a:rPr lang="en-US" i="1" dirty="0" smtClean="0">
                <a:latin typeface="Cambria" pitchFamily="18" charset="0"/>
              </a:rPr>
              <a:t> This is how you are to make it: the length of the ark 300 cubits, its breadth 50 cubits, and its height 30 cubits. </a:t>
            </a:r>
            <a:r>
              <a:rPr lang="en-US" i="1" baseline="30000" dirty="0" smtClean="0">
                <a:latin typeface="Cambria" pitchFamily="18" charset="0"/>
              </a:rPr>
              <a:t>16</a:t>
            </a:r>
            <a:r>
              <a:rPr lang="en-US" i="1" dirty="0" smtClean="0">
                <a:latin typeface="Cambria" pitchFamily="18" charset="0"/>
              </a:rPr>
              <a:t> Make a roof for the ark, and finish it to a cubit above, and set the door of the ark in its side. Make it with lower, second, and third decks.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457200" y="0"/>
            <a:ext cx="8229600" cy="838200"/>
          </a:xfrm>
        </p:spPr>
        <p:txBody>
          <a:bodyPr/>
          <a:lstStyle/>
          <a:p>
            <a:pPr eaLnBrk="1" hangingPunct="1">
              <a:defRPr/>
            </a:pPr>
            <a:r>
              <a:rPr lang="en-US" sz="2800" dirty="0" smtClean="0"/>
              <a:t>So if there is no water canopy around the earth, what is Genesis 1:6-8 talking about?</a:t>
            </a:r>
          </a:p>
        </p:txBody>
      </p:sp>
      <p:sp>
        <p:nvSpPr>
          <p:cNvPr id="283651" name="Rectangle 3"/>
          <p:cNvSpPr>
            <a:spLocks noGrp="1" noChangeArrowheads="1"/>
          </p:cNvSpPr>
          <p:nvPr>
            <p:ph type="body" idx="1"/>
          </p:nvPr>
        </p:nvSpPr>
        <p:spPr>
          <a:xfrm>
            <a:off x="152400" y="914400"/>
            <a:ext cx="8991600" cy="5715000"/>
          </a:xfrm>
          <a:noFill/>
        </p:spPr>
        <p:txBody>
          <a:bodyPr>
            <a:normAutofit/>
          </a:bodyPr>
          <a:lstStyle/>
          <a:p>
            <a:pPr eaLnBrk="1" hangingPunct="1"/>
            <a:r>
              <a:rPr lang="en-US" b="1" dirty="0" smtClean="0">
                <a:solidFill>
                  <a:srgbClr val="000000"/>
                </a:solidFill>
                <a:latin typeface="Cambria" pitchFamily="18" charset="0"/>
              </a:rPr>
              <a:t>Genesis 1:6-8 – </a:t>
            </a:r>
            <a:r>
              <a:rPr lang="en-US" i="1" dirty="0" smtClean="0">
                <a:solidFill>
                  <a:srgbClr val="002060"/>
                </a:solidFill>
                <a:latin typeface="Cambria" pitchFamily="18" charset="0"/>
              </a:rPr>
              <a:t>And God said, "Let there be an </a:t>
            </a:r>
            <a:r>
              <a:rPr lang="en-US" i="1" u="sng" dirty="0" smtClean="0">
                <a:solidFill>
                  <a:srgbClr val="002060"/>
                </a:solidFill>
                <a:latin typeface="Cambria" pitchFamily="18" charset="0"/>
              </a:rPr>
              <a:t>expanse in the midst of the waters</a:t>
            </a:r>
            <a:r>
              <a:rPr lang="en-US" i="1" dirty="0" smtClean="0">
                <a:solidFill>
                  <a:srgbClr val="002060"/>
                </a:solidFill>
                <a:latin typeface="Cambria" pitchFamily="18" charset="0"/>
              </a:rPr>
              <a:t>, and let it separate the waters from the waters." </a:t>
            </a:r>
            <a:r>
              <a:rPr lang="en-US" i="1" baseline="30000" dirty="0" smtClean="0">
                <a:solidFill>
                  <a:srgbClr val="002060"/>
                </a:solidFill>
                <a:latin typeface="Cambria" pitchFamily="18" charset="0"/>
              </a:rPr>
              <a:t>7</a:t>
            </a:r>
            <a:r>
              <a:rPr lang="en-US" i="1" dirty="0" smtClean="0">
                <a:solidFill>
                  <a:srgbClr val="002060"/>
                </a:solidFill>
                <a:latin typeface="Cambria" pitchFamily="18" charset="0"/>
              </a:rPr>
              <a:t> And </a:t>
            </a:r>
            <a:r>
              <a:rPr lang="en-US" i="1" u="sng" dirty="0" smtClean="0">
                <a:solidFill>
                  <a:srgbClr val="002060"/>
                </a:solidFill>
                <a:latin typeface="Cambria" pitchFamily="18" charset="0"/>
              </a:rPr>
              <a:t>God made the expanse and separated the waters that were under the expanse from the waters that were above the expanse</a:t>
            </a:r>
            <a:r>
              <a:rPr lang="en-US" i="1" dirty="0" smtClean="0">
                <a:solidFill>
                  <a:srgbClr val="002060"/>
                </a:solidFill>
                <a:latin typeface="Cambria" pitchFamily="18" charset="0"/>
              </a:rPr>
              <a:t>. And it was so. </a:t>
            </a:r>
            <a:r>
              <a:rPr lang="en-US" i="1" baseline="30000" dirty="0" smtClean="0">
                <a:solidFill>
                  <a:srgbClr val="002060"/>
                </a:solidFill>
                <a:latin typeface="Cambria" pitchFamily="18" charset="0"/>
              </a:rPr>
              <a:t>8</a:t>
            </a:r>
            <a:r>
              <a:rPr lang="en-US" i="1" dirty="0" smtClean="0">
                <a:solidFill>
                  <a:srgbClr val="002060"/>
                </a:solidFill>
                <a:latin typeface="Cambria" pitchFamily="18" charset="0"/>
              </a:rPr>
              <a:t> And God called the expanse Heaven. And there was evening and there was morning, the second day. </a:t>
            </a:r>
            <a:endParaRPr lang="en-US" b="1" i="1" dirty="0" smtClean="0">
              <a:solidFill>
                <a:srgbClr val="002060"/>
              </a:solidFill>
              <a:latin typeface="Cambria" pitchFamily="18" charset="0"/>
            </a:endParaRPr>
          </a:p>
          <a:p>
            <a:pPr eaLnBrk="1" hangingPunct="1"/>
            <a:r>
              <a:rPr lang="en-US" sz="2400" b="1" dirty="0" smtClean="0">
                <a:latin typeface="Calibri" pitchFamily="34" charset="0"/>
              </a:rPr>
              <a:t>The Traditional View – Calvin (1554), Gill (1810), </a:t>
            </a:r>
            <a:r>
              <a:rPr lang="en-US" sz="2400" b="1" dirty="0" err="1" smtClean="0">
                <a:latin typeface="Calibri" pitchFamily="34" charset="0"/>
              </a:rPr>
              <a:t>Keil</a:t>
            </a:r>
            <a:r>
              <a:rPr lang="en-US" sz="2400" b="1" dirty="0" smtClean="0">
                <a:latin typeface="Calibri" pitchFamily="34" charset="0"/>
              </a:rPr>
              <a:t> and </a:t>
            </a:r>
            <a:r>
              <a:rPr lang="en-US" sz="2400" b="1" dirty="0" err="1" smtClean="0">
                <a:latin typeface="Calibri" pitchFamily="34" charset="0"/>
              </a:rPr>
              <a:t>Delitzsch</a:t>
            </a:r>
            <a:r>
              <a:rPr lang="en-US" sz="2400" b="1" dirty="0" smtClean="0">
                <a:latin typeface="Calibri" pitchFamily="34" charset="0"/>
              </a:rPr>
              <a:t> (1890?) and others: </a:t>
            </a:r>
          </a:p>
          <a:p>
            <a:pPr lvl="1" eaLnBrk="1" hangingPunct="1"/>
            <a:r>
              <a:rPr lang="en-US" sz="2400" b="1" dirty="0" smtClean="0">
                <a:solidFill>
                  <a:srgbClr val="FF0000"/>
                </a:solidFill>
                <a:latin typeface="Calibri" pitchFamily="34" charset="0"/>
              </a:rPr>
              <a:t>Expanse</a:t>
            </a:r>
            <a:r>
              <a:rPr lang="en-US" sz="2400" b="1" dirty="0" smtClean="0">
                <a:latin typeface="Calibri" pitchFamily="34" charset="0"/>
              </a:rPr>
              <a:t> = the atmosphere</a:t>
            </a:r>
          </a:p>
          <a:p>
            <a:pPr lvl="1" eaLnBrk="1" hangingPunct="1"/>
            <a:r>
              <a:rPr lang="en-US" sz="2400" b="1" dirty="0" smtClean="0">
                <a:solidFill>
                  <a:srgbClr val="FF0000"/>
                </a:solidFill>
                <a:latin typeface="Calibri" pitchFamily="34" charset="0"/>
              </a:rPr>
              <a:t>Waters below</a:t>
            </a:r>
            <a:r>
              <a:rPr lang="en-US" sz="2400" b="1" dirty="0" smtClean="0">
                <a:latin typeface="Calibri" pitchFamily="34" charset="0"/>
              </a:rPr>
              <a:t> the expanse = surface waters on the earth (which became seas, lakes, etc. when the dry land appeared on day 3)</a:t>
            </a:r>
          </a:p>
          <a:p>
            <a:pPr lvl="1" eaLnBrk="1" hangingPunct="1"/>
            <a:r>
              <a:rPr lang="en-US" sz="2400" b="1" dirty="0" smtClean="0">
                <a:solidFill>
                  <a:srgbClr val="FF0000"/>
                </a:solidFill>
                <a:latin typeface="Calibri" pitchFamily="34" charset="0"/>
              </a:rPr>
              <a:t>Waters above</a:t>
            </a:r>
            <a:r>
              <a:rPr lang="en-US" sz="2400" b="1" dirty="0" smtClean="0">
                <a:latin typeface="Calibri" pitchFamily="34" charset="0"/>
              </a:rPr>
              <a:t> the expanse = water stored in the clouds</a:t>
            </a:r>
          </a:p>
          <a:p>
            <a:pPr eaLnBrk="1" hangingPunct="1"/>
            <a:r>
              <a:rPr lang="en-US" sz="2400" b="1" dirty="0" smtClean="0">
                <a:latin typeface="Calibri" pitchFamily="34" charset="0"/>
              </a:rPr>
              <a:t>While the other views of this passage are interesting and worthy of consideration, the traditional view seems to be the most straightforward and seems to have the least problems!</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3651">
                                            <p:txEl>
                                              <p:pRg st="5" end="5"/>
                                            </p:txEl>
                                          </p:spTgt>
                                        </p:tgtEl>
                                        <p:attrNameLst>
                                          <p:attrName>style.visibility</p:attrName>
                                        </p:attrNameLst>
                                      </p:cBhvr>
                                      <p:to>
                                        <p:strVal val="visible"/>
                                      </p:to>
                                    </p:set>
                                    <p:animEffect transition="in" filter="dissolve">
                                      <p:cBhvr>
                                        <p:cTn id="7" dur="500"/>
                                        <p:tgtEl>
                                          <p:spTgt spid="283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457200" y="0"/>
            <a:ext cx="8229600" cy="1981200"/>
          </a:xfrm>
        </p:spPr>
        <p:txBody>
          <a:bodyPr/>
          <a:lstStyle/>
          <a:p>
            <a:pPr eaLnBrk="1" hangingPunct="1">
              <a:defRPr/>
            </a:pPr>
            <a:r>
              <a:rPr lang="en-US" sz="3200" dirty="0" smtClean="0"/>
              <a:t>So if there is no water canopy around the earth, what was the water source for this extraordinary "floodgates of the heavens" rainfall?</a:t>
            </a:r>
          </a:p>
        </p:txBody>
      </p:sp>
      <p:sp>
        <p:nvSpPr>
          <p:cNvPr id="66563" name="Rectangle 3"/>
          <p:cNvSpPr>
            <a:spLocks noGrp="1" noChangeArrowheads="1"/>
          </p:cNvSpPr>
          <p:nvPr>
            <p:ph type="body" idx="1"/>
          </p:nvPr>
        </p:nvSpPr>
        <p:spPr>
          <a:xfrm>
            <a:off x="457200" y="2362200"/>
            <a:ext cx="8229600" cy="1981200"/>
          </a:xfrm>
          <a:noFill/>
        </p:spPr>
        <p:txBody>
          <a:bodyPr/>
          <a:lstStyle/>
          <a:p>
            <a:pPr eaLnBrk="1" hangingPunct="1">
              <a:lnSpc>
                <a:spcPct val="90000"/>
              </a:lnSpc>
            </a:pPr>
            <a:r>
              <a:rPr lang="en-US" sz="2800" b="1" dirty="0" smtClean="0">
                <a:latin typeface="Calibri" pitchFamily="34" charset="0"/>
              </a:rPr>
              <a:t>The most reasonable suggestion seems to be that the </a:t>
            </a:r>
            <a:r>
              <a:rPr lang="en-US" sz="2800" b="1" dirty="0" smtClean="0">
                <a:solidFill>
                  <a:srgbClr val="FF0000"/>
                </a:solidFill>
                <a:latin typeface="Calibri" pitchFamily="34" charset="0"/>
              </a:rPr>
              <a:t>water</a:t>
            </a:r>
            <a:r>
              <a:rPr lang="en-US" sz="2800" b="1" dirty="0" smtClean="0">
                <a:latin typeface="Calibri" pitchFamily="34" charset="0"/>
              </a:rPr>
              <a:t> (along with rocks and mud) that burst forth </a:t>
            </a:r>
            <a:r>
              <a:rPr lang="en-US" sz="2800" b="1" dirty="0" smtClean="0">
                <a:solidFill>
                  <a:srgbClr val="FF0000"/>
                </a:solidFill>
                <a:latin typeface="Calibri" pitchFamily="34" charset="0"/>
              </a:rPr>
              <a:t>from the fountains of the deep</a:t>
            </a:r>
            <a:r>
              <a:rPr lang="en-US" sz="2800" b="1" dirty="0" smtClean="0">
                <a:latin typeface="Calibri" pitchFamily="34" charset="0"/>
              </a:rPr>
              <a:t> with incredibly violent force </a:t>
            </a:r>
            <a:r>
              <a:rPr lang="en-US" sz="2800" b="1" dirty="0" smtClean="0">
                <a:solidFill>
                  <a:srgbClr val="FF0000"/>
                </a:solidFill>
                <a:latin typeface="Calibri" pitchFamily="34" charset="0"/>
              </a:rPr>
              <a:t>went</a:t>
            </a:r>
            <a:r>
              <a:rPr lang="en-US" sz="2800" b="1" dirty="0" smtClean="0">
                <a:latin typeface="Calibri" pitchFamily="34" charset="0"/>
              </a:rPr>
              <a:t> far </a:t>
            </a:r>
            <a:r>
              <a:rPr lang="en-US" sz="2800" b="1" dirty="0" smtClean="0">
                <a:solidFill>
                  <a:srgbClr val="FF0000"/>
                </a:solidFill>
                <a:latin typeface="Calibri" pitchFamily="34" charset="0"/>
              </a:rPr>
              <a:t>up into the atmosphere</a:t>
            </a:r>
            <a:r>
              <a:rPr lang="en-US" sz="2800" b="1" dirty="0" smtClean="0">
                <a:latin typeface="Calibri" pitchFamily="34" charset="0"/>
              </a:rPr>
              <a:t> and </a:t>
            </a:r>
            <a:r>
              <a:rPr lang="en-US" sz="2800" b="1" dirty="0" smtClean="0">
                <a:solidFill>
                  <a:srgbClr val="FF0000"/>
                </a:solidFill>
                <a:latin typeface="Calibri" pitchFamily="34" charset="0"/>
              </a:rPr>
              <a:t>fell</a:t>
            </a:r>
            <a:r>
              <a:rPr lang="en-US" sz="2800" b="1" dirty="0" smtClean="0">
                <a:latin typeface="Calibri" pitchFamily="34" charset="0"/>
              </a:rPr>
              <a:t> back to the earth </a:t>
            </a:r>
            <a:r>
              <a:rPr lang="en-US" sz="2800" b="1" dirty="0" smtClean="0">
                <a:solidFill>
                  <a:srgbClr val="FF0000"/>
                </a:solidFill>
                <a:latin typeface="Calibri" pitchFamily="34" charset="0"/>
              </a:rPr>
              <a:t>as rain</a:t>
            </a:r>
            <a:r>
              <a:rPr lang="en-US" sz="2800" b="1" dirty="0" smtClean="0">
                <a:latin typeface="Calibri" pitchFamily="34" charset="0"/>
              </a:rPr>
              <a:t>.</a:t>
            </a:r>
          </a:p>
        </p:txBody>
      </p:sp>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pPr>
              <a:defRPr/>
            </a:pPr>
            <a:r>
              <a:rPr lang="en-US" dirty="0" smtClean="0"/>
              <a:t>Where Did All the Water Go After the Flood?</a:t>
            </a:r>
            <a:endParaRPr lang="en-US" dirty="0"/>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0"/>
            <a:ext cx="9296400" cy="838200"/>
          </a:xfrm>
        </p:spPr>
        <p:txBody>
          <a:bodyPr/>
          <a:lstStyle/>
          <a:p>
            <a:pPr eaLnBrk="1" hangingPunct="1">
              <a:defRPr/>
            </a:pPr>
            <a:r>
              <a:rPr lang="en-US" sz="3200" dirty="0" smtClean="0"/>
              <a:t>Where Did All the Water Go After the Flood?</a:t>
            </a:r>
          </a:p>
        </p:txBody>
      </p:sp>
      <p:sp>
        <p:nvSpPr>
          <p:cNvPr id="150531" name="Rectangle 3"/>
          <p:cNvSpPr>
            <a:spLocks noGrp="1" noChangeArrowheads="1"/>
          </p:cNvSpPr>
          <p:nvPr>
            <p:ph type="body" idx="1"/>
          </p:nvPr>
        </p:nvSpPr>
        <p:spPr>
          <a:xfrm>
            <a:off x="533400" y="838200"/>
            <a:ext cx="8382000" cy="5715000"/>
          </a:xfrm>
          <a:noFill/>
        </p:spPr>
        <p:txBody>
          <a:bodyPr/>
          <a:lstStyle/>
          <a:p>
            <a:pPr marL="0" indent="0" eaLnBrk="1" hangingPunct="1">
              <a:buNone/>
            </a:pPr>
            <a:r>
              <a:rPr lang="en-US" sz="2800" b="1" dirty="0" smtClean="0">
                <a:latin typeface="Cambria" pitchFamily="18" charset="0"/>
              </a:rPr>
              <a:t>Psalm 104:6 </a:t>
            </a:r>
            <a:r>
              <a:rPr lang="en-US" sz="2800" i="1" dirty="0" smtClean="0">
                <a:solidFill>
                  <a:srgbClr val="002060"/>
                </a:solidFill>
                <a:latin typeface="Cambria" pitchFamily="18" charset="0"/>
              </a:rPr>
              <a:t>You covered [the earth] with the deep as with a garment; the waters stood above the mountains. </a:t>
            </a:r>
            <a:r>
              <a:rPr lang="en-US" sz="2800" i="1" baseline="30000" dirty="0" smtClean="0">
                <a:solidFill>
                  <a:srgbClr val="002060"/>
                </a:solidFill>
                <a:latin typeface="Cambria" pitchFamily="18" charset="0"/>
              </a:rPr>
              <a:t>7</a:t>
            </a:r>
            <a:r>
              <a:rPr lang="en-US" sz="2800" i="1" dirty="0" smtClean="0">
                <a:solidFill>
                  <a:srgbClr val="002060"/>
                </a:solidFill>
                <a:latin typeface="Cambria" pitchFamily="18" charset="0"/>
              </a:rPr>
              <a:t> At your rebuke they fled; at the sound of your thunder they took to flight. </a:t>
            </a:r>
            <a:r>
              <a:rPr lang="en-US" sz="2800" i="1" baseline="30000" dirty="0" smtClean="0">
                <a:solidFill>
                  <a:srgbClr val="002060"/>
                </a:solidFill>
                <a:latin typeface="Cambria" pitchFamily="18" charset="0"/>
              </a:rPr>
              <a:t>8</a:t>
            </a:r>
            <a:r>
              <a:rPr lang="en-US" sz="2800" i="1" dirty="0" smtClean="0">
                <a:solidFill>
                  <a:srgbClr val="002060"/>
                </a:solidFill>
                <a:latin typeface="Cambria" pitchFamily="18" charset="0"/>
              </a:rPr>
              <a:t> </a:t>
            </a:r>
            <a:r>
              <a:rPr lang="en-US" sz="2800" i="1" u="sng" dirty="0" smtClean="0">
                <a:solidFill>
                  <a:srgbClr val="002060"/>
                </a:solidFill>
                <a:latin typeface="Cambria" pitchFamily="18" charset="0"/>
              </a:rPr>
              <a:t>The mountains rose, the valleys sank down</a:t>
            </a:r>
            <a:r>
              <a:rPr lang="en-US" sz="2800" i="1" dirty="0" smtClean="0">
                <a:solidFill>
                  <a:srgbClr val="002060"/>
                </a:solidFill>
                <a:latin typeface="Cambria" pitchFamily="18" charset="0"/>
              </a:rPr>
              <a:t> to the place that you appointed for them. </a:t>
            </a:r>
            <a:r>
              <a:rPr lang="en-US" sz="2800" i="1" baseline="30000" dirty="0" smtClean="0">
                <a:solidFill>
                  <a:srgbClr val="002060"/>
                </a:solidFill>
                <a:latin typeface="Cambria" pitchFamily="18" charset="0"/>
              </a:rPr>
              <a:t>9</a:t>
            </a:r>
            <a:r>
              <a:rPr lang="en-US" sz="2800" i="1" dirty="0" smtClean="0">
                <a:solidFill>
                  <a:srgbClr val="002060"/>
                </a:solidFill>
                <a:latin typeface="Cambria" pitchFamily="18" charset="0"/>
              </a:rPr>
              <a:t> You set a boundary that they may not pass, so that they might not again cover the earth. </a:t>
            </a:r>
          </a:p>
          <a:p>
            <a:pPr marL="0" indent="0" eaLnBrk="1" hangingPunct="1">
              <a:buNone/>
            </a:pPr>
            <a:r>
              <a:rPr lang="en-US" sz="2800" b="1" dirty="0" smtClean="0">
                <a:latin typeface="Calibri" pitchFamily="34" charset="0"/>
              </a:rPr>
              <a:t>If this passage refers to the process that God used at the time of Noah’s flood, then it would seem to indicate that the bulk of the waters from the flood ended up in today's ocean basins.</a:t>
            </a:r>
            <a:endParaRPr lang="en-US" sz="2800" dirty="0" smtClean="0">
              <a:latin typeface="Calibri"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1">
                                            <p:txEl>
                                              <p:pRg st="1" end="1"/>
                                            </p:txEl>
                                          </p:spTgt>
                                        </p:tgtEl>
                                        <p:attrNameLst>
                                          <p:attrName>style.visibility</p:attrName>
                                        </p:attrNameLst>
                                      </p:cBhvr>
                                      <p:to>
                                        <p:strVal val="visible"/>
                                      </p:to>
                                    </p:set>
                                    <p:animEffect transition="in" filter="dissolve">
                                      <p:cBhvr>
                                        <p:cTn id="7" dur="500"/>
                                        <p:tgtEl>
                                          <p:spTgt spid="150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uiExpand="1" build="p" bldLvl="3"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0" y="0"/>
            <a:ext cx="9296400" cy="838200"/>
          </a:xfrm>
        </p:spPr>
        <p:txBody>
          <a:bodyPr/>
          <a:lstStyle/>
          <a:p>
            <a:pPr eaLnBrk="1" hangingPunct="1">
              <a:defRPr/>
            </a:pPr>
            <a:r>
              <a:rPr lang="en-US" sz="3200" dirty="0" smtClean="0"/>
              <a:t>Where Did All the Water Go After the Flood?</a:t>
            </a:r>
          </a:p>
        </p:txBody>
      </p:sp>
      <p:sp>
        <p:nvSpPr>
          <p:cNvPr id="69635" name="Rectangle 3"/>
          <p:cNvSpPr>
            <a:spLocks noGrp="1" noChangeArrowheads="1"/>
          </p:cNvSpPr>
          <p:nvPr>
            <p:ph type="body" idx="1"/>
          </p:nvPr>
        </p:nvSpPr>
        <p:spPr>
          <a:xfrm>
            <a:off x="685800" y="838200"/>
            <a:ext cx="8229600" cy="2971800"/>
          </a:xfrm>
          <a:noFill/>
        </p:spPr>
        <p:txBody>
          <a:bodyPr/>
          <a:lstStyle/>
          <a:p>
            <a:pPr marL="0" indent="0" eaLnBrk="1" hangingPunct="1">
              <a:buNone/>
            </a:pPr>
            <a:r>
              <a:rPr lang="en-US" sz="2600" b="1" dirty="0" smtClean="0">
                <a:latin typeface="Cambria" pitchFamily="18" charset="0"/>
              </a:rPr>
              <a:t>Psalm 104:6 </a:t>
            </a:r>
            <a:r>
              <a:rPr lang="en-US" sz="2600" i="1" dirty="0" smtClean="0">
                <a:solidFill>
                  <a:srgbClr val="002060"/>
                </a:solidFill>
                <a:latin typeface="Cambria" pitchFamily="18" charset="0"/>
              </a:rPr>
              <a:t>You covered [the earth] with the deep as with a garment; the waters stood above the mountains. </a:t>
            </a:r>
            <a:r>
              <a:rPr lang="en-US" sz="2600" i="1" baseline="30000" dirty="0" smtClean="0">
                <a:solidFill>
                  <a:srgbClr val="002060"/>
                </a:solidFill>
                <a:latin typeface="Cambria" pitchFamily="18" charset="0"/>
              </a:rPr>
              <a:t>7</a:t>
            </a:r>
            <a:r>
              <a:rPr lang="en-US" sz="2600" i="1" dirty="0" smtClean="0">
                <a:solidFill>
                  <a:srgbClr val="002060"/>
                </a:solidFill>
                <a:latin typeface="Cambria" pitchFamily="18" charset="0"/>
              </a:rPr>
              <a:t> At your rebuke they fled; at the sound of your thunder they took to flight. </a:t>
            </a:r>
            <a:r>
              <a:rPr lang="en-US" sz="2600" i="1" baseline="30000" dirty="0" smtClean="0">
                <a:solidFill>
                  <a:srgbClr val="002060"/>
                </a:solidFill>
                <a:latin typeface="Cambria" pitchFamily="18" charset="0"/>
              </a:rPr>
              <a:t>8</a:t>
            </a:r>
            <a:r>
              <a:rPr lang="en-US" sz="2600" i="1" dirty="0" smtClean="0">
                <a:solidFill>
                  <a:srgbClr val="002060"/>
                </a:solidFill>
                <a:latin typeface="Cambria" pitchFamily="18" charset="0"/>
              </a:rPr>
              <a:t> </a:t>
            </a:r>
            <a:r>
              <a:rPr lang="en-US" sz="2600" i="1" u="sng" dirty="0" smtClean="0">
                <a:solidFill>
                  <a:srgbClr val="002060"/>
                </a:solidFill>
                <a:latin typeface="Cambria" pitchFamily="18" charset="0"/>
              </a:rPr>
              <a:t>The mountains rose, the valleys sank down</a:t>
            </a:r>
            <a:r>
              <a:rPr lang="en-US" sz="2600" i="1" dirty="0" smtClean="0">
                <a:solidFill>
                  <a:srgbClr val="002060"/>
                </a:solidFill>
                <a:latin typeface="Cambria" pitchFamily="18" charset="0"/>
              </a:rPr>
              <a:t> to the place that you appointed for them. </a:t>
            </a:r>
            <a:r>
              <a:rPr lang="en-US" sz="2600" i="1" baseline="30000" dirty="0" smtClean="0">
                <a:solidFill>
                  <a:srgbClr val="002060"/>
                </a:solidFill>
                <a:latin typeface="Cambria" pitchFamily="18" charset="0"/>
              </a:rPr>
              <a:t>9</a:t>
            </a:r>
            <a:r>
              <a:rPr lang="en-US" sz="2600" i="1" dirty="0" smtClean="0">
                <a:solidFill>
                  <a:srgbClr val="002060"/>
                </a:solidFill>
                <a:latin typeface="Cambria" pitchFamily="18" charset="0"/>
              </a:rPr>
              <a:t> You set a boundary that they may not pass, so that they might not again cover the earth. </a:t>
            </a:r>
          </a:p>
        </p:txBody>
      </p:sp>
      <p:pic>
        <p:nvPicPr>
          <p:cNvPr id="69636" name="Picture 5" descr="EarthFlood1"/>
          <p:cNvPicPr>
            <a:picLocks noChangeAspect="1" noChangeArrowheads="1"/>
          </p:cNvPicPr>
          <p:nvPr/>
        </p:nvPicPr>
        <p:blipFill>
          <a:blip r:embed="rId2" cstate="print"/>
          <a:srcRect/>
          <a:stretch>
            <a:fillRect/>
          </a:stretch>
        </p:blipFill>
        <p:spPr bwMode="auto">
          <a:xfrm>
            <a:off x="685800" y="4038600"/>
            <a:ext cx="2381250" cy="2381250"/>
          </a:xfrm>
          <a:prstGeom prst="rect">
            <a:avLst/>
          </a:prstGeom>
          <a:noFill/>
          <a:ln w="9525">
            <a:noFill/>
            <a:miter lim="800000"/>
            <a:headEnd/>
            <a:tailEnd/>
          </a:ln>
        </p:spPr>
      </p:pic>
      <p:pic>
        <p:nvPicPr>
          <p:cNvPr id="284678" name="Picture 6" descr="EarthFlood2"/>
          <p:cNvPicPr>
            <a:picLocks noChangeAspect="1" noChangeArrowheads="1"/>
          </p:cNvPicPr>
          <p:nvPr/>
        </p:nvPicPr>
        <p:blipFill>
          <a:blip r:embed="rId3" cstate="print"/>
          <a:srcRect/>
          <a:stretch>
            <a:fillRect/>
          </a:stretch>
        </p:blipFill>
        <p:spPr bwMode="auto">
          <a:xfrm>
            <a:off x="6248400" y="4038600"/>
            <a:ext cx="2381250" cy="2381250"/>
          </a:xfrm>
          <a:prstGeom prst="rect">
            <a:avLst/>
          </a:prstGeom>
          <a:noFill/>
          <a:ln w="9525">
            <a:noFill/>
            <a:miter lim="800000"/>
            <a:headEnd/>
            <a:tailEnd/>
          </a:ln>
        </p:spPr>
      </p:pic>
      <p:sp>
        <p:nvSpPr>
          <p:cNvPr id="284679" name="AutoShape 7"/>
          <p:cNvSpPr>
            <a:spLocks noChangeArrowheads="1"/>
          </p:cNvSpPr>
          <p:nvPr/>
        </p:nvSpPr>
        <p:spPr bwMode="auto">
          <a:xfrm>
            <a:off x="3352800" y="4724400"/>
            <a:ext cx="2743200" cy="1066800"/>
          </a:xfrm>
          <a:prstGeom prst="rightArrow">
            <a:avLst>
              <a:gd name="adj1" fmla="val 50000"/>
              <a:gd name="adj2" fmla="val 64286"/>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4679"/>
                                        </p:tgtEl>
                                        <p:attrNameLst>
                                          <p:attrName>style.visibility</p:attrName>
                                        </p:attrNameLst>
                                      </p:cBhvr>
                                      <p:to>
                                        <p:strVal val="visible"/>
                                      </p:to>
                                    </p:set>
                                    <p:animEffect transition="in" filter="wipe(left)">
                                      <p:cBhvr>
                                        <p:cTn id="7" dur="500"/>
                                        <p:tgtEl>
                                          <p:spTgt spid="28467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84678"/>
                                        </p:tgtEl>
                                        <p:attrNameLst>
                                          <p:attrName>style.visibility</p:attrName>
                                        </p:attrNameLst>
                                      </p:cBhvr>
                                      <p:to>
                                        <p:strVal val="visible"/>
                                      </p:to>
                                    </p:set>
                                    <p:animEffect transition="in" filter="dissolve">
                                      <p:cBhvr>
                                        <p:cTn id="11" dur="500"/>
                                        <p:tgtEl>
                                          <p:spTgt spid="284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0" y="0"/>
            <a:ext cx="9296400" cy="838200"/>
          </a:xfrm>
        </p:spPr>
        <p:txBody>
          <a:bodyPr/>
          <a:lstStyle/>
          <a:p>
            <a:pPr eaLnBrk="1" hangingPunct="1">
              <a:defRPr/>
            </a:pPr>
            <a:r>
              <a:rPr lang="en-US" sz="3200" dirty="0" smtClean="0"/>
              <a:t>Where Did All the Water Go After the Flood?</a:t>
            </a:r>
          </a:p>
        </p:txBody>
      </p:sp>
      <p:sp>
        <p:nvSpPr>
          <p:cNvPr id="70659" name="Rectangle 3"/>
          <p:cNvSpPr>
            <a:spLocks noGrp="1" noChangeArrowheads="1"/>
          </p:cNvSpPr>
          <p:nvPr>
            <p:ph type="body" idx="1"/>
          </p:nvPr>
        </p:nvSpPr>
        <p:spPr>
          <a:xfrm>
            <a:off x="762000" y="914400"/>
            <a:ext cx="7772400" cy="2590800"/>
          </a:xfrm>
          <a:noFill/>
        </p:spPr>
        <p:txBody>
          <a:bodyPr/>
          <a:lstStyle/>
          <a:p>
            <a:pPr eaLnBrk="1" hangingPunct="1"/>
            <a:r>
              <a:rPr lang="en-US" sz="3200" b="1" dirty="0" smtClean="0">
                <a:latin typeface="Calibri" pitchFamily="34" charset="0"/>
              </a:rPr>
              <a:t>Note: On our present earth, without mountains or sea basins, water would cover the whole earth to a depth of 2.7 km, or 1.7 miles (not to scale):</a:t>
            </a:r>
            <a:r>
              <a:rPr lang="en-US" sz="3200" dirty="0" smtClean="0">
                <a:latin typeface="Calibri" pitchFamily="34" charset="0"/>
              </a:rPr>
              <a:t> </a:t>
            </a:r>
          </a:p>
        </p:txBody>
      </p:sp>
      <p:pic>
        <p:nvPicPr>
          <p:cNvPr id="70660" name="Picture 10" descr="EarthWaterToday"/>
          <p:cNvPicPr>
            <a:picLocks noChangeAspect="1" noChangeArrowheads="1"/>
          </p:cNvPicPr>
          <p:nvPr/>
        </p:nvPicPr>
        <p:blipFill>
          <a:blip r:embed="rId2" cstate="print"/>
          <a:srcRect/>
          <a:stretch>
            <a:fillRect/>
          </a:stretch>
        </p:blipFill>
        <p:spPr bwMode="auto">
          <a:xfrm>
            <a:off x="2209800" y="3657600"/>
            <a:ext cx="4762500" cy="2381250"/>
          </a:xfrm>
          <a:prstGeom prst="rect">
            <a:avLst/>
          </a:prstGeom>
          <a:noFill/>
          <a:ln w="9525">
            <a:noFill/>
            <a:miter lim="800000"/>
            <a:headEnd/>
            <a:tailEnd/>
          </a:ln>
        </p:spPr>
      </p:pic>
      <p:sp>
        <p:nvSpPr>
          <p:cNvPr id="70661" name="Text Box 11"/>
          <p:cNvSpPr txBox="1">
            <a:spLocks noChangeArrowheads="1"/>
          </p:cNvSpPr>
          <p:nvPr/>
        </p:nvSpPr>
        <p:spPr bwMode="auto">
          <a:xfrm>
            <a:off x="762000" y="6324600"/>
            <a:ext cx="8382000" cy="400110"/>
          </a:xfrm>
          <a:prstGeom prst="rect">
            <a:avLst/>
          </a:prstGeom>
          <a:noFill/>
          <a:ln w="9525">
            <a:noFill/>
            <a:miter lim="800000"/>
            <a:headEnd/>
            <a:tailEnd/>
          </a:ln>
        </p:spPr>
        <p:txBody>
          <a:bodyPr>
            <a:spAutoFit/>
          </a:bodyPr>
          <a:lstStyle/>
          <a:p>
            <a:pPr eaLnBrk="0" hangingPunct="0">
              <a:spcBef>
                <a:spcPct val="0"/>
              </a:spcBef>
              <a:buFontTx/>
              <a:buNone/>
            </a:pPr>
            <a:r>
              <a:rPr lang="en-US" sz="2000" b="1" dirty="0" smtClean="0"/>
              <a:t>http</a:t>
            </a:r>
            <a:r>
              <a:rPr lang="en-US" sz="2000" b="1" dirty="0"/>
              <a:t>://www.answersingenesis.org/home/area/answersbook/flood12.asp#2</a:t>
            </a:r>
          </a:p>
        </p:txBody>
      </p:sp>
    </p:spTree>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685800" y="0"/>
            <a:ext cx="7772400" cy="6324600"/>
          </a:xfrm>
        </p:spPr>
        <p:txBody>
          <a:bodyPr/>
          <a:lstStyle/>
          <a:p>
            <a:pPr>
              <a:defRPr/>
            </a:pPr>
            <a:r>
              <a:rPr lang="en-US" dirty="0" smtClean="0"/>
              <a:t>Evidence of a Global Flood</a:t>
            </a:r>
            <a:endParaRPr lang="en-US" dirty="0"/>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09600" y="0"/>
            <a:ext cx="7924800" cy="762000"/>
          </a:xfrm>
        </p:spPr>
        <p:txBody>
          <a:bodyPr/>
          <a:lstStyle/>
          <a:p>
            <a:pPr eaLnBrk="1" hangingPunct="1">
              <a:defRPr/>
            </a:pPr>
            <a:r>
              <a:rPr lang="en-US" sz="4000" dirty="0" smtClean="0"/>
              <a:t>Evidence of a Global Flood</a:t>
            </a:r>
          </a:p>
        </p:txBody>
      </p:sp>
      <p:sp>
        <p:nvSpPr>
          <p:cNvPr id="151555" name="Rectangle 3"/>
          <p:cNvSpPr>
            <a:spLocks noGrp="1" noChangeArrowheads="1"/>
          </p:cNvSpPr>
          <p:nvPr>
            <p:ph type="body" idx="1"/>
          </p:nvPr>
        </p:nvSpPr>
        <p:spPr>
          <a:xfrm>
            <a:off x="762000" y="914400"/>
            <a:ext cx="7772400" cy="5715000"/>
          </a:xfrm>
          <a:noFill/>
        </p:spPr>
        <p:txBody>
          <a:bodyPr/>
          <a:lstStyle/>
          <a:p>
            <a:pPr eaLnBrk="1" hangingPunct="1"/>
            <a:r>
              <a:rPr lang="en-US" sz="3200" b="1" dirty="0" smtClean="0">
                <a:latin typeface="Calibri" pitchFamily="34" charset="0"/>
              </a:rPr>
              <a:t>As we look around our world, we find a great deal of evidence for the global flood talked about in scripture:</a:t>
            </a:r>
          </a:p>
          <a:p>
            <a:pPr lvl="1" eaLnBrk="1" hangingPunct="1"/>
            <a:r>
              <a:rPr lang="en-US" sz="2800" dirty="0" smtClean="0">
                <a:latin typeface="Calibri" pitchFamily="34" charset="0"/>
              </a:rPr>
              <a:t>Large </a:t>
            </a:r>
            <a:r>
              <a:rPr lang="en-US" sz="2800" b="1" dirty="0" smtClean="0">
                <a:solidFill>
                  <a:srgbClr val="FF0000"/>
                </a:solidFill>
                <a:latin typeface="Calibri" pitchFamily="34" charset="0"/>
              </a:rPr>
              <a:t>Sedimentary</a:t>
            </a:r>
            <a:r>
              <a:rPr lang="en-US" sz="2800" b="1" dirty="0" smtClean="0">
                <a:latin typeface="Calibri" pitchFamily="34" charset="0"/>
              </a:rPr>
              <a:t> </a:t>
            </a:r>
            <a:r>
              <a:rPr lang="en-US" sz="2800" dirty="0" smtClean="0">
                <a:latin typeface="Calibri" pitchFamily="34" charset="0"/>
              </a:rPr>
              <a:t>Deposits containing the fossilized remains of dead plants and animals – including fossils of sea creatures on top of the highest mountains!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animEffect transition="in" filter="dissolve">
                                      <p:cBhvr>
                                        <p:cTn id="7" dur="500"/>
                                        <p:tgtEl>
                                          <p:spTgt spid="1515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uiExpand="1" build="p" bldLvl="3"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z="3600" dirty="0" smtClean="0">
                <a:latin typeface="Tahoma" pitchFamily="34" charset="0"/>
                <a:ea typeface="Tahoma" pitchFamily="34" charset="0"/>
                <a:cs typeface="Tahoma" pitchFamily="34" charset="0"/>
              </a:rPr>
              <a:t>Normandy, France</a:t>
            </a:r>
          </a:p>
        </p:txBody>
      </p:sp>
      <p:pic>
        <p:nvPicPr>
          <p:cNvPr id="74755" name="Picture 4" descr="NormandyFrance"/>
          <p:cNvPicPr>
            <a:picLocks noChangeAspect="1" noChangeArrowheads="1"/>
          </p:cNvPicPr>
          <p:nvPr/>
        </p:nvPicPr>
        <p:blipFill>
          <a:blip r:embed="rId2" cstate="print"/>
          <a:srcRect/>
          <a:stretch>
            <a:fillRect/>
          </a:stretch>
        </p:blipFill>
        <p:spPr bwMode="auto">
          <a:xfrm>
            <a:off x="1595438" y="1719263"/>
            <a:ext cx="5953125" cy="34194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381000"/>
            <a:ext cx="9144000" cy="533400"/>
          </a:xfrm>
        </p:spPr>
        <p:txBody>
          <a:bodyPr/>
          <a:lstStyle/>
          <a:p>
            <a:r>
              <a:rPr lang="en-US" sz="3600" dirty="0" smtClean="0">
                <a:latin typeface="Tahoma" pitchFamily="34" charset="0"/>
                <a:ea typeface="Tahoma" pitchFamily="34" charset="0"/>
                <a:cs typeface="Tahoma" pitchFamily="34" charset="0"/>
              </a:rPr>
              <a:t>The White Cliffs of Dover, England</a:t>
            </a:r>
          </a:p>
        </p:txBody>
      </p:sp>
      <p:pic>
        <p:nvPicPr>
          <p:cNvPr id="75779" name="Picture 5" descr="WhiteCliffsDover"/>
          <p:cNvPicPr>
            <a:picLocks noChangeAspect="1" noChangeArrowheads="1"/>
          </p:cNvPicPr>
          <p:nvPr/>
        </p:nvPicPr>
        <p:blipFill>
          <a:blip r:embed="rId2" cstate="print"/>
          <a:srcRect/>
          <a:stretch>
            <a:fillRect/>
          </a:stretch>
        </p:blipFill>
        <p:spPr bwMode="auto">
          <a:xfrm>
            <a:off x="1595438" y="1528763"/>
            <a:ext cx="5953125" cy="38004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6:17-22 – God’s Covenant To Preserve Noah in the Coming Judgment</a:t>
            </a:r>
          </a:p>
        </p:txBody>
      </p:sp>
      <p:sp>
        <p:nvSpPr>
          <p:cNvPr id="60419" name="Rectangle 3"/>
          <p:cNvSpPr>
            <a:spLocks noGrp="1" noChangeArrowheads="1"/>
          </p:cNvSpPr>
          <p:nvPr>
            <p:ph idx="1"/>
          </p:nvPr>
        </p:nvSpPr>
        <p:spPr>
          <a:xfrm>
            <a:off x="457200" y="1066800"/>
            <a:ext cx="8229600" cy="5791200"/>
          </a:xfrm>
        </p:spPr>
        <p:txBody>
          <a:bodyPr>
            <a:normAutofit lnSpcReduction="10000"/>
          </a:bodyPr>
          <a:lstStyle/>
          <a:p>
            <a:pPr marL="0" indent="0" eaLnBrk="1" hangingPunct="1">
              <a:lnSpc>
                <a:spcPct val="90000"/>
              </a:lnSpc>
              <a:defRPr/>
            </a:pPr>
            <a:r>
              <a:rPr lang="en-US" sz="2700" i="1" baseline="30000" dirty="0" smtClean="0">
                <a:latin typeface="Cambria" pitchFamily="18" charset="0"/>
              </a:rPr>
              <a:t>17</a:t>
            </a:r>
            <a:r>
              <a:rPr lang="en-US" sz="2700" i="1" dirty="0" smtClean="0">
                <a:latin typeface="Cambria" pitchFamily="18" charset="0"/>
              </a:rPr>
              <a:t> For behold, I will bring a flood of waters upon the earth to destroy all flesh in which is the breath of life under heaven. Everything that is on the earth shall die. </a:t>
            </a:r>
            <a:r>
              <a:rPr lang="en-US" sz="2700" i="1" baseline="30000" dirty="0" smtClean="0">
                <a:latin typeface="Cambria" pitchFamily="18" charset="0"/>
              </a:rPr>
              <a:t>18</a:t>
            </a:r>
            <a:r>
              <a:rPr lang="en-US" sz="2700" i="1" dirty="0" smtClean="0">
                <a:latin typeface="Cambria" pitchFamily="18" charset="0"/>
              </a:rPr>
              <a:t> But I will establish my covenant with you, and you shall come into the ark, you, your sons, your wife, and your sons' wives with you. </a:t>
            </a:r>
            <a:r>
              <a:rPr lang="en-US" sz="2700" i="1" baseline="30000" dirty="0" smtClean="0">
                <a:latin typeface="Cambria" pitchFamily="18" charset="0"/>
              </a:rPr>
              <a:t>19</a:t>
            </a:r>
            <a:r>
              <a:rPr lang="en-US" sz="2700" i="1" dirty="0" smtClean="0">
                <a:latin typeface="Cambria" pitchFamily="18" charset="0"/>
              </a:rPr>
              <a:t> And of every living thing of all flesh, you shall bring two of every sort into the ark to keep them alive with you. They shall be male and female. </a:t>
            </a:r>
            <a:r>
              <a:rPr lang="en-US" sz="2700" i="1" baseline="30000" dirty="0" smtClean="0">
                <a:latin typeface="Cambria" pitchFamily="18" charset="0"/>
              </a:rPr>
              <a:t>20</a:t>
            </a:r>
            <a:r>
              <a:rPr lang="en-US" sz="2700" i="1" dirty="0" smtClean="0">
                <a:latin typeface="Cambria" pitchFamily="18" charset="0"/>
              </a:rPr>
              <a:t> Of the birds according to their kinds, and of the animals according to their kinds, of every creeping thing of the ground, according to its kind, two of every sort shall come in to you to keep them alive. </a:t>
            </a:r>
            <a:r>
              <a:rPr lang="en-US" sz="2700" i="1" baseline="30000" dirty="0" smtClean="0">
                <a:latin typeface="Cambria" pitchFamily="18" charset="0"/>
              </a:rPr>
              <a:t>21</a:t>
            </a:r>
            <a:r>
              <a:rPr lang="en-US" sz="2700" i="1" dirty="0" smtClean="0">
                <a:latin typeface="Cambria" pitchFamily="18" charset="0"/>
              </a:rPr>
              <a:t> Also take with you every sort of food that is eaten, and store it up. It shall serve as food for you and for them." </a:t>
            </a:r>
            <a:r>
              <a:rPr lang="en-US" sz="2700" i="1" baseline="30000" dirty="0" smtClean="0">
                <a:latin typeface="Cambria" pitchFamily="18" charset="0"/>
              </a:rPr>
              <a:t>22</a:t>
            </a:r>
            <a:r>
              <a:rPr lang="en-US" sz="2700" i="1" dirty="0" smtClean="0">
                <a:latin typeface="Cambria" pitchFamily="18" charset="0"/>
              </a:rPr>
              <a:t> Noah did this; he did all that God commanded him.</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noChangeArrowheads="1"/>
          </p:cNvSpPr>
          <p:nvPr>
            <p:ph type="title"/>
          </p:nvPr>
        </p:nvSpPr>
        <p:spPr>
          <a:xfrm>
            <a:off x="0" y="0"/>
            <a:ext cx="9144000" cy="838200"/>
          </a:xfrm>
        </p:spPr>
        <p:txBody>
          <a:bodyPr/>
          <a:lstStyle/>
          <a:p>
            <a:r>
              <a:rPr lang="en-US" sz="2800" dirty="0" smtClean="0">
                <a:latin typeface="Tahoma" pitchFamily="34" charset="0"/>
                <a:ea typeface="Tahoma" pitchFamily="34" charset="0"/>
                <a:cs typeface="Tahoma" pitchFamily="34" charset="0"/>
              </a:rPr>
              <a:t>Mount Saint Helens </a:t>
            </a:r>
            <a:br>
              <a:rPr lang="en-US" sz="2800" dirty="0" smtClean="0">
                <a:latin typeface="Tahoma" pitchFamily="34" charset="0"/>
                <a:ea typeface="Tahoma" pitchFamily="34" charset="0"/>
                <a:cs typeface="Tahoma" pitchFamily="34" charset="0"/>
              </a:rPr>
            </a:br>
            <a:r>
              <a:rPr lang="en-US" sz="2800" dirty="0" smtClean="0">
                <a:latin typeface="Tahoma" pitchFamily="34" charset="0"/>
                <a:ea typeface="Tahoma" pitchFamily="34" charset="0"/>
                <a:cs typeface="Tahoma" pitchFamily="34" charset="0"/>
              </a:rPr>
              <a:t>Rock Layers Formed Rapidly</a:t>
            </a:r>
          </a:p>
        </p:txBody>
      </p:sp>
      <p:sp>
        <p:nvSpPr>
          <p:cNvPr id="73731" name="Rectangle 5"/>
          <p:cNvSpPr>
            <a:spLocks noGrp="1" noChangeArrowheads="1"/>
          </p:cNvSpPr>
          <p:nvPr>
            <p:ph type="body" idx="1"/>
          </p:nvPr>
        </p:nvSpPr>
        <p:spPr>
          <a:xfrm>
            <a:off x="228600" y="5181600"/>
            <a:ext cx="8686800" cy="1371600"/>
          </a:xfrm>
        </p:spPr>
        <p:txBody>
          <a:bodyPr/>
          <a:lstStyle/>
          <a:p>
            <a:pPr marL="0" indent="0">
              <a:lnSpc>
                <a:spcPct val="90000"/>
              </a:lnSpc>
              <a:buNone/>
            </a:pPr>
            <a:r>
              <a:rPr lang="en-US" sz="2400" dirty="0" smtClean="0"/>
              <a:t>Evolutionists tell us that it takes </a:t>
            </a:r>
            <a:r>
              <a:rPr lang="en-US" sz="2400" b="1" dirty="0" smtClean="0"/>
              <a:t>millions of years </a:t>
            </a:r>
            <a:r>
              <a:rPr lang="en-US" sz="2400" dirty="0" smtClean="0"/>
              <a:t>for such rock layers to form - but the layers pictured above were produced within a matter of </a:t>
            </a:r>
            <a:r>
              <a:rPr lang="en-US" sz="2400" b="1" dirty="0" smtClean="0"/>
              <a:t>hours</a:t>
            </a:r>
            <a:r>
              <a:rPr lang="en-US" sz="2400" dirty="0" smtClean="0"/>
              <a:t> during the Mount Saint Helens volcano eruption on June 12, 1980. </a:t>
            </a:r>
          </a:p>
          <a:p>
            <a:pPr marL="0" indent="0">
              <a:lnSpc>
                <a:spcPct val="90000"/>
              </a:lnSpc>
              <a:buNone/>
            </a:pPr>
            <a:endParaRPr lang="en-US" sz="2400" dirty="0" smtClean="0"/>
          </a:p>
        </p:txBody>
      </p:sp>
      <p:pic>
        <p:nvPicPr>
          <p:cNvPr id="73732" name="Picture 6" descr="MtStHelensLayers"/>
          <p:cNvPicPr>
            <a:picLocks noChangeAspect="1" noChangeArrowheads="1"/>
          </p:cNvPicPr>
          <p:nvPr/>
        </p:nvPicPr>
        <p:blipFill>
          <a:blip r:embed="rId2" cstate="print"/>
          <a:srcRect/>
          <a:stretch>
            <a:fillRect/>
          </a:stretch>
        </p:blipFill>
        <p:spPr bwMode="auto">
          <a:xfrm>
            <a:off x="1371600" y="914400"/>
            <a:ext cx="6477000" cy="4162425"/>
          </a:xfrm>
          <a:prstGeom prst="rect">
            <a:avLst/>
          </a:prstGeom>
          <a:noFill/>
          <a:ln w="9525">
            <a:noFill/>
            <a:miter lim="800000"/>
            <a:headEnd/>
            <a:tailEnd/>
          </a:ln>
        </p:spPr>
      </p:pic>
      <p:sp>
        <p:nvSpPr>
          <p:cNvPr id="5" name="Rectangle 4"/>
          <p:cNvSpPr/>
          <p:nvPr/>
        </p:nvSpPr>
        <p:spPr>
          <a:xfrm>
            <a:off x="0" y="6488668"/>
            <a:ext cx="8763000" cy="369332"/>
          </a:xfrm>
          <a:prstGeom prst="rect">
            <a:avLst/>
          </a:prstGeom>
        </p:spPr>
        <p:txBody>
          <a:bodyPr wrap="square">
            <a:spAutoFit/>
          </a:bodyPr>
          <a:lstStyle/>
          <a:p>
            <a:pPr algn="r">
              <a:buNone/>
            </a:pPr>
            <a:r>
              <a:rPr lang="en-US" sz="1800" dirty="0" smtClean="0">
                <a:latin typeface="Calibri" pitchFamily="34" charset="0"/>
              </a:rPr>
              <a:t>(http://www.answersingenesis.org/docs/456.asp)</a:t>
            </a:r>
            <a:endParaRPr lang="en-US" sz="1800" dirty="0">
              <a:latin typeface="Calibri" pitchFamily="34" charset="0"/>
            </a:endParaRPr>
          </a:p>
        </p:txBody>
      </p:sp>
    </p:spTree>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09600" y="0"/>
            <a:ext cx="7924800" cy="762000"/>
          </a:xfrm>
        </p:spPr>
        <p:txBody>
          <a:bodyPr/>
          <a:lstStyle/>
          <a:p>
            <a:pPr eaLnBrk="1" hangingPunct="1">
              <a:defRPr/>
            </a:pPr>
            <a:r>
              <a:rPr lang="en-US" sz="4000" dirty="0" smtClean="0"/>
              <a:t>Evidence of a Global Flood</a:t>
            </a:r>
          </a:p>
        </p:txBody>
      </p:sp>
      <p:sp>
        <p:nvSpPr>
          <p:cNvPr id="151555" name="Rectangle 3"/>
          <p:cNvSpPr>
            <a:spLocks noGrp="1" noChangeArrowheads="1"/>
          </p:cNvSpPr>
          <p:nvPr>
            <p:ph idx="1"/>
          </p:nvPr>
        </p:nvSpPr>
        <p:spPr>
          <a:xfrm>
            <a:off x="762000" y="914400"/>
            <a:ext cx="7772400" cy="4495800"/>
          </a:xfrm>
          <a:noFill/>
        </p:spPr>
        <p:txBody>
          <a:bodyPr/>
          <a:lstStyle/>
          <a:p>
            <a:pPr eaLnBrk="1" hangingPunct="1"/>
            <a:r>
              <a:rPr lang="en-US" sz="3200" b="1" dirty="0" smtClean="0">
                <a:latin typeface="Calibri" pitchFamily="34" charset="0"/>
              </a:rPr>
              <a:t>As we look around our world, we find a great deal of evidence for the global flood talked about in scripture:</a:t>
            </a:r>
          </a:p>
          <a:p>
            <a:pPr lvl="1" eaLnBrk="1" hangingPunct="1"/>
            <a:r>
              <a:rPr lang="en-US" sz="2800" dirty="0" smtClean="0">
                <a:latin typeface="Calibri" pitchFamily="34" charset="0"/>
              </a:rPr>
              <a:t>Large </a:t>
            </a:r>
            <a:r>
              <a:rPr lang="en-US" sz="2800" b="1" dirty="0" smtClean="0">
                <a:solidFill>
                  <a:srgbClr val="FF0000"/>
                </a:solidFill>
                <a:latin typeface="Calibri" pitchFamily="34" charset="0"/>
              </a:rPr>
              <a:t>Sedimentary</a:t>
            </a:r>
            <a:r>
              <a:rPr lang="en-US" sz="2800" b="1" dirty="0" smtClean="0">
                <a:latin typeface="Calibri" pitchFamily="34" charset="0"/>
              </a:rPr>
              <a:t> </a:t>
            </a:r>
            <a:r>
              <a:rPr lang="en-US" sz="2800" dirty="0" smtClean="0">
                <a:latin typeface="Calibri" pitchFamily="34" charset="0"/>
              </a:rPr>
              <a:t>Deposits containing the fossilized remains of dead plants and animals – including fossils of sea creatures on top of the highest mountains!</a:t>
            </a:r>
          </a:p>
          <a:p>
            <a:pPr lvl="1" eaLnBrk="1" hangingPunct="1"/>
            <a:r>
              <a:rPr lang="en-US" sz="2800" b="1" dirty="0" smtClean="0">
                <a:solidFill>
                  <a:srgbClr val="FF0000"/>
                </a:solidFill>
                <a:latin typeface="Calibri" pitchFamily="34" charset="0"/>
              </a:rPr>
              <a:t>Large Canyons</a:t>
            </a:r>
            <a:r>
              <a:rPr lang="en-US" sz="2800" dirty="0" smtClean="0">
                <a:latin typeface="Calibri" pitchFamily="34" charset="0"/>
              </a:rPr>
              <a:t> carved out by vast amounts water and mud as it ran rapidly back into the seas after the flood.</a:t>
            </a:r>
          </a:p>
          <a:p>
            <a:pPr lvl="1" eaLnBrk="1" hangingPunct="1"/>
            <a:endParaRPr lang="en-US" sz="2800" dirty="0" smtClean="0">
              <a:latin typeface="Calibri" pitchFamily="34" charset="0"/>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555">
                                            <p:txEl>
                                              <p:pRg st="2" end="2"/>
                                            </p:txEl>
                                          </p:spTgt>
                                        </p:tgtEl>
                                        <p:attrNameLst>
                                          <p:attrName>style.visibility</p:attrName>
                                        </p:attrNameLst>
                                      </p:cBhvr>
                                      <p:to>
                                        <p:strVal val="visible"/>
                                      </p:to>
                                    </p:set>
                                    <p:animEffect transition="in" filter="dissolve">
                                      <p:cBhvr>
                                        <p:cTn id="7" dur="500"/>
                                        <p:tgtEl>
                                          <p:spTgt spid="151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uiExpand="1" build="p" bldLvl="3"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3600" dirty="0" smtClean="0">
                <a:latin typeface="Tahoma" pitchFamily="34" charset="0"/>
                <a:ea typeface="Tahoma" pitchFamily="34" charset="0"/>
                <a:cs typeface="Tahoma" pitchFamily="34" charset="0"/>
              </a:rPr>
              <a:t>The Grand Canyon</a:t>
            </a:r>
          </a:p>
        </p:txBody>
      </p:sp>
      <p:pic>
        <p:nvPicPr>
          <p:cNvPr id="254978" name="Picture 2" descr="File:Grand Canyon Toroweap (4).jpg"/>
          <p:cNvPicPr>
            <a:picLocks noChangeAspect="1" noChangeArrowheads="1"/>
          </p:cNvPicPr>
          <p:nvPr/>
        </p:nvPicPr>
        <p:blipFill>
          <a:blip r:embed="rId2" cstate="print"/>
          <a:srcRect/>
          <a:stretch>
            <a:fillRect/>
          </a:stretch>
        </p:blipFill>
        <p:spPr bwMode="auto">
          <a:xfrm>
            <a:off x="1371600" y="914400"/>
            <a:ext cx="6781800" cy="4865942"/>
          </a:xfrm>
          <a:prstGeom prst="rect">
            <a:avLst/>
          </a:prstGeom>
          <a:noFill/>
        </p:spPr>
      </p:pic>
      <p:sp>
        <p:nvSpPr>
          <p:cNvPr id="5" name="Rectangle 3"/>
          <p:cNvSpPr txBox="1">
            <a:spLocks noChangeArrowheads="1"/>
          </p:cNvSpPr>
          <p:nvPr/>
        </p:nvSpPr>
        <p:spPr>
          <a:xfrm>
            <a:off x="685800" y="5867400"/>
            <a:ext cx="7772400" cy="838200"/>
          </a:xfrm>
          <a:prstGeom prst="rect">
            <a:avLst/>
          </a:prstGeom>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mn-ea"/>
                <a:cs typeface="+mn-cs"/>
              </a:rPr>
              <a:t>Evolutionists tell us that it took </a:t>
            </a:r>
            <a:r>
              <a:rPr kumimoji="0" lang="en-US" sz="2400" b="1" i="0" u="none" strike="noStrike" kern="0" cap="none" spc="0" normalizeH="0" baseline="0" noProof="0" dirty="0" smtClean="0">
                <a:ln>
                  <a:noFill/>
                </a:ln>
                <a:solidFill>
                  <a:schemeClr val="tx1"/>
                </a:solidFill>
                <a:effectLst/>
                <a:uLnTx/>
                <a:uFillTx/>
                <a:latin typeface="Calibri" pitchFamily="34" charset="0"/>
                <a:ea typeface="+mn-ea"/>
                <a:cs typeface="+mn-cs"/>
              </a:rPr>
              <a:t>millions of years </a:t>
            </a:r>
            <a:r>
              <a:rPr kumimoji="0" lang="en-US" sz="2400" b="0" i="0" u="none" strike="noStrike" kern="0" cap="none" spc="0" normalizeH="0" baseline="0" noProof="0" dirty="0" smtClean="0">
                <a:ln>
                  <a:noFill/>
                </a:ln>
                <a:solidFill>
                  <a:schemeClr val="tx1"/>
                </a:solidFill>
                <a:effectLst/>
                <a:uLnTx/>
                <a:uFillTx/>
                <a:latin typeface="Calibri" pitchFamily="34" charset="0"/>
                <a:ea typeface="+mn-ea"/>
                <a:cs typeface="+mn-cs"/>
              </a:rPr>
              <a:t>for the river pictured above to carve out this canyon.</a:t>
            </a:r>
          </a:p>
        </p:txBody>
      </p:sp>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9144000" cy="762000"/>
          </a:xfrm>
        </p:spPr>
        <p:txBody>
          <a:bodyPr/>
          <a:lstStyle/>
          <a:p>
            <a:r>
              <a:rPr lang="en-US" sz="2800" dirty="0" smtClean="0">
                <a:latin typeface="Tahoma" pitchFamily="34" charset="0"/>
                <a:ea typeface="Tahoma" pitchFamily="34" charset="0"/>
                <a:cs typeface="Tahoma" pitchFamily="34" charset="0"/>
              </a:rPr>
              <a:t>Mount Saint Helens</a:t>
            </a:r>
            <a:br>
              <a:rPr lang="en-US" sz="2800" dirty="0" smtClean="0">
                <a:latin typeface="Tahoma" pitchFamily="34" charset="0"/>
                <a:ea typeface="Tahoma" pitchFamily="34" charset="0"/>
                <a:cs typeface="Tahoma" pitchFamily="34" charset="0"/>
              </a:rPr>
            </a:br>
            <a:r>
              <a:rPr lang="en-US" sz="2800" dirty="0" smtClean="0">
                <a:latin typeface="Tahoma" pitchFamily="34" charset="0"/>
                <a:ea typeface="Tahoma" pitchFamily="34" charset="0"/>
                <a:cs typeface="Tahoma" pitchFamily="34" charset="0"/>
              </a:rPr>
              <a:t>Small Model of the Grand Canyon?</a:t>
            </a:r>
          </a:p>
        </p:txBody>
      </p:sp>
      <p:sp>
        <p:nvSpPr>
          <p:cNvPr id="76803" name="Rectangle 3"/>
          <p:cNvSpPr>
            <a:spLocks noGrp="1" noChangeArrowheads="1"/>
          </p:cNvSpPr>
          <p:nvPr>
            <p:ph type="body" idx="1"/>
          </p:nvPr>
        </p:nvSpPr>
        <p:spPr>
          <a:xfrm>
            <a:off x="381000" y="4800600"/>
            <a:ext cx="8382000" cy="1600200"/>
          </a:xfrm>
        </p:spPr>
        <p:txBody>
          <a:bodyPr/>
          <a:lstStyle/>
          <a:p>
            <a:r>
              <a:rPr lang="en-US" sz="2200" dirty="0" smtClean="0">
                <a:latin typeface="Calibri" pitchFamily="34" charset="0"/>
              </a:rPr>
              <a:t>But the 100-foot-deep Engineer’s Canyon on the north fork of the Toutle River  is like a small scale model of the Grand Canyon. </a:t>
            </a:r>
          </a:p>
          <a:p>
            <a:r>
              <a:rPr lang="en-US" sz="2200" dirty="0" smtClean="0">
                <a:latin typeface="Calibri" pitchFamily="34" charset="0"/>
              </a:rPr>
              <a:t>And it was carved very </a:t>
            </a:r>
            <a:r>
              <a:rPr lang="en-US" sz="2200" b="1" dirty="0" smtClean="0">
                <a:latin typeface="Calibri" pitchFamily="34" charset="0"/>
              </a:rPr>
              <a:t>quickly</a:t>
            </a:r>
            <a:r>
              <a:rPr lang="en-US" sz="2200" dirty="0" smtClean="0">
                <a:latin typeface="Calibri" pitchFamily="34" charset="0"/>
              </a:rPr>
              <a:t> by a catastrophic mud flow produced by </a:t>
            </a:r>
            <a:r>
              <a:rPr lang="en-US" sz="2200" b="1" dirty="0" smtClean="0">
                <a:latin typeface="Calibri" pitchFamily="34" charset="0"/>
              </a:rPr>
              <a:t>one</a:t>
            </a:r>
            <a:r>
              <a:rPr lang="en-US" sz="2200" dirty="0" smtClean="0">
                <a:latin typeface="Calibri" pitchFamily="34" charset="0"/>
              </a:rPr>
              <a:t> volcano eruption (Mt St Helens)</a:t>
            </a:r>
          </a:p>
        </p:txBody>
      </p:sp>
      <p:pic>
        <p:nvPicPr>
          <p:cNvPr id="76804" name="Picture 6" descr="MtStHelensCanyon"/>
          <p:cNvPicPr>
            <a:picLocks noChangeAspect="1" noChangeArrowheads="1"/>
          </p:cNvPicPr>
          <p:nvPr/>
        </p:nvPicPr>
        <p:blipFill>
          <a:blip r:embed="rId2" cstate="print"/>
          <a:srcRect/>
          <a:stretch>
            <a:fillRect/>
          </a:stretch>
        </p:blipFill>
        <p:spPr bwMode="auto">
          <a:xfrm>
            <a:off x="1600200" y="838200"/>
            <a:ext cx="5838825" cy="3838575"/>
          </a:xfrm>
          <a:prstGeom prst="rect">
            <a:avLst/>
          </a:prstGeom>
          <a:noFill/>
          <a:ln w="9525">
            <a:noFill/>
            <a:miter lim="800000"/>
            <a:headEnd/>
            <a:tailEnd/>
          </a:ln>
        </p:spPr>
      </p:pic>
      <p:sp>
        <p:nvSpPr>
          <p:cNvPr id="76805" name="Text Box 7"/>
          <p:cNvSpPr txBox="1">
            <a:spLocks noChangeArrowheads="1"/>
          </p:cNvSpPr>
          <p:nvPr/>
        </p:nvSpPr>
        <p:spPr bwMode="auto">
          <a:xfrm>
            <a:off x="0" y="6461125"/>
            <a:ext cx="9144000" cy="366713"/>
          </a:xfrm>
          <a:prstGeom prst="rect">
            <a:avLst/>
          </a:prstGeom>
          <a:noFill/>
          <a:ln w="9525" algn="ctr">
            <a:noFill/>
            <a:miter lim="800000"/>
            <a:headEnd/>
            <a:tailEnd/>
          </a:ln>
        </p:spPr>
        <p:txBody>
          <a:bodyPr>
            <a:spAutoFit/>
          </a:bodyPr>
          <a:lstStyle/>
          <a:p>
            <a:pPr marL="342900" indent="-342900" eaLnBrk="0" hangingPunct="0">
              <a:buFontTx/>
              <a:buNone/>
            </a:pPr>
            <a:r>
              <a:rPr lang="en-US" sz="1800">
                <a:latin typeface="Arial" charset="0"/>
              </a:rPr>
              <a:t>(http://www.answersingenesis.org/home/area/feedback/negative_31march2002.asp)</a:t>
            </a:r>
            <a:endParaRPr lang="en-US" sz="1800"/>
          </a:p>
        </p:txBody>
      </p:sp>
    </p:spTree>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0"/>
            <a:ext cx="7772400" cy="533400"/>
          </a:xfrm>
        </p:spPr>
        <p:txBody>
          <a:bodyPr/>
          <a:lstStyle/>
          <a:p>
            <a:r>
              <a:rPr lang="en-US" sz="3200" dirty="0" smtClean="0"/>
              <a:t>Mount Saint Helens – Mud Flow</a:t>
            </a:r>
          </a:p>
        </p:txBody>
      </p:sp>
      <p:sp>
        <p:nvSpPr>
          <p:cNvPr id="77827" name="Rectangle 3"/>
          <p:cNvSpPr>
            <a:spLocks noGrp="1" noChangeArrowheads="1"/>
          </p:cNvSpPr>
          <p:nvPr>
            <p:ph type="body" idx="1"/>
          </p:nvPr>
        </p:nvSpPr>
        <p:spPr>
          <a:xfrm>
            <a:off x="685800" y="5105400"/>
            <a:ext cx="7772400" cy="1752600"/>
          </a:xfrm>
        </p:spPr>
        <p:txBody>
          <a:bodyPr/>
          <a:lstStyle/>
          <a:p>
            <a:pPr marL="0" indent="0">
              <a:buNone/>
            </a:pPr>
            <a:r>
              <a:rPr lang="en-US" sz="2800" dirty="0" smtClean="0">
                <a:latin typeface="Calibri" pitchFamily="34" charset="0"/>
              </a:rPr>
              <a:t>A high altitude photo of the mud flow that carved Engineer’s Canyon on March 19, 1982</a:t>
            </a:r>
          </a:p>
        </p:txBody>
      </p:sp>
      <p:pic>
        <p:nvPicPr>
          <p:cNvPr id="77828" name="Picture 5" descr="MtStHelens1982"/>
          <p:cNvPicPr>
            <a:picLocks noChangeAspect="1" noChangeArrowheads="1"/>
          </p:cNvPicPr>
          <p:nvPr/>
        </p:nvPicPr>
        <p:blipFill>
          <a:blip r:embed="rId2" cstate="print"/>
          <a:srcRect/>
          <a:stretch>
            <a:fillRect/>
          </a:stretch>
        </p:blipFill>
        <p:spPr bwMode="auto">
          <a:xfrm>
            <a:off x="1143000" y="457200"/>
            <a:ext cx="6753225" cy="45243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09600" y="0"/>
            <a:ext cx="7924800" cy="762000"/>
          </a:xfrm>
        </p:spPr>
        <p:txBody>
          <a:bodyPr/>
          <a:lstStyle/>
          <a:p>
            <a:pPr eaLnBrk="1" hangingPunct="1">
              <a:defRPr/>
            </a:pPr>
            <a:r>
              <a:rPr lang="en-US" sz="4000" dirty="0" smtClean="0"/>
              <a:t>Evidence of a Global Flood</a:t>
            </a:r>
          </a:p>
        </p:txBody>
      </p:sp>
      <p:sp>
        <p:nvSpPr>
          <p:cNvPr id="151555" name="Rectangle 3"/>
          <p:cNvSpPr>
            <a:spLocks noGrp="1" noChangeArrowheads="1"/>
          </p:cNvSpPr>
          <p:nvPr>
            <p:ph idx="1"/>
          </p:nvPr>
        </p:nvSpPr>
        <p:spPr>
          <a:xfrm>
            <a:off x="762000" y="914400"/>
            <a:ext cx="7772400" cy="5638800"/>
          </a:xfrm>
          <a:noFill/>
        </p:spPr>
        <p:txBody>
          <a:bodyPr/>
          <a:lstStyle/>
          <a:p>
            <a:pPr eaLnBrk="1" hangingPunct="1"/>
            <a:r>
              <a:rPr lang="en-US" sz="3200" b="1" dirty="0" smtClean="0">
                <a:latin typeface="Calibri" pitchFamily="34" charset="0"/>
              </a:rPr>
              <a:t>As we look around our world, we find a great deal of evidence for the global flood talked about in scripture:</a:t>
            </a:r>
          </a:p>
          <a:p>
            <a:pPr lvl="1" eaLnBrk="1" hangingPunct="1"/>
            <a:r>
              <a:rPr lang="en-US" sz="2800" dirty="0" smtClean="0">
                <a:latin typeface="Calibri" pitchFamily="34" charset="0"/>
              </a:rPr>
              <a:t>Large </a:t>
            </a:r>
            <a:r>
              <a:rPr lang="en-US" sz="2800" b="1" dirty="0" smtClean="0">
                <a:solidFill>
                  <a:srgbClr val="FF0000"/>
                </a:solidFill>
                <a:latin typeface="Calibri" pitchFamily="34" charset="0"/>
              </a:rPr>
              <a:t>Sedimentary</a:t>
            </a:r>
            <a:r>
              <a:rPr lang="en-US" sz="2800" b="1" dirty="0" smtClean="0">
                <a:latin typeface="Calibri" pitchFamily="34" charset="0"/>
              </a:rPr>
              <a:t> </a:t>
            </a:r>
            <a:r>
              <a:rPr lang="en-US" sz="2800" dirty="0" smtClean="0">
                <a:latin typeface="Calibri" pitchFamily="34" charset="0"/>
              </a:rPr>
              <a:t>Deposits containing the fossilized remains of dead plants and animals – including fossils of sea creatures on top of the highest mountains!</a:t>
            </a:r>
          </a:p>
          <a:p>
            <a:pPr lvl="1" eaLnBrk="1" hangingPunct="1"/>
            <a:r>
              <a:rPr lang="en-US" sz="2800" b="1" dirty="0" smtClean="0">
                <a:solidFill>
                  <a:srgbClr val="FF0000"/>
                </a:solidFill>
                <a:latin typeface="Calibri" pitchFamily="34" charset="0"/>
              </a:rPr>
              <a:t>Large Canyons</a:t>
            </a:r>
            <a:r>
              <a:rPr lang="en-US" sz="2800" dirty="0" smtClean="0">
                <a:latin typeface="Calibri" pitchFamily="34" charset="0"/>
              </a:rPr>
              <a:t> carved out by vast amounts water and mud as it ran rapidly back into the seas after the flood.</a:t>
            </a:r>
          </a:p>
          <a:p>
            <a:pPr lvl="1" eaLnBrk="1" hangingPunct="1"/>
            <a:r>
              <a:rPr lang="en-US" sz="2800" dirty="0" smtClean="0">
                <a:latin typeface="Calibri" pitchFamily="34" charset="0"/>
              </a:rPr>
              <a:t>Flood </a:t>
            </a:r>
            <a:r>
              <a:rPr lang="en-US" sz="2800" b="1" dirty="0" smtClean="0">
                <a:solidFill>
                  <a:srgbClr val="FF0000"/>
                </a:solidFill>
                <a:latin typeface="Calibri" pitchFamily="34" charset="0"/>
              </a:rPr>
              <a:t>Legends</a:t>
            </a:r>
            <a:r>
              <a:rPr lang="en-US" sz="2800" dirty="0" smtClean="0">
                <a:latin typeface="Calibri" pitchFamily="34" charset="0"/>
              </a:rPr>
              <a:t> in Cultures Throughout the World</a:t>
            </a:r>
          </a:p>
          <a:p>
            <a:pPr lvl="1" eaLnBrk="1" hangingPunct="1"/>
            <a:endParaRPr lang="en-US" sz="2800" dirty="0" smtClean="0">
              <a:latin typeface="Calibri" pitchFamily="34" charset="0"/>
            </a:endParaRPr>
          </a:p>
          <a:p>
            <a:pPr lvl="1" eaLnBrk="1" hangingPunct="1"/>
            <a:endParaRPr lang="en-US" sz="2800" dirty="0" smtClean="0">
              <a:latin typeface="Calibri" pitchFamily="34" charset="0"/>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555">
                                            <p:txEl>
                                              <p:pRg st="3" end="3"/>
                                            </p:txEl>
                                          </p:spTgt>
                                        </p:tgtEl>
                                        <p:attrNameLst>
                                          <p:attrName>style.visibility</p:attrName>
                                        </p:attrNameLst>
                                      </p:cBhvr>
                                      <p:to>
                                        <p:strVal val="visible"/>
                                      </p:to>
                                    </p:set>
                                    <p:animEffect transition="in" filter="dissolve">
                                      <p:cBhvr>
                                        <p:cTn id="7" dur="500"/>
                                        <p:tgtEl>
                                          <p:spTgt spid="151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uiExpand="1" build="p" bldLvl="3"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0"/>
            <a:ext cx="7772400" cy="533400"/>
          </a:xfrm>
        </p:spPr>
        <p:txBody>
          <a:bodyPr/>
          <a:lstStyle/>
          <a:p>
            <a:r>
              <a:rPr lang="en-US" smtClean="0"/>
              <a:t>Flood Traditions</a:t>
            </a:r>
          </a:p>
        </p:txBody>
      </p:sp>
      <p:sp>
        <p:nvSpPr>
          <p:cNvPr id="79875" name="Rectangle 3"/>
          <p:cNvSpPr>
            <a:spLocks noGrp="1" noChangeArrowheads="1"/>
          </p:cNvSpPr>
          <p:nvPr>
            <p:ph type="body" idx="1"/>
          </p:nvPr>
        </p:nvSpPr>
        <p:spPr>
          <a:xfrm>
            <a:off x="685800" y="6172200"/>
            <a:ext cx="7772400" cy="457200"/>
          </a:xfrm>
        </p:spPr>
        <p:txBody>
          <a:bodyPr/>
          <a:lstStyle/>
          <a:p>
            <a:pPr algn="ctr">
              <a:buFontTx/>
              <a:buNone/>
            </a:pPr>
            <a:r>
              <a:rPr lang="en-US" smtClean="0"/>
              <a:t>(http://www.answersingenesis.org/docs2004/0324ark.asp)</a:t>
            </a:r>
          </a:p>
        </p:txBody>
      </p:sp>
      <p:pic>
        <p:nvPicPr>
          <p:cNvPr id="79876" name="Picture 8" descr="Flood Traditions"/>
          <p:cNvPicPr>
            <a:picLocks noChangeAspect="1" noChangeArrowheads="1"/>
          </p:cNvPicPr>
          <p:nvPr/>
        </p:nvPicPr>
        <p:blipFill>
          <a:blip r:embed="rId2" cstate="print"/>
          <a:srcRect/>
          <a:stretch>
            <a:fillRect/>
          </a:stretch>
        </p:blipFill>
        <p:spPr bwMode="auto">
          <a:xfrm>
            <a:off x="457200" y="0"/>
            <a:ext cx="8181975" cy="614362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b="0" i="1" smtClean="0">
                <a:latin typeface="Goudy Old Style" pitchFamily="18" charset="0"/>
              </a:rPr>
              <a:t>Flood legend one (red book)</a:t>
            </a:r>
          </a:p>
        </p:txBody>
      </p:sp>
      <p:pic>
        <p:nvPicPr>
          <p:cNvPr id="80899" name="Picture 3" descr="Hawaii flood legend"/>
          <p:cNvPicPr>
            <a:picLocks noChangeAspect="1" noChangeArrowheads="1"/>
          </p:cNvPicPr>
          <p:nvPr/>
        </p:nvPicPr>
        <p:blipFill>
          <a:blip r:embed="rId2" cstate="print"/>
          <a:srcRect/>
          <a:stretch>
            <a:fillRect/>
          </a:stretch>
        </p:blipFill>
        <p:spPr bwMode="auto">
          <a:xfrm>
            <a:off x="0" y="1588"/>
            <a:ext cx="9144000" cy="6854825"/>
          </a:xfrm>
          <a:prstGeom prst="rect">
            <a:avLst/>
          </a:prstGeom>
          <a:noFill/>
          <a:ln w="9525">
            <a:noFill/>
            <a:miter lim="800000"/>
            <a:headEnd/>
            <a:tailEnd/>
          </a:ln>
        </p:spPr>
      </p:pic>
      <p:sp>
        <p:nvSpPr>
          <p:cNvPr id="80900" name="Text Box 4"/>
          <p:cNvSpPr txBox="1">
            <a:spLocks noChangeArrowheads="1"/>
          </p:cNvSpPr>
          <p:nvPr/>
        </p:nvSpPr>
        <p:spPr bwMode="auto">
          <a:xfrm>
            <a:off x="152400" y="6248400"/>
            <a:ext cx="4733925" cy="457200"/>
          </a:xfrm>
          <a:prstGeom prst="rect">
            <a:avLst/>
          </a:prstGeom>
          <a:noFill/>
          <a:ln w="12700">
            <a:noFill/>
            <a:miter lim="800000"/>
            <a:headEnd type="none" w="sm" len="sm"/>
            <a:tailEnd type="none" w="sm" len="sm"/>
          </a:ln>
        </p:spPr>
        <p:txBody>
          <a:bodyPr wrap="none">
            <a:spAutoFit/>
          </a:bodyPr>
          <a:lstStyle/>
          <a:p>
            <a:pPr eaLnBrk="0" hangingPunct="0">
              <a:spcBef>
                <a:spcPct val="0"/>
              </a:spcBef>
              <a:buFontTx/>
              <a:buNone/>
            </a:pPr>
            <a:r>
              <a:rPr lang="en-US" sz="2400" b="1" i="1">
                <a:solidFill>
                  <a:srgbClr val="000000"/>
                </a:solidFill>
                <a:latin typeface="GoudyOlSt BT" pitchFamily="18" charset="0"/>
              </a:rPr>
              <a:t>Dinosaurs by Design </a:t>
            </a:r>
            <a:r>
              <a:rPr lang="en-US" sz="2400" b="1">
                <a:solidFill>
                  <a:srgbClr val="000000"/>
                </a:solidFill>
                <a:latin typeface="GoudyOlSt BT" pitchFamily="18" charset="0"/>
              </a:rPr>
              <a:t>by Duane Gish</a:t>
            </a:r>
            <a:endParaRPr lang="en-US" sz="2400" b="1" i="1">
              <a:latin typeface="GoudyOlSt BT" pitchFamily="18" charset="0"/>
            </a:endParaRPr>
          </a:p>
        </p:txBody>
      </p:sp>
      <p:sp>
        <p:nvSpPr>
          <p:cNvPr id="203781" name="Oval 5"/>
          <p:cNvSpPr>
            <a:spLocks noChangeArrowheads="1"/>
          </p:cNvSpPr>
          <p:nvPr/>
        </p:nvSpPr>
        <p:spPr bwMode="auto">
          <a:xfrm>
            <a:off x="2514600" y="762000"/>
            <a:ext cx="1752600" cy="609600"/>
          </a:xfrm>
          <a:prstGeom prst="ellipse">
            <a:avLst/>
          </a:prstGeom>
          <a:noFill/>
          <a:ln w="76200">
            <a:solidFill>
              <a:srgbClr val="FF0000"/>
            </a:solidFill>
            <a:round/>
            <a:headEnd type="none" w="sm" len="sm"/>
            <a:tailEnd type="none" w="sm" len="sm"/>
          </a:ln>
          <a:effectLst>
            <a:outerShdw dist="35921" dir="2700000" algn="ctr" rotWithShape="0">
              <a:schemeClr val="bg2"/>
            </a:outerShdw>
          </a:effectLst>
        </p:spPr>
        <p:txBody>
          <a:bodyPr wrap="none" anchor="ctr"/>
          <a:lstStyle/>
          <a:p>
            <a:pPr>
              <a:defRPr/>
            </a:pPr>
            <a:endParaRPr lang="en-US"/>
          </a:p>
        </p:txBody>
      </p:sp>
    </p:spTree>
  </p:cSld>
  <p:clrMapOvr>
    <a:masterClrMapping/>
  </p:clrMapOvr>
  <p:transition>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b="0" i="1" smtClean="0">
                <a:solidFill>
                  <a:schemeClr val="tx1"/>
                </a:solidFill>
                <a:latin typeface="Goudy Old Style" pitchFamily="18" charset="0"/>
              </a:rPr>
              <a:t>Flood legend one (red book)</a:t>
            </a:r>
          </a:p>
        </p:txBody>
      </p:sp>
      <p:pic>
        <p:nvPicPr>
          <p:cNvPr id="81923" name="Picture 3" descr="Hawaii flood legend"/>
          <p:cNvPicPr>
            <a:picLocks noChangeAspect="1" noChangeArrowheads="1"/>
          </p:cNvPicPr>
          <p:nvPr/>
        </p:nvPicPr>
        <p:blipFill>
          <a:blip r:embed="rId2" cstate="print"/>
          <a:srcRect/>
          <a:stretch>
            <a:fillRect/>
          </a:stretch>
        </p:blipFill>
        <p:spPr bwMode="auto">
          <a:xfrm>
            <a:off x="914400" y="1588"/>
            <a:ext cx="8229600" cy="6854825"/>
          </a:xfrm>
          <a:prstGeom prst="rect">
            <a:avLst/>
          </a:prstGeom>
          <a:noFill/>
          <a:ln w="9525">
            <a:noFill/>
            <a:miter lim="800000"/>
            <a:headEnd/>
            <a:tailEnd/>
          </a:ln>
        </p:spPr>
      </p:pic>
      <p:sp>
        <p:nvSpPr>
          <p:cNvPr id="81924" name="Rectangle 4"/>
          <p:cNvSpPr>
            <a:spLocks noChangeArrowheads="1"/>
          </p:cNvSpPr>
          <p:nvPr/>
        </p:nvSpPr>
        <p:spPr bwMode="auto">
          <a:xfrm>
            <a:off x="381000" y="0"/>
            <a:ext cx="4114800" cy="6400800"/>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p>
        </p:txBody>
      </p:sp>
      <p:sp>
        <p:nvSpPr>
          <p:cNvPr id="81925" name="Rectangle 5"/>
          <p:cNvSpPr>
            <a:spLocks noChangeArrowheads="1"/>
          </p:cNvSpPr>
          <p:nvPr/>
        </p:nvSpPr>
        <p:spPr bwMode="auto">
          <a:xfrm>
            <a:off x="0" y="0"/>
            <a:ext cx="5029200" cy="6858000"/>
          </a:xfrm>
          <a:prstGeom prst="rect">
            <a:avLst/>
          </a:prstGeom>
          <a:solidFill>
            <a:srgbClr val="0000FF"/>
          </a:solidFill>
          <a:ln w="12700">
            <a:solidFill>
              <a:schemeClr val="tx1"/>
            </a:solidFill>
            <a:miter lim="800000"/>
            <a:headEnd type="none" w="sm" len="sm"/>
            <a:tailEnd type="none" w="sm" len="sm"/>
          </a:ln>
        </p:spPr>
        <p:txBody>
          <a:bodyPr wrap="none" anchor="ctr"/>
          <a:lstStyle/>
          <a:p>
            <a:endParaRPr lang="en-US"/>
          </a:p>
        </p:txBody>
      </p:sp>
      <p:sp>
        <p:nvSpPr>
          <p:cNvPr id="204807" name="Text Box 7"/>
          <p:cNvSpPr txBox="1">
            <a:spLocks noChangeArrowheads="1"/>
          </p:cNvSpPr>
          <p:nvPr/>
        </p:nvSpPr>
        <p:spPr bwMode="auto">
          <a:xfrm>
            <a:off x="0" y="0"/>
            <a:ext cx="5029200" cy="6124575"/>
          </a:xfrm>
          <a:prstGeom prst="rect">
            <a:avLst/>
          </a:prstGeom>
          <a:noFill/>
          <a:ln w="9525">
            <a:noFill/>
            <a:miter lim="800000"/>
            <a:headEnd/>
            <a:tailEnd/>
          </a:ln>
          <a:effectLst/>
        </p:spPr>
        <p:txBody>
          <a:bodyPr anchor="ctr">
            <a:spAutoFit/>
          </a:bodyPr>
          <a:lstStyle/>
          <a:p>
            <a:pPr algn="ctr" eaLnBrk="0" hangingPunct="0">
              <a:spcBef>
                <a:spcPct val="0"/>
              </a:spcBef>
              <a:buFontTx/>
              <a:buNone/>
              <a:defRPr/>
            </a:pPr>
            <a:r>
              <a:rPr lang="en-US" b="1" u="sng" dirty="0">
                <a:solidFill>
                  <a:srgbClr val="FFFF00"/>
                </a:solidFill>
                <a:effectLst>
                  <a:outerShdw blurRad="38100" dist="38100" dir="2700000" algn="tl">
                    <a:srgbClr val="C0C0C0"/>
                  </a:outerShdw>
                </a:effectLst>
                <a:latin typeface="GoudySans Md BT" pitchFamily="34" charset="0"/>
              </a:rPr>
              <a:t>Hawaii</a:t>
            </a:r>
          </a:p>
          <a:p>
            <a:pPr algn="ctr" eaLnBrk="0" hangingPunct="0">
              <a:spcBef>
                <a:spcPct val="0"/>
              </a:spcBef>
              <a:buFontTx/>
              <a:buNone/>
              <a:defRPr/>
            </a:pPr>
            <a:r>
              <a:rPr lang="en-US" b="1" dirty="0">
                <a:solidFill>
                  <a:srgbClr val="000000"/>
                </a:solidFill>
                <a:effectLst>
                  <a:outerShdw blurRad="38100" dist="38100" dir="2700000" algn="tl">
                    <a:srgbClr val="C0C0C0"/>
                  </a:outerShdw>
                </a:effectLst>
                <a:latin typeface="GoudySans Md BT" pitchFamily="34" charset="0"/>
              </a:rPr>
              <a:t>“Long after the death of </a:t>
            </a:r>
            <a:r>
              <a:rPr lang="en-US" b="1" dirty="0" err="1">
                <a:solidFill>
                  <a:srgbClr val="FFFF00"/>
                </a:solidFill>
                <a:effectLst>
                  <a:outerShdw blurRad="38100" dist="38100" dir="2700000" algn="tl">
                    <a:srgbClr val="C0C0C0"/>
                  </a:outerShdw>
                </a:effectLst>
                <a:latin typeface="GoudySans Md BT" pitchFamily="34" charset="0"/>
              </a:rPr>
              <a:t>Kuniuhonna</a:t>
            </a:r>
            <a:r>
              <a:rPr lang="en-US" b="1" dirty="0">
                <a:solidFill>
                  <a:srgbClr val="FFFF00"/>
                </a:solidFill>
                <a:effectLst>
                  <a:outerShdw blurRad="38100" dist="38100" dir="2700000" algn="tl">
                    <a:srgbClr val="C0C0C0"/>
                  </a:outerShdw>
                </a:effectLst>
                <a:latin typeface="GoudySans Md BT" pitchFamily="34" charset="0"/>
              </a:rPr>
              <a:t>, the first man, </a:t>
            </a:r>
            <a:r>
              <a:rPr lang="en-US" b="1" dirty="0">
                <a:solidFill>
                  <a:srgbClr val="000000"/>
                </a:solidFill>
                <a:effectLst>
                  <a:outerShdw blurRad="38100" dist="38100" dir="2700000" algn="tl">
                    <a:srgbClr val="C0C0C0"/>
                  </a:outerShdw>
                </a:effectLst>
                <a:latin typeface="GoudySans Md BT" pitchFamily="34" charset="0"/>
              </a:rPr>
              <a:t>the world became a wicked terrible place to live. There was one good man left; </a:t>
            </a:r>
            <a:r>
              <a:rPr lang="en-US" b="1" dirty="0">
                <a:solidFill>
                  <a:srgbClr val="FFFF00"/>
                </a:solidFill>
                <a:effectLst>
                  <a:outerShdw blurRad="38100" dist="38100" dir="2700000" algn="tl">
                    <a:srgbClr val="C0C0C0"/>
                  </a:outerShdw>
                </a:effectLst>
                <a:latin typeface="GoudySans Md BT" pitchFamily="34" charset="0"/>
              </a:rPr>
              <a:t>his name was Nu-u.</a:t>
            </a:r>
            <a:endParaRPr lang="en-US" b="1" dirty="0">
              <a:solidFill>
                <a:srgbClr val="000000"/>
              </a:solidFill>
              <a:effectLst>
                <a:outerShdw blurRad="38100" dist="38100" dir="2700000" algn="tl">
                  <a:srgbClr val="C0C0C0"/>
                </a:outerShdw>
              </a:effectLst>
              <a:latin typeface="GoudySans Md BT" pitchFamily="34" charset="0"/>
            </a:endParaRPr>
          </a:p>
          <a:p>
            <a:pPr algn="ctr" eaLnBrk="0" hangingPunct="0">
              <a:spcBef>
                <a:spcPct val="0"/>
              </a:spcBef>
              <a:buFontTx/>
              <a:buNone/>
              <a:defRPr/>
            </a:pPr>
            <a:r>
              <a:rPr lang="en-US" b="1" dirty="0">
                <a:solidFill>
                  <a:srgbClr val="000000"/>
                </a:solidFill>
                <a:effectLst>
                  <a:outerShdw blurRad="38100" dist="38100" dir="2700000" algn="tl">
                    <a:srgbClr val="C0C0C0"/>
                  </a:outerShdw>
                </a:effectLst>
                <a:latin typeface="GoudySans Md BT" pitchFamily="34" charset="0"/>
              </a:rPr>
              <a:t>He made a great canoe with a house on it and filled it with animals. The waters came up over all the earth and killed all the people. </a:t>
            </a:r>
            <a:r>
              <a:rPr lang="en-US" b="1" dirty="0">
                <a:solidFill>
                  <a:srgbClr val="FFFF00"/>
                </a:solidFill>
                <a:effectLst>
                  <a:outerShdw blurRad="38100" dist="38100" dir="2700000" algn="tl">
                    <a:srgbClr val="C0C0C0"/>
                  </a:outerShdw>
                </a:effectLst>
                <a:latin typeface="GoudySans Md BT" pitchFamily="34" charset="0"/>
              </a:rPr>
              <a:t>Only Nu-u and his family were saved.”</a:t>
            </a:r>
            <a:endParaRPr lang="en-US" b="1" dirty="0">
              <a:solidFill>
                <a:srgbClr val="FFFF00"/>
              </a:solidFill>
              <a:latin typeface="GoudySans Md BT" pitchFamily="34" charset="0"/>
            </a:endParaRPr>
          </a:p>
        </p:txBody>
      </p:sp>
    </p:spTree>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hina flood legend"/>
          <p:cNvPicPr>
            <a:picLocks noChangeAspect="1" noChangeArrowheads="1"/>
          </p:cNvPicPr>
          <p:nvPr/>
        </p:nvPicPr>
        <p:blipFill>
          <a:blip r:embed="rId2" cstate="print"/>
          <a:srcRect/>
          <a:stretch>
            <a:fillRect/>
          </a:stretch>
        </p:blipFill>
        <p:spPr bwMode="auto">
          <a:xfrm>
            <a:off x="0" y="1588"/>
            <a:ext cx="9144000" cy="6854825"/>
          </a:xfrm>
          <a:prstGeom prst="rect">
            <a:avLst/>
          </a:prstGeom>
          <a:noFill/>
          <a:ln w="9525">
            <a:noFill/>
            <a:miter lim="800000"/>
            <a:headEnd/>
            <a:tailEnd/>
          </a:ln>
        </p:spPr>
      </p:pic>
      <p:sp>
        <p:nvSpPr>
          <p:cNvPr id="82947" name="Rectangle 3"/>
          <p:cNvSpPr>
            <a:spLocks noChangeArrowheads="1"/>
          </p:cNvSpPr>
          <p:nvPr/>
        </p:nvSpPr>
        <p:spPr bwMode="auto">
          <a:xfrm>
            <a:off x="4876800" y="0"/>
            <a:ext cx="4267200" cy="6858000"/>
          </a:xfrm>
          <a:prstGeom prst="rect">
            <a:avLst/>
          </a:prstGeom>
          <a:solidFill>
            <a:srgbClr val="0000FF"/>
          </a:solidFill>
          <a:ln w="12700">
            <a:solidFill>
              <a:schemeClr val="tx1"/>
            </a:solidFill>
            <a:miter lim="800000"/>
            <a:headEnd type="none" w="sm" len="sm"/>
            <a:tailEnd type="none" w="sm" len="sm"/>
          </a:ln>
        </p:spPr>
        <p:txBody>
          <a:bodyPr wrap="none" anchor="ctr"/>
          <a:lstStyle/>
          <a:p>
            <a:endParaRPr lang="en-US"/>
          </a:p>
        </p:txBody>
      </p:sp>
      <p:sp>
        <p:nvSpPr>
          <p:cNvPr id="205829" name="Text Box 5"/>
          <p:cNvSpPr txBox="1">
            <a:spLocks noChangeArrowheads="1"/>
          </p:cNvSpPr>
          <p:nvPr/>
        </p:nvSpPr>
        <p:spPr bwMode="auto">
          <a:xfrm>
            <a:off x="5105400" y="334963"/>
            <a:ext cx="3810000" cy="5632311"/>
          </a:xfrm>
          <a:prstGeom prst="rect">
            <a:avLst/>
          </a:prstGeom>
          <a:noFill/>
          <a:ln w="9525">
            <a:noFill/>
            <a:miter lim="800000"/>
            <a:headEnd/>
            <a:tailEnd/>
          </a:ln>
          <a:effectLst/>
        </p:spPr>
        <p:txBody>
          <a:bodyPr wrap="square" anchor="ctr">
            <a:spAutoFit/>
          </a:bodyPr>
          <a:lstStyle/>
          <a:p>
            <a:pPr algn="ctr" eaLnBrk="0" hangingPunct="0">
              <a:spcBef>
                <a:spcPct val="50000"/>
              </a:spcBef>
              <a:buFontTx/>
              <a:buNone/>
              <a:defRPr/>
            </a:pPr>
            <a:r>
              <a:rPr lang="en-US" sz="3600" b="1" dirty="0">
                <a:effectLst>
                  <a:outerShdw blurRad="38100" dist="38100" dir="2700000" algn="tl">
                    <a:srgbClr val="C0C0C0"/>
                  </a:outerShdw>
                </a:effectLst>
                <a:latin typeface="GoudySans Md BT" pitchFamily="34" charset="0"/>
              </a:rPr>
              <a:t>One ancient </a:t>
            </a:r>
            <a:r>
              <a:rPr lang="en-US" sz="3600" b="1" u="sng" dirty="0">
                <a:solidFill>
                  <a:srgbClr val="FFFF00"/>
                </a:solidFill>
                <a:effectLst>
                  <a:outerShdw blurRad="38100" dist="38100" dir="2700000" algn="tl">
                    <a:srgbClr val="C0C0C0"/>
                  </a:outerShdw>
                </a:effectLst>
                <a:latin typeface="GoudySans Md BT" pitchFamily="34" charset="0"/>
              </a:rPr>
              <a:t>Chinese</a:t>
            </a:r>
            <a:r>
              <a:rPr lang="en-US" sz="3600" b="1" dirty="0">
                <a:effectLst>
                  <a:outerShdw blurRad="38100" dist="38100" dir="2700000" algn="tl">
                    <a:srgbClr val="C0C0C0"/>
                  </a:outerShdw>
                </a:effectLst>
                <a:latin typeface="GoudySans Md BT" pitchFamily="34" charset="0"/>
              </a:rPr>
              <a:t> classic called the “</a:t>
            </a:r>
            <a:r>
              <a:rPr lang="en-US" sz="3600" b="1" dirty="0" err="1">
                <a:effectLst>
                  <a:outerShdw blurRad="38100" dist="38100" dir="2700000" algn="tl">
                    <a:srgbClr val="C0C0C0"/>
                  </a:outerShdw>
                </a:effectLst>
                <a:latin typeface="GoudySans Md BT" pitchFamily="34" charset="0"/>
              </a:rPr>
              <a:t>Hihking</a:t>
            </a:r>
            <a:r>
              <a:rPr lang="en-US" sz="3600" b="1" dirty="0">
                <a:effectLst>
                  <a:outerShdw blurRad="38100" dist="38100" dir="2700000" algn="tl">
                    <a:srgbClr val="C0C0C0"/>
                  </a:outerShdw>
                </a:effectLst>
                <a:latin typeface="GoudySans Md BT" pitchFamily="34" charset="0"/>
              </a:rPr>
              <a:t>” tells the story of </a:t>
            </a:r>
            <a:r>
              <a:rPr lang="en-US" sz="3600" b="1" dirty="0" err="1">
                <a:solidFill>
                  <a:srgbClr val="FFFF00"/>
                </a:solidFill>
                <a:effectLst>
                  <a:outerShdw blurRad="38100" dist="38100" dir="2700000" algn="tl">
                    <a:srgbClr val="C0C0C0"/>
                  </a:outerShdw>
                </a:effectLst>
                <a:latin typeface="GoudySans Md BT" pitchFamily="34" charset="0"/>
              </a:rPr>
              <a:t>Fuhi</a:t>
            </a:r>
            <a:r>
              <a:rPr lang="en-US" sz="3600" b="1" dirty="0">
                <a:solidFill>
                  <a:srgbClr val="FFFF00"/>
                </a:solidFill>
                <a:effectLst>
                  <a:outerShdw blurRad="38100" dist="38100" dir="2700000" algn="tl">
                    <a:srgbClr val="C0C0C0"/>
                  </a:outerShdw>
                </a:effectLst>
                <a:latin typeface="GoudySans Md BT" pitchFamily="34" charset="0"/>
              </a:rPr>
              <a:t>, </a:t>
            </a:r>
            <a:r>
              <a:rPr lang="en-US" sz="3600" b="1" dirty="0">
                <a:effectLst>
                  <a:outerShdw blurRad="38100" dist="38100" dir="2700000" algn="tl">
                    <a:srgbClr val="C0C0C0"/>
                  </a:outerShdw>
                </a:effectLst>
                <a:latin typeface="GoudySans Md BT" pitchFamily="34" charset="0"/>
              </a:rPr>
              <a:t>whom the Chinese consider to be </a:t>
            </a:r>
            <a:r>
              <a:rPr lang="en-US" sz="3600" b="1" dirty="0">
                <a:solidFill>
                  <a:srgbClr val="FFFF00"/>
                </a:solidFill>
                <a:effectLst>
                  <a:outerShdw blurRad="38100" dist="38100" dir="2700000" algn="tl">
                    <a:srgbClr val="C0C0C0"/>
                  </a:outerShdw>
                </a:effectLst>
                <a:latin typeface="GoudySans Md BT" pitchFamily="34" charset="0"/>
              </a:rPr>
              <a:t>the father of their civilization</a:t>
            </a: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990600"/>
          </a:xfrm>
        </p:spPr>
        <p:txBody>
          <a:bodyPr/>
          <a:lstStyle/>
          <a:p>
            <a:r>
              <a:rPr lang="en-US" sz="4000" dirty="0" smtClean="0">
                <a:solidFill>
                  <a:srgbClr val="00B0F0"/>
                </a:solidFill>
                <a:effectLst>
                  <a:outerShdw blurRad="63500" dist="76200" dir="2700000" algn="tl" rotWithShape="0">
                    <a:prstClr val="black"/>
                  </a:outerShdw>
                </a:effectLst>
                <a:latin typeface="Tahoma" pitchFamily="34" charset="0"/>
                <a:ea typeface="Tahoma" pitchFamily="34" charset="0"/>
                <a:cs typeface="Tahoma" pitchFamily="34" charset="0"/>
              </a:rPr>
              <a:t>Answers in Genesis Presents:</a:t>
            </a:r>
            <a:endParaRPr lang="en-US" sz="4000" dirty="0">
              <a:solidFill>
                <a:srgbClr val="00B0F0"/>
              </a:solidFill>
              <a:effectLst>
                <a:outerShdw blurRad="63500" dist="76200" dir="2700000" algn="tl" rotWithShape="0">
                  <a:prstClr val="black"/>
                </a:outerShdw>
              </a:effectLst>
              <a:latin typeface="Tahoma" pitchFamily="34" charset="0"/>
              <a:ea typeface="Tahoma" pitchFamily="34" charset="0"/>
              <a:cs typeface="Tahoma" pitchFamily="34" charset="0"/>
            </a:endParaRPr>
          </a:p>
        </p:txBody>
      </p:sp>
      <p:sp>
        <p:nvSpPr>
          <p:cNvPr id="4" name="Subtitle 3"/>
          <p:cNvSpPr>
            <a:spLocks noGrp="1"/>
          </p:cNvSpPr>
          <p:nvPr>
            <p:ph type="subTitle" idx="1"/>
          </p:nvPr>
        </p:nvSpPr>
        <p:spPr>
          <a:xfrm>
            <a:off x="1295400" y="1066800"/>
            <a:ext cx="6400800" cy="1752600"/>
          </a:xfrm>
        </p:spPr>
        <p:txBody>
          <a:bodyPr/>
          <a:lstStyle/>
          <a:p>
            <a:r>
              <a:rPr lang="en-US" sz="6000" b="1" dirty="0" smtClean="0">
                <a:solidFill>
                  <a:srgbClr val="FFFF00"/>
                </a:solidFill>
                <a:effectLst>
                  <a:outerShdw blurRad="63500" dist="76200" dir="2700000" algn="tl" rotWithShape="0">
                    <a:prstClr val="black"/>
                  </a:outerShdw>
                </a:effectLst>
                <a:latin typeface="Tahoma" pitchFamily="34" charset="0"/>
                <a:ea typeface="Tahoma" pitchFamily="34" charset="0"/>
                <a:cs typeface="Tahoma" pitchFamily="34" charset="0"/>
              </a:rPr>
              <a:t>Thinking Outside the Box</a:t>
            </a:r>
          </a:p>
          <a:p>
            <a:endParaRPr lang="en-US" sz="6000" b="1" dirty="0">
              <a:solidFill>
                <a:srgbClr val="FFFF00"/>
              </a:solidFill>
              <a:effectLst>
                <a:outerShdw blurRad="63500" dist="76200" dir="2700000" algn="tl" rotWithShape="0">
                  <a:prstClr val="black"/>
                </a:outerShdw>
              </a:effectLst>
            </a:endParaRPr>
          </a:p>
        </p:txBody>
      </p:sp>
    </p:spTree>
  </p:cSld>
  <p:clrMapOvr>
    <a:overrideClrMapping bg1="lt1" tx1="dk1" bg2="lt2" tx2="dk2" accent1="accent1" accent2="accent2" accent3="accent3" accent4="accent4" accent5="accent5" accent6="accent6" hlink="hlink" folHlink="folHlink"/>
  </p:clrMapOvr>
  <p:transition>
    <p:newsfla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hina flood legend"/>
          <p:cNvPicPr>
            <a:picLocks noChangeAspect="1" noChangeArrowheads="1"/>
          </p:cNvPicPr>
          <p:nvPr/>
        </p:nvPicPr>
        <p:blipFill>
          <a:blip r:embed="rId2" cstate="print"/>
          <a:srcRect/>
          <a:stretch>
            <a:fillRect/>
          </a:stretch>
        </p:blipFill>
        <p:spPr bwMode="auto">
          <a:xfrm>
            <a:off x="0" y="1588"/>
            <a:ext cx="9144000" cy="6854825"/>
          </a:xfrm>
          <a:prstGeom prst="rect">
            <a:avLst/>
          </a:prstGeom>
          <a:noFill/>
          <a:ln w="9525">
            <a:noFill/>
            <a:miter lim="800000"/>
            <a:headEnd/>
            <a:tailEnd/>
          </a:ln>
        </p:spPr>
      </p:pic>
      <p:sp>
        <p:nvSpPr>
          <p:cNvPr id="83971" name="Rectangle 3"/>
          <p:cNvSpPr>
            <a:spLocks noChangeArrowheads="1"/>
          </p:cNvSpPr>
          <p:nvPr/>
        </p:nvSpPr>
        <p:spPr bwMode="auto">
          <a:xfrm>
            <a:off x="4876800" y="0"/>
            <a:ext cx="4267200" cy="6324600"/>
          </a:xfrm>
          <a:prstGeom prst="rect">
            <a:avLst/>
          </a:prstGeom>
          <a:solidFill>
            <a:srgbClr val="0000FF"/>
          </a:solidFill>
          <a:ln w="12700">
            <a:solidFill>
              <a:schemeClr val="tx1"/>
            </a:solidFill>
            <a:miter lim="800000"/>
            <a:headEnd type="none" w="sm" len="sm"/>
            <a:tailEnd type="none" w="sm" len="sm"/>
          </a:ln>
        </p:spPr>
        <p:txBody>
          <a:bodyPr wrap="none" anchor="ctr"/>
          <a:lstStyle/>
          <a:p>
            <a:endParaRPr lang="en-US"/>
          </a:p>
        </p:txBody>
      </p:sp>
      <p:sp>
        <p:nvSpPr>
          <p:cNvPr id="83972" name="Text Box 5"/>
          <p:cNvSpPr txBox="1">
            <a:spLocks noChangeArrowheads="1"/>
          </p:cNvSpPr>
          <p:nvPr/>
        </p:nvSpPr>
        <p:spPr bwMode="auto">
          <a:xfrm>
            <a:off x="2514600" y="6384925"/>
            <a:ext cx="5029200" cy="396875"/>
          </a:xfrm>
          <a:prstGeom prst="rect">
            <a:avLst/>
          </a:prstGeom>
          <a:noFill/>
          <a:ln w="12700">
            <a:noFill/>
            <a:miter lim="800000"/>
            <a:headEnd type="none" w="sm" len="sm"/>
            <a:tailEnd type="none" w="sm" len="sm"/>
          </a:ln>
        </p:spPr>
        <p:txBody>
          <a:bodyPr>
            <a:spAutoFit/>
          </a:bodyPr>
          <a:lstStyle/>
          <a:p>
            <a:pPr eaLnBrk="0" hangingPunct="0">
              <a:spcBef>
                <a:spcPct val="0"/>
              </a:spcBef>
              <a:buFontTx/>
              <a:buNone/>
            </a:pPr>
            <a:r>
              <a:rPr lang="en-US" sz="2000" b="1" i="1">
                <a:solidFill>
                  <a:srgbClr val="000000"/>
                </a:solidFill>
                <a:latin typeface="GoudyOlSt BT" pitchFamily="18" charset="0"/>
              </a:rPr>
              <a:t>Dinosaurs by Design </a:t>
            </a:r>
            <a:r>
              <a:rPr lang="en-US" sz="2000" b="1">
                <a:solidFill>
                  <a:srgbClr val="000000"/>
                </a:solidFill>
                <a:latin typeface="GoudyOlSt BT" pitchFamily="18" charset="0"/>
              </a:rPr>
              <a:t>by Duane Gish</a:t>
            </a:r>
          </a:p>
        </p:txBody>
      </p:sp>
      <p:sp>
        <p:nvSpPr>
          <p:cNvPr id="206854" name="Text Box 6"/>
          <p:cNvSpPr txBox="1">
            <a:spLocks noChangeArrowheads="1"/>
          </p:cNvSpPr>
          <p:nvPr/>
        </p:nvSpPr>
        <p:spPr bwMode="auto">
          <a:xfrm>
            <a:off x="4860925" y="533400"/>
            <a:ext cx="4283075" cy="5457825"/>
          </a:xfrm>
          <a:prstGeom prst="rect">
            <a:avLst/>
          </a:prstGeom>
          <a:noFill/>
          <a:ln w="9525">
            <a:noFill/>
            <a:miter lim="800000"/>
            <a:headEnd/>
            <a:tailEnd/>
          </a:ln>
          <a:effectLst/>
        </p:spPr>
        <p:txBody>
          <a:bodyPr anchor="ctr">
            <a:spAutoFit/>
          </a:bodyPr>
          <a:lstStyle/>
          <a:p>
            <a:pPr algn="ctr" eaLnBrk="0" hangingPunct="0">
              <a:lnSpc>
                <a:spcPct val="110000"/>
              </a:lnSpc>
              <a:spcBef>
                <a:spcPct val="0"/>
              </a:spcBef>
              <a:buFontTx/>
              <a:buNone/>
              <a:defRPr/>
            </a:pPr>
            <a:r>
              <a:rPr lang="en-US" sz="3200" b="1">
                <a:effectLst>
                  <a:outerShdw blurRad="38100" dist="38100" dir="2700000" algn="tl">
                    <a:srgbClr val="C0C0C0"/>
                  </a:outerShdw>
                </a:effectLst>
                <a:latin typeface="GoudySans Md BT" pitchFamily="34" charset="0"/>
              </a:rPr>
              <a:t>This history records that </a:t>
            </a:r>
            <a:r>
              <a:rPr lang="en-US" sz="3200" b="1">
                <a:solidFill>
                  <a:srgbClr val="FFFF00"/>
                </a:solidFill>
                <a:effectLst>
                  <a:outerShdw blurRad="38100" dist="38100" dir="2700000" algn="tl">
                    <a:srgbClr val="C0C0C0"/>
                  </a:outerShdw>
                </a:effectLst>
                <a:latin typeface="GoudySans Md BT" pitchFamily="34" charset="0"/>
              </a:rPr>
              <a:t>Fuhi, his wife, three sons and three daughters</a:t>
            </a:r>
            <a:r>
              <a:rPr lang="en-US" sz="3200" b="1">
                <a:effectLst>
                  <a:outerShdw blurRad="38100" dist="38100" dir="2700000" algn="tl">
                    <a:srgbClr val="C0C0C0"/>
                  </a:outerShdw>
                </a:effectLst>
                <a:latin typeface="GoudySans Md BT" pitchFamily="34" charset="0"/>
              </a:rPr>
              <a:t> escaped a great flood.  He and his family were the </a:t>
            </a:r>
            <a:r>
              <a:rPr lang="en-US" sz="3200" b="1">
                <a:solidFill>
                  <a:srgbClr val="FFFF00"/>
                </a:solidFill>
                <a:effectLst>
                  <a:outerShdw blurRad="38100" dist="38100" dir="2700000" algn="tl">
                    <a:srgbClr val="C0C0C0"/>
                  </a:outerShdw>
                </a:effectLst>
                <a:latin typeface="GoudySans Md BT" pitchFamily="34" charset="0"/>
              </a:rPr>
              <a:t>only people</a:t>
            </a:r>
            <a:r>
              <a:rPr lang="en-US" sz="3200" b="1">
                <a:effectLst>
                  <a:outerShdw blurRad="38100" dist="38100" dir="2700000" algn="tl">
                    <a:srgbClr val="C0C0C0"/>
                  </a:outerShdw>
                </a:effectLst>
                <a:latin typeface="GoudySans Md BT" pitchFamily="34" charset="0"/>
              </a:rPr>
              <a:t> alive on earth.  </a:t>
            </a:r>
          </a:p>
          <a:p>
            <a:pPr algn="ctr" eaLnBrk="0" hangingPunct="0">
              <a:lnSpc>
                <a:spcPct val="110000"/>
              </a:lnSpc>
              <a:spcBef>
                <a:spcPct val="0"/>
              </a:spcBef>
              <a:buFontTx/>
              <a:buNone/>
              <a:defRPr/>
            </a:pPr>
            <a:r>
              <a:rPr lang="en-US" sz="3200" b="1">
                <a:effectLst>
                  <a:outerShdw blurRad="38100" dist="38100" dir="2700000" algn="tl">
                    <a:srgbClr val="C0C0C0"/>
                  </a:outerShdw>
                </a:effectLst>
                <a:latin typeface="GoudySans Md BT" pitchFamily="34" charset="0"/>
              </a:rPr>
              <a:t>After the great flood they </a:t>
            </a:r>
            <a:r>
              <a:rPr lang="en-US" sz="3200" b="1">
                <a:solidFill>
                  <a:srgbClr val="FFFF00"/>
                </a:solidFill>
                <a:effectLst>
                  <a:outerShdw blurRad="38100" dist="38100" dir="2700000" algn="tl">
                    <a:srgbClr val="C0C0C0"/>
                  </a:outerShdw>
                </a:effectLst>
                <a:latin typeface="GoudySans Md BT" pitchFamily="34" charset="0"/>
              </a:rPr>
              <a:t>repopulated the world.</a:t>
            </a:r>
          </a:p>
        </p:txBody>
      </p:sp>
    </p:spTree>
  </p:cSld>
  <p:clrMapOvr>
    <a:masterClrMapping/>
  </p:clrMapOvr>
  <p:transition>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b="0" i="1" smtClean="0">
                <a:latin typeface="Goudy Old Style" pitchFamily="18" charset="0"/>
              </a:rPr>
              <a:t>Flood legend three (red book)</a:t>
            </a:r>
          </a:p>
        </p:txBody>
      </p:sp>
      <p:pic>
        <p:nvPicPr>
          <p:cNvPr id="84995" name="Picture 3" descr="Toltec flood legend"/>
          <p:cNvPicPr>
            <a:picLocks noChangeAspect="1" noChangeArrowheads="1"/>
          </p:cNvPicPr>
          <p:nvPr/>
        </p:nvPicPr>
        <p:blipFill>
          <a:blip r:embed="rId2" cstate="print"/>
          <a:srcRect/>
          <a:stretch>
            <a:fillRect/>
          </a:stretch>
        </p:blipFill>
        <p:spPr bwMode="auto">
          <a:xfrm>
            <a:off x="0" y="314325"/>
            <a:ext cx="9144000" cy="6229350"/>
          </a:xfrm>
          <a:prstGeom prst="rect">
            <a:avLst/>
          </a:prstGeom>
          <a:noFill/>
          <a:ln w="9525">
            <a:noFill/>
            <a:miter lim="800000"/>
            <a:headEnd/>
            <a:tailEnd/>
          </a:ln>
        </p:spPr>
      </p:pic>
      <p:sp>
        <p:nvSpPr>
          <p:cNvPr id="84996" name="Text Box 4"/>
          <p:cNvSpPr txBox="1">
            <a:spLocks noChangeArrowheads="1"/>
          </p:cNvSpPr>
          <p:nvPr/>
        </p:nvSpPr>
        <p:spPr bwMode="auto">
          <a:xfrm>
            <a:off x="136525" y="5908675"/>
            <a:ext cx="4733925" cy="457200"/>
          </a:xfrm>
          <a:prstGeom prst="rect">
            <a:avLst/>
          </a:prstGeom>
          <a:noFill/>
          <a:ln w="12700">
            <a:noFill/>
            <a:miter lim="800000"/>
            <a:headEnd type="none" w="sm" len="sm"/>
            <a:tailEnd type="none" w="sm" len="sm"/>
          </a:ln>
        </p:spPr>
        <p:txBody>
          <a:bodyPr wrap="none">
            <a:spAutoFit/>
          </a:bodyPr>
          <a:lstStyle/>
          <a:p>
            <a:pPr eaLnBrk="0" hangingPunct="0">
              <a:spcBef>
                <a:spcPct val="0"/>
              </a:spcBef>
              <a:buFontTx/>
              <a:buNone/>
            </a:pPr>
            <a:r>
              <a:rPr lang="en-US" sz="2400" b="1" i="1">
                <a:solidFill>
                  <a:srgbClr val="000000"/>
                </a:solidFill>
                <a:latin typeface="GoudyOlSt BT" pitchFamily="18" charset="0"/>
              </a:rPr>
              <a:t>Dinosaurs by Design </a:t>
            </a:r>
            <a:r>
              <a:rPr lang="en-US" sz="2400" b="1">
                <a:solidFill>
                  <a:srgbClr val="000000"/>
                </a:solidFill>
                <a:latin typeface="GoudyOlSt BT" pitchFamily="18" charset="0"/>
              </a:rPr>
              <a:t>by Duane Gish</a:t>
            </a:r>
          </a:p>
        </p:txBody>
      </p:sp>
      <p:sp>
        <p:nvSpPr>
          <p:cNvPr id="84997" name="Line 5"/>
          <p:cNvSpPr>
            <a:spLocks noChangeShapeType="1"/>
          </p:cNvSpPr>
          <p:nvPr/>
        </p:nvSpPr>
        <p:spPr bwMode="auto">
          <a:xfrm>
            <a:off x="2438400" y="1447800"/>
            <a:ext cx="1371600" cy="0"/>
          </a:xfrm>
          <a:prstGeom prst="line">
            <a:avLst/>
          </a:prstGeom>
          <a:noFill/>
          <a:ln w="28575">
            <a:solidFill>
              <a:srgbClr val="FF0000"/>
            </a:solidFill>
            <a:round/>
            <a:headEnd type="none" w="sm" len="sm"/>
            <a:tailEnd type="none" w="sm" len="sm"/>
          </a:ln>
        </p:spPr>
        <p:txBody>
          <a:bodyPr wrap="none" anchor="ctr"/>
          <a:lstStyle/>
          <a:p>
            <a:endParaRPr lang="en-US"/>
          </a:p>
        </p:txBody>
      </p:sp>
      <p:sp>
        <p:nvSpPr>
          <p:cNvPr id="84998" name="Line 6"/>
          <p:cNvSpPr>
            <a:spLocks noChangeShapeType="1"/>
          </p:cNvSpPr>
          <p:nvPr/>
        </p:nvSpPr>
        <p:spPr bwMode="auto">
          <a:xfrm>
            <a:off x="228600" y="1676400"/>
            <a:ext cx="3581400" cy="0"/>
          </a:xfrm>
          <a:prstGeom prst="line">
            <a:avLst/>
          </a:prstGeom>
          <a:noFill/>
          <a:ln w="28575">
            <a:solidFill>
              <a:srgbClr val="FF0000"/>
            </a:solidFill>
            <a:round/>
            <a:headEnd type="none" w="sm" len="sm"/>
            <a:tailEnd type="none" w="sm" len="sm"/>
          </a:ln>
        </p:spPr>
        <p:txBody>
          <a:bodyPr wrap="none" anchor="ctr"/>
          <a:lstStyle/>
          <a:p>
            <a:endParaRPr lang="en-US"/>
          </a:p>
        </p:txBody>
      </p:sp>
      <p:sp>
        <p:nvSpPr>
          <p:cNvPr id="84999" name="Line 7"/>
          <p:cNvSpPr>
            <a:spLocks noChangeShapeType="1"/>
          </p:cNvSpPr>
          <p:nvPr/>
        </p:nvSpPr>
        <p:spPr bwMode="auto">
          <a:xfrm>
            <a:off x="228600" y="1905000"/>
            <a:ext cx="3124200" cy="0"/>
          </a:xfrm>
          <a:prstGeom prst="line">
            <a:avLst/>
          </a:prstGeom>
          <a:noFill/>
          <a:ln w="28575">
            <a:solidFill>
              <a:srgbClr val="FF0000"/>
            </a:solidFill>
            <a:round/>
            <a:headEnd type="none" w="sm" len="sm"/>
            <a:tailEnd type="none" w="sm" len="sm"/>
          </a:ln>
        </p:spPr>
        <p:txBody>
          <a:bodyPr wrap="none" anchor="ctr"/>
          <a:lstStyle/>
          <a:p>
            <a:endParaRPr lang="en-US"/>
          </a:p>
        </p:txBody>
      </p:sp>
      <p:sp>
        <p:nvSpPr>
          <p:cNvPr id="85000" name="Line 8"/>
          <p:cNvSpPr>
            <a:spLocks noChangeShapeType="1"/>
          </p:cNvSpPr>
          <p:nvPr/>
        </p:nvSpPr>
        <p:spPr bwMode="auto">
          <a:xfrm>
            <a:off x="228600" y="2133600"/>
            <a:ext cx="914400" cy="0"/>
          </a:xfrm>
          <a:prstGeom prst="line">
            <a:avLst/>
          </a:prstGeom>
          <a:noFill/>
          <a:ln w="28575">
            <a:solidFill>
              <a:srgbClr val="FF0000"/>
            </a:solidFill>
            <a:round/>
            <a:headEnd type="none" w="sm" len="sm"/>
            <a:tailEnd type="none" w="sm" len="sm"/>
          </a:ln>
        </p:spPr>
        <p:txBody>
          <a:bodyPr wrap="none" anchor="ctr"/>
          <a:lstStyle/>
          <a:p>
            <a:endParaRPr lang="en-US"/>
          </a:p>
        </p:txBody>
      </p:sp>
      <p:sp>
        <p:nvSpPr>
          <p:cNvPr id="85001" name="Rectangle 9"/>
          <p:cNvSpPr>
            <a:spLocks noChangeArrowheads="1"/>
          </p:cNvSpPr>
          <p:nvPr/>
        </p:nvSpPr>
        <p:spPr bwMode="auto">
          <a:xfrm>
            <a:off x="0" y="304800"/>
            <a:ext cx="4267200" cy="5638800"/>
          </a:xfrm>
          <a:prstGeom prst="rect">
            <a:avLst/>
          </a:prstGeom>
          <a:solidFill>
            <a:schemeClr val="tx1"/>
          </a:solidFill>
          <a:ln w="12700">
            <a:solidFill>
              <a:schemeClr val="tx1"/>
            </a:solidFill>
            <a:miter lim="800000"/>
            <a:headEnd type="none" w="sm" len="sm"/>
            <a:tailEnd type="none" w="sm" len="sm"/>
          </a:ln>
        </p:spPr>
        <p:txBody>
          <a:bodyPr wrap="none" anchor="ctr"/>
          <a:lstStyle/>
          <a:p>
            <a:pPr algn="ctr" eaLnBrk="0" hangingPunct="0">
              <a:spcBef>
                <a:spcPct val="0"/>
              </a:spcBef>
              <a:buFontTx/>
              <a:buNone/>
            </a:pPr>
            <a:r>
              <a:rPr lang="en-US" sz="3600" b="1" dirty="0">
                <a:solidFill>
                  <a:schemeClr val="bg1"/>
                </a:solidFill>
                <a:latin typeface="GoudySans Md BT" pitchFamily="34" charset="0"/>
              </a:rPr>
              <a:t>The </a:t>
            </a:r>
            <a:r>
              <a:rPr lang="en-US" sz="3600" b="1" u="sng" dirty="0">
                <a:solidFill>
                  <a:srgbClr val="FFFF00"/>
                </a:solidFill>
                <a:latin typeface="GoudySans Md BT" pitchFamily="34" charset="0"/>
              </a:rPr>
              <a:t>Toltec Indians </a:t>
            </a:r>
          </a:p>
          <a:p>
            <a:pPr algn="ctr" eaLnBrk="0" hangingPunct="0">
              <a:spcBef>
                <a:spcPct val="0"/>
              </a:spcBef>
              <a:buFontTx/>
              <a:buNone/>
            </a:pPr>
            <a:r>
              <a:rPr lang="en-US" sz="3600" b="1" dirty="0">
                <a:solidFill>
                  <a:schemeClr val="bg1"/>
                </a:solidFill>
                <a:latin typeface="GoudySans Md BT" pitchFamily="34" charset="0"/>
              </a:rPr>
              <a:t>of ancient Mexico </a:t>
            </a:r>
          </a:p>
          <a:p>
            <a:pPr algn="ctr" eaLnBrk="0" hangingPunct="0">
              <a:spcBef>
                <a:spcPct val="0"/>
              </a:spcBef>
              <a:buFontTx/>
              <a:buNone/>
            </a:pPr>
            <a:r>
              <a:rPr lang="en-US" sz="3600" b="1" dirty="0">
                <a:solidFill>
                  <a:schemeClr val="bg1"/>
                </a:solidFill>
                <a:latin typeface="GoudySans Md BT" pitchFamily="34" charset="0"/>
              </a:rPr>
              <a:t>said, “the first </a:t>
            </a:r>
          </a:p>
          <a:p>
            <a:pPr algn="ctr" eaLnBrk="0" hangingPunct="0">
              <a:spcBef>
                <a:spcPct val="0"/>
              </a:spcBef>
              <a:buFontTx/>
              <a:buNone/>
            </a:pPr>
            <a:r>
              <a:rPr lang="en-US" sz="3600" b="1" dirty="0">
                <a:solidFill>
                  <a:schemeClr val="bg1"/>
                </a:solidFill>
                <a:latin typeface="GoudySans Md BT" pitchFamily="34" charset="0"/>
              </a:rPr>
              <a:t>world lasted 1716 </a:t>
            </a:r>
          </a:p>
          <a:p>
            <a:pPr algn="ctr" eaLnBrk="0" hangingPunct="0">
              <a:spcBef>
                <a:spcPct val="0"/>
              </a:spcBef>
              <a:buFontTx/>
              <a:buNone/>
            </a:pPr>
            <a:r>
              <a:rPr lang="en-US" sz="3600" b="1" dirty="0">
                <a:solidFill>
                  <a:schemeClr val="bg1"/>
                </a:solidFill>
                <a:latin typeface="GoudySans Md BT" pitchFamily="34" charset="0"/>
              </a:rPr>
              <a:t>years and was </a:t>
            </a:r>
          </a:p>
          <a:p>
            <a:pPr algn="ctr" eaLnBrk="0" hangingPunct="0">
              <a:spcBef>
                <a:spcPct val="0"/>
              </a:spcBef>
              <a:buFontTx/>
              <a:buNone/>
            </a:pPr>
            <a:r>
              <a:rPr lang="en-US" sz="3600" b="1" dirty="0">
                <a:solidFill>
                  <a:schemeClr val="bg1"/>
                </a:solidFill>
                <a:latin typeface="GoudySans Md BT" pitchFamily="34" charset="0"/>
              </a:rPr>
              <a:t>destroyed by a </a:t>
            </a:r>
          </a:p>
          <a:p>
            <a:pPr algn="ctr" eaLnBrk="0" hangingPunct="0">
              <a:spcBef>
                <a:spcPct val="0"/>
              </a:spcBef>
              <a:buFontTx/>
              <a:buNone/>
            </a:pPr>
            <a:r>
              <a:rPr lang="en-US" sz="3600" b="1" dirty="0">
                <a:solidFill>
                  <a:schemeClr val="bg1"/>
                </a:solidFill>
                <a:latin typeface="GoudySans Md BT" pitchFamily="34" charset="0"/>
              </a:rPr>
              <a:t>great flood.” Only </a:t>
            </a:r>
          </a:p>
          <a:p>
            <a:pPr algn="ctr" eaLnBrk="0" hangingPunct="0">
              <a:spcBef>
                <a:spcPct val="0"/>
              </a:spcBef>
              <a:buFontTx/>
              <a:buNone/>
            </a:pPr>
            <a:r>
              <a:rPr lang="en-US" sz="3600" b="1" dirty="0">
                <a:solidFill>
                  <a:schemeClr val="bg1"/>
                </a:solidFill>
                <a:latin typeface="GoudySans Md BT" pitchFamily="34" charset="0"/>
              </a:rPr>
              <a:t>one family named </a:t>
            </a:r>
          </a:p>
          <a:p>
            <a:pPr algn="ctr" eaLnBrk="0" hangingPunct="0">
              <a:spcBef>
                <a:spcPct val="0"/>
              </a:spcBef>
              <a:buFontTx/>
              <a:buNone/>
            </a:pPr>
            <a:r>
              <a:rPr lang="en-US" sz="3600" b="1" dirty="0" err="1">
                <a:solidFill>
                  <a:schemeClr val="bg1"/>
                </a:solidFill>
                <a:latin typeface="GoudySans Md BT" pitchFamily="34" charset="0"/>
              </a:rPr>
              <a:t>Coxcox</a:t>
            </a:r>
            <a:r>
              <a:rPr lang="en-US" sz="3600" b="1" dirty="0">
                <a:solidFill>
                  <a:schemeClr val="bg1"/>
                </a:solidFill>
                <a:latin typeface="GoudySans Md BT" pitchFamily="34" charset="0"/>
              </a:rPr>
              <a:t> survived.</a:t>
            </a:r>
            <a:endParaRPr lang="en-US" b="1" dirty="0">
              <a:solidFill>
                <a:schemeClr val="bg1"/>
              </a:solidFill>
              <a:latin typeface="GoudySans Md BT" pitchFamily="34" charset="0"/>
            </a:endParaRPr>
          </a:p>
        </p:txBody>
      </p:sp>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6018" name="Picture 2" descr="long2"/>
          <p:cNvPicPr>
            <a:picLocks noChangeAspect="1" noChangeArrowheads="1"/>
          </p:cNvPicPr>
          <p:nvPr/>
        </p:nvPicPr>
        <p:blipFill>
          <a:blip r:embed="rId2" cstate="print"/>
          <a:srcRect/>
          <a:stretch>
            <a:fillRect/>
          </a:stretch>
        </p:blipFill>
        <p:spPr bwMode="auto">
          <a:xfrm>
            <a:off x="0" y="0"/>
            <a:ext cx="9144000" cy="6069013"/>
          </a:xfrm>
          <a:prstGeom prst="rect">
            <a:avLst/>
          </a:prstGeom>
          <a:noFill/>
          <a:ln w="9525">
            <a:noFill/>
            <a:miter lim="800000"/>
            <a:headEnd/>
            <a:tailEnd/>
          </a:ln>
        </p:spPr>
      </p:pic>
      <p:sp>
        <p:nvSpPr>
          <p:cNvPr id="86019" name="Rectangle 3"/>
          <p:cNvSpPr>
            <a:spLocks noChangeArrowheads="1"/>
          </p:cNvSpPr>
          <p:nvPr/>
        </p:nvSpPr>
        <p:spPr bwMode="auto">
          <a:xfrm>
            <a:off x="0" y="3124200"/>
            <a:ext cx="5715000" cy="3733800"/>
          </a:xfrm>
          <a:prstGeom prst="rect">
            <a:avLst/>
          </a:prstGeom>
          <a:solidFill>
            <a:schemeClr val="bg2"/>
          </a:solidFill>
          <a:ln w="12700">
            <a:solidFill>
              <a:schemeClr val="bg2"/>
            </a:solidFill>
            <a:miter lim="800000"/>
            <a:headEnd type="none" w="sm" len="sm"/>
            <a:tailEnd type="none" w="sm" len="sm"/>
          </a:ln>
        </p:spPr>
        <p:txBody>
          <a:bodyPr wrap="none" anchor="ctr"/>
          <a:lstStyle/>
          <a:p>
            <a:endParaRPr lang="en-US"/>
          </a:p>
        </p:txBody>
      </p:sp>
      <p:sp>
        <p:nvSpPr>
          <p:cNvPr id="86020" name="Text Box 4"/>
          <p:cNvSpPr txBox="1">
            <a:spLocks noChangeArrowheads="1"/>
          </p:cNvSpPr>
          <p:nvPr/>
        </p:nvSpPr>
        <p:spPr bwMode="auto">
          <a:xfrm>
            <a:off x="76200" y="3232150"/>
            <a:ext cx="5562600" cy="2973388"/>
          </a:xfrm>
          <a:prstGeom prst="rect">
            <a:avLst/>
          </a:prstGeom>
          <a:noFill/>
          <a:ln w="12700">
            <a:noFill/>
            <a:miter lim="800000"/>
            <a:headEnd type="none" w="sm" len="sm"/>
            <a:tailEnd type="none" w="sm" len="sm"/>
          </a:ln>
        </p:spPr>
        <p:txBody>
          <a:bodyPr>
            <a:spAutoFit/>
          </a:bodyPr>
          <a:lstStyle/>
          <a:p>
            <a:pPr algn="ctr" eaLnBrk="0" hangingPunct="0">
              <a:lnSpc>
                <a:spcPct val="90000"/>
              </a:lnSpc>
              <a:spcBef>
                <a:spcPct val="0"/>
              </a:spcBef>
              <a:buFontTx/>
              <a:buNone/>
            </a:pPr>
            <a:r>
              <a:rPr lang="en-US" sz="4200" b="1">
                <a:latin typeface="GoudySans Md BT" pitchFamily="34" charset="0"/>
              </a:rPr>
              <a:t>The Bible dates put the flood </a:t>
            </a:r>
            <a:r>
              <a:rPr lang="en-US" sz="4200" b="1">
                <a:solidFill>
                  <a:srgbClr val="FFFF00"/>
                </a:solidFill>
                <a:latin typeface="GoudySans Md BT" pitchFamily="34" charset="0"/>
              </a:rPr>
              <a:t>1656 years </a:t>
            </a:r>
            <a:r>
              <a:rPr lang="en-US" sz="4200" b="1">
                <a:latin typeface="GoudySans Md BT" pitchFamily="34" charset="0"/>
              </a:rPr>
              <a:t>after creation.  The Toltec legend is only 60 years off!  Not bad.</a:t>
            </a:r>
            <a:endParaRPr lang="en-US" sz="4200" b="1">
              <a:solidFill>
                <a:srgbClr val="FFFF00"/>
              </a:solidFill>
              <a:latin typeface="GoudySans Md BT" pitchFamily="34" charset="0"/>
            </a:endParaRPr>
          </a:p>
        </p:txBody>
      </p:sp>
      <p:sp>
        <p:nvSpPr>
          <p:cNvPr id="209925" name="Line 5"/>
          <p:cNvSpPr>
            <a:spLocks noChangeShapeType="1"/>
          </p:cNvSpPr>
          <p:nvPr/>
        </p:nvSpPr>
        <p:spPr bwMode="auto">
          <a:xfrm>
            <a:off x="6210300" y="482600"/>
            <a:ext cx="0" cy="6172200"/>
          </a:xfrm>
          <a:prstGeom prst="line">
            <a:avLst/>
          </a:prstGeom>
          <a:noFill/>
          <a:ln w="76200">
            <a:solidFill>
              <a:srgbClr val="FF0000"/>
            </a:solidFill>
            <a:prstDash val="lgDash"/>
            <a:round/>
            <a:headEnd type="none" w="sm" len="sm"/>
            <a:tailEnd type="none" w="sm" len="sm"/>
          </a:ln>
          <a:effectLst>
            <a:outerShdw dist="56796" dir="1593903" algn="ctr" rotWithShape="0">
              <a:schemeClr val="bg2"/>
            </a:outerShdw>
          </a:effectLst>
        </p:spPr>
        <p:txBody>
          <a:bodyPr wrap="none" anchor="ctr"/>
          <a:lstStyle/>
          <a:p>
            <a:pPr>
              <a:defRPr/>
            </a:pP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09925"/>
                                        </p:tgtEl>
                                        <p:attrNameLst>
                                          <p:attrName>style.visibility</p:attrName>
                                        </p:attrNameLst>
                                      </p:cBhvr>
                                      <p:to>
                                        <p:strVal val="visible"/>
                                      </p:to>
                                    </p:set>
                                    <p:animEffect transition="in" filter="slide(fromTop)">
                                      <p:cBhvr>
                                        <p:cTn id="7" dur="500"/>
                                        <p:tgtEl>
                                          <p:spTgt spid="20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5" name="Rectangle 5"/>
          <p:cNvSpPr>
            <a:spLocks noGrp="1" noChangeArrowheads="1"/>
          </p:cNvSpPr>
          <p:nvPr>
            <p:ph type="ctrTitle"/>
          </p:nvPr>
        </p:nvSpPr>
        <p:spPr>
          <a:xfrm>
            <a:off x="685800" y="1600200"/>
            <a:ext cx="7772400" cy="2000250"/>
          </a:xfrm>
        </p:spPr>
        <p:txBody>
          <a:bodyPr/>
          <a:lstStyle/>
          <a:p>
            <a:pPr>
              <a:defRPr/>
            </a:pPr>
            <a:r>
              <a:rPr lang="en-US" sz="6600" dirty="0" smtClean="0"/>
              <a:t>Questions That Are Often Asked About Noah and the Ark</a:t>
            </a:r>
          </a:p>
        </p:txBody>
      </p:sp>
    </p:spTree>
  </p:cSld>
  <p:clrMapOvr>
    <a:masterClrMapping/>
  </p:clrMapOvr>
  <p:transition>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4" name="Rectangle 4"/>
          <p:cNvSpPr>
            <a:spLocks noGrp="1" noChangeArrowheads="1"/>
          </p:cNvSpPr>
          <p:nvPr>
            <p:ph type="ctrTitle"/>
          </p:nvPr>
        </p:nvSpPr>
        <p:spPr>
          <a:xfrm>
            <a:off x="914400" y="304800"/>
            <a:ext cx="7772400" cy="2305050"/>
          </a:xfrm>
        </p:spPr>
        <p:txBody>
          <a:bodyPr/>
          <a:lstStyle/>
          <a:p>
            <a:pPr>
              <a:defRPr/>
            </a:pPr>
            <a:r>
              <a:rPr lang="en-US" sz="5400" smtClean="0"/>
              <a:t>How Did Noah Gather All the Animals To Go on the Ark?</a:t>
            </a:r>
          </a:p>
        </p:txBody>
      </p:sp>
      <p:sp>
        <p:nvSpPr>
          <p:cNvPr id="88067" name="Rectangle 5"/>
          <p:cNvSpPr>
            <a:spLocks noGrp="1" noChangeArrowheads="1"/>
          </p:cNvSpPr>
          <p:nvPr>
            <p:ph type="subTitle" idx="1"/>
          </p:nvPr>
        </p:nvSpPr>
        <p:spPr/>
        <p:txBody>
          <a:bodyPr/>
          <a:lstStyle/>
          <a:p>
            <a:endParaRPr lang="en-US" smtClean="0"/>
          </a:p>
        </p:txBody>
      </p:sp>
    </p:spTree>
  </p:cSld>
  <p:clrMapOvr>
    <a:masterClrMapping/>
  </p:clrMapOvr>
  <p:transition>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381000" y="152400"/>
            <a:ext cx="8534400" cy="838200"/>
          </a:xfrm>
        </p:spPr>
        <p:txBody>
          <a:bodyPr/>
          <a:lstStyle/>
          <a:p>
            <a:pPr>
              <a:defRPr/>
            </a:pPr>
            <a:r>
              <a:rPr lang="en-US" dirty="0" smtClean="0"/>
              <a:t>How Did Noah Gather All the Animals To Go on the Ark?</a:t>
            </a:r>
          </a:p>
        </p:txBody>
      </p:sp>
      <p:sp>
        <p:nvSpPr>
          <p:cNvPr id="89091" name="Rectangle 3"/>
          <p:cNvSpPr>
            <a:spLocks noGrp="1" noChangeArrowheads="1"/>
          </p:cNvSpPr>
          <p:nvPr>
            <p:ph type="body" idx="1"/>
          </p:nvPr>
        </p:nvSpPr>
        <p:spPr>
          <a:xfrm>
            <a:off x="762000" y="1143000"/>
            <a:ext cx="7772400" cy="4953000"/>
          </a:xfrm>
        </p:spPr>
        <p:txBody>
          <a:bodyPr/>
          <a:lstStyle/>
          <a:p>
            <a:r>
              <a:rPr lang="en-US" sz="3200" dirty="0" smtClean="0">
                <a:latin typeface="Calibri" pitchFamily="34" charset="0"/>
              </a:rPr>
              <a:t>How could Noah possibly go out and find two of every kind of animal?</a:t>
            </a:r>
          </a:p>
          <a:p>
            <a:r>
              <a:rPr lang="en-US" sz="3200" dirty="0" smtClean="0">
                <a:latin typeface="Calibri" pitchFamily="34" charset="0"/>
              </a:rPr>
              <a:t>How would he capture animals that were difficult to catch?</a:t>
            </a:r>
          </a:p>
          <a:p>
            <a:r>
              <a:rPr lang="en-US" sz="3200" dirty="0" smtClean="0">
                <a:latin typeface="Calibri" pitchFamily="34" charset="0"/>
              </a:rPr>
              <a:t>How could the animals that were in remote places (e.g. kangaroos and koalas in Australia, kiwis in New Zealand, etc.) get to the ark?</a:t>
            </a:r>
          </a:p>
          <a:p>
            <a:endParaRPr lang="en-US" sz="2800" dirty="0" smtClean="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animEffect transition="in" filter="dissolve">
                                      <p:cBhvr>
                                        <p:cTn id="7" dur="500"/>
                                        <p:tgtEl>
                                          <p:spTgt spid="890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091">
                                            <p:txEl>
                                              <p:pRg st="2" end="2"/>
                                            </p:txEl>
                                          </p:spTgt>
                                        </p:tgtEl>
                                        <p:attrNameLst>
                                          <p:attrName>style.visibility</p:attrName>
                                        </p:attrNameLst>
                                      </p:cBhvr>
                                      <p:to>
                                        <p:strVal val="visible"/>
                                      </p:to>
                                    </p:set>
                                    <p:animEffect transition="in" filter="dissolve">
                                      <p:cBhvr>
                                        <p:cTn id="12" dur="500"/>
                                        <p:tgtEl>
                                          <p:spTgt spid="890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81000" y="152400"/>
            <a:ext cx="8534400" cy="838200"/>
          </a:xfrm>
        </p:spPr>
        <p:txBody>
          <a:bodyPr/>
          <a:lstStyle/>
          <a:p>
            <a:pPr>
              <a:defRPr/>
            </a:pPr>
            <a:r>
              <a:rPr lang="en-US" smtClean="0"/>
              <a:t>How Did Noah Gather All the Animals To Go on the Ark?</a:t>
            </a:r>
          </a:p>
        </p:txBody>
      </p:sp>
      <p:sp>
        <p:nvSpPr>
          <p:cNvPr id="90115" name="Rectangle 3"/>
          <p:cNvSpPr>
            <a:spLocks noGrp="1" noChangeArrowheads="1"/>
          </p:cNvSpPr>
          <p:nvPr>
            <p:ph type="body" idx="1"/>
          </p:nvPr>
        </p:nvSpPr>
        <p:spPr>
          <a:xfrm>
            <a:off x="762000" y="1143000"/>
            <a:ext cx="7772400" cy="5715000"/>
          </a:xfrm>
        </p:spPr>
        <p:txBody>
          <a:bodyPr/>
          <a:lstStyle/>
          <a:p>
            <a:pPr>
              <a:lnSpc>
                <a:spcPct val="90000"/>
              </a:lnSpc>
            </a:pPr>
            <a:r>
              <a:rPr lang="en-US" sz="2800" dirty="0" smtClean="0">
                <a:latin typeface="Calibri" pitchFamily="34" charset="0"/>
              </a:rPr>
              <a:t>The first thing we have to remember about gathering the animals to the ark is that the animals came </a:t>
            </a:r>
            <a:r>
              <a:rPr lang="en-US" sz="2800" i="1" dirty="0" smtClean="0">
                <a:solidFill>
                  <a:srgbClr val="FF0000"/>
                </a:solidFill>
                <a:latin typeface="Calibri" pitchFamily="34" charset="0"/>
              </a:rPr>
              <a:t>to</a:t>
            </a:r>
            <a:r>
              <a:rPr lang="en-US" sz="2800" dirty="0" smtClean="0">
                <a:latin typeface="Calibri" pitchFamily="34" charset="0"/>
              </a:rPr>
              <a:t> Noah (under God's sovereign direction):</a:t>
            </a:r>
          </a:p>
          <a:p>
            <a:pPr>
              <a:lnSpc>
                <a:spcPct val="90000"/>
              </a:lnSpc>
            </a:pPr>
            <a:r>
              <a:rPr lang="en-US" sz="2400" dirty="0" smtClean="0">
                <a:latin typeface="Cambria" pitchFamily="18" charset="0"/>
              </a:rPr>
              <a:t>Genesis 6:20 - </a:t>
            </a:r>
            <a:r>
              <a:rPr lang="en-US" sz="2400" b="0" i="1" dirty="0" smtClean="0">
                <a:solidFill>
                  <a:srgbClr val="000099"/>
                </a:solidFill>
                <a:latin typeface="Cambria" pitchFamily="18" charset="0"/>
              </a:rPr>
              <a:t>Of the birds according to their kinds, and of the </a:t>
            </a:r>
            <a:r>
              <a:rPr lang="en-US" sz="2400" i="1" u="sng" dirty="0" smtClean="0">
                <a:solidFill>
                  <a:srgbClr val="000099"/>
                </a:solidFill>
                <a:latin typeface="Cambria" pitchFamily="18" charset="0"/>
              </a:rPr>
              <a:t>animals</a:t>
            </a:r>
            <a:r>
              <a:rPr lang="en-US" sz="2400" b="0" i="1" dirty="0" smtClean="0">
                <a:solidFill>
                  <a:srgbClr val="000099"/>
                </a:solidFill>
                <a:latin typeface="Cambria" pitchFamily="18" charset="0"/>
              </a:rPr>
              <a:t> according to their kinds, of every creeping thing of the ground, according to its kind, two of every sort </a:t>
            </a:r>
            <a:r>
              <a:rPr lang="en-US" sz="2400" i="1" u="sng" dirty="0" smtClean="0">
                <a:solidFill>
                  <a:srgbClr val="000099"/>
                </a:solidFill>
                <a:latin typeface="Cambria" pitchFamily="18" charset="0"/>
              </a:rPr>
              <a:t>shall come in to you </a:t>
            </a:r>
            <a:r>
              <a:rPr lang="en-US" sz="2400" b="0" i="1" dirty="0" smtClean="0">
                <a:solidFill>
                  <a:srgbClr val="000099"/>
                </a:solidFill>
                <a:latin typeface="Cambria" pitchFamily="18" charset="0"/>
              </a:rPr>
              <a:t>to keep them alive. </a:t>
            </a:r>
          </a:p>
          <a:p>
            <a:pPr>
              <a:lnSpc>
                <a:spcPct val="90000"/>
              </a:lnSpc>
            </a:pPr>
            <a:r>
              <a:rPr lang="en-US" sz="2400" dirty="0" smtClean="0">
                <a:latin typeface="Cambria" pitchFamily="18" charset="0"/>
              </a:rPr>
              <a:t>Genesis 7:7-9 – </a:t>
            </a:r>
            <a:r>
              <a:rPr lang="en-US" sz="2400" b="0" i="1" dirty="0" smtClean="0">
                <a:solidFill>
                  <a:srgbClr val="000099"/>
                </a:solidFill>
                <a:latin typeface="Cambria" pitchFamily="18" charset="0"/>
              </a:rPr>
              <a:t>And Noah and his sons and his wife and his sons' wives with him went into the ark to escape the waters of the flood. </a:t>
            </a:r>
            <a:r>
              <a:rPr lang="en-US" sz="2400" b="0" i="1" baseline="30000" dirty="0" smtClean="0">
                <a:solidFill>
                  <a:srgbClr val="000099"/>
                </a:solidFill>
                <a:latin typeface="Cambria" pitchFamily="18" charset="0"/>
              </a:rPr>
              <a:t>8</a:t>
            </a:r>
            <a:r>
              <a:rPr lang="en-US" sz="2400" b="0" i="1" dirty="0" smtClean="0">
                <a:solidFill>
                  <a:srgbClr val="000099"/>
                </a:solidFill>
                <a:latin typeface="Cambria" pitchFamily="18" charset="0"/>
              </a:rPr>
              <a:t> Of clean animals, and of </a:t>
            </a:r>
            <a:r>
              <a:rPr lang="en-US" sz="2400" i="1" u="sng" dirty="0" smtClean="0">
                <a:solidFill>
                  <a:srgbClr val="000099"/>
                </a:solidFill>
                <a:latin typeface="Cambria" pitchFamily="18" charset="0"/>
              </a:rPr>
              <a:t>animals</a:t>
            </a:r>
            <a:r>
              <a:rPr lang="en-US" sz="2400" b="0" i="1" dirty="0" smtClean="0">
                <a:solidFill>
                  <a:srgbClr val="000099"/>
                </a:solidFill>
                <a:latin typeface="Cambria" pitchFamily="18" charset="0"/>
              </a:rPr>
              <a:t> that are not clean, and of birds, and of everything that creeps on the ground, </a:t>
            </a:r>
            <a:r>
              <a:rPr lang="en-US" sz="2400" b="0" i="1" baseline="30000" dirty="0" smtClean="0">
                <a:solidFill>
                  <a:srgbClr val="000099"/>
                </a:solidFill>
                <a:latin typeface="Cambria" pitchFamily="18" charset="0"/>
              </a:rPr>
              <a:t>9</a:t>
            </a:r>
            <a:r>
              <a:rPr lang="en-US" sz="2400" b="0" i="1" dirty="0" smtClean="0">
                <a:solidFill>
                  <a:srgbClr val="000099"/>
                </a:solidFill>
                <a:latin typeface="Cambria" pitchFamily="18" charset="0"/>
              </a:rPr>
              <a:t> two and two, male and female, </a:t>
            </a:r>
            <a:r>
              <a:rPr lang="en-US" sz="2400" i="1" u="sng" dirty="0" smtClean="0">
                <a:solidFill>
                  <a:srgbClr val="000099"/>
                </a:solidFill>
                <a:latin typeface="Cambria" pitchFamily="18" charset="0"/>
              </a:rPr>
              <a:t>went into the ark with Noah</a:t>
            </a:r>
            <a:r>
              <a:rPr lang="en-US" sz="2400" b="0" i="1" dirty="0" smtClean="0">
                <a:solidFill>
                  <a:srgbClr val="000099"/>
                </a:solidFill>
                <a:latin typeface="Cambria" pitchFamily="18" charset="0"/>
              </a:rPr>
              <a:t>, as God had commanded Noah. </a:t>
            </a:r>
          </a:p>
        </p:txBody>
      </p:sp>
    </p:spTree>
  </p:cSld>
  <p:clrMapOvr>
    <a:masterClrMapping/>
  </p:clrMapOvr>
  <p:transition>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381000" y="152400"/>
            <a:ext cx="8534400" cy="685800"/>
          </a:xfrm>
        </p:spPr>
        <p:txBody>
          <a:bodyPr/>
          <a:lstStyle/>
          <a:p>
            <a:pPr>
              <a:defRPr/>
            </a:pPr>
            <a:r>
              <a:rPr lang="en-US" sz="2800" smtClean="0"/>
              <a:t>How Did Noah Gather All the Animals To Go on the Ark?</a:t>
            </a:r>
            <a:endParaRPr lang="en-US" smtClean="0"/>
          </a:p>
        </p:txBody>
      </p:sp>
      <p:sp>
        <p:nvSpPr>
          <p:cNvPr id="91139" name="Rectangle 3"/>
          <p:cNvSpPr>
            <a:spLocks noGrp="1" noChangeArrowheads="1"/>
          </p:cNvSpPr>
          <p:nvPr>
            <p:ph type="body" idx="1"/>
          </p:nvPr>
        </p:nvSpPr>
        <p:spPr>
          <a:xfrm>
            <a:off x="457200" y="1143000"/>
            <a:ext cx="8382000" cy="5715000"/>
          </a:xfrm>
        </p:spPr>
        <p:txBody>
          <a:bodyPr>
            <a:normAutofit lnSpcReduction="10000"/>
          </a:bodyPr>
          <a:lstStyle/>
          <a:p>
            <a:r>
              <a:rPr lang="en-US" sz="2600" dirty="0" smtClean="0">
                <a:latin typeface="Calibri" pitchFamily="34" charset="0"/>
              </a:rPr>
              <a:t>Also, the earth was undoubtedly much </a:t>
            </a:r>
            <a:r>
              <a:rPr lang="en-US" sz="2600" i="1" dirty="0" smtClean="0">
                <a:solidFill>
                  <a:srgbClr val="FF0000"/>
                </a:solidFill>
                <a:latin typeface="Calibri" pitchFamily="34" charset="0"/>
              </a:rPr>
              <a:t>different</a:t>
            </a:r>
            <a:r>
              <a:rPr lang="en-US" sz="2600" dirty="0" smtClean="0">
                <a:latin typeface="Calibri" pitchFamily="34" charset="0"/>
              </a:rPr>
              <a:t> before the flood than it is now. Some possible differences are:</a:t>
            </a:r>
          </a:p>
          <a:p>
            <a:pPr lvl="1"/>
            <a:r>
              <a:rPr lang="en-US" sz="2400" dirty="0" smtClean="0">
                <a:latin typeface="Calibri" pitchFamily="34" charset="0"/>
              </a:rPr>
              <a:t>Mountains may not have been as large prior to the flood – our large mountains may have been raised up after the flood to provide a place for the water to go.</a:t>
            </a:r>
          </a:p>
          <a:p>
            <a:pPr lvl="1"/>
            <a:r>
              <a:rPr lang="en-US" sz="2400" dirty="0" smtClean="0">
                <a:latin typeface="Calibri" pitchFamily="34" charset="0"/>
              </a:rPr>
              <a:t>There may have only been one continent before the flood (Genesis 1:9 says that the waters were gathered into one place – let the dry </a:t>
            </a:r>
            <a:r>
              <a:rPr lang="en-US" sz="2400" i="1" dirty="0" smtClean="0">
                <a:latin typeface="Calibri" pitchFamily="34" charset="0"/>
              </a:rPr>
              <a:t>land</a:t>
            </a:r>
            <a:r>
              <a:rPr lang="en-US" sz="2400" dirty="0" smtClean="0">
                <a:latin typeface="Calibri" pitchFamily="34" charset="0"/>
              </a:rPr>
              <a:t> appear)</a:t>
            </a:r>
          </a:p>
          <a:p>
            <a:pPr lvl="1"/>
            <a:r>
              <a:rPr lang="en-US" sz="2400" dirty="0" smtClean="0">
                <a:latin typeface="Calibri" pitchFamily="34" charset="0"/>
              </a:rPr>
              <a:t>There may not have been as much water on the earth. Much of the water from the flood may have come from out of the fountains of the deep - so there may not have been vast oceans prior to the flood. </a:t>
            </a:r>
          </a:p>
          <a:p>
            <a:pPr lvl="1"/>
            <a:r>
              <a:rPr lang="en-US" sz="2400" dirty="0" smtClean="0">
                <a:latin typeface="Calibri" pitchFamily="34" charset="0"/>
              </a:rPr>
              <a:t>Diverse animal kinds may not have been spread out much prior to the flood as they are today thus getting two of each kind of animal on the ark would not require animals to travel great distances.</a:t>
            </a:r>
            <a:endParaRPr lang="en-US" sz="2800" dirty="0" smtClean="0">
              <a:latin typeface="Calibri"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animEffect transition="in" filter="dissolve">
                                      <p:cBhvr>
                                        <p:cTn id="7" dur="500"/>
                                        <p:tgtEl>
                                          <p:spTgt spid="911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139">
                                            <p:txEl>
                                              <p:pRg st="2" end="2"/>
                                            </p:txEl>
                                          </p:spTgt>
                                        </p:tgtEl>
                                        <p:attrNameLst>
                                          <p:attrName>style.visibility</p:attrName>
                                        </p:attrNameLst>
                                      </p:cBhvr>
                                      <p:to>
                                        <p:strVal val="visible"/>
                                      </p:to>
                                    </p:set>
                                    <p:animEffect transition="in" filter="dissolve">
                                      <p:cBhvr>
                                        <p:cTn id="12" dur="500"/>
                                        <p:tgtEl>
                                          <p:spTgt spid="911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1139">
                                            <p:txEl>
                                              <p:pRg st="3" end="3"/>
                                            </p:txEl>
                                          </p:spTgt>
                                        </p:tgtEl>
                                        <p:attrNameLst>
                                          <p:attrName>style.visibility</p:attrName>
                                        </p:attrNameLst>
                                      </p:cBhvr>
                                      <p:to>
                                        <p:strVal val="visible"/>
                                      </p:to>
                                    </p:set>
                                    <p:animEffect transition="in" filter="dissolve">
                                      <p:cBhvr>
                                        <p:cTn id="17" dur="500"/>
                                        <p:tgtEl>
                                          <p:spTgt spid="911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139">
                                            <p:txEl>
                                              <p:pRg st="4" end="4"/>
                                            </p:txEl>
                                          </p:spTgt>
                                        </p:tgtEl>
                                        <p:attrNameLst>
                                          <p:attrName>style.visibility</p:attrName>
                                        </p:attrNameLst>
                                      </p:cBhvr>
                                      <p:to>
                                        <p:strVal val="visible"/>
                                      </p:to>
                                    </p:set>
                                    <p:animEffect transition="in" filter="dissolve">
                                      <p:cBhvr>
                                        <p:cTn id="22" dur="500"/>
                                        <p:tgtEl>
                                          <p:spTgt spid="91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609600" y="304800"/>
            <a:ext cx="8077200" cy="2305050"/>
          </a:xfrm>
        </p:spPr>
        <p:txBody>
          <a:bodyPr/>
          <a:lstStyle/>
          <a:p>
            <a:pPr>
              <a:defRPr/>
            </a:pPr>
            <a:r>
              <a:rPr lang="en-US" sz="4800" dirty="0" smtClean="0"/>
              <a:t>How Could Noah Have Gotten All Those Animals to Fit on the Ark?</a:t>
            </a:r>
          </a:p>
        </p:txBody>
      </p:sp>
    </p:spTree>
  </p:cSld>
  <p:clrMapOvr>
    <a:masterClrMapping/>
  </p:clrMapOvr>
  <p:transition>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685800" y="228600"/>
            <a:ext cx="7772400" cy="838200"/>
          </a:xfrm>
        </p:spPr>
        <p:txBody>
          <a:bodyPr/>
          <a:lstStyle/>
          <a:p>
            <a:pPr>
              <a:defRPr/>
            </a:pPr>
            <a:r>
              <a:rPr lang="en-US" dirty="0" smtClean="0"/>
              <a:t>How Could Noah Have Gotten All Those Animals to Fit on the Ark?</a:t>
            </a:r>
          </a:p>
        </p:txBody>
      </p:sp>
      <p:sp>
        <p:nvSpPr>
          <p:cNvPr id="373763" name="Rectangle 3"/>
          <p:cNvSpPr>
            <a:spLocks noGrp="1" noChangeArrowheads="1"/>
          </p:cNvSpPr>
          <p:nvPr>
            <p:ph type="body" idx="1"/>
          </p:nvPr>
        </p:nvSpPr>
        <p:spPr>
          <a:xfrm>
            <a:off x="685800" y="1295400"/>
            <a:ext cx="7772400" cy="4800600"/>
          </a:xfrm>
        </p:spPr>
        <p:txBody>
          <a:bodyPr/>
          <a:lstStyle/>
          <a:p>
            <a:r>
              <a:rPr lang="en-US" sz="3600" dirty="0" smtClean="0">
                <a:latin typeface="Calibri" pitchFamily="34" charset="0"/>
              </a:rPr>
              <a:t>To Answer This Question We Need to Know:</a:t>
            </a:r>
          </a:p>
          <a:p>
            <a:pPr lvl="1"/>
            <a:r>
              <a:rPr lang="en-US" sz="3200" dirty="0" smtClean="0">
                <a:latin typeface="Calibri" pitchFamily="34" charset="0"/>
              </a:rPr>
              <a:t>How big was the ark?</a:t>
            </a:r>
          </a:p>
          <a:p>
            <a:pPr lvl="1"/>
            <a:r>
              <a:rPr lang="en-US" sz="3200" dirty="0" smtClean="0">
                <a:latin typeface="Calibri" pitchFamily="34" charset="0"/>
              </a:rPr>
              <a:t>How many animals did Noah need to take on the ark?</a:t>
            </a:r>
          </a:p>
          <a:p>
            <a:pPr lvl="1"/>
            <a:r>
              <a:rPr lang="en-US" sz="3200" dirty="0" smtClean="0">
                <a:latin typeface="Calibri" pitchFamily="34" charset="0"/>
              </a:rPr>
              <a:t>How big were the animals that Noah took on the ark?</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3763">
                                            <p:txEl>
                                              <p:pRg st="1" end="1"/>
                                            </p:txEl>
                                          </p:spTgt>
                                        </p:tgtEl>
                                        <p:attrNameLst>
                                          <p:attrName>style.visibility</p:attrName>
                                        </p:attrNameLst>
                                      </p:cBhvr>
                                      <p:to>
                                        <p:strVal val="visible"/>
                                      </p:to>
                                    </p:set>
                                    <p:animEffect transition="in" filter="dissolve">
                                      <p:cBhvr>
                                        <p:cTn id="7" dur="500"/>
                                        <p:tgtEl>
                                          <p:spTgt spid="3737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3763">
                                            <p:txEl>
                                              <p:pRg st="2" end="2"/>
                                            </p:txEl>
                                          </p:spTgt>
                                        </p:tgtEl>
                                        <p:attrNameLst>
                                          <p:attrName>style.visibility</p:attrName>
                                        </p:attrNameLst>
                                      </p:cBhvr>
                                      <p:to>
                                        <p:strVal val="visible"/>
                                      </p:to>
                                    </p:set>
                                    <p:animEffect transition="in" filter="dissolve">
                                      <p:cBhvr>
                                        <p:cTn id="12" dur="500"/>
                                        <p:tgtEl>
                                          <p:spTgt spid="3737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3763">
                                            <p:txEl>
                                              <p:pRg st="3" end="3"/>
                                            </p:txEl>
                                          </p:spTgt>
                                        </p:tgtEl>
                                        <p:attrNameLst>
                                          <p:attrName>style.visibility</p:attrName>
                                        </p:attrNameLst>
                                      </p:cBhvr>
                                      <p:to>
                                        <p:strVal val="visible"/>
                                      </p:to>
                                    </p:set>
                                    <p:animEffect transition="in" filter="dissolve">
                                      <p:cBhvr>
                                        <p:cTn id="17" dur="500"/>
                                        <p:tgtEl>
                                          <p:spTgt spid="3737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3"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7:1-5 – God’s Final Instructions to Noah</a:t>
            </a:r>
          </a:p>
        </p:txBody>
      </p:sp>
      <p:sp>
        <p:nvSpPr>
          <p:cNvPr id="30723" name="Rectangle 3"/>
          <p:cNvSpPr>
            <a:spLocks noGrp="1" noChangeArrowheads="1"/>
          </p:cNvSpPr>
          <p:nvPr>
            <p:ph idx="1"/>
          </p:nvPr>
        </p:nvSpPr>
        <p:spPr>
          <a:xfrm>
            <a:off x="457200" y="1066800"/>
            <a:ext cx="8229600" cy="5791200"/>
          </a:xfrm>
        </p:spPr>
        <p:txBody>
          <a:bodyPr/>
          <a:lstStyle/>
          <a:p>
            <a:pPr marL="0" indent="0" eaLnBrk="1" hangingPunct="1">
              <a:lnSpc>
                <a:spcPct val="90000"/>
              </a:lnSpc>
            </a:pPr>
            <a:r>
              <a:rPr lang="en-US" sz="2800" i="1" dirty="0" smtClean="0">
                <a:latin typeface="Cambria" pitchFamily="18" charset="0"/>
              </a:rPr>
              <a:t>Then the LORD said to Noah, "Go into the ark, you and all your household, for I have seen that you are righteous before me in this generation. </a:t>
            </a:r>
            <a:r>
              <a:rPr lang="en-US" sz="2800" i="1" baseline="30000" dirty="0" smtClean="0">
                <a:latin typeface="Cambria" pitchFamily="18" charset="0"/>
              </a:rPr>
              <a:t>2</a:t>
            </a:r>
            <a:r>
              <a:rPr lang="en-US" sz="2800" i="1" dirty="0" smtClean="0">
                <a:latin typeface="Cambria" pitchFamily="18" charset="0"/>
              </a:rPr>
              <a:t> Take with you seven pairs of all clean animals, the male and his mate, and a pair of the animals that are not clean, the male and his mate, </a:t>
            </a:r>
            <a:r>
              <a:rPr lang="en-US" sz="2800" i="1" baseline="30000" dirty="0" smtClean="0">
                <a:latin typeface="Cambria" pitchFamily="18" charset="0"/>
              </a:rPr>
              <a:t>3</a:t>
            </a:r>
            <a:r>
              <a:rPr lang="en-US" sz="2800" i="1" dirty="0" smtClean="0">
                <a:latin typeface="Cambria" pitchFamily="18" charset="0"/>
              </a:rPr>
              <a:t> and seven pairs of the birds of the heavens also, male and female, to keep their offspring alive on the face of all the earth. </a:t>
            </a:r>
            <a:r>
              <a:rPr lang="en-US" sz="2800" i="1" baseline="30000" dirty="0" smtClean="0">
                <a:latin typeface="Cambria" pitchFamily="18" charset="0"/>
              </a:rPr>
              <a:t>4</a:t>
            </a:r>
            <a:r>
              <a:rPr lang="en-US" sz="2800" i="1" dirty="0" smtClean="0">
                <a:latin typeface="Cambria" pitchFamily="18" charset="0"/>
              </a:rPr>
              <a:t> For in seven days I will send rain on the earth forty days and forty nights, and every living thing that I have made I will blot out from the face of the ground." </a:t>
            </a:r>
            <a:r>
              <a:rPr lang="en-US" sz="2800" i="1" baseline="30000" dirty="0" smtClean="0">
                <a:latin typeface="Cambria" pitchFamily="18" charset="0"/>
              </a:rPr>
              <a:t>5</a:t>
            </a:r>
            <a:r>
              <a:rPr lang="en-US" sz="2800" i="1" dirty="0" smtClean="0">
                <a:latin typeface="Cambria" pitchFamily="18" charset="0"/>
              </a:rPr>
              <a:t> And Noah did all that the LORD had commanded him. </a:t>
            </a:r>
            <a:endParaRPr lang="en-US" sz="3100" i="1" dirty="0" smtClean="0">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685800" y="228600"/>
            <a:ext cx="7772400" cy="838200"/>
          </a:xfrm>
        </p:spPr>
        <p:txBody>
          <a:bodyPr/>
          <a:lstStyle/>
          <a:p>
            <a:pPr>
              <a:defRPr/>
            </a:pPr>
            <a:r>
              <a:rPr lang="en-US" sz="3600" smtClean="0"/>
              <a:t>How big was the ark</a:t>
            </a:r>
            <a:r>
              <a:rPr lang="en-US" smtClean="0"/>
              <a:t>?</a:t>
            </a:r>
          </a:p>
        </p:txBody>
      </p:sp>
      <p:sp>
        <p:nvSpPr>
          <p:cNvPr id="94211" name="Rectangle 3"/>
          <p:cNvSpPr>
            <a:spLocks noGrp="1" noChangeArrowheads="1"/>
          </p:cNvSpPr>
          <p:nvPr>
            <p:ph type="body" idx="1"/>
          </p:nvPr>
        </p:nvSpPr>
        <p:spPr>
          <a:xfrm>
            <a:off x="685800" y="1295400"/>
            <a:ext cx="7772400" cy="533400"/>
          </a:xfrm>
        </p:spPr>
        <p:txBody>
          <a:bodyPr/>
          <a:lstStyle/>
          <a:p>
            <a:r>
              <a:rPr lang="en-US" sz="2400" smtClean="0"/>
              <a:t>What some people picture:</a:t>
            </a:r>
          </a:p>
        </p:txBody>
      </p:sp>
      <p:pic>
        <p:nvPicPr>
          <p:cNvPr id="94212" name="Picture 4" descr="ArkImaginary"/>
          <p:cNvPicPr>
            <a:picLocks noChangeAspect="1" noChangeArrowheads="1"/>
          </p:cNvPicPr>
          <p:nvPr/>
        </p:nvPicPr>
        <p:blipFill>
          <a:blip r:embed="rId2" cstate="print"/>
          <a:srcRect/>
          <a:stretch>
            <a:fillRect/>
          </a:stretch>
        </p:blipFill>
        <p:spPr bwMode="auto">
          <a:xfrm>
            <a:off x="1447800" y="1905000"/>
            <a:ext cx="6191250" cy="432435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685800" y="228600"/>
            <a:ext cx="7772400" cy="838200"/>
          </a:xfrm>
        </p:spPr>
        <p:txBody>
          <a:bodyPr/>
          <a:lstStyle/>
          <a:p>
            <a:pPr>
              <a:defRPr/>
            </a:pPr>
            <a:r>
              <a:rPr lang="en-US" sz="3600" smtClean="0"/>
              <a:t>How big was the ark</a:t>
            </a:r>
            <a:r>
              <a:rPr lang="en-US" smtClean="0"/>
              <a:t>?</a:t>
            </a:r>
          </a:p>
        </p:txBody>
      </p:sp>
      <p:sp>
        <p:nvSpPr>
          <p:cNvPr id="95235" name="Rectangle 3"/>
          <p:cNvSpPr>
            <a:spLocks noGrp="1" noChangeArrowheads="1"/>
          </p:cNvSpPr>
          <p:nvPr>
            <p:ph type="body" idx="1"/>
          </p:nvPr>
        </p:nvSpPr>
        <p:spPr>
          <a:xfrm>
            <a:off x="685800" y="1295400"/>
            <a:ext cx="7772400" cy="533400"/>
          </a:xfrm>
        </p:spPr>
        <p:txBody>
          <a:bodyPr/>
          <a:lstStyle/>
          <a:p>
            <a:r>
              <a:rPr lang="en-US" sz="2400" smtClean="0"/>
              <a:t>What the Bible teaches:</a:t>
            </a:r>
          </a:p>
        </p:txBody>
      </p:sp>
      <p:pic>
        <p:nvPicPr>
          <p:cNvPr id="95236" name="Picture 5" descr="ArkReal"/>
          <p:cNvPicPr>
            <a:picLocks noChangeAspect="1" noChangeArrowheads="1"/>
          </p:cNvPicPr>
          <p:nvPr/>
        </p:nvPicPr>
        <p:blipFill>
          <a:blip r:embed="rId2" cstate="print"/>
          <a:srcRect/>
          <a:stretch>
            <a:fillRect/>
          </a:stretch>
        </p:blipFill>
        <p:spPr bwMode="auto">
          <a:xfrm>
            <a:off x="1000125" y="2181225"/>
            <a:ext cx="7143750" cy="249555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6258" name="Picture 2" descr="Ark and Titanic copy"/>
          <p:cNvPicPr>
            <a:picLocks noChangeAspect="1" noChangeArrowheads="1"/>
          </p:cNvPicPr>
          <p:nvPr/>
        </p:nvPicPr>
        <p:blipFill>
          <a:blip r:embed="rId2" cstate="print">
            <a:lum bright="12000"/>
          </a:blip>
          <a:srcRect/>
          <a:stretch>
            <a:fillRect/>
          </a:stretch>
        </p:blipFill>
        <p:spPr bwMode="auto">
          <a:xfrm>
            <a:off x="0" y="-381000"/>
            <a:ext cx="9144000" cy="6858000"/>
          </a:xfrm>
          <a:prstGeom prst="rect">
            <a:avLst/>
          </a:prstGeom>
          <a:noFill/>
          <a:ln w="9525">
            <a:noFill/>
            <a:miter lim="800000"/>
            <a:headEnd/>
            <a:tailEnd/>
          </a:ln>
        </p:spPr>
      </p:pic>
      <p:sp>
        <p:nvSpPr>
          <p:cNvPr id="96259" name="Rectangle 3"/>
          <p:cNvSpPr>
            <a:spLocks noChangeArrowheads="1"/>
          </p:cNvSpPr>
          <p:nvPr/>
        </p:nvSpPr>
        <p:spPr bwMode="auto">
          <a:xfrm>
            <a:off x="3429000" y="4419600"/>
            <a:ext cx="19812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202756" name="Line 4"/>
          <p:cNvSpPr>
            <a:spLocks noChangeShapeType="1"/>
          </p:cNvSpPr>
          <p:nvPr/>
        </p:nvSpPr>
        <p:spPr bwMode="auto">
          <a:xfrm>
            <a:off x="2514600" y="2057400"/>
            <a:ext cx="4267200" cy="0"/>
          </a:xfrm>
          <a:prstGeom prst="line">
            <a:avLst/>
          </a:prstGeom>
          <a:noFill/>
          <a:ln w="57150">
            <a:solidFill>
              <a:srgbClr val="FFFF00"/>
            </a:solidFill>
            <a:round/>
            <a:headEnd type="triangle" w="med" len="med"/>
            <a:tailEnd type="triangle" w="med" len="med"/>
          </a:ln>
          <a:effectLst>
            <a:outerShdw dist="35921" dir="2700000" algn="ctr" rotWithShape="0">
              <a:srgbClr val="000000"/>
            </a:outerShdw>
          </a:effectLst>
        </p:spPr>
        <p:txBody>
          <a:bodyPr wrap="none" anchor="ctr"/>
          <a:lstStyle/>
          <a:p>
            <a:pPr>
              <a:defRPr/>
            </a:pPr>
            <a:endParaRPr lang="en-US"/>
          </a:p>
        </p:txBody>
      </p:sp>
      <p:sp>
        <p:nvSpPr>
          <p:cNvPr id="202757" name="Line 5"/>
          <p:cNvSpPr>
            <a:spLocks noChangeShapeType="1"/>
          </p:cNvSpPr>
          <p:nvPr/>
        </p:nvSpPr>
        <p:spPr bwMode="auto">
          <a:xfrm flipV="1">
            <a:off x="304800" y="4343400"/>
            <a:ext cx="8458200" cy="0"/>
          </a:xfrm>
          <a:prstGeom prst="line">
            <a:avLst/>
          </a:prstGeom>
          <a:noFill/>
          <a:ln w="76200">
            <a:solidFill>
              <a:srgbClr val="FFFF00"/>
            </a:solidFill>
            <a:round/>
            <a:headEnd type="triangle" w="med" len="med"/>
            <a:tailEnd type="triangle" w="med" len="med"/>
          </a:ln>
          <a:effectLst>
            <a:outerShdw dist="35921" dir="2700000" algn="ctr" rotWithShape="0">
              <a:srgbClr val="000000"/>
            </a:outerShdw>
          </a:effectLst>
        </p:spPr>
        <p:txBody>
          <a:bodyPr wrap="none" anchor="ctr"/>
          <a:lstStyle/>
          <a:p>
            <a:pPr>
              <a:defRPr/>
            </a:pPr>
            <a:endParaRPr lang="en-US"/>
          </a:p>
        </p:txBody>
      </p:sp>
      <p:sp>
        <p:nvSpPr>
          <p:cNvPr id="96262" name="Text Box 6"/>
          <p:cNvSpPr txBox="1">
            <a:spLocks noChangeArrowheads="1"/>
          </p:cNvSpPr>
          <p:nvPr/>
        </p:nvSpPr>
        <p:spPr bwMode="auto">
          <a:xfrm>
            <a:off x="3581400" y="4373563"/>
            <a:ext cx="1720850" cy="579437"/>
          </a:xfrm>
          <a:prstGeom prst="rect">
            <a:avLst/>
          </a:prstGeom>
          <a:noFill/>
          <a:ln w="9525">
            <a:noFill/>
            <a:miter lim="800000"/>
            <a:headEnd/>
            <a:tailEnd/>
          </a:ln>
        </p:spPr>
        <p:txBody>
          <a:bodyPr wrap="none">
            <a:spAutoFit/>
          </a:bodyPr>
          <a:lstStyle/>
          <a:p>
            <a:pPr eaLnBrk="0" hangingPunct="0">
              <a:spcBef>
                <a:spcPct val="0"/>
              </a:spcBef>
              <a:buFontTx/>
              <a:buNone/>
            </a:pPr>
            <a:r>
              <a:rPr lang="en-US" sz="3200" b="1">
                <a:solidFill>
                  <a:schemeClr val="bg1"/>
                </a:solidFill>
                <a:latin typeface="GoudySans Md BT" pitchFamily="34" charset="0"/>
              </a:rPr>
              <a:t>882 feet</a:t>
            </a:r>
          </a:p>
        </p:txBody>
      </p:sp>
      <p:sp>
        <p:nvSpPr>
          <p:cNvPr id="96263" name="Rectangle 7"/>
          <p:cNvSpPr>
            <a:spLocks noChangeArrowheads="1"/>
          </p:cNvSpPr>
          <p:nvPr/>
        </p:nvSpPr>
        <p:spPr bwMode="auto">
          <a:xfrm>
            <a:off x="3733800" y="2133600"/>
            <a:ext cx="1447800" cy="381000"/>
          </a:xfrm>
          <a:prstGeom prst="rect">
            <a:avLst/>
          </a:prstGeom>
          <a:solidFill>
            <a:srgbClr val="000000"/>
          </a:solidFill>
          <a:ln w="9525">
            <a:noFill/>
            <a:miter lim="800000"/>
            <a:headEnd/>
            <a:tailEnd/>
          </a:ln>
        </p:spPr>
        <p:txBody>
          <a:bodyPr wrap="none" anchor="ctr"/>
          <a:lstStyle/>
          <a:p>
            <a:endParaRPr lang="en-US"/>
          </a:p>
        </p:txBody>
      </p:sp>
      <p:sp>
        <p:nvSpPr>
          <p:cNvPr id="96264" name="Text Box 8"/>
          <p:cNvSpPr txBox="1">
            <a:spLocks noChangeArrowheads="1"/>
          </p:cNvSpPr>
          <p:nvPr/>
        </p:nvSpPr>
        <p:spPr bwMode="auto">
          <a:xfrm>
            <a:off x="3683000" y="2044700"/>
            <a:ext cx="1676400" cy="519113"/>
          </a:xfrm>
          <a:prstGeom prst="rect">
            <a:avLst/>
          </a:prstGeom>
          <a:noFill/>
          <a:ln w="9525">
            <a:noFill/>
            <a:miter lim="800000"/>
            <a:headEnd/>
            <a:tailEnd/>
          </a:ln>
        </p:spPr>
        <p:txBody>
          <a:bodyPr>
            <a:spAutoFit/>
          </a:bodyPr>
          <a:lstStyle/>
          <a:p>
            <a:pPr eaLnBrk="0" hangingPunct="0">
              <a:spcBef>
                <a:spcPct val="50000"/>
              </a:spcBef>
              <a:buFontTx/>
              <a:buNone/>
            </a:pPr>
            <a:r>
              <a:rPr lang="en-US" b="1">
                <a:solidFill>
                  <a:schemeClr val="bg1"/>
                </a:solidFill>
                <a:latin typeface="GoudySans Md BT" pitchFamily="34" charset="0"/>
              </a:rPr>
              <a:t>515 feet</a:t>
            </a:r>
          </a:p>
        </p:txBody>
      </p:sp>
      <p:sp>
        <p:nvSpPr>
          <p:cNvPr id="202762" name="Text Box 10"/>
          <p:cNvSpPr txBox="1">
            <a:spLocks noChangeArrowheads="1"/>
          </p:cNvSpPr>
          <p:nvPr/>
        </p:nvSpPr>
        <p:spPr bwMode="auto">
          <a:xfrm>
            <a:off x="685800" y="5518150"/>
            <a:ext cx="7772400" cy="701675"/>
          </a:xfrm>
          <a:prstGeom prst="rect">
            <a:avLst/>
          </a:prstGeom>
          <a:noFill/>
          <a:ln w="9525">
            <a:noFill/>
            <a:miter lim="800000"/>
            <a:headEnd/>
            <a:tailEnd/>
          </a:ln>
          <a:effectLst/>
        </p:spPr>
        <p:txBody>
          <a:bodyPr anchor="ctr">
            <a:spAutoFit/>
          </a:bodyPr>
          <a:lstStyle/>
          <a:p>
            <a:pPr algn="ctr" eaLnBrk="0" hangingPunct="0">
              <a:spcBef>
                <a:spcPct val="0"/>
              </a:spcBef>
              <a:buFontTx/>
              <a:buNone/>
              <a:defRPr/>
            </a:pPr>
            <a:r>
              <a:rPr lang="en-US" sz="4000" b="1">
                <a:solidFill>
                  <a:schemeClr val="bg1"/>
                </a:solidFill>
                <a:effectLst>
                  <a:outerShdw blurRad="38100" dist="38100" dir="2700000" algn="tl">
                    <a:srgbClr val="808080"/>
                  </a:outerShdw>
                </a:effectLst>
                <a:latin typeface="GoudySans Md BT" pitchFamily="34" charset="0"/>
              </a:rPr>
              <a:t>Noah’s ark compared to Titanic</a:t>
            </a:r>
            <a:endParaRPr lang="en-US" sz="4000" b="1">
              <a:solidFill>
                <a:schemeClr val="bg1"/>
              </a:solidFill>
              <a:latin typeface="GoudySans Md BT" pitchFamily="34" charset="0"/>
            </a:endParaRPr>
          </a:p>
        </p:txBody>
      </p:sp>
    </p:spTree>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3"/>
          <p:cNvSpPr>
            <a:spLocks noChangeArrowheads="1"/>
          </p:cNvSpPr>
          <p:nvPr/>
        </p:nvSpPr>
        <p:spPr bwMode="auto">
          <a:xfrm>
            <a:off x="3429000" y="4419600"/>
            <a:ext cx="19812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77865" name="Text Box 9"/>
          <p:cNvSpPr txBox="1">
            <a:spLocks noChangeArrowheads="1"/>
          </p:cNvSpPr>
          <p:nvPr/>
        </p:nvSpPr>
        <p:spPr bwMode="auto">
          <a:xfrm>
            <a:off x="685800" y="5518150"/>
            <a:ext cx="7772400" cy="701675"/>
          </a:xfrm>
          <a:prstGeom prst="rect">
            <a:avLst/>
          </a:prstGeom>
          <a:noFill/>
          <a:ln w="9525">
            <a:noFill/>
            <a:miter lim="800000"/>
            <a:headEnd/>
            <a:tailEnd/>
          </a:ln>
          <a:effectLst/>
        </p:spPr>
        <p:txBody>
          <a:bodyPr anchor="ctr">
            <a:spAutoFit/>
          </a:bodyPr>
          <a:lstStyle/>
          <a:p>
            <a:pPr algn="ctr" eaLnBrk="0" hangingPunct="0">
              <a:spcBef>
                <a:spcPct val="0"/>
              </a:spcBef>
              <a:buFontTx/>
              <a:buNone/>
              <a:defRPr/>
            </a:pPr>
            <a:r>
              <a:rPr lang="en-US" sz="4000" b="1">
                <a:solidFill>
                  <a:schemeClr val="bg1"/>
                </a:solidFill>
                <a:effectLst>
                  <a:outerShdw blurRad="38100" dist="38100" dir="2700000" algn="tl">
                    <a:srgbClr val="808080"/>
                  </a:outerShdw>
                </a:effectLst>
                <a:latin typeface="GoudySans Md BT" pitchFamily="34" charset="0"/>
              </a:rPr>
              <a:t>Noah’s ark in a football stadium</a:t>
            </a:r>
            <a:endParaRPr lang="en-US" sz="4000" b="1">
              <a:solidFill>
                <a:schemeClr val="bg1"/>
              </a:solidFill>
              <a:latin typeface="GoudySans Md BT" pitchFamily="34" charset="0"/>
            </a:endParaRPr>
          </a:p>
        </p:txBody>
      </p:sp>
      <p:pic>
        <p:nvPicPr>
          <p:cNvPr id="97284" name="Picture 12" descr="Arkandfootballfield"/>
          <p:cNvPicPr>
            <a:picLocks noChangeAspect="1" noChangeArrowheads="1"/>
          </p:cNvPicPr>
          <p:nvPr/>
        </p:nvPicPr>
        <p:blipFill>
          <a:blip r:embed="rId2" cstate="print"/>
          <a:srcRect/>
          <a:stretch>
            <a:fillRect/>
          </a:stretch>
        </p:blipFill>
        <p:spPr bwMode="auto">
          <a:xfrm>
            <a:off x="1828800" y="838200"/>
            <a:ext cx="5334000" cy="39624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3429000" y="4419600"/>
            <a:ext cx="19812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78883" name="Text Box 3"/>
          <p:cNvSpPr txBox="1">
            <a:spLocks noChangeArrowheads="1"/>
          </p:cNvSpPr>
          <p:nvPr/>
        </p:nvSpPr>
        <p:spPr bwMode="auto">
          <a:xfrm>
            <a:off x="685800" y="152400"/>
            <a:ext cx="7772400" cy="701675"/>
          </a:xfrm>
          <a:prstGeom prst="rect">
            <a:avLst/>
          </a:prstGeom>
          <a:noFill/>
          <a:ln w="9525">
            <a:noFill/>
            <a:miter lim="800000"/>
            <a:headEnd/>
            <a:tailEnd/>
          </a:ln>
          <a:effectLst/>
        </p:spPr>
        <p:txBody>
          <a:bodyPr anchor="ctr">
            <a:spAutoFit/>
          </a:bodyPr>
          <a:lstStyle/>
          <a:p>
            <a:pPr algn="ctr" eaLnBrk="0" hangingPunct="0">
              <a:spcBef>
                <a:spcPct val="0"/>
              </a:spcBef>
              <a:buFontTx/>
              <a:buNone/>
              <a:defRPr/>
            </a:pPr>
            <a:r>
              <a:rPr lang="en-US" sz="4000" b="1">
                <a:solidFill>
                  <a:schemeClr val="bg1"/>
                </a:solidFill>
                <a:effectLst>
                  <a:outerShdw blurRad="38100" dist="38100" dir="2700000" algn="tl">
                    <a:srgbClr val="808080"/>
                  </a:outerShdw>
                </a:effectLst>
                <a:latin typeface="GoudySans Md BT" pitchFamily="34" charset="0"/>
              </a:rPr>
              <a:t>Noah’s Ark:</a:t>
            </a:r>
            <a:endParaRPr lang="en-US" sz="4000" b="1">
              <a:solidFill>
                <a:schemeClr val="bg1"/>
              </a:solidFill>
              <a:latin typeface="GoudySans Md BT" pitchFamily="34" charset="0"/>
            </a:endParaRPr>
          </a:p>
        </p:txBody>
      </p:sp>
      <p:pic>
        <p:nvPicPr>
          <p:cNvPr id="98308" name="Picture 6" descr="ArkBoxcars"/>
          <p:cNvPicPr>
            <a:picLocks noChangeAspect="1" noChangeArrowheads="1"/>
          </p:cNvPicPr>
          <p:nvPr/>
        </p:nvPicPr>
        <p:blipFill>
          <a:blip r:embed="rId2" cstate="print"/>
          <a:srcRect/>
          <a:stretch>
            <a:fillRect/>
          </a:stretch>
        </p:blipFill>
        <p:spPr bwMode="auto">
          <a:xfrm>
            <a:off x="381000" y="1295400"/>
            <a:ext cx="8534400" cy="1914525"/>
          </a:xfrm>
          <a:prstGeom prst="rect">
            <a:avLst/>
          </a:prstGeom>
          <a:noFill/>
          <a:ln w="9525">
            <a:noFill/>
            <a:miter lim="800000"/>
            <a:headEnd/>
            <a:tailEnd/>
          </a:ln>
        </p:spPr>
      </p:pic>
      <p:sp>
        <p:nvSpPr>
          <p:cNvPr id="98309" name="Text Box 7"/>
          <p:cNvSpPr txBox="1">
            <a:spLocks noChangeArrowheads="1"/>
          </p:cNvSpPr>
          <p:nvPr/>
        </p:nvSpPr>
        <p:spPr bwMode="auto">
          <a:xfrm>
            <a:off x="381000" y="3733800"/>
            <a:ext cx="8259763" cy="1333500"/>
          </a:xfrm>
          <a:prstGeom prst="rect">
            <a:avLst/>
          </a:prstGeom>
          <a:noFill/>
          <a:ln w="9525" algn="ctr">
            <a:noFill/>
            <a:miter lim="800000"/>
            <a:headEnd/>
            <a:tailEnd/>
          </a:ln>
        </p:spPr>
        <p:txBody>
          <a:bodyPr wrap="none">
            <a:spAutoFit/>
          </a:bodyPr>
          <a:lstStyle/>
          <a:p>
            <a:pPr marL="342900" indent="-342900"/>
            <a:r>
              <a:rPr lang="en-US" sz="2400" b="1">
                <a:solidFill>
                  <a:schemeClr val="bg1"/>
                </a:solidFill>
                <a:latin typeface="Arial" charset="0"/>
              </a:rPr>
              <a:t>50% Longer Than a Football Field</a:t>
            </a:r>
          </a:p>
          <a:p>
            <a:pPr marL="342900" indent="-342900"/>
            <a:r>
              <a:rPr lang="en-US" sz="2400" b="1">
                <a:solidFill>
                  <a:schemeClr val="bg1"/>
                </a:solidFill>
                <a:latin typeface="Arial" charset="0"/>
              </a:rPr>
              <a:t>About the Height a Four Story Building</a:t>
            </a:r>
          </a:p>
          <a:p>
            <a:pPr marL="342900" indent="-342900"/>
            <a:r>
              <a:rPr lang="en-US" sz="2400" b="1">
                <a:solidFill>
                  <a:schemeClr val="bg1"/>
                </a:solidFill>
                <a:latin typeface="Arial" charset="0"/>
              </a:rPr>
              <a:t>Storage Capacity = 522 Standard Railroad Stock Cars</a:t>
            </a:r>
          </a:p>
        </p:txBody>
      </p:sp>
    </p:spTree>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685800" y="228600"/>
            <a:ext cx="7772400" cy="838200"/>
          </a:xfrm>
        </p:spPr>
        <p:txBody>
          <a:bodyPr/>
          <a:lstStyle/>
          <a:p>
            <a:pPr>
              <a:defRPr/>
            </a:pPr>
            <a:r>
              <a:rPr lang="en-US" smtClean="0"/>
              <a:t>How many animals did Noah need to take on the ark?</a:t>
            </a:r>
          </a:p>
        </p:txBody>
      </p:sp>
      <p:sp>
        <p:nvSpPr>
          <p:cNvPr id="99331" name="Rectangle 3"/>
          <p:cNvSpPr>
            <a:spLocks noGrp="1" noChangeArrowheads="1"/>
          </p:cNvSpPr>
          <p:nvPr>
            <p:ph type="body" idx="1"/>
          </p:nvPr>
        </p:nvSpPr>
        <p:spPr>
          <a:xfrm>
            <a:off x="685800" y="1295400"/>
            <a:ext cx="7772400" cy="5334000"/>
          </a:xfrm>
        </p:spPr>
        <p:txBody>
          <a:bodyPr>
            <a:normAutofit lnSpcReduction="10000"/>
          </a:bodyPr>
          <a:lstStyle/>
          <a:p>
            <a:pPr>
              <a:lnSpc>
                <a:spcPct val="90000"/>
              </a:lnSpc>
            </a:pPr>
            <a:r>
              <a:rPr lang="en-US" sz="2800" dirty="0" smtClean="0">
                <a:latin typeface="Cambria" pitchFamily="18" charset="0"/>
              </a:rPr>
              <a:t>Genesis 6:19 – </a:t>
            </a:r>
            <a:r>
              <a:rPr lang="en-US" sz="2800" b="0" i="1" dirty="0" smtClean="0">
                <a:solidFill>
                  <a:srgbClr val="000099"/>
                </a:solidFill>
                <a:latin typeface="Cambria" pitchFamily="18" charset="0"/>
              </a:rPr>
              <a:t>And </a:t>
            </a:r>
            <a:r>
              <a:rPr lang="en-US" sz="2800" i="1" u="sng" dirty="0" smtClean="0">
                <a:solidFill>
                  <a:srgbClr val="000099"/>
                </a:solidFill>
                <a:latin typeface="Cambria" pitchFamily="18" charset="0"/>
              </a:rPr>
              <a:t>of every living thing </a:t>
            </a:r>
            <a:r>
              <a:rPr lang="en-US" sz="2800" b="0" i="1" dirty="0" smtClean="0">
                <a:solidFill>
                  <a:srgbClr val="000099"/>
                </a:solidFill>
                <a:latin typeface="Cambria" pitchFamily="18" charset="0"/>
              </a:rPr>
              <a:t>of all flesh, you shall </a:t>
            </a:r>
            <a:r>
              <a:rPr lang="en-US" sz="2800" i="1" u="sng" dirty="0" smtClean="0">
                <a:solidFill>
                  <a:srgbClr val="000099"/>
                </a:solidFill>
                <a:latin typeface="Cambria" pitchFamily="18" charset="0"/>
              </a:rPr>
              <a:t>bring two of every sort into the ark </a:t>
            </a:r>
            <a:r>
              <a:rPr lang="en-US" sz="2800" b="0" i="1" dirty="0" smtClean="0">
                <a:solidFill>
                  <a:srgbClr val="000099"/>
                </a:solidFill>
                <a:latin typeface="Cambria" pitchFamily="18" charset="0"/>
              </a:rPr>
              <a:t>to keep them alive with you. They shall be male and female. </a:t>
            </a:r>
          </a:p>
          <a:p>
            <a:pPr>
              <a:lnSpc>
                <a:spcPct val="90000"/>
              </a:lnSpc>
            </a:pPr>
            <a:r>
              <a:rPr lang="en-US" sz="2800" dirty="0" smtClean="0">
                <a:latin typeface="Cambria" pitchFamily="18" charset="0"/>
              </a:rPr>
              <a:t>Genesis 7:2 – </a:t>
            </a:r>
            <a:r>
              <a:rPr lang="en-US" sz="2800" b="0" i="1" dirty="0" smtClean="0">
                <a:solidFill>
                  <a:srgbClr val="000099"/>
                </a:solidFill>
                <a:latin typeface="Cambria" pitchFamily="18" charset="0"/>
              </a:rPr>
              <a:t>Take with </a:t>
            </a:r>
            <a:r>
              <a:rPr lang="en-US" sz="2800" i="1" u="sng" dirty="0" smtClean="0">
                <a:solidFill>
                  <a:srgbClr val="000099"/>
                </a:solidFill>
                <a:latin typeface="Cambria" pitchFamily="18" charset="0"/>
              </a:rPr>
              <a:t>you seven pairs of all clean animals,</a:t>
            </a:r>
            <a:r>
              <a:rPr lang="en-US" sz="2800" b="0" i="1" dirty="0" smtClean="0">
                <a:solidFill>
                  <a:srgbClr val="000099"/>
                </a:solidFill>
                <a:latin typeface="Cambria" pitchFamily="18" charset="0"/>
              </a:rPr>
              <a:t> the male and his mate, </a:t>
            </a:r>
            <a:r>
              <a:rPr lang="en-US" sz="2800" i="1" u="sng" dirty="0" smtClean="0">
                <a:solidFill>
                  <a:srgbClr val="000099"/>
                </a:solidFill>
                <a:latin typeface="Cambria" pitchFamily="18" charset="0"/>
              </a:rPr>
              <a:t>and a pair of the animals that are not clean</a:t>
            </a:r>
            <a:r>
              <a:rPr lang="en-US" sz="2800" b="0" i="1" dirty="0" smtClean="0">
                <a:solidFill>
                  <a:srgbClr val="000099"/>
                </a:solidFill>
                <a:latin typeface="Cambria" pitchFamily="18" charset="0"/>
              </a:rPr>
              <a:t>, the male and his mate</a:t>
            </a:r>
          </a:p>
          <a:p>
            <a:pPr>
              <a:lnSpc>
                <a:spcPct val="90000"/>
              </a:lnSpc>
            </a:pPr>
            <a:r>
              <a:rPr lang="en-US" sz="2800" dirty="0" smtClean="0">
                <a:latin typeface="Cambria" pitchFamily="18" charset="0"/>
              </a:rPr>
              <a:t>Genesis 7:15 – </a:t>
            </a:r>
            <a:r>
              <a:rPr lang="en-US" sz="2800" b="0" i="1" dirty="0" smtClean="0">
                <a:solidFill>
                  <a:srgbClr val="000099"/>
                </a:solidFill>
                <a:latin typeface="Cambria" pitchFamily="18" charset="0"/>
              </a:rPr>
              <a:t>They went into the ark with Noah, two and </a:t>
            </a:r>
            <a:r>
              <a:rPr lang="en-US" sz="2800" i="1" u="sng" dirty="0" smtClean="0">
                <a:solidFill>
                  <a:srgbClr val="000099"/>
                </a:solidFill>
                <a:latin typeface="Cambria" pitchFamily="18" charset="0"/>
              </a:rPr>
              <a:t>two of all flesh in which there was the breath of life</a:t>
            </a:r>
            <a:r>
              <a:rPr lang="en-US" sz="2800" b="0" i="1" dirty="0" smtClean="0">
                <a:solidFill>
                  <a:srgbClr val="000099"/>
                </a:solidFill>
                <a:latin typeface="Cambria" pitchFamily="18" charset="0"/>
              </a:rPr>
              <a:t>.</a:t>
            </a:r>
          </a:p>
          <a:p>
            <a:pPr>
              <a:lnSpc>
                <a:spcPct val="90000"/>
              </a:lnSpc>
            </a:pPr>
            <a:r>
              <a:rPr lang="en-US" sz="2800" dirty="0" smtClean="0">
                <a:latin typeface="Cambria" pitchFamily="18" charset="0"/>
              </a:rPr>
              <a:t>Genesis 7:22 – </a:t>
            </a:r>
            <a:r>
              <a:rPr lang="en-US" sz="2800" i="1" u="sng" dirty="0" smtClean="0">
                <a:solidFill>
                  <a:srgbClr val="000099"/>
                </a:solidFill>
                <a:latin typeface="Cambria" pitchFamily="18" charset="0"/>
              </a:rPr>
              <a:t>Everything on the dry land in whose nostrils was the breath of life</a:t>
            </a:r>
            <a:r>
              <a:rPr lang="en-US" sz="2800" b="0" i="1" dirty="0" smtClean="0">
                <a:solidFill>
                  <a:srgbClr val="000099"/>
                </a:solidFill>
                <a:latin typeface="Cambria" pitchFamily="18" charset="0"/>
              </a:rPr>
              <a:t> died</a:t>
            </a:r>
          </a:p>
        </p:txBody>
      </p:sp>
    </p:spTree>
  </p:cSld>
  <p:clrMapOvr>
    <a:masterClrMapping/>
  </p:clrMapOvr>
  <p:transition>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685800" y="228600"/>
            <a:ext cx="7772400" cy="838200"/>
          </a:xfrm>
        </p:spPr>
        <p:txBody>
          <a:bodyPr/>
          <a:lstStyle/>
          <a:p>
            <a:pPr>
              <a:defRPr/>
            </a:pPr>
            <a:r>
              <a:rPr lang="en-US" smtClean="0"/>
              <a:t>How many animals did Noah need to take on the ark?</a:t>
            </a:r>
          </a:p>
        </p:txBody>
      </p:sp>
      <p:sp>
        <p:nvSpPr>
          <p:cNvPr id="379907" name="Rectangle 3"/>
          <p:cNvSpPr>
            <a:spLocks noGrp="1" noChangeArrowheads="1"/>
          </p:cNvSpPr>
          <p:nvPr>
            <p:ph type="body" idx="1"/>
          </p:nvPr>
        </p:nvSpPr>
        <p:spPr>
          <a:xfrm>
            <a:off x="685800" y="1295400"/>
            <a:ext cx="7772400" cy="5562600"/>
          </a:xfrm>
        </p:spPr>
        <p:txBody>
          <a:bodyPr/>
          <a:lstStyle/>
          <a:p>
            <a:pPr>
              <a:lnSpc>
                <a:spcPct val="90000"/>
              </a:lnSpc>
            </a:pPr>
            <a:r>
              <a:rPr lang="en-US" sz="2400" dirty="0" smtClean="0"/>
              <a:t>Noah </a:t>
            </a:r>
            <a:r>
              <a:rPr lang="en-US" sz="2400" dirty="0" smtClean="0">
                <a:solidFill>
                  <a:srgbClr val="FF3300"/>
                </a:solidFill>
              </a:rPr>
              <a:t>only</a:t>
            </a:r>
            <a:r>
              <a:rPr lang="en-US" sz="2400" dirty="0" smtClean="0"/>
              <a:t> had to keep </a:t>
            </a:r>
            <a:r>
              <a:rPr lang="en-US" sz="2400" dirty="0" smtClean="0">
                <a:solidFill>
                  <a:srgbClr val="FF3300"/>
                </a:solidFill>
              </a:rPr>
              <a:t>breathing land animals</a:t>
            </a:r>
            <a:r>
              <a:rPr lang="en-US" sz="2400" dirty="0" smtClean="0"/>
              <a:t> on the ark.</a:t>
            </a:r>
          </a:p>
          <a:p>
            <a:pPr>
              <a:lnSpc>
                <a:spcPct val="90000"/>
              </a:lnSpc>
            </a:pPr>
            <a:r>
              <a:rPr lang="en-US" sz="2400" dirty="0" smtClean="0"/>
              <a:t>Therefore Noah did not have to take any fish or sea creatures on the ark.</a:t>
            </a:r>
          </a:p>
          <a:p>
            <a:pPr>
              <a:lnSpc>
                <a:spcPct val="90000"/>
              </a:lnSpc>
            </a:pPr>
            <a:r>
              <a:rPr lang="en-US" sz="2400" dirty="0" smtClean="0"/>
              <a:t>Noah </a:t>
            </a:r>
            <a:r>
              <a:rPr lang="en-US" sz="2400" dirty="0" smtClean="0">
                <a:solidFill>
                  <a:srgbClr val="FF3300"/>
                </a:solidFill>
              </a:rPr>
              <a:t>only</a:t>
            </a:r>
            <a:r>
              <a:rPr lang="en-US" sz="2400" dirty="0" smtClean="0"/>
              <a:t> had to take select animals representing </a:t>
            </a:r>
            <a:r>
              <a:rPr lang="en-US" sz="2400" dirty="0" smtClean="0">
                <a:solidFill>
                  <a:srgbClr val="FF3300"/>
                </a:solidFill>
              </a:rPr>
              <a:t>each created “kind”</a:t>
            </a:r>
            <a:r>
              <a:rPr lang="en-US" sz="2400" dirty="0" smtClean="0"/>
              <a:t>:</a:t>
            </a:r>
          </a:p>
          <a:p>
            <a:pPr lvl="1">
              <a:lnSpc>
                <a:spcPct val="90000"/>
              </a:lnSpc>
            </a:pPr>
            <a:r>
              <a:rPr lang="en-US" sz="2200" dirty="0" smtClean="0">
                <a:solidFill>
                  <a:srgbClr val="FF3300"/>
                </a:solidFill>
              </a:rPr>
              <a:t>Seven</a:t>
            </a:r>
            <a:r>
              <a:rPr lang="en-US" sz="2200" dirty="0" smtClean="0"/>
              <a:t> of each “</a:t>
            </a:r>
            <a:r>
              <a:rPr lang="en-US" sz="2200" dirty="0" smtClean="0">
                <a:solidFill>
                  <a:srgbClr val="FF3300"/>
                </a:solidFill>
              </a:rPr>
              <a:t>clean</a:t>
            </a:r>
            <a:r>
              <a:rPr lang="en-US" sz="2200" dirty="0" smtClean="0"/>
              <a:t>” kind (whether seven </a:t>
            </a:r>
            <a:r>
              <a:rPr lang="en-US" sz="2200" u="sng" dirty="0" smtClean="0"/>
              <a:t>pairs</a:t>
            </a:r>
            <a:r>
              <a:rPr lang="en-US" sz="2200" dirty="0" smtClean="0"/>
              <a:t> or seven </a:t>
            </a:r>
            <a:r>
              <a:rPr lang="en-US" sz="2200" u="sng" dirty="0" smtClean="0"/>
              <a:t>individuals</a:t>
            </a:r>
            <a:r>
              <a:rPr lang="en-US" sz="2200" dirty="0" smtClean="0"/>
              <a:t> is uncertain)</a:t>
            </a:r>
          </a:p>
          <a:p>
            <a:pPr lvl="1">
              <a:lnSpc>
                <a:spcPct val="90000"/>
              </a:lnSpc>
            </a:pPr>
            <a:r>
              <a:rPr lang="en-US" sz="2200" dirty="0" smtClean="0">
                <a:solidFill>
                  <a:srgbClr val="FF3300"/>
                </a:solidFill>
              </a:rPr>
              <a:t>Two</a:t>
            </a:r>
            <a:r>
              <a:rPr lang="en-US" sz="2200" dirty="0" smtClean="0"/>
              <a:t> of each </a:t>
            </a:r>
            <a:r>
              <a:rPr lang="en-US" sz="2200" dirty="0" smtClean="0">
                <a:solidFill>
                  <a:srgbClr val="FF3300"/>
                </a:solidFill>
              </a:rPr>
              <a:t>unclean</a:t>
            </a:r>
          </a:p>
          <a:p>
            <a:pPr>
              <a:lnSpc>
                <a:spcPct val="90000"/>
              </a:lnSpc>
            </a:pPr>
            <a:r>
              <a:rPr lang="en-US" sz="2400" dirty="0" smtClean="0"/>
              <a:t>Depending on how “clean” animals were defined in Noah’s day, there may have been </a:t>
            </a:r>
            <a:r>
              <a:rPr lang="en-US" sz="2400" dirty="0" smtClean="0">
                <a:solidFill>
                  <a:srgbClr val="FF3300"/>
                </a:solidFill>
              </a:rPr>
              <a:t>very few clean</a:t>
            </a:r>
            <a:r>
              <a:rPr lang="en-US" sz="2400" dirty="0" smtClean="0"/>
              <a:t> animals (there are only a couple of dozen clean animals as defined in Moses day).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9907">
                                            <p:txEl>
                                              <p:pRg st="1" end="1"/>
                                            </p:txEl>
                                          </p:spTgt>
                                        </p:tgtEl>
                                        <p:attrNameLst>
                                          <p:attrName>style.visibility</p:attrName>
                                        </p:attrNameLst>
                                      </p:cBhvr>
                                      <p:to>
                                        <p:strVal val="visible"/>
                                      </p:to>
                                    </p:set>
                                    <p:animEffect transition="in" filter="dissolve">
                                      <p:cBhvr>
                                        <p:cTn id="7" dur="500"/>
                                        <p:tgtEl>
                                          <p:spTgt spid="3799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9907">
                                            <p:txEl>
                                              <p:pRg st="2" end="2"/>
                                            </p:txEl>
                                          </p:spTgt>
                                        </p:tgtEl>
                                        <p:attrNameLst>
                                          <p:attrName>style.visibility</p:attrName>
                                        </p:attrNameLst>
                                      </p:cBhvr>
                                      <p:to>
                                        <p:strVal val="visible"/>
                                      </p:to>
                                    </p:set>
                                    <p:animEffect transition="in" filter="dissolve">
                                      <p:cBhvr>
                                        <p:cTn id="12" dur="500"/>
                                        <p:tgtEl>
                                          <p:spTgt spid="3799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9907">
                                            <p:txEl>
                                              <p:pRg st="3" end="3"/>
                                            </p:txEl>
                                          </p:spTgt>
                                        </p:tgtEl>
                                        <p:attrNameLst>
                                          <p:attrName>style.visibility</p:attrName>
                                        </p:attrNameLst>
                                      </p:cBhvr>
                                      <p:to>
                                        <p:strVal val="visible"/>
                                      </p:to>
                                    </p:set>
                                    <p:animEffect transition="in" filter="dissolve">
                                      <p:cBhvr>
                                        <p:cTn id="17" dur="500"/>
                                        <p:tgtEl>
                                          <p:spTgt spid="3799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9907">
                                            <p:txEl>
                                              <p:pRg st="4" end="4"/>
                                            </p:txEl>
                                          </p:spTgt>
                                        </p:tgtEl>
                                        <p:attrNameLst>
                                          <p:attrName>style.visibility</p:attrName>
                                        </p:attrNameLst>
                                      </p:cBhvr>
                                      <p:to>
                                        <p:strVal val="visible"/>
                                      </p:to>
                                    </p:set>
                                    <p:animEffect transition="in" filter="dissolve">
                                      <p:cBhvr>
                                        <p:cTn id="22" dur="500"/>
                                        <p:tgtEl>
                                          <p:spTgt spid="3799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9907">
                                            <p:txEl>
                                              <p:pRg st="5" end="5"/>
                                            </p:txEl>
                                          </p:spTgt>
                                        </p:tgtEl>
                                        <p:attrNameLst>
                                          <p:attrName>style.visibility</p:attrName>
                                        </p:attrNameLst>
                                      </p:cBhvr>
                                      <p:to>
                                        <p:strVal val="visible"/>
                                      </p:to>
                                    </p:set>
                                    <p:animEffect transition="in" filter="dissolve">
                                      <p:cBhvr>
                                        <p:cTn id="27" dur="500"/>
                                        <p:tgtEl>
                                          <p:spTgt spid="3799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pPr>
              <a:defRPr/>
            </a:pPr>
            <a:r>
              <a:rPr lang="en-US" sz="2800" dirty="0" smtClean="0"/>
              <a:t>A Possible List of Clean Animals in Moses Day</a:t>
            </a:r>
            <a:endParaRPr lang="en-US" sz="2800" dirty="0"/>
          </a:p>
        </p:txBody>
      </p:sp>
      <p:graphicFrame>
        <p:nvGraphicFramePr>
          <p:cNvPr id="4" name="Content Placeholder 3"/>
          <p:cNvGraphicFramePr>
            <a:graphicFrameLocks noGrp="1"/>
          </p:cNvGraphicFramePr>
          <p:nvPr>
            <p:ph idx="1"/>
          </p:nvPr>
        </p:nvGraphicFramePr>
        <p:xfrm>
          <a:off x="609600" y="609600"/>
          <a:ext cx="8153400" cy="5857240"/>
        </p:xfrm>
        <a:graphic>
          <a:graphicData uri="http://schemas.openxmlformats.org/drawingml/2006/table">
            <a:tbl>
              <a:tblPr firstRow="1" bandRow="1">
                <a:tableStyleId>{93296810-A885-4BE3-A3E7-6D5BEEA58F35}</a:tableStyleId>
              </a:tblPr>
              <a:tblGrid>
                <a:gridCol w="3008050"/>
                <a:gridCol w="1487750"/>
                <a:gridCol w="3657600"/>
              </a:tblGrid>
              <a:tr h="370840">
                <a:tc>
                  <a:txBody>
                    <a:bodyPr/>
                    <a:lstStyle/>
                    <a:p>
                      <a:r>
                        <a:rPr lang="en-US" dirty="0" smtClean="0"/>
                        <a:t>Animals </a:t>
                      </a:r>
                      <a:r>
                        <a:rPr lang="en-US" dirty="0" smtClean="0">
                          <a:solidFill>
                            <a:schemeClr val="accent2">
                              <a:lumMod val="40000"/>
                              <a:lumOff val="60000"/>
                            </a:schemeClr>
                          </a:solidFill>
                        </a:rPr>
                        <a:t>(Deut. 14:4-6)</a:t>
                      </a:r>
                      <a:endParaRPr lang="en-US" dirty="0">
                        <a:solidFill>
                          <a:schemeClr val="accent2">
                            <a:lumMod val="40000"/>
                            <a:lumOff val="60000"/>
                          </a:schemeClr>
                        </a:solidFill>
                      </a:endParaRPr>
                    </a:p>
                  </a:txBody>
                  <a:tcPr/>
                </a:tc>
                <a:tc>
                  <a:txBody>
                    <a:bodyPr/>
                    <a:lstStyle/>
                    <a:p>
                      <a:r>
                        <a:rPr lang="en-US" sz="1800" b="1" kern="1200" dirty="0" smtClean="0">
                          <a:solidFill>
                            <a:schemeClr val="lt1"/>
                          </a:solidFill>
                          <a:latin typeface="+mn-lt"/>
                          <a:ea typeface="+mn-ea"/>
                          <a:cs typeface="+mn-cs"/>
                        </a:rPr>
                        <a:t>Insects </a:t>
                      </a:r>
                      <a:r>
                        <a:rPr lang="en-US" dirty="0" smtClean="0">
                          <a:solidFill>
                            <a:schemeClr val="accent2">
                              <a:lumMod val="40000"/>
                              <a:lumOff val="60000"/>
                            </a:schemeClr>
                          </a:solidFill>
                        </a:rPr>
                        <a:t>(Lev. 11:21)</a:t>
                      </a:r>
                      <a:endParaRPr lang="en-US" sz="1800" b="1" kern="1200" dirty="0">
                        <a:solidFill>
                          <a:schemeClr val="lt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Birds </a:t>
                      </a:r>
                      <a:r>
                        <a:rPr lang="en-US" dirty="0" smtClean="0">
                          <a:solidFill>
                            <a:schemeClr val="accent2">
                              <a:lumMod val="40000"/>
                              <a:lumOff val="60000"/>
                            </a:schemeClr>
                          </a:solidFill>
                        </a:rPr>
                        <a:t>(</a:t>
                      </a:r>
                      <a:r>
                        <a:rPr lang="en-US" dirty="0" err="1" smtClean="0">
                          <a:solidFill>
                            <a:schemeClr val="accent2">
                              <a:lumMod val="40000"/>
                              <a:lumOff val="60000"/>
                            </a:schemeClr>
                          </a:solidFill>
                        </a:rPr>
                        <a:t>Encyclopaedia</a:t>
                      </a:r>
                      <a:r>
                        <a:rPr lang="en-US" dirty="0" smtClean="0">
                          <a:solidFill>
                            <a:schemeClr val="accent2">
                              <a:lumMod val="40000"/>
                              <a:lumOff val="60000"/>
                            </a:schemeClr>
                          </a:solidFill>
                        </a:rPr>
                        <a:t> </a:t>
                      </a:r>
                      <a:r>
                        <a:rPr lang="en-US" dirty="0" err="1" smtClean="0">
                          <a:solidFill>
                            <a:schemeClr val="accent2">
                              <a:lumMod val="40000"/>
                              <a:lumOff val="60000"/>
                            </a:schemeClr>
                          </a:solidFill>
                        </a:rPr>
                        <a:t>Judaica</a:t>
                      </a:r>
                      <a:r>
                        <a:rPr lang="en-US" dirty="0" smtClean="0">
                          <a:solidFill>
                            <a:schemeClr val="accent2">
                              <a:lumMod val="40000"/>
                              <a:lumOff val="60000"/>
                            </a:schemeClr>
                          </a:solidFill>
                        </a:rPr>
                        <a:t> *)</a:t>
                      </a:r>
                      <a:endParaRPr lang="en-US" dirty="0">
                        <a:solidFill>
                          <a:schemeClr val="accent2">
                            <a:lumMod val="40000"/>
                            <a:lumOff val="60000"/>
                          </a:schemeClr>
                        </a:solidFill>
                      </a:endParaRPr>
                    </a:p>
                  </a:txBody>
                  <a:tcPr/>
                </a:tc>
              </a:tr>
              <a:tr h="370840">
                <a:tc>
                  <a:txBody>
                    <a:bodyPr/>
                    <a:lstStyle/>
                    <a:p>
                      <a:pPr algn="l" fontAlgn="b"/>
                      <a:r>
                        <a:rPr lang="en-US" sz="1800" u="none" strike="noStrike" kern="1200" dirty="0">
                          <a:solidFill>
                            <a:schemeClr val="dk1"/>
                          </a:solidFill>
                          <a:latin typeface="+mn-lt"/>
                          <a:ea typeface="+mn-ea"/>
                          <a:cs typeface="+mn-cs"/>
                        </a:rPr>
                        <a:t>antelope</a:t>
                      </a: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cricket</a:t>
                      </a: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domestic duck</a:t>
                      </a:r>
                    </a:p>
                  </a:txBody>
                  <a:tcPr marL="9525" marR="9525" marT="9525" marB="0" anchor="b"/>
                </a:tc>
              </a:tr>
              <a:tr h="370840">
                <a:tc>
                  <a:txBody>
                    <a:bodyPr/>
                    <a:lstStyle/>
                    <a:p>
                      <a:pPr algn="l" fontAlgn="b"/>
                      <a:r>
                        <a:rPr lang="en-US" sz="1800" u="none" strike="noStrike" kern="1200" dirty="0">
                          <a:solidFill>
                            <a:schemeClr val="dk1"/>
                          </a:solidFill>
                          <a:latin typeface="+mn-lt"/>
                          <a:ea typeface="+mn-ea"/>
                          <a:cs typeface="+mn-cs"/>
                        </a:rPr>
                        <a:t>deer</a:t>
                      </a: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grasshopper</a:t>
                      </a: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domestic goose</a:t>
                      </a:r>
                    </a:p>
                  </a:txBody>
                  <a:tcPr marL="9525" marR="9525" marT="9525" marB="0" anchor="b"/>
                </a:tc>
              </a:tr>
              <a:tr h="370840">
                <a:tc>
                  <a:txBody>
                    <a:bodyPr/>
                    <a:lstStyle/>
                    <a:p>
                      <a:pPr algn="l" fontAlgn="b"/>
                      <a:r>
                        <a:rPr lang="en-US" sz="1800" u="none" strike="noStrike" kern="1200" dirty="0">
                          <a:solidFill>
                            <a:schemeClr val="dk1"/>
                          </a:solidFill>
                          <a:latin typeface="+mn-lt"/>
                          <a:ea typeface="+mn-ea"/>
                          <a:cs typeface="+mn-cs"/>
                        </a:rPr>
                        <a:t>gazelle </a:t>
                      </a: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katydid</a:t>
                      </a: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hen</a:t>
                      </a:r>
                    </a:p>
                  </a:txBody>
                  <a:tcPr marL="9525" marR="9525" marT="9525" marB="0" anchor="b"/>
                </a:tc>
              </a:tr>
              <a:tr h="370840">
                <a:tc>
                  <a:txBody>
                    <a:bodyPr/>
                    <a:lstStyle/>
                    <a:p>
                      <a:pPr algn="l" fontAlgn="b"/>
                      <a:r>
                        <a:rPr lang="en-US" sz="1800" u="none" strike="noStrike" kern="1200" dirty="0">
                          <a:solidFill>
                            <a:schemeClr val="dk1"/>
                          </a:solidFill>
                          <a:latin typeface="+mn-lt"/>
                          <a:ea typeface="+mn-ea"/>
                          <a:cs typeface="+mn-cs"/>
                        </a:rPr>
                        <a:t>goat</a:t>
                      </a: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locust</a:t>
                      </a: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house sparrow</a:t>
                      </a:r>
                    </a:p>
                  </a:txBody>
                  <a:tcPr marL="9525" marR="9525" marT="9525" marB="0" anchor="b"/>
                </a:tc>
              </a:tr>
              <a:tr h="370840">
                <a:tc>
                  <a:txBody>
                    <a:bodyPr/>
                    <a:lstStyle/>
                    <a:p>
                      <a:pPr algn="l" fontAlgn="b"/>
                      <a:r>
                        <a:rPr lang="en-US" sz="1800" u="none" strike="noStrike" kern="1200" dirty="0">
                          <a:solidFill>
                            <a:schemeClr val="dk1"/>
                          </a:solidFill>
                          <a:latin typeface="+mn-lt"/>
                          <a:ea typeface="+mn-ea"/>
                          <a:cs typeface="+mn-cs"/>
                        </a:rPr>
                        <a:t>ibex</a:t>
                      </a:r>
                    </a:p>
                  </a:txBody>
                  <a:tcPr marL="9525" marR="9525" marT="9525" marB="0" anchor="b"/>
                </a:tc>
                <a:tc>
                  <a:txBody>
                    <a:bodyPr/>
                    <a:lstStyle/>
                    <a:p>
                      <a:pPr algn="l" fontAlgn="b"/>
                      <a:endParaRPr lang="en-US" sz="1800" b="0" i="0" u="none" strike="noStrike" dirty="0">
                        <a:solidFill>
                          <a:srgbClr val="000000"/>
                        </a:solidFill>
                        <a:latin typeface="Arial"/>
                      </a:endParaRP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palm dove</a:t>
                      </a:r>
                    </a:p>
                  </a:txBody>
                  <a:tcPr marL="9525" marR="9525" marT="9525" marB="0" anchor="b"/>
                </a:tc>
              </a:tr>
              <a:tr h="370840">
                <a:tc>
                  <a:txBody>
                    <a:bodyPr/>
                    <a:lstStyle/>
                    <a:p>
                      <a:pPr algn="l" fontAlgn="b"/>
                      <a:r>
                        <a:rPr lang="en-US" sz="1800" u="none" strike="noStrike" kern="1200" dirty="0">
                          <a:solidFill>
                            <a:schemeClr val="dk1"/>
                          </a:solidFill>
                          <a:latin typeface="+mn-lt"/>
                          <a:ea typeface="+mn-ea"/>
                          <a:cs typeface="+mn-cs"/>
                        </a:rPr>
                        <a:t>mountain sheep</a:t>
                      </a:r>
                    </a:p>
                  </a:txBody>
                  <a:tcPr marL="9525" marR="9525" marT="9525" marB="0" anchor="b"/>
                </a:tc>
                <a:tc>
                  <a:txBody>
                    <a:bodyPr/>
                    <a:lstStyle/>
                    <a:p>
                      <a:pPr algn="l" fontAlgn="b"/>
                      <a:endParaRPr lang="en-US" sz="1800" b="0" i="0" u="none" strike="noStrike" dirty="0">
                        <a:solidFill>
                          <a:srgbClr val="000000"/>
                        </a:solidFill>
                        <a:latin typeface="Arial"/>
                      </a:endParaRP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partridge</a:t>
                      </a:r>
                    </a:p>
                  </a:txBody>
                  <a:tcPr marL="9525" marR="9525" marT="9525" marB="0" anchor="b"/>
                </a:tc>
              </a:tr>
              <a:tr h="370840">
                <a:tc>
                  <a:txBody>
                    <a:bodyPr/>
                    <a:lstStyle/>
                    <a:p>
                      <a:pPr algn="l" fontAlgn="b"/>
                      <a:r>
                        <a:rPr lang="en-US" sz="1800" u="none" strike="noStrike" kern="1200" dirty="0">
                          <a:solidFill>
                            <a:schemeClr val="dk1"/>
                          </a:solidFill>
                          <a:latin typeface="+mn-lt"/>
                          <a:ea typeface="+mn-ea"/>
                          <a:cs typeface="+mn-cs"/>
                        </a:rPr>
                        <a:t>ox</a:t>
                      </a:r>
                    </a:p>
                  </a:txBody>
                  <a:tcPr marL="9525" marR="9525" marT="9525" marB="0" anchor="b"/>
                </a:tc>
                <a:tc>
                  <a:txBody>
                    <a:bodyPr/>
                    <a:lstStyle/>
                    <a:p>
                      <a:pPr algn="l" fontAlgn="b"/>
                      <a:endParaRPr lang="en-US" sz="1800" b="0" i="0" u="none" strike="noStrike" dirty="0">
                        <a:solidFill>
                          <a:srgbClr val="000000"/>
                        </a:solidFill>
                        <a:latin typeface="Arial"/>
                      </a:endParaRP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peacock</a:t>
                      </a:r>
                    </a:p>
                  </a:txBody>
                  <a:tcPr marL="9525" marR="9525" marT="9525" marB="0" anchor="b"/>
                </a:tc>
              </a:tr>
              <a:tr h="370840">
                <a:tc>
                  <a:txBody>
                    <a:bodyPr/>
                    <a:lstStyle/>
                    <a:p>
                      <a:pPr algn="l" fontAlgn="b"/>
                      <a:r>
                        <a:rPr lang="en-US" sz="1800" u="none" strike="noStrike" kern="1200" dirty="0">
                          <a:solidFill>
                            <a:schemeClr val="dk1"/>
                          </a:solidFill>
                          <a:latin typeface="+mn-lt"/>
                          <a:ea typeface="+mn-ea"/>
                          <a:cs typeface="+mn-cs"/>
                        </a:rPr>
                        <a:t>roe deer</a:t>
                      </a:r>
                    </a:p>
                  </a:txBody>
                  <a:tcPr marL="9525" marR="9525" marT="9525" marB="0" anchor="b"/>
                </a:tc>
                <a:tc>
                  <a:txBody>
                    <a:bodyPr/>
                    <a:lstStyle/>
                    <a:p>
                      <a:pPr algn="l" fontAlgn="b"/>
                      <a:endParaRPr lang="en-US" sz="1800" b="0" i="0" u="none" strike="noStrike" dirty="0">
                        <a:solidFill>
                          <a:srgbClr val="000000"/>
                        </a:solidFill>
                        <a:latin typeface="Arial"/>
                      </a:endParaRP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pheasant</a:t>
                      </a:r>
                    </a:p>
                  </a:txBody>
                  <a:tcPr marL="9525" marR="9525" marT="9525" marB="0" anchor="b"/>
                </a:tc>
              </a:tr>
              <a:tr h="370840">
                <a:tc>
                  <a:txBody>
                    <a:bodyPr/>
                    <a:lstStyle/>
                    <a:p>
                      <a:pPr algn="l" fontAlgn="b"/>
                      <a:r>
                        <a:rPr lang="en-US" sz="1800" u="none" strike="noStrike" kern="1200" dirty="0">
                          <a:solidFill>
                            <a:schemeClr val="dk1"/>
                          </a:solidFill>
                          <a:latin typeface="+mn-lt"/>
                          <a:ea typeface="+mn-ea"/>
                          <a:cs typeface="+mn-cs"/>
                        </a:rPr>
                        <a:t>sheep</a:t>
                      </a:r>
                    </a:p>
                  </a:txBody>
                  <a:tcPr marL="9525" marR="9525" marT="9525" marB="0" anchor="b"/>
                </a:tc>
                <a:tc>
                  <a:txBody>
                    <a:bodyPr/>
                    <a:lstStyle/>
                    <a:p>
                      <a:pPr algn="l" fontAlgn="b"/>
                      <a:endParaRPr lang="en-US" sz="1800" b="0" i="0" u="none" strike="noStrike" dirty="0">
                        <a:solidFill>
                          <a:srgbClr val="000000"/>
                        </a:solidFill>
                        <a:latin typeface="Arial"/>
                      </a:endParaRP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pigeon</a:t>
                      </a:r>
                    </a:p>
                  </a:txBody>
                  <a:tcPr marL="9525" marR="9525" marT="9525" marB="0" anchor="b"/>
                </a:tc>
              </a:tr>
              <a:tr h="37084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kern="1200" dirty="0" smtClean="0">
                          <a:solidFill>
                            <a:schemeClr val="dk1"/>
                          </a:solidFill>
                          <a:latin typeface="+mn-lt"/>
                          <a:ea typeface="+mn-ea"/>
                          <a:cs typeface="+mn-cs"/>
                        </a:rPr>
                        <a:t>wild goat</a:t>
                      </a:r>
                    </a:p>
                  </a:txBody>
                  <a:tcPr marL="9525" marR="9525" marT="9525" marB="0" anchor="b"/>
                </a:tc>
                <a:tc>
                  <a:txBody>
                    <a:bodyPr/>
                    <a:lstStyle/>
                    <a:p>
                      <a:pPr algn="l" fontAlgn="b"/>
                      <a:endParaRPr lang="en-US" sz="1800" b="0" i="0" u="none" strike="noStrike" dirty="0">
                        <a:solidFill>
                          <a:srgbClr val="000000"/>
                        </a:solidFill>
                        <a:latin typeface="Arial"/>
                      </a:endParaRPr>
                    </a:p>
                  </a:txBody>
                  <a:tcPr marL="9525" marR="9525" marT="9525" marB="0" anchor="b"/>
                </a:tc>
                <a:tc>
                  <a:txBody>
                    <a:bodyPr/>
                    <a:lstStyle/>
                    <a:p>
                      <a:pPr algn="l" fontAlgn="b"/>
                      <a:r>
                        <a:rPr lang="en-US" sz="1800" u="none" strike="noStrike" kern="1200" dirty="0">
                          <a:solidFill>
                            <a:schemeClr val="dk1"/>
                          </a:solidFill>
                          <a:latin typeface="+mn-lt"/>
                          <a:ea typeface="+mn-ea"/>
                          <a:cs typeface="+mn-cs"/>
                        </a:rPr>
                        <a:t>quail</a:t>
                      </a:r>
                    </a:p>
                  </a:txBody>
                  <a:tcPr marL="9525" marR="9525" marT="9525" marB="0" anchor="b"/>
                </a:tc>
              </a:tr>
              <a:tr h="370840">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800" u="none" strike="noStrike" kern="1200" dirty="0" smtClean="0">
                        <a:solidFill>
                          <a:schemeClr val="dk1"/>
                        </a:solidFill>
                        <a:latin typeface="+mn-lt"/>
                        <a:ea typeface="+mn-ea"/>
                        <a:cs typeface="+mn-cs"/>
                      </a:endParaRPr>
                    </a:p>
                  </a:txBody>
                  <a:tcPr marL="9525" marR="9525" marT="9525" marB="0" anchor="b"/>
                </a:tc>
                <a:tc>
                  <a:txBody>
                    <a:bodyPr/>
                    <a:lstStyle/>
                    <a:p>
                      <a:pPr algn="l" fontAlgn="b"/>
                      <a:endParaRPr lang="en-US" sz="1800" b="0" i="0" u="none" strike="noStrike" dirty="0">
                        <a:solidFill>
                          <a:srgbClr val="000000"/>
                        </a:solidFill>
                        <a:latin typeface="Arial"/>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kern="1200" dirty="0" smtClean="0">
                          <a:solidFill>
                            <a:schemeClr val="dk1"/>
                          </a:solidFill>
                          <a:latin typeface="+mn-lt"/>
                          <a:ea typeface="+mn-ea"/>
                          <a:cs typeface="+mn-cs"/>
                        </a:rPr>
                        <a:t>turtle dove</a:t>
                      </a:r>
                      <a:endParaRPr lang="en-US" sz="1800" u="none" strike="noStrike" kern="1200" dirty="0">
                        <a:solidFill>
                          <a:schemeClr val="dk1"/>
                        </a:solidFill>
                        <a:latin typeface="+mn-lt"/>
                        <a:ea typeface="+mn-ea"/>
                        <a:cs typeface="+mn-cs"/>
                      </a:endParaRPr>
                    </a:p>
                  </a:txBody>
                  <a:tcPr marL="9525" marR="9525" marT="9525" marB="0" anchor="b"/>
                </a:tc>
              </a:tr>
              <a:tr h="1137920">
                <a:tc>
                  <a:txBody>
                    <a:bodyPr/>
                    <a:lstStyle/>
                    <a:p>
                      <a:pPr algn="l" fontAlgn="b"/>
                      <a:r>
                        <a:rPr lang="en-US" sz="1800" i="1" u="none" strike="noStrike" kern="1200" dirty="0" smtClean="0">
                          <a:solidFill>
                            <a:schemeClr val="dk1"/>
                          </a:solidFill>
                          <a:latin typeface="Constantia" pitchFamily="18" charset="0"/>
                          <a:ea typeface="+mn-ea"/>
                          <a:cs typeface="+mn-cs"/>
                        </a:rPr>
                        <a:t>“</a:t>
                      </a:r>
                      <a:r>
                        <a:rPr lang="en-US" sz="1800" i="1" kern="1200" baseline="0" dirty="0" smtClean="0">
                          <a:solidFill>
                            <a:schemeClr val="dk1"/>
                          </a:solidFill>
                          <a:latin typeface="Constantia" pitchFamily="18" charset="0"/>
                          <a:ea typeface="+mn-ea"/>
                          <a:cs typeface="+mn-cs"/>
                        </a:rPr>
                        <a:t>You may eat any animal that has a split hoof divided in two and that chews the cud.” </a:t>
                      </a:r>
                      <a:r>
                        <a:rPr lang="en-US" sz="1600" i="1" kern="1200" baseline="0" dirty="0" smtClean="0">
                          <a:solidFill>
                            <a:schemeClr val="dk1"/>
                          </a:solidFill>
                          <a:latin typeface="+mn-lt"/>
                          <a:ea typeface="+mn-ea"/>
                          <a:cs typeface="+mn-cs"/>
                        </a:rPr>
                        <a:t>(Deut 14:6)</a:t>
                      </a:r>
                      <a:endParaRPr lang="en-US" sz="1600" i="1" u="none" strike="noStrike" kern="1200" dirty="0">
                        <a:solidFill>
                          <a:schemeClr val="dk1"/>
                        </a:solidFill>
                        <a:latin typeface="+mn-lt"/>
                        <a:ea typeface="+mn-ea"/>
                        <a:cs typeface="+mn-cs"/>
                      </a:endParaRPr>
                    </a:p>
                  </a:txBody>
                  <a:tcPr marL="9525" marR="9525" marT="9525" marB="0" anchor="b"/>
                </a:tc>
                <a:tc>
                  <a:txBody>
                    <a:bodyPr/>
                    <a:lstStyle/>
                    <a:p>
                      <a:pPr algn="l" fontAlgn="b"/>
                      <a:endParaRPr lang="en-US" sz="1800" b="0" i="0" u="none" strike="noStrike" dirty="0">
                        <a:solidFill>
                          <a:srgbClr val="000000"/>
                        </a:solidFill>
                        <a:latin typeface="Arial"/>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i="1" kern="1200" baseline="0" dirty="0" smtClean="0">
                          <a:solidFill>
                            <a:schemeClr val="dk1"/>
                          </a:solidFill>
                          <a:latin typeface="Constantia" pitchFamily="18" charset="0"/>
                          <a:ea typeface="+mn-ea"/>
                          <a:cs typeface="+mn-cs"/>
                        </a:rPr>
                        <a:t>“Leviticus 11:13-19 lists 20 ‘unclean’ birds, and Deuteronomy 14:12-18 enumerates 21 … The Bible does not list ‘clean’ birds”. </a:t>
                      </a:r>
                      <a:endParaRPr lang="en-US" sz="1800" i="1" kern="1200" baseline="0" dirty="0">
                        <a:solidFill>
                          <a:schemeClr val="dk1"/>
                        </a:solidFill>
                        <a:latin typeface="Constantia" pitchFamily="18" charset="0"/>
                        <a:ea typeface="+mn-ea"/>
                        <a:cs typeface="+mn-cs"/>
                      </a:endParaRPr>
                    </a:p>
                  </a:txBody>
                  <a:tcPr marL="9525" marR="9525" marT="9525" marB="0" anchor="b"/>
                </a:tc>
              </a:tr>
            </a:tbl>
          </a:graphicData>
        </a:graphic>
      </p:graphicFrame>
      <p:sp>
        <p:nvSpPr>
          <p:cNvPr id="101437" name="Rectangle 4"/>
          <p:cNvSpPr>
            <a:spLocks noChangeArrowheads="1"/>
          </p:cNvSpPr>
          <p:nvPr/>
        </p:nvSpPr>
        <p:spPr bwMode="auto">
          <a:xfrm>
            <a:off x="609600" y="6488113"/>
            <a:ext cx="7391400" cy="369887"/>
          </a:xfrm>
          <a:prstGeom prst="rect">
            <a:avLst/>
          </a:prstGeom>
          <a:noFill/>
          <a:ln w="9525">
            <a:noFill/>
            <a:miter lim="800000"/>
            <a:headEnd/>
            <a:tailEnd/>
          </a:ln>
        </p:spPr>
        <p:txBody>
          <a:bodyPr>
            <a:spAutoFit/>
          </a:bodyPr>
          <a:lstStyle/>
          <a:p>
            <a:pPr>
              <a:buFontTx/>
              <a:buNone/>
            </a:pPr>
            <a:r>
              <a:rPr lang="en-US" sz="1800"/>
              <a:t>*http://ej.kdsdev.com/sample-articles/article_view.php?sid=dietary-laws&amp;p=7</a:t>
            </a:r>
          </a:p>
        </p:txBody>
      </p:sp>
    </p:spTree>
  </p:cSld>
  <p:clrMapOvr>
    <a:masterClrMapping/>
  </p:clrMapOvr>
  <p:transition>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685800" y="228600"/>
            <a:ext cx="7772400" cy="838200"/>
          </a:xfrm>
        </p:spPr>
        <p:txBody>
          <a:bodyPr/>
          <a:lstStyle/>
          <a:p>
            <a:pPr>
              <a:defRPr/>
            </a:pPr>
            <a:r>
              <a:rPr lang="en-US" smtClean="0"/>
              <a:t>How many animals did Noah need to take on the ark?</a:t>
            </a:r>
          </a:p>
        </p:txBody>
      </p:sp>
      <p:sp>
        <p:nvSpPr>
          <p:cNvPr id="379907" name="Rectangle 3"/>
          <p:cNvSpPr>
            <a:spLocks noGrp="1" noChangeArrowheads="1"/>
          </p:cNvSpPr>
          <p:nvPr>
            <p:ph type="body" idx="1"/>
          </p:nvPr>
        </p:nvSpPr>
        <p:spPr>
          <a:xfrm>
            <a:off x="685800" y="1295400"/>
            <a:ext cx="7772400" cy="5562600"/>
          </a:xfrm>
        </p:spPr>
        <p:txBody>
          <a:bodyPr/>
          <a:lstStyle/>
          <a:p>
            <a:pPr>
              <a:lnSpc>
                <a:spcPct val="90000"/>
              </a:lnSpc>
            </a:pPr>
            <a:r>
              <a:rPr lang="en-US" sz="2400" dirty="0" smtClean="0"/>
              <a:t>Noah </a:t>
            </a:r>
            <a:r>
              <a:rPr lang="en-US" sz="2400" dirty="0" smtClean="0">
                <a:solidFill>
                  <a:srgbClr val="FF3300"/>
                </a:solidFill>
              </a:rPr>
              <a:t>only</a:t>
            </a:r>
            <a:r>
              <a:rPr lang="en-US" sz="2400" dirty="0" smtClean="0"/>
              <a:t> had to keep </a:t>
            </a:r>
            <a:r>
              <a:rPr lang="en-US" sz="2400" dirty="0" smtClean="0">
                <a:solidFill>
                  <a:srgbClr val="FF3300"/>
                </a:solidFill>
              </a:rPr>
              <a:t>breathing land animals</a:t>
            </a:r>
            <a:r>
              <a:rPr lang="en-US" sz="2400" dirty="0" smtClean="0"/>
              <a:t> on the ark.</a:t>
            </a:r>
          </a:p>
          <a:p>
            <a:pPr>
              <a:lnSpc>
                <a:spcPct val="90000"/>
              </a:lnSpc>
            </a:pPr>
            <a:r>
              <a:rPr lang="en-US" sz="2400" dirty="0" smtClean="0"/>
              <a:t>Therefore Noah did not have to take any fish or sea creatures on the ark.</a:t>
            </a:r>
          </a:p>
          <a:p>
            <a:pPr>
              <a:lnSpc>
                <a:spcPct val="90000"/>
              </a:lnSpc>
            </a:pPr>
            <a:r>
              <a:rPr lang="en-US" sz="2400" dirty="0" smtClean="0"/>
              <a:t>Noah </a:t>
            </a:r>
            <a:r>
              <a:rPr lang="en-US" sz="2400" dirty="0" smtClean="0">
                <a:solidFill>
                  <a:srgbClr val="FF3300"/>
                </a:solidFill>
              </a:rPr>
              <a:t>only</a:t>
            </a:r>
            <a:r>
              <a:rPr lang="en-US" sz="2400" dirty="0" smtClean="0"/>
              <a:t> had to take select animals representing </a:t>
            </a:r>
            <a:r>
              <a:rPr lang="en-US" sz="2400" dirty="0" smtClean="0">
                <a:solidFill>
                  <a:srgbClr val="FF3300"/>
                </a:solidFill>
              </a:rPr>
              <a:t>each created “kind”</a:t>
            </a:r>
            <a:r>
              <a:rPr lang="en-US" sz="2400" dirty="0" smtClean="0"/>
              <a:t>:</a:t>
            </a:r>
          </a:p>
          <a:p>
            <a:pPr lvl="1">
              <a:lnSpc>
                <a:spcPct val="90000"/>
              </a:lnSpc>
            </a:pPr>
            <a:r>
              <a:rPr lang="en-US" sz="2000" dirty="0" smtClean="0">
                <a:solidFill>
                  <a:srgbClr val="FF3300"/>
                </a:solidFill>
              </a:rPr>
              <a:t>Seven</a:t>
            </a:r>
            <a:r>
              <a:rPr lang="en-US" sz="2000" dirty="0" smtClean="0"/>
              <a:t> of each “</a:t>
            </a:r>
            <a:r>
              <a:rPr lang="en-US" sz="2000" dirty="0" smtClean="0">
                <a:solidFill>
                  <a:srgbClr val="FF3300"/>
                </a:solidFill>
              </a:rPr>
              <a:t>clean</a:t>
            </a:r>
            <a:r>
              <a:rPr lang="en-US" sz="2000" dirty="0" smtClean="0"/>
              <a:t>” kind (whether seven </a:t>
            </a:r>
            <a:r>
              <a:rPr lang="en-US" sz="2000" u="sng" dirty="0" smtClean="0"/>
              <a:t>pairs</a:t>
            </a:r>
            <a:r>
              <a:rPr lang="en-US" sz="2000" dirty="0" smtClean="0"/>
              <a:t> or seven </a:t>
            </a:r>
            <a:r>
              <a:rPr lang="en-US" sz="2000" u="sng" dirty="0" smtClean="0"/>
              <a:t>individuals</a:t>
            </a:r>
            <a:r>
              <a:rPr lang="en-US" sz="2000" dirty="0" smtClean="0"/>
              <a:t> is uncertain)</a:t>
            </a:r>
          </a:p>
          <a:p>
            <a:pPr lvl="1">
              <a:lnSpc>
                <a:spcPct val="90000"/>
              </a:lnSpc>
            </a:pPr>
            <a:r>
              <a:rPr lang="en-US" sz="2000" dirty="0" smtClean="0">
                <a:solidFill>
                  <a:srgbClr val="FF3300"/>
                </a:solidFill>
              </a:rPr>
              <a:t>Two</a:t>
            </a:r>
            <a:r>
              <a:rPr lang="en-US" sz="2000" dirty="0" smtClean="0"/>
              <a:t> of each </a:t>
            </a:r>
            <a:r>
              <a:rPr lang="en-US" sz="2000" dirty="0" smtClean="0">
                <a:solidFill>
                  <a:srgbClr val="FF3300"/>
                </a:solidFill>
              </a:rPr>
              <a:t>unclean</a:t>
            </a:r>
          </a:p>
          <a:p>
            <a:pPr>
              <a:lnSpc>
                <a:spcPct val="90000"/>
              </a:lnSpc>
            </a:pPr>
            <a:r>
              <a:rPr lang="en-US" sz="2400" dirty="0" smtClean="0"/>
              <a:t>Depending on how “clean” animals were defined in Noah’s day, there may have been </a:t>
            </a:r>
            <a:r>
              <a:rPr lang="en-US" sz="2400" dirty="0" smtClean="0">
                <a:solidFill>
                  <a:srgbClr val="FF3300"/>
                </a:solidFill>
              </a:rPr>
              <a:t>very few clean</a:t>
            </a:r>
            <a:r>
              <a:rPr lang="en-US" sz="2400" dirty="0" smtClean="0"/>
              <a:t> animals (there are only a couple of dozen clean animals as defined in Moses day).</a:t>
            </a:r>
          </a:p>
          <a:p>
            <a:pPr>
              <a:lnSpc>
                <a:spcPct val="90000"/>
              </a:lnSpc>
            </a:pPr>
            <a:r>
              <a:rPr lang="en-US" sz="2400" dirty="0" smtClean="0"/>
              <a:t>If this is the case the </a:t>
            </a:r>
            <a:r>
              <a:rPr lang="en-US" sz="2400" dirty="0" smtClean="0">
                <a:solidFill>
                  <a:srgbClr val="FF3300"/>
                </a:solidFill>
              </a:rPr>
              <a:t>majority</a:t>
            </a:r>
            <a:r>
              <a:rPr lang="en-US" sz="2400" dirty="0" smtClean="0"/>
              <a:t> of animal kinds on the ark would be represented by </a:t>
            </a:r>
            <a:r>
              <a:rPr lang="en-US" sz="2400" dirty="0" smtClean="0">
                <a:solidFill>
                  <a:srgbClr val="FF3300"/>
                </a:solidFill>
              </a:rPr>
              <a:t>one pair </a:t>
            </a:r>
            <a:r>
              <a:rPr lang="en-US" sz="2400" dirty="0" smtClean="0"/>
              <a:t>(rather than seven).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9907">
                                            <p:txEl>
                                              <p:pRg st="6" end="6"/>
                                            </p:txEl>
                                          </p:spTgt>
                                        </p:tgtEl>
                                        <p:attrNameLst>
                                          <p:attrName>style.visibility</p:attrName>
                                        </p:attrNameLst>
                                      </p:cBhvr>
                                      <p:to>
                                        <p:strVal val="visible"/>
                                      </p:to>
                                    </p:set>
                                    <p:animEffect transition="in" filter="dissolve">
                                      <p:cBhvr>
                                        <p:cTn id="7" dur="500"/>
                                        <p:tgtEl>
                                          <p:spTgt spid="3799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685800" y="0"/>
            <a:ext cx="7772400" cy="838200"/>
          </a:xfrm>
        </p:spPr>
        <p:txBody>
          <a:bodyPr/>
          <a:lstStyle/>
          <a:p>
            <a:pPr>
              <a:defRPr/>
            </a:pPr>
            <a:r>
              <a:rPr lang="en-US" dirty="0" smtClean="0"/>
              <a:t>What is an animal “kind”?</a:t>
            </a:r>
          </a:p>
        </p:txBody>
      </p:sp>
      <p:sp>
        <p:nvSpPr>
          <p:cNvPr id="380931" name="Rectangle 3"/>
          <p:cNvSpPr>
            <a:spLocks noGrp="1" noChangeArrowheads="1"/>
          </p:cNvSpPr>
          <p:nvPr>
            <p:ph type="body" idx="1"/>
          </p:nvPr>
        </p:nvSpPr>
        <p:spPr>
          <a:xfrm>
            <a:off x="685800" y="762000"/>
            <a:ext cx="7772400" cy="5867400"/>
          </a:xfrm>
        </p:spPr>
        <p:txBody>
          <a:bodyPr>
            <a:normAutofit/>
          </a:bodyPr>
          <a:lstStyle/>
          <a:p>
            <a:pPr>
              <a:lnSpc>
                <a:spcPct val="90000"/>
              </a:lnSpc>
            </a:pPr>
            <a:r>
              <a:rPr lang="en-US" sz="2800" dirty="0" smtClean="0">
                <a:latin typeface="Calibri" pitchFamily="34" charset="0"/>
              </a:rPr>
              <a:t>Noah was instructed to take two (or seven) of each “</a:t>
            </a:r>
            <a:r>
              <a:rPr lang="en-US" sz="2800" dirty="0" smtClean="0">
                <a:solidFill>
                  <a:srgbClr val="FF3300"/>
                </a:solidFill>
                <a:latin typeface="Calibri" pitchFamily="34" charset="0"/>
              </a:rPr>
              <a:t>kind</a:t>
            </a:r>
            <a:r>
              <a:rPr lang="en-US" sz="2800" dirty="0" smtClean="0">
                <a:latin typeface="Calibri" pitchFamily="34" charset="0"/>
              </a:rPr>
              <a:t>” of land animal on board the ark .</a:t>
            </a:r>
          </a:p>
          <a:p>
            <a:pPr>
              <a:lnSpc>
                <a:spcPct val="90000"/>
              </a:lnSpc>
            </a:pPr>
            <a:r>
              <a:rPr lang="en-US" sz="2800" dirty="0" smtClean="0">
                <a:latin typeface="Calibri" pitchFamily="34" charset="0"/>
              </a:rPr>
              <a:t>Animals are of the same “kind” if they can procreate and therefore produce other animals of the same “kind” as themselves.</a:t>
            </a:r>
          </a:p>
          <a:p>
            <a:pPr>
              <a:lnSpc>
                <a:spcPct val="90000"/>
              </a:lnSpc>
            </a:pPr>
            <a:r>
              <a:rPr lang="en-US" sz="2800" dirty="0" smtClean="0">
                <a:latin typeface="Calibri" pitchFamily="34" charset="0"/>
              </a:rPr>
              <a:t>Thus by having a representative of each kind of animal on the ark, the earth could be repopulated after the flood with each of the different kinds of animals as they existed before the flood.</a:t>
            </a:r>
          </a:p>
          <a:p>
            <a:pPr>
              <a:lnSpc>
                <a:spcPct val="90000"/>
              </a:lnSpc>
            </a:pPr>
            <a:r>
              <a:rPr lang="en-US" sz="2400" dirty="0" smtClean="0">
                <a:latin typeface="Cambria" pitchFamily="18" charset="0"/>
              </a:rPr>
              <a:t>Genesis 6:20 – </a:t>
            </a:r>
            <a:r>
              <a:rPr lang="en-US" sz="2400" b="0" i="1" dirty="0" smtClean="0">
                <a:solidFill>
                  <a:srgbClr val="000099"/>
                </a:solidFill>
                <a:latin typeface="Cambria" pitchFamily="18" charset="0"/>
              </a:rPr>
              <a:t>Of the birds </a:t>
            </a:r>
            <a:r>
              <a:rPr lang="en-US" sz="2400" i="1" u="sng" dirty="0" smtClean="0">
                <a:solidFill>
                  <a:srgbClr val="000099"/>
                </a:solidFill>
                <a:latin typeface="Cambria" pitchFamily="18" charset="0"/>
              </a:rPr>
              <a:t>according to their kinds</a:t>
            </a:r>
            <a:r>
              <a:rPr lang="en-US" sz="2400" b="0" i="1" dirty="0" smtClean="0">
                <a:solidFill>
                  <a:srgbClr val="000099"/>
                </a:solidFill>
                <a:latin typeface="Cambria" pitchFamily="18" charset="0"/>
              </a:rPr>
              <a:t>, and of the animals </a:t>
            </a:r>
            <a:r>
              <a:rPr lang="en-US" sz="2400" i="1" u="sng" dirty="0" smtClean="0">
                <a:solidFill>
                  <a:srgbClr val="000099"/>
                </a:solidFill>
                <a:latin typeface="Cambria" pitchFamily="18" charset="0"/>
              </a:rPr>
              <a:t>according to their kinds</a:t>
            </a:r>
            <a:r>
              <a:rPr lang="en-US" sz="2400" b="0" i="1" dirty="0" smtClean="0">
                <a:solidFill>
                  <a:srgbClr val="000099"/>
                </a:solidFill>
                <a:latin typeface="Cambria" pitchFamily="18" charset="0"/>
              </a:rPr>
              <a:t>, of every creeping thing of the ground, </a:t>
            </a:r>
            <a:r>
              <a:rPr lang="en-US" sz="2400" i="1" u="sng" dirty="0" smtClean="0">
                <a:solidFill>
                  <a:srgbClr val="000099"/>
                </a:solidFill>
                <a:latin typeface="Cambria" pitchFamily="18" charset="0"/>
              </a:rPr>
              <a:t>according to its kind</a:t>
            </a:r>
            <a:r>
              <a:rPr lang="en-US" sz="2400" b="0" i="1" dirty="0" smtClean="0">
                <a:solidFill>
                  <a:srgbClr val="000099"/>
                </a:solidFill>
                <a:latin typeface="Cambria" pitchFamily="18" charset="0"/>
              </a:rPr>
              <a:t>, two of every sort shall come in to you to keep them alive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0931">
                                            <p:txEl>
                                              <p:pRg st="0" end="0"/>
                                            </p:txEl>
                                          </p:spTgt>
                                        </p:tgtEl>
                                        <p:attrNameLst>
                                          <p:attrName>style.visibility</p:attrName>
                                        </p:attrNameLst>
                                      </p:cBhvr>
                                      <p:to>
                                        <p:strVal val="visible"/>
                                      </p:to>
                                    </p:set>
                                    <p:animEffect transition="in" filter="dissolve">
                                      <p:cBhvr>
                                        <p:cTn id="7" dur="500"/>
                                        <p:tgtEl>
                                          <p:spTgt spid="380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0931">
                                            <p:txEl>
                                              <p:pRg st="1" end="1"/>
                                            </p:txEl>
                                          </p:spTgt>
                                        </p:tgtEl>
                                        <p:attrNameLst>
                                          <p:attrName>style.visibility</p:attrName>
                                        </p:attrNameLst>
                                      </p:cBhvr>
                                      <p:to>
                                        <p:strVal val="visible"/>
                                      </p:to>
                                    </p:set>
                                    <p:animEffect transition="in" filter="dissolve">
                                      <p:cBhvr>
                                        <p:cTn id="12" dur="500"/>
                                        <p:tgtEl>
                                          <p:spTgt spid="380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0931">
                                            <p:txEl>
                                              <p:pRg st="2" end="2"/>
                                            </p:txEl>
                                          </p:spTgt>
                                        </p:tgtEl>
                                        <p:attrNameLst>
                                          <p:attrName>style.visibility</p:attrName>
                                        </p:attrNameLst>
                                      </p:cBhvr>
                                      <p:to>
                                        <p:strVal val="visible"/>
                                      </p:to>
                                    </p:set>
                                    <p:animEffect transition="in" filter="dissolve">
                                      <p:cBhvr>
                                        <p:cTn id="17" dur="500"/>
                                        <p:tgtEl>
                                          <p:spTgt spid="3809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0931">
                                            <p:txEl>
                                              <p:pRg st="3" end="3"/>
                                            </p:txEl>
                                          </p:spTgt>
                                        </p:tgtEl>
                                        <p:attrNameLst>
                                          <p:attrName>style.visibility</p:attrName>
                                        </p:attrNameLst>
                                      </p:cBhvr>
                                      <p:to>
                                        <p:strVal val="visible"/>
                                      </p:to>
                                    </p:set>
                                    <p:animEffect transition="in" filter="dissolve">
                                      <p:cBhvr>
                                        <p:cTn id="22" dur="500"/>
                                        <p:tgtEl>
                                          <p:spTgt spid="3809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990600"/>
          </a:xfrm>
        </p:spPr>
        <p:txBody>
          <a:bodyPr/>
          <a:lstStyle/>
          <a:p>
            <a:pPr eaLnBrk="1" hangingPunct="1">
              <a:defRPr/>
            </a:pPr>
            <a:r>
              <a:rPr lang="en-US" sz="3200" b="1" dirty="0" smtClean="0">
                <a:latin typeface="Tahoma" pitchFamily="34" charset="0"/>
              </a:rPr>
              <a:t>Genesis 7:6-12 – The Flood Begins!</a:t>
            </a:r>
          </a:p>
        </p:txBody>
      </p:sp>
      <p:sp>
        <p:nvSpPr>
          <p:cNvPr id="60419" name="Rectangle 3"/>
          <p:cNvSpPr>
            <a:spLocks noGrp="1" noChangeArrowheads="1"/>
          </p:cNvSpPr>
          <p:nvPr>
            <p:ph idx="1"/>
          </p:nvPr>
        </p:nvSpPr>
        <p:spPr>
          <a:xfrm>
            <a:off x="457200" y="1066800"/>
            <a:ext cx="8229600" cy="5791200"/>
          </a:xfrm>
        </p:spPr>
        <p:txBody>
          <a:bodyPr>
            <a:normAutofit lnSpcReduction="10000"/>
          </a:bodyPr>
          <a:lstStyle/>
          <a:p>
            <a:pPr marL="0" indent="0" eaLnBrk="1" hangingPunct="1">
              <a:lnSpc>
                <a:spcPct val="90000"/>
              </a:lnSpc>
              <a:defRPr/>
            </a:pPr>
            <a:r>
              <a:rPr lang="en-US" sz="2800" i="1" baseline="30000" dirty="0" smtClean="0">
                <a:latin typeface="Cambria" pitchFamily="18" charset="0"/>
              </a:rPr>
              <a:t>6</a:t>
            </a:r>
            <a:r>
              <a:rPr lang="en-US" sz="2800" i="1" dirty="0" smtClean="0">
                <a:latin typeface="Cambria" pitchFamily="18" charset="0"/>
              </a:rPr>
              <a:t> Noah was six hundred years old when the flood of waters came upon the earth. </a:t>
            </a:r>
            <a:r>
              <a:rPr lang="en-US" sz="2800" i="1" baseline="30000" dirty="0" smtClean="0">
                <a:latin typeface="Cambria" pitchFamily="18" charset="0"/>
              </a:rPr>
              <a:t>7</a:t>
            </a:r>
            <a:r>
              <a:rPr lang="en-US" sz="2800" i="1" dirty="0" smtClean="0">
                <a:latin typeface="Cambria" pitchFamily="18" charset="0"/>
              </a:rPr>
              <a:t> And Noah and his sons and his wife and his sons' wives with him went into the ark to escape the waters of the flood. </a:t>
            </a:r>
            <a:r>
              <a:rPr lang="en-US" sz="2800" i="1" baseline="30000" dirty="0" smtClean="0">
                <a:latin typeface="Cambria" pitchFamily="18" charset="0"/>
              </a:rPr>
              <a:t>8</a:t>
            </a:r>
            <a:r>
              <a:rPr lang="en-US" sz="2800" i="1" dirty="0" smtClean="0">
                <a:latin typeface="Cambria" pitchFamily="18" charset="0"/>
              </a:rPr>
              <a:t> Of clean animals, and of animals that are not clean, and of birds, and of everything that creeps on the ground, </a:t>
            </a:r>
            <a:r>
              <a:rPr lang="en-US" sz="2800" i="1" baseline="30000" dirty="0" smtClean="0">
                <a:latin typeface="Cambria" pitchFamily="18" charset="0"/>
              </a:rPr>
              <a:t>9</a:t>
            </a:r>
            <a:r>
              <a:rPr lang="en-US" sz="2800" i="1" dirty="0" smtClean="0">
                <a:latin typeface="Cambria" pitchFamily="18" charset="0"/>
              </a:rPr>
              <a:t> two and two, male and female, went into the ark with Noah, as God had commanded Noah. </a:t>
            </a:r>
            <a:r>
              <a:rPr lang="en-US" sz="2800" i="1" baseline="30000" dirty="0" smtClean="0">
                <a:latin typeface="Cambria" pitchFamily="18" charset="0"/>
              </a:rPr>
              <a:t>10</a:t>
            </a:r>
            <a:r>
              <a:rPr lang="en-US" sz="2800" i="1" dirty="0" smtClean="0">
                <a:latin typeface="Cambria" pitchFamily="18" charset="0"/>
              </a:rPr>
              <a:t> And after seven days the waters of the flood came upon the earth. </a:t>
            </a:r>
            <a:r>
              <a:rPr lang="en-US" sz="2800" i="1" baseline="30000" dirty="0" smtClean="0">
                <a:latin typeface="Cambria" pitchFamily="18" charset="0"/>
              </a:rPr>
              <a:t>11</a:t>
            </a:r>
            <a:r>
              <a:rPr lang="en-US" sz="2800" i="1" dirty="0" smtClean="0">
                <a:latin typeface="Cambria" pitchFamily="18" charset="0"/>
              </a:rPr>
              <a:t> In the six hundredth year of Noah's life, in the second month, on the seventeenth day of the month, on that day all the fountains of the great deep burst forth, and the windows of the heavens were opened. </a:t>
            </a:r>
            <a:r>
              <a:rPr lang="en-US" sz="2800" i="1" baseline="30000" dirty="0" smtClean="0">
                <a:latin typeface="Cambria" pitchFamily="18" charset="0"/>
              </a:rPr>
              <a:t>12</a:t>
            </a:r>
            <a:r>
              <a:rPr lang="en-US" sz="2800" i="1" dirty="0" smtClean="0">
                <a:latin typeface="Cambria" pitchFamily="18" charset="0"/>
              </a:rPr>
              <a:t> And rain fell upon the earth forty days and forty nights. </a:t>
            </a:r>
            <a:endParaRPr lang="en-US" sz="3100" i="1" dirty="0" smtClean="0">
              <a:latin typeface="Cambria" pitchFamily="18"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0"/>
            <a:ext cx="4114800" cy="6705600"/>
          </a:xfrm>
        </p:spPr>
        <p:txBody>
          <a:bodyPr/>
          <a:lstStyle/>
          <a:p>
            <a:r>
              <a:rPr lang="en-US" sz="2800" smtClean="0">
                <a:latin typeface="Tahoma" pitchFamily="34" charset="0"/>
              </a:rPr>
              <a:t>By observing the different kinds of living things in the world today, we can see that God built a great deal of </a:t>
            </a:r>
            <a:r>
              <a:rPr lang="en-US" sz="2800" smtClean="0">
                <a:solidFill>
                  <a:srgbClr val="FF3300"/>
                </a:solidFill>
                <a:latin typeface="Tahoma" pitchFamily="34" charset="0"/>
              </a:rPr>
              <a:t>variety and adaptability</a:t>
            </a:r>
            <a:r>
              <a:rPr lang="en-US" sz="2800" smtClean="0">
                <a:latin typeface="Tahoma" pitchFamily="34" charset="0"/>
              </a:rPr>
              <a:t> into each created kind!</a:t>
            </a:r>
          </a:p>
        </p:txBody>
      </p:sp>
      <p:pic>
        <p:nvPicPr>
          <p:cNvPr id="103427" name="Picture 12" descr="DogVarieties"/>
          <p:cNvPicPr>
            <a:picLocks noChangeAspect="1" noChangeArrowheads="1"/>
          </p:cNvPicPr>
          <p:nvPr/>
        </p:nvPicPr>
        <p:blipFill>
          <a:blip r:embed="rId2" cstate="print"/>
          <a:srcRect/>
          <a:stretch>
            <a:fillRect/>
          </a:stretch>
        </p:blipFill>
        <p:spPr bwMode="auto">
          <a:xfrm>
            <a:off x="4079875" y="0"/>
            <a:ext cx="5064125"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0"/>
            <a:ext cx="3581400" cy="6858000"/>
          </a:xfrm>
        </p:spPr>
        <p:txBody>
          <a:bodyPr/>
          <a:lstStyle/>
          <a:p>
            <a:r>
              <a:rPr lang="en-US" sz="2800" smtClean="0">
                <a:latin typeface="Tahoma" pitchFamily="34" charset="0"/>
              </a:rPr>
              <a:t>While God has built great variety into each kind, God has also placed </a:t>
            </a:r>
            <a:r>
              <a:rPr lang="en-US" sz="2800" smtClean="0">
                <a:solidFill>
                  <a:srgbClr val="FF3300"/>
                </a:solidFill>
                <a:latin typeface="Tahoma" pitchFamily="34" charset="0"/>
              </a:rPr>
              <a:t>limits</a:t>
            </a:r>
            <a:r>
              <a:rPr lang="en-US" sz="2800" smtClean="0">
                <a:latin typeface="Tahoma" pitchFamily="34" charset="0"/>
              </a:rPr>
              <a:t>. God made all living things to produce “</a:t>
            </a:r>
            <a:r>
              <a:rPr lang="en-US" sz="2800" smtClean="0">
                <a:solidFill>
                  <a:srgbClr val="FF3300"/>
                </a:solidFill>
                <a:latin typeface="Tahoma" pitchFamily="34" charset="0"/>
              </a:rPr>
              <a:t>according to their kinds</a:t>
            </a:r>
            <a:r>
              <a:rPr lang="en-US" sz="2800" smtClean="0">
                <a:latin typeface="Tahoma" pitchFamily="34" charset="0"/>
              </a:rPr>
              <a:t>” (Genesis 1:11,12,21,24,25)</a:t>
            </a:r>
          </a:p>
        </p:txBody>
      </p:sp>
      <p:pic>
        <p:nvPicPr>
          <p:cNvPr id="104451" name="Picture 6" descr="DogsBigAndLittle"/>
          <p:cNvPicPr>
            <a:picLocks noChangeAspect="1" noChangeArrowheads="1"/>
          </p:cNvPicPr>
          <p:nvPr/>
        </p:nvPicPr>
        <p:blipFill>
          <a:blip r:embed="rId2" cstate="print"/>
          <a:srcRect/>
          <a:stretch>
            <a:fillRect/>
          </a:stretch>
        </p:blipFill>
        <p:spPr bwMode="auto">
          <a:xfrm>
            <a:off x="3581400" y="762000"/>
            <a:ext cx="5562600" cy="55499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5800" y="0"/>
            <a:ext cx="7772400" cy="1447800"/>
          </a:xfrm>
        </p:spPr>
        <p:txBody>
          <a:bodyPr/>
          <a:lstStyle/>
          <a:p>
            <a:r>
              <a:rPr lang="en-US" smtClean="0">
                <a:latin typeface="Tahoma" pitchFamily="34" charset="0"/>
              </a:rPr>
              <a:t>So God did not populate the earth using the evolutionary “</a:t>
            </a:r>
            <a:r>
              <a:rPr lang="en-US" smtClean="0">
                <a:solidFill>
                  <a:srgbClr val="FF3300"/>
                </a:solidFill>
                <a:latin typeface="Tahoma" pitchFamily="34" charset="0"/>
              </a:rPr>
              <a:t>tree</a:t>
            </a:r>
            <a:r>
              <a:rPr lang="en-US" smtClean="0">
                <a:latin typeface="Tahoma" pitchFamily="34" charset="0"/>
              </a:rPr>
              <a:t>” where all things are thought to descend from one single celled organism</a:t>
            </a:r>
          </a:p>
        </p:txBody>
      </p:sp>
      <p:pic>
        <p:nvPicPr>
          <p:cNvPr id="105475" name="Picture 4" descr="SpeciesTree"/>
          <p:cNvPicPr preferRelativeResize="0">
            <a:picLocks noChangeAspect="1" noChangeArrowheads="1"/>
          </p:cNvPicPr>
          <p:nvPr/>
        </p:nvPicPr>
        <p:blipFill>
          <a:blip r:embed="rId2" cstate="print"/>
          <a:srcRect/>
          <a:stretch>
            <a:fillRect/>
          </a:stretch>
        </p:blipFill>
        <p:spPr bwMode="auto">
          <a:xfrm>
            <a:off x="457200" y="2133600"/>
            <a:ext cx="8229600" cy="3744913"/>
          </a:xfrm>
          <a:prstGeom prst="rect">
            <a:avLst/>
          </a:prstGeom>
          <a:noFill/>
          <a:ln w="63500">
            <a:noFill/>
            <a:miter lim="800000"/>
            <a:headEnd/>
            <a:tailEnd/>
          </a:ln>
        </p:spPr>
      </p:pic>
      <p:grpSp>
        <p:nvGrpSpPr>
          <p:cNvPr id="2" name="Group 7"/>
          <p:cNvGrpSpPr>
            <a:grpSpLocks/>
          </p:cNvGrpSpPr>
          <p:nvPr/>
        </p:nvGrpSpPr>
        <p:grpSpPr bwMode="auto">
          <a:xfrm>
            <a:off x="2057400" y="1600200"/>
            <a:ext cx="3886200" cy="3886200"/>
            <a:chOff x="1296" y="1008"/>
            <a:chExt cx="2448" cy="2448"/>
          </a:xfrm>
        </p:grpSpPr>
        <p:sp>
          <p:nvSpPr>
            <p:cNvPr id="105477" name="Oval 5"/>
            <p:cNvSpPr>
              <a:spLocks noChangeArrowheads="1"/>
            </p:cNvSpPr>
            <p:nvPr/>
          </p:nvSpPr>
          <p:spPr bwMode="auto">
            <a:xfrm>
              <a:off x="1296" y="1008"/>
              <a:ext cx="2448" cy="2448"/>
            </a:xfrm>
            <a:prstGeom prst="ellipse">
              <a:avLst/>
            </a:prstGeom>
            <a:noFill/>
            <a:ln w="254000" algn="ctr">
              <a:solidFill>
                <a:srgbClr val="FF0000"/>
              </a:solidFill>
              <a:round/>
              <a:headEnd/>
              <a:tailEnd/>
            </a:ln>
          </p:spPr>
          <p:txBody>
            <a:bodyPr wrap="none" anchor="ctr"/>
            <a:lstStyle/>
            <a:p>
              <a:endParaRPr lang="en-US"/>
            </a:p>
          </p:txBody>
        </p:sp>
        <p:sp>
          <p:nvSpPr>
            <p:cNvPr id="105478" name="Line 6"/>
            <p:cNvSpPr>
              <a:spLocks noChangeShapeType="1"/>
            </p:cNvSpPr>
            <p:nvPr/>
          </p:nvSpPr>
          <p:spPr bwMode="auto">
            <a:xfrm flipV="1">
              <a:off x="1536" y="1584"/>
              <a:ext cx="1968" cy="1392"/>
            </a:xfrm>
            <a:prstGeom prst="line">
              <a:avLst/>
            </a:prstGeom>
            <a:noFill/>
            <a:ln w="254000">
              <a:solidFill>
                <a:srgbClr val="FF0000"/>
              </a:solidFill>
              <a:round/>
              <a:headEnd/>
              <a:tailEnd/>
            </a:ln>
          </p:spPr>
          <p:txBody>
            <a:bodyPr/>
            <a:lstStyle/>
            <a:p>
              <a:endParaRPr lang="en-US"/>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0"/>
            <a:ext cx="7772400" cy="1447800"/>
          </a:xfrm>
        </p:spPr>
        <p:txBody>
          <a:bodyPr/>
          <a:lstStyle/>
          <a:p>
            <a:r>
              <a:rPr lang="en-US" smtClean="0">
                <a:latin typeface="Tahoma" pitchFamily="34" charset="0"/>
              </a:rPr>
              <a:t>Nor do we think God populated the earth using the stereotypical creationist “</a:t>
            </a:r>
            <a:r>
              <a:rPr lang="en-US" smtClean="0">
                <a:solidFill>
                  <a:srgbClr val="FF3300"/>
                </a:solidFill>
                <a:latin typeface="Tahoma" pitchFamily="34" charset="0"/>
              </a:rPr>
              <a:t>lawn</a:t>
            </a:r>
            <a:r>
              <a:rPr lang="en-US" smtClean="0">
                <a:latin typeface="Tahoma" pitchFamily="34" charset="0"/>
              </a:rPr>
              <a:t>” where little, if any variation occurs within a created kind.</a:t>
            </a:r>
          </a:p>
        </p:txBody>
      </p:sp>
      <p:pic>
        <p:nvPicPr>
          <p:cNvPr id="106499" name="Picture 4" descr="SpeciesLawn"/>
          <p:cNvPicPr>
            <a:picLocks noChangeAspect="1" noChangeArrowheads="1"/>
          </p:cNvPicPr>
          <p:nvPr/>
        </p:nvPicPr>
        <p:blipFill>
          <a:blip r:embed="rId2" cstate="print"/>
          <a:srcRect/>
          <a:stretch>
            <a:fillRect/>
          </a:stretch>
        </p:blipFill>
        <p:spPr bwMode="auto">
          <a:xfrm>
            <a:off x="609600" y="2590800"/>
            <a:ext cx="7924800" cy="2776538"/>
          </a:xfrm>
          <a:prstGeom prst="rect">
            <a:avLst/>
          </a:prstGeom>
          <a:noFill/>
          <a:ln w="9525">
            <a:noFill/>
            <a:miter lim="800000"/>
            <a:headEnd/>
            <a:tailEnd/>
          </a:ln>
        </p:spPr>
      </p:pic>
      <p:grpSp>
        <p:nvGrpSpPr>
          <p:cNvPr id="2" name="Group 5"/>
          <p:cNvGrpSpPr>
            <a:grpSpLocks/>
          </p:cNvGrpSpPr>
          <p:nvPr/>
        </p:nvGrpSpPr>
        <p:grpSpPr bwMode="auto">
          <a:xfrm>
            <a:off x="2057400" y="1600200"/>
            <a:ext cx="3886200" cy="3886200"/>
            <a:chOff x="1296" y="1008"/>
            <a:chExt cx="2448" cy="2448"/>
          </a:xfrm>
        </p:grpSpPr>
        <p:sp>
          <p:nvSpPr>
            <p:cNvPr id="106501" name="Oval 6"/>
            <p:cNvSpPr>
              <a:spLocks noChangeArrowheads="1"/>
            </p:cNvSpPr>
            <p:nvPr/>
          </p:nvSpPr>
          <p:spPr bwMode="auto">
            <a:xfrm>
              <a:off x="1296" y="1008"/>
              <a:ext cx="2448" cy="2448"/>
            </a:xfrm>
            <a:prstGeom prst="ellipse">
              <a:avLst/>
            </a:prstGeom>
            <a:noFill/>
            <a:ln w="254000" algn="ctr">
              <a:solidFill>
                <a:srgbClr val="FF0000"/>
              </a:solidFill>
              <a:round/>
              <a:headEnd/>
              <a:tailEnd/>
            </a:ln>
          </p:spPr>
          <p:txBody>
            <a:bodyPr wrap="none" anchor="ctr"/>
            <a:lstStyle/>
            <a:p>
              <a:endParaRPr lang="en-US"/>
            </a:p>
          </p:txBody>
        </p:sp>
        <p:sp>
          <p:nvSpPr>
            <p:cNvPr id="106502" name="Line 7"/>
            <p:cNvSpPr>
              <a:spLocks noChangeShapeType="1"/>
            </p:cNvSpPr>
            <p:nvPr/>
          </p:nvSpPr>
          <p:spPr bwMode="auto">
            <a:xfrm flipV="1">
              <a:off x="1536" y="1584"/>
              <a:ext cx="1968" cy="1392"/>
            </a:xfrm>
            <a:prstGeom prst="line">
              <a:avLst/>
            </a:prstGeom>
            <a:noFill/>
            <a:ln w="254000">
              <a:solidFill>
                <a:srgbClr val="FF0000"/>
              </a:solidFill>
              <a:round/>
              <a:headEnd/>
              <a:tailEnd/>
            </a:ln>
          </p:spPr>
          <p:txBody>
            <a:bodyPr/>
            <a:lstStyle/>
            <a:p>
              <a:endParaRPr lang="en-US"/>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0"/>
            <a:ext cx="7772400" cy="1447800"/>
          </a:xfrm>
        </p:spPr>
        <p:txBody>
          <a:bodyPr/>
          <a:lstStyle/>
          <a:p>
            <a:r>
              <a:rPr lang="en-US" smtClean="0">
                <a:latin typeface="Tahoma" pitchFamily="34" charset="0"/>
              </a:rPr>
              <a:t>We believe that God populated (and after the flood </a:t>
            </a:r>
            <a:r>
              <a:rPr lang="en-US" u="sng" smtClean="0">
                <a:latin typeface="Tahoma" pitchFamily="34" charset="0"/>
              </a:rPr>
              <a:t>re</a:t>
            </a:r>
            <a:r>
              <a:rPr lang="en-US" smtClean="0">
                <a:latin typeface="Tahoma" pitchFamily="34" charset="0"/>
              </a:rPr>
              <a:t>populated) the earth using the creationist “</a:t>
            </a:r>
            <a:r>
              <a:rPr lang="en-US" smtClean="0">
                <a:solidFill>
                  <a:srgbClr val="FF3300"/>
                </a:solidFill>
                <a:latin typeface="Tahoma" pitchFamily="34" charset="0"/>
              </a:rPr>
              <a:t>orchard</a:t>
            </a:r>
            <a:r>
              <a:rPr lang="en-US" smtClean="0">
                <a:latin typeface="Tahoma" pitchFamily="34" charset="0"/>
              </a:rPr>
              <a:t>” where there is variety and yet limits within each created kind.</a:t>
            </a:r>
          </a:p>
        </p:txBody>
      </p:sp>
      <p:pic>
        <p:nvPicPr>
          <p:cNvPr id="107523" name="Picture 4" descr="SpeciesOrchard"/>
          <p:cNvPicPr>
            <a:picLocks noChangeAspect="1" noChangeArrowheads="1"/>
          </p:cNvPicPr>
          <p:nvPr/>
        </p:nvPicPr>
        <p:blipFill>
          <a:blip r:embed="rId2" cstate="print"/>
          <a:srcRect/>
          <a:stretch>
            <a:fillRect/>
          </a:stretch>
        </p:blipFill>
        <p:spPr bwMode="auto">
          <a:xfrm>
            <a:off x="152400" y="2362200"/>
            <a:ext cx="8763000" cy="29718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685800" y="152400"/>
            <a:ext cx="7772400" cy="2209800"/>
          </a:xfrm>
          <a:effectLst/>
        </p:spPr>
        <p:txBody>
          <a:bodyPr/>
          <a:lstStyle/>
          <a:p>
            <a:pPr algn="l">
              <a:defRPr/>
            </a:pPr>
            <a:r>
              <a:rPr lang="en-US" sz="2800" dirty="0" smtClean="0">
                <a:solidFill>
                  <a:schemeClr val="tx1"/>
                </a:solidFill>
                <a:latin typeface="Calibri" pitchFamily="34" charset="0"/>
              </a:rPr>
              <a:t>Therefore while preserving a relatively small number of land animals on the ark, God was able to repopulate the earth with all the varieties of land animals that we see today!</a:t>
            </a:r>
          </a:p>
        </p:txBody>
      </p:sp>
    </p:spTree>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609600" y="304800"/>
            <a:ext cx="8077200" cy="2305050"/>
          </a:xfrm>
        </p:spPr>
        <p:txBody>
          <a:bodyPr/>
          <a:lstStyle/>
          <a:p>
            <a:pPr>
              <a:defRPr/>
            </a:pPr>
            <a:r>
              <a:rPr lang="en-US" sz="4800" dirty="0" smtClean="0"/>
              <a:t>How Could Noah Have Gotten All Those Animals to Fit on the Ark?</a:t>
            </a:r>
          </a:p>
        </p:txBody>
      </p:sp>
    </p:spTree>
  </p:cSld>
  <p:clrMapOvr>
    <a:masterClrMapping/>
  </p:clrMapOvr>
  <p:transition>
    <p:dissolv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685800" y="228600"/>
            <a:ext cx="7772400" cy="838200"/>
          </a:xfrm>
        </p:spPr>
        <p:txBody>
          <a:bodyPr/>
          <a:lstStyle/>
          <a:p>
            <a:pPr>
              <a:defRPr/>
            </a:pPr>
            <a:r>
              <a:rPr lang="en-US" dirty="0" smtClean="0"/>
              <a:t>How Could Noah Have Gotten All Those Animals to Fit on the Ark?</a:t>
            </a:r>
          </a:p>
        </p:txBody>
      </p:sp>
      <p:sp>
        <p:nvSpPr>
          <p:cNvPr id="373763" name="Rectangle 3"/>
          <p:cNvSpPr>
            <a:spLocks noGrp="1" noChangeArrowheads="1"/>
          </p:cNvSpPr>
          <p:nvPr>
            <p:ph type="body" idx="1"/>
          </p:nvPr>
        </p:nvSpPr>
        <p:spPr>
          <a:xfrm>
            <a:off x="685800" y="1295400"/>
            <a:ext cx="7772400" cy="4800600"/>
          </a:xfrm>
        </p:spPr>
        <p:txBody>
          <a:bodyPr/>
          <a:lstStyle/>
          <a:p>
            <a:r>
              <a:rPr lang="en-US" sz="3600" dirty="0" smtClean="0">
                <a:latin typeface="Calibri" pitchFamily="34" charset="0"/>
              </a:rPr>
              <a:t>To Answer This Question We Need to Know:</a:t>
            </a:r>
          </a:p>
          <a:p>
            <a:pPr lvl="1"/>
            <a:r>
              <a:rPr lang="en-US" sz="3200" dirty="0" smtClean="0">
                <a:solidFill>
                  <a:schemeClr val="tx1">
                    <a:lumMod val="50000"/>
                    <a:lumOff val="50000"/>
                  </a:schemeClr>
                </a:solidFill>
                <a:latin typeface="Calibri" pitchFamily="34" charset="0"/>
              </a:rPr>
              <a:t>How big was the ark?</a:t>
            </a:r>
          </a:p>
          <a:p>
            <a:pPr lvl="1"/>
            <a:r>
              <a:rPr lang="en-US" sz="3200" dirty="0" smtClean="0">
                <a:latin typeface="Calibri" pitchFamily="34" charset="0"/>
              </a:rPr>
              <a:t>How many animals did Noah need to take on the ark?</a:t>
            </a:r>
          </a:p>
          <a:p>
            <a:pPr lvl="1"/>
            <a:r>
              <a:rPr lang="en-US" sz="3200" dirty="0" smtClean="0">
                <a:latin typeface="Calibri" pitchFamily="34" charset="0"/>
              </a:rPr>
              <a:t>How big were the animals that Noah took on the ark?</a:t>
            </a:r>
          </a:p>
        </p:txBody>
      </p:sp>
    </p:spTree>
  </p:cSld>
  <p:clrMapOvr>
    <a:masterClrMapping/>
  </p:clrMapOvr>
  <p:transition>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685800" y="228600"/>
            <a:ext cx="7772400" cy="838200"/>
          </a:xfrm>
        </p:spPr>
        <p:txBody>
          <a:bodyPr/>
          <a:lstStyle/>
          <a:p>
            <a:pPr>
              <a:defRPr/>
            </a:pPr>
            <a:r>
              <a:rPr lang="en-US" sz="2800" smtClean="0"/>
              <a:t>So how many “kinds” of animals did Noah take on the ark?</a:t>
            </a:r>
          </a:p>
        </p:txBody>
      </p:sp>
      <p:sp>
        <p:nvSpPr>
          <p:cNvPr id="394243" name="Rectangle 3"/>
          <p:cNvSpPr>
            <a:spLocks noGrp="1" noChangeArrowheads="1"/>
          </p:cNvSpPr>
          <p:nvPr>
            <p:ph type="body" idx="1"/>
          </p:nvPr>
        </p:nvSpPr>
        <p:spPr>
          <a:xfrm>
            <a:off x="685800" y="1295400"/>
            <a:ext cx="7772400" cy="5334000"/>
          </a:xfrm>
        </p:spPr>
        <p:txBody>
          <a:bodyPr/>
          <a:lstStyle/>
          <a:p>
            <a:r>
              <a:rPr lang="en-US" sz="2800" dirty="0" smtClean="0"/>
              <a:t>It is difficult to know for sure which animal species today are descended from a common ancestral “kind” because:</a:t>
            </a:r>
          </a:p>
          <a:p>
            <a:pPr lvl="1"/>
            <a:r>
              <a:rPr lang="en-US" sz="2400" dirty="0" smtClean="0"/>
              <a:t>We are not always aware of different species that can successfully mate with other species and produce offspring</a:t>
            </a:r>
          </a:p>
          <a:p>
            <a:pPr lvl="1"/>
            <a:r>
              <a:rPr lang="en-US" sz="2400" dirty="0" smtClean="0"/>
              <a:t>In many cases, due to such things as mutations or genetic drift over time, two species that have descended from a common ancestral kind can no longer successfully mate</a:t>
            </a:r>
            <a:endParaRPr lang="en-US" sz="2400" dirty="0" smtClean="0">
              <a:solidFill>
                <a:srgbClr val="0000FF"/>
              </a:solidFill>
              <a:latin typeface="Times New Roman"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4243">
                                            <p:txEl>
                                              <p:pRg st="0" end="0"/>
                                            </p:txEl>
                                          </p:spTgt>
                                        </p:tgtEl>
                                        <p:attrNameLst>
                                          <p:attrName>style.visibility</p:attrName>
                                        </p:attrNameLst>
                                      </p:cBhvr>
                                      <p:to>
                                        <p:strVal val="visible"/>
                                      </p:to>
                                    </p:set>
                                    <p:animEffect transition="in" filter="dissolve">
                                      <p:cBhvr>
                                        <p:cTn id="7" dur="500"/>
                                        <p:tgtEl>
                                          <p:spTgt spid="394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4243">
                                            <p:txEl>
                                              <p:pRg st="1" end="1"/>
                                            </p:txEl>
                                          </p:spTgt>
                                        </p:tgtEl>
                                        <p:attrNameLst>
                                          <p:attrName>style.visibility</p:attrName>
                                        </p:attrNameLst>
                                      </p:cBhvr>
                                      <p:to>
                                        <p:strVal val="visible"/>
                                      </p:to>
                                    </p:set>
                                    <p:animEffect transition="in" filter="dissolve">
                                      <p:cBhvr>
                                        <p:cTn id="12" dur="500"/>
                                        <p:tgtEl>
                                          <p:spTgt spid="394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4243">
                                            <p:txEl>
                                              <p:pRg st="2" end="2"/>
                                            </p:txEl>
                                          </p:spTgt>
                                        </p:tgtEl>
                                        <p:attrNameLst>
                                          <p:attrName>style.visibility</p:attrName>
                                        </p:attrNameLst>
                                      </p:cBhvr>
                                      <p:to>
                                        <p:strVal val="visible"/>
                                      </p:to>
                                    </p:set>
                                    <p:animEffect transition="in" filter="dissolve">
                                      <p:cBhvr>
                                        <p:cTn id="17" dur="500"/>
                                        <p:tgtEl>
                                          <p:spTgt spid="394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685800" y="0"/>
            <a:ext cx="7772400" cy="838200"/>
          </a:xfrm>
        </p:spPr>
        <p:txBody>
          <a:bodyPr/>
          <a:lstStyle/>
          <a:p>
            <a:pPr>
              <a:defRPr/>
            </a:pPr>
            <a:r>
              <a:rPr lang="en-US" sz="2800" smtClean="0"/>
              <a:t>So how many “kinds” of animals did Noah take on the ark?</a:t>
            </a:r>
          </a:p>
        </p:txBody>
      </p:sp>
      <p:sp>
        <p:nvSpPr>
          <p:cNvPr id="398339" name="Rectangle 3"/>
          <p:cNvSpPr>
            <a:spLocks noGrp="1" noChangeArrowheads="1"/>
          </p:cNvSpPr>
          <p:nvPr>
            <p:ph type="body" idx="1"/>
          </p:nvPr>
        </p:nvSpPr>
        <p:spPr>
          <a:xfrm>
            <a:off x="0" y="1066800"/>
            <a:ext cx="9144000" cy="3733800"/>
          </a:xfrm>
        </p:spPr>
        <p:txBody>
          <a:bodyPr/>
          <a:lstStyle/>
          <a:p>
            <a:r>
              <a:rPr lang="en-US" smtClean="0"/>
              <a:t>In 1961, Henry Morris, working with estimates of the number of animal species given by Ernst Mayr, a leading American systematic taxonomist, estimated that there were probably no more than 35,000 individual vertebrate animals on the ark. </a:t>
            </a:r>
          </a:p>
          <a:p>
            <a:r>
              <a:rPr lang="en-US" smtClean="0"/>
              <a:t>Morris estimates that it takes</a:t>
            </a:r>
            <a:r>
              <a:rPr lang="en-US" b="0" smtClean="0"/>
              <a:t> </a:t>
            </a:r>
            <a:r>
              <a:rPr lang="en-US" smtClean="0">
                <a:solidFill>
                  <a:srgbClr val="FF0000"/>
                </a:solidFill>
              </a:rPr>
              <a:t>146</a:t>
            </a:r>
            <a:r>
              <a:rPr lang="en-US" b="0" smtClean="0"/>
              <a:t> </a:t>
            </a:r>
            <a:r>
              <a:rPr lang="en-US" smtClean="0"/>
              <a:t>stock cars to carry 35,000 average (sheep) sized animals. </a:t>
            </a:r>
          </a:p>
          <a:p>
            <a:r>
              <a:rPr lang="en-US" smtClean="0"/>
              <a:t>Based on the dimensions given for the ark (450 feet long x 75 feet wide x 45 feet high) it had a carrying capacity of </a:t>
            </a:r>
            <a:r>
              <a:rPr lang="en-US" smtClean="0">
                <a:solidFill>
                  <a:srgbClr val="FF0000"/>
                </a:solidFill>
              </a:rPr>
              <a:t>522</a:t>
            </a:r>
            <a:r>
              <a:rPr lang="en-US" smtClean="0"/>
              <a:t> standard stock cars used by modern railroads. </a:t>
            </a:r>
          </a:p>
          <a:p>
            <a:r>
              <a:rPr lang="en-US" smtClean="0"/>
              <a:t>Therefore, according to Morris’ estimates, the ark was </a:t>
            </a:r>
            <a:r>
              <a:rPr lang="en-US" i="1" smtClean="0">
                <a:solidFill>
                  <a:srgbClr val="FF0000"/>
                </a:solidFill>
              </a:rPr>
              <a:t>three times bigger than necessary!</a:t>
            </a:r>
            <a:endParaRPr lang="en-US" smtClean="0"/>
          </a:p>
        </p:txBody>
      </p:sp>
      <p:pic>
        <p:nvPicPr>
          <p:cNvPr id="110596" name="Picture 4" descr="TheGenesisFloodBook"/>
          <p:cNvPicPr>
            <a:picLocks noChangeAspect="1" noChangeArrowheads="1"/>
          </p:cNvPicPr>
          <p:nvPr/>
        </p:nvPicPr>
        <p:blipFill>
          <a:blip r:embed="rId2" cstate="print"/>
          <a:srcRect/>
          <a:stretch>
            <a:fillRect/>
          </a:stretch>
        </p:blipFill>
        <p:spPr bwMode="auto">
          <a:xfrm>
            <a:off x="0" y="4953000"/>
            <a:ext cx="1250950" cy="1905000"/>
          </a:xfrm>
          <a:prstGeom prst="rect">
            <a:avLst/>
          </a:prstGeom>
          <a:noFill/>
          <a:ln w="9525">
            <a:noFill/>
            <a:miter lim="800000"/>
            <a:headEnd/>
            <a:tailEnd/>
          </a:ln>
        </p:spPr>
      </p:pic>
      <p:sp>
        <p:nvSpPr>
          <p:cNvPr id="110597" name="Rectangle 5"/>
          <p:cNvSpPr>
            <a:spLocks noChangeArrowheads="1"/>
          </p:cNvSpPr>
          <p:nvPr/>
        </p:nvSpPr>
        <p:spPr bwMode="auto">
          <a:xfrm>
            <a:off x="1600200" y="5059363"/>
            <a:ext cx="5791200" cy="1798637"/>
          </a:xfrm>
          <a:prstGeom prst="rect">
            <a:avLst/>
          </a:prstGeom>
          <a:noFill/>
          <a:ln w="9525" algn="ctr">
            <a:noFill/>
            <a:miter lim="800000"/>
            <a:headEnd/>
            <a:tailEnd/>
          </a:ln>
        </p:spPr>
        <p:txBody>
          <a:bodyPr>
            <a:spAutoFit/>
          </a:bodyPr>
          <a:lstStyle/>
          <a:p>
            <a:pPr lvl="1" eaLnBrk="0" hangingPunct="0">
              <a:lnSpc>
                <a:spcPct val="80000"/>
              </a:lnSpc>
              <a:buFontTx/>
              <a:buNone/>
            </a:pPr>
            <a:r>
              <a:rPr lang="en-US" b="1"/>
              <a:t>The above estimates come from Whitcomb and Morris, </a:t>
            </a:r>
            <a:r>
              <a:rPr lang="en-US" b="1" i="1"/>
              <a:t>The Genesis Flood - The Biblical Record and Its Scientific Implications</a:t>
            </a:r>
            <a:r>
              <a:rPr lang="en-US" b="1"/>
              <a:t>, 1961, pp.65-70</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8339">
                                            <p:txEl>
                                              <p:pRg st="1" end="1"/>
                                            </p:txEl>
                                          </p:spTgt>
                                        </p:tgtEl>
                                        <p:attrNameLst>
                                          <p:attrName>style.visibility</p:attrName>
                                        </p:attrNameLst>
                                      </p:cBhvr>
                                      <p:to>
                                        <p:strVal val="visible"/>
                                      </p:to>
                                    </p:set>
                                    <p:animEffect transition="in" filter="dissolve">
                                      <p:cBhvr>
                                        <p:cTn id="7" dur="500"/>
                                        <p:tgtEl>
                                          <p:spTgt spid="398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8339">
                                            <p:txEl>
                                              <p:pRg st="2" end="2"/>
                                            </p:txEl>
                                          </p:spTgt>
                                        </p:tgtEl>
                                        <p:attrNameLst>
                                          <p:attrName>style.visibility</p:attrName>
                                        </p:attrNameLst>
                                      </p:cBhvr>
                                      <p:to>
                                        <p:strVal val="visible"/>
                                      </p:to>
                                    </p:set>
                                    <p:animEffect transition="in" filter="dissolve">
                                      <p:cBhvr>
                                        <p:cTn id="12" dur="500"/>
                                        <p:tgtEl>
                                          <p:spTgt spid="398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8339">
                                            <p:txEl>
                                              <p:pRg st="3" end="3"/>
                                            </p:txEl>
                                          </p:spTgt>
                                        </p:tgtEl>
                                        <p:attrNameLst>
                                          <p:attrName>style.visibility</p:attrName>
                                        </p:attrNameLst>
                                      </p:cBhvr>
                                      <p:to>
                                        <p:strVal val="visible"/>
                                      </p:to>
                                    </p:set>
                                    <p:animEffect transition="in" filter="dissolve">
                                      <p:cBhvr>
                                        <p:cTn id="17" dur="500"/>
                                        <p:tgtEl>
                                          <p:spTgt spid="398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uiExpand="1" build="p"/>
    </p:bld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e Word of God">
  <a:themeElements>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fontScheme name="The Word of God">
      <a:majorFont>
        <a:latin typeface="Arial"/>
        <a:ea typeface=""/>
        <a:cs typeface=""/>
      </a:majorFont>
      <a:minorFont>
        <a:latin typeface="Corone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he Word of Go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 Word of Go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 Word of Go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 Word of Go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 Word of Go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 Word of Go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 Word of Go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 Word of Go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 Word of Go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 Word of Go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 Word of Go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he Word of God 13">
        <a:dk1>
          <a:srgbClr val="0000FF"/>
        </a:dk1>
        <a:lt1>
          <a:srgbClr val="FFFFFF"/>
        </a:lt1>
        <a:dk2>
          <a:srgbClr val="000000"/>
        </a:dk2>
        <a:lt2>
          <a:srgbClr val="808080"/>
        </a:lt2>
        <a:accent1>
          <a:srgbClr val="BBE0E3"/>
        </a:accent1>
        <a:accent2>
          <a:srgbClr val="FF0000"/>
        </a:accent2>
        <a:accent3>
          <a:srgbClr val="FFFFFF"/>
        </a:accent3>
        <a:accent4>
          <a:srgbClr val="0000DA"/>
        </a:accent4>
        <a:accent5>
          <a:srgbClr val="DAEDEF"/>
        </a:accent5>
        <a:accent6>
          <a:srgbClr val="E700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4">
        <a:dk1>
          <a:srgbClr val="FFFF00"/>
        </a:dk1>
        <a:lt1>
          <a:srgbClr val="FFFFFF"/>
        </a:lt1>
        <a:dk2>
          <a:srgbClr val="000000"/>
        </a:dk2>
        <a:lt2>
          <a:srgbClr val="808080"/>
        </a:lt2>
        <a:accent1>
          <a:srgbClr val="BBE0E3"/>
        </a:accent1>
        <a:accent2>
          <a:srgbClr val="00FF00"/>
        </a:accent2>
        <a:accent3>
          <a:srgbClr val="FFFFFF"/>
        </a:accent3>
        <a:accent4>
          <a:srgbClr val="DADA00"/>
        </a:accent4>
        <a:accent5>
          <a:srgbClr val="DAEDEF"/>
        </a:accent5>
        <a:accent6>
          <a:srgbClr val="00E7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5">
        <a:dk1>
          <a:srgbClr val="FFFFFF"/>
        </a:dk1>
        <a:lt1>
          <a:srgbClr val="FFFFFF"/>
        </a:lt1>
        <a:dk2>
          <a:srgbClr val="FF9933"/>
        </a:dk2>
        <a:lt2>
          <a:srgbClr val="00000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6">
        <a:dk1>
          <a:srgbClr val="000000"/>
        </a:dk1>
        <a:lt1>
          <a:srgbClr val="FFFFFF"/>
        </a:lt1>
        <a:dk2>
          <a:srgbClr val="FF9933"/>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he Word of Go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1.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2.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3.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4.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5.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6.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7.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8.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9.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2.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20.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21.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30.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5.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6.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7.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9.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D:\Program Files\Microsoft Office\Templates\Blank Presentation.pot</Template>
  <TotalTime>42084</TotalTime>
  <Words>11604</Words>
  <Application>Microsoft Office PowerPoint</Application>
  <PresentationFormat>On-screen Show (4:3)</PresentationFormat>
  <Paragraphs>578</Paragraphs>
  <Slides>157</Slides>
  <Notes>3</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157</vt:i4>
      </vt:variant>
    </vt:vector>
  </HeadingPairs>
  <TitlesOfParts>
    <vt:vector size="169" baseType="lpstr">
      <vt:lpstr>Blank Presentation</vt:lpstr>
      <vt:lpstr>Custom Design</vt:lpstr>
      <vt:lpstr>1_Default Design</vt:lpstr>
      <vt:lpstr>2_Default Design</vt:lpstr>
      <vt:lpstr>3_Default Design</vt:lpstr>
      <vt:lpstr>4_Default Design</vt:lpstr>
      <vt:lpstr>5_Default Design</vt:lpstr>
      <vt:lpstr>6_Default Design</vt:lpstr>
      <vt:lpstr>Default Design</vt:lpstr>
      <vt:lpstr>The Word of God</vt:lpstr>
      <vt:lpstr>1_Custom Design</vt:lpstr>
      <vt:lpstr>Photo Editor Photo</vt:lpstr>
      <vt:lpstr>The Flood</vt:lpstr>
      <vt:lpstr>Genesis 6:1-4 – The Corruption of the Godly Line</vt:lpstr>
      <vt:lpstr>Genesis 6:5-7 – The Lord Grieves Over the Wickedness of Man</vt:lpstr>
      <vt:lpstr>Genesis 6:8-12 – Noah Stands in Contrast to Wicked Humanity</vt:lpstr>
      <vt:lpstr>Genesis 6:13-16 – God’s Instructions to Noah</vt:lpstr>
      <vt:lpstr>Genesis 6:17-22 – God’s Covenant To Preserve Noah in the Coming Judgment</vt:lpstr>
      <vt:lpstr>Answers in Genesis Presents:</vt:lpstr>
      <vt:lpstr>Genesis 7:1-5 – God’s Final Instructions to Noah</vt:lpstr>
      <vt:lpstr>Genesis 7:6-12 – The Flood Begins!</vt:lpstr>
      <vt:lpstr>Genesis 7:13-16 – List of Those God Saved on the Ark</vt:lpstr>
      <vt:lpstr>Genesis 7:17-20 – The Extent of the Flood</vt:lpstr>
      <vt:lpstr>Genesis 7:17-20 – The Extent of the Flood</vt:lpstr>
      <vt:lpstr>Genesis 7:21-24 – The Destruction Caused By the Flood</vt:lpstr>
      <vt:lpstr>Genesis 8:1-4 – The Rain Stops and the Waters Begin to Recede</vt:lpstr>
      <vt:lpstr>Gen 8:4 – “The Mountains of Ararat”</vt:lpstr>
      <vt:lpstr>Gen 8:4 – “The Mountains of Ararat”</vt:lpstr>
      <vt:lpstr>Slide 17</vt:lpstr>
      <vt:lpstr>Genesis 8:5-12 – The Waters Continue to Recede</vt:lpstr>
      <vt:lpstr>Genesis 8:13-19 – Noah Comes Out of the Ark</vt:lpstr>
      <vt:lpstr>Genesis 8:20-22 – God Determines Never to Flood the Entire Earth Again</vt:lpstr>
      <vt:lpstr>Genesis 9:1-7 – God Gives Noah Instructions for the New World</vt:lpstr>
      <vt:lpstr>Genesis 9:8-11 – God Covenants With Noah Never Again to Destroy the Earth by Flood</vt:lpstr>
      <vt:lpstr>Genesis 9:12-17 – God Gives the Rainbow as a Sign of His Covenant With Noah</vt:lpstr>
      <vt:lpstr>The Flood</vt:lpstr>
      <vt:lpstr>Slide 25</vt:lpstr>
      <vt:lpstr>Slide 26</vt:lpstr>
      <vt:lpstr>The Bible Clearly Teaches That the Flood Was Universal and Global</vt:lpstr>
      <vt:lpstr>The Flood Was Universal - Every Living, Breathing Creature was Destroyed by the Flood </vt:lpstr>
      <vt:lpstr>The Flood Was Universal - Every Living, Breathing Creature was Destroyed by the Flood </vt:lpstr>
      <vt:lpstr>The Flood Was Universal - Every Living, Breathing Creature was Destroyed by the Flood </vt:lpstr>
      <vt:lpstr>The Flood Was Universal - Every Living, Breathing Creature was Destroyed by the Flood </vt:lpstr>
      <vt:lpstr>The Flood Was Global - Every High Mountain on the Face of the Earth Was Covered By the Waters of the Flood </vt:lpstr>
      <vt:lpstr>The Flood Was Global - Every High Mountain on the Face of the Earth Was Covered By the Waters of the Flood </vt:lpstr>
      <vt:lpstr>The Flood Was Global - Every High Mountain on the Face of the Earth Was Covered By the Waters of the Flood </vt:lpstr>
      <vt:lpstr>Where Did All the Water For the Flood Come From?</vt:lpstr>
      <vt:lpstr>Where Did All the Water For the Flood Come From?</vt:lpstr>
      <vt:lpstr>What  Are the Fountains of the Deep?</vt:lpstr>
      <vt:lpstr>Fountains of the Deep Burst Forth?</vt:lpstr>
      <vt:lpstr>Springs (or Fountains) of the Deep Burst Forth?</vt:lpstr>
      <vt:lpstr>Springs (or Fountains) of the Deep Burst Forth?</vt:lpstr>
      <vt:lpstr>What are the Windows of the Heavens?</vt:lpstr>
      <vt:lpstr>What are the Windows of the Heavens?</vt:lpstr>
      <vt:lpstr>What was the water source for this extraordinary “windows of the heavens” rainfall?</vt:lpstr>
      <vt:lpstr>The Water Canopy Theory?</vt:lpstr>
      <vt:lpstr>The Water Canopy Theory?</vt:lpstr>
      <vt:lpstr>The Water Canopy Theory?</vt:lpstr>
      <vt:lpstr>Problems With the Canopy Theory</vt:lpstr>
      <vt:lpstr>Problems With the Canopy Theory</vt:lpstr>
      <vt:lpstr>So if there is no water canopy around the earth, what is Genesis 1:6-8 talking about?</vt:lpstr>
      <vt:lpstr>So if there is no water canopy around the earth, what is Genesis 1:6-8 talking about?</vt:lpstr>
      <vt:lpstr>So if there is no water canopy around the earth, what was the water source for this extraordinary "floodgates of the heavens" rainfall?</vt:lpstr>
      <vt:lpstr>Where Did All the Water Go After the Flood?</vt:lpstr>
      <vt:lpstr>Where Did All the Water Go After the Flood?</vt:lpstr>
      <vt:lpstr>Where Did All the Water Go After the Flood?</vt:lpstr>
      <vt:lpstr>Where Did All the Water Go After the Flood?</vt:lpstr>
      <vt:lpstr>Evidence of a Global Flood</vt:lpstr>
      <vt:lpstr>Evidence of a Global Flood</vt:lpstr>
      <vt:lpstr>Normandy, France</vt:lpstr>
      <vt:lpstr>The White Cliffs of Dover, England</vt:lpstr>
      <vt:lpstr>Mount Saint Helens  Rock Layers Formed Rapidly</vt:lpstr>
      <vt:lpstr>Evidence of a Global Flood</vt:lpstr>
      <vt:lpstr>The Grand Canyon</vt:lpstr>
      <vt:lpstr>Mount Saint Helens Small Model of the Grand Canyon?</vt:lpstr>
      <vt:lpstr>Mount Saint Helens – Mud Flow</vt:lpstr>
      <vt:lpstr>Evidence of a Global Flood</vt:lpstr>
      <vt:lpstr>Flood Traditions</vt:lpstr>
      <vt:lpstr>Flood legend one (red book)</vt:lpstr>
      <vt:lpstr>Flood legend one (red book)</vt:lpstr>
      <vt:lpstr>Slide 69</vt:lpstr>
      <vt:lpstr>Slide 70</vt:lpstr>
      <vt:lpstr>Flood legend three (red book)</vt:lpstr>
      <vt:lpstr>Slide 72</vt:lpstr>
      <vt:lpstr>Questions That Are Often Asked About Noah and the Ark</vt:lpstr>
      <vt:lpstr>How Did Noah Gather All the Animals To Go on the Ark?</vt:lpstr>
      <vt:lpstr>How Did Noah Gather All the Animals To Go on the Ark?</vt:lpstr>
      <vt:lpstr>How Did Noah Gather All the Animals To Go on the Ark?</vt:lpstr>
      <vt:lpstr>How Did Noah Gather All the Animals To Go on the Ark?</vt:lpstr>
      <vt:lpstr>How Could Noah Have Gotten All Those Animals to Fit on the Ark?</vt:lpstr>
      <vt:lpstr>How Could Noah Have Gotten All Those Animals to Fit on the Ark?</vt:lpstr>
      <vt:lpstr>How big was the ark?</vt:lpstr>
      <vt:lpstr>How big was the ark?</vt:lpstr>
      <vt:lpstr>Slide 82</vt:lpstr>
      <vt:lpstr>Slide 83</vt:lpstr>
      <vt:lpstr>Slide 84</vt:lpstr>
      <vt:lpstr>How many animals did Noah need to take on the ark?</vt:lpstr>
      <vt:lpstr>How many animals did Noah need to take on the ark?</vt:lpstr>
      <vt:lpstr>A Possible List of Clean Animals in Moses Day</vt:lpstr>
      <vt:lpstr>How many animals did Noah need to take on the ark?</vt:lpstr>
      <vt:lpstr>What is an animal “kind”?</vt:lpstr>
      <vt:lpstr>By observing the different kinds of living things in the world today, we can see that God built a great deal of variety and adaptability into each created kind!</vt:lpstr>
      <vt:lpstr>While God has built great variety into each kind, God has also placed limits. God made all living things to produce “according to their kinds” (Genesis 1:11,12,21,24,25)</vt:lpstr>
      <vt:lpstr>So God did not populate the earth using the evolutionary “tree” where all things are thought to descend from one single celled organism</vt:lpstr>
      <vt:lpstr>Nor do we think God populated the earth using the stereotypical creationist “lawn” where little, if any variation occurs within a created kind.</vt:lpstr>
      <vt:lpstr>We believe that God populated (and after the flood repopulated) the earth using the creationist “orchard” where there is variety and yet limits within each created kind.</vt:lpstr>
      <vt:lpstr>Therefore while preserving a relatively small number of land animals on the ark, God was able to repopulate the earth with all the varieties of land animals that we see today!</vt:lpstr>
      <vt:lpstr>How Could Noah Have Gotten All Those Animals to Fit on the Ark?</vt:lpstr>
      <vt:lpstr>How Could Noah Have Gotten All Those Animals to Fit on the Ark?</vt:lpstr>
      <vt:lpstr>So how many “kinds” of animals did Noah take on the ark?</vt:lpstr>
      <vt:lpstr>So how many “kinds” of animals did Noah take on the ark?</vt:lpstr>
      <vt:lpstr>So how many “kinds” of animals did Noah take on the ark?</vt:lpstr>
      <vt:lpstr>Modern Animal Classification</vt:lpstr>
      <vt:lpstr>An Example of Modern Animal Classification</vt:lpstr>
      <vt:lpstr>An Example of Modern Animal Classification</vt:lpstr>
      <vt:lpstr>So how many “kinds” of animals did Noah take on the ark?</vt:lpstr>
      <vt:lpstr>How could Noah fit all those HUGE dinosaurs (and other large animals)  on the Ark ? </vt:lpstr>
      <vt:lpstr>So How Could Noah Have Gotten All Those Animals to Fit on the Ark?</vt:lpstr>
      <vt:lpstr>How Could Noah Have Cared For So Many Animals On the Ark?</vt:lpstr>
      <vt:lpstr>How Could Noah Have Cared For So Many Animals On the Ark?</vt:lpstr>
      <vt:lpstr>How Could Noah Have Cared For So Many Animals On the Ark?</vt:lpstr>
      <vt:lpstr>How Could Noah Have Cared For So Many Animals On the Ark?</vt:lpstr>
      <vt:lpstr>Food Requirements on the Ark</vt:lpstr>
      <vt:lpstr>Waste Disposal on the Ark</vt:lpstr>
      <vt:lpstr>Waste Disposal on the Ark</vt:lpstr>
      <vt:lpstr>How did Noah deal with ferocious animals on the ark?</vt:lpstr>
      <vt:lpstr>How did Noah deal with ferocious animals on the ark?</vt:lpstr>
      <vt:lpstr>How Would Fish Have Survived the Flood? (Outside the Ark)</vt:lpstr>
      <vt:lpstr>How did freshwater and saltwater fish survive the Flood? </vt:lpstr>
      <vt:lpstr>How did freshwater and saltwater fish survive the Flood? </vt:lpstr>
      <vt:lpstr>How did freshwater and saltwater fish survive the Flood? </vt:lpstr>
      <vt:lpstr>How did freshwater and saltwater fish survive the Flood? </vt:lpstr>
      <vt:lpstr>How did freshwater and saltwater fish survive the Flood? </vt:lpstr>
      <vt:lpstr>How did freshwater and saltwater fish survive the Flood? </vt:lpstr>
      <vt:lpstr>Slide 123</vt:lpstr>
      <vt:lpstr>How Would Plants Have Survived the Flood? (Outside the Ark)</vt:lpstr>
      <vt:lpstr>How did plants survive the Flood? </vt:lpstr>
      <vt:lpstr>How did plants survive the Flood? </vt:lpstr>
      <vt:lpstr>How Could Animals Have Gotten to Remote Places Around the World After the Flood?</vt:lpstr>
      <vt:lpstr>How Could Animals Have Gotten to Remote Places Around the World After the Flood?</vt:lpstr>
      <vt:lpstr>How Could Animals Have Gotten to Remote Places Around the World After the Flood?</vt:lpstr>
      <vt:lpstr>Slide 130</vt:lpstr>
      <vt:lpstr>Slide 131</vt:lpstr>
      <vt:lpstr>Slide 132</vt:lpstr>
      <vt:lpstr>Slide 133</vt:lpstr>
      <vt:lpstr>Slide 134</vt:lpstr>
      <vt:lpstr>Slide 135</vt:lpstr>
      <vt:lpstr>How Could Animals Have Gotten to Remote Places Around the World After the Flood?</vt:lpstr>
      <vt:lpstr>How Could Animals Have Gotten to Remote Places Around the World After the Flood?</vt:lpstr>
      <vt:lpstr>What About Continental Drift?</vt:lpstr>
      <vt:lpstr>What About Continental Drift?</vt:lpstr>
      <vt:lpstr>What About Continental Drift?</vt:lpstr>
      <vt:lpstr>What About the Ice Age?</vt:lpstr>
      <vt:lpstr>What About the Ice Age?</vt:lpstr>
      <vt:lpstr>What About the Ice Age?</vt:lpstr>
      <vt:lpstr>Extent of the Ice Age</vt:lpstr>
      <vt:lpstr>What About the Ice Age?</vt:lpstr>
      <vt:lpstr>Evidence of an Ice Age</vt:lpstr>
      <vt:lpstr>What Causes an Ice Age?</vt:lpstr>
      <vt:lpstr>What Causes an Ice Age?</vt:lpstr>
      <vt:lpstr>What Causes an Ice Age?</vt:lpstr>
      <vt:lpstr>The Flood-Caused Ice Age</vt:lpstr>
      <vt:lpstr>Flood-Caused Ice Age</vt:lpstr>
      <vt:lpstr>The Flood-Caused Ice Age</vt:lpstr>
      <vt:lpstr>The Flood-Caused Ice Age</vt:lpstr>
      <vt:lpstr>The Flood-Caused Ice Age</vt:lpstr>
      <vt:lpstr>The Flood-Caused Ice Age</vt:lpstr>
      <vt:lpstr>How Long Was the Ice Age?</vt:lpstr>
      <vt:lpstr>How Long Was the Ice Age?</vt:lpstr>
    </vt:vector>
  </TitlesOfParts>
  <Company>ALLTEL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Bob Connolly</dc:creator>
  <cp:lastModifiedBy>rsconnolly</cp:lastModifiedBy>
  <cp:revision>867</cp:revision>
  <cp:lastPrinted>2001-07-19T03:09:23Z</cp:lastPrinted>
  <dcterms:created xsi:type="dcterms:W3CDTF">2001-06-28T00:06:43Z</dcterms:created>
  <dcterms:modified xsi:type="dcterms:W3CDTF">2013-07-14T13:34:07Z</dcterms:modified>
</cp:coreProperties>
</file>