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Masters/slideMaster8.xml" ContentType="application/vnd.openxmlformats-officedocument.presentationml.slideMaster+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4" r:id="rId3"/>
    <p:sldMasterId id="2147483656" r:id="rId4"/>
    <p:sldMasterId id="2147483658" r:id="rId5"/>
    <p:sldMasterId id="2147483661" r:id="rId6"/>
    <p:sldMasterId id="2147483663" r:id="rId7"/>
    <p:sldMasterId id="2147483758" r:id="rId8"/>
    <p:sldMasterId id="2147484960" r:id="rId9"/>
  </p:sldMasterIdLst>
  <p:notesMasterIdLst>
    <p:notesMasterId r:id="rId103"/>
  </p:notesMasterIdLst>
  <p:sldIdLst>
    <p:sldId id="592" r:id="rId10"/>
    <p:sldId id="597" r:id="rId11"/>
    <p:sldId id="598" r:id="rId12"/>
    <p:sldId id="591" r:id="rId13"/>
    <p:sldId id="599" r:id="rId14"/>
    <p:sldId id="594" r:id="rId15"/>
    <p:sldId id="593" r:id="rId16"/>
    <p:sldId id="586" r:id="rId17"/>
    <p:sldId id="358" r:id="rId18"/>
    <p:sldId id="534" r:id="rId19"/>
    <p:sldId id="601" r:id="rId20"/>
    <p:sldId id="590" r:id="rId21"/>
    <p:sldId id="603" r:id="rId22"/>
    <p:sldId id="602" r:id="rId23"/>
    <p:sldId id="587" r:id="rId24"/>
    <p:sldId id="588" r:id="rId25"/>
    <p:sldId id="604" r:id="rId26"/>
    <p:sldId id="589" r:id="rId27"/>
    <p:sldId id="605" r:id="rId28"/>
    <p:sldId id="606" r:id="rId29"/>
    <p:sldId id="607" r:id="rId30"/>
    <p:sldId id="532" r:id="rId31"/>
    <p:sldId id="530" r:id="rId32"/>
    <p:sldId id="600" r:id="rId33"/>
    <p:sldId id="538" r:id="rId34"/>
    <p:sldId id="595" r:id="rId35"/>
    <p:sldId id="596" r:id="rId36"/>
    <p:sldId id="564" r:id="rId37"/>
    <p:sldId id="565" r:id="rId38"/>
    <p:sldId id="566" r:id="rId39"/>
    <p:sldId id="567" r:id="rId40"/>
    <p:sldId id="568" r:id="rId41"/>
    <p:sldId id="569" r:id="rId42"/>
    <p:sldId id="570" r:id="rId43"/>
    <p:sldId id="571" r:id="rId44"/>
    <p:sldId id="572" r:id="rId45"/>
    <p:sldId id="573" r:id="rId46"/>
    <p:sldId id="552" r:id="rId47"/>
    <p:sldId id="553" r:id="rId48"/>
    <p:sldId id="555" r:id="rId49"/>
    <p:sldId id="554" r:id="rId50"/>
    <p:sldId id="556" r:id="rId51"/>
    <p:sldId id="557" r:id="rId52"/>
    <p:sldId id="608" r:id="rId53"/>
    <p:sldId id="609" r:id="rId54"/>
    <p:sldId id="610" r:id="rId55"/>
    <p:sldId id="611" r:id="rId56"/>
    <p:sldId id="612" r:id="rId57"/>
    <p:sldId id="613" r:id="rId58"/>
    <p:sldId id="614" r:id="rId59"/>
    <p:sldId id="558" r:id="rId60"/>
    <p:sldId id="559" r:id="rId61"/>
    <p:sldId id="560" r:id="rId62"/>
    <p:sldId id="561" r:id="rId63"/>
    <p:sldId id="615" r:id="rId64"/>
    <p:sldId id="616" r:id="rId65"/>
    <p:sldId id="456" r:id="rId66"/>
    <p:sldId id="285" r:id="rId67"/>
    <p:sldId id="459" r:id="rId68"/>
    <p:sldId id="462" r:id="rId69"/>
    <p:sldId id="465" r:id="rId70"/>
    <p:sldId id="466" r:id="rId71"/>
    <p:sldId id="582" r:id="rId72"/>
    <p:sldId id="623" r:id="rId73"/>
    <p:sldId id="622" r:id="rId74"/>
    <p:sldId id="585" r:id="rId75"/>
    <p:sldId id="467" r:id="rId76"/>
    <p:sldId id="460" r:id="rId77"/>
    <p:sldId id="469" r:id="rId78"/>
    <p:sldId id="470" r:id="rId79"/>
    <p:sldId id="471" r:id="rId80"/>
    <p:sldId id="287" r:id="rId81"/>
    <p:sldId id="288" r:id="rId82"/>
    <p:sldId id="574" r:id="rId83"/>
    <p:sldId id="472" r:id="rId84"/>
    <p:sldId id="473" r:id="rId85"/>
    <p:sldId id="618" r:id="rId86"/>
    <p:sldId id="474" r:id="rId87"/>
    <p:sldId id="475" r:id="rId88"/>
    <p:sldId id="619" r:id="rId89"/>
    <p:sldId id="620" r:id="rId90"/>
    <p:sldId id="621" r:id="rId91"/>
    <p:sldId id="626" r:id="rId92"/>
    <p:sldId id="541" r:id="rId93"/>
    <p:sldId id="551" r:id="rId94"/>
    <p:sldId id="529" r:id="rId95"/>
    <p:sldId id="575" r:id="rId96"/>
    <p:sldId id="545" r:id="rId97"/>
    <p:sldId id="581" r:id="rId98"/>
    <p:sldId id="579" r:id="rId99"/>
    <p:sldId id="546" r:id="rId100"/>
    <p:sldId id="580" r:id="rId101"/>
    <p:sldId id="547" r:id="rId102"/>
  </p:sldIdLst>
  <p:sldSz cx="9144000" cy="6858000" type="screen4x3"/>
  <p:notesSz cx="6858000" cy="91440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FFFF"/>
    <a:srgbClr val="333399"/>
    <a:srgbClr val="008000"/>
    <a:srgbClr val="006600"/>
    <a:srgbClr val="663300"/>
    <a:srgbClr val="FF3300"/>
    <a:srgbClr val="0000FF"/>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418" autoAdjust="0"/>
    <p:restoredTop sz="94614" autoAdjust="0"/>
  </p:normalViewPr>
  <p:slideViewPr>
    <p:cSldViewPr>
      <p:cViewPr varScale="1">
        <p:scale>
          <a:sx n="106" d="100"/>
          <a:sy n="106" d="100"/>
        </p:scale>
        <p:origin x="-10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8"/>
    </p:cViewPr>
  </p:sorterViewPr>
  <p:notesViewPr>
    <p:cSldViewPr>
      <p:cViewPr varScale="1">
        <p:scale>
          <a:sx n="67" d="100"/>
          <a:sy n="67" d="100"/>
        </p:scale>
        <p:origin x="-274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tableStyles" Target="tableStyles.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lvl1pPr>
          </a:lstStyle>
          <a:p>
            <a:pPr>
              <a:defRPr/>
            </a:pPr>
            <a:endParaRPr lang="en-US"/>
          </a:p>
        </p:txBody>
      </p:sp>
      <p:sp>
        <p:nvSpPr>
          <p:cNvPr id="165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lvl1pPr>
          </a:lstStyle>
          <a:p>
            <a:pPr>
              <a:defRPr/>
            </a:pPr>
            <a:fld id="{7C0BE929-F952-41F6-9727-8D8ABB0274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3EBC1D-377B-4890-98F6-AD0FB851489D}"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685800" y="2130425"/>
            <a:ext cx="7772400" cy="1470025"/>
          </a:xfrm>
          <a:effectLst>
            <a:outerShdw dist="53882" dir="2700000" algn="ctr" rotWithShape="0">
              <a:srgbClr val="000000"/>
            </a:outerShdw>
          </a:effectLst>
        </p:spPr>
        <p:txBody>
          <a:bodyPr/>
          <a:lstStyle>
            <a:lvl1pPr>
              <a:defRPr sz="6600"/>
            </a:lvl1pPr>
          </a:lstStyle>
          <a:p>
            <a:r>
              <a:rPr lang="en-US"/>
              <a:t>Click to edit Master title style</a:t>
            </a:r>
          </a:p>
        </p:txBody>
      </p:sp>
      <p:sp>
        <p:nvSpPr>
          <p:cNvPr id="25088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1474" name="Rectangle 2"/>
          <p:cNvSpPr>
            <a:spLocks noGrp="1" noChangeArrowheads="1"/>
          </p:cNvSpPr>
          <p:nvPr>
            <p:ph type="ctrTitle"/>
          </p:nvPr>
        </p:nvSpPr>
        <p:spPr>
          <a:xfrm>
            <a:off x="685800" y="2130425"/>
            <a:ext cx="7772400" cy="1470025"/>
          </a:xfrm>
          <a:effectLst>
            <a:outerShdw dist="53882" dir="2700000" algn="ctr" rotWithShape="0">
              <a:schemeClr val="tx1"/>
            </a:outerShdw>
          </a:effectLst>
        </p:spPr>
        <p:txBody>
          <a:bodyPr/>
          <a:lstStyle>
            <a:lvl1pPr>
              <a:defRPr sz="6000"/>
            </a:lvl1pPr>
          </a:lstStyle>
          <a:p>
            <a:r>
              <a:rPr lang="en-US"/>
              <a:t>Click to edit Master title style</a:t>
            </a:r>
          </a:p>
        </p:txBody>
      </p:sp>
      <p:sp>
        <p:nvSpPr>
          <p:cNvPr id="3614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685800" y="2130425"/>
            <a:ext cx="7772400" cy="1470025"/>
          </a:xfrm>
          <a:effectLst>
            <a:outerShdw dist="53882" dir="2700000" algn="ctr" rotWithShape="0">
              <a:schemeClr val="tx1"/>
            </a:outerShdw>
          </a:effectLst>
        </p:spPr>
        <p:txBody>
          <a:bodyPr/>
          <a:lstStyle>
            <a:lvl1pPr>
              <a:defRPr sz="6000"/>
            </a:lvl1pPr>
          </a:lstStyle>
          <a:p>
            <a:r>
              <a:rPr lang="en-US"/>
              <a:t>Click to edit Master title style</a:t>
            </a:r>
          </a:p>
        </p:txBody>
      </p:sp>
      <p:sp>
        <p:nvSpPr>
          <p:cNvPr id="4096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082" name="Rectangle 2"/>
          <p:cNvSpPr>
            <a:spLocks noGrp="1" noChangeArrowheads="1"/>
          </p:cNvSpPr>
          <p:nvPr>
            <p:ph type="ctrTitle"/>
          </p:nvPr>
        </p:nvSpPr>
        <p:spPr>
          <a:xfrm>
            <a:off x="685800" y="2130425"/>
            <a:ext cx="7772400" cy="1470025"/>
          </a:xfrm>
          <a:effectLst>
            <a:outerShdw dist="53882" dir="2700000" algn="ctr" rotWithShape="0">
              <a:schemeClr val="tx1"/>
            </a:outerShdw>
          </a:effectLst>
        </p:spPr>
        <p:txBody>
          <a:bodyPr/>
          <a:lstStyle>
            <a:lvl1pPr>
              <a:defRPr sz="6000"/>
            </a:lvl1pPr>
          </a:lstStyle>
          <a:p>
            <a:r>
              <a:rPr lang="en-US"/>
              <a:t>Click to edit Master title style</a:t>
            </a:r>
          </a:p>
        </p:txBody>
      </p:sp>
      <p:sp>
        <p:nvSpPr>
          <p:cNvPr id="4300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3874" name="Rectangle 2"/>
          <p:cNvSpPr>
            <a:spLocks noGrp="1" noChangeArrowheads="1"/>
          </p:cNvSpPr>
          <p:nvPr>
            <p:ph type="ctrTitle"/>
          </p:nvPr>
        </p:nvSpPr>
        <p:spPr>
          <a:xfrm>
            <a:off x="685800" y="2130425"/>
            <a:ext cx="7772400" cy="1470025"/>
          </a:xfrm>
          <a:effectLst>
            <a:outerShdw dist="53882" dir="2700000" algn="ctr" rotWithShape="0">
              <a:schemeClr val="tx1"/>
            </a:outerShdw>
          </a:effectLst>
        </p:spPr>
        <p:txBody>
          <a:bodyPr/>
          <a:lstStyle>
            <a:lvl1pPr>
              <a:defRPr sz="6000"/>
            </a:lvl1pPr>
          </a:lstStyle>
          <a:p>
            <a:r>
              <a:rPr lang="en-US"/>
              <a:t>Click to edit Master title style</a:t>
            </a:r>
          </a:p>
        </p:txBody>
      </p:sp>
      <p:sp>
        <p:nvSpPr>
          <p:cNvPr id="4638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685800" y="2130425"/>
            <a:ext cx="7772400" cy="1470025"/>
          </a:xfrm>
          <a:effectLst>
            <a:outerShdw dist="53882" dir="2700000" algn="ctr" rotWithShape="0">
              <a:schemeClr val="tx1"/>
            </a:outerShdw>
          </a:effectLst>
        </p:spPr>
        <p:txBody>
          <a:bodyPr/>
          <a:lstStyle>
            <a:lvl1pPr>
              <a:defRPr sz="6000"/>
            </a:lvl1pPr>
          </a:lstStyle>
          <a:p>
            <a:r>
              <a:rPr lang="en-US"/>
              <a:t>Click to edit Master title style</a:t>
            </a:r>
          </a:p>
        </p:txBody>
      </p:sp>
      <p:sp>
        <p:nvSpPr>
          <p:cNvPr id="4700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defRPr/>
            </a:pPr>
            <a:endParaRPr lang="en-US"/>
          </a:p>
        </p:txBody>
      </p:sp>
      <p:sp>
        <p:nvSpPr>
          <p:cNvPr id="5939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939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391E8E2-AA2D-471E-A20F-F6F96863578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1ADE52F-6520-404A-B3F9-E6B9F24FA568}"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05AC0AF-E714-4BAF-9F54-7A301E81D66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DCB52EA-12AF-48AC-A4B6-E15AEB9E197A}"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B0579B5-9098-40CB-857A-06E43B1F462B}"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1FF564C-BFA6-47C1-83D3-BAE772676FAD}"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52CF307-C2D7-4B6D-A4D4-0D7CDA5C38D3}"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C7E772-A780-4B6B-9D6A-D037AE3931AB}"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22936A0-EBBA-4FFB-B70F-8640F81C5AEA}"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DF47C6C-6BD8-4FDB-852D-3630C1C1CBEE}"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2158C83-60B5-4B41-9129-6EE781160D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BDA3FBC-8BE1-40BD-978E-472546E91CA6}" type="slidenum">
              <a:rPr lang="en-US"/>
              <a:pPr/>
              <a:t>‹#›</a:t>
            </a:fld>
            <a:endParaRPr lang="en-US"/>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48FA23E-092F-4BBF-A482-FBBF190CFC34}" type="slidenum">
              <a:rPr lang="en-US"/>
              <a:pPr/>
              <a:t>‹#›</a:t>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FA999E-6958-49BE-932B-F621C69DB332}" type="slidenum">
              <a:rPr lang="en-US"/>
              <a:pPr/>
              <a:t>‹#›</a:t>
            </a:fld>
            <a:endParaRPr lang="en-US"/>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552BD98-3AC2-49E2-BB45-3E115AF495A9}" type="slidenum">
              <a:rPr lang="en-US"/>
              <a:pPr/>
              <a:t>‹#›</a:t>
            </a:fld>
            <a:endParaRPr lang="en-US"/>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9421234-4F85-4AD5-88A5-B1BB61C9A3B6}" type="slidenum">
              <a:rPr lang="en-US"/>
              <a:pPr/>
              <a:t>‹#›</a:t>
            </a:fld>
            <a:endParaRPr lang="en-US"/>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F33ACAE-A025-4AF7-97E6-4484E359FE8B}" type="slidenum">
              <a:rPr lang="en-US"/>
              <a:pPr/>
              <a:t>‹#›</a:t>
            </a:fld>
            <a:endParaRPr lang="en-US"/>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59DC895B-D41F-43A6-A46F-292A1672ECE3}" type="slidenum">
              <a:rPr lang="en-US"/>
              <a:pPr/>
              <a:t>‹#›</a:t>
            </a:fld>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EB31C9C-0D3B-42D1-826F-FB93AEC37922}" type="slidenum">
              <a:rPr lang="en-US"/>
              <a:pPr/>
              <a:t>‹#›</a:t>
            </a:fld>
            <a:endParaRPr lang="en-US"/>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5F3974-B439-47CC-BF7E-25483270782C}" type="slidenum">
              <a:rPr lang="en-US"/>
              <a:pPr/>
              <a:t>‹#›</a:t>
            </a:fld>
            <a:endParaRPr lang="en-US"/>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F8D3B8F-59D8-40F9-82E5-D6F06BDBB5A9}"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810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iming>
    <p:tnLst>
      <p:par>
        <p:cTn id="1" dur="indefinite" restart="never" nodeType="tmRoot"/>
      </p:par>
    </p:tnLst>
  </p:timing>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37582" name="Rectangle 14"/>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p>
        </p:txBody>
      </p:sp>
      <p:sp>
        <p:nvSpPr>
          <p:cNvPr id="237579" name="Rectangle 11"/>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52"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Tahoma" pitchFamily="34" charset="0"/>
        </a:defRPr>
      </a:lvl2pPr>
      <a:lvl3pPr algn="ctr" rtl="0" eaLnBrk="0" fontAlgn="base" hangingPunct="0">
        <a:spcBef>
          <a:spcPct val="0"/>
        </a:spcBef>
        <a:spcAft>
          <a:spcPct val="0"/>
        </a:spcAft>
        <a:defRPr sz="4400" b="1">
          <a:solidFill>
            <a:srgbClr val="FFFF00"/>
          </a:solidFill>
          <a:latin typeface="Tahoma" pitchFamily="34" charset="0"/>
        </a:defRPr>
      </a:lvl3pPr>
      <a:lvl4pPr algn="ctr" rtl="0" eaLnBrk="0" fontAlgn="base" hangingPunct="0">
        <a:spcBef>
          <a:spcPct val="0"/>
        </a:spcBef>
        <a:spcAft>
          <a:spcPct val="0"/>
        </a:spcAft>
        <a:defRPr sz="4400" b="1">
          <a:solidFill>
            <a:srgbClr val="FFFF00"/>
          </a:solidFill>
          <a:latin typeface="Tahoma" pitchFamily="34" charset="0"/>
        </a:defRPr>
      </a:lvl4pPr>
      <a:lvl5pPr algn="ctr" rtl="0" eaLnBrk="0" fontAlgn="base" hangingPunct="0">
        <a:spcBef>
          <a:spcPct val="0"/>
        </a:spcBef>
        <a:spcAft>
          <a:spcPct val="0"/>
        </a:spcAft>
        <a:defRPr sz="4400" b="1">
          <a:solidFill>
            <a:srgbClr val="FFFF00"/>
          </a:solidFill>
          <a:latin typeface="Tahoma" pitchFamily="34" charset="0"/>
        </a:defRPr>
      </a:lvl5pPr>
      <a:lvl6pPr marL="457200" algn="ctr" rtl="0" fontAlgn="base">
        <a:spcBef>
          <a:spcPct val="0"/>
        </a:spcBef>
        <a:spcAft>
          <a:spcPct val="0"/>
        </a:spcAft>
        <a:defRPr sz="4400" b="1">
          <a:solidFill>
            <a:srgbClr val="FFFF00"/>
          </a:solidFill>
          <a:latin typeface="Tahoma" pitchFamily="34" charset="0"/>
        </a:defRPr>
      </a:lvl6pPr>
      <a:lvl7pPr marL="914400" algn="ctr" rtl="0" fontAlgn="base">
        <a:spcBef>
          <a:spcPct val="0"/>
        </a:spcBef>
        <a:spcAft>
          <a:spcPct val="0"/>
        </a:spcAft>
        <a:defRPr sz="4400" b="1">
          <a:solidFill>
            <a:srgbClr val="FFFF00"/>
          </a:solidFill>
          <a:latin typeface="Tahoma" pitchFamily="34" charset="0"/>
        </a:defRPr>
      </a:lvl7pPr>
      <a:lvl8pPr marL="1371600" algn="ctr" rtl="0" fontAlgn="base">
        <a:spcBef>
          <a:spcPct val="0"/>
        </a:spcBef>
        <a:spcAft>
          <a:spcPct val="0"/>
        </a:spcAft>
        <a:defRPr sz="4400" b="1">
          <a:solidFill>
            <a:srgbClr val="FFFF00"/>
          </a:solidFill>
          <a:latin typeface="Tahoma" pitchFamily="34" charset="0"/>
        </a:defRPr>
      </a:lvl8pPr>
      <a:lvl9pPr marL="1828800" algn="ctr" rtl="0" fontAlgn="base">
        <a:spcBef>
          <a:spcPct val="0"/>
        </a:spcBef>
        <a:spcAft>
          <a:spcPct val="0"/>
        </a:spcAft>
        <a:defRPr sz="4400" b="1">
          <a:solidFill>
            <a:srgbClr val="FFFF00"/>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0" y="0"/>
            <a:ext cx="9144000" cy="6858000"/>
          </a:xfrm>
          <a:prstGeom prst="rect">
            <a:avLst/>
          </a:prstGeom>
          <a:solidFill>
            <a:schemeClr val="bg1">
              <a:alpha val="75000"/>
            </a:schemeClr>
          </a:solidFill>
          <a:ln w="9525" algn="ctr">
            <a:noFill/>
            <a:miter lim="800000"/>
            <a:headEnd/>
            <a:tailEnd/>
          </a:ln>
          <a:effectLst/>
        </p:spPr>
        <p:txBody>
          <a:bodyPr wrap="none" anchor="ctr"/>
          <a:lstStyle/>
          <a:p>
            <a:pPr>
              <a:defRPr/>
            </a:pPr>
            <a:endParaRPr lang="en-US"/>
          </a:p>
        </p:txBody>
      </p:sp>
      <p:sp>
        <p:nvSpPr>
          <p:cNvPr id="360451" name="Rectangle 3"/>
          <p:cNvSpPr>
            <a:spLocks noGrp="1" noChangeArrowheads="1"/>
          </p:cNvSpPr>
          <p:nvPr>
            <p:ph type="title"/>
          </p:nvPr>
        </p:nvSpPr>
        <p:spPr bwMode="auto">
          <a:xfrm>
            <a:off x="685800" y="609600"/>
            <a:ext cx="7772400" cy="457200"/>
          </a:xfrm>
          <a:prstGeom prst="rect">
            <a:avLst/>
          </a:prstGeom>
          <a:noFill/>
          <a:ln w="9525">
            <a:noFill/>
            <a:miter lim="800000"/>
            <a:headEnd/>
            <a:tailEnd/>
          </a:ln>
          <a:effectLst>
            <a:outerShdw dist="28398" dir="3806097"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54"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00CC"/>
          </a:solidFill>
          <a:latin typeface="+mj-lt"/>
          <a:ea typeface="+mj-ea"/>
          <a:cs typeface="+mj-cs"/>
        </a:defRPr>
      </a:lvl1pPr>
      <a:lvl2pPr algn="ctr" rtl="0" eaLnBrk="0" fontAlgn="base" hangingPunct="0">
        <a:spcBef>
          <a:spcPct val="0"/>
        </a:spcBef>
        <a:spcAft>
          <a:spcPct val="0"/>
        </a:spcAft>
        <a:defRPr sz="3200" b="1">
          <a:solidFill>
            <a:srgbClr val="0000CC"/>
          </a:solidFill>
          <a:latin typeface="Tahoma" pitchFamily="34" charset="0"/>
        </a:defRPr>
      </a:lvl2pPr>
      <a:lvl3pPr algn="ctr" rtl="0" eaLnBrk="0" fontAlgn="base" hangingPunct="0">
        <a:spcBef>
          <a:spcPct val="0"/>
        </a:spcBef>
        <a:spcAft>
          <a:spcPct val="0"/>
        </a:spcAft>
        <a:defRPr sz="3200" b="1">
          <a:solidFill>
            <a:srgbClr val="0000CC"/>
          </a:solidFill>
          <a:latin typeface="Tahoma" pitchFamily="34" charset="0"/>
        </a:defRPr>
      </a:lvl3pPr>
      <a:lvl4pPr algn="ctr" rtl="0" eaLnBrk="0" fontAlgn="base" hangingPunct="0">
        <a:spcBef>
          <a:spcPct val="0"/>
        </a:spcBef>
        <a:spcAft>
          <a:spcPct val="0"/>
        </a:spcAft>
        <a:defRPr sz="3200" b="1">
          <a:solidFill>
            <a:srgbClr val="0000CC"/>
          </a:solidFill>
          <a:latin typeface="Tahoma" pitchFamily="34" charset="0"/>
        </a:defRPr>
      </a:lvl4pPr>
      <a:lvl5pPr algn="ctr" rtl="0" eaLnBrk="0" fontAlgn="base" hangingPunct="0">
        <a:spcBef>
          <a:spcPct val="0"/>
        </a:spcBef>
        <a:spcAft>
          <a:spcPct val="0"/>
        </a:spcAft>
        <a:defRPr sz="3200" b="1">
          <a:solidFill>
            <a:srgbClr val="0000CC"/>
          </a:solidFill>
          <a:latin typeface="Tahoma" pitchFamily="34" charset="0"/>
        </a:defRPr>
      </a:lvl5pPr>
      <a:lvl6pPr marL="457200" algn="ctr" rtl="0" eaLnBrk="0" fontAlgn="base" hangingPunct="0">
        <a:spcBef>
          <a:spcPct val="0"/>
        </a:spcBef>
        <a:spcAft>
          <a:spcPct val="0"/>
        </a:spcAft>
        <a:defRPr sz="3200" b="1">
          <a:solidFill>
            <a:srgbClr val="0000CC"/>
          </a:solidFill>
          <a:latin typeface="Tahoma" pitchFamily="34" charset="0"/>
        </a:defRPr>
      </a:lvl6pPr>
      <a:lvl7pPr marL="914400" algn="ctr" rtl="0" eaLnBrk="0" fontAlgn="base" hangingPunct="0">
        <a:spcBef>
          <a:spcPct val="0"/>
        </a:spcBef>
        <a:spcAft>
          <a:spcPct val="0"/>
        </a:spcAft>
        <a:defRPr sz="3200" b="1">
          <a:solidFill>
            <a:srgbClr val="0000CC"/>
          </a:solidFill>
          <a:latin typeface="Tahoma" pitchFamily="34" charset="0"/>
        </a:defRPr>
      </a:lvl7pPr>
      <a:lvl8pPr marL="1371600" algn="ctr" rtl="0" eaLnBrk="0" fontAlgn="base" hangingPunct="0">
        <a:spcBef>
          <a:spcPct val="0"/>
        </a:spcBef>
        <a:spcAft>
          <a:spcPct val="0"/>
        </a:spcAft>
        <a:defRPr sz="3200" b="1">
          <a:solidFill>
            <a:srgbClr val="0000CC"/>
          </a:solidFill>
          <a:latin typeface="Tahoma" pitchFamily="34" charset="0"/>
        </a:defRPr>
      </a:lvl8pPr>
      <a:lvl9pPr marL="1828800" algn="ctr" rtl="0" eaLnBrk="0" fontAlgn="base" hangingPunct="0">
        <a:spcBef>
          <a:spcPct val="0"/>
        </a:spcBef>
        <a:spcAft>
          <a:spcPct val="0"/>
        </a:spcAft>
        <a:defRPr sz="3200" b="1">
          <a:solidFill>
            <a:srgbClr val="0000CC"/>
          </a:solidFill>
          <a:latin typeface="Tahoma"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0" y="0"/>
            <a:ext cx="9144000" cy="6858000"/>
          </a:xfrm>
          <a:prstGeom prst="rect">
            <a:avLst/>
          </a:prstGeom>
          <a:solidFill>
            <a:schemeClr val="bg1">
              <a:alpha val="75000"/>
            </a:schemeClr>
          </a:solidFill>
          <a:ln w="9525" algn="ctr">
            <a:noFill/>
            <a:miter lim="800000"/>
            <a:headEnd/>
            <a:tailEnd/>
          </a:ln>
          <a:effectLst/>
        </p:spPr>
        <p:txBody>
          <a:bodyPr wrap="none" anchor="ctr"/>
          <a:lstStyle/>
          <a:p>
            <a:pPr>
              <a:defRPr/>
            </a:pPr>
            <a:endParaRPr lang="en-US"/>
          </a:p>
        </p:txBody>
      </p:sp>
      <p:sp>
        <p:nvSpPr>
          <p:cNvPr id="408579" name="Rectangle 3"/>
          <p:cNvSpPr>
            <a:spLocks noGrp="1" noChangeArrowheads="1"/>
          </p:cNvSpPr>
          <p:nvPr>
            <p:ph type="title"/>
          </p:nvPr>
        </p:nvSpPr>
        <p:spPr bwMode="auto">
          <a:xfrm>
            <a:off x="685800" y="609600"/>
            <a:ext cx="7772400" cy="457200"/>
          </a:xfrm>
          <a:prstGeom prst="rect">
            <a:avLst/>
          </a:prstGeom>
          <a:noFill/>
          <a:ln w="9525">
            <a:noFill/>
            <a:miter lim="800000"/>
            <a:headEnd/>
            <a:tailEnd/>
          </a:ln>
          <a:effectLst>
            <a:outerShdw dist="28398" dir="3806097"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55"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Tahoma" pitchFamily="34" charset="0"/>
        </a:defRPr>
      </a:lvl2pPr>
      <a:lvl3pPr algn="ctr" rtl="0" eaLnBrk="0" fontAlgn="base" hangingPunct="0">
        <a:spcBef>
          <a:spcPct val="0"/>
        </a:spcBef>
        <a:spcAft>
          <a:spcPct val="0"/>
        </a:spcAft>
        <a:defRPr sz="3200" b="1">
          <a:solidFill>
            <a:srgbClr val="FFFF00"/>
          </a:solidFill>
          <a:latin typeface="Tahoma" pitchFamily="34" charset="0"/>
        </a:defRPr>
      </a:lvl3pPr>
      <a:lvl4pPr algn="ctr" rtl="0" eaLnBrk="0" fontAlgn="base" hangingPunct="0">
        <a:spcBef>
          <a:spcPct val="0"/>
        </a:spcBef>
        <a:spcAft>
          <a:spcPct val="0"/>
        </a:spcAft>
        <a:defRPr sz="3200" b="1">
          <a:solidFill>
            <a:srgbClr val="FFFF00"/>
          </a:solidFill>
          <a:latin typeface="Tahoma" pitchFamily="34" charset="0"/>
        </a:defRPr>
      </a:lvl4pPr>
      <a:lvl5pPr algn="ctr" rtl="0" eaLnBrk="0" fontAlgn="base" hangingPunct="0">
        <a:spcBef>
          <a:spcPct val="0"/>
        </a:spcBef>
        <a:spcAft>
          <a:spcPct val="0"/>
        </a:spcAft>
        <a:defRPr sz="3200" b="1">
          <a:solidFill>
            <a:srgbClr val="FFFF00"/>
          </a:solidFill>
          <a:latin typeface="Tahoma" pitchFamily="34" charset="0"/>
        </a:defRPr>
      </a:lvl5pPr>
      <a:lvl6pPr marL="457200" algn="ctr" rtl="0" eaLnBrk="0" fontAlgn="base" hangingPunct="0">
        <a:spcBef>
          <a:spcPct val="0"/>
        </a:spcBef>
        <a:spcAft>
          <a:spcPct val="0"/>
        </a:spcAft>
        <a:defRPr sz="3200" b="1">
          <a:solidFill>
            <a:srgbClr val="FFFF00"/>
          </a:solidFill>
          <a:latin typeface="Tahoma" pitchFamily="34" charset="0"/>
        </a:defRPr>
      </a:lvl6pPr>
      <a:lvl7pPr marL="914400" algn="ctr" rtl="0" eaLnBrk="0" fontAlgn="base" hangingPunct="0">
        <a:spcBef>
          <a:spcPct val="0"/>
        </a:spcBef>
        <a:spcAft>
          <a:spcPct val="0"/>
        </a:spcAft>
        <a:defRPr sz="3200" b="1">
          <a:solidFill>
            <a:srgbClr val="FFFF00"/>
          </a:solidFill>
          <a:latin typeface="Tahoma" pitchFamily="34" charset="0"/>
        </a:defRPr>
      </a:lvl7pPr>
      <a:lvl8pPr marL="1371600" algn="ctr" rtl="0" eaLnBrk="0" fontAlgn="base" hangingPunct="0">
        <a:spcBef>
          <a:spcPct val="0"/>
        </a:spcBef>
        <a:spcAft>
          <a:spcPct val="0"/>
        </a:spcAft>
        <a:defRPr sz="3200" b="1">
          <a:solidFill>
            <a:srgbClr val="FFFF00"/>
          </a:solidFill>
          <a:latin typeface="Tahoma" pitchFamily="34" charset="0"/>
        </a:defRPr>
      </a:lvl8pPr>
      <a:lvl9pPr marL="1828800" algn="ctr" rtl="0" eaLnBrk="0" fontAlgn="base" hangingPunct="0">
        <a:spcBef>
          <a:spcPct val="0"/>
        </a:spcBef>
        <a:spcAft>
          <a:spcPct val="0"/>
        </a:spcAft>
        <a:defRPr sz="3200" b="1">
          <a:solidFill>
            <a:srgbClr val="FFFF00"/>
          </a:solidFill>
          <a:latin typeface="Tahoma"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0" y="0"/>
            <a:ext cx="9144000" cy="6858000"/>
          </a:xfrm>
          <a:prstGeom prst="rect">
            <a:avLst/>
          </a:prstGeom>
          <a:solidFill>
            <a:schemeClr val="bg1">
              <a:alpha val="75000"/>
            </a:schemeClr>
          </a:solidFill>
          <a:ln w="9525" algn="ctr">
            <a:noFill/>
            <a:miter lim="800000"/>
            <a:headEnd/>
            <a:tailEnd/>
          </a:ln>
          <a:effectLst/>
        </p:spPr>
        <p:txBody>
          <a:bodyPr wrap="none" anchor="ctr"/>
          <a:lstStyle/>
          <a:p>
            <a:pPr>
              <a:defRPr/>
            </a:pPr>
            <a:endParaRPr lang="en-US"/>
          </a:p>
        </p:txBody>
      </p:sp>
      <p:sp>
        <p:nvSpPr>
          <p:cNvPr id="429059" name="Rectangle 3"/>
          <p:cNvSpPr>
            <a:spLocks noGrp="1" noChangeArrowheads="1"/>
          </p:cNvSpPr>
          <p:nvPr>
            <p:ph type="title"/>
          </p:nvPr>
        </p:nvSpPr>
        <p:spPr bwMode="auto">
          <a:xfrm>
            <a:off x="685800" y="609600"/>
            <a:ext cx="7772400" cy="457200"/>
          </a:xfrm>
          <a:prstGeom prst="rect">
            <a:avLst/>
          </a:prstGeom>
          <a:noFill/>
          <a:ln w="9525">
            <a:noFill/>
            <a:miter lim="800000"/>
            <a:headEnd/>
            <a:tailEnd/>
          </a:ln>
          <a:effectLst>
            <a:outerShdw dist="28398" dir="3806097"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56" r:id="rId1"/>
    <p:sldLayoutId id="2147484901" r:id="rId2"/>
    <p:sldLayoutId id="2147484902" r:id="rId3"/>
    <p:sldLayoutId id="2147484903" r:id="rId4"/>
    <p:sldLayoutId id="2147484904" r:id="rId5"/>
    <p:sldLayoutId id="2147484905" r:id="rId6"/>
    <p:sldLayoutId id="2147484906" r:id="rId7"/>
    <p:sldLayoutId id="2147484907" r:id="rId8"/>
    <p:sldLayoutId id="2147484908" r:id="rId9"/>
    <p:sldLayoutId id="2147484909" r:id="rId10"/>
    <p:sldLayoutId id="214748491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Tahoma" pitchFamily="34" charset="0"/>
        </a:defRPr>
      </a:lvl2pPr>
      <a:lvl3pPr algn="ctr" rtl="0" eaLnBrk="0" fontAlgn="base" hangingPunct="0">
        <a:spcBef>
          <a:spcPct val="0"/>
        </a:spcBef>
        <a:spcAft>
          <a:spcPct val="0"/>
        </a:spcAft>
        <a:defRPr sz="3200" b="1">
          <a:solidFill>
            <a:srgbClr val="FFFF00"/>
          </a:solidFill>
          <a:latin typeface="Tahoma" pitchFamily="34" charset="0"/>
        </a:defRPr>
      </a:lvl3pPr>
      <a:lvl4pPr algn="ctr" rtl="0" eaLnBrk="0" fontAlgn="base" hangingPunct="0">
        <a:spcBef>
          <a:spcPct val="0"/>
        </a:spcBef>
        <a:spcAft>
          <a:spcPct val="0"/>
        </a:spcAft>
        <a:defRPr sz="3200" b="1">
          <a:solidFill>
            <a:srgbClr val="FFFF00"/>
          </a:solidFill>
          <a:latin typeface="Tahoma" pitchFamily="34" charset="0"/>
        </a:defRPr>
      </a:lvl4pPr>
      <a:lvl5pPr algn="ctr" rtl="0" eaLnBrk="0" fontAlgn="base" hangingPunct="0">
        <a:spcBef>
          <a:spcPct val="0"/>
        </a:spcBef>
        <a:spcAft>
          <a:spcPct val="0"/>
        </a:spcAft>
        <a:defRPr sz="3200" b="1">
          <a:solidFill>
            <a:srgbClr val="FFFF00"/>
          </a:solidFill>
          <a:latin typeface="Tahoma" pitchFamily="34" charset="0"/>
        </a:defRPr>
      </a:lvl5pPr>
      <a:lvl6pPr marL="457200" algn="ctr" rtl="0" eaLnBrk="0" fontAlgn="base" hangingPunct="0">
        <a:spcBef>
          <a:spcPct val="0"/>
        </a:spcBef>
        <a:spcAft>
          <a:spcPct val="0"/>
        </a:spcAft>
        <a:defRPr sz="3200" b="1">
          <a:solidFill>
            <a:srgbClr val="FFFF00"/>
          </a:solidFill>
          <a:latin typeface="Tahoma" pitchFamily="34" charset="0"/>
        </a:defRPr>
      </a:lvl6pPr>
      <a:lvl7pPr marL="914400" algn="ctr" rtl="0" eaLnBrk="0" fontAlgn="base" hangingPunct="0">
        <a:spcBef>
          <a:spcPct val="0"/>
        </a:spcBef>
        <a:spcAft>
          <a:spcPct val="0"/>
        </a:spcAft>
        <a:defRPr sz="3200" b="1">
          <a:solidFill>
            <a:srgbClr val="FFFF00"/>
          </a:solidFill>
          <a:latin typeface="Tahoma" pitchFamily="34" charset="0"/>
        </a:defRPr>
      </a:lvl7pPr>
      <a:lvl8pPr marL="1371600" algn="ctr" rtl="0" eaLnBrk="0" fontAlgn="base" hangingPunct="0">
        <a:spcBef>
          <a:spcPct val="0"/>
        </a:spcBef>
        <a:spcAft>
          <a:spcPct val="0"/>
        </a:spcAft>
        <a:defRPr sz="3200" b="1">
          <a:solidFill>
            <a:srgbClr val="FFFF00"/>
          </a:solidFill>
          <a:latin typeface="Tahoma" pitchFamily="34" charset="0"/>
        </a:defRPr>
      </a:lvl8pPr>
      <a:lvl9pPr marL="1828800" algn="ctr" rtl="0" eaLnBrk="0" fontAlgn="base" hangingPunct="0">
        <a:spcBef>
          <a:spcPct val="0"/>
        </a:spcBef>
        <a:spcAft>
          <a:spcPct val="0"/>
        </a:spcAft>
        <a:defRPr sz="3200" b="1">
          <a:solidFill>
            <a:srgbClr val="FFFF00"/>
          </a:solidFill>
          <a:latin typeface="Tahoma"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62850" name="Rectangle 2"/>
          <p:cNvSpPr>
            <a:spLocks noChangeArrowheads="1"/>
          </p:cNvSpPr>
          <p:nvPr/>
        </p:nvSpPr>
        <p:spPr bwMode="auto">
          <a:xfrm>
            <a:off x="0" y="0"/>
            <a:ext cx="9144000" cy="6858000"/>
          </a:xfrm>
          <a:prstGeom prst="rect">
            <a:avLst/>
          </a:prstGeom>
          <a:solidFill>
            <a:schemeClr val="bg1">
              <a:alpha val="75000"/>
            </a:schemeClr>
          </a:solidFill>
          <a:ln w="9525" algn="ctr">
            <a:noFill/>
            <a:miter lim="800000"/>
            <a:headEnd/>
            <a:tailEnd/>
          </a:ln>
          <a:effectLst/>
        </p:spPr>
        <p:txBody>
          <a:bodyPr wrap="none" anchor="ctr"/>
          <a:lstStyle/>
          <a:p>
            <a:pPr>
              <a:defRPr/>
            </a:pPr>
            <a:endParaRPr lang="en-US"/>
          </a:p>
        </p:txBody>
      </p:sp>
      <p:sp>
        <p:nvSpPr>
          <p:cNvPr id="462851" name="Rectangle 3"/>
          <p:cNvSpPr>
            <a:spLocks noGrp="1" noChangeArrowheads="1"/>
          </p:cNvSpPr>
          <p:nvPr>
            <p:ph type="title"/>
          </p:nvPr>
        </p:nvSpPr>
        <p:spPr bwMode="auto">
          <a:xfrm>
            <a:off x="685800" y="609600"/>
            <a:ext cx="7772400" cy="457200"/>
          </a:xfrm>
          <a:prstGeom prst="rect">
            <a:avLst/>
          </a:prstGeom>
          <a:noFill/>
          <a:ln w="9525">
            <a:noFill/>
            <a:miter lim="800000"/>
            <a:headEnd/>
            <a:tailEnd/>
          </a:ln>
          <a:effectLst>
            <a:outerShdw dist="28398" dir="3806097"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57"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00FF"/>
          </a:solidFill>
          <a:latin typeface="+mj-lt"/>
          <a:ea typeface="+mj-ea"/>
          <a:cs typeface="+mj-cs"/>
        </a:defRPr>
      </a:lvl1pPr>
      <a:lvl2pPr algn="ctr" rtl="0" eaLnBrk="0" fontAlgn="base" hangingPunct="0">
        <a:spcBef>
          <a:spcPct val="0"/>
        </a:spcBef>
        <a:spcAft>
          <a:spcPct val="0"/>
        </a:spcAft>
        <a:defRPr sz="3200" b="1">
          <a:solidFill>
            <a:srgbClr val="0000FF"/>
          </a:solidFill>
          <a:latin typeface="Tahoma" pitchFamily="34" charset="0"/>
        </a:defRPr>
      </a:lvl2pPr>
      <a:lvl3pPr algn="ctr" rtl="0" eaLnBrk="0" fontAlgn="base" hangingPunct="0">
        <a:spcBef>
          <a:spcPct val="0"/>
        </a:spcBef>
        <a:spcAft>
          <a:spcPct val="0"/>
        </a:spcAft>
        <a:defRPr sz="3200" b="1">
          <a:solidFill>
            <a:srgbClr val="0000FF"/>
          </a:solidFill>
          <a:latin typeface="Tahoma" pitchFamily="34" charset="0"/>
        </a:defRPr>
      </a:lvl3pPr>
      <a:lvl4pPr algn="ctr" rtl="0" eaLnBrk="0" fontAlgn="base" hangingPunct="0">
        <a:spcBef>
          <a:spcPct val="0"/>
        </a:spcBef>
        <a:spcAft>
          <a:spcPct val="0"/>
        </a:spcAft>
        <a:defRPr sz="3200" b="1">
          <a:solidFill>
            <a:srgbClr val="0000FF"/>
          </a:solidFill>
          <a:latin typeface="Tahoma" pitchFamily="34" charset="0"/>
        </a:defRPr>
      </a:lvl4pPr>
      <a:lvl5pPr algn="ctr" rtl="0" eaLnBrk="0" fontAlgn="base" hangingPunct="0">
        <a:spcBef>
          <a:spcPct val="0"/>
        </a:spcBef>
        <a:spcAft>
          <a:spcPct val="0"/>
        </a:spcAft>
        <a:defRPr sz="3200" b="1">
          <a:solidFill>
            <a:srgbClr val="0000FF"/>
          </a:solidFill>
          <a:latin typeface="Tahoma" pitchFamily="34" charset="0"/>
        </a:defRPr>
      </a:lvl5pPr>
      <a:lvl6pPr marL="457200" algn="ctr" rtl="0" eaLnBrk="0" fontAlgn="base" hangingPunct="0">
        <a:spcBef>
          <a:spcPct val="0"/>
        </a:spcBef>
        <a:spcAft>
          <a:spcPct val="0"/>
        </a:spcAft>
        <a:defRPr sz="3200" b="1">
          <a:solidFill>
            <a:srgbClr val="0000FF"/>
          </a:solidFill>
          <a:latin typeface="Tahoma" pitchFamily="34" charset="0"/>
        </a:defRPr>
      </a:lvl6pPr>
      <a:lvl7pPr marL="914400" algn="ctr" rtl="0" eaLnBrk="0" fontAlgn="base" hangingPunct="0">
        <a:spcBef>
          <a:spcPct val="0"/>
        </a:spcBef>
        <a:spcAft>
          <a:spcPct val="0"/>
        </a:spcAft>
        <a:defRPr sz="3200" b="1">
          <a:solidFill>
            <a:srgbClr val="0000FF"/>
          </a:solidFill>
          <a:latin typeface="Tahoma" pitchFamily="34" charset="0"/>
        </a:defRPr>
      </a:lvl7pPr>
      <a:lvl8pPr marL="1371600" algn="ctr" rtl="0" eaLnBrk="0" fontAlgn="base" hangingPunct="0">
        <a:spcBef>
          <a:spcPct val="0"/>
        </a:spcBef>
        <a:spcAft>
          <a:spcPct val="0"/>
        </a:spcAft>
        <a:defRPr sz="3200" b="1">
          <a:solidFill>
            <a:srgbClr val="0000FF"/>
          </a:solidFill>
          <a:latin typeface="Tahoma" pitchFamily="34" charset="0"/>
        </a:defRPr>
      </a:lvl8pPr>
      <a:lvl9pPr marL="1828800" algn="ctr" rtl="0" eaLnBrk="0" fontAlgn="base" hangingPunct="0">
        <a:spcBef>
          <a:spcPct val="0"/>
        </a:spcBef>
        <a:spcAft>
          <a:spcPct val="0"/>
        </a:spcAft>
        <a:defRPr sz="3200" b="1">
          <a:solidFill>
            <a:srgbClr val="0000FF"/>
          </a:solidFill>
          <a:latin typeface="Tahoma"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b="-87793"/>
          </a:stretch>
        </a:blipFill>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0" y="0"/>
            <a:ext cx="9144000" cy="6858000"/>
          </a:xfrm>
          <a:prstGeom prst="rect">
            <a:avLst/>
          </a:prstGeom>
          <a:solidFill>
            <a:schemeClr val="bg1">
              <a:alpha val="75000"/>
            </a:schemeClr>
          </a:solidFill>
          <a:ln w="9525" algn="ctr">
            <a:noFill/>
            <a:miter lim="800000"/>
            <a:headEnd/>
            <a:tailEnd/>
          </a:ln>
          <a:effectLst/>
        </p:spPr>
        <p:txBody>
          <a:bodyPr wrap="none" anchor="ctr"/>
          <a:lstStyle/>
          <a:p>
            <a:pPr>
              <a:defRPr/>
            </a:pPr>
            <a:endParaRPr lang="en-US"/>
          </a:p>
        </p:txBody>
      </p:sp>
      <p:sp>
        <p:nvSpPr>
          <p:cNvPr id="468995" name="Rectangle 3"/>
          <p:cNvSpPr>
            <a:spLocks noGrp="1" noChangeArrowheads="1"/>
          </p:cNvSpPr>
          <p:nvPr>
            <p:ph type="title"/>
          </p:nvPr>
        </p:nvSpPr>
        <p:spPr bwMode="auto">
          <a:xfrm>
            <a:off x="685800" y="609600"/>
            <a:ext cx="7772400" cy="457200"/>
          </a:xfrm>
          <a:prstGeom prst="rect">
            <a:avLst/>
          </a:prstGeom>
          <a:noFill/>
          <a:ln w="9525">
            <a:noFill/>
            <a:miter lim="800000"/>
            <a:headEnd/>
            <a:tailEnd/>
          </a:ln>
          <a:effectLst>
            <a:outerShdw dist="28398" dir="3806097"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58"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00FF"/>
          </a:solidFill>
          <a:latin typeface="+mj-lt"/>
          <a:ea typeface="+mj-ea"/>
          <a:cs typeface="+mj-cs"/>
        </a:defRPr>
      </a:lvl1pPr>
      <a:lvl2pPr algn="ctr" rtl="0" eaLnBrk="0" fontAlgn="base" hangingPunct="0">
        <a:spcBef>
          <a:spcPct val="0"/>
        </a:spcBef>
        <a:spcAft>
          <a:spcPct val="0"/>
        </a:spcAft>
        <a:defRPr sz="3200" b="1">
          <a:solidFill>
            <a:srgbClr val="0000FF"/>
          </a:solidFill>
          <a:latin typeface="Tahoma" pitchFamily="34" charset="0"/>
        </a:defRPr>
      </a:lvl2pPr>
      <a:lvl3pPr algn="ctr" rtl="0" eaLnBrk="0" fontAlgn="base" hangingPunct="0">
        <a:spcBef>
          <a:spcPct val="0"/>
        </a:spcBef>
        <a:spcAft>
          <a:spcPct val="0"/>
        </a:spcAft>
        <a:defRPr sz="3200" b="1">
          <a:solidFill>
            <a:srgbClr val="0000FF"/>
          </a:solidFill>
          <a:latin typeface="Tahoma" pitchFamily="34" charset="0"/>
        </a:defRPr>
      </a:lvl3pPr>
      <a:lvl4pPr algn="ctr" rtl="0" eaLnBrk="0" fontAlgn="base" hangingPunct="0">
        <a:spcBef>
          <a:spcPct val="0"/>
        </a:spcBef>
        <a:spcAft>
          <a:spcPct val="0"/>
        </a:spcAft>
        <a:defRPr sz="3200" b="1">
          <a:solidFill>
            <a:srgbClr val="0000FF"/>
          </a:solidFill>
          <a:latin typeface="Tahoma" pitchFamily="34" charset="0"/>
        </a:defRPr>
      </a:lvl4pPr>
      <a:lvl5pPr algn="ctr" rtl="0" eaLnBrk="0" fontAlgn="base" hangingPunct="0">
        <a:spcBef>
          <a:spcPct val="0"/>
        </a:spcBef>
        <a:spcAft>
          <a:spcPct val="0"/>
        </a:spcAft>
        <a:defRPr sz="3200" b="1">
          <a:solidFill>
            <a:srgbClr val="0000FF"/>
          </a:solidFill>
          <a:latin typeface="Tahoma" pitchFamily="34" charset="0"/>
        </a:defRPr>
      </a:lvl5pPr>
      <a:lvl6pPr marL="457200" algn="ctr" rtl="0" eaLnBrk="0" fontAlgn="base" hangingPunct="0">
        <a:spcBef>
          <a:spcPct val="0"/>
        </a:spcBef>
        <a:spcAft>
          <a:spcPct val="0"/>
        </a:spcAft>
        <a:defRPr sz="3200" b="1">
          <a:solidFill>
            <a:srgbClr val="0000FF"/>
          </a:solidFill>
          <a:latin typeface="Tahoma" pitchFamily="34" charset="0"/>
        </a:defRPr>
      </a:lvl6pPr>
      <a:lvl7pPr marL="914400" algn="ctr" rtl="0" eaLnBrk="0" fontAlgn="base" hangingPunct="0">
        <a:spcBef>
          <a:spcPct val="0"/>
        </a:spcBef>
        <a:spcAft>
          <a:spcPct val="0"/>
        </a:spcAft>
        <a:defRPr sz="3200" b="1">
          <a:solidFill>
            <a:srgbClr val="0000FF"/>
          </a:solidFill>
          <a:latin typeface="Tahoma" pitchFamily="34" charset="0"/>
        </a:defRPr>
      </a:lvl7pPr>
      <a:lvl8pPr marL="1371600" algn="ctr" rtl="0" eaLnBrk="0" fontAlgn="base" hangingPunct="0">
        <a:spcBef>
          <a:spcPct val="0"/>
        </a:spcBef>
        <a:spcAft>
          <a:spcPct val="0"/>
        </a:spcAft>
        <a:defRPr sz="3200" b="1">
          <a:solidFill>
            <a:srgbClr val="0000FF"/>
          </a:solidFill>
          <a:latin typeface="Tahoma" pitchFamily="34" charset="0"/>
        </a:defRPr>
      </a:lvl8pPr>
      <a:lvl9pPr marL="1828800" algn="ctr" rtl="0" eaLnBrk="0" fontAlgn="base" hangingPunct="0">
        <a:spcBef>
          <a:spcPct val="0"/>
        </a:spcBef>
        <a:spcAft>
          <a:spcPct val="0"/>
        </a:spcAft>
        <a:defRPr sz="3200" b="1">
          <a:solidFill>
            <a:srgbClr val="0000FF"/>
          </a:solidFill>
          <a:latin typeface="Tahoma"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p>
        </p:txBody>
      </p:sp>
      <p:sp>
        <p:nvSpPr>
          <p:cNvPr id="5837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j-lt"/>
              </a:defRPr>
            </a:lvl1pPr>
          </a:lstStyle>
          <a:p>
            <a:pPr>
              <a:defRPr/>
            </a:pPr>
            <a:endParaRPr lang="en-US"/>
          </a:p>
        </p:txBody>
      </p:sp>
      <p:sp>
        <p:nvSpPr>
          <p:cNvPr id="583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j-lt"/>
              </a:defRPr>
            </a:lvl1pPr>
          </a:lstStyle>
          <a:p>
            <a:pPr>
              <a:defRPr/>
            </a:pPr>
            <a:endParaRPr lang="en-US"/>
          </a:p>
        </p:txBody>
      </p:sp>
      <p:sp>
        <p:nvSpPr>
          <p:cNvPr id="583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j-lt"/>
              </a:defRPr>
            </a:lvl1pPr>
          </a:lstStyle>
          <a:p>
            <a:pPr>
              <a:defRPr/>
            </a:pPr>
            <a:fld id="{01E4AA71-6483-4712-A8EE-D5A9C06275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59"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j-lt"/>
        </a:defRPr>
      </a:lvl2pPr>
      <a:lvl3pPr marL="1143000" indent="-228600" algn="l" rtl="0" eaLnBrk="0" fontAlgn="base" hangingPunct="0">
        <a:spcBef>
          <a:spcPct val="20000"/>
        </a:spcBef>
        <a:spcAft>
          <a:spcPct val="0"/>
        </a:spcAft>
        <a:buChar char="•"/>
        <a:defRPr sz="2400">
          <a:solidFill>
            <a:srgbClr val="000099"/>
          </a:solidFill>
          <a:latin typeface="+mj-lt"/>
        </a:defRPr>
      </a:lvl3pPr>
      <a:lvl4pPr marL="1600200" indent="-228600" algn="l" rtl="0" eaLnBrk="0" fontAlgn="base" hangingPunct="0">
        <a:spcBef>
          <a:spcPct val="20000"/>
        </a:spcBef>
        <a:spcAft>
          <a:spcPct val="0"/>
        </a:spcAft>
        <a:buChar char="–"/>
        <a:defRPr sz="2000">
          <a:solidFill>
            <a:srgbClr val="000099"/>
          </a:solidFill>
          <a:latin typeface="+mj-lt"/>
        </a:defRPr>
      </a:lvl4pPr>
      <a:lvl5pPr marL="2057400" indent="-228600" algn="l" rtl="0" eaLnBrk="0" fontAlgn="base" hangingPunct="0">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bwMode="auto">
          <a:xfrm>
            <a:off x="685800" y="3810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63"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64" name="Rectangle 4"/>
          <p:cNvSpPr>
            <a:spLocks noGrp="1" noChangeArrowheads="1"/>
          </p:cNvSpPr>
          <p:nvPr>
            <p:ph type="dt" sz="half" idx="2"/>
          </p:nvPr>
        </p:nvSpPr>
        <p:spPr bwMode="auto">
          <a:xfrm>
            <a:off x="685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6965"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96966" name="Rectangle 6"/>
          <p:cNvSpPr>
            <a:spLocks noGrp="1" noChangeArrowheads="1"/>
          </p:cNvSpPr>
          <p:nvPr>
            <p:ph type="sldNum" sz="quarter" idx="4"/>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1333C9-8EBF-4954-863A-5FD8FDBA12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iming>
    <p:tnLst>
      <p:par>
        <p:cTn id="1" dur="indefinite" restart="never" nodeType="tmRoot"/>
      </p:par>
    </p:tnLst>
  </p:timing>
  <p:txStyles>
    <p:titleStyle>
      <a:lvl1pPr algn="ctr" rtl="0" eaLnBrk="1" fontAlgn="base" hangingPunct="1">
        <a:spcBef>
          <a:spcPct val="0"/>
        </a:spcBef>
        <a:spcAft>
          <a:spcPct val="0"/>
        </a:spcAft>
        <a:defRPr sz="2400" b="1">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defRPr>
      </a:lvl2pPr>
      <a:lvl3pPr algn="ctr" rtl="0" eaLnBrk="1" fontAlgn="base" hangingPunct="1">
        <a:spcBef>
          <a:spcPct val="0"/>
        </a:spcBef>
        <a:spcAft>
          <a:spcPct val="0"/>
        </a:spcAft>
        <a:defRPr sz="2400" b="1">
          <a:solidFill>
            <a:schemeClr val="tx2"/>
          </a:solidFill>
          <a:latin typeface="Arial" charset="0"/>
        </a:defRPr>
      </a:lvl3pPr>
      <a:lvl4pPr algn="ctr" rtl="0" eaLnBrk="1" fontAlgn="base" hangingPunct="1">
        <a:spcBef>
          <a:spcPct val="0"/>
        </a:spcBef>
        <a:spcAft>
          <a:spcPct val="0"/>
        </a:spcAft>
        <a:defRPr sz="2400" b="1">
          <a:solidFill>
            <a:schemeClr val="tx2"/>
          </a:solidFill>
          <a:latin typeface="Arial" charset="0"/>
        </a:defRPr>
      </a:lvl4pPr>
      <a:lvl5pPr algn="ctr" rtl="0" eaLnBrk="1" fontAlgn="base" hangingPunct="1">
        <a:spcBef>
          <a:spcPct val="0"/>
        </a:spcBef>
        <a:spcAft>
          <a:spcPct val="0"/>
        </a:spcAft>
        <a:defRPr sz="2400" b="1">
          <a:solidFill>
            <a:schemeClr val="tx2"/>
          </a:solidFill>
          <a:latin typeface="Arial" charset="0"/>
        </a:defRPr>
      </a:lvl5pPr>
      <a:lvl6pPr marL="457200" algn="ctr" rtl="0" eaLnBrk="1" fontAlgn="base" hangingPunct="1">
        <a:spcBef>
          <a:spcPct val="0"/>
        </a:spcBef>
        <a:spcAft>
          <a:spcPct val="0"/>
        </a:spcAft>
        <a:defRPr sz="2400" b="1">
          <a:solidFill>
            <a:schemeClr val="tx2"/>
          </a:solidFill>
          <a:latin typeface="Arial" charset="0"/>
        </a:defRPr>
      </a:lvl6pPr>
      <a:lvl7pPr marL="914400" algn="ctr" rtl="0" eaLnBrk="1" fontAlgn="base" hangingPunct="1">
        <a:spcBef>
          <a:spcPct val="0"/>
        </a:spcBef>
        <a:spcAft>
          <a:spcPct val="0"/>
        </a:spcAft>
        <a:defRPr sz="2400" b="1">
          <a:solidFill>
            <a:schemeClr val="tx2"/>
          </a:solidFill>
          <a:latin typeface="Arial" charset="0"/>
        </a:defRPr>
      </a:lvl7pPr>
      <a:lvl8pPr marL="1371600" algn="ctr" rtl="0" eaLnBrk="1" fontAlgn="base" hangingPunct="1">
        <a:spcBef>
          <a:spcPct val="0"/>
        </a:spcBef>
        <a:spcAft>
          <a:spcPct val="0"/>
        </a:spcAft>
        <a:defRPr sz="2400" b="1">
          <a:solidFill>
            <a:schemeClr val="tx2"/>
          </a:solidFill>
          <a:latin typeface="Arial" charset="0"/>
        </a:defRPr>
      </a:lvl8pPr>
      <a:lvl9pPr marL="1828800" algn="ctr"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0.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chemeClr val="tx1"/>
          </a:solidFill>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z="8800" dirty="0" smtClean="0">
                <a:ln w="50800"/>
                <a:solidFill>
                  <a:schemeClr val="bg1">
                    <a:shade val="50000"/>
                  </a:schemeClr>
                </a:solidFill>
                <a:latin typeface="Calibri" pitchFamily="34" charset="0"/>
              </a:rPr>
              <a:t>After the Flood</a:t>
            </a:r>
            <a:endParaRPr lang="en-US" sz="8800" dirty="0">
              <a:ln w="50800"/>
              <a:solidFill>
                <a:schemeClr val="bg1">
                  <a:shade val="50000"/>
                </a:schemeClr>
              </a:solidFill>
              <a:latin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0"/>
            <a:ext cx="7772400" cy="2438399"/>
          </a:xfrm>
        </p:spPr>
        <p:txBody>
          <a:bodyPr/>
          <a:lstStyle/>
          <a:p>
            <a:r>
              <a:rPr lang="en-US" sz="8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Calibri" pitchFamily="34" charset="0"/>
              </a:rPr>
              <a:t>The Table of Nations</a:t>
            </a:r>
            <a:endParaRPr lang="en-US" sz="8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latin typeface="Calibri" pitchFamily="34" charset="0"/>
            </a:endParaRPr>
          </a:p>
        </p:txBody>
      </p:sp>
      <p:sp>
        <p:nvSpPr>
          <p:cNvPr id="5" name="Subtitle 4"/>
          <p:cNvSpPr>
            <a:spLocks noGrp="1"/>
          </p:cNvSpPr>
          <p:nvPr>
            <p:ph type="subTitle" idx="1"/>
          </p:nvPr>
        </p:nvSpPr>
        <p:spPr>
          <a:xfrm>
            <a:off x="1371600" y="4572000"/>
            <a:ext cx="6400800" cy="838200"/>
          </a:xfrm>
        </p:spPr>
        <p:txBody>
          <a:bodyPr/>
          <a:lstStyle/>
          <a:p>
            <a:r>
              <a:rPr lang="en-US" sz="4000" b="1" dirty="0" smtClean="0">
                <a:effectLst>
                  <a:glow rad="228600">
                    <a:schemeClr val="accent4">
                      <a:satMod val="175000"/>
                      <a:alpha val="40000"/>
                    </a:schemeClr>
                  </a:glow>
                </a:effectLst>
                <a:latin typeface="Calibri" pitchFamily="34" charset="0"/>
              </a:rPr>
              <a:t>Genesis 10:1-34</a:t>
            </a:r>
            <a:endParaRPr lang="en-US" sz="4000" b="1" dirty="0">
              <a:effectLst>
                <a:glow rad="228600">
                  <a:schemeClr val="accent4">
                    <a:satMod val="175000"/>
                    <a:alpha val="40000"/>
                  </a:schemeClr>
                </a:glow>
              </a:effectLst>
              <a:latin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lstStyle/>
          <a:p>
            <a:r>
              <a:rPr lang="en-US" dirty="0" smtClean="0">
                <a:solidFill>
                  <a:srgbClr val="92D050"/>
                </a:solidFill>
              </a:rPr>
              <a:t>The Table of Nations*</a:t>
            </a:r>
            <a:endParaRPr lang="en-US" dirty="0">
              <a:solidFill>
                <a:srgbClr val="92D050"/>
              </a:solidFill>
            </a:endParaRPr>
          </a:p>
        </p:txBody>
      </p:sp>
      <p:sp>
        <p:nvSpPr>
          <p:cNvPr id="9" name="Content Placeholder 8"/>
          <p:cNvSpPr>
            <a:spLocks noGrp="1"/>
          </p:cNvSpPr>
          <p:nvPr>
            <p:ph idx="1"/>
          </p:nvPr>
        </p:nvSpPr>
        <p:spPr>
          <a:xfrm>
            <a:off x="457200" y="990600"/>
            <a:ext cx="8229600" cy="5486400"/>
          </a:xfrm>
        </p:spPr>
        <p:txBody>
          <a:bodyPr/>
          <a:lstStyle/>
          <a:p>
            <a:r>
              <a:rPr lang="en-US" sz="2800" dirty="0" smtClean="0">
                <a:effectLst>
                  <a:glow rad="101600">
                    <a:schemeClr val="bg1">
                      <a:lumMod val="65000"/>
                      <a:alpha val="60000"/>
                    </a:schemeClr>
                  </a:glow>
                </a:effectLst>
                <a:latin typeface="Calibri" pitchFamily="34" charset="0"/>
              </a:rPr>
              <a:t>Even the liberals have often admitted that the tenth chapter of Genesis is a remarkably accurate historical document. It is unparalleled in its antiquity and comprehensiveness.</a:t>
            </a:r>
          </a:p>
          <a:p>
            <a:r>
              <a:rPr lang="en-US" sz="2800" dirty="0" smtClean="0">
                <a:effectLst>
                  <a:glow rad="101600">
                    <a:schemeClr val="bg1">
                      <a:lumMod val="65000"/>
                      <a:alpha val="60000"/>
                    </a:schemeClr>
                  </a:glow>
                </a:effectLst>
                <a:latin typeface="Calibri" pitchFamily="34" charset="0"/>
              </a:rPr>
              <a:t>Genesis 10, or the “Table of Nations” as it is often called, is the one link between the historic nations of antiquity and the prehistoric times of Noah and those who lived before the flood.</a:t>
            </a:r>
          </a:p>
          <a:p>
            <a:r>
              <a:rPr lang="en-US" sz="2800" dirty="0" smtClean="0">
                <a:effectLst>
                  <a:glow rad="101600">
                    <a:schemeClr val="bg1">
                      <a:lumMod val="65000"/>
                      <a:alpha val="60000"/>
                    </a:schemeClr>
                  </a:glow>
                </a:effectLst>
                <a:latin typeface="Calibri" pitchFamily="34" charset="0"/>
              </a:rPr>
              <a:t>The grandsons and great-grandsons of Noah are listed, each of whom is identified with the city or country established by his descendants.</a:t>
            </a:r>
            <a:endParaRPr lang="en-US" sz="2800" dirty="0">
              <a:effectLst>
                <a:glow rad="101600">
                  <a:schemeClr val="bg1">
                    <a:lumMod val="65000"/>
                    <a:alpha val="60000"/>
                  </a:schemeClr>
                </a:glow>
              </a:effectLst>
              <a:latin typeface="Calibri" pitchFamily="34" charset="0"/>
            </a:endParaRPr>
          </a:p>
        </p:txBody>
      </p:sp>
      <p:sp>
        <p:nvSpPr>
          <p:cNvPr id="10" name="TextBox 9"/>
          <p:cNvSpPr txBox="1"/>
          <p:nvPr/>
        </p:nvSpPr>
        <p:spPr>
          <a:xfrm>
            <a:off x="304800" y="6519446"/>
            <a:ext cx="8839200" cy="338554"/>
          </a:xfrm>
          <a:prstGeom prst="rect">
            <a:avLst/>
          </a:prstGeom>
          <a:noFill/>
        </p:spPr>
        <p:txBody>
          <a:bodyPr wrap="square" rtlCol="0">
            <a:spAutoFit/>
          </a:bodyPr>
          <a:lstStyle/>
          <a:p>
            <a:pPr>
              <a:buNone/>
            </a:pPr>
            <a:r>
              <a:rPr lang="en-US" sz="1600" dirty="0" smtClean="0"/>
              <a:t>*Much of the information in this section was gleaned from </a:t>
            </a:r>
            <a:r>
              <a:rPr lang="en-US" sz="1600" i="1" dirty="0" smtClean="0"/>
              <a:t>The Genesis Record </a:t>
            </a:r>
            <a:r>
              <a:rPr lang="en-US" sz="1600" dirty="0" smtClean="0"/>
              <a:t>by Henry Morris</a:t>
            </a:r>
            <a:endParaRPr lang="en-US" sz="16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10:1-5 – The Sons of </a:t>
            </a:r>
            <a:r>
              <a:rPr lang="en-US" sz="3200" b="1" dirty="0" err="1" smtClean="0">
                <a:latin typeface="Tahoma" pitchFamily="34" charset="0"/>
              </a:rPr>
              <a:t>Jepheth</a:t>
            </a:r>
            <a:endParaRPr lang="en-US" sz="3200" b="1" dirty="0" smtClean="0">
              <a:latin typeface="Tahoma" pitchFamily="34" charset="0"/>
            </a:endParaRPr>
          </a:p>
        </p:txBody>
      </p:sp>
      <p:sp>
        <p:nvSpPr>
          <p:cNvPr id="60419" name="Rectangle 3"/>
          <p:cNvSpPr>
            <a:spLocks noGrp="1" noChangeArrowheads="1"/>
          </p:cNvSpPr>
          <p:nvPr>
            <p:ph idx="1"/>
          </p:nvPr>
        </p:nvSpPr>
        <p:spPr>
          <a:xfrm>
            <a:off x="457200" y="1066800"/>
            <a:ext cx="8229600" cy="5791200"/>
          </a:xfrm>
        </p:spPr>
        <p:txBody>
          <a:bodyPr>
            <a:normAutofit/>
          </a:bodyPr>
          <a:lstStyle/>
          <a:p>
            <a:pPr marL="0" indent="0" eaLnBrk="1" hangingPunct="1">
              <a:lnSpc>
                <a:spcPct val="90000"/>
              </a:lnSpc>
              <a:defRPr/>
            </a:pPr>
            <a:r>
              <a:rPr lang="en-US" i="1" baseline="30000" dirty="0" smtClean="0">
                <a:latin typeface="Cambria" pitchFamily="18" charset="0"/>
              </a:rPr>
              <a:t>1</a:t>
            </a:r>
            <a:r>
              <a:rPr lang="en-US" i="1" dirty="0" smtClean="0">
                <a:latin typeface="Cambria" pitchFamily="18" charset="0"/>
                <a:cs typeface="Times New Roman" pitchFamily="18" charset="0"/>
              </a:rPr>
              <a:t> </a:t>
            </a:r>
            <a:r>
              <a:rPr lang="en-US" i="1" dirty="0" smtClean="0">
                <a:latin typeface="Cambria" pitchFamily="18" charset="0"/>
              </a:rPr>
              <a:t>These are the generations of the sons of Noah, Shem, Ham, and </a:t>
            </a:r>
            <a:r>
              <a:rPr lang="en-US" i="1" dirty="0" smtClean="0">
                <a:solidFill>
                  <a:srgbClr val="C00000"/>
                </a:solidFill>
                <a:latin typeface="Cambria" pitchFamily="18" charset="0"/>
              </a:rPr>
              <a:t>Japheth</a:t>
            </a:r>
            <a:r>
              <a:rPr lang="en-US" i="1" dirty="0" smtClean="0">
                <a:latin typeface="Cambria" pitchFamily="18" charset="0"/>
              </a:rPr>
              <a:t>. Sons were born to them after the flood. </a:t>
            </a:r>
            <a:r>
              <a:rPr lang="en-US" i="1" baseline="30000" dirty="0" smtClean="0">
                <a:latin typeface="Cambria" pitchFamily="18" charset="0"/>
              </a:rPr>
              <a:t>2</a:t>
            </a:r>
            <a:r>
              <a:rPr lang="en-US" i="1" dirty="0" smtClean="0">
                <a:latin typeface="Cambria" pitchFamily="18" charset="0"/>
              </a:rPr>
              <a:t> </a:t>
            </a:r>
            <a:r>
              <a:rPr lang="en-US" i="1" dirty="0" smtClean="0">
                <a:solidFill>
                  <a:srgbClr val="C00000"/>
                </a:solidFill>
                <a:latin typeface="Cambria" pitchFamily="18" charset="0"/>
              </a:rPr>
              <a:t>The sons of Japheth</a:t>
            </a:r>
            <a:r>
              <a:rPr lang="en-US" i="1" dirty="0" smtClean="0">
                <a:latin typeface="Cambria" pitchFamily="18" charset="0"/>
              </a:rPr>
              <a:t>: </a:t>
            </a:r>
            <a:r>
              <a:rPr lang="en-US" i="1" dirty="0" err="1" smtClean="0">
                <a:latin typeface="Cambria" pitchFamily="18" charset="0"/>
              </a:rPr>
              <a:t>Gomer</a:t>
            </a:r>
            <a:r>
              <a:rPr lang="en-US" i="1" dirty="0" smtClean="0">
                <a:latin typeface="Cambria" pitchFamily="18" charset="0"/>
              </a:rPr>
              <a:t>, </a:t>
            </a:r>
            <a:r>
              <a:rPr lang="en-US" i="1" dirty="0" err="1" smtClean="0">
                <a:latin typeface="Cambria" pitchFamily="18" charset="0"/>
              </a:rPr>
              <a:t>Magog</a:t>
            </a:r>
            <a:r>
              <a:rPr lang="en-US" i="1" dirty="0" smtClean="0">
                <a:latin typeface="Cambria" pitchFamily="18" charset="0"/>
              </a:rPr>
              <a:t>, </a:t>
            </a:r>
            <a:r>
              <a:rPr lang="en-US" i="1" dirty="0" err="1" smtClean="0">
                <a:latin typeface="Cambria" pitchFamily="18" charset="0"/>
              </a:rPr>
              <a:t>Madai</a:t>
            </a:r>
            <a:r>
              <a:rPr lang="en-US" i="1" dirty="0" smtClean="0">
                <a:latin typeface="Cambria" pitchFamily="18" charset="0"/>
              </a:rPr>
              <a:t>, </a:t>
            </a:r>
            <a:r>
              <a:rPr lang="en-US" i="1" dirty="0" err="1" smtClean="0">
                <a:latin typeface="Cambria" pitchFamily="18" charset="0"/>
              </a:rPr>
              <a:t>Javan</a:t>
            </a:r>
            <a:r>
              <a:rPr lang="en-US" i="1" dirty="0" smtClean="0">
                <a:latin typeface="Cambria" pitchFamily="18" charset="0"/>
              </a:rPr>
              <a:t>, Tubal, </a:t>
            </a:r>
            <a:r>
              <a:rPr lang="en-US" i="1" dirty="0" err="1" smtClean="0">
                <a:latin typeface="Cambria" pitchFamily="18" charset="0"/>
              </a:rPr>
              <a:t>Meshech</a:t>
            </a:r>
            <a:r>
              <a:rPr lang="en-US" i="1" dirty="0" smtClean="0">
                <a:latin typeface="Cambria" pitchFamily="18" charset="0"/>
              </a:rPr>
              <a:t>, and </a:t>
            </a:r>
            <a:r>
              <a:rPr lang="en-US" i="1" dirty="0" err="1" smtClean="0">
                <a:latin typeface="Cambria" pitchFamily="18" charset="0"/>
              </a:rPr>
              <a:t>Tiras</a:t>
            </a:r>
            <a:r>
              <a:rPr lang="en-US" i="1" dirty="0" smtClean="0">
                <a:latin typeface="Cambria" pitchFamily="18" charset="0"/>
              </a:rPr>
              <a:t>. </a:t>
            </a:r>
            <a:r>
              <a:rPr lang="en-US" i="1" baseline="30000" dirty="0" smtClean="0">
                <a:latin typeface="Cambria" pitchFamily="18" charset="0"/>
              </a:rPr>
              <a:t>3</a:t>
            </a:r>
            <a:r>
              <a:rPr lang="en-US" i="1" dirty="0" smtClean="0">
                <a:latin typeface="Cambria" pitchFamily="18" charset="0"/>
              </a:rPr>
              <a:t> The sons of </a:t>
            </a:r>
            <a:r>
              <a:rPr lang="en-US" i="1" dirty="0" err="1" smtClean="0">
                <a:latin typeface="Cambria" pitchFamily="18" charset="0"/>
              </a:rPr>
              <a:t>Gomer</a:t>
            </a:r>
            <a:r>
              <a:rPr lang="en-US" i="1" dirty="0" smtClean="0">
                <a:latin typeface="Cambria" pitchFamily="18" charset="0"/>
              </a:rPr>
              <a:t>: </a:t>
            </a:r>
            <a:r>
              <a:rPr lang="en-US" i="1" dirty="0" err="1" smtClean="0">
                <a:latin typeface="Cambria" pitchFamily="18" charset="0"/>
              </a:rPr>
              <a:t>Ashkenaz</a:t>
            </a:r>
            <a:r>
              <a:rPr lang="en-US" i="1" dirty="0" smtClean="0">
                <a:latin typeface="Cambria" pitchFamily="18" charset="0"/>
              </a:rPr>
              <a:t>, </a:t>
            </a:r>
            <a:r>
              <a:rPr lang="en-US" i="1" dirty="0" err="1" smtClean="0">
                <a:latin typeface="Cambria" pitchFamily="18" charset="0"/>
              </a:rPr>
              <a:t>Riphath</a:t>
            </a:r>
            <a:r>
              <a:rPr lang="en-US" i="1" dirty="0" smtClean="0">
                <a:latin typeface="Cambria" pitchFamily="18" charset="0"/>
              </a:rPr>
              <a:t>, and </a:t>
            </a:r>
            <a:r>
              <a:rPr lang="en-US" i="1" dirty="0" err="1" smtClean="0">
                <a:latin typeface="Cambria" pitchFamily="18" charset="0"/>
              </a:rPr>
              <a:t>Togarmah</a:t>
            </a:r>
            <a:r>
              <a:rPr lang="en-US" i="1" dirty="0" smtClean="0">
                <a:latin typeface="Cambria" pitchFamily="18" charset="0"/>
              </a:rPr>
              <a:t>. </a:t>
            </a:r>
            <a:r>
              <a:rPr lang="en-US" i="1" baseline="30000" dirty="0" smtClean="0">
                <a:latin typeface="Cambria" pitchFamily="18" charset="0"/>
              </a:rPr>
              <a:t>4</a:t>
            </a:r>
            <a:r>
              <a:rPr lang="en-US" i="1" dirty="0" smtClean="0">
                <a:latin typeface="Cambria" pitchFamily="18" charset="0"/>
              </a:rPr>
              <a:t> The sons of </a:t>
            </a:r>
            <a:r>
              <a:rPr lang="en-US" i="1" dirty="0" err="1" smtClean="0">
                <a:latin typeface="Cambria" pitchFamily="18" charset="0"/>
              </a:rPr>
              <a:t>Javan</a:t>
            </a:r>
            <a:r>
              <a:rPr lang="en-US" i="1" dirty="0" smtClean="0">
                <a:latin typeface="Cambria" pitchFamily="18" charset="0"/>
              </a:rPr>
              <a:t>: </a:t>
            </a:r>
            <a:r>
              <a:rPr lang="en-US" i="1" dirty="0" err="1" smtClean="0">
                <a:latin typeface="Cambria" pitchFamily="18" charset="0"/>
              </a:rPr>
              <a:t>Elishah</a:t>
            </a:r>
            <a:r>
              <a:rPr lang="en-US" i="1" dirty="0" smtClean="0">
                <a:latin typeface="Cambria" pitchFamily="18" charset="0"/>
              </a:rPr>
              <a:t>, </a:t>
            </a:r>
            <a:r>
              <a:rPr lang="en-US" i="1" dirty="0" err="1" smtClean="0">
                <a:latin typeface="Cambria" pitchFamily="18" charset="0"/>
              </a:rPr>
              <a:t>Tarshish</a:t>
            </a:r>
            <a:r>
              <a:rPr lang="en-US" i="1" dirty="0" smtClean="0">
                <a:latin typeface="Cambria" pitchFamily="18" charset="0"/>
              </a:rPr>
              <a:t>, </a:t>
            </a:r>
            <a:r>
              <a:rPr lang="en-US" i="1" dirty="0" err="1" smtClean="0">
                <a:latin typeface="Cambria" pitchFamily="18" charset="0"/>
              </a:rPr>
              <a:t>Kittim</a:t>
            </a:r>
            <a:r>
              <a:rPr lang="en-US" i="1" dirty="0" smtClean="0">
                <a:latin typeface="Cambria" pitchFamily="18" charset="0"/>
              </a:rPr>
              <a:t>, and </a:t>
            </a:r>
            <a:r>
              <a:rPr lang="en-US" i="1" dirty="0" err="1" smtClean="0">
                <a:latin typeface="Cambria" pitchFamily="18" charset="0"/>
              </a:rPr>
              <a:t>Dodanim</a:t>
            </a:r>
            <a:r>
              <a:rPr lang="en-US" i="1" dirty="0" smtClean="0">
                <a:latin typeface="Cambria" pitchFamily="18" charset="0"/>
              </a:rPr>
              <a:t>. </a:t>
            </a:r>
            <a:r>
              <a:rPr lang="en-US" i="1" baseline="30000" dirty="0" smtClean="0">
                <a:latin typeface="Cambria" pitchFamily="18" charset="0"/>
              </a:rPr>
              <a:t>5</a:t>
            </a:r>
            <a:r>
              <a:rPr lang="en-US" i="1" dirty="0" smtClean="0">
                <a:latin typeface="Cambria" pitchFamily="18" charset="0"/>
              </a:rPr>
              <a:t> From these the coastland peoples spread in their lands, each with his own language, by their clans, in their nations. </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lstStyle/>
          <a:p>
            <a:r>
              <a:rPr lang="en-US" dirty="0" smtClean="0">
                <a:solidFill>
                  <a:srgbClr val="92D050"/>
                </a:solidFill>
              </a:rPr>
              <a:t>The Sons of Japheth</a:t>
            </a:r>
            <a:endParaRPr lang="en-US" dirty="0">
              <a:solidFill>
                <a:srgbClr val="92D050"/>
              </a:solidFill>
            </a:endParaRPr>
          </a:p>
        </p:txBody>
      </p:sp>
      <p:sp>
        <p:nvSpPr>
          <p:cNvPr id="9" name="Content Placeholder 8"/>
          <p:cNvSpPr>
            <a:spLocks noGrp="1"/>
          </p:cNvSpPr>
          <p:nvPr>
            <p:ph idx="1"/>
          </p:nvPr>
        </p:nvSpPr>
        <p:spPr>
          <a:xfrm>
            <a:off x="457200" y="990600"/>
            <a:ext cx="8229600" cy="5486400"/>
          </a:xfrm>
        </p:spPr>
        <p:txBody>
          <a:bodyPr>
            <a:normAutofit fontScale="92500"/>
          </a:bodyPr>
          <a:lstStyle/>
          <a:p>
            <a:r>
              <a:rPr lang="en-US" sz="2800" dirty="0" smtClean="0">
                <a:effectLst>
                  <a:glow rad="101600">
                    <a:schemeClr val="bg1">
                      <a:lumMod val="65000"/>
                      <a:alpha val="60000"/>
                    </a:schemeClr>
                  </a:glow>
                </a:effectLst>
                <a:latin typeface="Calibri" pitchFamily="34" charset="0"/>
              </a:rPr>
              <a:t>There is enough clear identification to recognize that the descendants of Japheth spread all over Europe with one major branch heading eastward into Persia and India.</a:t>
            </a:r>
          </a:p>
          <a:p>
            <a:r>
              <a:rPr lang="en-US" sz="2800" b="1" dirty="0" err="1" smtClean="0">
                <a:effectLst>
                  <a:glow rad="101600">
                    <a:schemeClr val="bg1">
                      <a:lumMod val="65000"/>
                      <a:alpha val="60000"/>
                    </a:schemeClr>
                  </a:glow>
                </a:effectLst>
                <a:latin typeface="Calibri" pitchFamily="34" charset="0"/>
              </a:rPr>
              <a:t>Gomer</a:t>
            </a:r>
            <a:r>
              <a:rPr lang="en-US" sz="2800" dirty="0" smtClean="0">
                <a:effectLst>
                  <a:glow rad="101600">
                    <a:schemeClr val="bg1">
                      <a:lumMod val="65000"/>
                      <a:alpha val="60000"/>
                    </a:schemeClr>
                  </a:glow>
                </a:effectLst>
                <a:latin typeface="Calibri" pitchFamily="34" charset="0"/>
              </a:rPr>
              <a:t> is identified by Herodotus, Plutarch and other ancient writers with the district of </a:t>
            </a:r>
            <a:r>
              <a:rPr lang="en-US" sz="2800" dirty="0" err="1" smtClean="0">
                <a:effectLst>
                  <a:glow rad="101600">
                    <a:schemeClr val="bg1">
                      <a:lumMod val="65000"/>
                      <a:alpha val="60000"/>
                    </a:schemeClr>
                  </a:glow>
                </a:effectLst>
                <a:latin typeface="Calibri" pitchFamily="34" charset="0"/>
              </a:rPr>
              <a:t>Cimmeria</a:t>
            </a:r>
            <a:r>
              <a:rPr lang="en-US" sz="2800" dirty="0" smtClean="0">
                <a:effectLst>
                  <a:glow rad="101600">
                    <a:schemeClr val="bg1">
                      <a:lumMod val="65000"/>
                      <a:alpha val="60000"/>
                    </a:schemeClr>
                  </a:glow>
                </a:effectLst>
                <a:latin typeface="Calibri" pitchFamily="34" charset="0"/>
              </a:rPr>
              <a:t>, north  of the Black Sea, a name surviving in the present form of Crimea.</a:t>
            </a:r>
          </a:p>
          <a:p>
            <a:r>
              <a:rPr lang="en-US" sz="2800" dirty="0" smtClean="0">
                <a:effectLst>
                  <a:glow rad="101600">
                    <a:schemeClr val="bg1">
                      <a:lumMod val="65000"/>
                      <a:alpha val="60000"/>
                    </a:schemeClr>
                  </a:glow>
                </a:effectLst>
                <a:latin typeface="Calibri" pitchFamily="34" charset="0"/>
              </a:rPr>
              <a:t>The Jews identified </a:t>
            </a:r>
            <a:r>
              <a:rPr lang="en-US" sz="2800" dirty="0" err="1" smtClean="0">
                <a:effectLst>
                  <a:glow rad="101600">
                    <a:schemeClr val="bg1">
                      <a:lumMod val="65000"/>
                      <a:alpha val="60000"/>
                    </a:schemeClr>
                  </a:glow>
                </a:effectLst>
                <a:latin typeface="Calibri" pitchFamily="34" charset="0"/>
              </a:rPr>
              <a:t>Gomer’s</a:t>
            </a:r>
            <a:r>
              <a:rPr lang="en-US" sz="2800" dirty="0" smtClean="0">
                <a:effectLst>
                  <a:glow rad="101600">
                    <a:schemeClr val="bg1">
                      <a:lumMod val="65000"/>
                      <a:alpha val="60000"/>
                    </a:schemeClr>
                  </a:glow>
                </a:effectLst>
                <a:latin typeface="Calibri" pitchFamily="34" charset="0"/>
              </a:rPr>
              <a:t> son </a:t>
            </a:r>
            <a:r>
              <a:rPr lang="en-US" sz="2800" b="1" dirty="0" err="1" smtClean="0">
                <a:effectLst>
                  <a:glow rad="101600">
                    <a:schemeClr val="bg1">
                      <a:lumMod val="65000"/>
                      <a:alpha val="60000"/>
                    </a:schemeClr>
                  </a:glow>
                </a:effectLst>
                <a:latin typeface="Calibri" pitchFamily="34" charset="0"/>
              </a:rPr>
              <a:t>Ashkenaz</a:t>
            </a:r>
            <a:r>
              <a:rPr lang="en-US" sz="2800" dirty="0" smtClean="0">
                <a:effectLst>
                  <a:glow rad="101600">
                    <a:schemeClr val="bg1">
                      <a:lumMod val="65000"/>
                      <a:alpha val="60000"/>
                    </a:schemeClr>
                  </a:glow>
                </a:effectLst>
                <a:latin typeface="Calibri" pitchFamily="34" charset="0"/>
              </a:rPr>
              <a:t> with Germany and, to this day, German Jews are called Ashkenazi.</a:t>
            </a:r>
          </a:p>
          <a:p>
            <a:r>
              <a:rPr lang="en-US" sz="2800" b="1" dirty="0" err="1" smtClean="0">
                <a:effectLst>
                  <a:glow rad="101600">
                    <a:schemeClr val="bg1">
                      <a:lumMod val="65000"/>
                      <a:alpha val="60000"/>
                    </a:schemeClr>
                  </a:glow>
                </a:effectLst>
                <a:latin typeface="Calibri" pitchFamily="34" charset="0"/>
              </a:rPr>
              <a:t>Magog</a:t>
            </a:r>
            <a:r>
              <a:rPr lang="en-US" sz="2800" dirty="0" smtClean="0">
                <a:effectLst>
                  <a:glow rad="101600">
                    <a:schemeClr val="bg1">
                      <a:lumMod val="65000"/>
                      <a:alpha val="60000"/>
                    </a:schemeClr>
                  </a:glow>
                </a:effectLst>
                <a:latin typeface="Calibri" pitchFamily="34" charset="0"/>
              </a:rPr>
              <a:t> along with </a:t>
            </a:r>
            <a:r>
              <a:rPr lang="en-US" sz="2800" dirty="0" err="1" smtClean="0">
                <a:effectLst>
                  <a:glow rad="101600">
                    <a:schemeClr val="bg1">
                      <a:lumMod val="65000"/>
                      <a:alpha val="60000"/>
                    </a:schemeClr>
                  </a:glow>
                </a:effectLst>
                <a:latin typeface="Calibri" pitchFamily="34" charset="0"/>
              </a:rPr>
              <a:t>Meshecj</a:t>
            </a:r>
            <a:r>
              <a:rPr lang="en-US" sz="2800" dirty="0" smtClean="0">
                <a:effectLst>
                  <a:glow rad="101600">
                    <a:schemeClr val="bg1">
                      <a:lumMod val="65000"/>
                      <a:alpha val="60000"/>
                    </a:schemeClr>
                  </a:glow>
                </a:effectLst>
                <a:latin typeface="Calibri" pitchFamily="34" charset="0"/>
              </a:rPr>
              <a:t> and Tubal (Ezek 38:2) are thought to be the ancestors of the modern Russian peoples</a:t>
            </a:r>
            <a:endParaRPr lang="en-US" sz="2800" dirty="0">
              <a:effectLst>
                <a:glow rad="101600">
                  <a:schemeClr val="bg1">
                    <a:lumMod val="65000"/>
                    <a:alpha val="60000"/>
                  </a:schemeClr>
                </a:glow>
              </a:effectLst>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lstStyle/>
          <a:p>
            <a:r>
              <a:rPr lang="en-US" dirty="0" smtClean="0">
                <a:solidFill>
                  <a:srgbClr val="92D050"/>
                </a:solidFill>
              </a:rPr>
              <a:t>The Sons of Japheth</a:t>
            </a:r>
            <a:endParaRPr lang="en-US" dirty="0">
              <a:solidFill>
                <a:srgbClr val="92D050"/>
              </a:solidFill>
            </a:endParaRPr>
          </a:p>
        </p:txBody>
      </p:sp>
      <p:sp>
        <p:nvSpPr>
          <p:cNvPr id="9" name="Content Placeholder 8"/>
          <p:cNvSpPr>
            <a:spLocks noGrp="1"/>
          </p:cNvSpPr>
          <p:nvPr>
            <p:ph idx="1"/>
          </p:nvPr>
        </p:nvSpPr>
        <p:spPr>
          <a:xfrm>
            <a:off x="457200" y="990600"/>
            <a:ext cx="8229600" cy="5486400"/>
          </a:xfrm>
        </p:spPr>
        <p:txBody>
          <a:bodyPr>
            <a:normAutofit fontScale="92500" lnSpcReduction="10000"/>
          </a:bodyPr>
          <a:lstStyle/>
          <a:p>
            <a:r>
              <a:rPr lang="en-US" sz="2800" b="1" dirty="0" err="1" smtClean="0">
                <a:effectLst>
                  <a:glow rad="101600">
                    <a:schemeClr val="bg1">
                      <a:lumMod val="65000"/>
                      <a:alpha val="60000"/>
                    </a:schemeClr>
                  </a:glow>
                </a:effectLst>
                <a:latin typeface="Calibri" pitchFamily="34" charset="0"/>
              </a:rPr>
              <a:t>Madai</a:t>
            </a:r>
            <a:r>
              <a:rPr lang="en-US" sz="2800" dirty="0" smtClean="0">
                <a:effectLst>
                  <a:glow rad="101600">
                    <a:schemeClr val="bg1">
                      <a:lumMod val="65000"/>
                      <a:alpha val="60000"/>
                    </a:schemeClr>
                  </a:glow>
                </a:effectLst>
                <a:latin typeface="Calibri" pitchFamily="34" charset="0"/>
              </a:rPr>
              <a:t> according to all authorities is the ancestor of the Medes. They settled in what is now Persia</a:t>
            </a:r>
          </a:p>
          <a:p>
            <a:r>
              <a:rPr lang="en-US" sz="2800" b="1" dirty="0" err="1" smtClean="0">
                <a:effectLst>
                  <a:glow rad="101600">
                    <a:schemeClr val="bg1">
                      <a:lumMod val="65000"/>
                      <a:alpha val="60000"/>
                    </a:schemeClr>
                  </a:glow>
                </a:effectLst>
                <a:latin typeface="Calibri" pitchFamily="34" charset="0"/>
              </a:rPr>
              <a:t>Javan</a:t>
            </a:r>
            <a:r>
              <a:rPr lang="en-US" sz="2800" b="1" dirty="0" smtClean="0">
                <a:effectLst>
                  <a:glow rad="101600">
                    <a:schemeClr val="bg1">
                      <a:lumMod val="65000"/>
                      <a:alpha val="60000"/>
                    </a:schemeClr>
                  </a:glow>
                </a:effectLst>
                <a:latin typeface="Calibri" pitchFamily="34" charset="0"/>
              </a:rPr>
              <a:t> </a:t>
            </a:r>
            <a:r>
              <a:rPr lang="en-US" sz="2800" dirty="0" smtClean="0">
                <a:effectLst>
                  <a:glow rad="101600">
                    <a:schemeClr val="bg1">
                      <a:lumMod val="65000"/>
                      <a:alpha val="60000"/>
                    </a:schemeClr>
                  </a:glow>
                </a:effectLst>
                <a:latin typeface="Calibri" pitchFamily="34" charset="0"/>
              </a:rPr>
              <a:t>is the original form of Ionia, known to us as Greece.</a:t>
            </a:r>
          </a:p>
          <a:p>
            <a:r>
              <a:rPr lang="en-US" sz="2800" dirty="0" smtClean="0">
                <a:effectLst>
                  <a:glow rad="101600">
                    <a:schemeClr val="bg1">
                      <a:lumMod val="65000"/>
                      <a:alpha val="60000"/>
                    </a:schemeClr>
                  </a:glow>
                </a:effectLst>
                <a:latin typeface="Calibri" pitchFamily="34" charset="0"/>
              </a:rPr>
              <a:t>The Iliad mentions the </a:t>
            </a:r>
            <a:r>
              <a:rPr lang="en-US" sz="2800" dirty="0" err="1" smtClean="0">
                <a:effectLst>
                  <a:glow rad="101600">
                    <a:schemeClr val="bg1">
                      <a:lumMod val="65000"/>
                      <a:alpha val="60000"/>
                    </a:schemeClr>
                  </a:glow>
                </a:effectLst>
                <a:latin typeface="Calibri" pitchFamily="34" charset="0"/>
              </a:rPr>
              <a:t>Eilesian</a:t>
            </a:r>
            <a:r>
              <a:rPr lang="en-US" sz="2800" dirty="0" smtClean="0">
                <a:effectLst>
                  <a:glow rad="101600">
                    <a:schemeClr val="bg1">
                      <a:lumMod val="65000"/>
                      <a:alpha val="60000"/>
                    </a:schemeClr>
                  </a:glow>
                </a:effectLst>
                <a:latin typeface="Calibri" pitchFamily="34" charset="0"/>
              </a:rPr>
              <a:t> people, the descendants of </a:t>
            </a:r>
            <a:r>
              <a:rPr lang="en-US" sz="2800" dirty="0" err="1" smtClean="0">
                <a:effectLst>
                  <a:glow rad="101600">
                    <a:schemeClr val="bg1">
                      <a:lumMod val="65000"/>
                      <a:alpha val="60000"/>
                    </a:schemeClr>
                  </a:glow>
                </a:effectLst>
                <a:latin typeface="Calibri" pitchFamily="34" charset="0"/>
              </a:rPr>
              <a:t>Javan’s</a:t>
            </a:r>
            <a:r>
              <a:rPr lang="en-US" sz="2800" dirty="0" smtClean="0">
                <a:effectLst>
                  <a:glow rad="101600">
                    <a:schemeClr val="bg1">
                      <a:lumMod val="65000"/>
                      <a:alpha val="60000"/>
                    </a:schemeClr>
                  </a:glow>
                </a:effectLst>
                <a:latin typeface="Calibri" pitchFamily="34" charset="0"/>
              </a:rPr>
              <a:t> son </a:t>
            </a:r>
            <a:r>
              <a:rPr lang="en-US" sz="2800" b="1" dirty="0" err="1" smtClean="0">
                <a:effectLst>
                  <a:glow rad="101600">
                    <a:schemeClr val="bg1">
                      <a:lumMod val="65000"/>
                      <a:alpha val="60000"/>
                    </a:schemeClr>
                  </a:glow>
                </a:effectLst>
                <a:latin typeface="Calibri" pitchFamily="34" charset="0"/>
              </a:rPr>
              <a:t>Elishah</a:t>
            </a:r>
            <a:r>
              <a:rPr lang="en-US" sz="2800" dirty="0" smtClean="0">
                <a:effectLst>
                  <a:glow rad="101600">
                    <a:schemeClr val="bg1">
                      <a:lumMod val="65000"/>
                      <a:alpha val="60000"/>
                    </a:schemeClr>
                  </a:glow>
                </a:effectLst>
                <a:latin typeface="Calibri" pitchFamily="34" charset="0"/>
              </a:rPr>
              <a:t>.</a:t>
            </a:r>
          </a:p>
          <a:p>
            <a:r>
              <a:rPr lang="en-US" sz="2800" dirty="0" smtClean="0">
                <a:effectLst>
                  <a:glow rad="101600">
                    <a:schemeClr val="bg1">
                      <a:lumMod val="65000"/>
                      <a:alpha val="60000"/>
                    </a:schemeClr>
                  </a:glow>
                </a:effectLst>
                <a:latin typeface="Calibri" pitchFamily="34" charset="0"/>
              </a:rPr>
              <a:t>It is possible that the early descendants of </a:t>
            </a:r>
            <a:r>
              <a:rPr lang="en-US" sz="2800" b="1" dirty="0" err="1" smtClean="0">
                <a:effectLst>
                  <a:glow rad="101600">
                    <a:schemeClr val="bg1">
                      <a:lumMod val="65000"/>
                      <a:alpha val="60000"/>
                    </a:schemeClr>
                  </a:glow>
                </a:effectLst>
                <a:latin typeface="Calibri" pitchFamily="34" charset="0"/>
              </a:rPr>
              <a:t>Tarshish</a:t>
            </a:r>
            <a:r>
              <a:rPr lang="en-US" sz="2800" dirty="0" smtClean="0">
                <a:effectLst>
                  <a:glow rad="101600">
                    <a:schemeClr val="bg1">
                      <a:lumMod val="65000"/>
                      <a:alpha val="60000"/>
                    </a:schemeClr>
                  </a:glow>
                </a:effectLst>
                <a:latin typeface="Calibri" pitchFamily="34" charset="0"/>
              </a:rPr>
              <a:t> may have been the early settlers of Spain and North Africa.</a:t>
            </a:r>
          </a:p>
          <a:p>
            <a:r>
              <a:rPr lang="en-US" sz="2800" b="1" dirty="0" err="1" smtClean="0">
                <a:effectLst>
                  <a:glow rad="101600">
                    <a:schemeClr val="bg1">
                      <a:lumMod val="65000"/>
                      <a:alpha val="60000"/>
                    </a:schemeClr>
                  </a:glow>
                </a:effectLst>
                <a:latin typeface="Calibri" pitchFamily="34" charset="0"/>
              </a:rPr>
              <a:t>Kittim</a:t>
            </a:r>
            <a:r>
              <a:rPr lang="en-US" sz="2800" dirty="0" smtClean="0">
                <a:effectLst>
                  <a:glow rad="101600">
                    <a:schemeClr val="bg1">
                      <a:lumMod val="65000"/>
                      <a:alpha val="60000"/>
                    </a:schemeClr>
                  </a:glow>
                </a:effectLst>
                <a:latin typeface="Calibri" pitchFamily="34" charset="0"/>
              </a:rPr>
              <a:t> is almost certainly a reference to Cyprus and possibly to the Greek mainland.</a:t>
            </a:r>
          </a:p>
          <a:p>
            <a:r>
              <a:rPr lang="en-US" sz="2800" dirty="0" smtClean="0">
                <a:effectLst>
                  <a:glow rad="101600">
                    <a:schemeClr val="bg1">
                      <a:lumMod val="65000"/>
                      <a:alpha val="60000"/>
                    </a:schemeClr>
                  </a:glow>
                </a:effectLst>
                <a:latin typeface="Calibri" pitchFamily="34" charset="0"/>
              </a:rPr>
              <a:t>The descendants of Japheth were in general of an intellectual and philosophical turn of mind. This fact later made Europe the center of development of philosophy and science.</a:t>
            </a:r>
            <a:endParaRPr lang="en-US" sz="2800" dirty="0">
              <a:effectLst>
                <a:glow rad="101600">
                  <a:schemeClr val="bg1">
                    <a:lumMod val="65000"/>
                    <a:alpha val="60000"/>
                  </a:schemeClr>
                </a:glow>
              </a:effectLst>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p:cTn id="2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p:cTn id="35"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10:6-20 – The Sons of Ham</a:t>
            </a:r>
          </a:p>
        </p:txBody>
      </p:sp>
      <p:sp>
        <p:nvSpPr>
          <p:cNvPr id="60419" name="Rectangle 3"/>
          <p:cNvSpPr>
            <a:spLocks noGrp="1" noChangeArrowheads="1"/>
          </p:cNvSpPr>
          <p:nvPr>
            <p:ph idx="1"/>
          </p:nvPr>
        </p:nvSpPr>
        <p:spPr>
          <a:xfrm>
            <a:off x="457200" y="1066800"/>
            <a:ext cx="8229600" cy="5562600"/>
          </a:xfrm>
        </p:spPr>
        <p:txBody>
          <a:bodyPr>
            <a:normAutofit/>
          </a:bodyPr>
          <a:lstStyle/>
          <a:p>
            <a:pPr marL="0" indent="0" eaLnBrk="1" hangingPunct="1">
              <a:lnSpc>
                <a:spcPct val="90000"/>
              </a:lnSpc>
              <a:defRPr/>
            </a:pPr>
            <a:r>
              <a:rPr lang="en-US" sz="2800" i="1" baseline="30000" dirty="0" smtClean="0">
                <a:latin typeface="Cambria" pitchFamily="18" charset="0"/>
              </a:rPr>
              <a:t>6 </a:t>
            </a:r>
            <a:r>
              <a:rPr lang="en-US" sz="2800" i="1" dirty="0" smtClean="0">
                <a:solidFill>
                  <a:srgbClr val="C00000"/>
                </a:solidFill>
                <a:latin typeface="Cambria" pitchFamily="18" charset="0"/>
              </a:rPr>
              <a:t>The sons of Ham</a:t>
            </a:r>
            <a:r>
              <a:rPr lang="en-US" sz="2800" i="1" dirty="0" smtClean="0">
                <a:latin typeface="Cambria" pitchFamily="18" charset="0"/>
              </a:rPr>
              <a:t>: Cush, Egypt, Put, and Canaan. </a:t>
            </a:r>
            <a:r>
              <a:rPr lang="en-US" sz="2800" i="1" baseline="30000" dirty="0" smtClean="0">
                <a:latin typeface="Cambria" pitchFamily="18" charset="0"/>
              </a:rPr>
              <a:t>7</a:t>
            </a:r>
            <a:r>
              <a:rPr lang="en-US" sz="2800" i="1" dirty="0" smtClean="0">
                <a:latin typeface="Cambria" pitchFamily="18" charset="0"/>
              </a:rPr>
              <a:t> The sons of Cush: </a:t>
            </a:r>
            <a:r>
              <a:rPr lang="en-US" sz="2800" i="1" dirty="0" err="1" smtClean="0">
                <a:latin typeface="Cambria" pitchFamily="18" charset="0"/>
              </a:rPr>
              <a:t>Seba</a:t>
            </a:r>
            <a:r>
              <a:rPr lang="en-US" sz="2800" i="1" dirty="0" smtClean="0">
                <a:latin typeface="Cambria" pitchFamily="18" charset="0"/>
              </a:rPr>
              <a:t>, </a:t>
            </a:r>
            <a:r>
              <a:rPr lang="en-US" sz="2800" i="1" dirty="0" err="1" smtClean="0">
                <a:latin typeface="Cambria" pitchFamily="18" charset="0"/>
              </a:rPr>
              <a:t>Havilah</a:t>
            </a:r>
            <a:r>
              <a:rPr lang="en-US" sz="2800" i="1" dirty="0" smtClean="0">
                <a:latin typeface="Cambria" pitchFamily="18" charset="0"/>
              </a:rPr>
              <a:t>, </a:t>
            </a:r>
            <a:r>
              <a:rPr lang="en-US" sz="2800" i="1" dirty="0" err="1" smtClean="0">
                <a:latin typeface="Cambria" pitchFamily="18" charset="0"/>
              </a:rPr>
              <a:t>Sabtah</a:t>
            </a:r>
            <a:r>
              <a:rPr lang="en-US" sz="2800" i="1" dirty="0" smtClean="0">
                <a:latin typeface="Cambria" pitchFamily="18" charset="0"/>
              </a:rPr>
              <a:t>, </a:t>
            </a:r>
            <a:r>
              <a:rPr lang="en-US" sz="2800" i="1" dirty="0" err="1" smtClean="0">
                <a:latin typeface="Cambria" pitchFamily="18" charset="0"/>
              </a:rPr>
              <a:t>Raamah</a:t>
            </a:r>
            <a:r>
              <a:rPr lang="en-US" sz="2800" i="1" dirty="0" smtClean="0">
                <a:latin typeface="Cambria" pitchFamily="18" charset="0"/>
              </a:rPr>
              <a:t>, and </a:t>
            </a:r>
            <a:r>
              <a:rPr lang="en-US" sz="2800" i="1" dirty="0" err="1" smtClean="0">
                <a:latin typeface="Cambria" pitchFamily="18" charset="0"/>
              </a:rPr>
              <a:t>Sabteca</a:t>
            </a:r>
            <a:r>
              <a:rPr lang="en-US" sz="2800" i="1" dirty="0" smtClean="0">
                <a:latin typeface="Cambria" pitchFamily="18" charset="0"/>
              </a:rPr>
              <a:t>. The sons of </a:t>
            </a:r>
            <a:r>
              <a:rPr lang="en-US" sz="2800" i="1" dirty="0" err="1" smtClean="0">
                <a:latin typeface="Cambria" pitchFamily="18" charset="0"/>
              </a:rPr>
              <a:t>Raamah</a:t>
            </a:r>
            <a:r>
              <a:rPr lang="en-US" sz="2800" i="1" dirty="0" smtClean="0">
                <a:latin typeface="Cambria" pitchFamily="18" charset="0"/>
              </a:rPr>
              <a:t>: Sheba and </a:t>
            </a:r>
            <a:r>
              <a:rPr lang="en-US" sz="2800" i="1" dirty="0" err="1" smtClean="0">
                <a:latin typeface="Cambria" pitchFamily="18" charset="0"/>
              </a:rPr>
              <a:t>Dedan</a:t>
            </a:r>
            <a:r>
              <a:rPr lang="en-US" sz="2800" i="1" dirty="0" smtClean="0">
                <a:latin typeface="Cambria" pitchFamily="18" charset="0"/>
              </a:rPr>
              <a:t>. </a:t>
            </a:r>
            <a:r>
              <a:rPr lang="en-US" sz="2800" i="1" baseline="30000" dirty="0" smtClean="0">
                <a:latin typeface="Cambria" pitchFamily="18" charset="0"/>
              </a:rPr>
              <a:t>8</a:t>
            </a:r>
            <a:r>
              <a:rPr lang="en-US" sz="2800" i="1" dirty="0" smtClean="0">
                <a:latin typeface="Cambria" pitchFamily="18" charset="0"/>
              </a:rPr>
              <a:t> </a:t>
            </a:r>
            <a:r>
              <a:rPr lang="en-US" sz="2800" i="1" dirty="0" smtClean="0">
                <a:solidFill>
                  <a:srgbClr val="008000"/>
                </a:solidFill>
                <a:latin typeface="Cambria" pitchFamily="18" charset="0"/>
              </a:rPr>
              <a:t>Cush fathered Nimrod; he was the first on earth to be a mighty man. </a:t>
            </a:r>
            <a:r>
              <a:rPr lang="en-US" sz="2800" i="1" baseline="30000" dirty="0" smtClean="0">
                <a:solidFill>
                  <a:srgbClr val="008000"/>
                </a:solidFill>
                <a:latin typeface="Cambria" pitchFamily="18" charset="0"/>
              </a:rPr>
              <a:t>9</a:t>
            </a:r>
            <a:r>
              <a:rPr lang="en-US" sz="2800" i="1" dirty="0" smtClean="0">
                <a:solidFill>
                  <a:srgbClr val="008000"/>
                </a:solidFill>
                <a:latin typeface="Cambria" pitchFamily="18" charset="0"/>
              </a:rPr>
              <a:t> He was a mighty hunter before the LORD. Therefore it is said, "Like Nimrod a mighty hunter before the LORD." </a:t>
            </a:r>
            <a:r>
              <a:rPr lang="en-US" sz="2800" i="1" baseline="30000" dirty="0" smtClean="0">
                <a:solidFill>
                  <a:srgbClr val="008000"/>
                </a:solidFill>
                <a:latin typeface="Cambria" pitchFamily="18" charset="0"/>
              </a:rPr>
              <a:t>10</a:t>
            </a:r>
            <a:r>
              <a:rPr lang="en-US" sz="2800" i="1" dirty="0" smtClean="0">
                <a:solidFill>
                  <a:srgbClr val="008000"/>
                </a:solidFill>
                <a:latin typeface="Cambria" pitchFamily="18" charset="0"/>
              </a:rPr>
              <a:t> The beginning of his kingdom was Babel</a:t>
            </a:r>
            <a:r>
              <a:rPr lang="en-US" sz="2800" i="1" dirty="0" smtClean="0">
                <a:latin typeface="Cambria" pitchFamily="18" charset="0"/>
              </a:rPr>
              <a:t>, </a:t>
            </a:r>
            <a:r>
              <a:rPr lang="en-US" sz="2800" i="1" dirty="0" err="1" smtClean="0">
                <a:latin typeface="Cambria" pitchFamily="18" charset="0"/>
              </a:rPr>
              <a:t>Erech</a:t>
            </a:r>
            <a:r>
              <a:rPr lang="en-US" sz="2800" i="1" dirty="0" smtClean="0">
                <a:latin typeface="Cambria" pitchFamily="18" charset="0"/>
              </a:rPr>
              <a:t>, Accad, and </a:t>
            </a:r>
            <a:r>
              <a:rPr lang="en-US" sz="2800" i="1" dirty="0" err="1" smtClean="0">
                <a:latin typeface="Cambria" pitchFamily="18" charset="0"/>
              </a:rPr>
              <a:t>Calneh</a:t>
            </a:r>
            <a:r>
              <a:rPr lang="en-US" sz="2800" i="1" dirty="0" smtClean="0">
                <a:latin typeface="Cambria" pitchFamily="18" charset="0"/>
              </a:rPr>
              <a:t>, in the land of Shinar.</a:t>
            </a:r>
            <a:r>
              <a:rPr lang="en-US" sz="2800" i="1" dirty="0" smtClean="0">
                <a:solidFill>
                  <a:srgbClr val="008000"/>
                </a:solidFill>
                <a:latin typeface="Cambria" pitchFamily="18" charset="0"/>
              </a:rPr>
              <a:t> </a:t>
            </a:r>
            <a:r>
              <a:rPr lang="en-US" sz="2800" i="1" baseline="30000" dirty="0" smtClean="0">
                <a:latin typeface="Cambria" pitchFamily="18" charset="0"/>
              </a:rPr>
              <a:t>11</a:t>
            </a:r>
            <a:r>
              <a:rPr lang="en-US" sz="2800" i="1" dirty="0" smtClean="0">
                <a:latin typeface="Cambria" pitchFamily="18" charset="0"/>
              </a:rPr>
              <a:t> </a:t>
            </a:r>
            <a:r>
              <a:rPr lang="en-US" sz="2800" i="1" dirty="0" smtClean="0">
                <a:solidFill>
                  <a:srgbClr val="008000"/>
                </a:solidFill>
                <a:latin typeface="Cambria" pitchFamily="18" charset="0"/>
              </a:rPr>
              <a:t>From that land he went into Assyria and built Nineveh</a:t>
            </a:r>
            <a:r>
              <a:rPr lang="en-US" sz="2800" i="1" dirty="0" smtClean="0">
                <a:latin typeface="Cambria" pitchFamily="18" charset="0"/>
              </a:rPr>
              <a:t>, Rehoboth-</a:t>
            </a:r>
            <a:r>
              <a:rPr lang="en-US" sz="2800" i="1" dirty="0" err="1" smtClean="0">
                <a:latin typeface="Cambria" pitchFamily="18" charset="0"/>
              </a:rPr>
              <a:t>Ir</a:t>
            </a:r>
            <a:r>
              <a:rPr lang="en-US" sz="2800" i="1" dirty="0" smtClean="0">
                <a:latin typeface="Cambria" pitchFamily="18" charset="0"/>
              </a:rPr>
              <a:t>, Calah, and </a:t>
            </a:r>
            <a:r>
              <a:rPr lang="en-US" sz="2800" i="1" baseline="30000" dirty="0" smtClean="0">
                <a:latin typeface="Cambria" pitchFamily="18" charset="0"/>
              </a:rPr>
              <a:t>12</a:t>
            </a:r>
            <a:r>
              <a:rPr lang="en-US" sz="2800" i="1" dirty="0" smtClean="0">
                <a:latin typeface="Cambria" pitchFamily="18" charset="0"/>
              </a:rPr>
              <a:t> </a:t>
            </a:r>
            <a:r>
              <a:rPr lang="en-US" sz="2800" i="1" dirty="0" err="1" smtClean="0">
                <a:latin typeface="Cambria" pitchFamily="18" charset="0"/>
              </a:rPr>
              <a:t>Resen</a:t>
            </a:r>
            <a:r>
              <a:rPr lang="en-US" sz="2800" i="1" dirty="0" smtClean="0">
                <a:latin typeface="Cambria" pitchFamily="18" charset="0"/>
              </a:rPr>
              <a:t> between Nineveh and Calah; that is the great city. </a:t>
            </a:r>
            <a:endParaRPr lang="en-US" i="1" dirty="0" smtClean="0">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10:6-20 – The Sons of Ham</a:t>
            </a:r>
            <a:br>
              <a:rPr lang="en-US" sz="3200" b="1" dirty="0" smtClean="0">
                <a:latin typeface="Tahoma" pitchFamily="34" charset="0"/>
              </a:rPr>
            </a:br>
            <a:r>
              <a:rPr lang="en-US" sz="3200" b="1" dirty="0" smtClean="0">
                <a:latin typeface="Tahoma" pitchFamily="34" charset="0"/>
              </a:rPr>
              <a:t>(Continued)</a:t>
            </a:r>
          </a:p>
        </p:txBody>
      </p:sp>
      <p:sp>
        <p:nvSpPr>
          <p:cNvPr id="60419" name="Rectangle 3"/>
          <p:cNvSpPr>
            <a:spLocks noGrp="1" noChangeArrowheads="1"/>
          </p:cNvSpPr>
          <p:nvPr>
            <p:ph idx="1"/>
          </p:nvPr>
        </p:nvSpPr>
        <p:spPr>
          <a:xfrm>
            <a:off x="457200" y="1066800"/>
            <a:ext cx="8229600" cy="5562600"/>
          </a:xfrm>
        </p:spPr>
        <p:txBody>
          <a:bodyPr>
            <a:normAutofit lnSpcReduction="10000"/>
          </a:bodyPr>
          <a:lstStyle/>
          <a:p>
            <a:pPr marL="0" indent="0" eaLnBrk="1" hangingPunct="1">
              <a:lnSpc>
                <a:spcPct val="90000"/>
              </a:lnSpc>
              <a:defRPr/>
            </a:pPr>
            <a:r>
              <a:rPr lang="en-US" sz="2800" i="1" baseline="30000" dirty="0" smtClean="0">
                <a:latin typeface="Cambria" pitchFamily="18" charset="0"/>
              </a:rPr>
              <a:t>6 </a:t>
            </a:r>
            <a:r>
              <a:rPr lang="en-US" sz="2800" i="1" dirty="0" smtClean="0">
                <a:solidFill>
                  <a:srgbClr val="C00000"/>
                </a:solidFill>
                <a:latin typeface="Cambria" pitchFamily="18" charset="0"/>
              </a:rPr>
              <a:t>The sons of Ham</a:t>
            </a:r>
            <a:r>
              <a:rPr lang="en-US" sz="2800" i="1" dirty="0" smtClean="0">
                <a:latin typeface="Cambria" pitchFamily="18" charset="0"/>
              </a:rPr>
              <a:t>: Cush, Egypt, Put, and Canaan…</a:t>
            </a:r>
            <a:r>
              <a:rPr lang="en-US" sz="2800" i="1" baseline="30000" dirty="0" smtClean="0">
                <a:latin typeface="Cambria" pitchFamily="18" charset="0"/>
              </a:rPr>
              <a:t>13</a:t>
            </a:r>
            <a:r>
              <a:rPr lang="en-US" sz="2800" i="1" dirty="0" smtClean="0">
                <a:latin typeface="Cambria" pitchFamily="18" charset="0"/>
              </a:rPr>
              <a:t> Egypt fathered </a:t>
            </a:r>
            <a:r>
              <a:rPr lang="en-US" sz="2800" i="1" dirty="0" err="1" smtClean="0">
                <a:latin typeface="Cambria" pitchFamily="18" charset="0"/>
              </a:rPr>
              <a:t>Ludim</a:t>
            </a:r>
            <a:r>
              <a:rPr lang="en-US" sz="2800" i="1" dirty="0" smtClean="0">
                <a:latin typeface="Cambria" pitchFamily="18" charset="0"/>
              </a:rPr>
              <a:t>, </a:t>
            </a:r>
            <a:r>
              <a:rPr lang="en-US" sz="2800" i="1" dirty="0" err="1" smtClean="0">
                <a:latin typeface="Cambria" pitchFamily="18" charset="0"/>
              </a:rPr>
              <a:t>Anamim</a:t>
            </a:r>
            <a:r>
              <a:rPr lang="en-US" sz="2800" i="1" dirty="0" smtClean="0">
                <a:latin typeface="Cambria" pitchFamily="18" charset="0"/>
              </a:rPr>
              <a:t>, </a:t>
            </a:r>
            <a:r>
              <a:rPr lang="en-US" sz="2800" i="1" dirty="0" err="1" smtClean="0">
                <a:latin typeface="Cambria" pitchFamily="18" charset="0"/>
              </a:rPr>
              <a:t>Lehabim</a:t>
            </a:r>
            <a:r>
              <a:rPr lang="en-US" sz="2800" i="1" dirty="0" smtClean="0">
                <a:latin typeface="Cambria" pitchFamily="18" charset="0"/>
              </a:rPr>
              <a:t>, </a:t>
            </a:r>
            <a:r>
              <a:rPr lang="en-US" sz="2800" i="1" dirty="0" err="1" smtClean="0">
                <a:latin typeface="Cambria" pitchFamily="18" charset="0"/>
              </a:rPr>
              <a:t>Naphtuhim</a:t>
            </a:r>
            <a:r>
              <a:rPr lang="en-US" sz="2800" i="1" dirty="0" smtClean="0">
                <a:latin typeface="Cambria" pitchFamily="18" charset="0"/>
              </a:rPr>
              <a:t>, </a:t>
            </a:r>
            <a:r>
              <a:rPr lang="en-US" sz="2800" i="1" baseline="30000" dirty="0" smtClean="0">
                <a:latin typeface="Cambria" pitchFamily="18" charset="0"/>
              </a:rPr>
              <a:t>14</a:t>
            </a:r>
            <a:r>
              <a:rPr lang="en-US" sz="2800" i="1" dirty="0" smtClean="0">
                <a:latin typeface="Cambria" pitchFamily="18" charset="0"/>
              </a:rPr>
              <a:t> </a:t>
            </a:r>
            <a:r>
              <a:rPr lang="en-US" sz="2800" i="1" dirty="0" err="1" smtClean="0">
                <a:latin typeface="Cambria" pitchFamily="18" charset="0"/>
              </a:rPr>
              <a:t>Pathrusim</a:t>
            </a:r>
            <a:r>
              <a:rPr lang="en-US" sz="2800" i="1" dirty="0" smtClean="0">
                <a:latin typeface="Cambria" pitchFamily="18" charset="0"/>
              </a:rPr>
              <a:t>, </a:t>
            </a:r>
            <a:r>
              <a:rPr lang="en-US" sz="2800" i="1" dirty="0" err="1" smtClean="0">
                <a:latin typeface="Cambria" pitchFamily="18" charset="0"/>
              </a:rPr>
              <a:t>Casluhim</a:t>
            </a:r>
            <a:r>
              <a:rPr lang="en-US" sz="2800" i="1" dirty="0" smtClean="0">
                <a:latin typeface="Cambria" pitchFamily="18" charset="0"/>
              </a:rPr>
              <a:t> (from whom the Philistines came), and </a:t>
            </a:r>
            <a:r>
              <a:rPr lang="en-US" sz="2800" i="1" dirty="0" err="1" smtClean="0">
                <a:latin typeface="Cambria" pitchFamily="18" charset="0"/>
              </a:rPr>
              <a:t>Caphtorim</a:t>
            </a:r>
            <a:r>
              <a:rPr lang="en-US" sz="2800" i="1" dirty="0" smtClean="0">
                <a:latin typeface="Cambria" pitchFamily="18" charset="0"/>
              </a:rPr>
              <a:t>. </a:t>
            </a:r>
            <a:r>
              <a:rPr lang="en-US" sz="2800" i="1" baseline="30000" dirty="0" smtClean="0">
                <a:latin typeface="Cambria" pitchFamily="18" charset="0"/>
              </a:rPr>
              <a:t>15</a:t>
            </a:r>
            <a:r>
              <a:rPr lang="en-US" sz="2800" i="1" dirty="0" smtClean="0">
                <a:latin typeface="Cambria" pitchFamily="18" charset="0"/>
              </a:rPr>
              <a:t> Canaan fathered Sidon his firstborn and </a:t>
            </a:r>
            <a:r>
              <a:rPr lang="en-US" sz="2800" i="1" dirty="0" err="1" smtClean="0">
                <a:latin typeface="Cambria" pitchFamily="18" charset="0"/>
              </a:rPr>
              <a:t>Heth</a:t>
            </a:r>
            <a:r>
              <a:rPr lang="en-US" sz="2800" i="1" dirty="0" smtClean="0">
                <a:latin typeface="Cambria" pitchFamily="18" charset="0"/>
              </a:rPr>
              <a:t>, </a:t>
            </a:r>
            <a:r>
              <a:rPr lang="en-US" sz="2800" i="1" baseline="30000" dirty="0" smtClean="0">
                <a:latin typeface="Cambria" pitchFamily="18" charset="0"/>
              </a:rPr>
              <a:t>16</a:t>
            </a:r>
            <a:r>
              <a:rPr lang="en-US" sz="2800" i="1" dirty="0" smtClean="0">
                <a:latin typeface="Cambria" pitchFamily="18" charset="0"/>
              </a:rPr>
              <a:t> and the </a:t>
            </a:r>
            <a:r>
              <a:rPr lang="en-US" sz="2800" i="1" dirty="0" err="1" smtClean="0">
                <a:latin typeface="Cambria" pitchFamily="18" charset="0"/>
              </a:rPr>
              <a:t>Jebusites</a:t>
            </a:r>
            <a:r>
              <a:rPr lang="en-US" sz="2800" i="1" dirty="0" smtClean="0">
                <a:latin typeface="Cambria" pitchFamily="18" charset="0"/>
              </a:rPr>
              <a:t>, the Amorites, the </a:t>
            </a:r>
            <a:r>
              <a:rPr lang="en-US" sz="2800" i="1" dirty="0" err="1" smtClean="0">
                <a:latin typeface="Cambria" pitchFamily="18" charset="0"/>
              </a:rPr>
              <a:t>Girgashites</a:t>
            </a:r>
            <a:r>
              <a:rPr lang="en-US" sz="2800" i="1" dirty="0" smtClean="0">
                <a:latin typeface="Cambria" pitchFamily="18" charset="0"/>
              </a:rPr>
              <a:t>, </a:t>
            </a:r>
            <a:r>
              <a:rPr lang="en-US" sz="2800" i="1" baseline="30000" dirty="0" smtClean="0">
                <a:latin typeface="Cambria" pitchFamily="18" charset="0"/>
              </a:rPr>
              <a:t>17</a:t>
            </a:r>
            <a:r>
              <a:rPr lang="en-US" sz="2800" i="1" dirty="0" smtClean="0">
                <a:latin typeface="Cambria" pitchFamily="18" charset="0"/>
              </a:rPr>
              <a:t> the </a:t>
            </a:r>
            <a:r>
              <a:rPr lang="en-US" sz="2800" i="1" dirty="0" err="1" smtClean="0">
                <a:latin typeface="Cambria" pitchFamily="18" charset="0"/>
              </a:rPr>
              <a:t>Hivites</a:t>
            </a:r>
            <a:r>
              <a:rPr lang="en-US" sz="2800" i="1" dirty="0" smtClean="0">
                <a:latin typeface="Cambria" pitchFamily="18" charset="0"/>
              </a:rPr>
              <a:t>, the </a:t>
            </a:r>
            <a:r>
              <a:rPr lang="en-US" sz="2800" i="1" dirty="0" err="1" smtClean="0">
                <a:latin typeface="Cambria" pitchFamily="18" charset="0"/>
              </a:rPr>
              <a:t>Arkites</a:t>
            </a:r>
            <a:r>
              <a:rPr lang="en-US" sz="2800" i="1" dirty="0" smtClean="0">
                <a:latin typeface="Cambria" pitchFamily="18" charset="0"/>
              </a:rPr>
              <a:t>, the </a:t>
            </a:r>
            <a:r>
              <a:rPr lang="en-US" sz="2800" i="1" dirty="0" err="1" smtClean="0">
                <a:latin typeface="Cambria" pitchFamily="18" charset="0"/>
              </a:rPr>
              <a:t>Sinites</a:t>
            </a:r>
            <a:r>
              <a:rPr lang="en-US" sz="2800" i="1" dirty="0" smtClean="0">
                <a:latin typeface="Cambria" pitchFamily="18" charset="0"/>
              </a:rPr>
              <a:t>, </a:t>
            </a:r>
            <a:r>
              <a:rPr lang="en-US" sz="2800" i="1" baseline="30000" dirty="0" smtClean="0">
                <a:latin typeface="Cambria" pitchFamily="18" charset="0"/>
              </a:rPr>
              <a:t>18</a:t>
            </a:r>
            <a:r>
              <a:rPr lang="en-US" sz="2800" i="1" dirty="0" smtClean="0">
                <a:latin typeface="Cambria" pitchFamily="18" charset="0"/>
              </a:rPr>
              <a:t> the </a:t>
            </a:r>
            <a:r>
              <a:rPr lang="en-US" sz="2800" i="1" dirty="0" err="1" smtClean="0">
                <a:latin typeface="Cambria" pitchFamily="18" charset="0"/>
              </a:rPr>
              <a:t>Arvadites</a:t>
            </a:r>
            <a:r>
              <a:rPr lang="en-US" sz="2800" i="1" dirty="0" smtClean="0">
                <a:latin typeface="Cambria" pitchFamily="18" charset="0"/>
              </a:rPr>
              <a:t>, the </a:t>
            </a:r>
            <a:r>
              <a:rPr lang="en-US" sz="2800" i="1" dirty="0" err="1" smtClean="0">
                <a:latin typeface="Cambria" pitchFamily="18" charset="0"/>
              </a:rPr>
              <a:t>Zemarites</a:t>
            </a:r>
            <a:r>
              <a:rPr lang="en-US" sz="2800" i="1" dirty="0" smtClean="0">
                <a:latin typeface="Cambria" pitchFamily="18" charset="0"/>
              </a:rPr>
              <a:t>, and the </a:t>
            </a:r>
            <a:r>
              <a:rPr lang="en-US" sz="2800" i="1" dirty="0" err="1" smtClean="0">
                <a:latin typeface="Cambria" pitchFamily="18" charset="0"/>
              </a:rPr>
              <a:t>Hamathites</a:t>
            </a:r>
            <a:r>
              <a:rPr lang="en-US" sz="2800" i="1" dirty="0" smtClean="0">
                <a:latin typeface="Cambria" pitchFamily="18" charset="0"/>
              </a:rPr>
              <a:t>. Afterward the clans of the Canaanites dispersed. </a:t>
            </a:r>
            <a:r>
              <a:rPr lang="en-US" sz="2800" i="1" baseline="30000" dirty="0" smtClean="0">
                <a:latin typeface="Cambria" pitchFamily="18" charset="0"/>
              </a:rPr>
              <a:t>19</a:t>
            </a:r>
            <a:r>
              <a:rPr lang="en-US" sz="2800" i="1" dirty="0" smtClean="0">
                <a:latin typeface="Cambria" pitchFamily="18" charset="0"/>
              </a:rPr>
              <a:t> And the territory of the Canaanites extended from Sidon in the direction of </a:t>
            </a:r>
            <a:r>
              <a:rPr lang="en-US" sz="2800" i="1" dirty="0" err="1" smtClean="0">
                <a:latin typeface="Cambria" pitchFamily="18" charset="0"/>
              </a:rPr>
              <a:t>Gerar</a:t>
            </a:r>
            <a:r>
              <a:rPr lang="en-US" sz="2800" i="1" dirty="0" smtClean="0">
                <a:latin typeface="Cambria" pitchFamily="18" charset="0"/>
              </a:rPr>
              <a:t> as far as Gaza, and in the direction of Sodom, Gomorrah, </a:t>
            </a:r>
            <a:r>
              <a:rPr lang="en-US" sz="2800" i="1" dirty="0" err="1" smtClean="0">
                <a:latin typeface="Cambria" pitchFamily="18" charset="0"/>
              </a:rPr>
              <a:t>Admah</a:t>
            </a:r>
            <a:r>
              <a:rPr lang="en-US" sz="2800" i="1" dirty="0" smtClean="0">
                <a:latin typeface="Cambria" pitchFamily="18" charset="0"/>
              </a:rPr>
              <a:t>, and </a:t>
            </a:r>
            <a:r>
              <a:rPr lang="en-US" sz="2800" i="1" dirty="0" err="1" smtClean="0">
                <a:latin typeface="Cambria" pitchFamily="18" charset="0"/>
              </a:rPr>
              <a:t>Zeboiim</a:t>
            </a:r>
            <a:r>
              <a:rPr lang="en-US" sz="2800" i="1" dirty="0" smtClean="0">
                <a:latin typeface="Cambria" pitchFamily="18" charset="0"/>
              </a:rPr>
              <a:t>, as far as </a:t>
            </a:r>
            <a:r>
              <a:rPr lang="en-US" sz="2800" i="1" dirty="0" err="1" smtClean="0">
                <a:latin typeface="Cambria" pitchFamily="18" charset="0"/>
              </a:rPr>
              <a:t>Lasha</a:t>
            </a:r>
            <a:r>
              <a:rPr lang="en-US" sz="2800" i="1" dirty="0" smtClean="0">
                <a:latin typeface="Cambria" pitchFamily="18" charset="0"/>
              </a:rPr>
              <a:t>. </a:t>
            </a:r>
            <a:r>
              <a:rPr lang="en-US" sz="2800" i="1" baseline="30000" dirty="0" smtClean="0">
                <a:latin typeface="Cambria" pitchFamily="18" charset="0"/>
              </a:rPr>
              <a:t>20</a:t>
            </a:r>
            <a:r>
              <a:rPr lang="en-US" sz="2800" i="1" dirty="0" smtClean="0">
                <a:latin typeface="Cambria" pitchFamily="18" charset="0"/>
              </a:rPr>
              <a:t> These are the sons of Ham, by their clans, their languages, their lands, and their nations. </a:t>
            </a:r>
            <a:endParaRPr lang="en-US" i="1" dirty="0" smtClean="0">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lstStyle/>
          <a:p>
            <a:r>
              <a:rPr lang="en-US" dirty="0" smtClean="0">
                <a:solidFill>
                  <a:srgbClr val="92D050"/>
                </a:solidFill>
              </a:rPr>
              <a:t>The Sons of Ham</a:t>
            </a:r>
            <a:endParaRPr lang="en-US" dirty="0">
              <a:solidFill>
                <a:srgbClr val="92D050"/>
              </a:solidFill>
            </a:endParaRPr>
          </a:p>
        </p:txBody>
      </p:sp>
      <p:sp>
        <p:nvSpPr>
          <p:cNvPr id="9" name="Content Placeholder 8"/>
          <p:cNvSpPr>
            <a:spLocks noGrp="1"/>
          </p:cNvSpPr>
          <p:nvPr>
            <p:ph idx="1"/>
          </p:nvPr>
        </p:nvSpPr>
        <p:spPr>
          <a:xfrm>
            <a:off x="457200" y="990600"/>
            <a:ext cx="8229600" cy="5486400"/>
          </a:xfrm>
        </p:spPr>
        <p:txBody>
          <a:bodyPr>
            <a:normAutofit/>
          </a:bodyPr>
          <a:lstStyle/>
          <a:p>
            <a:r>
              <a:rPr lang="en-US" sz="2800" dirty="0" smtClean="0">
                <a:effectLst>
                  <a:glow rad="101600">
                    <a:schemeClr val="bg1">
                      <a:lumMod val="65000"/>
                      <a:alpha val="60000"/>
                    </a:schemeClr>
                  </a:glow>
                </a:effectLst>
                <a:latin typeface="Calibri" pitchFamily="34" charset="0"/>
              </a:rPr>
              <a:t>Ham’s son </a:t>
            </a:r>
            <a:r>
              <a:rPr lang="en-US" sz="2800" b="1" dirty="0" smtClean="0">
                <a:effectLst>
                  <a:glow rad="101600">
                    <a:schemeClr val="bg1">
                      <a:lumMod val="65000"/>
                      <a:alpha val="60000"/>
                    </a:schemeClr>
                  </a:glow>
                </a:effectLst>
                <a:latin typeface="Calibri" pitchFamily="34" charset="0"/>
              </a:rPr>
              <a:t>Cush</a:t>
            </a:r>
            <a:r>
              <a:rPr lang="en-US" sz="2800" dirty="0" smtClean="0">
                <a:effectLst>
                  <a:glow rad="101600">
                    <a:schemeClr val="bg1">
                      <a:lumMod val="65000"/>
                      <a:alpha val="60000"/>
                    </a:schemeClr>
                  </a:glow>
                </a:effectLst>
                <a:latin typeface="Calibri" pitchFamily="34" charset="0"/>
              </a:rPr>
              <a:t> is the same in the Bible as Ethiopia.</a:t>
            </a:r>
          </a:p>
          <a:p>
            <a:r>
              <a:rPr lang="en-US" sz="2800" b="1" dirty="0" err="1" smtClean="0">
                <a:effectLst>
                  <a:glow rad="101600">
                    <a:schemeClr val="bg1">
                      <a:lumMod val="65000"/>
                      <a:alpha val="60000"/>
                    </a:schemeClr>
                  </a:glow>
                </a:effectLst>
                <a:latin typeface="Calibri" pitchFamily="34" charset="0"/>
              </a:rPr>
              <a:t>Mizraim</a:t>
            </a:r>
            <a:r>
              <a:rPr lang="en-US" sz="2800" b="1" dirty="0" smtClean="0">
                <a:effectLst>
                  <a:glow rad="101600">
                    <a:schemeClr val="bg1">
                      <a:lumMod val="65000"/>
                      <a:alpha val="60000"/>
                    </a:schemeClr>
                  </a:glow>
                </a:effectLst>
                <a:latin typeface="Calibri" pitchFamily="34" charset="0"/>
              </a:rPr>
              <a:t> </a:t>
            </a:r>
            <a:r>
              <a:rPr lang="en-US" sz="2800" dirty="0" smtClean="0">
                <a:effectLst>
                  <a:glow rad="101600">
                    <a:schemeClr val="bg1">
                      <a:lumMod val="65000"/>
                      <a:alpha val="60000"/>
                    </a:schemeClr>
                  </a:glow>
                </a:effectLst>
                <a:latin typeface="Calibri" pitchFamily="34" charset="0"/>
              </a:rPr>
              <a:t>is the ancestor of the Egyptians. Egypt is also called the “land of Ham” (Psalm 105:23)</a:t>
            </a:r>
          </a:p>
          <a:p>
            <a:r>
              <a:rPr lang="en-US" sz="2800" b="1" dirty="0" smtClean="0">
                <a:effectLst>
                  <a:glow rad="101600">
                    <a:schemeClr val="bg1">
                      <a:lumMod val="65000"/>
                      <a:alpha val="60000"/>
                    </a:schemeClr>
                  </a:glow>
                </a:effectLst>
                <a:latin typeface="Calibri" pitchFamily="34" charset="0"/>
              </a:rPr>
              <a:t>Put</a:t>
            </a:r>
            <a:r>
              <a:rPr lang="en-US" sz="2800" dirty="0" smtClean="0">
                <a:effectLst>
                  <a:glow rad="101600">
                    <a:schemeClr val="bg1">
                      <a:lumMod val="65000"/>
                      <a:alpha val="60000"/>
                    </a:schemeClr>
                  </a:glow>
                </a:effectLst>
                <a:latin typeface="Calibri" pitchFamily="34" charset="0"/>
              </a:rPr>
              <a:t>, in the Bible, is the same as Libya, applied to </a:t>
            </a:r>
            <a:r>
              <a:rPr lang="en-US" sz="2800" dirty="0" err="1" smtClean="0">
                <a:effectLst>
                  <a:glow rad="101600">
                    <a:schemeClr val="bg1">
                      <a:lumMod val="65000"/>
                      <a:alpha val="60000"/>
                    </a:schemeClr>
                  </a:glow>
                </a:effectLst>
                <a:latin typeface="Calibri" pitchFamily="34" charset="0"/>
              </a:rPr>
              <a:t>th</a:t>
            </a:r>
            <a:r>
              <a:rPr lang="en-US" sz="2800" dirty="0" smtClean="0">
                <a:effectLst>
                  <a:glow rad="101600">
                    <a:schemeClr val="bg1">
                      <a:lumMod val="65000"/>
                      <a:alpha val="60000"/>
                    </a:schemeClr>
                  </a:glow>
                </a:effectLst>
                <a:latin typeface="Calibri" pitchFamily="34" charset="0"/>
              </a:rPr>
              <a:t> region of North Africa west of Egypt. This identification was confirmed by Josephus.</a:t>
            </a:r>
          </a:p>
          <a:p>
            <a:r>
              <a:rPr lang="en-US" sz="2800" b="1" dirty="0" smtClean="0">
                <a:effectLst>
                  <a:glow rad="101600">
                    <a:schemeClr val="bg1">
                      <a:lumMod val="65000"/>
                      <a:alpha val="60000"/>
                    </a:schemeClr>
                  </a:glow>
                </a:effectLst>
                <a:latin typeface="Calibri" pitchFamily="34" charset="0"/>
              </a:rPr>
              <a:t>Canaan</a:t>
            </a:r>
            <a:r>
              <a:rPr lang="en-US" sz="2800" dirty="0" smtClean="0">
                <a:effectLst>
                  <a:glow rad="101600">
                    <a:schemeClr val="bg1">
                      <a:lumMod val="65000"/>
                      <a:alpha val="60000"/>
                    </a:schemeClr>
                  </a:glow>
                </a:effectLst>
                <a:latin typeface="Calibri" pitchFamily="34" charset="0"/>
              </a:rPr>
              <a:t> is, of course, the ancestor of the Canaanites.</a:t>
            </a:r>
          </a:p>
          <a:p>
            <a:r>
              <a:rPr lang="en-US" sz="2800" dirty="0" smtClean="0">
                <a:effectLst>
                  <a:glow rad="101600">
                    <a:schemeClr val="bg1">
                      <a:lumMod val="65000"/>
                      <a:alpha val="60000"/>
                    </a:schemeClr>
                  </a:glow>
                </a:effectLst>
                <a:latin typeface="Calibri" pitchFamily="34" charset="0"/>
              </a:rPr>
              <a:t>Canaan’s son </a:t>
            </a:r>
            <a:r>
              <a:rPr lang="en-US" sz="2800" b="1" dirty="0" err="1" smtClean="0">
                <a:effectLst>
                  <a:glow rad="101600">
                    <a:schemeClr val="bg1">
                      <a:lumMod val="65000"/>
                      <a:alpha val="60000"/>
                    </a:schemeClr>
                  </a:glow>
                </a:effectLst>
                <a:latin typeface="Calibri" pitchFamily="34" charset="0"/>
              </a:rPr>
              <a:t>Heth</a:t>
            </a:r>
            <a:r>
              <a:rPr lang="en-US" sz="2800" dirty="0" smtClean="0">
                <a:effectLst>
                  <a:glow rad="101600">
                    <a:schemeClr val="bg1">
                      <a:lumMod val="65000"/>
                      <a:alpha val="60000"/>
                    </a:schemeClr>
                  </a:glow>
                </a:effectLst>
                <a:latin typeface="Calibri" pitchFamily="34" charset="0"/>
              </a:rPr>
              <a:t> is undoubtedly the ancestor of the Hittites (Gen 23:10)</a:t>
            </a:r>
            <a:endParaRPr lang="en-US" sz="2800" dirty="0">
              <a:effectLst>
                <a:glow rad="101600">
                  <a:schemeClr val="bg1">
                    <a:lumMod val="65000"/>
                    <a:alpha val="60000"/>
                  </a:schemeClr>
                </a:glow>
              </a:effectLst>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calcmode="lin" valueType="num">
                                      <p:cBhvr>
                                        <p:cTn id="2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10:21-32 – The Sons of Shem</a:t>
            </a:r>
          </a:p>
        </p:txBody>
      </p:sp>
      <p:sp>
        <p:nvSpPr>
          <p:cNvPr id="60419" name="Rectangle 3"/>
          <p:cNvSpPr>
            <a:spLocks noGrp="1" noChangeArrowheads="1"/>
          </p:cNvSpPr>
          <p:nvPr>
            <p:ph idx="1"/>
          </p:nvPr>
        </p:nvSpPr>
        <p:spPr>
          <a:xfrm>
            <a:off x="457200" y="838200"/>
            <a:ext cx="8229600" cy="6019800"/>
          </a:xfrm>
        </p:spPr>
        <p:txBody>
          <a:bodyPr>
            <a:normAutofit fontScale="85000" lnSpcReduction="20000"/>
          </a:bodyPr>
          <a:lstStyle/>
          <a:p>
            <a:pPr marL="0" indent="0" eaLnBrk="1" hangingPunct="1">
              <a:lnSpc>
                <a:spcPct val="90000"/>
              </a:lnSpc>
              <a:defRPr/>
            </a:pPr>
            <a:r>
              <a:rPr lang="en-US" i="1" baseline="30000" dirty="0" smtClean="0">
                <a:latin typeface="Cambria" pitchFamily="18" charset="0"/>
              </a:rPr>
              <a:t>21</a:t>
            </a:r>
            <a:r>
              <a:rPr lang="en-US" i="1" dirty="0" smtClean="0">
                <a:latin typeface="Cambria" pitchFamily="18" charset="0"/>
              </a:rPr>
              <a:t> To </a:t>
            </a:r>
            <a:r>
              <a:rPr lang="en-US" i="1" dirty="0" smtClean="0">
                <a:solidFill>
                  <a:srgbClr val="C00000"/>
                </a:solidFill>
                <a:latin typeface="Cambria" pitchFamily="18" charset="0"/>
              </a:rPr>
              <a:t>Shem</a:t>
            </a:r>
            <a:r>
              <a:rPr lang="en-US" i="1" dirty="0" smtClean="0">
                <a:latin typeface="Cambria" pitchFamily="18" charset="0"/>
              </a:rPr>
              <a:t> also, the father of all the children of </a:t>
            </a:r>
            <a:r>
              <a:rPr lang="en-US" i="1" dirty="0" err="1" smtClean="0">
                <a:latin typeface="Cambria" pitchFamily="18" charset="0"/>
              </a:rPr>
              <a:t>Eber</a:t>
            </a:r>
            <a:r>
              <a:rPr lang="en-US" i="1" dirty="0" smtClean="0">
                <a:latin typeface="Cambria" pitchFamily="18" charset="0"/>
              </a:rPr>
              <a:t>, the elder brother of Japheth, children were born. </a:t>
            </a:r>
            <a:r>
              <a:rPr lang="en-US" i="1" baseline="30000" dirty="0" smtClean="0">
                <a:latin typeface="Cambria" pitchFamily="18" charset="0"/>
              </a:rPr>
              <a:t>22</a:t>
            </a:r>
            <a:r>
              <a:rPr lang="en-US" i="1" dirty="0" smtClean="0">
                <a:latin typeface="Cambria" pitchFamily="18" charset="0"/>
              </a:rPr>
              <a:t> </a:t>
            </a:r>
            <a:r>
              <a:rPr lang="en-US" i="1" dirty="0" smtClean="0">
                <a:solidFill>
                  <a:srgbClr val="C00000"/>
                </a:solidFill>
                <a:latin typeface="Cambria" pitchFamily="18" charset="0"/>
              </a:rPr>
              <a:t>The sons of Shem</a:t>
            </a:r>
            <a:r>
              <a:rPr lang="en-US" i="1" dirty="0" smtClean="0">
                <a:latin typeface="Cambria" pitchFamily="18" charset="0"/>
              </a:rPr>
              <a:t>: Elam, </a:t>
            </a:r>
            <a:r>
              <a:rPr lang="en-US" i="1" dirty="0" err="1" smtClean="0">
                <a:latin typeface="Cambria" pitchFamily="18" charset="0"/>
              </a:rPr>
              <a:t>Asshur</a:t>
            </a:r>
            <a:r>
              <a:rPr lang="en-US" i="1" dirty="0" smtClean="0">
                <a:latin typeface="Cambria" pitchFamily="18" charset="0"/>
              </a:rPr>
              <a:t>, </a:t>
            </a:r>
            <a:r>
              <a:rPr lang="en-US" i="1" dirty="0" err="1" smtClean="0">
                <a:latin typeface="Cambria" pitchFamily="18" charset="0"/>
              </a:rPr>
              <a:t>Arpachshad</a:t>
            </a:r>
            <a:r>
              <a:rPr lang="en-US" i="1" dirty="0" smtClean="0">
                <a:latin typeface="Cambria" pitchFamily="18" charset="0"/>
              </a:rPr>
              <a:t>, </a:t>
            </a:r>
            <a:r>
              <a:rPr lang="en-US" i="1" dirty="0" err="1" smtClean="0">
                <a:latin typeface="Cambria" pitchFamily="18" charset="0"/>
              </a:rPr>
              <a:t>Lud</a:t>
            </a:r>
            <a:r>
              <a:rPr lang="en-US" i="1" dirty="0" smtClean="0">
                <a:latin typeface="Cambria" pitchFamily="18" charset="0"/>
              </a:rPr>
              <a:t>, and Aram. </a:t>
            </a:r>
            <a:r>
              <a:rPr lang="en-US" i="1" baseline="30000" dirty="0" smtClean="0">
                <a:latin typeface="Cambria" pitchFamily="18" charset="0"/>
              </a:rPr>
              <a:t>23</a:t>
            </a:r>
            <a:r>
              <a:rPr lang="en-US" i="1" dirty="0" smtClean="0">
                <a:latin typeface="Cambria" pitchFamily="18" charset="0"/>
              </a:rPr>
              <a:t> The sons of Aram: </a:t>
            </a:r>
            <a:r>
              <a:rPr lang="en-US" i="1" dirty="0" err="1" smtClean="0">
                <a:latin typeface="Cambria" pitchFamily="18" charset="0"/>
              </a:rPr>
              <a:t>Uz</a:t>
            </a:r>
            <a:r>
              <a:rPr lang="en-US" i="1" dirty="0" smtClean="0">
                <a:latin typeface="Cambria" pitchFamily="18" charset="0"/>
              </a:rPr>
              <a:t>, </a:t>
            </a:r>
            <a:r>
              <a:rPr lang="en-US" i="1" dirty="0" err="1" smtClean="0">
                <a:latin typeface="Cambria" pitchFamily="18" charset="0"/>
              </a:rPr>
              <a:t>Hul</a:t>
            </a:r>
            <a:r>
              <a:rPr lang="en-US" i="1" dirty="0" smtClean="0">
                <a:latin typeface="Cambria" pitchFamily="18" charset="0"/>
              </a:rPr>
              <a:t>, </a:t>
            </a:r>
            <a:r>
              <a:rPr lang="en-US" i="1" dirty="0" err="1" smtClean="0">
                <a:latin typeface="Cambria" pitchFamily="18" charset="0"/>
              </a:rPr>
              <a:t>Gether</a:t>
            </a:r>
            <a:r>
              <a:rPr lang="en-US" i="1" dirty="0" smtClean="0">
                <a:latin typeface="Cambria" pitchFamily="18" charset="0"/>
              </a:rPr>
              <a:t>, and Mash. </a:t>
            </a:r>
            <a:r>
              <a:rPr lang="en-US" i="1" baseline="30000" dirty="0" smtClean="0">
                <a:latin typeface="Cambria" pitchFamily="18" charset="0"/>
              </a:rPr>
              <a:t>24</a:t>
            </a:r>
            <a:r>
              <a:rPr lang="en-US" i="1" dirty="0" smtClean="0">
                <a:latin typeface="Cambria" pitchFamily="18" charset="0"/>
              </a:rPr>
              <a:t> </a:t>
            </a:r>
            <a:r>
              <a:rPr lang="en-US" i="1" dirty="0" err="1" smtClean="0">
                <a:latin typeface="Cambria" pitchFamily="18" charset="0"/>
              </a:rPr>
              <a:t>Arpachshad</a:t>
            </a:r>
            <a:r>
              <a:rPr lang="en-US" i="1" dirty="0" smtClean="0">
                <a:latin typeface="Cambria" pitchFamily="18" charset="0"/>
              </a:rPr>
              <a:t> fathered </a:t>
            </a:r>
            <a:r>
              <a:rPr lang="en-US" i="1" dirty="0" err="1" smtClean="0">
                <a:latin typeface="Cambria" pitchFamily="18" charset="0"/>
              </a:rPr>
              <a:t>Shelah</a:t>
            </a:r>
            <a:r>
              <a:rPr lang="en-US" i="1" dirty="0" smtClean="0">
                <a:latin typeface="Cambria" pitchFamily="18" charset="0"/>
              </a:rPr>
              <a:t>; and </a:t>
            </a:r>
            <a:r>
              <a:rPr lang="en-US" i="1" dirty="0" err="1" smtClean="0">
                <a:latin typeface="Cambria" pitchFamily="18" charset="0"/>
              </a:rPr>
              <a:t>Shelah</a:t>
            </a:r>
            <a:r>
              <a:rPr lang="en-US" i="1" dirty="0" smtClean="0">
                <a:latin typeface="Cambria" pitchFamily="18" charset="0"/>
              </a:rPr>
              <a:t> fathered </a:t>
            </a:r>
            <a:r>
              <a:rPr lang="en-US" i="1" dirty="0" err="1" smtClean="0">
                <a:latin typeface="Cambria" pitchFamily="18" charset="0"/>
              </a:rPr>
              <a:t>Eber</a:t>
            </a:r>
            <a:r>
              <a:rPr lang="en-US" i="1" dirty="0" smtClean="0">
                <a:latin typeface="Cambria" pitchFamily="18" charset="0"/>
              </a:rPr>
              <a:t>. </a:t>
            </a:r>
            <a:r>
              <a:rPr lang="en-US" i="1" baseline="30000" dirty="0" smtClean="0">
                <a:latin typeface="Cambria" pitchFamily="18" charset="0"/>
              </a:rPr>
              <a:t>25</a:t>
            </a:r>
            <a:r>
              <a:rPr lang="en-US" i="1" dirty="0" smtClean="0">
                <a:latin typeface="Cambria" pitchFamily="18" charset="0"/>
              </a:rPr>
              <a:t> To </a:t>
            </a:r>
            <a:r>
              <a:rPr lang="en-US" i="1" dirty="0" err="1" smtClean="0">
                <a:latin typeface="Cambria" pitchFamily="18" charset="0"/>
              </a:rPr>
              <a:t>Eber</a:t>
            </a:r>
            <a:r>
              <a:rPr lang="en-US" i="1" dirty="0" smtClean="0">
                <a:latin typeface="Cambria" pitchFamily="18" charset="0"/>
              </a:rPr>
              <a:t> were born two sons: the name of </a:t>
            </a:r>
            <a:r>
              <a:rPr lang="en-US" i="1" dirty="0" smtClean="0">
                <a:solidFill>
                  <a:srgbClr val="008000"/>
                </a:solidFill>
                <a:latin typeface="Cambria" pitchFamily="18" charset="0"/>
              </a:rPr>
              <a:t>the one was </a:t>
            </a:r>
            <a:r>
              <a:rPr lang="en-US" i="1" dirty="0" err="1" smtClean="0">
                <a:solidFill>
                  <a:srgbClr val="008000"/>
                </a:solidFill>
                <a:latin typeface="Cambria" pitchFamily="18" charset="0"/>
              </a:rPr>
              <a:t>Peleg</a:t>
            </a:r>
            <a:r>
              <a:rPr lang="en-US" i="1" dirty="0" smtClean="0">
                <a:solidFill>
                  <a:srgbClr val="008000"/>
                </a:solidFill>
                <a:latin typeface="Cambria" pitchFamily="18" charset="0"/>
              </a:rPr>
              <a:t>, for in his days the earth was divided</a:t>
            </a:r>
            <a:r>
              <a:rPr lang="en-US" i="1" dirty="0" smtClean="0">
                <a:latin typeface="Cambria" pitchFamily="18" charset="0"/>
              </a:rPr>
              <a:t>, and his brother's name was </a:t>
            </a:r>
            <a:r>
              <a:rPr lang="en-US" i="1" dirty="0" err="1" smtClean="0">
                <a:latin typeface="Cambria" pitchFamily="18" charset="0"/>
              </a:rPr>
              <a:t>Joktan</a:t>
            </a:r>
            <a:r>
              <a:rPr lang="en-US" i="1" dirty="0" smtClean="0">
                <a:latin typeface="Cambria" pitchFamily="18" charset="0"/>
              </a:rPr>
              <a:t>. </a:t>
            </a:r>
            <a:r>
              <a:rPr lang="en-US" i="1" baseline="30000" dirty="0" smtClean="0">
                <a:latin typeface="Cambria" pitchFamily="18" charset="0"/>
              </a:rPr>
              <a:t>26</a:t>
            </a:r>
            <a:r>
              <a:rPr lang="en-US" i="1" dirty="0" smtClean="0">
                <a:latin typeface="Cambria" pitchFamily="18" charset="0"/>
              </a:rPr>
              <a:t> </a:t>
            </a:r>
            <a:r>
              <a:rPr lang="en-US" i="1" dirty="0" err="1" smtClean="0">
                <a:latin typeface="Cambria" pitchFamily="18" charset="0"/>
              </a:rPr>
              <a:t>Joktan</a:t>
            </a:r>
            <a:r>
              <a:rPr lang="en-US" i="1" dirty="0" smtClean="0">
                <a:latin typeface="Cambria" pitchFamily="18" charset="0"/>
              </a:rPr>
              <a:t> fathered </a:t>
            </a:r>
            <a:r>
              <a:rPr lang="en-US" i="1" dirty="0" err="1" smtClean="0">
                <a:latin typeface="Cambria" pitchFamily="18" charset="0"/>
              </a:rPr>
              <a:t>Almodad</a:t>
            </a:r>
            <a:r>
              <a:rPr lang="en-US" i="1" dirty="0" smtClean="0">
                <a:latin typeface="Cambria" pitchFamily="18" charset="0"/>
              </a:rPr>
              <a:t>, </a:t>
            </a:r>
            <a:r>
              <a:rPr lang="en-US" i="1" dirty="0" err="1" smtClean="0">
                <a:latin typeface="Cambria" pitchFamily="18" charset="0"/>
              </a:rPr>
              <a:t>Sheleph</a:t>
            </a:r>
            <a:r>
              <a:rPr lang="en-US" i="1" dirty="0" smtClean="0">
                <a:latin typeface="Cambria" pitchFamily="18" charset="0"/>
              </a:rPr>
              <a:t>, </a:t>
            </a:r>
            <a:r>
              <a:rPr lang="en-US" i="1" dirty="0" err="1" smtClean="0">
                <a:latin typeface="Cambria" pitchFamily="18" charset="0"/>
              </a:rPr>
              <a:t>Hazarmaveth</a:t>
            </a:r>
            <a:r>
              <a:rPr lang="en-US" i="1" dirty="0" smtClean="0">
                <a:latin typeface="Cambria" pitchFamily="18" charset="0"/>
              </a:rPr>
              <a:t>, </a:t>
            </a:r>
            <a:r>
              <a:rPr lang="en-US" i="1" dirty="0" err="1" smtClean="0">
                <a:latin typeface="Cambria" pitchFamily="18" charset="0"/>
              </a:rPr>
              <a:t>Jerah</a:t>
            </a:r>
            <a:r>
              <a:rPr lang="en-US" i="1" dirty="0" smtClean="0">
                <a:latin typeface="Cambria" pitchFamily="18" charset="0"/>
              </a:rPr>
              <a:t>, </a:t>
            </a:r>
            <a:r>
              <a:rPr lang="en-US" i="1" baseline="30000" dirty="0" smtClean="0">
                <a:latin typeface="Cambria" pitchFamily="18" charset="0"/>
              </a:rPr>
              <a:t>27</a:t>
            </a:r>
            <a:r>
              <a:rPr lang="en-US" i="1" dirty="0" smtClean="0">
                <a:latin typeface="Cambria" pitchFamily="18" charset="0"/>
              </a:rPr>
              <a:t> </a:t>
            </a:r>
            <a:r>
              <a:rPr lang="en-US" i="1" dirty="0" err="1" smtClean="0">
                <a:latin typeface="Cambria" pitchFamily="18" charset="0"/>
              </a:rPr>
              <a:t>Hadoram</a:t>
            </a:r>
            <a:r>
              <a:rPr lang="en-US" i="1" dirty="0" smtClean="0">
                <a:latin typeface="Cambria" pitchFamily="18" charset="0"/>
              </a:rPr>
              <a:t>, </a:t>
            </a:r>
            <a:r>
              <a:rPr lang="en-US" i="1" dirty="0" err="1" smtClean="0">
                <a:latin typeface="Cambria" pitchFamily="18" charset="0"/>
              </a:rPr>
              <a:t>Uzal</a:t>
            </a:r>
            <a:r>
              <a:rPr lang="en-US" i="1" dirty="0" smtClean="0">
                <a:latin typeface="Cambria" pitchFamily="18" charset="0"/>
              </a:rPr>
              <a:t>, </a:t>
            </a:r>
            <a:r>
              <a:rPr lang="en-US" i="1" dirty="0" err="1" smtClean="0">
                <a:latin typeface="Cambria" pitchFamily="18" charset="0"/>
              </a:rPr>
              <a:t>Diklah</a:t>
            </a:r>
            <a:r>
              <a:rPr lang="en-US" i="1" dirty="0" smtClean="0">
                <a:latin typeface="Cambria" pitchFamily="18" charset="0"/>
              </a:rPr>
              <a:t>, </a:t>
            </a:r>
            <a:r>
              <a:rPr lang="en-US" i="1" baseline="30000" dirty="0" smtClean="0">
                <a:latin typeface="Cambria" pitchFamily="18" charset="0"/>
              </a:rPr>
              <a:t>28</a:t>
            </a:r>
            <a:r>
              <a:rPr lang="en-US" i="1" dirty="0" smtClean="0">
                <a:latin typeface="Cambria" pitchFamily="18" charset="0"/>
              </a:rPr>
              <a:t> </a:t>
            </a:r>
            <a:r>
              <a:rPr lang="en-US" i="1" dirty="0" err="1" smtClean="0">
                <a:latin typeface="Cambria" pitchFamily="18" charset="0"/>
              </a:rPr>
              <a:t>Obal</a:t>
            </a:r>
            <a:r>
              <a:rPr lang="en-US" i="1" dirty="0" smtClean="0">
                <a:latin typeface="Cambria" pitchFamily="18" charset="0"/>
              </a:rPr>
              <a:t>, </a:t>
            </a:r>
            <a:r>
              <a:rPr lang="en-US" i="1" dirty="0" err="1" smtClean="0">
                <a:latin typeface="Cambria" pitchFamily="18" charset="0"/>
              </a:rPr>
              <a:t>Abimael</a:t>
            </a:r>
            <a:r>
              <a:rPr lang="en-US" i="1" dirty="0" smtClean="0">
                <a:latin typeface="Cambria" pitchFamily="18" charset="0"/>
              </a:rPr>
              <a:t>, Sheba, </a:t>
            </a:r>
            <a:r>
              <a:rPr lang="en-US" i="1" baseline="30000" dirty="0" smtClean="0">
                <a:latin typeface="Cambria" pitchFamily="18" charset="0"/>
              </a:rPr>
              <a:t>29</a:t>
            </a:r>
            <a:r>
              <a:rPr lang="en-US" i="1" dirty="0" smtClean="0">
                <a:latin typeface="Cambria" pitchFamily="18" charset="0"/>
              </a:rPr>
              <a:t> </a:t>
            </a:r>
            <a:r>
              <a:rPr lang="en-US" i="1" dirty="0" err="1" smtClean="0">
                <a:latin typeface="Cambria" pitchFamily="18" charset="0"/>
              </a:rPr>
              <a:t>Ophir</a:t>
            </a:r>
            <a:r>
              <a:rPr lang="en-US" i="1" dirty="0" smtClean="0">
                <a:latin typeface="Cambria" pitchFamily="18" charset="0"/>
              </a:rPr>
              <a:t>, </a:t>
            </a:r>
            <a:r>
              <a:rPr lang="en-US" i="1" dirty="0" err="1" smtClean="0">
                <a:latin typeface="Cambria" pitchFamily="18" charset="0"/>
              </a:rPr>
              <a:t>Havilah</a:t>
            </a:r>
            <a:r>
              <a:rPr lang="en-US" i="1" dirty="0" smtClean="0">
                <a:latin typeface="Cambria" pitchFamily="18" charset="0"/>
              </a:rPr>
              <a:t>, and </a:t>
            </a:r>
            <a:r>
              <a:rPr lang="en-US" i="1" dirty="0" err="1" smtClean="0">
                <a:latin typeface="Cambria" pitchFamily="18" charset="0"/>
              </a:rPr>
              <a:t>Jobab</a:t>
            </a:r>
            <a:r>
              <a:rPr lang="en-US" i="1" dirty="0" smtClean="0">
                <a:latin typeface="Cambria" pitchFamily="18" charset="0"/>
              </a:rPr>
              <a:t>; all these were the sons of </a:t>
            </a:r>
            <a:r>
              <a:rPr lang="en-US" i="1" dirty="0" err="1" smtClean="0">
                <a:latin typeface="Cambria" pitchFamily="18" charset="0"/>
              </a:rPr>
              <a:t>Joktan</a:t>
            </a:r>
            <a:r>
              <a:rPr lang="en-US" i="1" dirty="0" smtClean="0">
                <a:latin typeface="Cambria" pitchFamily="18" charset="0"/>
              </a:rPr>
              <a:t>. </a:t>
            </a:r>
            <a:r>
              <a:rPr lang="en-US" i="1" baseline="30000" dirty="0" smtClean="0">
                <a:latin typeface="Cambria" pitchFamily="18" charset="0"/>
              </a:rPr>
              <a:t>30</a:t>
            </a:r>
            <a:r>
              <a:rPr lang="en-US" i="1" dirty="0" smtClean="0">
                <a:latin typeface="Cambria" pitchFamily="18" charset="0"/>
              </a:rPr>
              <a:t> The territory in which they lived extended from </a:t>
            </a:r>
            <a:r>
              <a:rPr lang="en-US" i="1" dirty="0" err="1" smtClean="0">
                <a:latin typeface="Cambria" pitchFamily="18" charset="0"/>
              </a:rPr>
              <a:t>Mesha</a:t>
            </a:r>
            <a:r>
              <a:rPr lang="en-US" i="1" dirty="0" smtClean="0">
                <a:latin typeface="Cambria" pitchFamily="18" charset="0"/>
              </a:rPr>
              <a:t> in the direction of </a:t>
            </a:r>
            <a:r>
              <a:rPr lang="en-US" i="1" dirty="0" err="1" smtClean="0">
                <a:latin typeface="Cambria" pitchFamily="18" charset="0"/>
              </a:rPr>
              <a:t>Sephar</a:t>
            </a:r>
            <a:r>
              <a:rPr lang="en-US" i="1" dirty="0" smtClean="0">
                <a:latin typeface="Cambria" pitchFamily="18" charset="0"/>
              </a:rPr>
              <a:t> to the hill country of the east. </a:t>
            </a:r>
            <a:r>
              <a:rPr lang="en-US" i="1" baseline="30000" dirty="0" smtClean="0">
                <a:latin typeface="Cambria" pitchFamily="18" charset="0"/>
              </a:rPr>
              <a:t>31</a:t>
            </a:r>
            <a:r>
              <a:rPr lang="en-US" i="1" dirty="0" smtClean="0">
                <a:latin typeface="Cambria" pitchFamily="18" charset="0"/>
              </a:rPr>
              <a:t> These are the sons of Shem, by their clans, their languages, their lands, and their nations. </a:t>
            </a:r>
            <a:r>
              <a:rPr lang="en-US" i="1" baseline="30000" dirty="0" smtClean="0">
                <a:latin typeface="Cambria" pitchFamily="18" charset="0"/>
              </a:rPr>
              <a:t>32</a:t>
            </a:r>
            <a:r>
              <a:rPr lang="en-US" i="1" dirty="0" smtClean="0">
                <a:latin typeface="Cambria" pitchFamily="18" charset="0"/>
              </a:rPr>
              <a:t> These are the clans of the sons of Noah, according to their genealogies, in their nations, and from these the nations spread abroad on the earth after the flood. </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lstStyle/>
          <a:p>
            <a:r>
              <a:rPr lang="en-US" dirty="0" smtClean="0">
                <a:solidFill>
                  <a:srgbClr val="92D050"/>
                </a:solidFill>
              </a:rPr>
              <a:t>The Sons of Shem</a:t>
            </a:r>
            <a:endParaRPr lang="en-US" dirty="0">
              <a:solidFill>
                <a:srgbClr val="92D050"/>
              </a:solidFill>
            </a:endParaRPr>
          </a:p>
        </p:txBody>
      </p:sp>
      <p:sp>
        <p:nvSpPr>
          <p:cNvPr id="9" name="Content Placeholder 8"/>
          <p:cNvSpPr>
            <a:spLocks noGrp="1"/>
          </p:cNvSpPr>
          <p:nvPr>
            <p:ph idx="1"/>
          </p:nvPr>
        </p:nvSpPr>
        <p:spPr>
          <a:xfrm>
            <a:off x="457200" y="990600"/>
            <a:ext cx="8229600" cy="5486400"/>
          </a:xfrm>
        </p:spPr>
        <p:txBody>
          <a:bodyPr>
            <a:normAutofit fontScale="92500" lnSpcReduction="20000"/>
          </a:bodyPr>
          <a:lstStyle/>
          <a:p>
            <a:r>
              <a:rPr lang="en-US" sz="2800" dirty="0" smtClean="0">
                <a:effectLst>
                  <a:glow rad="101600">
                    <a:schemeClr val="bg1">
                      <a:lumMod val="65000"/>
                      <a:alpha val="60000"/>
                    </a:schemeClr>
                  </a:glow>
                </a:effectLst>
                <a:latin typeface="Calibri" pitchFamily="34" charset="0"/>
              </a:rPr>
              <a:t>Shem is identified as “the father of all the children of </a:t>
            </a:r>
            <a:r>
              <a:rPr lang="en-US" sz="2800" b="1" dirty="0" err="1" smtClean="0">
                <a:effectLst>
                  <a:glow rad="101600">
                    <a:schemeClr val="bg1">
                      <a:lumMod val="65000"/>
                      <a:alpha val="60000"/>
                    </a:schemeClr>
                  </a:glow>
                </a:effectLst>
                <a:latin typeface="Calibri" pitchFamily="34" charset="0"/>
              </a:rPr>
              <a:t>Eber</a:t>
            </a:r>
            <a:r>
              <a:rPr lang="en-US" sz="2800" dirty="0" smtClean="0">
                <a:effectLst>
                  <a:glow rad="101600">
                    <a:schemeClr val="bg1">
                      <a:lumMod val="65000"/>
                      <a:alpha val="60000"/>
                    </a:schemeClr>
                  </a:glow>
                </a:effectLst>
                <a:latin typeface="Calibri" pitchFamily="34" charset="0"/>
              </a:rPr>
              <a:t>”. It is from “</a:t>
            </a:r>
            <a:r>
              <a:rPr lang="en-US" sz="2800" dirty="0" err="1" smtClean="0">
                <a:effectLst>
                  <a:glow rad="101600">
                    <a:schemeClr val="bg1">
                      <a:lumMod val="65000"/>
                      <a:alpha val="60000"/>
                    </a:schemeClr>
                  </a:glow>
                </a:effectLst>
                <a:latin typeface="Calibri" pitchFamily="34" charset="0"/>
              </a:rPr>
              <a:t>Eber</a:t>
            </a:r>
            <a:r>
              <a:rPr lang="en-US" sz="2800" dirty="0" smtClean="0">
                <a:effectLst>
                  <a:glow rad="101600">
                    <a:schemeClr val="bg1">
                      <a:lumMod val="65000"/>
                      <a:alpha val="60000"/>
                    </a:schemeClr>
                  </a:glow>
                </a:effectLst>
                <a:latin typeface="Calibri" pitchFamily="34" charset="0"/>
              </a:rPr>
              <a:t>” that the term “Hebrew” has apparently been derived. The term obviously is applied in these early scriptures to a much larger group of peoples than to only the descendants of Abraham.</a:t>
            </a:r>
          </a:p>
          <a:p>
            <a:r>
              <a:rPr lang="en-US" sz="2800" b="1" dirty="0" smtClean="0">
                <a:effectLst>
                  <a:glow rad="101600">
                    <a:schemeClr val="bg1">
                      <a:lumMod val="65000"/>
                      <a:alpha val="60000"/>
                    </a:schemeClr>
                  </a:glow>
                </a:effectLst>
                <a:latin typeface="Calibri" pitchFamily="34" charset="0"/>
              </a:rPr>
              <a:t>Elam </a:t>
            </a:r>
            <a:r>
              <a:rPr lang="en-US" sz="2800" dirty="0" smtClean="0">
                <a:effectLst>
                  <a:glow rad="101600">
                    <a:schemeClr val="bg1">
                      <a:lumMod val="65000"/>
                      <a:alpha val="60000"/>
                    </a:schemeClr>
                  </a:glow>
                </a:effectLst>
                <a:latin typeface="Calibri" pitchFamily="34" charset="0"/>
              </a:rPr>
              <a:t>is the ancestor of the </a:t>
            </a:r>
            <a:r>
              <a:rPr lang="en-US" sz="2800" dirty="0" err="1" smtClean="0">
                <a:effectLst>
                  <a:glow rad="101600">
                    <a:schemeClr val="bg1">
                      <a:lumMod val="65000"/>
                      <a:alpha val="60000"/>
                    </a:schemeClr>
                  </a:glow>
                </a:effectLst>
                <a:latin typeface="Calibri" pitchFamily="34" charset="0"/>
              </a:rPr>
              <a:t>Elamites</a:t>
            </a:r>
            <a:r>
              <a:rPr lang="en-US" sz="2800" dirty="0" smtClean="0">
                <a:effectLst>
                  <a:glow rad="101600">
                    <a:schemeClr val="bg1">
                      <a:lumMod val="65000"/>
                      <a:alpha val="60000"/>
                    </a:schemeClr>
                  </a:glow>
                </a:effectLst>
                <a:latin typeface="Calibri" pitchFamily="34" charset="0"/>
              </a:rPr>
              <a:t>, well known in both scripture and ancient </a:t>
            </a:r>
            <a:r>
              <a:rPr lang="en-US" sz="2800" dirty="0" err="1" smtClean="0">
                <a:effectLst>
                  <a:glow rad="101600">
                    <a:schemeClr val="bg1">
                      <a:lumMod val="65000"/>
                      <a:alpha val="60000"/>
                    </a:schemeClr>
                  </a:glow>
                </a:effectLst>
                <a:latin typeface="Calibri" pitchFamily="34" charset="0"/>
              </a:rPr>
              <a:t>monuments.The</a:t>
            </a:r>
            <a:r>
              <a:rPr lang="en-US" sz="2800" dirty="0" smtClean="0">
                <a:effectLst>
                  <a:glow rad="101600">
                    <a:schemeClr val="bg1">
                      <a:lumMod val="65000"/>
                      <a:alpha val="60000"/>
                    </a:schemeClr>
                  </a:glow>
                </a:effectLst>
                <a:latin typeface="Calibri" pitchFamily="34" charset="0"/>
              </a:rPr>
              <a:t> </a:t>
            </a:r>
            <a:r>
              <a:rPr lang="en-US" sz="2800" dirty="0" err="1" smtClean="0">
                <a:effectLst>
                  <a:glow rad="101600">
                    <a:schemeClr val="bg1">
                      <a:lumMod val="65000"/>
                      <a:alpha val="60000"/>
                    </a:schemeClr>
                  </a:glow>
                </a:effectLst>
                <a:latin typeface="Calibri" pitchFamily="34" charset="0"/>
              </a:rPr>
              <a:t>Elamites</a:t>
            </a:r>
            <a:r>
              <a:rPr lang="en-US" sz="2800" dirty="0" smtClean="0">
                <a:effectLst>
                  <a:glow rad="101600">
                    <a:schemeClr val="bg1">
                      <a:lumMod val="65000"/>
                      <a:alpha val="60000"/>
                    </a:schemeClr>
                  </a:glow>
                </a:effectLst>
                <a:latin typeface="Calibri" pitchFamily="34" charset="0"/>
              </a:rPr>
              <a:t> apparently later merged with others, especially the Medes to form the Persian empire.</a:t>
            </a:r>
          </a:p>
          <a:p>
            <a:r>
              <a:rPr lang="en-US" sz="2800" b="1" dirty="0" err="1" smtClean="0">
                <a:effectLst>
                  <a:glow rad="101600">
                    <a:schemeClr val="bg1">
                      <a:lumMod val="65000"/>
                      <a:alpha val="60000"/>
                    </a:schemeClr>
                  </a:glow>
                </a:effectLst>
                <a:latin typeface="Calibri" pitchFamily="34" charset="0"/>
              </a:rPr>
              <a:t>Asshur</a:t>
            </a:r>
            <a:r>
              <a:rPr lang="en-US" sz="2800" dirty="0" smtClean="0">
                <a:effectLst>
                  <a:glow rad="101600">
                    <a:schemeClr val="bg1">
                      <a:lumMod val="65000"/>
                      <a:alpha val="60000"/>
                    </a:schemeClr>
                  </a:glow>
                </a:effectLst>
                <a:latin typeface="Calibri" pitchFamily="34" charset="0"/>
              </a:rPr>
              <a:t> was evidently the founder of the Assyrians. However as Gen 10:11 records, Nimrod and his followers later invaded the land of </a:t>
            </a:r>
            <a:r>
              <a:rPr lang="en-US" sz="2800" dirty="0" err="1" smtClean="0">
                <a:effectLst>
                  <a:glow rad="101600">
                    <a:schemeClr val="bg1">
                      <a:lumMod val="65000"/>
                      <a:alpha val="60000"/>
                    </a:schemeClr>
                  </a:glow>
                </a:effectLst>
                <a:latin typeface="Calibri" pitchFamily="34" charset="0"/>
              </a:rPr>
              <a:t>Asshur</a:t>
            </a:r>
            <a:r>
              <a:rPr lang="en-US" sz="2800" dirty="0" smtClean="0">
                <a:effectLst>
                  <a:glow rad="101600">
                    <a:schemeClr val="bg1">
                      <a:lumMod val="65000"/>
                      <a:alpha val="60000"/>
                    </a:schemeClr>
                  </a:glow>
                </a:effectLst>
                <a:latin typeface="Calibri" pitchFamily="34" charset="0"/>
              </a:rPr>
              <a:t> and there founded </a:t>
            </a:r>
            <a:r>
              <a:rPr lang="en-US" sz="2800" dirty="0" err="1" smtClean="0">
                <a:effectLst>
                  <a:glow rad="101600">
                    <a:schemeClr val="bg1">
                      <a:lumMod val="65000"/>
                      <a:alpha val="60000"/>
                    </a:schemeClr>
                  </a:glow>
                </a:effectLst>
                <a:latin typeface="Calibri" pitchFamily="34" charset="0"/>
              </a:rPr>
              <a:t>Ninevah</a:t>
            </a:r>
            <a:r>
              <a:rPr lang="en-US" sz="2800" dirty="0" smtClean="0">
                <a:effectLst>
                  <a:glow rad="101600">
                    <a:schemeClr val="bg1">
                      <a:lumMod val="65000"/>
                      <a:alpha val="60000"/>
                    </a:schemeClr>
                  </a:glow>
                </a:effectLst>
                <a:latin typeface="Calibri" pitchFamily="34" charset="0"/>
              </a:rPr>
              <a:t> (later to become the capital). Consequently the Assyrian people were a mixture of both Semitic racial stock and </a:t>
            </a:r>
            <a:r>
              <a:rPr lang="en-US" sz="2800" dirty="0" err="1" smtClean="0">
                <a:effectLst>
                  <a:glow rad="101600">
                    <a:schemeClr val="bg1">
                      <a:lumMod val="65000"/>
                      <a:alpha val="60000"/>
                    </a:schemeClr>
                  </a:glow>
                </a:effectLst>
                <a:latin typeface="Calibri" pitchFamily="34" charset="0"/>
              </a:rPr>
              <a:t>Hamitic</a:t>
            </a:r>
            <a:r>
              <a:rPr lang="en-US" sz="2800" dirty="0" smtClean="0">
                <a:effectLst>
                  <a:glow rad="101600">
                    <a:schemeClr val="bg1">
                      <a:lumMod val="65000"/>
                      <a:alpha val="60000"/>
                    </a:schemeClr>
                  </a:glow>
                </a:effectLst>
                <a:latin typeface="Calibri" pitchFamily="34" charset="0"/>
              </a:rPr>
              <a:t> culture, language, and religion.</a:t>
            </a:r>
            <a:endParaRPr lang="en-US" sz="2800" dirty="0">
              <a:effectLst>
                <a:glow rad="101600">
                  <a:schemeClr val="bg1">
                    <a:lumMod val="65000"/>
                    <a:alpha val="60000"/>
                  </a:schemeClr>
                </a:glow>
              </a:effectLst>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God’s Instructions to Noah </a:t>
            </a:r>
            <a:r>
              <a:rPr lang="en-US" sz="3000" b="1" dirty="0" smtClean="0">
                <a:latin typeface="Tahoma" pitchFamily="34" charset="0"/>
              </a:rPr>
              <a:t/>
            </a:r>
            <a:br>
              <a:rPr lang="en-US" sz="3000" b="1" dirty="0" smtClean="0">
                <a:latin typeface="Tahoma" pitchFamily="34" charset="0"/>
              </a:rPr>
            </a:br>
            <a:r>
              <a:rPr lang="en-US" sz="3000" b="1" dirty="0" smtClean="0">
                <a:latin typeface="Tahoma" pitchFamily="34" charset="0"/>
              </a:rPr>
              <a:t>(</a:t>
            </a:r>
            <a:r>
              <a:rPr lang="en-US" sz="2800" b="1" dirty="0" smtClean="0">
                <a:latin typeface="Tahoma" pitchFamily="34" charset="0"/>
              </a:rPr>
              <a:t>Genesis 8:15-9:7) </a:t>
            </a:r>
            <a:endParaRPr lang="en-US" sz="3000" b="1" dirty="0" smtClean="0">
              <a:latin typeface="Tahoma" pitchFamily="34" charset="0"/>
            </a:endParaRPr>
          </a:p>
        </p:txBody>
      </p:sp>
      <p:sp>
        <p:nvSpPr>
          <p:cNvPr id="60419" name="Rectangle 3"/>
          <p:cNvSpPr>
            <a:spLocks noGrp="1" noChangeArrowheads="1"/>
          </p:cNvSpPr>
          <p:nvPr>
            <p:ph idx="1"/>
          </p:nvPr>
        </p:nvSpPr>
        <p:spPr>
          <a:xfrm>
            <a:off x="457200" y="990600"/>
            <a:ext cx="8229600" cy="5867400"/>
          </a:xfrm>
        </p:spPr>
        <p:txBody>
          <a:bodyPr>
            <a:normAutofit/>
          </a:bodyPr>
          <a:lstStyle/>
          <a:p>
            <a:pPr marL="0" indent="0"/>
            <a:r>
              <a:rPr lang="en-US" sz="2800" i="1" baseline="30000" dirty="0" smtClean="0">
                <a:latin typeface="Cambria" pitchFamily="18" charset="0"/>
              </a:rPr>
              <a:t>15</a:t>
            </a:r>
            <a:r>
              <a:rPr lang="en-US" sz="2800" i="1" dirty="0" smtClean="0">
                <a:latin typeface="Cambria" pitchFamily="18" charset="0"/>
              </a:rPr>
              <a:t> Then God said to Noah, </a:t>
            </a:r>
            <a:r>
              <a:rPr lang="en-US" sz="2800" i="1" baseline="30000" dirty="0" smtClean="0">
                <a:latin typeface="Cambria" pitchFamily="18" charset="0"/>
              </a:rPr>
              <a:t>16</a:t>
            </a:r>
            <a:r>
              <a:rPr lang="en-US" sz="2800" i="1" dirty="0" smtClean="0">
                <a:latin typeface="Cambria" pitchFamily="18" charset="0"/>
              </a:rPr>
              <a:t> “Go out from the ark, you and your wife, and your sons and your sons' wives with you. </a:t>
            </a:r>
            <a:r>
              <a:rPr lang="en-US" sz="2800" i="1" baseline="30000" dirty="0" smtClean="0">
                <a:latin typeface="Cambria" pitchFamily="18" charset="0"/>
              </a:rPr>
              <a:t>17</a:t>
            </a:r>
            <a:r>
              <a:rPr lang="en-US" sz="2800" i="1" dirty="0" smtClean="0">
                <a:latin typeface="Cambria" pitchFamily="18" charset="0"/>
              </a:rPr>
              <a:t> Bring out with you every living thing that is with you of all flesh-- birds and animals and every creeping thing that creeps on the earth-- that they may swarm on the earth, and be fruitful and multiply on the earth.” </a:t>
            </a:r>
            <a:r>
              <a:rPr lang="en-US" sz="2800" i="1" baseline="30000" dirty="0" smtClean="0">
                <a:latin typeface="Cambria" pitchFamily="18" charset="0"/>
              </a:rPr>
              <a:t>18</a:t>
            </a:r>
            <a:r>
              <a:rPr lang="en-US" sz="2800" i="1" dirty="0" smtClean="0">
                <a:latin typeface="Cambria" pitchFamily="18" charset="0"/>
              </a:rPr>
              <a:t> So Noah went out, and his sons and his wife and his sons' wives with him. </a:t>
            </a:r>
            <a:r>
              <a:rPr lang="en-US" sz="2800" i="1" baseline="30000" dirty="0" smtClean="0">
                <a:latin typeface="Cambria" pitchFamily="18" charset="0"/>
              </a:rPr>
              <a:t>19</a:t>
            </a:r>
            <a:r>
              <a:rPr lang="en-US" sz="2800" i="1" dirty="0" smtClean="0">
                <a:latin typeface="Cambria" pitchFamily="18" charset="0"/>
              </a:rPr>
              <a:t> Every beast, every creeping thing, and every bird, everything that moves on the earth, went out by families from the ark.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lstStyle/>
          <a:p>
            <a:r>
              <a:rPr lang="en-US" dirty="0" smtClean="0">
                <a:solidFill>
                  <a:srgbClr val="92D050"/>
                </a:solidFill>
              </a:rPr>
              <a:t>The Sons of Shem</a:t>
            </a:r>
            <a:endParaRPr lang="en-US" dirty="0">
              <a:solidFill>
                <a:srgbClr val="92D050"/>
              </a:solidFill>
            </a:endParaRPr>
          </a:p>
        </p:txBody>
      </p:sp>
      <p:sp>
        <p:nvSpPr>
          <p:cNvPr id="9" name="Content Placeholder 8"/>
          <p:cNvSpPr>
            <a:spLocks noGrp="1"/>
          </p:cNvSpPr>
          <p:nvPr>
            <p:ph idx="1"/>
          </p:nvPr>
        </p:nvSpPr>
        <p:spPr>
          <a:xfrm>
            <a:off x="457200" y="990600"/>
            <a:ext cx="8229600" cy="5486400"/>
          </a:xfrm>
        </p:spPr>
        <p:txBody>
          <a:bodyPr>
            <a:normAutofit lnSpcReduction="10000"/>
          </a:bodyPr>
          <a:lstStyle/>
          <a:p>
            <a:r>
              <a:rPr lang="en-US" sz="2800" b="1" dirty="0" err="1" smtClean="0">
                <a:effectLst>
                  <a:glow rad="101600">
                    <a:schemeClr val="bg1">
                      <a:lumMod val="65000"/>
                      <a:alpha val="60000"/>
                    </a:schemeClr>
                  </a:glow>
                </a:effectLst>
                <a:latin typeface="Calibri" pitchFamily="34" charset="0"/>
              </a:rPr>
              <a:t>Lud</a:t>
            </a:r>
            <a:r>
              <a:rPr lang="en-US" sz="2800" dirty="0" smtClean="0">
                <a:effectLst>
                  <a:glow rad="101600">
                    <a:schemeClr val="bg1">
                      <a:lumMod val="65000"/>
                      <a:alpha val="60000"/>
                    </a:schemeClr>
                  </a:glow>
                </a:effectLst>
                <a:latin typeface="Calibri" pitchFamily="34" charset="0"/>
              </a:rPr>
              <a:t> was the ancestor of the </a:t>
            </a:r>
            <a:r>
              <a:rPr lang="en-US" sz="2800" dirty="0" err="1" smtClean="0">
                <a:effectLst>
                  <a:glow rad="101600">
                    <a:schemeClr val="bg1">
                      <a:lumMod val="65000"/>
                      <a:alpha val="60000"/>
                    </a:schemeClr>
                  </a:glow>
                </a:effectLst>
                <a:latin typeface="Calibri" pitchFamily="34" charset="0"/>
              </a:rPr>
              <a:t>Lydians</a:t>
            </a:r>
            <a:r>
              <a:rPr lang="en-US" sz="2800" dirty="0" smtClean="0">
                <a:effectLst>
                  <a:glow rad="101600">
                    <a:schemeClr val="bg1">
                      <a:lumMod val="65000"/>
                      <a:alpha val="60000"/>
                    </a:schemeClr>
                  </a:glow>
                </a:effectLst>
                <a:latin typeface="Calibri" pitchFamily="34" charset="0"/>
              </a:rPr>
              <a:t> in Asia Minor according to Josephus.</a:t>
            </a:r>
          </a:p>
          <a:p>
            <a:r>
              <a:rPr lang="en-US" sz="2800" b="1" dirty="0" smtClean="0">
                <a:effectLst>
                  <a:glow rad="101600">
                    <a:schemeClr val="bg1">
                      <a:lumMod val="65000"/>
                      <a:alpha val="60000"/>
                    </a:schemeClr>
                  </a:glow>
                </a:effectLst>
                <a:latin typeface="Calibri" pitchFamily="34" charset="0"/>
              </a:rPr>
              <a:t>Aram </a:t>
            </a:r>
            <a:r>
              <a:rPr lang="en-US" sz="2800" dirty="0" smtClean="0">
                <a:effectLst>
                  <a:glow rad="101600">
                    <a:schemeClr val="bg1">
                      <a:lumMod val="65000"/>
                      <a:alpha val="60000"/>
                    </a:schemeClr>
                  </a:glow>
                </a:effectLst>
                <a:latin typeface="Calibri" pitchFamily="34" charset="0"/>
              </a:rPr>
              <a:t>is the father of the </a:t>
            </a:r>
            <a:r>
              <a:rPr lang="en-US" sz="2800" dirty="0" err="1" smtClean="0">
                <a:effectLst>
                  <a:glow rad="101600">
                    <a:schemeClr val="bg1">
                      <a:lumMod val="65000"/>
                      <a:alpha val="60000"/>
                    </a:schemeClr>
                  </a:glow>
                </a:effectLst>
                <a:latin typeface="Calibri" pitchFamily="34" charset="0"/>
              </a:rPr>
              <a:t>Arameans</a:t>
            </a:r>
            <a:r>
              <a:rPr lang="en-US" sz="2800" dirty="0" smtClean="0">
                <a:effectLst>
                  <a:glow rad="101600">
                    <a:schemeClr val="bg1">
                      <a:lumMod val="65000"/>
                      <a:alpha val="60000"/>
                    </a:schemeClr>
                  </a:glow>
                </a:effectLst>
                <a:latin typeface="Calibri" pitchFamily="34" charset="0"/>
              </a:rPr>
              <a:t>, same as the Syrians. These people became a great nation and are the ones who developed the Aramaic language, adopted as a common language for the leading nations of the ancient world including Assyria and Babylonia. Some of the Old Testament (portions of Daniel and Ezra) were originally written in Aramaic, and it was a common spoken language among the Jews at the time of Christ.</a:t>
            </a:r>
          </a:p>
          <a:p>
            <a:r>
              <a:rPr lang="en-US" sz="2800" b="1" dirty="0" err="1" smtClean="0">
                <a:effectLst>
                  <a:glow rad="101600">
                    <a:schemeClr val="bg1">
                      <a:lumMod val="65000"/>
                      <a:alpha val="60000"/>
                    </a:schemeClr>
                  </a:glow>
                </a:effectLst>
                <a:latin typeface="Calibri" pitchFamily="34" charset="0"/>
              </a:rPr>
              <a:t>Uz</a:t>
            </a:r>
            <a:r>
              <a:rPr lang="en-US" sz="2800" dirty="0" smtClean="0">
                <a:effectLst>
                  <a:glow rad="101600">
                    <a:schemeClr val="bg1">
                      <a:lumMod val="65000"/>
                      <a:alpha val="60000"/>
                    </a:schemeClr>
                  </a:glow>
                </a:effectLst>
                <a:latin typeface="Calibri" pitchFamily="34" charset="0"/>
              </a:rPr>
              <a:t> evidently gave his name to a region of Arabia which was later Job’s homeland (Job 1:1)</a:t>
            </a:r>
            <a:endParaRPr lang="en-US" sz="2800" dirty="0">
              <a:effectLst>
                <a:glow rad="101600">
                  <a:schemeClr val="bg1">
                    <a:lumMod val="65000"/>
                    <a:alpha val="60000"/>
                  </a:schemeClr>
                </a:glow>
              </a:effectLst>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lstStyle/>
          <a:p>
            <a:r>
              <a:rPr lang="en-US" dirty="0" smtClean="0">
                <a:solidFill>
                  <a:srgbClr val="92D050"/>
                </a:solidFill>
              </a:rPr>
              <a:t>The Sons of Shem</a:t>
            </a:r>
            <a:endParaRPr lang="en-US" dirty="0">
              <a:solidFill>
                <a:srgbClr val="92D050"/>
              </a:solidFill>
            </a:endParaRPr>
          </a:p>
        </p:txBody>
      </p:sp>
      <p:sp>
        <p:nvSpPr>
          <p:cNvPr id="9" name="Content Placeholder 8"/>
          <p:cNvSpPr>
            <a:spLocks noGrp="1"/>
          </p:cNvSpPr>
          <p:nvPr>
            <p:ph idx="1"/>
          </p:nvPr>
        </p:nvSpPr>
        <p:spPr>
          <a:xfrm>
            <a:off x="457200" y="990600"/>
            <a:ext cx="8229600" cy="5486400"/>
          </a:xfrm>
        </p:spPr>
        <p:txBody>
          <a:bodyPr>
            <a:normAutofit lnSpcReduction="10000"/>
          </a:bodyPr>
          <a:lstStyle/>
          <a:p>
            <a:r>
              <a:rPr lang="en-US" sz="2800" dirty="0" smtClean="0">
                <a:effectLst>
                  <a:glow rad="101600">
                    <a:schemeClr val="bg1">
                      <a:lumMod val="65000"/>
                      <a:alpha val="60000"/>
                    </a:schemeClr>
                  </a:glow>
                </a:effectLst>
                <a:latin typeface="Calibri" pitchFamily="34" charset="0"/>
              </a:rPr>
              <a:t>The most important son of Shem was </a:t>
            </a:r>
            <a:r>
              <a:rPr lang="en-US" sz="2800" b="1" dirty="0" err="1" smtClean="0">
                <a:effectLst>
                  <a:glow rad="101600">
                    <a:schemeClr val="bg1">
                      <a:lumMod val="65000"/>
                      <a:alpha val="60000"/>
                    </a:schemeClr>
                  </a:glow>
                </a:effectLst>
                <a:latin typeface="Calibri" pitchFamily="34" charset="0"/>
              </a:rPr>
              <a:t>Arphaxad</a:t>
            </a:r>
            <a:r>
              <a:rPr lang="en-US" sz="2800" dirty="0" smtClean="0">
                <a:effectLst>
                  <a:glow rad="101600">
                    <a:schemeClr val="bg1">
                      <a:lumMod val="65000"/>
                      <a:alpha val="60000"/>
                    </a:schemeClr>
                  </a:glow>
                </a:effectLst>
                <a:latin typeface="Calibri" pitchFamily="34" charset="0"/>
              </a:rPr>
              <a:t>, since he was in the line of the promised Seed.</a:t>
            </a:r>
          </a:p>
          <a:p>
            <a:r>
              <a:rPr lang="en-US" sz="2800" dirty="0" smtClean="0">
                <a:effectLst>
                  <a:glow rad="101600">
                    <a:schemeClr val="bg1">
                      <a:lumMod val="65000"/>
                      <a:alpha val="60000"/>
                    </a:schemeClr>
                  </a:glow>
                </a:effectLst>
                <a:latin typeface="Calibri" pitchFamily="34" charset="0"/>
              </a:rPr>
              <a:t>He is the father of the </a:t>
            </a:r>
            <a:r>
              <a:rPr lang="en-US" sz="2800" b="1" dirty="0" smtClean="0">
                <a:effectLst>
                  <a:glow rad="101600">
                    <a:schemeClr val="bg1">
                      <a:lumMod val="65000"/>
                      <a:alpha val="60000"/>
                    </a:schemeClr>
                  </a:glow>
                </a:effectLst>
                <a:latin typeface="Calibri" pitchFamily="34" charset="0"/>
              </a:rPr>
              <a:t>Selah</a:t>
            </a:r>
            <a:r>
              <a:rPr lang="en-US" sz="2800" dirty="0" smtClean="0">
                <a:effectLst>
                  <a:glow rad="101600">
                    <a:schemeClr val="bg1">
                      <a:lumMod val="65000"/>
                      <a:alpha val="60000"/>
                    </a:schemeClr>
                  </a:glow>
                </a:effectLst>
                <a:latin typeface="Calibri" pitchFamily="34" charset="0"/>
              </a:rPr>
              <a:t> who is the father of </a:t>
            </a:r>
            <a:r>
              <a:rPr lang="en-US" sz="2800" b="1" dirty="0" err="1" smtClean="0">
                <a:effectLst>
                  <a:glow rad="101600">
                    <a:schemeClr val="bg1">
                      <a:lumMod val="65000"/>
                      <a:alpha val="60000"/>
                    </a:schemeClr>
                  </a:glow>
                </a:effectLst>
                <a:latin typeface="Calibri" pitchFamily="34" charset="0"/>
              </a:rPr>
              <a:t>Eber</a:t>
            </a:r>
            <a:r>
              <a:rPr lang="en-US" sz="2800" dirty="0" smtClean="0">
                <a:effectLst>
                  <a:glow rad="101600">
                    <a:schemeClr val="bg1">
                      <a:lumMod val="65000"/>
                      <a:alpha val="60000"/>
                    </a:schemeClr>
                  </a:glow>
                </a:effectLst>
                <a:latin typeface="Calibri" pitchFamily="34" charset="0"/>
              </a:rPr>
              <a:t>.</a:t>
            </a:r>
          </a:p>
          <a:p>
            <a:r>
              <a:rPr lang="en-US" sz="2800" dirty="0" err="1" smtClean="0">
                <a:effectLst>
                  <a:glow rad="101600">
                    <a:schemeClr val="bg1">
                      <a:lumMod val="65000"/>
                      <a:alpha val="60000"/>
                    </a:schemeClr>
                  </a:glow>
                </a:effectLst>
                <a:latin typeface="Calibri" pitchFamily="34" charset="0"/>
              </a:rPr>
              <a:t>Eber</a:t>
            </a:r>
            <a:r>
              <a:rPr lang="en-US" sz="2800" dirty="0" smtClean="0">
                <a:effectLst>
                  <a:glow rad="101600">
                    <a:schemeClr val="bg1">
                      <a:lumMod val="65000"/>
                      <a:alpha val="60000"/>
                    </a:schemeClr>
                  </a:glow>
                </a:effectLst>
                <a:latin typeface="Calibri" pitchFamily="34" charset="0"/>
              </a:rPr>
              <a:t> named his son </a:t>
            </a:r>
            <a:r>
              <a:rPr lang="en-US" sz="2800" b="1" dirty="0" err="1" smtClean="0">
                <a:effectLst>
                  <a:glow rad="101600">
                    <a:schemeClr val="bg1">
                      <a:lumMod val="65000"/>
                      <a:alpha val="60000"/>
                    </a:schemeClr>
                  </a:glow>
                </a:effectLst>
                <a:latin typeface="Calibri" pitchFamily="34" charset="0"/>
              </a:rPr>
              <a:t>Peleg</a:t>
            </a:r>
            <a:r>
              <a:rPr lang="en-US" sz="2800" dirty="0" smtClean="0">
                <a:effectLst>
                  <a:glow rad="101600">
                    <a:schemeClr val="bg1">
                      <a:lumMod val="65000"/>
                      <a:alpha val="60000"/>
                    </a:schemeClr>
                  </a:glow>
                </a:effectLst>
                <a:latin typeface="Calibri" pitchFamily="34" charset="0"/>
              </a:rPr>
              <a:t>  (meaning “division”) because “in his days the earth was divided” apparently a reference to the dividing of languages at the tower of Babel.</a:t>
            </a:r>
          </a:p>
          <a:p>
            <a:r>
              <a:rPr lang="en-US" sz="2800" dirty="0" smtClean="0">
                <a:effectLst>
                  <a:glow rad="101600">
                    <a:schemeClr val="bg1">
                      <a:lumMod val="65000"/>
                      <a:alpha val="60000"/>
                    </a:schemeClr>
                  </a:glow>
                </a:effectLst>
                <a:latin typeface="Calibri" pitchFamily="34" charset="0"/>
              </a:rPr>
              <a:t>One remarkable feature of the Table of Nations is that there are exactly seventy families of the sons of Noah mentioned by name. There may well have been others, but for some reason only seventy are listed.</a:t>
            </a:r>
            <a:endParaRPr lang="en-US" sz="2800" dirty="0">
              <a:effectLst>
                <a:glow rad="101600">
                  <a:schemeClr val="bg1">
                    <a:lumMod val="65000"/>
                    <a:alpha val="60000"/>
                  </a:schemeClr>
                </a:glow>
              </a:effectLst>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t="9000" r="4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7772400" cy="533400"/>
          </a:xfrm>
        </p:spPr>
        <p:txBody>
          <a:bodyPr/>
          <a:lstStyle/>
          <a:p>
            <a:r>
              <a:rPr lang="en-US" dirty="0" smtClean="0"/>
              <a:t>Table of Nations – Genesis 10:1-32</a:t>
            </a:r>
            <a:endParaRPr lang="en-US" dirty="0"/>
          </a:p>
        </p:txBody>
      </p:sp>
      <p:sp>
        <p:nvSpPr>
          <p:cNvPr id="5" name="Rectangle 4"/>
          <p:cNvSpPr/>
          <p:nvPr/>
        </p:nvSpPr>
        <p:spPr>
          <a:xfrm>
            <a:off x="228600" y="6324600"/>
            <a:ext cx="8915400" cy="400110"/>
          </a:xfrm>
          <a:prstGeom prst="rect">
            <a:avLst/>
          </a:prstGeom>
        </p:spPr>
        <p:txBody>
          <a:bodyPr wrap="square">
            <a:spAutoFit/>
          </a:bodyPr>
          <a:lstStyle/>
          <a:p>
            <a:pPr>
              <a:buNone/>
            </a:pPr>
            <a:r>
              <a:rPr lang="en-US" sz="2000" dirty="0" smtClean="0"/>
              <a:t>http://www.austingrad.edu/images/Resources/Shipp/Maps/TableofNations.jpg</a:t>
            </a:r>
            <a:endParaRPr lang="en-US" sz="2000" dirty="0"/>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Table of Nations – Genesis 10:1-32</a:t>
            </a:r>
            <a:endParaRPr lang="en-US" dirty="0"/>
          </a:p>
        </p:txBody>
      </p:sp>
      <p:sp>
        <p:nvSpPr>
          <p:cNvPr id="3" name="Rectangle 2"/>
          <p:cNvSpPr/>
          <p:nvPr/>
        </p:nvSpPr>
        <p:spPr>
          <a:xfrm>
            <a:off x="152400" y="6457890"/>
            <a:ext cx="8763000" cy="369332"/>
          </a:xfrm>
          <a:prstGeom prst="rect">
            <a:avLst/>
          </a:prstGeom>
        </p:spPr>
        <p:txBody>
          <a:bodyPr wrap="square">
            <a:spAutoFit/>
          </a:bodyPr>
          <a:lstStyle/>
          <a:p>
            <a:pPr>
              <a:buNone/>
            </a:pPr>
            <a:r>
              <a:rPr lang="en-US" sz="1800" dirty="0" smtClean="0">
                <a:latin typeface="Calibri" pitchFamily="34" charset="0"/>
              </a:rPr>
              <a:t>Geographic locations of the table of nations (Logos Bible Software - Holman Bible Atlas)</a:t>
            </a:r>
            <a:endParaRPr lang="en-US" sz="1800" dirty="0">
              <a:latin typeface="Calibri" pitchFamily="34"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53956" name="Rectangle 4"/>
          <p:cNvSpPr>
            <a:spLocks noGrp="1" noChangeArrowheads="1"/>
          </p:cNvSpPr>
          <p:nvPr>
            <p:ph type="ctrTitle"/>
          </p:nvPr>
        </p:nvSpPr>
        <p:spPr/>
        <p:txBody>
          <a:bodyPr/>
          <a:lstStyle/>
          <a:p>
            <a:pPr eaLnBrk="1" hangingPunct="1">
              <a:defRPr/>
            </a:pPr>
            <a:r>
              <a:rPr lang="en-US" sz="6600" dirty="0" smtClean="0">
                <a:solidFill>
                  <a:schemeClr val="accent2">
                    <a:lumMod val="60000"/>
                    <a:lumOff val="40000"/>
                  </a:schemeClr>
                </a:solidFill>
                <a:effectLst>
                  <a:outerShdw blurRad="50800" dist="101600" dir="2700000" algn="tl" rotWithShape="0">
                    <a:schemeClr val="tx1"/>
                  </a:outerShdw>
                </a:effectLst>
              </a:rPr>
              <a:t>The Tower of Babel</a:t>
            </a:r>
          </a:p>
        </p:txBody>
      </p:sp>
      <p:sp>
        <p:nvSpPr>
          <p:cNvPr id="3" name="Subtitle 2"/>
          <p:cNvSpPr>
            <a:spLocks noGrp="1"/>
          </p:cNvSpPr>
          <p:nvPr>
            <p:ph type="subTitle" idx="1"/>
          </p:nvPr>
        </p:nvSpPr>
        <p:spPr/>
        <p:txBody>
          <a:bodyPr/>
          <a:lstStyle/>
          <a:p>
            <a:r>
              <a:rPr lang="en-US" sz="4400" b="1" dirty="0" smtClean="0">
                <a:solidFill>
                  <a:schemeClr val="accent6">
                    <a:lumMod val="60000"/>
                    <a:lumOff val="40000"/>
                  </a:schemeClr>
                </a:solidFill>
                <a:effectLst>
                  <a:outerShdw blurRad="50800" dist="38100" dir="2700000" algn="tl" rotWithShape="0">
                    <a:prstClr val="black"/>
                  </a:outerShdw>
                </a:effectLst>
                <a:latin typeface="Calibri" pitchFamily="34" charset="0"/>
              </a:rPr>
              <a:t>Genesis 11:1-9</a:t>
            </a:r>
            <a:endParaRPr lang="en-US" sz="4400" b="1" dirty="0">
              <a:solidFill>
                <a:schemeClr val="accent6">
                  <a:lumMod val="60000"/>
                  <a:lumOff val="40000"/>
                </a:schemeClr>
              </a:solidFill>
              <a:effectLst>
                <a:outerShdw blurRad="50800" dist="38100" dir="2700000" algn="tl" rotWithShape="0">
                  <a:prstClr val="black"/>
                </a:outerShdw>
              </a:effectLst>
              <a:latin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11:1-9 – The Tower of Babel</a:t>
            </a:r>
          </a:p>
        </p:txBody>
      </p:sp>
      <p:sp>
        <p:nvSpPr>
          <p:cNvPr id="60419" name="Rectangle 3"/>
          <p:cNvSpPr>
            <a:spLocks noGrp="1" noChangeArrowheads="1"/>
          </p:cNvSpPr>
          <p:nvPr>
            <p:ph idx="1"/>
          </p:nvPr>
        </p:nvSpPr>
        <p:spPr>
          <a:xfrm>
            <a:off x="457200" y="1066800"/>
            <a:ext cx="8229600" cy="5791200"/>
          </a:xfrm>
        </p:spPr>
        <p:txBody>
          <a:bodyPr>
            <a:normAutofit lnSpcReduction="10000"/>
          </a:bodyPr>
          <a:lstStyle/>
          <a:p>
            <a:pPr marL="0" indent="0" eaLnBrk="1" hangingPunct="1">
              <a:lnSpc>
                <a:spcPct val="90000"/>
              </a:lnSpc>
              <a:defRPr/>
            </a:pPr>
            <a:r>
              <a:rPr lang="en-US" i="1" baseline="30000" dirty="0" smtClean="0">
                <a:latin typeface="Cambria" pitchFamily="18" charset="0"/>
              </a:rPr>
              <a:t>1</a:t>
            </a:r>
            <a:r>
              <a:rPr lang="en-US" i="1" dirty="0" smtClean="0">
                <a:latin typeface="Cambria" pitchFamily="18" charset="0"/>
              </a:rPr>
              <a:t> Now the whole earth had one language and the same words. </a:t>
            </a:r>
            <a:r>
              <a:rPr lang="en-US" i="1" baseline="30000" dirty="0" smtClean="0">
                <a:latin typeface="Cambria" pitchFamily="18" charset="0"/>
              </a:rPr>
              <a:t>2</a:t>
            </a:r>
            <a:r>
              <a:rPr lang="en-US" i="1" dirty="0" smtClean="0">
                <a:latin typeface="Cambria" pitchFamily="18" charset="0"/>
              </a:rPr>
              <a:t> And as people migrated from the east, they found a plain in the land of Shinar and settled there. </a:t>
            </a:r>
            <a:r>
              <a:rPr lang="en-US" i="1" baseline="30000" dirty="0" smtClean="0">
                <a:latin typeface="Cambria" pitchFamily="18" charset="0"/>
              </a:rPr>
              <a:t>3</a:t>
            </a:r>
            <a:r>
              <a:rPr lang="en-US" i="1" dirty="0" smtClean="0">
                <a:latin typeface="Cambria" pitchFamily="18" charset="0"/>
              </a:rPr>
              <a:t> And they said to one another, "Come, let us make bricks, and burn them thoroughly." And they had brick for stone, and bitumen for mortar. </a:t>
            </a:r>
            <a:r>
              <a:rPr lang="en-US" i="1" baseline="30000" dirty="0" smtClean="0">
                <a:latin typeface="Cambria" pitchFamily="18" charset="0"/>
              </a:rPr>
              <a:t>4</a:t>
            </a:r>
            <a:r>
              <a:rPr lang="en-US" i="1" dirty="0" smtClean="0">
                <a:latin typeface="Cambria" pitchFamily="18" charset="0"/>
              </a:rPr>
              <a:t> Then they said, "Come, let us build ourselves a city and a tower with its top in the heavens, and let us make a name for ourselves, lest we be dispersed over the face of the whole earth." </a:t>
            </a:r>
            <a:r>
              <a:rPr lang="en-US" i="1" baseline="30000" dirty="0" smtClean="0">
                <a:latin typeface="Cambria" pitchFamily="18" charset="0"/>
              </a:rPr>
              <a:t>5</a:t>
            </a:r>
            <a:r>
              <a:rPr lang="en-US" i="1" dirty="0" smtClean="0">
                <a:latin typeface="Cambria" pitchFamily="18" charset="0"/>
              </a:rPr>
              <a:t> And the LORD came down to see the city and the tower, which the children of man had built.</a:t>
            </a:r>
            <a:endParaRPr lang="en-US" i="1" dirty="0" smtClean="0">
              <a:latin typeface="Cambria"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11:1-9 – The Tower of Babel (Continued)</a:t>
            </a:r>
          </a:p>
        </p:txBody>
      </p:sp>
      <p:sp>
        <p:nvSpPr>
          <p:cNvPr id="60419" name="Rectangle 3"/>
          <p:cNvSpPr>
            <a:spLocks noGrp="1" noChangeArrowheads="1"/>
          </p:cNvSpPr>
          <p:nvPr>
            <p:ph idx="1"/>
          </p:nvPr>
        </p:nvSpPr>
        <p:spPr>
          <a:xfrm>
            <a:off x="457200" y="1066800"/>
            <a:ext cx="8229600" cy="5791200"/>
          </a:xfrm>
        </p:spPr>
        <p:txBody>
          <a:bodyPr>
            <a:normAutofit fontScale="92500" lnSpcReduction="10000"/>
          </a:bodyPr>
          <a:lstStyle/>
          <a:p>
            <a:pPr marL="0" indent="0" eaLnBrk="1" hangingPunct="1">
              <a:lnSpc>
                <a:spcPct val="90000"/>
              </a:lnSpc>
              <a:defRPr/>
            </a:pPr>
            <a:r>
              <a:rPr lang="en-US" i="1" baseline="30000" dirty="0" smtClean="0">
                <a:latin typeface="Cambria" pitchFamily="18" charset="0"/>
              </a:rPr>
              <a:t>6</a:t>
            </a:r>
            <a:r>
              <a:rPr lang="en-US" i="1" dirty="0" smtClean="0">
                <a:latin typeface="Cambria" pitchFamily="18" charset="0"/>
              </a:rPr>
              <a:t> And the LORD said, “Behold, they are one people, and they have all one language, and this is only the beginning of what they will do. And nothing that they propose to do will now be impossible for them. </a:t>
            </a:r>
            <a:r>
              <a:rPr lang="en-US" i="1" baseline="30000" dirty="0" smtClean="0">
                <a:latin typeface="Cambria" pitchFamily="18" charset="0"/>
              </a:rPr>
              <a:t>7</a:t>
            </a:r>
            <a:r>
              <a:rPr lang="en-US" i="1" dirty="0" smtClean="0">
                <a:latin typeface="Cambria" pitchFamily="18" charset="0"/>
              </a:rPr>
              <a:t> Come, let us go down and there confuse their language, so that they may not understand one another's speech.” </a:t>
            </a:r>
            <a:r>
              <a:rPr lang="en-US" i="1" baseline="30000" dirty="0" smtClean="0">
                <a:latin typeface="Cambria" pitchFamily="18" charset="0"/>
              </a:rPr>
              <a:t>8</a:t>
            </a:r>
            <a:r>
              <a:rPr lang="en-US" i="1" dirty="0" smtClean="0">
                <a:latin typeface="Cambria" pitchFamily="18" charset="0"/>
              </a:rPr>
              <a:t> So the LORD dispersed them from there over the face of all the earth, and they left off building the city. </a:t>
            </a:r>
            <a:r>
              <a:rPr lang="en-US" i="1" baseline="30000" dirty="0" smtClean="0">
                <a:latin typeface="Cambria" pitchFamily="18" charset="0"/>
              </a:rPr>
              <a:t>9</a:t>
            </a:r>
            <a:r>
              <a:rPr lang="en-US" i="1" dirty="0" smtClean="0">
                <a:latin typeface="Cambria" pitchFamily="18" charset="0"/>
              </a:rPr>
              <a:t> Therefore its name was called Babel, because there the LORD confused the language of all the earth. And from there the LORD dispersed them over the face of all the earth. </a:t>
            </a:r>
            <a:endParaRPr lang="en-US" i="1" dirty="0" smtClean="0">
              <a:latin typeface="Cambria"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562600"/>
          </a:xfrm>
        </p:spPr>
        <p:txBody>
          <a:bodyPr/>
          <a:lstStyle/>
          <a:p>
            <a:r>
              <a:rPr lang="en-US" sz="9600" dirty="0" smtClean="0">
                <a:ln>
                  <a:solidFill>
                    <a:schemeClr val="tx1"/>
                  </a:solidFill>
                </a:ln>
                <a:solidFill>
                  <a:schemeClr val="bg1">
                    <a:lumMod val="95000"/>
                  </a:schemeClr>
                </a:solidFill>
              </a:rPr>
              <a:t>Tongue Twisting Tales</a:t>
            </a:r>
            <a:endParaRPr lang="en-US" sz="9600" dirty="0">
              <a:ln>
                <a:solidFill>
                  <a:schemeClr val="tx1"/>
                </a:solidFill>
              </a:ln>
              <a:solidFill>
                <a:schemeClr val="bg1">
                  <a:lumMod val="95000"/>
                </a:schemeClr>
              </a:solidFill>
            </a:endParaRP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Tongue Twisting Tales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As we have seen, there are many stories about a global Flood and a surviving family are worldwide. </a:t>
            </a:r>
          </a:p>
          <a:p>
            <a:pPr>
              <a:spcBef>
                <a:spcPct val="0"/>
              </a:spcBef>
            </a:pPr>
            <a:r>
              <a:rPr lang="en-US" sz="2800" b="1" dirty="0" smtClean="0">
                <a:ln>
                  <a:solidFill>
                    <a:schemeClr val="tx1"/>
                  </a:solidFill>
                </a:ln>
                <a:solidFill>
                  <a:schemeClr val="bg1">
                    <a:lumMod val="95000"/>
                  </a:schemeClr>
                </a:solidFill>
                <a:latin typeface="+mj-lt"/>
                <a:ea typeface="+mj-ea"/>
                <a:cs typeface="+mj-cs"/>
              </a:rPr>
              <a:t>While not as common, there are also many stories about a time when there was only one language and how God divided them. </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God’s Instructions to Noah </a:t>
            </a:r>
            <a:br>
              <a:rPr lang="en-US" sz="3200" b="1" dirty="0" smtClean="0">
                <a:latin typeface="Tahoma" pitchFamily="34" charset="0"/>
              </a:rPr>
            </a:br>
            <a:r>
              <a:rPr lang="en-US" sz="3200" b="1" dirty="0" smtClean="0">
                <a:latin typeface="Tahoma" pitchFamily="34" charset="0"/>
              </a:rPr>
              <a:t>(</a:t>
            </a:r>
            <a:r>
              <a:rPr lang="en-US" sz="2800" b="1" dirty="0" smtClean="0">
                <a:latin typeface="Tahoma" pitchFamily="34" charset="0"/>
              </a:rPr>
              <a:t>Genesis 8:15-9:7) </a:t>
            </a:r>
            <a:endParaRPr lang="en-US" sz="3200" b="1" dirty="0" smtClean="0">
              <a:latin typeface="Tahoma" pitchFamily="34" charset="0"/>
            </a:endParaRPr>
          </a:p>
        </p:txBody>
      </p:sp>
      <p:sp>
        <p:nvSpPr>
          <p:cNvPr id="60419" name="Rectangle 3"/>
          <p:cNvSpPr>
            <a:spLocks noGrp="1" noChangeArrowheads="1"/>
          </p:cNvSpPr>
          <p:nvPr>
            <p:ph idx="1"/>
          </p:nvPr>
        </p:nvSpPr>
        <p:spPr>
          <a:xfrm>
            <a:off x="457200" y="990600"/>
            <a:ext cx="8229600" cy="5867400"/>
          </a:xfrm>
        </p:spPr>
        <p:txBody>
          <a:bodyPr>
            <a:normAutofit/>
          </a:bodyPr>
          <a:lstStyle/>
          <a:p>
            <a:pPr marL="0" indent="0"/>
            <a:r>
              <a:rPr lang="en-US" sz="2800" i="1" baseline="30000" dirty="0" smtClean="0">
                <a:latin typeface="Cambria" pitchFamily="18" charset="0"/>
              </a:rPr>
              <a:t>20</a:t>
            </a:r>
            <a:r>
              <a:rPr lang="en-US" sz="2800" i="1" dirty="0" smtClean="0">
                <a:latin typeface="Cambria" pitchFamily="18" charset="0"/>
              </a:rPr>
              <a:t> Then Noah built an altar to the LORD and took some of every clean animal and some of every clean bird and offered burnt offerings on the altar. </a:t>
            </a:r>
            <a:r>
              <a:rPr lang="en-US" sz="2800" i="1" baseline="30000" dirty="0" smtClean="0">
                <a:latin typeface="Cambria" pitchFamily="18" charset="0"/>
              </a:rPr>
              <a:t>21</a:t>
            </a:r>
            <a:r>
              <a:rPr lang="en-US" sz="2800" i="1" dirty="0" smtClean="0">
                <a:latin typeface="Cambria" pitchFamily="18" charset="0"/>
              </a:rPr>
              <a:t> And when the LORD smelled the pleasing aroma, the LORD said in his heart, "I will never again curse the ground because of man, for the intention of man's heart is evil from his youth. Neither will I ever again strike down every living creature as I have done. </a:t>
            </a:r>
            <a:r>
              <a:rPr lang="en-US" sz="2800" i="1" baseline="30000" dirty="0" smtClean="0">
                <a:latin typeface="Cambria" pitchFamily="18" charset="0"/>
              </a:rPr>
              <a:t>22</a:t>
            </a:r>
            <a:r>
              <a:rPr lang="en-US" sz="2800" i="1" dirty="0" smtClean="0">
                <a:latin typeface="Cambria" pitchFamily="18" charset="0"/>
              </a:rPr>
              <a:t> While the earth remains, seedtime and harvest, cold and heat, summer and winter, day and night, shall not cease.”</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Central America </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An Aztec legend claimed:</a:t>
            </a:r>
          </a:p>
          <a:p>
            <a:pPr lvl="1">
              <a:spcBef>
                <a:spcPct val="0"/>
              </a:spcBef>
            </a:pPr>
            <a:r>
              <a:rPr lang="en-US" sz="2600" b="1" dirty="0" smtClean="0">
                <a:ln>
                  <a:solidFill>
                    <a:schemeClr val="tx1"/>
                  </a:solidFill>
                </a:ln>
                <a:solidFill>
                  <a:schemeClr val="bg1">
                    <a:lumMod val="95000"/>
                  </a:schemeClr>
                </a:solidFill>
                <a:latin typeface="+mj-lt"/>
                <a:ea typeface="+mj-ea"/>
                <a:cs typeface="+mj-cs"/>
              </a:rPr>
              <a:t>“Humanity was wiped out by a flood, but one man </a:t>
            </a:r>
            <a:r>
              <a:rPr lang="en-US" sz="2600" b="1" dirty="0" err="1" smtClean="0">
                <a:ln>
                  <a:solidFill>
                    <a:schemeClr val="tx1"/>
                  </a:solidFill>
                </a:ln>
                <a:solidFill>
                  <a:schemeClr val="bg1">
                    <a:lumMod val="95000"/>
                  </a:schemeClr>
                </a:solidFill>
                <a:latin typeface="+mj-lt"/>
                <a:ea typeface="+mj-ea"/>
                <a:cs typeface="+mj-cs"/>
              </a:rPr>
              <a:t>Coxcoxtli</a:t>
            </a:r>
            <a:r>
              <a:rPr lang="en-US" sz="2600" b="1" dirty="0" smtClean="0">
                <a:ln>
                  <a:solidFill>
                    <a:schemeClr val="tx1"/>
                  </a:solidFill>
                </a:ln>
                <a:solidFill>
                  <a:schemeClr val="bg1">
                    <a:lumMod val="95000"/>
                  </a:schemeClr>
                </a:solidFill>
                <a:latin typeface="+mj-lt"/>
                <a:ea typeface="+mj-ea"/>
                <a:cs typeface="+mj-cs"/>
              </a:rPr>
              <a:t> and one woman </a:t>
            </a:r>
            <a:r>
              <a:rPr lang="en-US" sz="2600" b="1" dirty="0" err="1" smtClean="0">
                <a:ln>
                  <a:solidFill>
                    <a:schemeClr val="tx1"/>
                  </a:solidFill>
                </a:ln>
                <a:solidFill>
                  <a:schemeClr val="bg1">
                    <a:lumMod val="95000"/>
                  </a:schemeClr>
                </a:solidFill>
                <a:latin typeface="+mj-lt"/>
                <a:ea typeface="+mj-ea"/>
                <a:cs typeface="+mj-cs"/>
              </a:rPr>
              <a:t>Xochiquetzal</a:t>
            </a:r>
            <a:r>
              <a:rPr lang="en-US" sz="2600" b="1" dirty="0" smtClean="0">
                <a:ln>
                  <a:solidFill>
                    <a:schemeClr val="tx1"/>
                  </a:solidFill>
                </a:ln>
                <a:solidFill>
                  <a:schemeClr val="bg1">
                    <a:lumMod val="95000"/>
                  </a:schemeClr>
                </a:solidFill>
                <a:latin typeface="+mj-lt"/>
                <a:ea typeface="+mj-ea"/>
                <a:cs typeface="+mj-cs"/>
              </a:rPr>
              <a:t> escaped in a boat, and reached a mountain called </a:t>
            </a:r>
            <a:r>
              <a:rPr lang="en-US" sz="2600" b="1" dirty="0" err="1" smtClean="0">
                <a:ln>
                  <a:solidFill>
                    <a:schemeClr val="tx1"/>
                  </a:solidFill>
                </a:ln>
                <a:solidFill>
                  <a:schemeClr val="bg1">
                    <a:lumMod val="95000"/>
                  </a:schemeClr>
                </a:solidFill>
                <a:latin typeface="+mj-lt"/>
                <a:ea typeface="+mj-ea"/>
                <a:cs typeface="+mj-cs"/>
              </a:rPr>
              <a:t>Colhuacan</a:t>
            </a:r>
            <a:r>
              <a:rPr lang="en-US" sz="2600" b="1" dirty="0" smtClean="0">
                <a:ln>
                  <a:solidFill>
                    <a:schemeClr val="tx1"/>
                  </a:solidFill>
                </a:ln>
                <a:solidFill>
                  <a:schemeClr val="bg1">
                    <a:lumMod val="95000"/>
                  </a:schemeClr>
                </a:solidFill>
                <a:latin typeface="+mj-lt"/>
                <a:ea typeface="+mj-ea"/>
                <a:cs typeface="+mj-cs"/>
              </a:rPr>
              <a:t>. </a:t>
            </a:r>
          </a:p>
          <a:p>
            <a:pPr lvl="1">
              <a:spcBef>
                <a:spcPct val="0"/>
              </a:spcBef>
            </a:pPr>
            <a:r>
              <a:rPr lang="en-US" sz="2600" b="1" dirty="0" smtClean="0">
                <a:ln>
                  <a:solidFill>
                    <a:schemeClr val="tx1"/>
                  </a:solidFill>
                </a:ln>
                <a:solidFill>
                  <a:schemeClr val="bg1">
                    <a:lumMod val="95000"/>
                  </a:schemeClr>
                </a:solidFill>
                <a:latin typeface="+mj-lt"/>
                <a:ea typeface="+mj-ea"/>
                <a:cs typeface="+mj-cs"/>
              </a:rPr>
              <a:t>They had many children, who were dumb until the time when a dove on top of a tree made them the gift of languages; but these differed so much that the children could not understand each other.”</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Guatemala</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The Quiches (Mayan Indians) of Guatemala told of a time when the tribes multiplied and left their old home to a place called </a:t>
            </a:r>
            <a:r>
              <a:rPr lang="en-US" sz="2800" b="1" dirty="0" err="1" smtClean="0">
                <a:ln>
                  <a:solidFill>
                    <a:schemeClr val="tx1"/>
                  </a:solidFill>
                </a:ln>
                <a:solidFill>
                  <a:schemeClr val="bg1">
                    <a:lumMod val="95000"/>
                  </a:schemeClr>
                </a:solidFill>
                <a:latin typeface="+mj-lt"/>
                <a:ea typeface="+mj-ea"/>
                <a:cs typeface="+mj-cs"/>
              </a:rPr>
              <a:t>Tulan</a:t>
            </a:r>
            <a:r>
              <a:rPr lang="en-US" sz="2800" b="1" dirty="0" smtClean="0">
                <a:ln>
                  <a:solidFill>
                    <a:schemeClr val="tx1"/>
                  </a:solidFill>
                </a:ln>
                <a:solidFill>
                  <a:schemeClr val="bg1">
                    <a:lumMod val="95000"/>
                  </a:schemeClr>
                </a:solidFill>
                <a:latin typeface="+mj-lt"/>
                <a:ea typeface="+mj-ea"/>
                <a:cs typeface="+mj-cs"/>
              </a:rPr>
              <a:t>. </a:t>
            </a:r>
          </a:p>
          <a:p>
            <a:pPr>
              <a:spcBef>
                <a:spcPct val="0"/>
              </a:spcBef>
            </a:pPr>
            <a:r>
              <a:rPr lang="en-US" sz="2800" b="1" dirty="0" smtClean="0">
                <a:ln>
                  <a:solidFill>
                    <a:schemeClr val="tx1"/>
                  </a:solidFill>
                </a:ln>
                <a:solidFill>
                  <a:schemeClr val="bg1">
                    <a:lumMod val="95000"/>
                  </a:schemeClr>
                </a:solidFill>
                <a:latin typeface="+mj-lt"/>
                <a:ea typeface="+mj-ea"/>
                <a:cs typeface="+mj-cs"/>
              </a:rPr>
              <a:t>Here the language changed, and the people sought new homes in various parts of the world as a result of not being able to understand each other.</a:t>
            </a:r>
            <a:endParaRPr lang="en-US" sz="2600" b="1" dirty="0" smtClean="0">
              <a:ln>
                <a:solidFill>
                  <a:schemeClr val="tx1"/>
                </a:solidFill>
              </a:ln>
              <a:solidFill>
                <a:schemeClr val="bg1">
                  <a:lumMod val="95000"/>
                </a:schemeClr>
              </a:solidFill>
              <a:latin typeface="+mj-lt"/>
              <a:ea typeface="+mj-ea"/>
              <a:cs typeface="+mj-cs"/>
            </a:endParaRP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Africa </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A legend of the </a:t>
            </a:r>
            <a:r>
              <a:rPr lang="en-US" sz="2800" b="1" dirty="0" err="1" smtClean="0">
                <a:ln>
                  <a:solidFill>
                    <a:schemeClr val="tx1"/>
                  </a:solidFill>
                </a:ln>
                <a:solidFill>
                  <a:schemeClr val="bg1">
                    <a:lumMod val="95000"/>
                  </a:schemeClr>
                </a:solidFill>
                <a:latin typeface="+mj-lt"/>
                <a:ea typeface="+mj-ea"/>
                <a:cs typeface="+mj-cs"/>
              </a:rPr>
              <a:t>Wa-Sania</a:t>
            </a:r>
            <a:r>
              <a:rPr lang="en-US" sz="2800" b="1" dirty="0" smtClean="0">
                <a:ln>
                  <a:solidFill>
                    <a:schemeClr val="tx1"/>
                  </a:solidFill>
                </a:ln>
                <a:solidFill>
                  <a:schemeClr val="bg1">
                    <a:lumMod val="95000"/>
                  </a:schemeClr>
                </a:solidFill>
                <a:latin typeface="+mj-lt"/>
                <a:ea typeface="+mj-ea"/>
                <a:cs typeface="+mj-cs"/>
              </a:rPr>
              <a:t> tribe in East Africa says </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“that of old all the tribes of the earth knew only one language, but that during a severe famine the people went mad and wandered in all directions, jabbering strange words, and so the different languages arose.” </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India</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The </a:t>
            </a:r>
            <a:r>
              <a:rPr lang="en-US" sz="2800" b="1" dirty="0" err="1" smtClean="0">
                <a:ln>
                  <a:solidFill>
                    <a:schemeClr val="tx1"/>
                  </a:solidFill>
                </a:ln>
                <a:solidFill>
                  <a:schemeClr val="bg1">
                    <a:lumMod val="95000"/>
                  </a:schemeClr>
                </a:solidFill>
                <a:latin typeface="+mj-lt"/>
                <a:ea typeface="+mj-ea"/>
                <a:cs typeface="+mj-cs"/>
              </a:rPr>
              <a:t>Mikir</a:t>
            </a:r>
            <a:r>
              <a:rPr lang="en-US" sz="2800" b="1" dirty="0" smtClean="0">
                <a:ln>
                  <a:solidFill>
                    <a:schemeClr val="tx1"/>
                  </a:solidFill>
                </a:ln>
                <a:solidFill>
                  <a:schemeClr val="bg1">
                    <a:lumMod val="95000"/>
                  </a:schemeClr>
                </a:solidFill>
                <a:latin typeface="+mj-lt"/>
                <a:ea typeface="+mj-ea"/>
                <a:cs typeface="+mj-cs"/>
              </a:rPr>
              <a:t> tribe in northeastern India tells of the descendants of Ram who were strong men and were growing dissatisfied with earth and aspired to conquer heaven. They began to build a tower. </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“Higher and higher rose the building, till at last the gods and demons feared lest these giants should become the masters of heaven, as they already were of earth. </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So they confounded their speech, and scattered them to the four corners of the world. Hence arose all the various tongues of mankind.”</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Europe</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The Greeks had a legend that</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“for many ages men lived at peace, without cities and without laws, speaking one language, and ruled by Zeus alone. . . . At last Hermes introduced diversities of speech and divided mankind into separate nations.”</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Polynesia</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Polynesians on the island of </a:t>
            </a:r>
            <a:r>
              <a:rPr lang="en-US" sz="2800" b="1" dirty="0" err="1" smtClean="0">
                <a:ln>
                  <a:solidFill>
                    <a:schemeClr val="tx1"/>
                  </a:solidFill>
                </a:ln>
                <a:solidFill>
                  <a:schemeClr val="bg1">
                    <a:lumMod val="95000"/>
                  </a:schemeClr>
                </a:solidFill>
                <a:latin typeface="+mj-lt"/>
                <a:ea typeface="+mj-ea"/>
                <a:cs typeface="+mj-cs"/>
              </a:rPr>
              <a:t>Hao</a:t>
            </a:r>
            <a:r>
              <a:rPr lang="en-US" sz="2800" b="1" dirty="0" smtClean="0">
                <a:ln>
                  <a:solidFill>
                    <a:schemeClr val="tx1"/>
                  </a:solidFill>
                </a:ln>
                <a:solidFill>
                  <a:schemeClr val="bg1">
                    <a:lumMod val="95000"/>
                  </a:schemeClr>
                </a:solidFill>
                <a:latin typeface="+mj-lt"/>
                <a:ea typeface="+mj-ea"/>
                <a:cs typeface="+mj-cs"/>
              </a:rPr>
              <a:t> said that Rata and his three sons survived a great flood. Then </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“they made an attempt to erect a building by which they could reach the sky, and see the creator god </a:t>
            </a:r>
            <a:r>
              <a:rPr lang="en-US" sz="2600" b="1" i="1" dirty="0" err="1" smtClean="0">
                <a:ln>
                  <a:solidFill>
                    <a:schemeClr val="tx1"/>
                  </a:solidFill>
                </a:ln>
                <a:solidFill>
                  <a:schemeClr val="bg1">
                    <a:lumMod val="95000"/>
                  </a:schemeClr>
                </a:solidFill>
                <a:latin typeface="+mj-lt"/>
                <a:ea typeface="+mj-ea"/>
                <a:cs typeface="+mj-cs"/>
              </a:rPr>
              <a:t>Vatea</a:t>
            </a:r>
            <a:r>
              <a:rPr lang="en-US" sz="2600" b="1" i="1" dirty="0" smtClean="0">
                <a:ln>
                  <a:solidFill>
                    <a:schemeClr val="tx1"/>
                  </a:solidFill>
                </a:ln>
                <a:solidFill>
                  <a:schemeClr val="bg1">
                    <a:lumMod val="95000"/>
                  </a:schemeClr>
                </a:solidFill>
                <a:latin typeface="+mj-lt"/>
                <a:ea typeface="+mj-ea"/>
                <a:cs typeface="+mj-cs"/>
              </a:rPr>
              <a:t>; but the god in anger chased the builders away, broke down the building, and changed their language, so that they spoke diverse tongues.”</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Middle East </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Sumerians believed that all people spoke one language, as claimed in the poem “</a:t>
            </a:r>
            <a:r>
              <a:rPr lang="en-US" sz="2800" b="1" dirty="0" err="1" smtClean="0">
                <a:ln>
                  <a:solidFill>
                    <a:schemeClr val="tx1"/>
                  </a:solidFill>
                </a:ln>
                <a:solidFill>
                  <a:schemeClr val="bg1">
                    <a:lumMod val="95000"/>
                  </a:schemeClr>
                </a:solidFill>
                <a:latin typeface="+mj-lt"/>
                <a:ea typeface="+mj-ea"/>
                <a:cs typeface="+mj-cs"/>
              </a:rPr>
              <a:t>Enmerkar</a:t>
            </a:r>
            <a:r>
              <a:rPr lang="en-US" sz="2800" b="1" dirty="0" smtClean="0">
                <a:ln>
                  <a:solidFill>
                    <a:schemeClr val="tx1"/>
                  </a:solidFill>
                </a:ln>
                <a:solidFill>
                  <a:schemeClr val="bg1">
                    <a:lumMod val="95000"/>
                  </a:schemeClr>
                </a:solidFill>
                <a:latin typeface="+mj-lt"/>
                <a:ea typeface="+mj-ea"/>
                <a:cs typeface="+mj-cs"/>
              </a:rPr>
              <a:t> and the Lord of </a:t>
            </a:r>
            <a:r>
              <a:rPr lang="en-US" sz="2800" b="1" dirty="0" err="1" smtClean="0">
                <a:ln>
                  <a:solidFill>
                    <a:schemeClr val="tx1"/>
                  </a:solidFill>
                </a:ln>
                <a:solidFill>
                  <a:schemeClr val="bg1">
                    <a:lumMod val="95000"/>
                  </a:schemeClr>
                </a:solidFill>
                <a:latin typeface="+mj-lt"/>
                <a:ea typeface="+mj-ea"/>
                <a:cs typeface="+mj-cs"/>
              </a:rPr>
              <a:t>Aratta</a:t>
            </a:r>
            <a:r>
              <a:rPr lang="en-US" sz="2800" b="1" dirty="0" smtClean="0">
                <a:ln>
                  <a:solidFill>
                    <a:schemeClr val="tx1"/>
                  </a:solidFill>
                </a:ln>
                <a:solidFill>
                  <a:schemeClr val="bg1">
                    <a:lumMod val="95000"/>
                  </a:schemeClr>
                </a:solidFill>
                <a:latin typeface="+mj-lt"/>
                <a:ea typeface="+mj-ea"/>
                <a:cs typeface="+mj-cs"/>
              </a:rPr>
              <a:t>”:</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In those days … the people [were] in unison, … </a:t>
            </a:r>
          </a:p>
          <a:p>
            <a:pPr lvl="1">
              <a:spcBef>
                <a:spcPct val="0"/>
              </a:spcBef>
            </a:pPr>
            <a:r>
              <a:rPr lang="en-US" sz="2600" b="1" i="1" dirty="0" err="1" smtClean="0">
                <a:ln>
                  <a:solidFill>
                    <a:schemeClr val="tx1"/>
                  </a:solidFill>
                </a:ln>
                <a:solidFill>
                  <a:schemeClr val="bg1">
                    <a:lumMod val="95000"/>
                  </a:schemeClr>
                </a:solidFill>
                <a:latin typeface="+mj-lt"/>
                <a:ea typeface="+mj-ea"/>
                <a:cs typeface="+mj-cs"/>
              </a:rPr>
              <a:t>Enki</a:t>
            </a:r>
            <a:r>
              <a:rPr lang="en-US" sz="2600" b="1" i="1" dirty="0" smtClean="0">
                <a:ln>
                  <a:solidFill>
                    <a:schemeClr val="tx1"/>
                  </a:solidFill>
                </a:ln>
                <a:solidFill>
                  <a:schemeClr val="bg1">
                    <a:lumMod val="95000"/>
                  </a:schemeClr>
                </a:solidFill>
                <a:latin typeface="+mj-lt"/>
                <a:ea typeface="+mj-ea"/>
                <a:cs typeface="+mj-cs"/>
              </a:rPr>
              <a:t>, the Lord of abundance, … changed the speech in their mouths, and [brought] contention into the speech of man that [until then] had been one.</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0" r="-7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ln>
                  <a:solidFill>
                    <a:schemeClr val="tx1"/>
                  </a:solidFill>
                </a:ln>
                <a:solidFill>
                  <a:schemeClr val="bg1">
                    <a:lumMod val="95000"/>
                  </a:schemeClr>
                </a:solidFill>
              </a:rPr>
              <a:t>Southeast Asia </a:t>
            </a:r>
          </a:p>
        </p:txBody>
      </p:sp>
      <p:sp>
        <p:nvSpPr>
          <p:cNvPr id="3" name="Content Placeholder 2"/>
          <p:cNvSpPr>
            <a:spLocks noGrp="1"/>
          </p:cNvSpPr>
          <p:nvPr>
            <p:ph idx="1"/>
          </p:nvPr>
        </p:nvSpPr>
        <p:spPr>
          <a:xfrm>
            <a:off x="685800" y="609600"/>
            <a:ext cx="7772400" cy="548640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800" b="1" dirty="0" smtClean="0">
                <a:ln>
                  <a:solidFill>
                    <a:schemeClr val="tx1"/>
                  </a:solidFill>
                </a:ln>
                <a:solidFill>
                  <a:schemeClr val="bg1">
                    <a:lumMod val="95000"/>
                  </a:schemeClr>
                </a:solidFill>
                <a:latin typeface="+mj-lt"/>
                <a:ea typeface="+mj-ea"/>
                <a:cs typeface="+mj-cs"/>
              </a:rPr>
              <a:t>A legend of the </a:t>
            </a:r>
            <a:r>
              <a:rPr lang="en-US" sz="2800" b="1" dirty="0" err="1" smtClean="0">
                <a:ln>
                  <a:solidFill>
                    <a:schemeClr val="tx1"/>
                  </a:solidFill>
                </a:ln>
                <a:solidFill>
                  <a:schemeClr val="bg1">
                    <a:lumMod val="95000"/>
                  </a:schemeClr>
                </a:solidFill>
                <a:latin typeface="+mj-lt"/>
                <a:ea typeface="+mj-ea"/>
                <a:cs typeface="+mj-cs"/>
              </a:rPr>
              <a:t>Gaikho</a:t>
            </a:r>
            <a:r>
              <a:rPr lang="en-US" sz="2800" b="1" dirty="0" smtClean="0">
                <a:ln>
                  <a:solidFill>
                    <a:schemeClr val="tx1"/>
                  </a:solidFill>
                </a:ln>
                <a:solidFill>
                  <a:schemeClr val="bg1">
                    <a:lumMod val="95000"/>
                  </a:schemeClr>
                </a:solidFill>
                <a:latin typeface="+mj-lt"/>
                <a:ea typeface="+mj-ea"/>
                <a:cs typeface="+mj-cs"/>
              </a:rPr>
              <a:t> tribe of Burma (Myanmar) says,</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“In the days of Pan-</a:t>
            </a:r>
            <a:r>
              <a:rPr lang="en-US" sz="2600" b="1" i="1" dirty="0" err="1" smtClean="0">
                <a:ln>
                  <a:solidFill>
                    <a:schemeClr val="tx1"/>
                  </a:solidFill>
                </a:ln>
                <a:solidFill>
                  <a:schemeClr val="bg1">
                    <a:lumMod val="95000"/>
                  </a:schemeClr>
                </a:solidFill>
                <a:latin typeface="+mj-lt"/>
                <a:ea typeface="+mj-ea"/>
                <a:cs typeface="+mj-cs"/>
              </a:rPr>
              <a:t>dan</a:t>
            </a:r>
            <a:r>
              <a:rPr lang="en-US" sz="2600" b="1" i="1" dirty="0" smtClean="0">
                <a:ln>
                  <a:solidFill>
                    <a:schemeClr val="tx1"/>
                  </a:solidFill>
                </a:ln>
                <a:solidFill>
                  <a:schemeClr val="bg1">
                    <a:lumMod val="95000"/>
                  </a:schemeClr>
                </a:solidFill>
                <a:latin typeface="+mj-lt"/>
                <a:ea typeface="+mj-ea"/>
                <a:cs typeface="+mj-cs"/>
              </a:rPr>
              <a:t>-man, the people determined to build a pagoda that should reach up to heaven. . . . </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When the pagoda was half way up to heaven, God came down and confounded the language of the people, so that they could not understand each other. </a:t>
            </a:r>
          </a:p>
          <a:p>
            <a:pPr lvl="1">
              <a:spcBef>
                <a:spcPct val="0"/>
              </a:spcBef>
            </a:pPr>
            <a:r>
              <a:rPr lang="en-US" sz="2600" b="1" i="1" dirty="0" smtClean="0">
                <a:ln>
                  <a:solidFill>
                    <a:schemeClr val="tx1"/>
                  </a:solidFill>
                </a:ln>
                <a:solidFill>
                  <a:schemeClr val="bg1">
                    <a:lumMod val="95000"/>
                  </a:schemeClr>
                </a:solidFill>
                <a:latin typeface="+mj-lt"/>
                <a:ea typeface="+mj-ea"/>
                <a:cs typeface="+mj-cs"/>
              </a:rPr>
              <a:t>Then the people scattered, and Than-</a:t>
            </a:r>
            <a:r>
              <a:rPr lang="en-US" sz="2600" b="1" i="1" dirty="0" err="1" smtClean="0">
                <a:ln>
                  <a:solidFill>
                    <a:schemeClr val="tx1"/>
                  </a:solidFill>
                </a:ln>
                <a:solidFill>
                  <a:schemeClr val="bg1">
                    <a:lumMod val="95000"/>
                  </a:schemeClr>
                </a:solidFill>
                <a:latin typeface="+mj-lt"/>
                <a:ea typeface="+mj-ea"/>
                <a:cs typeface="+mj-cs"/>
              </a:rPr>
              <a:t>mau</a:t>
            </a:r>
            <a:r>
              <a:rPr lang="en-US" sz="2600" b="1" i="1" dirty="0" smtClean="0">
                <a:ln>
                  <a:solidFill>
                    <a:schemeClr val="tx1"/>
                  </a:solidFill>
                </a:ln>
                <a:solidFill>
                  <a:schemeClr val="bg1">
                    <a:lumMod val="95000"/>
                  </a:schemeClr>
                </a:solidFill>
                <a:latin typeface="+mj-lt"/>
                <a:ea typeface="+mj-ea"/>
                <a:cs typeface="+mj-cs"/>
              </a:rPr>
              <a:t>-</a:t>
            </a:r>
            <a:r>
              <a:rPr lang="en-US" sz="2600" b="1" i="1" dirty="0" err="1" smtClean="0">
                <a:ln>
                  <a:solidFill>
                    <a:schemeClr val="tx1"/>
                  </a:solidFill>
                </a:ln>
                <a:solidFill>
                  <a:schemeClr val="bg1">
                    <a:lumMod val="95000"/>
                  </a:schemeClr>
                </a:solidFill>
                <a:latin typeface="+mj-lt"/>
                <a:ea typeface="+mj-ea"/>
                <a:cs typeface="+mj-cs"/>
              </a:rPr>
              <a:t>rai</a:t>
            </a:r>
            <a:r>
              <a:rPr lang="en-US" sz="2600" b="1" i="1" dirty="0" smtClean="0">
                <a:ln>
                  <a:solidFill>
                    <a:schemeClr val="tx1"/>
                  </a:solidFill>
                </a:ln>
                <a:solidFill>
                  <a:schemeClr val="bg1">
                    <a:lumMod val="95000"/>
                  </a:schemeClr>
                </a:solidFill>
                <a:latin typeface="+mj-lt"/>
                <a:ea typeface="+mj-ea"/>
                <a:cs typeface="+mj-cs"/>
              </a:rPr>
              <a:t>, the father of the </a:t>
            </a:r>
            <a:r>
              <a:rPr lang="en-US" sz="2600" b="1" i="1" dirty="0" err="1" smtClean="0">
                <a:ln>
                  <a:solidFill>
                    <a:schemeClr val="tx1"/>
                  </a:solidFill>
                </a:ln>
                <a:solidFill>
                  <a:schemeClr val="bg1">
                    <a:lumMod val="95000"/>
                  </a:schemeClr>
                </a:solidFill>
                <a:latin typeface="+mj-lt"/>
                <a:ea typeface="+mj-ea"/>
                <a:cs typeface="+mj-cs"/>
              </a:rPr>
              <a:t>Gaikho</a:t>
            </a:r>
            <a:r>
              <a:rPr lang="en-US" sz="2600" b="1" i="1" dirty="0" smtClean="0">
                <a:ln>
                  <a:solidFill>
                    <a:schemeClr val="tx1"/>
                  </a:solidFill>
                </a:ln>
                <a:solidFill>
                  <a:schemeClr val="bg1">
                    <a:lumMod val="95000"/>
                  </a:schemeClr>
                </a:solidFill>
                <a:latin typeface="+mj-lt"/>
                <a:ea typeface="+mj-ea"/>
                <a:cs typeface="+mj-cs"/>
              </a:rPr>
              <a:t> tribe, came west, with eight chiefs, and settled in the valley of the </a:t>
            </a:r>
            <a:r>
              <a:rPr lang="en-US" sz="2600" b="1" i="1" dirty="0" err="1" smtClean="0">
                <a:ln>
                  <a:solidFill>
                    <a:schemeClr val="tx1"/>
                  </a:solidFill>
                </a:ln>
                <a:solidFill>
                  <a:schemeClr val="bg1">
                    <a:lumMod val="95000"/>
                  </a:schemeClr>
                </a:solidFill>
                <a:latin typeface="+mj-lt"/>
                <a:ea typeface="+mj-ea"/>
                <a:cs typeface="+mj-cs"/>
              </a:rPr>
              <a:t>Sitang</a:t>
            </a:r>
            <a:r>
              <a:rPr lang="en-US" sz="2600" b="1" i="1" dirty="0" smtClean="0">
                <a:ln>
                  <a:solidFill>
                    <a:schemeClr val="tx1"/>
                  </a:solidFill>
                </a:ln>
                <a:solidFill>
                  <a:schemeClr val="bg1">
                    <a:lumMod val="95000"/>
                  </a:schemeClr>
                </a:solidFill>
                <a:latin typeface="+mj-lt"/>
                <a:ea typeface="+mj-ea"/>
                <a:cs typeface="+mj-cs"/>
              </a:rPr>
              <a:t>.”</a:t>
            </a:r>
          </a:p>
        </p:txBody>
      </p:sp>
      <p:sp>
        <p:nvSpPr>
          <p:cNvPr id="4" name="Rectangle 3"/>
          <p:cNvSpPr/>
          <p:nvPr/>
        </p:nvSpPr>
        <p:spPr>
          <a:xfrm>
            <a:off x="0" y="6324600"/>
            <a:ext cx="8991600" cy="400110"/>
          </a:xfrm>
          <a:prstGeom prst="rect">
            <a:avLst/>
          </a:prstGeom>
        </p:spPr>
        <p:txBody>
          <a:bodyPr wrap="square">
            <a:spAutoFit/>
          </a:bodyPr>
          <a:lstStyle/>
          <a:p>
            <a:pPr>
              <a:buNone/>
            </a:pPr>
            <a:r>
              <a:rPr lang="en-US" sz="2000" dirty="0" smtClean="0">
                <a:solidFill>
                  <a:schemeClr val="bg1">
                    <a:lumMod val="95000"/>
                  </a:schemeClr>
                </a:solidFill>
              </a:rPr>
              <a:t>http://www.answersingenesis.org/articles/am/v3/n2/tongue-twisting-tales</a:t>
            </a:r>
            <a:endParaRPr lang="en-US" sz="2000" dirty="0">
              <a:solidFill>
                <a:schemeClr val="bg1">
                  <a:lumMod val="95000"/>
                </a:schemeClr>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Origin of World Languages</a:t>
            </a:r>
            <a:endParaRPr lang="en-US" sz="4400" dirty="0"/>
          </a:p>
        </p:txBody>
      </p:sp>
      <p:sp>
        <p:nvSpPr>
          <p:cNvPr id="5" name="Rectangle 4"/>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85800"/>
            <a:ext cx="7772400" cy="5562600"/>
          </a:xfrm>
        </p:spPr>
        <p:txBody>
          <a:bodyPr/>
          <a:lstStyle/>
          <a:p>
            <a:r>
              <a:rPr lang="en-US" sz="2800" b="1" dirty="0" smtClean="0"/>
              <a:t>About 6,912 distinct languages exist in the world today. </a:t>
            </a:r>
          </a:p>
          <a:p>
            <a:r>
              <a:rPr lang="en-US" sz="2800" b="1" dirty="0" smtClean="0"/>
              <a:t>The Bible says God confounded the language at Babel to separate the people and stop their advance into the heavens. </a:t>
            </a:r>
          </a:p>
          <a:p>
            <a:r>
              <a:rPr lang="en-US" sz="2800" b="1" dirty="0" smtClean="0"/>
              <a:t>Secular theories argue that </a:t>
            </a:r>
            <a:r>
              <a:rPr lang="en-US" sz="2800" b="1" i="1" dirty="0" smtClean="0"/>
              <a:t>all</a:t>
            </a:r>
            <a:r>
              <a:rPr lang="en-US" sz="2800" b="1" dirty="0" smtClean="0"/>
              <a:t> language differences are a result of differences in language that naturally occur when people are separated.</a:t>
            </a:r>
          </a:p>
          <a:p>
            <a:r>
              <a:rPr lang="en-US" sz="2800" b="1" dirty="0" smtClean="0"/>
              <a:t>So which story fits the facts? The miracle of Babel or gradual change? How did we get all these languages?</a:t>
            </a:r>
          </a:p>
          <a:p>
            <a:endParaRPr lang="en-US" sz="2800" b="1" dirty="0"/>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God’s Instructions to Noah </a:t>
            </a:r>
            <a:br>
              <a:rPr lang="en-US" sz="3200" b="1" dirty="0" smtClean="0">
                <a:latin typeface="Tahoma" pitchFamily="34" charset="0"/>
              </a:rPr>
            </a:br>
            <a:r>
              <a:rPr lang="en-US" sz="3200" b="1" dirty="0" smtClean="0">
                <a:latin typeface="Tahoma" pitchFamily="34" charset="0"/>
              </a:rPr>
              <a:t>(</a:t>
            </a:r>
            <a:r>
              <a:rPr lang="en-US" sz="2800" b="1" dirty="0" smtClean="0">
                <a:latin typeface="Tahoma" pitchFamily="34" charset="0"/>
              </a:rPr>
              <a:t>Genesis 8:15-9:7) </a:t>
            </a:r>
            <a:endParaRPr lang="en-US" sz="3200" b="1" dirty="0" smtClean="0">
              <a:latin typeface="Tahoma" pitchFamily="34" charset="0"/>
            </a:endParaRPr>
          </a:p>
        </p:txBody>
      </p:sp>
      <p:sp>
        <p:nvSpPr>
          <p:cNvPr id="60419" name="Rectangle 3"/>
          <p:cNvSpPr>
            <a:spLocks noGrp="1" noChangeArrowheads="1"/>
          </p:cNvSpPr>
          <p:nvPr>
            <p:ph idx="1"/>
          </p:nvPr>
        </p:nvSpPr>
        <p:spPr>
          <a:xfrm>
            <a:off x="457200" y="990600"/>
            <a:ext cx="8229600" cy="5867400"/>
          </a:xfrm>
        </p:spPr>
        <p:txBody>
          <a:bodyPr>
            <a:normAutofit/>
          </a:bodyPr>
          <a:lstStyle/>
          <a:p>
            <a:pPr marL="0" indent="0"/>
            <a:r>
              <a:rPr lang="en-US" sz="2800" i="1" dirty="0" smtClean="0">
                <a:latin typeface="Cambria" pitchFamily="18" charset="0"/>
              </a:rPr>
              <a:t>And God blessed Noah and his sons and said to them, "Be fruitful and multiply and fill the earth. </a:t>
            </a:r>
            <a:r>
              <a:rPr lang="en-US" sz="2800" i="1" baseline="30000" dirty="0" smtClean="0">
                <a:latin typeface="Cambria" pitchFamily="18" charset="0"/>
              </a:rPr>
              <a:t>2</a:t>
            </a:r>
            <a:r>
              <a:rPr lang="en-US" sz="2800" i="1" dirty="0" smtClean="0">
                <a:latin typeface="Cambria" pitchFamily="18" charset="0"/>
              </a:rPr>
              <a:t> The fear of you and the dread of you shall be upon every beast of the earth and upon every bird of the heavens, upon everything that creeps on the ground and all the fish of the sea. Into your hand they are delivered. </a:t>
            </a:r>
            <a:r>
              <a:rPr lang="en-US" sz="2800" i="1" baseline="30000" dirty="0" smtClean="0">
                <a:latin typeface="Cambria" pitchFamily="18" charset="0"/>
              </a:rPr>
              <a:t>3</a:t>
            </a:r>
            <a:r>
              <a:rPr lang="en-US" sz="2800" i="1" dirty="0" smtClean="0">
                <a:latin typeface="Cambria" pitchFamily="18" charset="0"/>
              </a:rPr>
              <a:t> Every moving thing that lives shall be food for you. And as I gave you the green plants, I give you everything. </a:t>
            </a:r>
            <a:r>
              <a:rPr lang="en-US" sz="2800" i="1" baseline="30000" dirty="0" smtClean="0">
                <a:latin typeface="Cambria" pitchFamily="18" charset="0"/>
              </a:rPr>
              <a:t>4</a:t>
            </a:r>
            <a:r>
              <a:rPr lang="en-US" sz="2800" i="1" dirty="0" smtClean="0">
                <a:latin typeface="Cambria" pitchFamily="18" charset="0"/>
              </a:rPr>
              <a:t> But you shall not eat flesh with its life, that is, its blood.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85800"/>
            <a:ext cx="7772400" cy="5638800"/>
          </a:xfrm>
        </p:spPr>
        <p:txBody>
          <a:bodyPr/>
          <a:lstStyle/>
          <a:p>
            <a:r>
              <a:rPr lang="en-US" sz="2800" b="1" dirty="0" smtClean="0"/>
              <a:t>Languages </a:t>
            </a:r>
            <a:r>
              <a:rPr lang="en-US" sz="2800" b="1" i="1" dirty="0" smtClean="0"/>
              <a:t>do</a:t>
            </a:r>
            <a:r>
              <a:rPr lang="en-US" sz="2800" b="1" dirty="0" smtClean="0"/>
              <a:t> tend to change over time:</a:t>
            </a:r>
          </a:p>
          <a:p>
            <a:pPr lvl="1"/>
            <a:r>
              <a:rPr lang="en-US" sz="2600" b="1" dirty="0" smtClean="0"/>
              <a:t>The English of Beowulf’s time—between AD 680 and 800—is unintelligible to speakers of modern English</a:t>
            </a:r>
          </a:p>
          <a:p>
            <a:pPr lvl="1"/>
            <a:r>
              <a:rPr lang="en-US" sz="2600" b="1" dirty="0" smtClean="0"/>
              <a:t>Modern English is dated roughly from Shakespeare (1564–1616) and the King James Bible (1611). If we met Shakespeare today, we would understand him, but not folks from Beowulf’s time.</a:t>
            </a:r>
            <a:endParaRPr lang="en-US" sz="2600" b="1" dirty="0"/>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762000"/>
            <a:ext cx="7772400" cy="5638800"/>
          </a:xfrm>
        </p:spPr>
        <p:txBody>
          <a:bodyPr>
            <a:normAutofit lnSpcReduction="10000"/>
          </a:bodyPr>
          <a:lstStyle/>
          <a:p>
            <a:r>
              <a:rPr lang="en-US" sz="2800" b="1" dirty="0" smtClean="0"/>
              <a:t>By studying existing languages we can often determine their recent origin.</a:t>
            </a:r>
          </a:p>
          <a:p>
            <a:r>
              <a:rPr lang="en-US" sz="2800" b="1" dirty="0" smtClean="0"/>
              <a:t>For example, with the help of written records, we know that French and Spanish (also, Italian, Portuguese, and Romanian) come from Latin. </a:t>
            </a:r>
          </a:p>
          <a:p>
            <a:r>
              <a:rPr lang="en-US" sz="2800" b="1" dirty="0" smtClean="0"/>
              <a:t>Based on similarities as simple as the numbers un–</a:t>
            </a:r>
            <a:r>
              <a:rPr lang="en-US" sz="2800" b="1" dirty="0" err="1" smtClean="0"/>
              <a:t>uno</a:t>
            </a:r>
            <a:r>
              <a:rPr lang="en-US" sz="2800" b="1" dirty="0" smtClean="0"/>
              <a:t>, </a:t>
            </a:r>
            <a:r>
              <a:rPr lang="en-US" sz="2800" b="1" dirty="0" err="1" smtClean="0"/>
              <a:t>deux</a:t>
            </a:r>
            <a:r>
              <a:rPr lang="en-US" sz="2800" b="1" dirty="0" smtClean="0"/>
              <a:t>–dos, and </a:t>
            </a:r>
            <a:r>
              <a:rPr lang="en-US" sz="2800" b="1" dirty="0" err="1" smtClean="0"/>
              <a:t>trois–tres</a:t>
            </a:r>
            <a:r>
              <a:rPr lang="en-US" sz="2800" b="1" dirty="0" smtClean="0"/>
              <a:t>, we can see evidence of a common source language. </a:t>
            </a:r>
          </a:p>
          <a:p>
            <a:r>
              <a:rPr lang="en-US" sz="2800" b="1" dirty="0" smtClean="0"/>
              <a:t>But Chinese numbers do not resemble French, Spanish, or English at all. The first three numbers in Chinese are </a:t>
            </a:r>
            <a:r>
              <a:rPr lang="en-US" sz="2800" b="1" dirty="0" err="1" smtClean="0"/>
              <a:t>yı</a:t>
            </a:r>
            <a:r>
              <a:rPr lang="en-US" sz="2800" b="1" dirty="0" smtClean="0"/>
              <a:t>ˉ, </a:t>
            </a:r>
            <a:r>
              <a:rPr lang="en-US" sz="2800" b="1" dirty="0" err="1" smtClean="0"/>
              <a:t>èr</a:t>
            </a:r>
            <a:r>
              <a:rPr lang="en-US" sz="2800" b="1" dirty="0" smtClean="0"/>
              <a:t>, </a:t>
            </a:r>
            <a:r>
              <a:rPr lang="en-US" sz="2800" b="1" dirty="0" err="1" smtClean="0"/>
              <a:t>saˉn</a:t>
            </a:r>
            <a:r>
              <a:rPr lang="en-US" sz="2800" b="1" dirty="0" smtClean="0"/>
              <a:t>. </a:t>
            </a:r>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85800"/>
            <a:ext cx="7772400" cy="5791200"/>
          </a:xfrm>
        </p:spPr>
        <p:txBody>
          <a:bodyPr>
            <a:normAutofit/>
          </a:bodyPr>
          <a:lstStyle/>
          <a:p>
            <a:r>
              <a:rPr lang="en-US" sz="2800" b="1" dirty="0" smtClean="0"/>
              <a:t>From evidences like this, linguists can infer family relations between languages, and can partially reconstruct “protolanguages” and theoretical family trees of languages that show where modern languages come from. </a:t>
            </a:r>
          </a:p>
          <a:p>
            <a:r>
              <a:rPr lang="en-US" sz="2800" b="1" dirty="0" smtClean="0"/>
              <a:t>One of the most widely studied language groups in the world is a group made up of about 449 distinct languages known to linguists as the Indo-European language family. </a:t>
            </a:r>
          </a:p>
          <a:p>
            <a:endParaRPr lang="en-US" sz="2800" b="1" dirty="0" smtClean="0"/>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762000"/>
            <a:ext cx="7772400" cy="5486400"/>
          </a:xfrm>
        </p:spPr>
        <p:txBody>
          <a:bodyPr>
            <a:normAutofit lnSpcReduction="10000"/>
          </a:bodyPr>
          <a:lstStyle/>
          <a:p>
            <a:r>
              <a:rPr lang="en-US" sz="2800" b="1" dirty="0" smtClean="0"/>
              <a:t>Approximately 45 percent of the people in the world today speak one of the languages in this group. It includes Greek, Latin, Spanish, French, German, English, and Russian. </a:t>
            </a:r>
          </a:p>
          <a:p>
            <a:r>
              <a:rPr lang="en-US" sz="2800" b="1" dirty="0" smtClean="0"/>
              <a:t>All these languages are thought to have come from a single source commonly known as Proto-Indo-European (PIE). </a:t>
            </a:r>
          </a:p>
          <a:p>
            <a:r>
              <a:rPr lang="en-US" sz="2800" b="1" dirty="0" smtClean="0"/>
              <a:t>Based on the scant historical evidence, secular linguists believe PIE was spoken in Europe sometime between the third and seventh millennium BC, give or take a couple thousand years.</a:t>
            </a:r>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Indo-European Languages</a:t>
            </a:r>
            <a:endParaRPr lang="en-US" dirty="0"/>
          </a:p>
        </p:txBody>
      </p:sp>
      <p:pic>
        <p:nvPicPr>
          <p:cNvPr id="183298" name="Picture 2"/>
          <p:cNvPicPr>
            <a:picLocks noGrp="1" noChangeAspect="1" noChangeArrowheads="1"/>
          </p:cNvPicPr>
          <p:nvPr>
            <p:ph idx="1"/>
          </p:nvPr>
        </p:nvPicPr>
        <p:blipFill>
          <a:blip r:embed="rId2" cstate="print"/>
          <a:srcRect/>
          <a:stretch>
            <a:fillRect/>
          </a:stretch>
        </p:blipFill>
        <p:spPr bwMode="auto">
          <a:xfrm>
            <a:off x="327173" y="2209800"/>
            <a:ext cx="8521376" cy="2523995"/>
          </a:xfrm>
          <a:prstGeom prst="rect">
            <a:avLst/>
          </a:prstGeom>
          <a:noFill/>
          <a:ln w="9525">
            <a:noFill/>
            <a:miter lim="800000"/>
            <a:headEnd/>
            <a:tailEnd/>
          </a:ln>
        </p:spPr>
      </p:pic>
      <p:sp>
        <p:nvSpPr>
          <p:cNvPr id="5" name="Rectangle 4"/>
          <p:cNvSpPr/>
          <p:nvPr/>
        </p:nvSpPr>
        <p:spPr>
          <a:xfrm>
            <a:off x="152400" y="6324600"/>
            <a:ext cx="8610600" cy="307777"/>
          </a:xfrm>
          <a:prstGeom prst="rect">
            <a:avLst/>
          </a:prstGeom>
        </p:spPr>
        <p:txBody>
          <a:bodyPr wrap="square">
            <a:spAutoFit/>
          </a:bodyPr>
          <a:lstStyle/>
          <a:p>
            <a:pPr>
              <a:buNone/>
            </a:pPr>
            <a:r>
              <a:rPr lang="en-US" sz="1400" dirty="0" smtClean="0"/>
              <a:t>http://en.wikipedia.org/wiki/Proto-Indo-European_language</a:t>
            </a:r>
            <a:endParaRPr lang="en-US" sz="1400" dirty="0"/>
          </a:p>
        </p:txBody>
      </p:sp>
    </p:spTree>
  </p:cSld>
  <p:clrMapOvr>
    <a:masterClrMapping/>
  </p:clrMapOvr>
  <p:transition>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Indo-European Languages</a:t>
            </a:r>
            <a:endParaRPr lang="en-US" dirty="0"/>
          </a:p>
        </p:txBody>
      </p:sp>
      <p:pic>
        <p:nvPicPr>
          <p:cNvPr id="184326" name="Picture 6"/>
          <p:cNvPicPr>
            <a:picLocks noGrp="1" noChangeAspect="1" noChangeArrowheads="1"/>
          </p:cNvPicPr>
          <p:nvPr>
            <p:ph idx="1"/>
          </p:nvPr>
        </p:nvPicPr>
        <p:blipFill>
          <a:blip r:embed="rId2" cstate="print"/>
          <a:srcRect/>
          <a:stretch>
            <a:fillRect/>
          </a:stretch>
        </p:blipFill>
        <p:spPr bwMode="auto">
          <a:xfrm>
            <a:off x="1524000" y="1345002"/>
            <a:ext cx="5067048" cy="3907841"/>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Indo-European Languages</a:t>
            </a:r>
            <a:endParaRPr lang="en-US" dirty="0"/>
          </a:p>
        </p:txBody>
      </p:sp>
      <p:pic>
        <p:nvPicPr>
          <p:cNvPr id="185346" name="Picture 2"/>
          <p:cNvPicPr>
            <a:picLocks noGrp="1" noChangeAspect="1" noChangeArrowheads="1"/>
          </p:cNvPicPr>
          <p:nvPr>
            <p:ph idx="1"/>
          </p:nvPr>
        </p:nvPicPr>
        <p:blipFill>
          <a:blip r:embed="rId2" cstate="print"/>
          <a:srcRect/>
          <a:stretch>
            <a:fillRect/>
          </a:stretch>
        </p:blipFill>
        <p:spPr bwMode="auto">
          <a:xfrm>
            <a:off x="1421694" y="609599"/>
            <a:ext cx="6274505" cy="6146627"/>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Indo-European Languages</a:t>
            </a:r>
            <a:endParaRPr lang="en-US" dirty="0"/>
          </a:p>
        </p:txBody>
      </p:sp>
      <p:pic>
        <p:nvPicPr>
          <p:cNvPr id="186370" name="Picture 2"/>
          <p:cNvPicPr>
            <a:picLocks noGrp="1" noChangeAspect="1" noChangeArrowheads="1"/>
          </p:cNvPicPr>
          <p:nvPr>
            <p:ph idx="1"/>
          </p:nvPr>
        </p:nvPicPr>
        <p:blipFill>
          <a:blip r:embed="rId2" cstate="print"/>
          <a:srcRect/>
          <a:stretch>
            <a:fillRect/>
          </a:stretch>
        </p:blipFill>
        <p:spPr bwMode="auto">
          <a:xfrm>
            <a:off x="312907" y="990600"/>
            <a:ext cx="8398213" cy="53340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Indo-European Languages</a:t>
            </a:r>
            <a:endParaRPr lang="en-US" dirty="0"/>
          </a:p>
        </p:txBody>
      </p:sp>
      <p:pic>
        <p:nvPicPr>
          <p:cNvPr id="187394" name="Picture 2"/>
          <p:cNvPicPr>
            <a:picLocks noGrp="1" noChangeAspect="1" noChangeArrowheads="1"/>
          </p:cNvPicPr>
          <p:nvPr>
            <p:ph idx="1"/>
          </p:nvPr>
        </p:nvPicPr>
        <p:blipFill>
          <a:blip r:embed="rId2" cstate="print"/>
          <a:srcRect/>
          <a:stretch>
            <a:fillRect/>
          </a:stretch>
        </p:blipFill>
        <p:spPr bwMode="auto">
          <a:xfrm>
            <a:off x="397808" y="838200"/>
            <a:ext cx="8593792" cy="588299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Indo-European Languages</a:t>
            </a:r>
            <a:endParaRPr lang="en-US" dirty="0"/>
          </a:p>
        </p:txBody>
      </p:sp>
      <p:pic>
        <p:nvPicPr>
          <p:cNvPr id="188418" name="Picture 2"/>
          <p:cNvPicPr>
            <a:picLocks noGrp="1" noChangeAspect="1" noChangeArrowheads="1"/>
          </p:cNvPicPr>
          <p:nvPr>
            <p:ph idx="1"/>
          </p:nvPr>
        </p:nvPicPr>
        <p:blipFill>
          <a:blip r:embed="rId2" cstate="print"/>
          <a:srcRect/>
          <a:stretch>
            <a:fillRect/>
          </a:stretch>
        </p:blipFill>
        <p:spPr bwMode="auto">
          <a:xfrm>
            <a:off x="183251" y="1143000"/>
            <a:ext cx="8777497" cy="51054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God’s Instructions to Noah </a:t>
            </a:r>
            <a:br>
              <a:rPr lang="en-US" sz="3200" b="1" dirty="0" smtClean="0">
                <a:latin typeface="Tahoma" pitchFamily="34" charset="0"/>
              </a:rPr>
            </a:br>
            <a:r>
              <a:rPr lang="en-US" sz="3200" b="1" dirty="0" smtClean="0">
                <a:latin typeface="Tahoma" pitchFamily="34" charset="0"/>
              </a:rPr>
              <a:t>(</a:t>
            </a:r>
            <a:r>
              <a:rPr lang="en-US" sz="2800" b="1" dirty="0" smtClean="0">
                <a:latin typeface="Tahoma" pitchFamily="34" charset="0"/>
              </a:rPr>
              <a:t>Genesis 8:15-9:7) </a:t>
            </a:r>
            <a:endParaRPr lang="en-US" sz="3200" b="1" dirty="0" smtClean="0">
              <a:latin typeface="Tahoma" pitchFamily="34" charset="0"/>
            </a:endParaRPr>
          </a:p>
        </p:txBody>
      </p:sp>
      <p:sp>
        <p:nvSpPr>
          <p:cNvPr id="60419" name="Rectangle 3"/>
          <p:cNvSpPr>
            <a:spLocks noGrp="1" noChangeArrowheads="1"/>
          </p:cNvSpPr>
          <p:nvPr>
            <p:ph idx="1"/>
          </p:nvPr>
        </p:nvSpPr>
        <p:spPr>
          <a:xfrm>
            <a:off x="457200" y="990600"/>
            <a:ext cx="8229600" cy="5867400"/>
          </a:xfrm>
        </p:spPr>
        <p:txBody>
          <a:bodyPr>
            <a:normAutofit/>
          </a:bodyPr>
          <a:lstStyle/>
          <a:p>
            <a:pPr marL="0" indent="0"/>
            <a:r>
              <a:rPr lang="en-US" sz="2800" i="1" baseline="30000" dirty="0" smtClean="0">
                <a:latin typeface="Cambria" pitchFamily="18" charset="0"/>
              </a:rPr>
              <a:t>5</a:t>
            </a:r>
            <a:r>
              <a:rPr lang="en-US" sz="2800" i="1" dirty="0" smtClean="0">
                <a:latin typeface="Cambria" pitchFamily="18" charset="0"/>
              </a:rPr>
              <a:t> And for your lifeblood I will require a reckoning: from every beast I will require it and from man. From his fellow man I will require a reckoning for the life of man. </a:t>
            </a:r>
            <a:r>
              <a:rPr lang="en-US" sz="2800" i="1" baseline="30000" dirty="0" smtClean="0">
                <a:latin typeface="Cambria" pitchFamily="18" charset="0"/>
              </a:rPr>
              <a:t>6</a:t>
            </a:r>
            <a:r>
              <a:rPr lang="en-US" sz="2800" i="1" dirty="0" smtClean="0">
                <a:latin typeface="Cambria" pitchFamily="18" charset="0"/>
              </a:rPr>
              <a:t> "Whoever sheds the blood of man, by man shall his blood be shed, for God made man in his own image. </a:t>
            </a:r>
            <a:r>
              <a:rPr lang="en-US" sz="2800" i="1" baseline="30000" dirty="0" smtClean="0">
                <a:latin typeface="Cambria" pitchFamily="18" charset="0"/>
              </a:rPr>
              <a:t>7</a:t>
            </a:r>
            <a:r>
              <a:rPr lang="en-US" sz="2800" i="1" dirty="0" smtClean="0">
                <a:latin typeface="Cambria" pitchFamily="18" charset="0"/>
              </a:rPr>
              <a:t> And you, be fruitful and multiply, increase greatly on the earth and multiply in it.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Indo-European Languages</a:t>
            </a:r>
            <a:endParaRPr lang="en-US" dirty="0"/>
          </a:p>
        </p:txBody>
      </p:sp>
      <p:pic>
        <p:nvPicPr>
          <p:cNvPr id="189442" name="Picture 2"/>
          <p:cNvPicPr>
            <a:picLocks noGrp="1" noChangeAspect="1" noChangeArrowheads="1"/>
          </p:cNvPicPr>
          <p:nvPr>
            <p:ph idx="1"/>
          </p:nvPr>
        </p:nvPicPr>
        <p:blipFill>
          <a:blip r:embed="rId2" cstate="print"/>
          <a:srcRect/>
          <a:stretch>
            <a:fillRect/>
          </a:stretch>
        </p:blipFill>
        <p:spPr bwMode="auto">
          <a:xfrm>
            <a:off x="320040" y="1295400"/>
            <a:ext cx="8638904" cy="48768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85800"/>
            <a:ext cx="7772400" cy="5562600"/>
          </a:xfrm>
        </p:spPr>
        <p:txBody>
          <a:bodyPr/>
          <a:lstStyle/>
          <a:p>
            <a:r>
              <a:rPr lang="en-US" sz="2800" b="1" dirty="0" smtClean="0"/>
              <a:t>The next most widely spoken language family is the Sino-Tibetan group, which includes Chinese. </a:t>
            </a:r>
          </a:p>
          <a:p>
            <a:r>
              <a:rPr lang="en-US" sz="2800" b="1" dirty="0" smtClean="0"/>
              <a:t>It is estimated to have about 403 distinct languages and accounts for about 22 percent of the world’s population. </a:t>
            </a:r>
          </a:p>
          <a:p>
            <a:r>
              <a:rPr lang="en-US" sz="2800" b="1" dirty="0" smtClean="0"/>
              <a:t>That language family, too, is believed to have come from a common source, but </a:t>
            </a:r>
            <a:r>
              <a:rPr lang="en-US" sz="2800" b="1" i="1" dirty="0" smtClean="0"/>
              <a:t>different</a:t>
            </a:r>
            <a:r>
              <a:rPr lang="en-US" sz="2800" b="1" dirty="0" smtClean="0"/>
              <a:t> from Proto-Indo-European (PIE). </a:t>
            </a:r>
          </a:p>
          <a:p>
            <a:r>
              <a:rPr lang="en-US" sz="2800" b="1" dirty="0" smtClean="0"/>
              <a:t>Neither of these distinct source languages, however, can reasonably be dated earlier than the miracle at Babel. </a:t>
            </a:r>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09600"/>
            <a:ext cx="7772400" cy="5867400"/>
          </a:xfrm>
        </p:spPr>
        <p:txBody>
          <a:bodyPr>
            <a:normAutofit lnSpcReduction="10000"/>
          </a:bodyPr>
          <a:lstStyle/>
          <a:p>
            <a:r>
              <a:rPr lang="en-US" sz="2800" b="1" dirty="0" smtClean="0"/>
              <a:t>Besides these two families, 92 other distinct language families are thought to exist. </a:t>
            </a:r>
          </a:p>
          <a:p>
            <a:r>
              <a:rPr lang="en-US" sz="2800" b="1" dirty="0" smtClean="0"/>
              <a:t>There are two secular theories given to explain the world’s diverse languages: </a:t>
            </a:r>
          </a:p>
          <a:p>
            <a:pPr lvl="1"/>
            <a:r>
              <a:rPr lang="en-US" sz="2600" b="1" dirty="0" smtClean="0"/>
              <a:t>All these language groups (and their derived languages) came from a single original language, </a:t>
            </a:r>
          </a:p>
          <a:p>
            <a:pPr lvl="1"/>
            <a:r>
              <a:rPr lang="en-US" sz="2600" b="1" dirty="0" smtClean="0"/>
              <a:t>Or the language capacity must have evolved and expressed itself multiple times. </a:t>
            </a:r>
          </a:p>
          <a:p>
            <a:r>
              <a:rPr lang="en-US" sz="2800" b="1" dirty="0" smtClean="0"/>
              <a:t>Both ideas have been advocated by secular linguists, but neither idea makes much sense.</a:t>
            </a:r>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85800"/>
            <a:ext cx="7772400" cy="5638800"/>
          </a:xfrm>
        </p:spPr>
        <p:txBody>
          <a:bodyPr>
            <a:normAutofit fontScale="92500"/>
          </a:bodyPr>
          <a:lstStyle/>
          <a:p>
            <a:r>
              <a:rPr lang="en-US" sz="2800" b="1" dirty="0" smtClean="0"/>
              <a:t>The idea that something as complex as human language could arise by chance even </a:t>
            </a:r>
            <a:r>
              <a:rPr lang="en-US" sz="2800" b="1" i="1" dirty="0" smtClean="0"/>
              <a:t>onc</a:t>
            </a:r>
            <a:r>
              <a:rPr lang="en-US" sz="2800" b="1" dirty="0" smtClean="0"/>
              <a:t>e defies all common sense. </a:t>
            </a:r>
          </a:p>
          <a:p>
            <a:r>
              <a:rPr lang="en-US" sz="2800" b="1" dirty="0" smtClean="0"/>
              <a:t>The idea that the language capacity could come about by chance </a:t>
            </a:r>
            <a:r>
              <a:rPr lang="en-US" sz="2800" b="1" i="1" dirty="0" smtClean="0"/>
              <a:t>more</a:t>
            </a:r>
            <a:r>
              <a:rPr lang="en-US" sz="2800" b="1" dirty="0" smtClean="0"/>
              <a:t> than once is simply unbelievable. </a:t>
            </a:r>
          </a:p>
          <a:p>
            <a:r>
              <a:rPr lang="en-US" sz="2800" b="1" dirty="0" smtClean="0"/>
              <a:t>Furthermore, no one has shown how language families as different as Proto-Indo-European and Proto-Sino-Tibetan could derive from a common source. </a:t>
            </a:r>
          </a:p>
          <a:p>
            <a:r>
              <a:rPr lang="en-US" sz="2800" b="1" dirty="0" smtClean="0"/>
              <a:t>The vast differences in the various language groups cannot be convincingly explained by mere change of languages over time.</a:t>
            </a:r>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85800"/>
            <a:ext cx="7772400" cy="5562600"/>
          </a:xfrm>
        </p:spPr>
        <p:txBody>
          <a:bodyPr>
            <a:normAutofit/>
          </a:bodyPr>
          <a:lstStyle/>
          <a:p>
            <a:r>
              <a:rPr lang="en-US" sz="2800" b="1" dirty="0" smtClean="0"/>
              <a:t>On the other hand, the account given in scripture of the tower of Babel fits very nicely with the evidence that we see in the languages of the world today. </a:t>
            </a:r>
          </a:p>
          <a:p>
            <a:r>
              <a:rPr lang="en-US" sz="2800" b="1" dirty="0" smtClean="0"/>
              <a:t>Because God’s purpose at Babel was to confuse men’s ability to understand one another, we would </a:t>
            </a:r>
            <a:r>
              <a:rPr lang="en-US" sz="2800" b="1" i="1" dirty="0" smtClean="0"/>
              <a:t>expect</a:t>
            </a:r>
            <a:r>
              <a:rPr lang="en-US" sz="2800" b="1" dirty="0" smtClean="0"/>
              <a:t> that the languages created at Babel to be radically distinct from each other. </a:t>
            </a:r>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sz="3600" dirty="0" smtClean="0"/>
              <a:t>Origin of World Languages</a:t>
            </a:r>
            <a:endParaRPr lang="en-US" sz="3600" dirty="0"/>
          </a:p>
        </p:txBody>
      </p:sp>
      <p:sp>
        <p:nvSpPr>
          <p:cNvPr id="3" name="Content Placeholder 2"/>
          <p:cNvSpPr>
            <a:spLocks noGrp="1"/>
          </p:cNvSpPr>
          <p:nvPr>
            <p:ph idx="1"/>
          </p:nvPr>
        </p:nvSpPr>
        <p:spPr>
          <a:xfrm>
            <a:off x="685800" y="685800"/>
            <a:ext cx="7772400" cy="5562600"/>
          </a:xfrm>
        </p:spPr>
        <p:txBody>
          <a:bodyPr>
            <a:normAutofit/>
          </a:bodyPr>
          <a:lstStyle/>
          <a:p>
            <a:r>
              <a:rPr lang="en-US" sz="2800" b="1" dirty="0" smtClean="0"/>
              <a:t>Furthermore, when we study the rate of change in language that has occurred in  </a:t>
            </a:r>
            <a:r>
              <a:rPr lang="en-US" sz="2800" b="1" i="1" dirty="0" smtClean="0"/>
              <a:t>known</a:t>
            </a:r>
            <a:r>
              <a:rPr lang="en-US" sz="2800" b="1" dirty="0" smtClean="0"/>
              <a:t> language subgroups—notably those based on Latin, Sanskrit, Greek, and the Germanic and Slavic languages—we can see that all the languages in the world today could easily have been produced within the space of about 4,000 years that have passed since the tower of Babel.</a:t>
            </a:r>
          </a:p>
        </p:txBody>
      </p:sp>
      <p:sp>
        <p:nvSpPr>
          <p:cNvPr id="4" name="Rectangle 3"/>
          <p:cNvSpPr/>
          <p:nvPr/>
        </p:nvSpPr>
        <p:spPr>
          <a:xfrm>
            <a:off x="0" y="6457890"/>
            <a:ext cx="8915400" cy="400110"/>
          </a:xfrm>
          <a:prstGeom prst="rect">
            <a:avLst/>
          </a:prstGeom>
        </p:spPr>
        <p:txBody>
          <a:bodyPr wrap="square">
            <a:spAutoFit/>
          </a:bodyPr>
          <a:lstStyle/>
          <a:p>
            <a:pPr>
              <a:buNone/>
            </a:pPr>
            <a:r>
              <a:rPr lang="en-US" sz="2000" dirty="0" smtClean="0"/>
              <a:t>http://www.answersingenesis.org/articles/am/v3/n2/more-than-pie</a:t>
            </a:r>
            <a:endParaRPr lang="en-US" sz="2000" dirty="0"/>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b="-87793"/>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772400" cy="5638800"/>
          </a:xfrm>
        </p:spPr>
        <p:txBody>
          <a:bodyPr/>
          <a:lstStyle/>
          <a:p>
            <a:r>
              <a:rPr lang="en-US" sz="6600" dirty="0" smtClean="0">
                <a:solidFill>
                  <a:srgbClr val="0000CC"/>
                </a:solidFill>
                <a:effectLst>
                  <a:glow rad="228600">
                    <a:schemeClr val="accent1">
                      <a:satMod val="175000"/>
                      <a:alpha val="40000"/>
                    </a:schemeClr>
                  </a:glow>
                  <a:outerShdw blurRad="63500" dist="76200" dir="2700000" algn="tl" rotWithShape="0">
                    <a:schemeClr val="bg1"/>
                  </a:outerShdw>
                </a:effectLst>
                <a:latin typeface="Tahoma" pitchFamily="34" charset="0"/>
              </a:rPr>
              <a:t>How Did the Different Races of Men Arise From Noah and His Family?</a:t>
            </a:r>
            <a:endParaRPr lang="en-US" sz="6600" dirty="0">
              <a:solidFill>
                <a:srgbClr val="0000CC"/>
              </a:solidFill>
              <a:effectLst>
                <a:glow rad="228600">
                  <a:schemeClr val="accent1">
                    <a:satMod val="175000"/>
                    <a:alpha val="40000"/>
                  </a:schemeClr>
                </a:glow>
                <a:outerShdw blurRad="63500" dist="76200" dir="2700000" algn="tl" rotWithShape="0">
                  <a:schemeClr val="bg1"/>
                </a:outerShdw>
              </a:effectLst>
            </a:endParaRPr>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0"/>
            <a:ext cx="4191000" cy="2590800"/>
          </a:xfrm>
          <a:effectLst>
            <a:outerShdw dist="35921" dir="2700000" algn="ctr" rotWithShape="0">
              <a:schemeClr val="tx1"/>
            </a:outerShdw>
          </a:effectLst>
        </p:spPr>
        <p:txBody>
          <a:bodyPr/>
          <a:lstStyle/>
          <a:p>
            <a:pPr>
              <a:defRPr/>
            </a:pPr>
            <a:r>
              <a:rPr lang="en-US" sz="3200" dirty="0" smtClean="0">
                <a:solidFill>
                  <a:srgbClr val="0000FF"/>
                </a:solidFill>
                <a:effectLst>
                  <a:outerShdw blurRad="50800" dist="50800" dir="2700000" algn="tl">
                    <a:srgbClr val="000000"/>
                  </a:outerShdw>
                </a:effectLst>
                <a:latin typeface="Tahoma" pitchFamily="34" charset="0"/>
              </a:rPr>
              <a:t>How Did the Different Races of Men Arise From Noah and His Family</a:t>
            </a:r>
            <a:r>
              <a:rPr lang="en-US" sz="3200" dirty="0" smtClean="0">
                <a:solidFill>
                  <a:srgbClr val="0000FF"/>
                </a:solidFill>
                <a:effectLst>
                  <a:outerShdw blurRad="50800" dist="50800" dir="2700000" algn="tl">
                    <a:srgbClr val="000000"/>
                  </a:outerShdw>
                </a:effectLst>
                <a:latin typeface="Tahoma" pitchFamily="34" charset="0"/>
              </a:rPr>
              <a:t>?</a:t>
            </a:r>
            <a:endParaRPr lang="en-US" sz="3200" dirty="0" smtClean="0">
              <a:solidFill>
                <a:srgbClr val="0000FF"/>
              </a:solidFill>
              <a:effectLst>
                <a:outerShdw blurRad="50800" dist="50800" dir="2700000" algn="tl">
                  <a:srgbClr val="000000"/>
                </a:outerShdw>
              </a:effectLst>
              <a:latin typeface="Tahoma" pitchFamily="34" charset="0"/>
            </a:endParaRPr>
          </a:p>
        </p:txBody>
      </p:sp>
      <p:pic>
        <p:nvPicPr>
          <p:cNvPr id="147459" name="Picture 4" descr="HumanFaces"/>
          <p:cNvPicPr>
            <a:picLocks noChangeAspect="1" noChangeArrowheads="1"/>
          </p:cNvPicPr>
          <p:nvPr/>
        </p:nvPicPr>
        <p:blipFill>
          <a:blip r:embed="rId2" cstate="print"/>
          <a:srcRect/>
          <a:stretch>
            <a:fillRect/>
          </a:stretch>
        </p:blipFill>
        <p:spPr bwMode="auto">
          <a:xfrm>
            <a:off x="4191000" y="304800"/>
            <a:ext cx="4508500" cy="6350000"/>
          </a:xfrm>
          <a:prstGeom prst="rect">
            <a:avLst/>
          </a:prstGeom>
        </p:spPr>
      </p:pic>
      <p:sp>
        <p:nvSpPr>
          <p:cNvPr id="147460" name="Text Box 5"/>
          <p:cNvSpPr txBox="1">
            <a:spLocks noChangeArrowheads="1"/>
          </p:cNvSpPr>
          <p:nvPr/>
        </p:nvSpPr>
        <p:spPr bwMode="auto">
          <a:xfrm>
            <a:off x="152400" y="2590800"/>
            <a:ext cx="3733800" cy="4265783"/>
          </a:xfrm>
          <a:prstGeom prst="rect">
            <a:avLst/>
          </a:prstGeom>
          <a:noFill/>
          <a:ln w="9525" algn="ctr">
            <a:noFill/>
            <a:miter lim="800000"/>
            <a:headEnd/>
            <a:tailEnd/>
          </a:ln>
        </p:spPr>
        <p:txBody>
          <a:bodyPr wrap="square">
            <a:spAutoFit/>
          </a:bodyPr>
          <a:lstStyle/>
          <a:p>
            <a:pPr>
              <a:buFontTx/>
              <a:buNone/>
            </a:pPr>
            <a:r>
              <a:rPr lang="en-US" sz="2400" dirty="0" smtClean="0">
                <a:latin typeface="Calibri" pitchFamily="34" charset="0"/>
              </a:rPr>
              <a:t>Visualize those pictured on the right without the variations </a:t>
            </a:r>
            <a:r>
              <a:rPr lang="en-US" sz="2400" dirty="0">
                <a:latin typeface="Calibri" pitchFamily="34" charset="0"/>
              </a:rPr>
              <a:t>in dress, hair style, age, and skin color. </a:t>
            </a:r>
            <a:r>
              <a:rPr lang="en-US" sz="2400" b="1" dirty="0">
                <a:latin typeface="Calibri" pitchFamily="34" charset="0"/>
              </a:rPr>
              <a:t>How different are we? People continents apart laugh alike and cry alike. Our differences are small; the ways we are the same are great.</a:t>
            </a:r>
          </a:p>
          <a:p>
            <a:pPr>
              <a:buFontTx/>
              <a:buNone/>
            </a:pPr>
            <a:endParaRPr lang="en-US" sz="1000" dirty="0" smtClean="0"/>
          </a:p>
          <a:p>
            <a:pPr>
              <a:buFontTx/>
              <a:buNone/>
            </a:pPr>
            <a:r>
              <a:rPr lang="en-US" sz="1600" dirty="0" smtClean="0">
                <a:latin typeface="Cambria" pitchFamily="18" charset="0"/>
              </a:rPr>
              <a:t>(</a:t>
            </a:r>
            <a:r>
              <a:rPr lang="en-US" sz="1600" dirty="0">
                <a:latin typeface="Cambria" pitchFamily="18" charset="0"/>
              </a:rPr>
              <a:t>Walt Brown, </a:t>
            </a:r>
            <a:r>
              <a:rPr lang="en-US" sz="1600" i="1" dirty="0">
                <a:latin typeface="Cambria" pitchFamily="18" charset="0"/>
              </a:rPr>
              <a:t>In the Beginning</a:t>
            </a:r>
            <a:r>
              <a:rPr lang="en-US" sz="1600" dirty="0">
                <a:latin typeface="Cambria" pitchFamily="18" charset="0"/>
              </a:rPr>
              <a:t>, p.271)</a:t>
            </a:r>
          </a:p>
        </p:txBody>
      </p:sp>
      <p:sp>
        <p:nvSpPr>
          <p:cNvPr id="6" name="Rectangle 5"/>
          <p:cNvSpPr/>
          <p:nvPr/>
        </p:nvSpPr>
        <p:spPr>
          <a:xfrm>
            <a:off x="4191000" y="1219200"/>
            <a:ext cx="1019831" cy="338554"/>
          </a:xfrm>
          <a:prstGeom prst="rect">
            <a:avLst/>
          </a:prstGeom>
          <a:effectLst/>
        </p:spPr>
        <p:txBody>
          <a:bodyPr wrap="square">
            <a:spAutoFit/>
          </a:bodyPr>
          <a:lstStyle/>
          <a:p>
            <a:pPr>
              <a:buNone/>
            </a:pPr>
            <a:r>
              <a:rPr lang="en-US" sz="1600" dirty="0" smtClean="0">
                <a:solidFill>
                  <a:schemeClr val="bg1"/>
                </a:solidFill>
                <a:effectLst>
                  <a:outerShdw blurRad="63500" dist="63500" dir="2700000" algn="tl" rotWithShape="0">
                    <a:schemeClr val="tx1"/>
                  </a:outerShdw>
                </a:effectLst>
              </a:rPr>
              <a:t>Japan</a:t>
            </a:r>
            <a:endParaRPr lang="en-US" sz="1600" dirty="0">
              <a:solidFill>
                <a:schemeClr val="bg1"/>
              </a:solidFill>
              <a:effectLst>
                <a:outerShdw blurRad="63500" dist="63500" dir="2700000" algn="tl" rotWithShape="0">
                  <a:schemeClr val="tx1"/>
                </a:outerShdw>
              </a:effectLst>
            </a:endParaRPr>
          </a:p>
        </p:txBody>
      </p:sp>
      <p:sp>
        <p:nvSpPr>
          <p:cNvPr id="7" name="Rectangle 6"/>
          <p:cNvSpPr/>
          <p:nvPr/>
        </p:nvSpPr>
        <p:spPr>
          <a:xfrm>
            <a:off x="5334000" y="1219200"/>
            <a:ext cx="611834"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Tibet</a:t>
            </a:r>
          </a:p>
        </p:txBody>
      </p:sp>
      <p:sp>
        <p:nvSpPr>
          <p:cNvPr id="8" name="Rectangle 7"/>
          <p:cNvSpPr/>
          <p:nvPr/>
        </p:nvSpPr>
        <p:spPr>
          <a:xfrm>
            <a:off x="6553200" y="1219200"/>
            <a:ext cx="788999"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Borneo</a:t>
            </a:r>
          </a:p>
        </p:txBody>
      </p:sp>
      <p:sp>
        <p:nvSpPr>
          <p:cNvPr id="9" name="Rectangle 8"/>
          <p:cNvSpPr/>
          <p:nvPr/>
        </p:nvSpPr>
        <p:spPr>
          <a:xfrm>
            <a:off x="7620000" y="1219200"/>
            <a:ext cx="846707"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Holland</a:t>
            </a:r>
          </a:p>
        </p:txBody>
      </p:sp>
      <p:sp>
        <p:nvSpPr>
          <p:cNvPr id="10" name="Rectangle 9"/>
          <p:cNvSpPr/>
          <p:nvPr/>
        </p:nvSpPr>
        <p:spPr>
          <a:xfrm>
            <a:off x="4267200" y="2514600"/>
            <a:ext cx="768159"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Ireland</a:t>
            </a:r>
          </a:p>
        </p:txBody>
      </p:sp>
      <p:sp>
        <p:nvSpPr>
          <p:cNvPr id="11" name="Rectangle 10"/>
          <p:cNvSpPr/>
          <p:nvPr/>
        </p:nvSpPr>
        <p:spPr>
          <a:xfrm>
            <a:off x="5410200" y="2514600"/>
            <a:ext cx="675185"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China</a:t>
            </a:r>
          </a:p>
        </p:txBody>
      </p:sp>
      <p:sp>
        <p:nvSpPr>
          <p:cNvPr id="12" name="Rectangle 11"/>
          <p:cNvSpPr/>
          <p:nvPr/>
        </p:nvSpPr>
        <p:spPr>
          <a:xfrm>
            <a:off x="6477000" y="2514600"/>
            <a:ext cx="856325"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Rwanda</a:t>
            </a:r>
          </a:p>
        </p:txBody>
      </p:sp>
      <p:sp>
        <p:nvSpPr>
          <p:cNvPr id="13" name="Rectangle 12"/>
          <p:cNvSpPr/>
          <p:nvPr/>
        </p:nvSpPr>
        <p:spPr>
          <a:xfrm>
            <a:off x="7696200" y="2514600"/>
            <a:ext cx="686406"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Korea</a:t>
            </a:r>
          </a:p>
        </p:txBody>
      </p:sp>
      <p:sp>
        <p:nvSpPr>
          <p:cNvPr id="14" name="Rectangle 13"/>
          <p:cNvSpPr/>
          <p:nvPr/>
        </p:nvSpPr>
        <p:spPr>
          <a:xfrm>
            <a:off x="4038600" y="3733800"/>
            <a:ext cx="1284326"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New Zealand</a:t>
            </a:r>
          </a:p>
        </p:txBody>
      </p:sp>
      <p:sp>
        <p:nvSpPr>
          <p:cNvPr id="15" name="Rectangle 14"/>
          <p:cNvSpPr/>
          <p:nvPr/>
        </p:nvSpPr>
        <p:spPr>
          <a:xfrm>
            <a:off x="5715000" y="3733800"/>
            <a:ext cx="527709"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Bali</a:t>
            </a:r>
          </a:p>
        </p:txBody>
      </p:sp>
      <p:sp>
        <p:nvSpPr>
          <p:cNvPr id="16" name="Rectangle 15"/>
          <p:cNvSpPr/>
          <p:nvPr/>
        </p:nvSpPr>
        <p:spPr>
          <a:xfrm>
            <a:off x="6553200" y="3733800"/>
            <a:ext cx="925253"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Okinawa</a:t>
            </a:r>
          </a:p>
        </p:txBody>
      </p:sp>
      <p:sp>
        <p:nvSpPr>
          <p:cNvPr id="17" name="Rectangle 16"/>
          <p:cNvSpPr/>
          <p:nvPr/>
        </p:nvSpPr>
        <p:spPr>
          <a:xfrm>
            <a:off x="7848600" y="3733800"/>
            <a:ext cx="643125"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Israel</a:t>
            </a:r>
          </a:p>
        </p:txBody>
      </p:sp>
      <p:sp>
        <p:nvSpPr>
          <p:cNvPr id="18" name="Rectangle 17"/>
          <p:cNvSpPr/>
          <p:nvPr/>
        </p:nvSpPr>
        <p:spPr>
          <a:xfrm>
            <a:off x="4191000" y="5105400"/>
            <a:ext cx="1287532"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United States</a:t>
            </a:r>
          </a:p>
        </p:txBody>
      </p:sp>
      <p:sp>
        <p:nvSpPr>
          <p:cNvPr id="19" name="Rectangle 18"/>
          <p:cNvSpPr/>
          <p:nvPr/>
        </p:nvSpPr>
        <p:spPr>
          <a:xfrm>
            <a:off x="5486400" y="5105400"/>
            <a:ext cx="939681"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Australia</a:t>
            </a:r>
          </a:p>
        </p:txBody>
      </p:sp>
      <p:sp>
        <p:nvSpPr>
          <p:cNvPr id="20" name="Rectangle 19"/>
          <p:cNvSpPr/>
          <p:nvPr/>
        </p:nvSpPr>
        <p:spPr>
          <a:xfrm>
            <a:off x="6781800" y="5105400"/>
            <a:ext cx="607859"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India</a:t>
            </a:r>
          </a:p>
        </p:txBody>
      </p:sp>
      <p:sp>
        <p:nvSpPr>
          <p:cNvPr id="21" name="Rectangle 20"/>
          <p:cNvSpPr/>
          <p:nvPr/>
        </p:nvSpPr>
        <p:spPr>
          <a:xfrm>
            <a:off x="7848600" y="5105400"/>
            <a:ext cx="675185"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Egypt</a:t>
            </a:r>
          </a:p>
        </p:txBody>
      </p:sp>
      <p:sp>
        <p:nvSpPr>
          <p:cNvPr id="22" name="Rectangle 21"/>
          <p:cNvSpPr/>
          <p:nvPr/>
        </p:nvSpPr>
        <p:spPr>
          <a:xfrm>
            <a:off x="4191000" y="6096000"/>
            <a:ext cx="1143000" cy="584775"/>
          </a:xfrm>
          <a:prstGeom prst="rect">
            <a:avLst/>
          </a:prstGeom>
        </p:spPr>
        <p:txBody>
          <a:bodyPr wrap="square">
            <a:spAutoFit/>
          </a:bodyPr>
          <a:lstStyle/>
          <a:p>
            <a:pPr>
              <a:buNone/>
            </a:pPr>
            <a:r>
              <a:rPr lang="en-US" sz="1600" dirty="0" err="1" smtClean="0">
                <a:solidFill>
                  <a:schemeClr val="bg1"/>
                </a:solidFill>
                <a:effectLst>
                  <a:outerShdw blurRad="63500" dist="63500" dir="2700000" algn="tl" rotWithShape="0">
                    <a:schemeClr val="tx1"/>
                  </a:outerShdw>
                </a:effectLst>
              </a:rPr>
              <a:t>Molucca</a:t>
            </a:r>
            <a:r>
              <a:rPr lang="en-US" sz="1600" dirty="0" smtClean="0">
                <a:solidFill>
                  <a:schemeClr val="bg1"/>
                </a:solidFill>
                <a:effectLst>
                  <a:outerShdw blurRad="63500" dist="63500" dir="2700000" algn="tl" rotWithShape="0">
                    <a:schemeClr val="tx1"/>
                  </a:outerShdw>
                </a:effectLst>
              </a:rPr>
              <a:t> Islands</a:t>
            </a:r>
          </a:p>
        </p:txBody>
      </p:sp>
      <p:sp>
        <p:nvSpPr>
          <p:cNvPr id="23" name="Rectangle 22"/>
          <p:cNvSpPr/>
          <p:nvPr/>
        </p:nvSpPr>
        <p:spPr>
          <a:xfrm>
            <a:off x="5562600" y="6324600"/>
            <a:ext cx="800219"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Canada</a:t>
            </a:r>
          </a:p>
        </p:txBody>
      </p:sp>
      <p:sp>
        <p:nvSpPr>
          <p:cNvPr id="24" name="Rectangle 23"/>
          <p:cNvSpPr/>
          <p:nvPr/>
        </p:nvSpPr>
        <p:spPr>
          <a:xfrm>
            <a:off x="6629400" y="6324600"/>
            <a:ext cx="766557"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Greece</a:t>
            </a:r>
          </a:p>
        </p:txBody>
      </p:sp>
      <p:sp>
        <p:nvSpPr>
          <p:cNvPr id="25" name="Rectangle 24"/>
          <p:cNvSpPr/>
          <p:nvPr/>
        </p:nvSpPr>
        <p:spPr>
          <a:xfrm>
            <a:off x="7696200" y="6324600"/>
            <a:ext cx="1075936" cy="338554"/>
          </a:xfrm>
          <a:prstGeom prst="rect">
            <a:avLst/>
          </a:prstGeom>
        </p:spPr>
        <p:txBody>
          <a:bodyPr wrap="none">
            <a:spAutoFit/>
          </a:bodyPr>
          <a:lstStyle/>
          <a:p>
            <a:pPr>
              <a:buNone/>
            </a:pPr>
            <a:r>
              <a:rPr lang="en-US" sz="1600" dirty="0" smtClean="0">
                <a:solidFill>
                  <a:schemeClr val="bg1"/>
                </a:solidFill>
                <a:effectLst>
                  <a:outerShdw blurRad="63500" dist="63500" dir="2700000" algn="tl" rotWithShape="0">
                    <a:schemeClr val="tx1"/>
                  </a:outerShdw>
                </a:effectLst>
              </a:rPr>
              <a:t>Guatemala</a:t>
            </a:r>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3600" b="0" dirty="0" smtClean="0"/>
          </a:p>
        </p:txBody>
      </p:sp>
      <p:sp>
        <p:nvSpPr>
          <p:cNvPr id="158723" name="Rectangle 3"/>
          <p:cNvSpPr>
            <a:spLocks noGrp="1" noChangeArrowheads="1"/>
          </p:cNvSpPr>
          <p:nvPr>
            <p:ph type="body" idx="1"/>
          </p:nvPr>
        </p:nvSpPr>
        <p:spPr>
          <a:xfrm>
            <a:off x="609600" y="1143000"/>
            <a:ext cx="7924800" cy="5257800"/>
          </a:xfrm>
        </p:spPr>
        <p:txBody>
          <a:bodyPr/>
          <a:lstStyle/>
          <a:p>
            <a:r>
              <a:rPr lang="en-US" sz="2800" dirty="0" smtClean="0"/>
              <a:t>According to the Bible, all humans on earth today are descended from Noah and his wife, his three sons and their wives and before that from Adam and Eve.</a:t>
            </a:r>
          </a:p>
          <a:p>
            <a:pPr lvl="1"/>
            <a:r>
              <a:rPr lang="en-US" sz="2800" dirty="0" smtClean="0">
                <a:solidFill>
                  <a:srgbClr val="000000"/>
                </a:solidFill>
                <a:latin typeface="Cambria" pitchFamily="18" charset="0"/>
              </a:rPr>
              <a:t>Acts 17:26 -</a:t>
            </a:r>
            <a:r>
              <a:rPr lang="en-US" sz="2800" b="0" dirty="0" smtClean="0">
                <a:solidFill>
                  <a:srgbClr val="000000"/>
                </a:solidFill>
                <a:latin typeface="Cambria" pitchFamily="18" charset="0"/>
              </a:rPr>
              <a:t> </a:t>
            </a:r>
            <a:r>
              <a:rPr lang="en-US" sz="2800" i="1" dirty="0" smtClean="0">
                <a:solidFill>
                  <a:srgbClr val="333399"/>
                </a:solidFill>
                <a:latin typeface="Cambria" pitchFamily="18" charset="0"/>
              </a:rPr>
              <a:t>And he made from </a:t>
            </a:r>
            <a:r>
              <a:rPr lang="en-US" sz="2800" i="1" u="sng" dirty="0" smtClean="0">
                <a:solidFill>
                  <a:srgbClr val="333399"/>
                </a:solidFill>
                <a:latin typeface="Cambria" pitchFamily="18" charset="0"/>
              </a:rPr>
              <a:t>one man</a:t>
            </a:r>
            <a:r>
              <a:rPr lang="en-US" sz="2800" i="1" dirty="0" smtClean="0">
                <a:solidFill>
                  <a:srgbClr val="333399"/>
                </a:solidFill>
                <a:latin typeface="Cambria" pitchFamily="18" charset="0"/>
              </a:rPr>
              <a:t> every nation of mankind to live on all the face of the earth, having determined allotted periods and the boundaries of their dwelling </a:t>
            </a:r>
            <a:r>
              <a:rPr lang="en-US" sz="2800" i="1" dirty="0" smtClean="0">
                <a:solidFill>
                  <a:srgbClr val="333399"/>
                </a:solidFill>
                <a:latin typeface="Cambria" pitchFamily="18" charset="0"/>
              </a:rPr>
              <a:t>place</a:t>
            </a:r>
            <a:endParaRPr lang="en-US" sz="2400" i="1" dirty="0" smtClean="0">
              <a:solidFill>
                <a:srgbClr val="333399"/>
              </a:solidFill>
              <a:latin typeface="Cambria" pitchFamily="18" charset="0"/>
            </a:endParaRPr>
          </a:p>
          <a:p>
            <a:endParaRPr lang="en-US" sz="2800" dirty="0" smtClean="0"/>
          </a:p>
          <a:p>
            <a:endParaRPr lang="en-US" sz="2800" dirty="0" smtClean="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23">
                                            <p:txEl>
                                              <p:pRg st="1" end="1"/>
                                            </p:txEl>
                                          </p:spTgt>
                                        </p:tgtEl>
                                        <p:attrNameLst>
                                          <p:attrName>style.visibility</p:attrName>
                                        </p:attrNameLst>
                                      </p:cBhvr>
                                      <p:to>
                                        <p:strVal val="visible"/>
                                      </p:to>
                                    </p:set>
                                    <p:animEffect transition="in" filter="dissolve">
                                      <p:cBhvr>
                                        <p:cTn id="7" dur="500"/>
                                        <p:tgtEl>
                                          <p:spTgt spid="158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uiExpand="1"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76163" name="Rectangle 3"/>
          <p:cNvSpPr>
            <a:spLocks noGrp="1" noChangeArrowheads="1"/>
          </p:cNvSpPr>
          <p:nvPr>
            <p:ph type="body" idx="1"/>
          </p:nvPr>
        </p:nvSpPr>
        <p:spPr>
          <a:xfrm>
            <a:off x="228600" y="1143000"/>
            <a:ext cx="8763000" cy="5105400"/>
          </a:xfrm>
        </p:spPr>
        <p:txBody>
          <a:bodyPr/>
          <a:lstStyle/>
          <a:p>
            <a:r>
              <a:rPr lang="en-US" sz="2400" dirty="0" smtClean="0"/>
              <a:t>The Bible does not speak of races per se; it speaks instead of tribes, people groups, languages and nations.</a:t>
            </a:r>
          </a:p>
          <a:p>
            <a:pPr lvl="1"/>
            <a:r>
              <a:rPr lang="en-US" sz="2400" dirty="0" smtClean="0">
                <a:solidFill>
                  <a:srgbClr val="000000"/>
                </a:solidFill>
                <a:latin typeface="Cambria" pitchFamily="18" charset="0"/>
              </a:rPr>
              <a:t>Revelation 5:9b - </a:t>
            </a:r>
            <a:r>
              <a:rPr lang="en-US" sz="2400" dirty="0" smtClean="0">
                <a:solidFill>
                  <a:srgbClr val="333399"/>
                </a:solidFill>
                <a:latin typeface="Cambria" pitchFamily="18" charset="0"/>
              </a:rPr>
              <a:t>… </a:t>
            </a:r>
            <a:r>
              <a:rPr lang="en-US" sz="2400" i="1" dirty="0" smtClean="0">
                <a:solidFill>
                  <a:srgbClr val="333399"/>
                </a:solidFill>
                <a:latin typeface="Cambria" pitchFamily="18" charset="0"/>
              </a:rPr>
              <a:t>and </a:t>
            </a:r>
            <a:r>
              <a:rPr lang="en-US" sz="2400" i="1" dirty="0" smtClean="0">
                <a:solidFill>
                  <a:srgbClr val="333399"/>
                </a:solidFill>
                <a:latin typeface="Cambria" pitchFamily="18" charset="0"/>
              </a:rPr>
              <a:t>by your blood you ransomed people for God from every </a:t>
            </a:r>
            <a:r>
              <a:rPr lang="en-US" sz="2400" i="1" u="sng" dirty="0" smtClean="0">
                <a:solidFill>
                  <a:srgbClr val="333399"/>
                </a:solidFill>
                <a:latin typeface="Cambria" pitchFamily="18" charset="0"/>
              </a:rPr>
              <a:t>tribe</a:t>
            </a:r>
            <a:r>
              <a:rPr lang="en-US" sz="2400" i="1" dirty="0" smtClean="0">
                <a:solidFill>
                  <a:srgbClr val="333399"/>
                </a:solidFill>
                <a:latin typeface="Cambria" pitchFamily="18" charset="0"/>
              </a:rPr>
              <a:t> and </a:t>
            </a:r>
            <a:r>
              <a:rPr lang="en-US" sz="2400" i="1" u="sng" dirty="0" smtClean="0">
                <a:solidFill>
                  <a:srgbClr val="333399"/>
                </a:solidFill>
                <a:latin typeface="Cambria" pitchFamily="18" charset="0"/>
              </a:rPr>
              <a:t>language</a:t>
            </a:r>
            <a:r>
              <a:rPr lang="en-US" sz="2400" i="1" dirty="0" smtClean="0">
                <a:solidFill>
                  <a:srgbClr val="333399"/>
                </a:solidFill>
                <a:latin typeface="Cambria" pitchFamily="18" charset="0"/>
              </a:rPr>
              <a:t> and </a:t>
            </a:r>
            <a:r>
              <a:rPr lang="en-US" sz="2400" i="1" u="sng" dirty="0" smtClean="0">
                <a:solidFill>
                  <a:srgbClr val="333399"/>
                </a:solidFill>
                <a:latin typeface="Cambria" pitchFamily="18" charset="0"/>
              </a:rPr>
              <a:t>people</a:t>
            </a:r>
            <a:r>
              <a:rPr lang="en-US" sz="2400" i="1" dirty="0" smtClean="0">
                <a:solidFill>
                  <a:srgbClr val="333399"/>
                </a:solidFill>
                <a:latin typeface="Cambria" pitchFamily="18" charset="0"/>
              </a:rPr>
              <a:t> and </a:t>
            </a:r>
            <a:r>
              <a:rPr lang="en-US" sz="2400" i="1" u="sng" dirty="0" smtClean="0">
                <a:solidFill>
                  <a:srgbClr val="333399"/>
                </a:solidFill>
                <a:latin typeface="Cambria" pitchFamily="18" charset="0"/>
              </a:rPr>
              <a:t>nation</a:t>
            </a:r>
            <a:endParaRPr lang="en-US" sz="2400" i="1" u="sng" dirty="0" smtClean="0">
              <a:solidFill>
                <a:srgbClr val="333399"/>
              </a:solidFill>
              <a:latin typeface="Cambria" pitchFamily="18" charset="0"/>
            </a:endParaRPr>
          </a:p>
          <a:p>
            <a:pPr lvl="1"/>
            <a:r>
              <a:rPr lang="en-US" sz="2400" dirty="0" smtClean="0">
                <a:solidFill>
                  <a:srgbClr val="000000"/>
                </a:solidFill>
                <a:latin typeface="Cambria" pitchFamily="18" charset="0"/>
              </a:rPr>
              <a:t>Revelation 13:7 -</a:t>
            </a:r>
            <a:r>
              <a:rPr lang="en-US" sz="2400" b="0" dirty="0" smtClean="0">
                <a:solidFill>
                  <a:srgbClr val="000000"/>
                </a:solidFill>
                <a:latin typeface="Cambria" pitchFamily="18" charset="0"/>
              </a:rPr>
              <a:t> </a:t>
            </a:r>
            <a:r>
              <a:rPr lang="en-US" sz="2400" dirty="0" smtClean="0">
                <a:latin typeface="Cambria" pitchFamily="18" charset="0"/>
              </a:rPr>
              <a:t> </a:t>
            </a:r>
            <a:r>
              <a:rPr lang="en-US" sz="2400" i="1" dirty="0" smtClean="0">
                <a:solidFill>
                  <a:srgbClr val="333399"/>
                </a:solidFill>
                <a:latin typeface="Cambria" pitchFamily="18" charset="0"/>
              </a:rPr>
              <a:t>And authority was given it over every </a:t>
            </a:r>
            <a:r>
              <a:rPr lang="en-US" sz="2400" i="1" u="sng" dirty="0" smtClean="0">
                <a:solidFill>
                  <a:srgbClr val="333399"/>
                </a:solidFill>
                <a:latin typeface="Cambria" pitchFamily="18" charset="0"/>
              </a:rPr>
              <a:t>tribe</a:t>
            </a:r>
            <a:r>
              <a:rPr lang="en-US" sz="2400" i="1" dirty="0" smtClean="0">
                <a:solidFill>
                  <a:srgbClr val="333399"/>
                </a:solidFill>
                <a:latin typeface="Cambria" pitchFamily="18" charset="0"/>
              </a:rPr>
              <a:t> and </a:t>
            </a:r>
            <a:r>
              <a:rPr lang="en-US" sz="2400" i="1" u="sng" dirty="0" smtClean="0">
                <a:solidFill>
                  <a:srgbClr val="333399"/>
                </a:solidFill>
                <a:latin typeface="Cambria" pitchFamily="18" charset="0"/>
              </a:rPr>
              <a:t>people</a:t>
            </a:r>
            <a:r>
              <a:rPr lang="en-US" sz="2400" i="1" dirty="0" smtClean="0">
                <a:solidFill>
                  <a:srgbClr val="333399"/>
                </a:solidFill>
                <a:latin typeface="Cambria" pitchFamily="18" charset="0"/>
              </a:rPr>
              <a:t> and </a:t>
            </a:r>
            <a:r>
              <a:rPr lang="en-US" sz="2400" i="1" u="sng" dirty="0" smtClean="0">
                <a:solidFill>
                  <a:srgbClr val="333399"/>
                </a:solidFill>
                <a:latin typeface="Cambria" pitchFamily="18" charset="0"/>
              </a:rPr>
              <a:t>language</a:t>
            </a:r>
            <a:r>
              <a:rPr lang="en-US" sz="2400" i="1" dirty="0" smtClean="0">
                <a:solidFill>
                  <a:srgbClr val="333399"/>
                </a:solidFill>
                <a:latin typeface="Cambria" pitchFamily="18" charset="0"/>
              </a:rPr>
              <a:t> and </a:t>
            </a:r>
            <a:r>
              <a:rPr lang="en-US" sz="2400" i="1" u="sng" dirty="0" smtClean="0">
                <a:solidFill>
                  <a:srgbClr val="333399"/>
                </a:solidFill>
                <a:latin typeface="Cambria" pitchFamily="18" charset="0"/>
              </a:rPr>
              <a:t>nation</a:t>
            </a:r>
            <a:endParaRPr lang="en-US" sz="2000" i="1" u="sng" dirty="0" smtClean="0">
              <a:solidFill>
                <a:srgbClr val="333399"/>
              </a:solidFill>
              <a:latin typeface="Cambria" pitchFamily="18" charset="0"/>
            </a:endParaRPr>
          </a:p>
          <a:p>
            <a:r>
              <a:rPr lang="en-US" sz="2400" dirty="0" smtClean="0"/>
              <a:t>Therefore, in one sense, there is really only </a:t>
            </a:r>
            <a:r>
              <a:rPr lang="en-US" sz="2400" u="sng" dirty="0" smtClean="0"/>
              <a:t>one race</a:t>
            </a:r>
            <a:r>
              <a:rPr lang="en-US" sz="2400" dirty="0" smtClean="0"/>
              <a:t>: the human race!</a:t>
            </a:r>
          </a:p>
          <a:p>
            <a:r>
              <a:rPr lang="en-US" sz="2400" dirty="0" smtClean="0"/>
              <a:t>Clearly</a:t>
            </a:r>
            <a:r>
              <a:rPr lang="en-US" sz="2400" dirty="0" smtClean="0"/>
              <a:t>, though, there are groups of people who have certain features (e.g., skin color) in common, which distinguish them from other groups. </a:t>
            </a:r>
          </a:p>
        </p:txBody>
      </p:sp>
      <p:sp>
        <p:nvSpPr>
          <p:cNvPr id="151556"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dirty="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6163">
                                            <p:txEl>
                                              <p:pRg st="1" end="1"/>
                                            </p:txEl>
                                          </p:spTgt>
                                        </p:tgtEl>
                                        <p:attrNameLst>
                                          <p:attrName>style.visibility</p:attrName>
                                        </p:attrNameLst>
                                      </p:cBhvr>
                                      <p:to>
                                        <p:strVal val="visible"/>
                                      </p:to>
                                    </p:set>
                                    <p:animEffect transition="in" filter="dissolve">
                                      <p:cBhvr>
                                        <p:cTn id="7" dur="500"/>
                                        <p:tgtEl>
                                          <p:spTgt spid="4761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6163">
                                            <p:txEl>
                                              <p:pRg st="2" end="2"/>
                                            </p:txEl>
                                          </p:spTgt>
                                        </p:tgtEl>
                                        <p:attrNameLst>
                                          <p:attrName>style.visibility</p:attrName>
                                        </p:attrNameLst>
                                      </p:cBhvr>
                                      <p:to>
                                        <p:strVal val="visible"/>
                                      </p:to>
                                    </p:set>
                                    <p:animEffect transition="in" filter="dissolve">
                                      <p:cBhvr>
                                        <p:cTn id="12" dur="500"/>
                                        <p:tgtEl>
                                          <p:spTgt spid="4761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6163">
                                            <p:txEl>
                                              <p:pRg st="3" end="3"/>
                                            </p:txEl>
                                          </p:spTgt>
                                        </p:tgtEl>
                                        <p:attrNameLst>
                                          <p:attrName>style.visibility</p:attrName>
                                        </p:attrNameLst>
                                      </p:cBhvr>
                                      <p:to>
                                        <p:strVal val="visible"/>
                                      </p:to>
                                    </p:set>
                                    <p:animEffect transition="in" filter="dissolve">
                                      <p:cBhvr>
                                        <p:cTn id="17" dur="500"/>
                                        <p:tgtEl>
                                          <p:spTgt spid="4761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6163">
                                            <p:txEl>
                                              <p:pRg st="4" end="4"/>
                                            </p:txEl>
                                          </p:spTgt>
                                        </p:tgtEl>
                                        <p:attrNameLst>
                                          <p:attrName>style.visibility</p:attrName>
                                        </p:attrNameLst>
                                      </p:cBhvr>
                                      <p:to>
                                        <p:strVal val="visible"/>
                                      </p:to>
                                    </p:set>
                                    <p:animEffect transition="in" filter="dissolve">
                                      <p:cBhvr>
                                        <p:cTn id="22" dur="500"/>
                                        <p:tgtEl>
                                          <p:spTgt spid="476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uiExpand="1"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p:spPr>
        <p:txBody>
          <a:bodyPr/>
          <a:lstStyle/>
          <a:p>
            <a:pPr eaLnBrk="1" hangingPunct="1">
              <a:defRPr/>
            </a:pPr>
            <a:r>
              <a:rPr lang="en-US" sz="3200" b="1" dirty="0" smtClean="0">
                <a:latin typeface="Tahoma" pitchFamily="34" charset="0"/>
              </a:rPr>
              <a:t>God Makes a Covenant With Noah and</a:t>
            </a:r>
            <a:br>
              <a:rPr lang="en-US" sz="3200" b="1" dirty="0" smtClean="0">
                <a:latin typeface="Tahoma" pitchFamily="34" charset="0"/>
              </a:rPr>
            </a:br>
            <a:r>
              <a:rPr lang="en-US" sz="3200" b="1" dirty="0" smtClean="0">
                <a:latin typeface="Tahoma" pitchFamily="34" charset="0"/>
              </a:rPr>
              <a:t>All Living Creatures</a:t>
            </a:r>
            <a:r>
              <a:rPr lang="en-US" sz="3600" b="1" dirty="0" smtClean="0">
                <a:latin typeface="Tahoma" pitchFamily="34" charset="0"/>
              </a:rPr>
              <a:t/>
            </a:r>
            <a:br>
              <a:rPr lang="en-US" sz="3600" b="1" dirty="0" smtClean="0">
                <a:latin typeface="Tahoma" pitchFamily="34" charset="0"/>
              </a:rPr>
            </a:br>
            <a:r>
              <a:rPr lang="en-US" sz="3200" b="1" dirty="0" smtClean="0">
                <a:latin typeface="Tahoma" pitchFamily="34" charset="0"/>
              </a:rPr>
              <a:t>(</a:t>
            </a:r>
            <a:r>
              <a:rPr lang="en-US" sz="2800" b="1" dirty="0" smtClean="0">
                <a:latin typeface="Tahoma" pitchFamily="34" charset="0"/>
              </a:rPr>
              <a:t>Genesis 9:8-17)</a:t>
            </a:r>
            <a:endParaRPr lang="en-US" sz="3600" b="1" dirty="0" smtClean="0">
              <a:latin typeface="Tahoma" pitchFamily="34" charset="0"/>
            </a:endParaRPr>
          </a:p>
        </p:txBody>
      </p:sp>
      <p:sp>
        <p:nvSpPr>
          <p:cNvPr id="60419" name="Rectangle 3"/>
          <p:cNvSpPr>
            <a:spLocks noGrp="1" noChangeArrowheads="1"/>
          </p:cNvSpPr>
          <p:nvPr>
            <p:ph idx="1"/>
          </p:nvPr>
        </p:nvSpPr>
        <p:spPr>
          <a:xfrm>
            <a:off x="457200" y="1524000"/>
            <a:ext cx="8229600" cy="5334000"/>
          </a:xfrm>
        </p:spPr>
        <p:txBody>
          <a:bodyPr>
            <a:normAutofit fontScale="92500" lnSpcReduction="10000"/>
          </a:bodyPr>
          <a:lstStyle/>
          <a:p>
            <a:pPr marL="0" indent="0"/>
            <a:r>
              <a:rPr lang="en-US" sz="2800" i="1" baseline="30000" dirty="0" smtClean="0">
                <a:latin typeface="Cambria" pitchFamily="18" charset="0"/>
              </a:rPr>
              <a:t>8</a:t>
            </a:r>
            <a:r>
              <a:rPr lang="en-US" sz="2800" i="1" dirty="0" smtClean="0">
                <a:latin typeface="Cambria" pitchFamily="18" charset="0"/>
              </a:rPr>
              <a:t> Then God said to Noah and to his sons with him, </a:t>
            </a:r>
            <a:r>
              <a:rPr lang="en-US" sz="2800" i="1" baseline="30000" dirty="0" smtClean="0">
                <a:latin typeface="Cambria" pitchFamily="18" charset="0"/>
              </a:rPr>
              <a:t>9</a:t>
            </a:r>
            <a:r>
              <a:rPr lang="en-US" sz="2800" i="1" dirty="0" smtClean="0">
                <a:latin typeface="Cambria" pitchFamily="18" charset="0"/>
              </a:rPr>
              <a:t> "Behold, I establish my covenant with you and your offspring after you, </a:t>
            </a:r>
            <a:r>
              <a:rPr lang="en-US" sz="2800" i="1" baseline="30000" dirty="0" smtClean="0">
                <a:latin typeface="Cambria" pitchFamily="18" charset="0"/>
              </a:rPr>
              <a:t>10</a:t>
            </a:r>
            <a:r>
              <a:rPr lang="en-US" sz="2800" i="1" dirty="0" smtClean="0">
                <a:latin typeface="Cambria" pitchFamily="18" charset="0"/>
              </a:rPr>
              <a:t> and with every living creature that is with you, the birds, the livestock, and every beast of the earth with you, as many as came out of the ark; it is for every beast of the earth. </a:t>
            </a:r>
            <a:r>
              <a:rPr lang="en-US" sz="2800" i="1" baseline="30000" dirty="0" smtClean="0">
                <a:latin typeface="Cambria" pitchFamily="18" charset="0"/>
              </a:rPr>
              <a:t>11</a:t>
            </a:r>
            <a:r>
              <a:rPr lang="en-US" sz="2800" i="1" dirty="0" smtClean="0">
                <a:latin typeface="Cambria" pitchFamily="18" charset="0"/>
              </a:rPr>
              <a:t> I establish my covenant with you, that never again shall all flesh be cut off by the waters of the flood, and never again shall there be a flood to destroy the earth.” </a:t>
            </a:r>
            <a:r>
              <a:rPr lang="en-US" sz="2800" i="1" baseline="30000" dirty="0" smtClean="0">
                <a:latin typeface="Cambria" pitchFamily="18" charset="0"/>
              </a:rPr>
              <a:t>12</a:t>
            </a:r>
            <a:r>
              <a:rPr lang="en-US" sz="2800" i="1" dirty="0" smtClean="0">
                <a:latin typeface="Cambria" pitchFamily="18" charset="0"/>
              </a:rPr>
              <a:t> And God said, "This is the sign of the covenant that I make between me and you and every living creature that is with you, for all future generations: </a:t>
            </a:r>
            <a:r>
              <a:rPr lang="en-US" sz="2800" i="1" baseline="30000" dirty="0" smtClean="0">
                <a:latin typeface="Cambria" pitchFamily="18" charset="0"/>
              </a:rPr>
              <a:t>13</a:t>
            </a:r>
            <a:r>
              <a:rPr lang="en-US" sz="2800" i="1" dirty="0" smtClean="0">
                <a:latin typeface="Cambria" pitchFamily="18" charset="0"/>
              </a:rPr>
              <a:t> I have set my bow in the cloud, and it shall be a sign of the covenant between me and the earth.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3600" b="0" dirty="0" smtClean="0"/>
          </a:p>
        </p:txBody>
      </p:sp>
      <p:sp>
        <p:nvSpPr>
          <p:cNvPr id="480259" name="Rectangle 3"/>
          <p:cNvSpPr>
            <a:spLocks noGrp="1" noChangeArrowheads="1"/>
          </p:cNvSpPr>
          <p:nvPr>
            <p:ph type="body" idx="1"/>
          </p:nvPr>
        </p:nvSpPr>
        <p:spPr>
          <a:xfrm>
            <a:off x="609600" y="1066800"/>
            <a:ext cx="7924800" cy="5334000"/>
          </a:xfrm>
        </p:spPr>
        <p:txBody>
          <a:bodyPr>
            <a:normAutofit fontScale="92500"/>
          </a:bodyPr>
          <a:lstStyle/>
          <a:p>
            <a:pPr>
              <a:lnSpc>
                <a:spcPct val="90000"/>
              </a:lnSpc>
            </a:pPr>
            <a:r>
              <a:rPr lang="en-US" sz="2800" dirty="0" smtClean="0"/>
              <a:t>We have seen in our study of Genesis how </a:t>
            </a:r>
            <a:r>
              <a:rPr lang="en-US" sz="2800" dirty="0" smtClean="0"/>
              <a:t>the population that descended from Noah’s family had one language and by living in one place were disobeying God’s command to </a:t>
            </a:r>
            <a:r>
              <a:rPr lang="en-US" sz="2800" dirty="0" smtClean="0"/>
              <a:t>“fill </a:t>
            </a:r>
            <a:r>
              <a:rPr lang="en-US" sz="2800" dirty="0" smtClean="0"/>
              <a:t>the </a:t>
            </a:r>
            <a:r>
              <a:rPr lang="en-US" sz="2800" dirty="0" smtClean="0"/>
              <a:t>earth” </a:t>
            </a:r>
            <a:r>
              <a:rPr lang="en-US" sz="2800" dirty="0" smtClean="0"/>
              <a:t>(Genesis 9:1, 11:4). </a:t>
            </a:r>
          </a:p>
          <a:p>
            <a:pPr>
              <a:lnSpc>
                <a:spcPct val="90000"/>
              </a:lnSpc>
            </a:pPr>
            <a:r>
              <a:rPr lang="en-US" sz="2800" dirty="0" smtClean="0"/>
              <a:t>God confused their language, causing a break-up of the population into smaller groups which scattered over the earth (Genesis 11:8-9). </a:t>
            </a:r>
          </a:p>
          <a:p>
            <a:pPr>
              <a:lnSpc>
                <a:spcPct val="90000"/>
              </a:lnSpc>
            </a:pPr>
            <a:r>
              <a:rPr lang="en-US" sz="2800" dirty="0" smtClean="0"/>
              <a:t>Modern genetics show how, following such a break-up of a population, variations in skin color, for example, </a:t>
            </a:r>
            <a:r>
              <a:rPr lang="en-US" sz="2800" dirty="0" smtClean="0"/>
              <a:t>between the dispersed groups can </a:t>
            </a:r>
            <a:r>
              <a:rPr lang="en-US" sz="2800" dirty="0" smtClean="0"/>
              <a:t>develop in only a few generations. </a:t>
            </a:r>
          </a:p>
        </p:txBody>
      </p:sp>
      <p:sp>
        <p:nvSpPr>
          <p:cNvPr id="150532"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0259">
                                            <p:txEl>
                                              <p:pRg st="1" end="1"/>
                                            </p:txEl>
                                          </p:spTgt>
                                        </p:tgtEl>
                                        <p:attrNameLst>
                                          <p:attrName>style.visibility</p:attrName>
                                        </p:attrNameLst>
                                      </p:cBhvr>
                                      <p:to>
                                        <p:strVal val="visible"/>
                                      </p:to>
                                    </p:set>
                                    <p:animEffect transition="in" filter="dissolve">
                                      <p:cBhvr>
                                        <p:cTn id="7" dur="500"/>
                                        <p:tgtEl>
                                          <p:spTgt spid="480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0259">
                                            <p:txEl>
                                              <p:pRg st="2" end="2"/>
                                            </p:txEl>
                                          </p:spTgt>
                                        </p:tgtEl>
                                        <p:attrNameLst>
                                          <p:attrName>style.visibility</p:attrName>
                                        </p:attrNameLst>
                                      </p:cBhvr>
                                      <p:to>
                                        <p:strVal val="visible"/>
                                      </p:to>
                                    </p:set>
                                    <p:animEffect transition="in" filter="dissolve">
                                      <p:cBhvr>
                                        <p:cTn id="12" dur="500"/>
                                        <p:tgtEl>
                                          <p:spTgt spid="480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uiExpand="1"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83331" name="Rectangle 3"/>
          <p:cNvSpPr>
            <a:spLocks noGrp="1" noChangeArrowheads="1"/>
          </p:cNvSpPr>
          <p:nvPr>
            <p:ph type="body" idx="1"/>
          </p:nvPr>
        </p:nvSpPr>
        <p:spPr>
          <a:xfrm>
            <a:off x="609600" y="1143000"/>
            <a:ext cx="7924800" cy="5181600"/>
          </a:xfrm>
        </p:spPr>
        <p:txBody>
          <a:bodyPr>
            <a:normAutofit/>
          </a:bodyPr>
          <a:lstStyle/>
          <a:p>
            <a:pPr>
              <a:lnSpc>
                <a:spcPct val="90000"/>
              </a:lnSpc>
            </a:pPr>
            <a:r>
              <a:rPr lang="en-US" sz="2400" dirty="0" smtClean="0"/>
              <a:t>We </a:t>
            </a:r>
            <a:r>
              <a:rPr lang="en-US" sz="2400" dirty="0" smtClean="0"/>
              <a:t>all have the same coloring pigment in our skin—melanin. </a:t>
            </a:r>
          </a:p>
          <a:p>
            <a:pPr>
              <a:lnSpc>
                <a:spcPct val="90000"/>
              </a:lnSpc>
            </a:pPr>
            <a:r>
              <a:rPr lang="en-US" sz="2400" dirty="0" smtClean="0"/>
              <a:t>Melanin is a dark-brownish pigment that is produced in different amounts in special cells in our skin. </a:t>
            </a:r>
          </a:p>
          <a:p>
            <a:pPr>
              <a:lnSpc>
                <a:spcPct val="90000"/>
              </a:lnSpc>
            </a:pPr>
            <a:r>
              <a:rPr lang="en-US" sz="2400" dirty="0" smtClean="0"/>
              <a:t>Those who have </a:t>
            </a:r>
            <a:r>
              <a:rPr lang="en-US" sz="2400" u="sng" dirty="0" smtClean="0"/>
              <a:t>none</a:t>
            </a:r>
            <a:r>
              <a:rPr lang="en-US" sz="2400" dirty="0" smtClean="0"/>
              <a:t> (like albinos</a:t>
            </a:r>
            <a:r>
              <a:rPr lang="en-US" sz="2400" dirty="0" smtClean="0"/>
              <a:t>, who inherit a mutation-caused defect, and cannot produce melanin), </a:t>
            </a:r>
            <a:r>
              <a:rPr lang="en-US" sz="2400" dirty="0" smtClean="0"/>
              <a:t>have </a:t>
            </a:r>
            <a:r>
              <a:rPr lang="en-US" sz="2400" dirty="0" smtClean="0"/>
              <a:t>a very white or pink skin coloring. </a:t>
            </a:r>
          </a:p>
          <a:p>
            <a:pPr>
              <a:lnSpc>
                <a:spcPct val="90000"/>
              </a:lnSpc>
            </a:pPr>
            <a:r>
              <a:rPr lang="en-US" sz="2400" dirty="0" smtClean="0"/>
              <a:t>Those with relatively little melanin are European </a:t>
            </a:r>
            <a:r>
              <a:rPr lang="en-US" sz="2400" dirty="0" smtClean="0"/>
              <a:t>white. </a:t>
            </a:r>
          </a:p>
          <a:p>
            <a:pPr>
              <a:lnSpc>
                <a:spcPct val="90000"/>
              </a:lnSpc>
            </a:pPr>
            <a:r>
              <a:rPr lang="en-US" sz="2400" dirty="0" smtClean="0"/>
              <a:t>Those with significantly large amounts </a:t>
            </a:r>
            <a:r>
              <a:rPr lang="en-US" sz="2400" dirty="0" smtClean="0"/>
              <a:t>of melanin, </a:t>
            </a:r>
            <a:r>
              <a:rPr lang="en-US" sz="2400" dirty="0" smtClean="0"/>
              <a:t>are black</a:t>
            </a:r>
            <a:r>
              <a:rPr lang="en-US" sz="2400" dirty="0" smtClean="0"/>
              <a:t>. </a:t>
            </a:r>
          </a:p>
          <a:p>
            <a:pPr>
              <a:lnSpc>
                <a:spcPct val="90000"/>
              </a:lnSpc>
            </a:pPr>
            <a:r>
              <a:rPr lang="en-US" sz="2400" dirty="0" smtClean="0"/>
              <a:t>And in between, of course, are </a:t>
            </a:r>
            <a:r>
              <a:rPr lang="en-US" sz="2400" dirty="0" smtClean="0"/>
              <a:t>various </a:t>
            </a:r>
            <a:r>
              <a:rPr lang="en-US" sz="2400" dirty="0" smtClean="0"/>
              <a:t>shades of brown. </a:t>
            </a:r>
          </a:p>
        </p:txBody>
      </p:sp>
      <p:sp>
        <p:nvSpPr>
          <p:cNvPr id="153604"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3331">
                                            <p:txEl>
                                              <p:pRg st="1" end="1"/>
                                            </p:txEl>
                                          </p:spTgt>
                                        </p:tgtEl>
                                        <p:attrNameLst>
                                          <p:attrName>style.visibility</p:attrName>
                                        </p:attrNameLst>
                                      </p:cBhvr>
                                      <p:to>
                                        <p:strVal val="visible"/>
                                      </p:to>
                                    </p:set>
                                    <p:animEffect transition="in" filter="dissolve">
                                      <p:cBhvr>
                                        <p:cTn id="7" dur="500"/>
                                        <p:tgtEl>
                                          <p:spTgt spid="4833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3331">
                                            <p:txEl>
                                              <p:pRg st="2" end="2"/>
                                            </p:txEl>
                                          </p:spTgt>
                                        </p:tgtEl>
                                        <p:attrNameLst>
                                          <p:attrName>style.visibility</p:attrName>
                                        </p:attrNameLst>
                                      </p:cBhvr>
                                      <p:to>
                                        <p:strVal val="visible"/>
                                      </p:to>
                                    </p:set>
                                    <p:animEffect transition="in" filter="dissolve">
                                      <p:cBhvr>
                                        <p:cTn id="12" dur="500"/>
                                        <p:tgtEl>
                                          <p:spTgt spid="4833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3331">
                                            <p:txEl>
                                              <p:pRg st="3" end="3"/>
                                            </p:txEl>
                                          </p:spTgt>
                                        </p:tgtEl>
                                        <p:attrNameLst>
                                          <p:attrName>style.visibility</p:attrName>
                                        </p:attrNameLst>
                                      </p:cBhvr>
                                      <p:to>
                                        <p:strVal val="visible"/>
                                      </p:to>
                                    </p:set>
                                    <p:animEffect transition="in" filter="dissolve">
                                      <p:cBhvr>
                                        <p:cTn id="17" dur="500"/>
                                        <p:tgtEl>
                                          <p:spTgt spid="4833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3331">
                                            <p:txEl>
                                              <p:pRg st="4" end="4"/>
                                            </p:txEl>
                                          </p:spTgt>
                                        </p:tgtEl>
                                        <p:attrNameLst>
                                          <p:attrName>style.visibility</p:attrName>
                                        </p:attrNameLst>
                                      </p:cBhvr>
                                      <p:to>
                                        <p:strVal val="visible"/>
                                      </p:to>
                                    </p:set>
                                    <p:animEffect transition="in" filter="dissolve">
                                      <p:cBhvr>
                                        <p:cTn id="22" dur="500"/>
                                        <p:tgtEl>
                                          <p:spTgt spid="4833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3331">
                                            <p:txEl>
                                              <p:pRg st="5" end="5"/>
                                            </p:txEl>
                                          </p:spTgt>
                                        </p:tgtEl>
                                        <p:attrNameLst>
                                          <p:attrName>style.visibility</p:attrName>
                                        </p:attrNameLst>
                                      </p:cBhvr>
                                      <p:to>
                                        <p:strVal val="visible"/>
                                      </p:to>
                                    </p:set>
                                    <p:animEffect transition="in" filter="dissolve">
                                      <p:cBhvr>
                                        <p:cTn id="27" dur="500"/>
                                        <p:tgtEl>
                                          <p:spTgt spid="483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uiExpand="1"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84355" name="Rectangle 3"/>
          <p:cNvSpPr>
            <a:spLocks noGrp="1" noChangeArrowheads="1"/>
          </p:cNvSpPr>
          <p:nvPr>
            <p:ph type="body" idx="1"/>
          </p:nvPr>
        </p:nvSpPr>
        <p:spPr>
          <a:xfrm>
            <a:off x="609600" y="1143000"/>
            <a:ext cx="7924800" cy="5181600"/>
          </a:xfrm>
        </p:spPr>
        <p:txBody>
          <a:bodyPr/>
          <a:lstStyle/>
          <a:p>
            <a:pPr>
              <a:lnSpc>
                <a:spcPct val="80000"/>
              </a:lnSpc>
            </a:pPr>
            <a:r>
              <a:rPr lang="en-US" sz="2400" dirty="0" smtClean="0"/>
              <a:t>How is it that many different skin colors can arise in a short time? </a:t>
            </a:r>
          </a:p>
          <a:p>
            <a:pPr>
              <a:lnSpc>
                <a:spcPct val="80000"/>
              </a:lnSpc>
            </a:pPr>
            <a:r>
              <a:rPr lang="en-US" sz="2400" dirty="0" smtClean="0"/>
              <a:t>Remember, whenever we speak of different ‘colors’ we are referring to different shades of the one color, melanin.</a:t>
            </a:r>
          </a:p>
          <a:p>
            <a:pPr>
              <a:lnSpc>
                <a:spcPct val="80000"/>
              </a:lnSpc>
            </a:pPr>
            <a:r>
              <a:rPr lang="en-US" sz="2400" dirty="0" smtClean="0"/>
              <a:t>If a person from a very black people group marries someone from a very white group, their </a:t>
            </a:r>
            <a:r>
              <a:rPr lang="en-US" sz="2400" dirty="0" smtClean="0"/>
              <a:t>offspring</a:t>
            </a:r>
            <a:r>
              <a:rPr lang="en-US" sz="2400" dirty="0" smtClean="0"/>
              <a:t>, known as </a:t>
            </a:r>
            <a:r>
              <a:rPr lang="en-US" sz="2400" dirty="0" smtClean="0"/>
              <a:t>“mulattos”, </a:t>
            </a:r>
            <a:r>
              <a:rPr lang="en-US" sz="2400" dirty="0" smtClean="0"/>
              <a:t>tend to be mid-brown</a:t>
            </a:r>
            <a:r>
              <a:rPr lang="en-US" sz="2400" dirty="0" smtClean="0"/>
              <a:t>. </a:t>
            </a:r>
          </a:p>
          <a:p>
            <a:pPr>
              <a:lnSpc>
                <a:spcPct val="80000"/>
              </a:lnSpc>
            </a:pPr>
            <a:r>
              <a:rPr lang="en-US" sz="2400" dirty="0" smtClean="0"/>
              <a:t>It has long been known that when mulattos marry each other, their offspring may be virtually any ‘color,’ ranging from very dark to very light. </a:t>
            </a:r>
          </a:p>
          <a:p>
            <a:pPr>
              <a:lnSpc>
                <a:spcPct val="80000"/>
              </a:lnSpc>
            </a:pPr>
            <a:r>
              <a:rPr lang="en-US" sz="2400" dirty="0" smtClean="0"/>
              <a:t>Understanding this gives us the clues we need to answer our question, but first we must look, in a simple way, at some of the basic principles of heredity.</a:t>
            </a:r>
          </a:p>
          <a:p>
            <a:pPr>
              <a:lnSpc>
                <a:spcPct val="80000"/>
              </a:lnSpc>
            </a:pPr>
            <a:endParaRPr lang="en-US" sz="2400" dirty="0" smtClean="0"/>
          </a:p>
        </p:txBody>
      </p:sp>
      <p:sp>
        <p:nvSpPr>
          <p:cNvPr id="154628"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dirty="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4355">
                                            <p:txEl>
                                              <p:pRg st="1" end="1"/>
                                            </p:txEl>
                                          </p:spTgt>
                                        </p:tgtEl>
                                        <p:attrNameLst>
                                          <p:attrName>style.visibility</p:attrName>
                                        </p:attrNameLst>
                                      </p:cBhvr>
                                      <p:to>
                                        <p:strVal val="visible"/>
                                      </p:to>
                                    </p:set>
                                    <p:animEffect transition="in" filter="dissolve">
                                      <p:cBhvr>
                                        <p:cTn id="7" dur="500"/>
                                        <p:tgtEl>
                                          <p:spTgt spid="4843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4355">
                                            <p:txEl>
                                              <p:pRg st="2" end="2"/>
                                            </p:txEl>
                                          </p:spTgt>
                                        </p:tgtEl>
                                        <p:attrNameLst>
                                          <p:attrName>style.visibility</p:attrName>
                                        </p:attrNameLst>
                                      </p:cBhvr>
                                      <p:to>
                                        <p:strVal val="visible"/>
                                      </p:to>
                                    </p:set>
                                    <p:animEffect transition="in" filter="dissolve">
                                      <p:cBhvr>
                                        <p:cTn id="12" dur="500"/>
                                        <p:tgtEl>
                                          <p:spTgt spid="4843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4355">
                                            <p:txEl>
                                              <p:pRg st="3" end="3"/>
                                            </p:txEl>
                                          </p:spTgt>
                                        </p:tgtEl>
                                        <p:attrNameLst>
                                          <p:attrName>style.visibility</p:attrName>
                                        </p:attrNameLst>
                                      </p:cBhvr>
                                      <p:to>
                                        <p:strVal val="visible"/>
                                      </p:to>
                                    </p:set>
                                    <p:animEffect transition="in" filter="dissolve">
                                      <p:cBhvr>
                                        <p:cTn id="17" dur="500"/>
                                        <p:tgtEl>
                                          <p:spTgt spid="4843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4355">
                                            <p:txEl>
                                              <p:pRg st="4" end="4"/>
                                            </p:txEl>
                                          </p:spTgt>
                                        </p:tgtEl>
                                        <p:attrNameLst>
                                          <p:attrName>style.visibility</p:attrName>
                                        </p:attrNameLst>
                                      </p:cBhvr>
                                      <p:to>
                                        <p:strVal val="visible"/>
                                      </p:to>
                                    </p:set>
                                    <p:animEffect transition="in" filter="dissolve">
                                      <p:cBhvr>
                                        <p:cTn id="22" dur="500"/>
                                        <p:tgtEl>
                                          <p:spTgt spid="484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uiExpand="1" build="p" bldLvl="3"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90600"/>
          </a:xfrm>
        </p:spPr>
        <p:txBody>
          <a:bodyPr/>
          <a:lstStyle/>
          <a:p>
            <a:r>
              <a:rPr lang="en-US" sz="3600" dirty="0" smtClean="0"/>
              <a:t>How Did the Different Races of Men Arise From Noah and His Family?</a:t>
            </a:r>
            <a:endParaRPr lang="en-US" sz="3600" dirty="0"/>
          </a:p>
        </p:txBody>
      </p:sp>
      <p:sp>
        <p:nvSpPr>
          <p:cNvPr id="7171" name="Text Box 3"/>
          <p:cNvSpPr txBox="1">
            <a:spLocks noChangeArrowheads="1"/>
          </p:cNvSpPr>
          <p:nvPr/>
        </p:nvSpPr>
        <p:spPr bwMode="auto">
          <a:xfrm>
            <a:off x="762000" y="1066800"/>
            <a:ext cx="8001000" cy="954107"/>
          </a:xfrm>
          <a:prstGeom prst="rect">
            <a:avLst/>
          </a:prstGeom>
          <a:noFill/>
          <a:ln w="9525">
            <a:noFill/>
            <a:miter lim="800000"/>
            <a:headEnd/>
            <a:tailEnd/>
          </a:ln>
          <a:effectLst/>
        </p:spPr>
        <p:txBody>
          <a:bodyPr wrap="square">
            <a:spAutoFit/>
          </a:bodyPr>
          <a:lstStyle/>
          <a:p>
            <a:pPr>
              <a:buNone/>
            </a:pPr>
            <a:r>
              <a:rPr lang="en-US" b="1" dirty="0">
                <a:latin typeface="Calibri" pitchFamily="34" charset="0"/>
              </a:rPr>
              <a:t>A Look at What We Know Today About </a:t>
            </a:r>
            <a:r>
              <a:rPr lang="en-US" b="1" dirty="0" smtClean="0">
                <a:latin typeface="Calibri" pitchFamily="34" charset="0"/>
              </a:rPr>
              <a:t>Genetics Using </a:t>
            </a:r>
            <a:r>
              <a:rPr lang="en-US" b="1" dirty="0">
                <a:latin typeface="Calibri" pitchFamily="34" charset="0"/>
              </a:rPr>
              <a:t>Eye Color as an Example:</a:t>
            </a:r>
          </a:p>
        </p:txBody>
      </p:sp>
      <p:sp>
        <p:nvSpPr>
          <p:cNvPr id="7172" name="Text Box 4"/>
          <p:cNvSpPr txBox="1">
            <a:spLocks noChangeArrowheads="1"/>
          </p:cNvSpPr>
          <p:nvPr/>
        </p:nvSpPr>
        <p:spPr bwMode="auto">
          <a:xfrm>
            <a:off x="971659" y="2514600"/>
            <a:ext cx="2075504" cy="1040285"/>
          </a:xfrm>
          <a:prstGeom prst="rect">
            <a:avLst/>
          </a:prstGeom>
          <a:noFill/>
          <a:ln w="9525">
            <a:noFill/>
            <a:miter lim="800000"/>
            <a:headEnd/>
            <a:tailEnd/>
          </a:ln>
          <a:effectLst/>
        </p:spPr>
        <p:txBody>
          <a:bodyPr wrap="none">
            <a:spAutoFit/>
          </a:bodyPr>
          <a:lstStyle/>
          <a:p>
            <a:pPr algn="ctr">
              <a:buNone/>
            </a:pPr>
            <a:r>
              <a:rPr lang="en-US" dirty="0">
                <a:latin typeface="Calibri" pitchFamily="34" charset="0"/>
              </a:rPr>
              <a:t>Father</a:t>
            </a:r>
          </a:p>
          <a:p>
            <a:pPr algn="ctr">
              <a:buNone/>
            </a:pPr>
            <a:r>
              <a:rPr lang="en-US" dirty="0">
                <a:latin typeface="Calibri" pitchFamily="34" charset="0"/>
              </a:rPr>
              <a:t>(Brown Eyes)</a:t>
            </a:r>
          </a:p>
        </p:txBody>
      </p:sp>
      <p:sp>
        <p:nvSpPr>
          <p:cNvPr id="7173" name="Text Box 5"/>
          <p:cNvSpPr txBox="1">
            <a:spLocks noChangeArrowheads="1"/>
          </p:cNvSpPr>
          <p:nvPr/>
        </p:nvSpPr>
        <p:spPr bwMode="auto">
          <a:xfrm>
            <a:off x="5238859" y="2514600"/>
            <a:ext cx="2075504" cy="1040285"/>
          </a:xfrm>
          <a:prstGeom prst="rect">
            <a:avLst/>
          </a:prstGeom>
          <a:noFill/>
          <a:ln w="9525">
            <a:noFill/>
            <a:miter lim="800000"/>
            <a:headEnd/>
            <a:tailEnd/>
          </a:ln>
          <a:effectLst/>
        </p:spPr>
        <p:txBody>
          <a:bodyPr wrap="none">
            <a:spAutoFit/>
          </a:bodyPr>
          <a:lstStyle/>
          <a:p>
            <a:pPr algn="ctr">
              <a:buNone/>
            </a:pPr>
            <a:r>
              <a:rPr lang="en-US">
                <a:latin typeface="Calibri" pitchFamily="34" charset="0"/>
              </a:rPr>
              <a:t>Mother</a:t>
            </a:r>
          </a:p>
          <a:p>
            <a:pPr algn="ctr">
              <a:buNone/>
            </a:pPr>
            <a:r>
              <a:rPr lang="en-US">
                <a:latin typeface="Calibri" pitchFamily="34" charset="0"/>
              </a:rPr>
              <a:t>(Brown Eyes)</a:t>
            </a:r>
          </a:p>
        </p:txBody>
      </p:sp>
      <p:pic>
        <p:nvPicPr>
          <p:cNvPr id="7174" name="Picture 6"/>
          <p:cNvPicPr>
            <a:picLocks noChangeAspect="1" noChangeArrowheads="1"/>
          </p:cNvPicPr>
          <p:nvPr/>
        </p:nvPicPr>
        <p:blipFill>
          <a:blip r:embed="rId2" cstate="print"/>
          <a:srcRect/>
          <a:stretch>
            <a:fillRect/>
          </a:stretch>
        </p:blipFill>
        <p:spPr bwMode="auto">
          <a:xfrm>
            <a:off x="1447800" y="3276600"/>
            <a:ext cx="857250" cy="857250"/>
          </a:xfrm>
          <a:prstGeom prst="rect">
            <a:avLst/>
          </a:prstGeom>
          <a:noFill/>
          <a:ln w="9525">
            <a:noFill/>
            <a:miter lim="800000"/>
            <a:headEnd/>
            <a:tailEnd/>
          </a:ln>
          <a:effectLst/>
        </p:spPr>
      </p:pic>
      <p:sp>
        <p:nvSpPr>
          <p:cNvPr id="7176" name="Text Box 8"/>
          <p:cNvSpPr txBox="1">
            <a:spLocks noChangeArrowheads="1"/>
          </p:cNvSpPr>
          <p:nvPr/>
        </p:nvSpPr>
        <p:spPr bwMode="auto">
          <a:xfrm>
            <a:off x="1600200" y="4114800"/>
            <a:ext cx="662361" cy="523220"/>
          </a:xfrm>
          <a:prstGeom prst="rect">
            <a:avLst/>
          </a:prstGeom>
          <a:noFill/>
          <a:ln w="9525">
            <a:noFill/>
            <a:miter lim="800000"/>
            <a:headEnd/>
            <a:tailEnd/>
          </a:ln>
          <a:effectLst/>
        </p:spPr>
        <p:txBody>
          <a:bodyPr wrap="none">
            <a:spAutoFit/>
          </a:bodyPr>
          <a:lstStyle/>
          <a:p>
            <a:pPr>
              <a:buNone/>
            </a:pPr>
            <a:r>
              <a:rPr lang="en-US">
                <a:solidFill>
                  <a:srgbClr val="663300"/>
                </a:solidFill>
                <a:latin typeface="Arial" charset="0"/>
              </a:rPr>
              <a:t>BB</a:t>
            </a:r>
            <a:endParaRPr lang="en-US">
              <a:latin typeface="Arial" charset="0"/>
            </a:endParaRPr>
          </a:p>
        </p:txBody>
      </p:sp>
      <p:sp>
        <p:nvSpPr>
          <p:cNvPr id="7177" name="Text Box 9"/>
          <p:cNvSpPr txBox="1">
            <a:spLocks noChangeArrowheads="1"/>
          </p:cNvSpPr>
          <p:nvPr/>
        </p:nvSpPr>
        <p:spPr bwMode="auto">
          <a:xfrm>
            <a:off x="762000" y="2057400"/>
            <a:ext cx="2007281" cy="523220"/>
          </a:xfrm>
          <a:prstGeom prst="rect">
            <a:avLst/>
          </a:prstGeom>
          <a:noFill/>
          <a:ln w="9525">
            <a:noFill/>
            <a:miter lim="800000"/>
            <a:headEnd/>
            <a:tailEnd/>
          </a:ln>
          <a:effectLst/>
        </p:spPr>
        <p:txBody>
          <a:bodyPr wrap="none">
            <a:spAutoFit/>
          </a:bodyPr>
          <a:lstStyle/>
          <a:p>
            <a:pPr>
              <a:buNone/>
            </a:pPr>
            <a:r>
              <a:rPr lang="en-US" dirty="0">
                <a:latin typeface="Calibri" pitchFamily="34" charset="0"/>
              </a:rPr>
              <a:t>Example #1:</a:t>
            </a:r>
          </a:p>
        </p:txBody>
      </p:sp>
      <p:sp>
        <p:nvSpPr>
          <p:cNvPr id="7179" name="Text Box 11"/>
          <p:cNvSpPr txBox="1">
            <a:spLocks noChangeArrowheads="1"/>
          </p:cNvSpPr>
          <p:nvPr/>
        </p:nvSpPr>
        <p:spPr bwMode="auto">
          <a:xfrm>
            <a:off x="5257800" y="4572000"/>
            <a:ext cx="1915909" cy="818686"/>
          </a:xfrm>
          <a:prstGeom prst="rect">
            <a:avLst/>
          </a:prstGeom>
          <a:noFill/>
          <a:ln w="9525">
            <a:noFill/>
            <a:miter lim="800000"/>
            <a:headEnd/>
            <a:tailEnd/>
          </a:ln>
          <a:effectLst/>
        </p:spPr>
        <p:txBody>
          <a:bodyPr wrap="none">
            <a:spAutoFit/>
          </a:bodyPr>
          <a:lstStyle/>
          <a:p>
            <a:pPr algn="ctr">
              <a:buNone/>
            </a:pPr>
            <a:r>
              <a:rPr lang="en-US" sz="1600" dirty="0">
                <a:latin typeface="Arial" charset="0"/>
              </a:rPr>
              <a:t>Only </a:t>
            </a:r>
            <a:r>
              <a:rPr lang="en-US" dirty="0">
                <a:solidFill>
                  <a:srgbClr val="663300"/>
                </a:solidFill>
                <a:latin typeface="Arial" charset="0"/>
              </a:rPr>
              <a:t>B</a:t>
            </a:r>
            <a:r>
              <a:rPr lang="en-US" sz="1600" dirty="0">
                <a:latin typeface="Arial" charset="0"/>
              </a:rPr>
              <a:t> is possible</a:t>
            </a:r>
          </a:p>
          <a:p>
            <a:pPr algn="ctr">
              <a:buNone/>
            </a:pPr>
            <a:r>
              <a:rPr lang="en-US" sz="1600" dirty="0">
                <a:latin typeface="Arial" charset="0"/>
              </a:rPr>
              <a:t>for egg</a:t>
            </a:r>
          </a:p>
        </p:txBody>
      </p:sp>
      <p:pic>
        <p:nvPicPr>
          <p:cNvPr id="7180" name="Picture 12"/>
          <p:cNvPicPr>
            <a:picLocks noChangeAspect="1" noChangeArrowheads="1"/>
          </p:cNvPicPr>
          <p:nvPr/>
        </p:nvPicPr>
        <p:blipFill>
          <a:blip r:embed="rId2" cstate="print"/>
          <a:srcRect/>
          <a:stretch>
            <a:fillRect/>
          </a:stretch>
        </p:blipFill>
        <p:spPr bwMode="auto">
          <a:xfrm>
            <a:off x="5715000" y="3276600"/>
            <a:ext cx="857250" cy="857250"/>
          </a:xfrm>
          <a:prstGeom prst="rect">
            <a:avLst/>
          </a:prstGeom>
          <a:noFill/>
          <a:ln w="9525">
            <a:noFill/>
            <a:miter lim="800000"/>
            <a:headEnd/>
            <a:tailEnd/>
          </a:ln>
          <a:effectLst/>
        </p:spPr>
      </p:pic>
      <p:sp>
        <p:nvSpPr>
          <p:cNvPr id="7181" name="Text Box 13"/>
          <p:cNvSpPr txBox="1">
            <a:spLocks noChangeArrowheads="1"/>
          </p:cNvSpPr>
          <p:nvPr/>
        </p:nvSpPr>
        <p:spPr bwMode="auto">
          <a:xfrm>
            <a:off x="5867400" y="4114800"/>
            <a:ext cx="662361" cy="523220"/>
          </a:xfrm>
          <a:prstGeom prst="rect">
            <a:avLst/>
          </a:prstGeom>
          <a:noFill/>
          <a:ln w="9525">
            <a:noFill/>
            <a:miter lim="800000"/>
            <a:headEnd/>
            <a:tailEnd/>
          </a:ln>
          <a:effectLst/>
        </p:spPr>
        <p:txBody>
          <a:bodyPr wrap="none">
            <a:spAutoFit/>
          </a:bodyPr>
          <a:lstStyle/>
          <a:p>
            <a:pPr>
              <a:buNone/>
            </a:pPr>
            <a:r>
              <a:rPr lang="en-US">
                <a:solidFill>
                  <a:srgbClr val="663300"/>
                </a:solidFill>
                <a:latin typeface="Arial" charset="0"/>
              </a:rPr>
              <a:t>BB</a:t>
            </a:r>
            <a:endParaRPr lang="en-US">
              <a:latin typeface="Arial" charset="0"/>
            </a:endParaRPr>
          </a:p>
        </p:txBody>
      </p:sp>
      <p:sp>
        <p:nvSpPr>
          <p:cNvPr id="7184" name="Text Box 16"/>
          <p:cNvSpPr txBox="1">
            <a:spLocks noChangeArrowheads="1"/>
          </p:cNvSpPr>
          <p:nvPr/>
        </p:nvSpPr>
        <p:spPr bwMode="auto">
          <a:xfrm>
            <a:off x="2971800" y="4724400"/>
            <a:ext cx="2057400" cy="1040285"/>
          </a:xfrm>
          <a:prstGeom prst="rect">
            <a:avLst/>
          </a:prstGeom>
          <a:noFill/>
          <a:ln w="9525">
            <a:noFill/>
            <a:miter lim="800000"/>
            <a:headEnd/>
            <a:tailEnd/>
          </a:ln>
          <a:effectLst/>
        </p:spPr>
        <p:txBody>
          <a:bodyPr>
            <a:spAutoFit/>
          </a:bodyPr>
          <a:lstStyle/>
          <a:p>
            <a:pPr algn="ctr">
              <a:buNone/>
            </a:pPr>
            <a:r>
              <a:rPr lang="en-US" dirty="0">
                <a:latin typeface="Calibri" pitchFamily="34" charset="0"/>
              </a:rPr>
              <a:t>Child</a:t>
            </a:r>
          </a:p>
          <a:p>
            <a:pPr algn="ctr">
              <a:buNone/>
            </a:pPr>
            <a:r>
              <a:rPr lang="en-US" dirty="0">
                <a:latin typeface="Calibri" pitchFamily="34" charset="0"/>
              </a:rPr>
              <a:t>(Brown Eyes)</a:t>
            </a:r>
          </a:p>
        </p:txBody>
      </p:sp>
      <p:grpSp>
        <p:nvGrpSpPr>
          <p:cNvPr id="2" name="Group 19"/>
          <p:cNvGrpSpPr>
            <a:grpSpLocks/>
          </p:cNvGrpSpPr>
          <p:nvPr/>
        </p:nvGrpSpPr>
        <p:grpSpPr bwMode="auto">
          <a:xfrm>
            <a:off x="1676400" y="4648200"/>
            <a:ext cx="4191000" cy="1971675"/>
            <a:chOff x="1104" y="2928"/>
            <a:chExt cx="2640" cy="1242"/>
          </a:xfrm>
        </p:grpSpPr>
        <p:sp>
          <p:nvSpPr>
            <p:cNvPr id="7182" name="Text Box 14"/>
            <p:cNvSpPr txBox="1">
              <a:spLocks noChangeArrowheads="1"/>
            </p:cNvSpPr>
            <p:nvPr/>
          </p:nvSpPr>
          <p:spPr bwMode="auto">
            <a:xfrm>
              <a:off x="2400" y="3840"/>
              <a:ext cx="417" cy="330"/>
            </a:xfrm>
            <a:prstGeom prst="rect">
              <a:avLst/>
            </a:prstGeom>
            <a:noFill/>
            <a:ln w="9525">
              <a:noFill/>
              <a:miter lim="800000"/>
              <a:headEnd/>
              <a:tailEnd/>
            </a:ln>
            <a:effectLst/>
          </p:spPr>
          <p:txBody>
            <a:bodyPr wrap="none">
              <a:spAutoFit/>
            </a:bodyPr>
            <a:lstStyle/>
            <a:p>
              <a:pPr>
                <a:buNone/>
              </a:pPr>
              <a:r>
                <a:rPr lang="en-US" dirty="0">
                  <a:solidFill>
                    <a:srgbClr val="663300"/>
                  </a:solidFill>
                  <a:latin typeface="Arial" charset="0"/>
                </a:rPr>
                <a:t>BB</a:t>
              </a:r>
              <a:endParaRPr lang="en-US" dirty="0">
                <a:latin typeface="Arial" charset="0"/>
              </a:endParaRPr>
            </a:p>
          </p:txBody>
        </p:sp>
        <p:sp>
          <p:nvSpPr>
            <p:cNvPr id="7186" name="Line 18"/>
            <p:cNvSpPr>
              <a:spLocks noChangeShapeType="1"/>
            </p:cNvSpPr>
            <p:nvPr/>
          </p:nvSpPr>
          <p:spPr bwMode="auto">
            <a:xfrm flipH="1">
              <a:off x="2688" y="2928"/>
              <a:ext cx="1056"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sp>
          <p:nvSpPr>
            <p:cNvPr id="7185" name="Line 17"/>
            <p:cNvSpPr>
              <a:spLocks noChangeShapeType="1"/>
            </p:cNvSpPr>
            <p:nvPr/>
          </p:nvSpPr>
          <p:spPr bwMode="auto">
            <a:xfrm>
              <a:off x="1104" y="2928"/>
              <a:ext cx="1344"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grpSp>
      <p:sp>
        <p:nvSpPr>
          <p:cNvPr id="7178" name="Text Box 10"/>
          <p:cNvSpPr txBox="1">
            <a:spLocks noChangeArrowheads="1"/>
          </p:cNvSpPr>
          <p:nvPr/>
        </p:nvSpPr>
        <p:spPr bwMode="auto">
          <a:xfrm>
            <a:off x="914400" y="4572000"/>
            <a:ext cx="1915909" cy="818686"/>
          </a:xfrm>
          <a:prstGeom prst="rect">
            <a:avLst/>
          </a:prstGeom>
          <a:noFill/>
          <a:ln w="9525">
            <a:noFill/>
            <a:miter lim="800000"/>
            <a:headEnd/>
            <a:tailEnd/>
          </a:ln>
          <a:effectLst/>
        </p:spPr>
        <p:txBody>
          <a:bodyPr wrap="none">
            <a:spAutoFit/>
          </a:bodyPr>
          <a:lstStyle/>
          <a:p>
            <a:pPr algn="ctr">
              <a:buNone/>
            </a:pPr>
            <a:r>
              <a:rPr lang="en-US" sz="1600" dirty="0">
                <a:latin typeface="Arial" charset="0"/>
              </a:rPr>
              <a:t>Only </a:t>
            </a:r>
            <a:r>
              <a:rPr lang="en-US" dirty="0">
                <a:solidFill>
                  <a:srgbClr val="663300"/>
                </a:solidFill>
                <a:latin typeface="Arial" charset="0"/>
              </a:rPr>
              <a:t>B</a:t>
            </a:r>
            <a:r>
              <a:rPr lang="en-US" sz="1600" dirty="0">
                <a:latin typeface="Arial" charset="0"/>
              </a:rPr>
              <a:t> is possible</a:t>
            </a:r>
          </a:p>
          <a:p>
            <a:pPr algn="ctr">
              <a:buNone/>
            </a:pPr>
            <a:r>
              <a:rPr lang="en-US" sz="1600" dirty="0">
                <a:latin typeface="Arial" charset="0"/>
              </a:rPr>
              <a:t>for sperm</a:t>
            </a:r>
          </a:p>
        </p:txBody>
      </p:sp>
      <p:pic>
        <p:nvPicPr>
          <p:cNvPr id="7183" name="Picture 15"/>
          <p:cNvPicPr>
            <a:picLocks noChangeAspect="1" noChangeArrowheads="1"/>
          </p:cNvPicPr>
          <p:nvPr/>
        </p:nvPicPr>
        <p:blipFill>
          <a:blip r:embed="rId2" cstate="print"/>
          <a:srcRect/>
          <a:stretch>
            <a:fillRect/>
          </a:stretch>
        </p:blipFill>
        <p:spPr bwMode="auto">
          <a:xfrm>
            <a:off x="3581400" y="5486400"/>
            <a:ext cx="857250" cy="8572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dissolve">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dissolve">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dissolve">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80"/>
                                        </p:tgtEl>
                                        <p:attrNameLst>
                                          <p:attrName>style.visibility</p:attrName>
                                        </p:attrNameLst>
                                      </p:cBhvr>
                                      <p:to>
                                        <p:strVal val="visible"/>
                                      </p:to>
                                    </p:set>
                                    <p:animEffect transition="in" filter="dissolve">
                                      <p:cBhvr>
                                        <p:cTn id="32" dur="500"/>
                                        <p:tgtEl>
                                          <p:spTgt spid="718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81"/>
                                        </p:tgtEl>
                                        <p:attrNameLst>
                                          <p:attrName>style.visibility</p:attrName>
                                        </p:attrNameLst>
                                      </p:cBhvr>
                                      <p:to>
                                        <p:strVal val="visible"/>
                                      </p:to>
                                    </p:set>
                                    <p:animEffect transition="in" filter="dissolve">
                                      <p:cBhvr>
                                        <p:cTn id="37" dur="500"/>
                                        <p:tgtEl>
                                          <p:spTgt spid="718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dissolve">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9"/>
                                        </p:tgtEl>
                                        <p:attrNameLst>
                                          <p:attrName>style.visibility</p:attrName>
                                        </p:attrNameLst>
                                      </p:cBhvr>
                                      <p:to>
                                        <p:strVal val="visible"/>
                                      </p:to>
                                    </p:set>
                                    <p:animEffect transition="in" filter="dissolve">
                                      <p:cBhvr>
                                        <p:cTn id="47" dur="500"/>
                                        <p:tgtEl>
                                          <p:spTgt spid="71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dissolve">
                                      <p:cBhvr>
                                        <p:cTn id="57" dur="500"/>
                                        <p:tgtEl>
                                          <p:spTgt spid="718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183"/>
                                        </p:tgtEl>
                                        <p:attrNameLst>
                                          <p:attrName>style.visibility</p:attrName>
                                        </p:attrNameLst>
                                      </p:cBhvr>
                                      <p:to>
                                        <p:strVal val="visible"/>
                                      </p:to>
                                    </p:set>
                                    <p:animEffect transition="in" filter="dissolve">
                                      <p:cBhvr>
                                        <p:cTn id="62"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P spid="7176" grpId="0" autoUpdateAnimBg="0"/>
      <p:bldP spid="7177" grpId="0" autoUpdateAnimBg="0"/>
      <p:bldP spid="7179" grpId="0" autoUpdateAnimBg="0"/>
      <p:bldP spid="7181" grpId="0" autoUpdateAnimBg="0"/>
      <p:bldP spid="7184" grpId="0" autoUpdateAnimBg="0"/>
      <p:bldP spid="717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90600"/>
          </a:xfrm>
        </p:spPr>
        <p:txBody>
          <a:bodyPr/>
          <a:lstStyle/>
          <a:p>
            <a:r>
              <a:rPr lang="en-US" sz="3600" dirty="0" smtClean="0"/>
              <a:t>How Did the Different Races of Men Arise From Noah and His Family?</a:t>
            </a:r>
            <a:endParaRPr lang="en-US" sz="3600" dirty="0"/>
          </a:p>
        </p:txBody>
      </p:sp>
      <p:sp>
        <p:nvSpPr>
          <p:cNvPr id="7171" name="Text Box 3"/>
          <p:cNvSpPr txBox="1">
            <a:spLocks noChangeArrowheads="1"/>
          </p:cNvSpPr>
          <p:nvPr/>
        </p:nvSpPr>
        <p:spPr bwMode="auto">
          <a:xfrm>
            <a:off x="762000" y="1066800"/>
            <a:ext cx="8001000" cy="954107"/>
          </a:xfrm>
          <a:prstGeom prst="rect">
            <a:avLst/>
          </a:prstGeom>
          <a:noFill/>
          <a:ln w="9525">
            <a:noFill/>
            <a:miter lim="800000"/>
            <a:headEnd/>
            <a:tailEnd/>
          </a:ln>
          <a:effectLst/>
        </p:spPr>
        <p:txBody>
          <a:bodyPr wrap="square">
            <a:spAutoFit/>
          </a:bodyPr>
          <a:lstStyle/>
          <a:p>
            <a:pPr>
              <a:buNone/>
            </a:pPr>
            <a:r>
              <a:rPr lang="en-US" b="1" dirty="0">
                <a:latin typeface="Calibri" pitchFamily="34" charset="0"/>
              </a:rPr>
              <a:t>A Look at What We Know Today About </a:t>
            </a:r>
            <a:r>
              <a:rPr lang="en-US" b="1" dirty="0" smtClean="0">
                <a:latin typeface="Calibri" pitchFamily="34" charset="0"/>
              </a:rPr>
              <a:t>Genetics Using </a:t>
            </a:r>
            <a:r>
              <a:rPr lang="en-US" b="1" dirty="0">
                <a:latin typeface="Calibri" pitchFamily="34" charset="0"/>
              </a:rPr>
              <a:t>Eye Color as an Example:</a:t>
            </a:r>
          </a:p>
        </p:txBody>
      </p:sp>
      <p:sp>
        <p:nvSpPr>
          <p:cNvPr id="7172" name="Text Box 4"/>
          <p:cNvSpPr txBox="1">
            <a:spLocks noChangeArrowheads="1"/>
          </p:cNvSpPr>
          <p:nvPr/>
        </p:nvSpPr>
        <p:spPr bwMode="auto">
          <a:xfrm>
            <a:off x="1123559" y="2514600"/>
            <a:ext cx="1771703" cy="1040285"/>
          </a:xfrm>
          <a:prstGeom prst="rect">
            <a:avLst/>
          </a:prstGeom>
          <a:noFill/>
          <a:ln w="9525">
            <a:noFill/>
            <a:miter lim="800000"/>
            <a:headEnd/>
            <a:tailEnd/>
          </a:ln>
          <a:effectLst/>
        </p:spPr>
        <p:txBody>
          <a:bodyPr wrap="none">
            <a:spAutoFit/>
          </a:bodyPr>
          <a:lstStyle/>
          <a:p>
            <a:pPr algn="ctr">
              <a:buNone/>
            </a:pPr>
            <a:r>
              <a:rPr lang="en-US" dirty="0">
                <a:latin typeface="Calibri" pitchFamily="34" charset="0"/>
              </a:rPr>
              <a:t>Father</a:t>
            </a:r>
          </a:p>
          <a:p>
            <a:pPr algn="ctr">
              <a:buNone/>
            </a:pPr>
            <a:r>
              <a:rPr lang="en-US" dirty="0">
                <a:latin typeface="Calibri" pitchFamily="34" charset="0"/>
              </a:rPr>
              <a:t>(</a:t>
            </a:r>
            <a:r>
              <a:rPr lang="en-US" dirty="0" smtClean="0">
                <a:latin typeface="Calibri" pitchFamily="34" charset="0"/>
              </a:rPr>
              <a:t>Blue </a:t>
            </a:r>
            <a:r>
              <a:rPr lang="en-US" dirty="0">
                <a:latin typeface="Calibri" pitchFamily="34" charset="0"/>
              </a:rPr>
              <a:t>Eyes)</a:t>
            </a:r>
          </a:p>
        </p:txBody>
      </p:sp>
      <p:sp>
        <p:nvSpPr>
          <p:cNvPr id="7173" name="Text Box 5"/>
          <p:cNvSpPr txBox="1">
            <a:spLocks noChangeArrowheads="1"/>
          </p:cNvSpPr>
          <p:nvPr/>
        </p:nvSpPr>
        <p:spPr bwMode="auto">
          <a:xfrm>
            <a:off x="5390759" y="2514600"/>
            <a:ext cx="1771703" cy="1040285"/>
          </a:xfrm>
          <a:prstGeom prst="rect">
            <a:avLst/>
          </a:prstGeom>
          <a:noFill/>
          <a:ln w="9525">
            <a:noFill/>
            <a:miter lim="800000"/>
            <a:headEnd/>
            <a:tailEnd/>
          </a:ln>
          <a:effectLst/>
        </p:spPr>
        <p:txBody>
          <a:bodyPr wrap="none">
            <a:spAutoFit/>
          </a:bodyPr>
          <a:lstStyle/>
          <a:p>
            <a:pPr algn="ctr">
              <a:buNone/>
            </a:pPr>
            <a:r>
              <a:rPr lang="en-US" dirty="0">
                <a:latin typeface="Calibri" pitchFamily="34" charset="0"/>
              </a:rPr>
              <a:t>Mother</a:t>
            </a:r>
          </a:p>
          <a:p>
            <a:pPr algn="ctr">
              <a:buNone/>
            </a:pPr>
            <a:r>
              <a:rPr lang="en-US" dirty="0" smtClean="0">
                <a:latin typeface="Calibri" pitchFamily="34" charset="0"/>
              </a:rPr>
              <a:t>(Blue </a:t>
            </a:r>
            <a:r>
              <a:rPr lang="en-US" dirty="0">
                <a:latin typeface="Calibri" pitchFamily="34" charset="0"/>
              </a:rPr>
              <a:t>Eyes)</a:t>
            </a:r>
          </a:p>
        </p:txBody>
      </p:sp>
      <p:pic>
        <p:nvPicPr>
          <p:cNvPr id="7174" name="Picture 6"/>
          <p:cNvPicPr>
            <a:picLocks noChangeAspect="1" noChangeArrowheads="1"/>
          </p:cNvPicPr>
          <p:nvPr/>
        </p:nvPicPr>
        <p:blipFill>
          <a:blip r:embed="rId2" cstate="print"/>
          <a:stretch>
            <a:fillRect/>
          </a:stretch>
        </p:blipFill>
        <p:spPr bwMode="auto">
          <a:xfrm>
            <a:off x="1447800" y="3276600"/>
            <a:ext cx="857250" cy="857250"/>
          </a:xfrm>
          <a:prstGeom prst="rect">
            <a:avLst/>
          </a:prstGeom>
          <a:noFill/>
          <a:ln w="9525">
            <a:noFill/>
            <a:miter lim="800000"/>
            <a:headEnd/>
            <a:tailEnd/>
          </a:ln>
          <a:effectLst/>
        </p:spPr>
      </p:pic>
      <p:sp>
        <p:nvSpPr>
          <p:cNvPr id="7176" name="Text Box 8"/>
          <p:cNvSpPr txBox="1">
            <a:spLocks noChangeArrowheads="1"/>
          </p:cNvSpPr>
          <p:nvPr/>
        </p:nvSpPr>
        <p:spPr bwMode="auto">
          <a:xfrm>
            <a:off x="1600200" y="4114800"/>
            <a:ext cx="585417" cy="523220"/>
          </a:xfrm>
          <a:prstGeom prst="rect">
            <a:avLst/>
          </a:prstGeom>
          <a:noFill/>
          <a:ln w="9525">
            <a:noFill/>
            <a:miter lim="800000"/>
            <a:headEnd/>
            <a:tailEnd/>
          </a:ln>
          <a:effectLst/>
        </p:spPr>
        <p:txBody>
          <a:bodyPr wrap="none">
            <a:spAutoFit/>
          </a:bodyPr>
          <a:lstStyle/>
          <a:p>
            <a:pPr>
              <a:buNone/>
            </a:pPr>
            <a:r>
              <a:rPr lang="en-US" dirty="0" smtClean="0">
                <a:solidFill>
                  <a:schemeClr val="accent2"/>
                </a:solidFill>
                <a:latin typeface="Arial" charset="0"/>
              </a:rPr>
              <a:t>bb</a:t>
            </a:r>
            <a:endParaRPr lang="en-US" dirty="0">
              <a:solidFill>
                <a:schemeClr val="accent2"/>
              </a:solidFill>
              <a:latin typeface="Arial" charset="0"/>
            </a:endParaRPr>
          </a:p>
        </p:txBody>
      </p:sp>
      <p:sp>
        <p:nvSpPr>
          <p:cNvPr id="7177" name="Text Box 9"/>
          <p:cNvSpPr txBox="1">
            <a:spLocks noChangeArrowheads="1"/>
          </p:cNvSpPr>
          <p:nvPr/>
        </p:nvSpPr>
        <p:spPr bwMode="auto">
          <a:xfrm>
            <a:off x="762000" y="2057400"/>
            <a:ext cx="2007281" cy="523220"/>
          </a:xfrm>
          <a:prstGeom prst="rect">
            <a:avLst/>
          </a:prstGeom>
          <a:noFill/>
          <a:ln w="9525">
            <a:noFill/>
            <a:miter lim="800000"/>
            <a:headEnd/>
            <a:tailEnd/>
          </a:ln>
          <a:effectLst/>
        </p:spPr>
        <p:txBody>
          <a:bodyPr wrap="none">
            <a:spAutoFit/>
          </a:bodyPr>
          <a:lstStyle/>
          <a:p>
            <a:pPr>
              <a:buNone/>
            </a:pPr>
            <a:r>
              <a:rPr lang="en-US" dirty="0">
                <a:latin typeface="Calibri" pitchFamily="34" charset="0"/>
              </a:rPr>
              <a:t>Example </a:t>
            </a:r>
            <a:r>
              <a:rPr lang="en-US" dirty="0" smtClean="0">
                <a:latin typeface="Calibri" pitchFamily="34" charset="0"/>
              </a:rPr>
              <a:t>#2:</a:t>
            </a:r>
            <a:endParaRPr lang="en-US" dirty="0">
              <a:latin typeface="Calibri" pitchFamily="34" charset="0"/>
            </a:endParaRPr>
          </a:p>
        </p:txBody>
      </p:sp>
      <p:sp>
        <p:nvSpPr>
          <p:cNvPr id="7179" name="Text Box 11"/>
          <p:cNvSpPr txBox="1">
            <a:spLocks noChangeArrowheads="1"/>
          </p:cNvSpPr>
          <p:nvPr/>
        </p:nvSpPr>
        <p:spPr bwMode="auto">
          <a:xfrm>
            <a:off x="5257800" y="4572000"/>
            <a:ext cx="1915909" cy="818686"/>
          </a:xfrm>
          <a:prstGeom prst="rect">
            <a:avLst/>
          </a:prstGeom>
          <a:noFill/>
          <a:ln w="9525">
            <a:noFill/>
            <a:miter lim="800000"/>
            <a:headEnd/>
            <a:tailEnd/>
          </a:ln>
          <a:effectLst/>
        </p:spPr>
        <p:txBody>
          <a:bodyPr wrap="none">
            <a:spAutoFit/>
          </a:bodyPr>
          <a:lstStyle/>
          <a:p>
            <a:pPr algn="ctr">
              <a:buNone/>
            </a:pPr>
            <a:r>
              <a:rPr lang="en-US" sz="1600" dirty="0">
                <a:latin typeface="Arial" charset="0"/>
              </a:rPr>
              <a:t>Only </a:t>
            </a:r>
            <a:r>
              <a:rPr lang="en-US" dirty="0" smtClean="0">
                <a:solidFill>
                  <a:schemeClr val="accent2"/>
                </a:solidFill>
                <a:latin typeface="Arial" charset="0"/>
              </a:rPr>
              <a:t>b</a:t>
            </a:r>
            <a:r>
              <a:rPr lang="en-US" sz="1600" dirty="0" smtClean="0">
                <a:latin typeface="Arial" charset="0"/>
              </a:rPr>
              <a:t> </a:t>
            </a:r>
            <a:r>
              <a:rPr lang="en-US" sz="1600" dirty="0">
                <a:latin typeface="Arial" charset="0"/>
              </a:rPr>
              <a:t>is possible</a:t>
            </a:r>
          </a:p>
          <a:p>
            <a:pPr algn="ctr">
              <a:buNone/>
            </a:pPr>
            <a:r>
              <a:rPr lang="en-US" sz="1600" dirty="0">
                <a:latin typeface="Arial" charset="0"/>
              </a:rPr>
              <a:t>for egg</a:t>
            </a:r>
          </a:p>
        </p:txBody>
      </p:sp>
      <p:pic>
        <p:nvPicPr>
          <p:cNvPr id="7180" name="Picture 12"/>
          <p:cNvPicPr>
            <a:picLocks noChangeAspect="1" noChangeArrowheads="1"/>
          </p:cNvPicPr>
          <p:nvPr/>
        </p:nvPicPr>
        <p:blipFill>
          <a:blip r:embed="rId2" cstate="print"/>
          <a:stretch>
            <a:fillRect/>
          </a:stretch>
        </p:blipFill>
        <p:spPr bwMode="auto">
          <a:xfrm>
            <a:off x="5715000" y="3276600"/>
            <a:ext cx="857250" cy="857250"/>
          </a:xfrm>
          <a:prstGeom prst="rect">
            <a:avLst/>
          </a:prstGeom>
          <a:noFill/>
          <a:ln w="9525">
            <a:noFill/>
            <a:miter lim="800000"/>
            <a:headEnd/>
            <a:tailEnd/>
          </a:ln>
          <a:effectLst/>
        </p:spPr>
      </p:pic>
      <p:sp>
        <p:nvSpPr>
          <p:cNvPr id="7181" name="Text Box 13"/>
          <p:cNvSpPr txBox="1">
            <a:spLocks noChangeArrowheads="1"/>
          </p:cNvSpPr>
          <p:nvPr/>
        </p:nvSpPr>
        <p:spPr bwMode="auto">
          <a:xfrm>
            <a:off x="5867400" y="4114800"/>
            <a:ext cx="585417" cy="523220"/>
          </a:xfrm>
          <a:prstGeom prst="rect">
            <a:avLst/>
          </a:prstGeom>
          <a:noFill/>
          <a:ln w="9525">
            <a:noFill/>
            <a:miter lim="800000"/>
            <a:headEnd/>
            <a:tailEnd/>
          </a:ln>
          <a:effectLst/>
        </p:spPr>
        <p:txBody>
          <a:bodyPr wrap="none">
            <a:spAutoFit/>
          </a:bodyPr>
          <a:lstStyle/>
          <a:p>
            <a:pPr>
              <a:buNone/>
            </a:pPr>
            <a:r>
              <a:rPr lang="en-US" dirty="0" smtClean="0">
                <a:solidFill>
                  <a:schemeClr val="accent2"/>
                </a:solidFill>
                <a:latin typeface="Arial" charset="0"/>
              </a:rPr>
              <a:t>bb</a:t>
            </a:r>
            <a:endParaRPr lang="en-US" dirty="0">
              <a:solidFill>
                <a:schemeClr val="accent2"/>
              </a:solidFill>
              <a:latin typeface="Arial" charset="0"/>
            </a:endParaRPr>
          </a:p>
        </p:txBody>
      </p:sp>
      <p:sp>
        <p:nvSpPr>
          <p:cNvPr id="7184" name="Text Box 16"/>
          <p:cNvSpPr txBox="1">
            <a:spLocks noChangeArrowheads="1"/>
          </p:cNvSpPr>
          <p:nvPr/>
        </p:nvSpPr>
        <p:spPr bwMode="auto">
          <a:xfrm>
            <a:off x="2971800" y="4724400"/>
            <a:ext cx="2057400" cy="1040285"/>
          </a:xfrm>
          <a:prstGeom prst="rect">
            <a:avLst/>
          </a:prstGeom>
          <a:noFill/>
          <a:ln w="9525">
            <a:noFill/>
            <a:miter lim="800000"/>
            <a:headEnd/>
            <a:tailEnd/>
          </a:ln>
          <a:effectLst/>
        </p:spPr>
        <p:txBody>
          <a:bodyPr>
            <a:spAutoFit/>
          </a:bodyPr>
          <a:lstStyle/>
          <a:p>
            <a:pPr algn="ctr">
              <a:buNone/>
            </a:pPr>
            <a:r>
              <a:rPr lang="en-US" dirty="0">
                <a:latin typeface="Calibri" pitchFamily="34" charset="0"/>
              </a:rPr>
              <a:t>Child</a:t>
            </a:r>
          </a:p>
          <a:p>
            <a:pPr algn="ctr">
              <a:buNone/>
            </a:pPr>
            <a:r>
              <a:rPr lang="en-US" dirty="0" smtClean="0">
                <a:latin typeface="Calibri" pitchFamily="34" charset="0"/>
              </a:rPr>
              <a:t>(Blue </a:t>
            </a:r>
            <a:r>
              <a:rPr lang="en-US" dirty="0">
                <a:latin typeface="Calibri" pitchFamily="34" charset="0"/>
              </a:rPr>
              <a:t>Eyes)</a:t>
            </a:r>
          </a:p>
        </p:txBody>
      </p:sp>
      <p:grpSp>
        <p:nvGrpSpPr>
          <p:cNvPr id="2" name="Group 19"/>
          <p:cNvGrpSpPr>
            <a:grpSpLocks/>
          </p:cNvGrpSpPr>
          <p:nvPr/>
        </p:nvGrpSpPr>
        <p:grpSpPr bwMode="auto">
          <a:xfrm>
            <a:off x="1676400" y="4648200"/>
            <a:ext cx="4191000" cy="1971675"/>
            <a:chOff x="1104" y="2928"/>
            <a:chExt cx="2640" cy="1242"/>
          </a:xfrm>
        </p:grpSpPr>
        <p:sp>
          <p:nvSpPr>
            <p:cNvPr id="7182" name="Text Box 14"/>
            <p:cNvSpPr txBox="1">
              <a:spLocks noChangeArrowheads="1"/>
            </p:cNvSpPr>
            <p:nvPr/>
          </p:nvSpPr>
          <p:spPr bwMode="auto">
            <a:xfrm>
              <a:off x="2400" y="3840"/>
              <a:ext cx="369" cy="330"/>
            </a:xfrm>
            <a:prstGeom prst="rect">
              <a:avLst/>
            </a:prstGeom>
            <a:noFill/>
            <a:ln w="9525">
              <a:noFill/>
              <a:miter lim="800000"/>
              <a:headEnd/>
              <a:tailEnd/>
            </a:ln>
            <a:effectLst/>
          </p:spPr>
          <p:txBody>
            <a:bodyPr wrap="none">
              <a:spAutoFit/>
            </a:bodyPr>
            <a:lstStyle/>
            <a:p>
              <a:pPr>
                <a:buNone/>
              </a:pPr>
              <a:r>
                <a:rPr lang="en-US" dirty="0" smtClean="0">
                  <a:solidFill>
                    <a:schemeClr val="accent2"/>
                  </a:solidFill>
                  <a:latin typeface="Arial" charset="0"/>
                </a:rPr>
                <a:t>b</a:t>
              </a:r>
              <a:r>
                <a:rPr lang="en-US" dirty="0" smtClean="0">
                  <a:solidFill>
                    <a:schemeClr val="accent2"/>
                  </a:solidFill>
                  <a:latin typeface="Arial" charset="0"/>
                </a:rPr>
                <a:t>b</a:t>
              </a:r>
              <a:endParaRPr lang="en-US" dirty="0">
                <a:latin typeface="Arial" charset="0"/>
              </a:endParaRPr>
            </a:p>
          </p:txBody>
        </p:sp>
        <p:sp>
          <p:nvSpPr>
            <p:cNvPr id="7186" name="Line 18"/>
            <p:cNvSpPr>
              <a:spLocks noChangeShapeType="1"/>
            </p:cNvSpPr>
            <p:nvPr/>
          </p:nvSpPr>
          <p:spPr bwMode="auto">
            <a:xfrm flipH="1">
              <a:off x="2688" y="2928"/>
              <a:ext cx="1056"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sp>
          <p:nvSpPr>
            <p:cNvPr id="7185" name="Line 17"/>
            <p:cNvSpPr>
              <a:spLocks noChangeShapeType="1"/>
            </p:cNvSpPr>
            <p:nvPr/>
          </p:nvSpPr>
          <p:spPr bwMode="auto">
            <a:xfrm>
              <a:off x="1104" y="2928"/>
              <a:ext cx="1344"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grpSp>
      <p:sp>
        <p:nvSpPr>
          <p:cNvPr id="7178" name="Text Box 10"/>
          <p:cNvSpPr txBox="1">
            <a:spLocks noChangeArrowheads="1"/>
          </p:cNvSpPr>
          <p:nvPr/>
        </p:nvSpPr>
        <p:spPr bwMode="auto">
          <a:xfrm>
            <a:off x="914400" y="4572000"/>
            <a:ext cx="1915909" cy="818686"/>
          </a:xfrm>
          <a:prstGeom prst="rect">
            <a:avLst/>
          </a:prstGeom>
          <a:noFill/>
          <a:ln w="9525">
            <a:noFill/>
            <a:miter lim="800000"/>
            <a:headEnd/>
            <a:tailEnd/>
          </a:ln>
          <a:effectLst/>
        </p:spPr>
        <p:txBody>
          <a:bodyPr wrap="none">
            <a:spAutoFit/>
          </a:bodyPr>
          <a:lstStyle/>
          <a:p>
            <a:pPr algn="ctr">
              <a:buNone/>
            </a:pPr>
            <a:r>
              <a:rPr lang="en-US" sz="1600" dirty="0">
                <a:latin typeface="Arial" charset="0"/>
              </a:rPr>
              <a:t>Only </a:t>
            </a:r>
            <a:r>
              <a:rPr lang="en-US" dirty="0" smtClean="0">
                <a:solidFill>
                  <a:schemeClr val="accent2"/>
                </a:solidFill>
                <a:latin typeface="Arial" charset="0"/>
              </a:rPr>
              <a:t>b</a:t>
            </a:r>
            <a:r>
              <a:rPr lang="en-US" sz="1600" dirty="0" smtClean="0">
                <a:latin typeface="Arial" charset="0"/>
              </a:rPr>
              <a:t> </a:t>
            </a:r>
            <a:r>
              <a:rPr lang="en-US" sz="1600" dirty="0">
                <a:latin typeface="Arial" charset="0"/>
              </a:rPr>
              <a:t>is possible</a:t>
            </a:r>
          </a:p>
          <a:p>
            <a:pPr algn="ctr">
              <a:buNone/>
            </a:pPr>
            <a:r>
              <a:rPr lang="en-US" sz="1600" dirty="0">
                <a:latin typeface="Arial" charset="0"/>
              </a:rPr>
              <a:t>for sperm</a:t>
            </a:r>
          </a:p>
        </p:txBody>
      </p:sp>
      <p:pic>
        <p:nvPicPr>
          <p:cNvPr id="7183" name="Picture 15"/>
          <p:cNvPicPr>
            <a:picLocks noChangeAspect="1" noChangeArrowheads="1"/>
          </p:cNvPicPr>
          <p:nvPr/>
        </p:nvPicPr>
        <p:blipFill>
          <a:blip r:embed="rId2" cstate="print"/>
          <a:stretch>
            <a:fillRect/>
          </a:stretch>
        </p:blipFill>
        <p:spPr bwMode="auto">
          <a:xfrm>
            <a:off x="3581400" y="5486400"/>
            <a:ext cx="857250" cy="8572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dissolve">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dissolve">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dissolve">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80"/>
                                        </p:tgtEl>
                                        <p:attrNameLst>
                                          <p:attrName>style.visibility</p:attrName>
                                        </p:attrNameLst>
                                      </p:cBhvr>
                                      <p:to>
                                        <p:strVal val="visible"/>
                                      </p:to>
                                    </p:set>
                                    <p:animEffect transition="in" filter="dissolve">
                                      <p:cBhvr>
                                        <p:cTn id="32" dur="500"/>
                                        <p:tgtEl>
                                          <p:spTgt spid="718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81"/>
                                        </p:tgtEl>
                                        <p:attrNameLst>
                                          <p:attrName>style.visibility</p:attrName>
                                        </p:attrNameLst>
                                      </p:cBhvr>
                                      <p:to>
                                        <p:strVal val="visible"/>
                                      </p:to>
                                    </p:set>
                                    <p:animEffect transition="in" filter="dissolve">
                                      <p:cBhvr>
                                        <p:cTn id="37" dur="500"/>
                                        <p:tgtEl>
                                          <p:spTgt spid="718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dissolve">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9"/>
                                        </p:tgtEl>
                                        <p:attrNameLst>
                                          <p:attrName>style.visibility</p:attrName>
                                        </p:attrNameLst>
                                      </p:cBhvr>
                                      <p:to>
                                        <p:strVal val="visible"/>
                                      </p:to>
                                    </p:set>
                                    <p:animEffect transition="in" filter="dissolve">
                                      <p:cBhvr>
                                        <p:cTn id="47" dur="500"/>
                                        <p:tgtEl>
                                          <p:spTgt spid="71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dissolve">
                                      <p:cBhvr>
                                        <p:cTn id="57" dur="500"/>
                                        <p:tgtEl>
                                          <p:spTgt spid="718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183"/>
                                        </p:tgtEl>
                                        <p:attrNameLst>
                                          <p:attrName>style.visibility</p:attrName>
                                        </p:attrNameLst>
                                      </p:cBhvr>
                                      <p:to>
                                        <p:strVal val="visible"/>
                                      </p:to>
                                    </p:set>
                                    <p:animEffect transition="in" filter="dissolve">
                                      <p:cBhvr>
                                        <p:cTn id="62"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P spid="7176" grpId="0" autoUpdateAnimBg="0"/>
      <p:bldP spid="7177" grpId="0" autoUpdateAnimBg="0"/>
      <p:bldP spid="7179" grpId="0" autoUpdateAnimBg="0"/>
      <p:bldP spid="7181" grpId="0" autoUpdateAnimBg="0"/>
      <p:bldP spid="7184" grpId="0" autoUpdateAnimBg="0"/>
      <p:bldP spid="717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90600"/>
          </a:xfrm>
        </p:spPr>
        <p:txBody>
          <a:bodyPr/>
          <a:lstStyle/>
          <a:p>
            <a:r>
              <a:rPr lang="en-US" sz="3600" dirty="0" smtClean="0"/>
              <a:t>How Did the Different Races of Men Arise From Noah and His Family?</a:t>
            </a:r>
            <a:endParaRPr lang="en-US" sz="3600" dirty="0"/>
          </a:p>
        </p:txBody>
      </p:sp>
      <p:sp>
        <p:nvSpPr>
          <p:cNvPr id="7171" name="Text Box 3"/>
          <p:cNvSpPr txBox="1">
            <a:spLocks noChangeArrowheads="1"/>
          </p:cNvSpPr>
          <p:nvPr/>
        </p:nvSpPr>
        <p:spPr bwMode="auto">
          <a:xfrm>
            <a:off x="762000" y="1066800"/>
            <a:ext cx="8001000" cy="954107"/>
          </a:xfrm>
          <a:prstGeom prst="rect">
            <a:avLst/>
          </a:prstGeom>
          <a:noFill/>
          <a:ln w="9525">
            <a:noFill/>
            <a:miter lim="800000"/>
            <a:headEnd/>
            <a:tailEnd/>
          </a:ln>
          <a:effectLst/>
        </p:spPr>
        <p:txBody>
          <a:bodyPr wrap="square">
            <a:spAutoFit/>
          </a:bodyPr>
          <a:lstStyle/>
          <a:p>
            <a:pPr>
              <a:buNone/>
            </a:pPr>
            <a:r>
              <a:rPr lang="en-US" b="1" dirty="0">
                <a:latin typeface="Calibri" pitchFamily="34" charset="0"/>
              </a:rPr>
              <a:t>A Look at What We Know Today About </a:t>
            </a:r>
            <a:r>
              <a:rPr lang="en-US" b="1" dirty="0" smtClean="0">
                <a:latin typeface="Calibri" pitchFamily="34" charset="0"/>
              </a:rPr>
              <a:t>Genetics Using </a:t>
            </a:r>
            <a:r>
              <a:rPr lang="en-US" b="1" dirty="0">
                <a:latin typeface="Calibri" pitchFamily="34" charset="0"/>
              </a:rPr>
              <a:t>Eye Color as an Example:</a:t>
            </a:r>
          </a:p>
        </p:txBody>
      </p:sp>
      <p:sp>
        <p:nvSpPr>
          <p:cNvPr id="7172" name="Text Box 4"/>
          <p:cNvSpPr txBox="1">
            <a:spLocks noChangeArrowheads="1"/>
          </p:cNvSpPr>
          <p:nvPr/>
        </p:nvSpPr>
        <p:spPr bwMode="auto">
          <a:xfrm>
            <a:off x="1123559" y="2514600"/>
            <a:ext cx="1771703" cy="1040285"/>
          </a:xfrm>
          <a:prstGeom prst="rect">
            <a:avLst/>
          </a:prstGeom>
          <a:noFill/>
          <a:ln w="9525">
            <a:noFill/>
            <a:miter lim="800000"/>
            <a:headEnd/>
            <a:tailEnd/>
          </a:ln>
          <a:effectLst/>
        </p:spPr>
        <p:txBody>
          <a:bodyPr wrap="none">
            <a:spAutoFit/>
          </a:bodyPr>
          <a:lstStyle/>
          <a:p>
            <a:pPr algn="ctr">
              <a:buNone/>
            </a:pPr>
            <a:r>
              <a:rPr lang="en-US" dirty="0">
                <a:latin typeface="Calibri" pitchFamily="34" charset="0"/>
              </a:rPr>
              <a:t>Father</a:t>
            </a:r>
          </a:p>
          <a:p>
            <a:pPr algn="ctr">
              <a:buNone/>
            </a:pPr>
            <a:r>
              <a:rPr lang="en-US" dirty="0">
                <a:latin typeface="Calibri" pitchFamily="34" charset="0"/>
              </a:rPr>
              <a:t>(</a:t>
            </a:r>
            <a:r>
              <a:rPr lang="en-US" dirty="0" smtClean="0">
                <a:latin typeface="Calibri" pitchFamily="34" charset="0"/>
              </a:rPr>
              <a:t>Blue </a:t>
            </a:r>
            <a:r>
              <a:rPr lang="en-US" dirty="0">
                <a:latin typeface="Calibri" pitchFamily="34" charset="0"/>
              </a:rPr>
              <a:t>Eyes)</a:t>
            </a:r>
          </a:p>
        </p:txBody>
      </p:sp>
      <p:sp>
        <p:nvSpPr>
          <p:cNvPr id="7173" name="Text Box 5"/>
          <p:cNvSpPr txBox="1">
            <a:spLocks noChangeArrowheads="1"/>
          </p:cNvSpPr>
          <p:nvPr/>
        </p:nvSpPr>
        <p:spPr bwMode="auto">
          <a:xfrm>
            <a:off x="5238859" y="2514600"/>
            <a:ext cx="2075504" cy="1040285"/>
          </a:xfrm>
          <a:prstGeom prst="rect">
            <a:avLst/>
          </a:prstGeom>
          <a:noFill/>
          <a:ln w="9525">
            <a:noFill/>
            <a:miter lim="800000"/>
            <a:headEnd/>
            <a:tailEnd/>
          </a:ln>
          <a:effectLst/>
        </p:spPr>
        <p:txBody>
          <a:bodyPr wrap="none">
            <a:spAutoFit/>
          </a:bodyPr>
          <a:lstStyle/>
          <a:p>
            <a:pPr algn="ctr">
              <a:buNone/>
            </a:pPr>
            <a:r>
              <a:rPr lang="en-US">
                <a:latin typeface="Calibri" pitchFamily="34" charset="0"/>
              </a:rPr>
              <a:t>Mother</a:t>
            </a:r>
          </a:p>
          <a:p>
            <a:pPr algn="ctr">
              <a:buNone/>
            </a:pPr>
            <a:r>
              <a:rPr lang="en-US">
                <a:latin typeface="Calibri" pitchFamily="34" charset="0"/>
              </a:rPr>
              <a:t>(Brown Eyes)</a:t>
            </a:r>
          </a:p>
        </p:txBody>
      </p:sp>
      <p:pic>
        <p:nvPicPr>
          <p:cNvPr id="7174" name="Picture 6"/>
          <p:cNvPicPr>
            <a:picLocks noChangeAspect="1" noChangeArrowheads="1"/>
          </p:cNvPicPr>
          <p:nvPr/>
        </p:nvPicPr>
        <p:blipFill>
          <a:blip r:embed="rId2" cstate="print"/>
          <a:stretch>
            <a:fillRect/>
          </a:stretch>
        </p:blipFill>
        <p:spPr bwMode="auto">
          <a:xfrm>
            <a:off x="1447800" y="3276600"/>
            <a:ext cx="857250" cy="857250"/>
          </a:xfrm>
          <a:prstGeom prst="rect">
            <a:avLst/>
          </a:prstGeom>
          <a:noFill/>
          <a:ln w="9525">
            <a:noFill/>
            <a:miter lim="800000"/>
            <a:headEnd/>
            <a:tailEnd/>
          </a:ln>
          <a:effectLst/>
        </p:spPr>
      </p:pic>
      <p:sp>
        <p:nvSpPr>
          <p:cNvPr id="7176" name="Text Box 8"/>
          <p:cNvSpPr txBox="1">
            <a:spLocks noChangeArrowheads="1"/>
          </p:cNvSpPr>
          <p:nvPr/>
        </p:nvSpPr>
        <p:spPr bwMode="auto">
          <a:xfrm>
            <a:off x="1600200" y="4114800"/>
            <a:ext cx="585417" cy="523220"/>
          </a:xfrm>
          <a:prstGeom prst="rect">
            <a:avLst/>
          </a:prstGeom>
          <a:noFill/>
          <a:ln w="9525">
            <a:noFill/>
            <a:miter lim="800000"/>
            <a:headEnd/>
            <a:tailEnd/>
          </a:ln>
          <a:effectLst/>
        </p:spPr>
        <p:txBody>
          <a:bodyPr wrap="none">
            <a:spAutoFit/>
          </a:bodyPr>
          <a:lstStyle/>
          <a:p>
            <a:pPr>
              <a:buNone/>
            </a:pPr>
            <a:r>
              <a:rPr lang="en-US" dirty="0" smtClean="0">
                <a:solidFill>
                  <a:schemeClr val="accent2"/>
                </a:solidFill>
                <a:latin typeface="Arial" charset="0"/>
              </a:rPr>
              <a:t>bb</a:t>
            </a:r>
            <a:endParaRPr lang="en-US" dirty="0">
              <a:solidFill>
                <a:schemeClr val="accent2"/>
              </a:solidFill>
              <a:latin typeface="Arial" charset="0"/>
            </a:endParaRPr>
          </a:p>
        </p:txBody>
      </p:sp>
      <p:sp>
        <p:nvSpPr>
          <p:cNvPr id="7177" name="Text Box 9"/>
          <p:cNvSpPr txBox="1">
            <a:spLocks noChangeArrowheads="1"/>
          </p:cNvSpPr>
          <p:nvPr/>
        </p:nvSpPr>
        <p:spPr bwMode="auto">
          <a:xfrm>
            <a:off x="762000" y="2057400"/>
            <a:ext cx="2007281" cy="523220"/>
          </a:xfrm>
          <a:prstGeom prst="rect">
            <a:avLst/>
          </a:prstGeom>
          <a:noFill/>
          <a:ln w="9525">
            <a:noFill/>
            <a:miter lim="800000"/>
            <a:headEnd/>
            <a:tailEnd/>
          </a:ln>
          <a:effectLst/>
        </p:spPr>
        <p:txBody>
          <a:bodyPr wrap="none">
            <a:spAutoFit/>
          </a:bodyPr>
          <a:lstStyle/>
          <a:p>
            <a:pPr>
              <a:buNone/>
            </a:pPr>
            <a:r>
              <a:rPr lang="en-US" dirty="0">
                <a:latin typeface="Calibri" pitchFamily="34" charset="0"/>
              </a:rPr>
              <a:t>Example </a:t>
            </a:r>
            <a:r>
              <a:rPr lang="en-US" dirty="0" smtClean="0">
                <a:latin typeface="Calibri" pitchFamily="34" charset="0"/>
              </a:rPr>
              <a:t>#3:</a:t>
            </a:r>
            <a:endParaRPr lang="en-US" dirty="0">
              <a:latin typeface="Calibri" pitchFamily="34" charset="0"/>
            </a:endParaRPr>
          </a:p>
        </p:txBody>
      </p:sp>
      <p:sp>
        <p:nvSpPr>
          <p:cNvPr id="7179" name="Text Box 11"/>
          <p:cNvSpPr txBox="1">
            <a:spLocks noChangeArrowheads="1"/>
          </p:cNvSpPr>
          <p:nvPr/>
        </p:nvSpPr>
        <p:spPr bwMode="auto">
          <a:xfrm>
            <a:off x="5257800" y="4572000"/>
            <a:ext cx="1915909" cy="818686"/>
          </a:xfrm>
          <a:prstGeom prst="rect">
            <a:avLst/>
          </a:prstGeom>
          <a:noFill/>
          <a:ln w="9525">
            <a:noFill/>
            <a:miter lim="800000"/>
            <a:headEnd/>
            <a:tailEnd/>
          </a:ln>
          <a:effectLst/>
        </p:spPr>
        <p:txBody>
          <a:bodyPr wrap="none">
            <a:spAutoFit/>
          </a:bodyPr>
          <a:lstStyle/>
          <a:p>
            <a:pPr algn="ctr">
              <a:buNone/>
            </a:pPr>
            <a:r>
              <a:rPr lang="en-US" sz="1600" dirty="0">
                <a:latin typeface="Arial" charset="0"/>
              </a:rPr>
              <a:t>Only </a:t>
            </a:r>
            <a:r>
              <a:rPr lang="en-US" dirty="0">
                <a:solidFill>
                  <a:srgbClr val="663300"/>
                </a:solidFill>
                <a:latin typeface="Arial" charset="0"/>
              </a:rPr>
              <a:t>B</a:t>
            </a:r>
            <a:r>
              <a:rPr lang="en-US" sz="1600" dirty="0">
                <a:latin typeface="Arial" charset="0"/>
              </a:rPr>
              <a:t> is possible</a:t>
            </a:r>
          </a:p>
          <a:p>
            <a:pPr algn="ctr">
              <a:buNone/>
            </a:pPr>
            <a:r>
              <a:rPr lang="en-US" sz="1600" dirty="0">
                <a:latin typeface="Arial" charset="0"/>
              </a:rPr>
              <a:t>for egg</a:t>
            </a:r>
          </a:p>
        </p:txBody>
      </p:sp>
      <p:pic>
        <p:nvPicPr>
          <p:cNvPr id="7180" name="Picture 12"/>
          <p:cNvPicPr>
            <a:picLocks noChangeAspect="1" noChangeArrowheads="1"/>
          </p:cNvPicPr>
          <p:nvPr/>
        </p:nvPicPr>
        <p:blipFill>
          <a:blip r:embed="rId3" cstate="print"/>
          <a:srcRect/>
          <a:stretch>
            <a:fillRect/>
          </a:stretch>
        </p:blipFill>
        <p:spPr bwMode="auto">
          <a:xfrm>
            <a:off x="5715000" y="3276600"/>
            <a:ext cx="857250" cy="857250"/>
          </a:xfrm>
          <a:prstGeom prst="rect">
            <a:avLst/>
          </a:prstGeom>
          <a:noFill/>
          <a:ln w="9525">
            <a:noFill/>
            <a:miter lim="800000"/>
            <a:headEnd/>
            <a:tailEnd/>
          </a:ln>
          <a:effectLst/>
        </p:spPr>
      </p:pic>
      <p:sp>
        <p:nvSpPr>
          <p:cNvPr id="7181" name="Text Box 13"/>
          <p:cNvSpPr txBox="1">
            <a:spLocks noChangeArrowheads="1"/>
          </p:cNvSpPr>
          <p:nvPr/>
        </p:nvSpPr>
        <p:spPr bwMode="auto">
          <a:xfrm>
            <a:off x="5867400" y="4114800"/>
            <a:ext cx="662361" cy="523220"/>
          </a:xfrm>
          <a:prstGeom prst="rect">
            <a:avLst/>
          </a:prstGeom>
          <a:noFill/>
          <a:ln w="9525">
            <a:noFill/>
            <a:miter lim="800000"/>
            <a:headEnd/>
            <a:tailEnd/>
          </a:ln>
          <a:effectLst/>
        </p:spPr>
        <p:txBody>
          <a:bodyPr wrap="none">
            <a:spAutoFit/>
          </a:bodyPr>
          <a:lstStyle/>
          <a:p>
            <a:pPr>
              <a:buNone/>
            </a:pPr>
            <a:r>
              <a:rPr lang="en-US">
                <a:solidFill>
                  <a:srgbClr val="663300"/>
                </a:solidFill>
                <a:latin typeface="Arial" charset="0"/>
              </a:rPr>
              <a:t>BB</a:t>
            </a:r>
            <a:endParaRPr lang="en-US">
              <a:latin typeface="Arial" charset="0"/>
            </a:endParaRPr>
          </a:p>
        </p:txBody>
      </p:sp>
      <p:sp>
        <p:nvSpPr>
          <p:cNvPr id="7184" name="Text Box 16"/>
          <p:cNvSpPr txBox="1">
            <a:spLocks noChangeArrowheads="1"/>
          </p:cNvSpPr>
          <p:nvPr/>
        </p:nvSpPr>
        <p:spPr bwMode="auto">
          <a:xfrm>
            <a:off x="2971800" y="4724400"/>
            <a:ext cx="2057400" cy="1040285"/>
          </a:xfrm>
          <a:prstGeom prst="rect">
            <a:avLst/>
          </a:prstGeom>
          <a:noFill/>
          <a:ln w="9525">
            <a:noFill/>
            <a:miter lim="800000"/>
            <a:headEnd/>
            <a:tailEnd/>
          </a:ln>
          <a:effectLst/>
        </p:spPr>
        <p:txBody>
          <a:bodyPr>
            <a:spAutoFit/>
          </a:bodyPr>
          <a:lstStyle/>
          <a:p>
            <a:pPr algn="ctr">
              <a:buNone/>
            </a:pPr>
            <a:r>
              <a:rPr lang="en-US" dirty="0">
                <a:latin typeface="Calibri" pitchFamily="34" charset="0"/>
              </a:rPr>
              <a:t>Child</a:t>
            </a:r>
          </a:p>
          <a:p>
            <a:pPr algn="ctr">
              <a:buNone/>
            </a:pPr>
            <a:r>
              <a:rPr lang="en-US" dirty="0">
                <a:latin typeface="Calibri" pitchFamily="34" charset="0"/>
              </a:rPr>
              <a:t>(Brown Eyes)</a:t>
            </a:r>
          </a:p>
        </p:txBody>
      </p:sp>
      <p:grpSp>
        <p:nvGrpSpPr>
          <p:cNvPr id="2" name="Group 19"/>
          <p:cNvGrpSpPr>
            <a:grpSpLocks/>
          </p:cNvGrpSpPr>
          <p:nvPr/>
        </p:nvGrpSpPr>
        <p:grpSpPr bwMode="auto">
          <a:xfrm>
            <a:off x="1676400" y="4648200"/>
            <a:ext cx="4191000" cy="1971675"/>
            <a:chOff x="1104" y="2928"/>
            <a:chExt cx="2640" cy="1242"/>
          </a:xfrm>
        </p:grpSpPr>
        <p:sp>
          <p:nvSpPr>
            <p:cNvPr id="7182" name="Text Box 14"/>
            <p:cNvSpPr txBox="1">
              <a:spLocks noChangeArrowheads="1"/>
            </p:cNvSpPr>
            <p:nvPr/>
          </p:nvSpPr>
          <p:spPr bwMode="auto">
            <a:xfrm>
              <a:off x="2400" y="3840"/>
              <a:ext cx="393" cy="330"/>
            </a:xfrm>
            <a:prstGeom prst="rect">
              <a:avLst/>
            </a:prstGeom>
            <a:noFill/>
            <a:ln w="9525">
              <a:noFill/>
              <a:miter lim="800000"/>
              <a:headEnd/>
              <a:tailEnd/>
            </a:ln>
            <a:effectLst/>
          </p:spPr>
          <p:txBody>
            <a:bodyPr wrap="none">
              <a:spAutoFit/>
            </a:bodyPr>
            <a:lstStyle/>
            <a:p>
              <a:pPr>
                <a:buNone/>
              </a:pPr>
              <a:r>
                <a:rPr lang="en-US" dirty="0" err="1" smtClean="0">
                  <a:solidFill>
                    <a:schemeClr val="accent2"/>
                  </a:solidFill>
                  <a:latin typeface="Arial" charset="0"/>
                </a:rPr>
                <a:t>b</a:t>
              </a:r>
              <a:r>
                <a:rPr lang="en-US" dirty="0" err="1" smtClean="0">
                  <a:solidFill>
                    <a:srgbClr val="663300"/>
                  </a:solidFill>
                  <a:latin typeface="Arial" charset="0"/>
                </a:rPr>
                <a:t>B</a:t>
              </a:r>
              <a:endParaRPr lang="en-US" dirty="0">
                <a:latin typeface="Arial" charset="0"/>
              </a:endParaRPr>
            </a:p>
          </p:txBody>
        </p:sp>
        <p:sp>
          <p:nvSpPr>
            <p:cNvPr id="7186" name="Line 18"/>
            <p:cNvSpPr>
              <a:spLocks noChangeShapeType="1"/>
            </p:cNvSpPr>
            <p:nvPr/>
          </p:nvSpPr>
          <p:spPr bwMode="auto">
            <a:xfrm flipH="1">
              <a:off x="2688" y="2928"/>
              <a:ext cx="1056"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sp>
          <p:nvSpPr>
            <p:cNvPr id="7185" name="Line 17"/>
            <p:cNvSpPr>
              <a:spLocks noChangeShapeType="1"/>
            </p:cNvSpPr>
            <p:nvPr/>
          </p:nvSpPr>
          <p:spPr bwMode="auto">
            <a:xfrm>
              <a:off x="1104" y="2928"/>
              <a:ext cx="1344"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grpSp>
      <p:sp>
        <p:nvSpPr>
          <p:cNvPr id="7178" name="Text Box 10"/>
          <p:cNvSpPr txBox="1">
            <a:spLocks noChangeArrowheads="1"/>
          </p:cNvSpPr>
          <p:nvPr/>
        </p:nvSpPr>
        <p:spPr bwMode="auto">
          <a:xfrm>
            <a:off x="914400" y="4572000"/>
            <a:ext cx="1915909" cy="818686"/>
          </a:xfrm>
          <a:prstGeom prst="rect">
            <a:avLst/>
          </a:prstGeom>
          <a:noFill/>
          <a:ln w="9525">
            <a:noFill/>
            <a:miter lim="800000"/>
            <a:headEnd/>
            <a:tailEnd/>
          </a:ln>
          <a:effectLst/>
        </p:spPr>
        <p:txBody>
          <a:bodyPr wrap="none">
            <a:spAutoFit/>
          </a:bodyPr>
          <a:lstStyle/>
          <a:p>
            <a:pPr algn="ctr">
              <a:buNone/>
            </a:pPr>
            <a:r>
              <a:rPr lang="en-US" sz="1600" dirty="0">
                <a:latin typeface="Arial" charset="0"/>
              </a:rPr>
              <a:t>Only </a:t>
            </a:r>
            <a:r>
              <a:rPr lang="en-US" dirty="0" smtClean="0">
                <a:solidFill>
                  <a:schemeClr val="accent2"/>
                </a:solidFill>
                <a:latin typeface="Arial" charset="0"/>
              </a:rPr>
              <a:t>b</a:t>
            </a:r>
            <a:r>
              <a:rPr lang="en-US" sz="1600" dirty="0" smtClean="0">
                <a:latin typeface="Arial" charset="0"/>
              </a:rPr>
              <a:t> </a:t>
            </a:r>
            <a:r>
              <a:rPr lang="en-US" sz="1600" dirty="0">
                <a:latin typeface="Arial" charset="0"/>
              </a:rPr>
              <a:t>is possible</a:t>
            </a:r>
          </a:p>
          <a:p>
            <a:pPr algn="ctr">
              <a:buNone/>
            </a:pPr>
            <a:r>
              <a:rPr lang="en-US" sz="1600" dirty="0">
                <a:latin typeface="Arial" charset="0"/>
              </a:rPr>
              <a:t>for sperm</a:t>
            </a:r>
          </a:p>
        </p:txBody>
      </p:sp>
      <p:pic>
        <p:nvPicPr>
          <p:cNvPr id="7183" name="Picture 15"/>
          <p:cNvPicPr>
            <a:picLocks noChangeAspect="1" noChangeArrowheads="1"/>
          </p:cNvPicPr>
          <p:nvPr/>
        </p:nvPicPr>
        <p:blipFill>
          <a:blip r:embed="rId3" cstate="print"/>
          <a:srcRect/>
          <a:stretch>
            <a:fillRect/>
          </a:stretch>
        </p:blipFill>
        <p:spPr bwMode="auto">
          <a:xfrm>
            <a:off x="3581400" y="5486400"/>
            <a:ext cx="857250" cy="8572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dissolve">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dissolve">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dissolve">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80"/>
                                        </p:tgtEl>
                                        <p:attrNameLst>
                                          <p:attrName>style.visibility</p:attrName>
                                        </p:attrNameLst>
                                      </p:cBhvr>
                                      <p:to>
                                        <p:strVal val="visible"/>
                                      </p:to>
                                    </p:set>
                                    <p:animEffect transition="in" filter="dissolve">
                                      <p:cBhvr>
                                        <p:cTn id="32" dur="500"/>
                                        <p:tgtEl>
                                          <p:spTgt spid="718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81"/>
                                        </p:tgtEl>
                                        <p:attrNameLst>
                                          <p:attrName>style.visibility</p:attrName>
                                        </p:attrNameLst>
                                      </p:cBhvr>
                                      <p:to>
                                        <p:strVal val="visible"/>
                                      </p:to>
                                    </p:set>
                                    <p:animEffect transition="in" filter="dissolve">
                                      <p:cBhvr>
                                        <p:cTn id="37" dur="500"/>
                                        <p:tgtEl>
                                          <p:spTgt spid="718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dissolve">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9"/>
                                        </p:tgtEl>
                                        <p:attrNameLst>
                                          <p:attrName>style.visibility</p:attrName>
                                        </p:attrNameLst>
                                      </p:cBhvr>
                                      <p:to>
                                        <p:strVal val="visible"/>
                                      </p:to>
                                    </p:set>
                                    <p:animEffect transition="in" filter="dissolve">
                                      <p:cBhvr>
                                        <p:cTn id="47" dur="500"/>
                                        <p:tgtEl>
                                          <p:spTgt spid="71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dissolve">
                                      <p:cBhvr>
                                        <p:cTn id="57" dur="500"/>
                                        <p:tgtEl>
                                          <p:spTgt spid="718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183"/>
                                        </p:tgtEl>
                                        <p:attrNameLst>
                                          <p:attrName>style.visibility</p:attrName>
                                        </p:attrNameLst>
                                      </p:cBhvr>
                                      <p:to>
                                        <p:strVal val="visible"/>
                                      </p:to>
                                    </p:set>
                                    <p:animEffect transition="in" filter="dissolve">
                                      <p:cBhvr>
                                        <p:cTn id="62"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P spid="7176" grpId="0" autoUpdateAnimBg="0"/>
      <p:bldP spid="7177" grpId="0" autoUpdateAnimBg="0"/>
      <p:bldP spid="7179" grpId="0" autoUpdateAnimBg="0"/>
      <p:bldP spid="7181" grpId="0" autoUpdateAnimBg="0"/>
      <p:bldP spid="7184" grpId="0" autoUpdateAnimBg="0"/>
      <p:bldP spid="717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20" name="Picture 32"/>
          <p:cNvPicPr>
            <a:picLocks noChangeAspect="1" noChangeArrowheads="1"/>
          </p:cNvPicPr>
          <p:nvPr/>
        </p:nvPicPr>
        <p:blipFill>
          <a:blip r:embed="rId2" cstate="print"/>
          <a:srcRect/>
          <a:stretch>
            <a:fillRect/>
          </a:stretch>
        </p:blipFill>
        <p:spPr bwMode="auto">
          <a:xfrm>
            <a:off x="4876800" y="5572125"/>
            <a:ext cx="857250" cy="857250"/>
          </a:xfrm>
          <a:prstGeom prst="rect">
            <a:avLst/>
          </a:prstGeom>
          <a:noFill/>
          <a:ln w="9525">
            <a:noFill/>
            <a:miter lim="800000"/>
            <a:headEnd/>
            <a:tailEnd/>
          </a:ln>
          <a:effectLst/>
        </p:spPr>
      </p:pic>
      <p:pic>
        <p:nvPicPr>
          <p:cNvPr id="12313" name="Picture 25"/>
          <p:cNvPicPr>
            <a:picLocks noChangeAspect="1" noChangeArrowheads="1"/>
          </p:cNvPicPr>
          <p:nvPr/>
        </p:nvPicPr>
        <p:blipFill>
          <a:blip r:embed="rId2" cstate="print"/>
          <a:srcRect/>
          <a:stretch>
            <a:fillRect/>
          </a:stretch>
        </p:blipFill>
        <p:spPr bwMode="auto">
          <a:xfrm>
            <a:off x="2209800" y="5572125"/>
            <a:ext cx="857250" cy="857250"/>
          </a:xfrm>
          <a:prstGeom prst="rect">
            <a:avLst/>
          </a:prstGeom>
          <a:noFill/>
          <a:ln w="9525">
            <a:noFill/>
            <a:miter lim="800000"/>
            <a:headEnd/>
            <a:tailEnd/>
          </a:ln>
          <a:effectLst/>
        </p:spPr>
      </p:pic>
      <p:pic>
        <p:nvPicPr>
          <p:cNvPr id="12307" name="Picture 19"/>
          <p:cNvPicPr>
            <a:picLocks noChangeAspect="1" noChangeArrowheads="1"/>
          </p:cNvPicPr>
          <p:nvPr/>
        </p:nvPicPr>
        <p:blipFill>
          <a:blip r:embed="rId3" cstate="print"/>
          <a:srcRect/>
          <a:stretch>
            <a:fillRect/>
          </a:stretch>
        </p:blipFill>
        <p:spPr bwMode="auto">
          <a:xfrm>
            <a:off x="3581400" y="5572125"/>
            <a:ext cx="847725" cy="847725"/>
          </a:xfrm>
          <a:prstGeom prst="rect">
            <a:avLst/>
          </a:prstGeom>
          <a:noFill/>
          <a:ln w="9525">
            <a:noFill/>
            <a:miter lim="800000"/>
            <a:headEnd/>
            <a:tailEnd/>
          </a:ln>
          <a:effectLst/>
        </p:spPr>
      </p:pic>
      <p:sp>
        <p:nvSpPr>
          <p:cNvPr id="12290" name="Rectangle 2"/>
          <p:cNvSpPr>
            <a:spLocks noGrp="1" noChangeArrowheads="1"/>
          </p:cNvSpPr>
          <p:nvPr>
            <p:ph type="title"/>
          </p:nvPr>
        </p:nvSpPr>
        <p:spPr>
          <a:xfrm>
            <a:off x="0" y="0"/>
            <a:ext cx="9144000" cy="990600"/>
          </a:xfrm>
        </p:spPr>
        <p:txBody>
          <a:bodyPr/>
          <a:lstStyle/>
          <a:p>
            <a:r>
              <a:rPr lang="en-US" sz="3600" dirty="0" smtClean="0"/>
              <a:t>How Did the Different Races of Men Arise From Noah and His Family?</a:t>
            </a:r>
            <a:endParaRPr lang="en-US" sz="3600" dirty="0"/>
          </a:p>
        </p:txBody>
      </p:sp>
      <p:sp>
        <p:nvSpPr>
          <p:cNvPr id="12292" name="Text Box 4"/>
          <p:cNvSpPr txBox="1">
            <a:spLocks noChangeArrowheads="1"/>
          </p:cNvSpPr>
          <p:nvPr/>
        </p:nvSpPr>
        <p:spPr bwMode="auto">
          <a:xfrm>
            <a:off x="971659" y="2524125"/>
            <a:ext cx="2075504" cy="1040285"/>
          </a:xfrm>
          <a:prstGeom prst="rect">
            <a:avLst/>
          </a:prstGeom>
          <a:noFill/>
          <a:ln w="9525">
            <a:noFill/>
            <a:miter lim="800000"/>
            <a:headEnd/>
            <a:tailEnd/>
          </a:ln>
          <a:effectLst/>
        </p:spPr>
        <p:txBody>
          <a:bodyPr wrap="none">
            <a:spAutoFit/>
          </a:bodyPr>
          <a:lstStyle/>
          <a:p>
            <a:pPr algn="ctr">
              <a:buNone/>
            </a:pPr>
            <a:r>
              <a:rPr lang="en-US" dirty="0">
                <a:latin typeface="Calibri" pitchFamily="34" charset="0"/>
              </a:rPr>
              <a:t>Father</a:t>
            </a:r>
          </a:p>
          <a:p>
            <a:pPr algn="ctr">
              <a:buNone/>
            </a:pPr>
            <a:r>
              <a:rPr lang="en-US" dirty="0">
                <a:latin typeface="Calibri" pitchFamily="34" charset="0"/>
              </a:rPr>
              <a:t>(Brown Eyes)</a:t>
            </a:r>
          </a:p>
        </p:txBody>
      </p:sp>
      <p:sp>
        <p:nvSpPr>
          <p:cNvPr id="12293" name="Text Box 5"/>
          <p:cNvSpPr txBox="1">
            <a:spLocks noChangeArrowheads="1"/>
          </p:cNvSpPr>
          <p:nvPr/>
        </p:nvSpPr>
        <p:spPr bwMode="auto">
          <a:xfrm>
            <a:off x="5238859" y="2524125"/>
            <a:ext cx="2075504" cy="1040285"/>
          </a:xfrm>
          <a:prstGeom prst="rect">
            <a:avLst/>
          </a:prstGeom>
          <a:noFill/>
          <a:ln w="9525">
            <a:noFill/>
            <a:miter lim="800000"/>
            <a:headEnd/>
            <a:tailEnd/>
          </a:ln>
          <a:effectLst/>
        </p:spPr>
        <p:txBody>
          <a:bodyPr wrap="none">
            <a:spAutoFit/>
          </a:bodyPr>
          <a:lstStyle/>
          <a:p>
            <a:pPr algn="ctr">
              <a:buNone/>
            </a:pPr>
            <a:r>
              <a:rPr lang="en-US">
                <a:latin typeface="Calibri" pitchFamily="34" charset="0"/>
              </a:rPr>
              <a:t>Mother</a:t>
            </a:r>
          </a:p>
          <a:p>
            <a:pPr algn="ctr">
              <a:buNone/>
            </a:pPr>
            <a:r>
              <a:rPr lang="en-US">
                <a:latin typeface="Calibri" pitchFamily="34" charset="0"/>
              </a:rPr>
              <a:t>(Brown Eyes)</a:t>
            </a:r>
          </a:p>
        </p:txBody>
      </p:sp>
      <p:pic>
        <p:nvPicPr>
          <p:cNvPr id="12294" name="Picture 6"/>
          <p:cNvPicPr>
            <a:picLocks noChangeAspect="1" noChangeArrowheads="1"/>
          </p:cNvPicPr>
          <p:nvPr/>
        </p:nvPicPr>
        <p:blipFill>
          <a:blip r:embed="rId2" cstate="print"/>
          <a:srcRect/>
          <a:stretch>
            <a:fillRect/>
          </a:stretch>
        </p:blipFill>
        <p:spPr bwMode="auto">
          <a:xfrm>
            <a:off x="1447800" y="3286125"/>
            <a:ext cx="857250" cy="857250"/>
          </a:xfrm>
          <a:prstGeom prst="rect">
            <a:avLst/>
          </a:prstGeom>
          <a:noFill/>
          <a:ln w="9525">
            <a:noFill/>
            <a:miter lim="800000"/>
            <a:headEnd/>
            <a:tailEnd/>
          </a:ln>
          <a:effectLst/>
        </p:spPr>
      </p:pic>
      <p:sp>
        <p:nvSpPr>
          <p:cNvPr id="12295" name="Text Box 7"/>
          <p:cNvSpPr txBox="1">
            <a:spLocks noChangeArrowheads="1"/>
          </p:cNvSpPr>
          <p:nvPr/>
        </p:nvSpPr>
        <p:spPr bwMode="auto">
          <a:xfrm>
            <a:off x="1600200" y="4124325"/>
            <a:ext cx="623889" cy="523220"/>
          </a:xfrm>
          <a:prstGeom prst="rect">
            <a:avLst/>
          </a:prstGeom>
          <a:noFill/>
          <a:ln w="9525">
            <a:noFill/>
            <a:miter lim="800000"/>
            <a:headEnd/>
            <a:tailEnd/>
          </a:ln>
          <a:effectLst/>
        </p:spPr>
        <p:txBody>
          <a:bodyPr wrap="none">
            <a:spAutoFit/>
          </a:bodyPr>
          <a:lstStyle/>
          <a:p>
            <a:pPr>
              <a:buNone/>
            </a:pPr>
            <a:r>
              <a:rPr lang="en-US">
                <a:solidFill>
                  <a:srgbClr val="663300"/>
                </a:solidFill>
                <a:latin typeface="Arial" charset="0"/>
              </a:rPr>
              <a:t>B</a:t>
            </a:r>
            <a:r>
              <a:rPr lang="en-US">
                <a:solidFill>
                  <a:schemeClr val="accent2"/>
                </a:solidFill>
                <a:latin typeface="Arial" charset="0"/>
              </a:rPr>
              <a:t>b</a:t>
            </a:r>
            <a:endParaRPr lang="en-US">
              <a:latin typeface="Arial" charset="0"/>
            </a:endParaRPr>
          </a:p>
        </p:txBody>
      </p:sp>
      <p:sp>
        <p:nvSpPr>
          <p:cNvPr id="12296" name="Text Box 8"/>
          <p:cNvSpPr txBox="1">
            <a:spLocks noChangeArrowheads="1"/>
          </p:cNvSpPr>
          <p:nvPr/>
        </p:nvSpPr>
        <p:spPr bwMode="auto">
          <a:xfrm>
            <a:off x="762000" y="2066925"/>
            <a:ext cx="2007281" cy="523220"/>
          </a:xfrm>
          <a:prstGeom prst="rect">
            <a:avLst/>
          </a:prstGeom>
          <a:noFill/>
          <a:ln w="9525">
            <a:noFill/>
            <a:miter lim="800000"/>
            <a:headEnd/>
            <a:tailEnd/>
          </a:ln>
          <a:effectLst/>
        </p:spPr>
        <p:txBody>
          <a:bodyPr wrap="none">
            <a:spAutoFit/>
          </a:bodyPr>
          <a:lstStyle/>
          <a:p>
            <a:pPr>
              <a:buNone/>
            </a:pPr>
            <a:r>
              <a:rPr lang="en-US" dirty="0">
                <a:latin typeface="Calibri" pitchFamily="34" charset="0"/>
              </a:rPr>
              <a:t>Example #4:</a:t>
            </a:r>
          </a:p>
        </p:txBody>
      </p:sp>
      <p:sp>
        <p:nvSpPr>
          <p:cNvPr id="12297" name="Text Box 9"/>
          <p:cNvSpPr txBox="1">
            <a:spLocks noChangeArrowheads="1"/>
          </p:cNvSpPr>
          <p:nvPr/>
        </p:nvSpPr>
        <p:spPr bwMode="auto">
          <a:xfrm>
            <a:off x="5251450" y="4581525"/>
            <a:ext cx="1957588" cy="818686"/>
          </a:xfrm>
          <a:prstGeom prst="rect">
            <a:avLst/>
          </a:prstGeom>
          <a:noFill/>
          <a:ln w="9525">
            <a:noFill/>
            <a:miter lim="800000"/>
            <a:headEnd/>
            <a:tailEnd/>
          </a:ln>
          <a:effectLst/>
        </p:spPr>
        <p:txBody>
          <a:bodyPr wrap="none">
            <a:spAutoFit/>
          </a:bodyPr>
          <a:lstStyle/>
          <a:p>
            <a:pPr algn="ctr">
              <a:buNone/>
            </a:pPr>
            <a:r>
              <a:rPr lang="en-US">
                <a:solidFill>
                  <a:srgbClr val="663300"/>
                </a:solidFill>
                <a:latin typeface="Arial" charset="0"/>
              </a:rPr>
              <a:t>B</a:t>
            </a:r>
            <a:r>
              <a:rPr lang="en-US" sz="1600">
                <a:latin typeface="Arial" charset="0"/>
              </a:rPr>
              <a:t> </a:t>
            </a:r>
            <a:r>
              <a:rPr lang="en-US" sz="1600" b="1" i="1">
                <a:latin typeface="Arial" charset="0"/>
              </a:rPr>
              <a:t>or</a:t>
            </a:r>
            <a:r>
              <a:rPr lang="en-US" sz="1600">
                <a:latin typeface="Arial" charset="0"/>
              </a:rPr>
              <a:t> </a:t>
            </a:r>
            <a:r>
              <a:rPr lang="en-US">
                <a:solidFill>
                  <a:schemeClr val="accent2"/>
                </a:solidFill>
                <a:latin typeface="Arial" charset="0"/>
              </a:rPr>
              <a:t>b</a:t>
            </a:r>
            <a:r>
              <a:rPr lang="en-US" sz="1600">
                <a:latin typeface="Arial" charset="0"/>
              </a:rPr>
              <a:t> is possible</a:t>
            </a:r>
          </a:p>
          <a:p>
            <a:pPr algn="ctr">
              <a:buNone/>
            </a:pPr>
            <a:r>
              <a:rPr lang="en-US" sz="1600">
                <a:latin typeface="Arial" charset="0"/>
              </a:rPr>
              <a:t>for egg</a:t>
            </a:r>
          </a:p>
        </p:txBody>
      </p:sp>
      <p:pic>
        <p:nvPicPr>
          <p:cNvPr id="12298" name="Picture 10"/>
          <p:cNvPicPr>
            <a:picLocks noChangeAspect="1" noChangeArrowheads="1"/>
          </p:cNvPicPr>
          <p:nvPr/>
        </p:nvPicPr>
        <p:blipFill>
          <a:blip r:embed="rId2" cstate="print"/>
          <a:srcRect/>
          <a:stretch>
            <a:fillRect/>
          </a:stretch>
        </p:blipFill>
        <p:spPr bwMode="auto">
          <a:xfrm>
            <a:off x="5715000" y="3286125"/>
            <a:ext cx="857250" cy="857250"/>
          </a:xfrm>
          <a:prstGeom prst="rect">
            <a:avLst/>
          </a:prstGeom>
          <a:noFill/>
          <a:ln w="9525">
            <a:noFill/>
            <a:miter lim="800000"/>
            <a:headEnd/>
            <a:tailEnd/>
          </a:ln>
          <a:effectLst/>
        </p:spPr>
      </p:pic>
      <p:sp>
        <p:nvSpPr>
          <p:cNvPr id="12299" name="Text Box 11"/>
          <p:cNvSpPr txBox="1">
            <a:spLocks noChangeArrowheads="1"/>
          </p:cNvSpPr>
          <p:nvPr/>
        </p:nvSpPr>
        <p:spPr bwMode="auto">
          <a:xfrm>
            <a:off x="5867400" y="4124325"/>
            <a:ext cx="623889" cy="523220"/>
          </a:xfrm>
          <a:prstGeom prst="rect">
            <a:avLst/>
          </a:prstGeom>
          <a:noFill/>
          <a:ln w="9525">
            <a:noFill/>
            <a:miter lim="800000"/>
            <a:headEnd/>
            <a:tailEnd/>
          </a:ln>
          <a:effectLst/>
        </p:spPr>
        <p:txBody>
          <a:bodyPr wrap="none">
            <a:spAutoFit/>
          </a:bodyPr>
          <a:lstStyle/>
          <a:p>
            <a:pPr>
              <a:buNone/>
            </a:pPr>
            <a:r>
              <a:rPr lang="en-US">
                <a:solidFill>
                  <a:srgbClr val="663300"/>
                </a:solidFill>
                <a:latin typeface="Arial" charset="0"/>
              </a:rPr>
              <a:t>B</a:t>
            </a:r>
            <a:r>
              <a:rPr lang="en-US">
                <a:solidFill>
                  <a:schemeClr val="accent2"/>
                </a:solidFill>
                <a:latin typeface="Arial" charset="0"/>
              </a:rPr>
              <a:t>b</a:t>
            </a:r>
          </a:p>
        </p:txBody>
      </p:sp>
      <p:sp>
        <p:nvSpPr>
          <p:cNvPr id="12301" name="Text Box 13"/>
          <p:cNvSpPr txBox="1">
            <a:spLocks noChangeArrowheads="1"/>
          </p:cNvSpPr>
          <p:nvPr/>
        </p:nvSpPr>
        <p:spPr bwMode="auto">
          <a:xfrm>
            <a:off x="2971800" y="4733925"/>
            <a:ext cx="2057400" cy="1040285"/>
          </a:xfrm>
          <a:prstGeom prst="rect">
            <a:avLst/>
          </a:prstGeom>
          <a:noFill/>
          <a:ln w="9525">
            <a:noFill/>
            <a:miter lim="800000"/>
            <a:headEnd/>
            <a:tailEnd/>
          </a:ln>
          <a:effectLst/>
        </p:spPr>
        <p:txBody>
          <a:bodyPr>
            <a:spAutoFit/>
          </a:bodyPr>
          <a:lstStyle/>
          <a:p>
            <a:pPr algn="ctr">
              <a:buNone/>
            </a:pPr>
            <a:r>
              <a:rPr lang="en-US">
                <a:latin typeface="Calibri" pitchFamily="34" charset="0"/>
              </a:rPr>
              <a:t>Child</a:t>
            </a:r>
          </a:p>
          <a:p>
            <a:pPr algn="ctr">
              <a:buNone/>
            </a:pPr>
            <a:r>
              <a:rPr lang="en-US">
                <a:latin typeface="Calibri" pitchFamily="34" charset="0"/>
              </a:rPr>
              <a:t>(Blue Eyes)</a:t>
            </a:r>
          </a:p>
        </p:txBody>
      </p:sp>
      <p:grpSp>
        <p:nvGrpSpPr>
          <p:cNvPr id="2" name="Group 14"/>
          <p:cNvGrpSpPr>
            <a:grpSpLocks/>
          </p:cNvGrpSpPr>
          <p:nvPr/>
        </p:nvGrpSpPr>
        <p:grpSpPr bwMode="auto">
          <a:xfrm>
            <a:off x="1676400" y="4886325"/>
            <a:ext cx="4191000" cy="1971675"/>
            <a:chOff x="1104" y="2928"/>
            <a:chExt cx="2640" cy="1242"/>
          </a:xfrm>
        </p:grpSpPr>
        <p:sp>
          <p:nvSpPr>
            <p:cNvPr id="12303" name="Text Box 15"/>
            <p:cNvSpPr txBox="1">
              <a:spLocks noChangeArrowheads="1"/>
            </p:cNvSpPr>
            <p:nvPr/>
          </p:nvSpPr>
          <p:spPr bwMode="auto">
            <a:xfrm>
              <a:off x="2400" y="3840"/>
              <a:ext cx="369" cy="330"/>
            </a:xfrm>
            <a:prstGeom prst="rect">
              <a:avLst/>
            </a:prstGeom>
            <a:noFill/>
            <a:ln w="9525">
              <a:noFill/>
              <a:miter lim="800000"/>
              <a:headEnd/>
              <a:tailEnd/>
            </a:ln>
            <a:effectLst/>
          </p:spPr>
          <p:txBody>
            <a:bodyPr wrap="none">
              <a:spAutoFit/>
            </a:bodyPr>
            <a:lstStyle/>
            <a:p>
              <a:pPr>
                <a:buNone/>
              </a:pPr>
              <a:r>
                <a:rPr lang="en-US">
                  <a:solidFill>
                    <a:schemeClr val="accent2"/>
                  </a:solidFill>
                  <a:latin typeface="Arial" charset="0"/>
                </a:rPr>
                <a:t>bb</a:t>
              </a:r>
              <a:endParaRPr lang="en-US">
                <a:latin typeface="Arial" charset="0"/>
              </a:endParaRPr>
            </a:p>
          </p:txBody>
        </p:sp>
        <p:sp>
          <p:nvSpPr>
            <p:cNvPr id="12304" name="Line 16"/>
            <p:cNvSpPr>
              <a:spLocks noChangeShapeType="1"/>
            </p:cNvSpPr>
            <p:nvPr/>
          </p:nvSpPr>
          <p:spPr bwMode="auto">
            <a:xfrm flipH="1">
              <a:off x="2688" y="2928"/>
              <a:ext cx="1056"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sp>
          <p:nvSpPr>
            <p:cNvPr id="12305" name="Line 17"/>
            <p:cNvSpPr>
              <a:spLocks noChangeShapeType="1"/>
            </p:cNvSpPr>
            <p:nvPr/>
          </p:nvSpPr>
          <p:spPr bwMode="auto">
            <a:xfrm>
              <a:off x="1104" y="2928"/>
              <a:ext cx="1344"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grpSp>
      <p:sp>
        <p:nvSpPr>
          <p:cNvPr id="12306" name="Text Box 18"/>
          <p:cNvSpPr txBox="1">
            <a:spLocks noChangeArrowheads="1"/>
          </p:cNvSpPr>
          <p:nvPr/>
        </p:nvSpPr>
        <p:spPr bwMode="auto">
          <a:xfrm>
            <a:off x="908050" y="4581525"/>
            <a:ext cx="1957588" cy="818686"/>
          </a:xfrm>
          <a:prstGeom prst="rect">
            <a:avLst/>
          </a:prstGeom>
          <a:noFill/>
          <a:ln w="9525">
            <a:noFill/>
            <a:miter lim="800000"/>
            <a:headEnd/>
            <a:tailEnd/>
          </a:ln>
          <a:effectLst/>
        </p:spPr>
        <p:txBody>
          <a:bodyPr wrap="none">
            <a:spAutoFit/>
          </a:bodyPr>
          <a:lstStyle/>
          <a:p>
            <a:pPr algn="ctr">
              <a:buNone/>
            </a:pPr>
            <a:r>
              <a:rPr lang="en-US">
                <a:solidFill>
                  <a:srgbClr val="663300"/>
                </a:solidFill>
                <a:latin typeface="Arial" charset="0"/>
              </a:rPr>
              <a:t>B</a:t>
            </a:r>
            <a:r>
              <a:rPr lang="en-US" sz="1600">
                <a:latin typeface="Arial" charset="0"/>
              </a:rPr>
              <a:t> </a:t>
            </a:r>
            <a:r>
              <a:rPr lang="en-US" sz="1600" b="1" i="1">
                <a:latin typeface="Arial" charset="0"/>
              </a:rPr>
              <a:t>or</a:t>
            </a:r>
            <a:r>
              <a:rPr lang="en-US" sz="1600">
                <a:latin typeface="Arial" charset="0"/>
              </a:rPr>
              <a:t> </a:t>
            </a:r>
            <a:r>
              <a:rPr lang="en-US">
                <a:solidFill>
                  <a:schemeClr val="accent2"/>
                </a:solidFill>
                <a:latin typeface="Arial" charset="0"/>
              </a:rPr>
              <a:t>b</a:t>
            </a:r>
            <a:r>
              <a:rPr lang="en-US" sz="1600">
                <a:latin typeface="Arial" charset="0"/>
              </a:rPr>
              <a:t> is possible</a:t>
            </a:r>
          </a:p>
          <a:p>
            <a:pPr algn="ctr">
              <a:buNone/>
            </a:pPr>
            <a:r>
              <a:rPr lang="en-US" sz="1600">
                <a:latin typeface="Arial" charset="0"/>
              </a:rPr>
              <a:t>for sperm</a:t>
            </a:r>
          </a:p>
        </p:txBody>
      </p:sp>
      <p:grpSp>
        <p:nvGrpSpPr>
          <p:cNvPr id="3" name="Group 24"/>
          <p:cNvGrpSpPr>
            <a:grpSpLocks/>
          </p:cNvGrpSpPr>
          <p:nvPr/>
        </p:nvGrpSpPr>
        <p:grpSpPr bwMode="auto">
          <a:xfrm>
            <a:off x="1143000" y="4886325"/>
            <a:ext cx="4191000" cy="1971675"/>
            <a:chOff x="768" y="2928"/>
            <a:chExt cx="2640" cy="1242"/>
          </a:xfrm>
        </p:grpSpPr>
        <p:sp>
          <p:nvSpPr>
            <p:cNvPr id="12309" name="Text Box 21"/>
            <p:cNvSpPr txBox="1">
              <a:spLocks noChangeArrowheads="1"/>
            </p:cNvSpPr>
            <p:nvPr/>
          </p:nvSpPr>
          <p:spPr bwMode="auto">
            <a:xfrm>
              <a:off x="1536" y="3840"/>
              <a:ext cx="417" cy="330"/>
            </a:xfrm>
            <a:prstGeom prst="rect">
              <a:avLst/>
            </a:prstGeom>
            <a:noFill/>
            <a:ln w="9525">
              <a:noFill/>
              <a:miter lim="800000"/>
              <a:headEnd/>
              <a:tailEnd/>
            </a:ln>
            <a:effectLst/>
          </p:spPr>
          <p:txBody>
            <a:bodyPr wrap="none">
              <a:spAutoFit/>
            </a:bodyPr>
            <a:lstStyle/>
            <a:p>
              <a:pPr>
                <a:buNone/>
              </a:pPr>
              <a:r>
                <a:rPr lang="en-US">
                  <a:solidFill>
                    <a:srgbClr val="663300"/>
                  </a:solidFill>
                  <a:latin typeface="Arial" charset="0"/>
                </a:rPr>
                <a:t>BB</a:t>
              </a:r>
            </a:p>
          </p:txBody>
        </p:sp>
        <p:sp>
          <p:nvSpPr>
            <p:cNvPr id="12310" name="Line 22"/>
            <p:cNvSpPr>
              <a:spLocks noChangeShapeType="1"/>
            </p:cNvSpPr>
            <p:nvPr/>
          </p:nvSpPr>
          <p:spPr bwMode="auto">
            <a:xfrm flipH="1">
              <a:off x="1824" y="2928"/>
              <a:ext cx="1584"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sp>
          <p:nvSpPr>
            <p:cNvPr id="12311" name="Line 23"/>
            <p:cNvSpPr>
              <a:spLocks noChangeShapeType="1"/>
            </p:cNvSpPr>
            <p:nvPr/>
          </p:nvSpPr>
          <p:spPr bwMode="auto">
            <a:xfrm>
              <a:off x="768" y="2976"/>
              <a:ext cx="816" cy="960"/>
            </a:xfrm>
            <a:prstGeom prst="line">
              <a:avLst/>
            </a:prstGeom>
            <a:noFill/>
            <a:ln w="50800">
              <a:solidFill>
                <a:srgbClr val="FF0000"/>
              </a:solidFill>
              <a:round/>
              <a:headEnd/>
              <a:tailEnd type="stealth" w="med" len="med"/>
            </a:ln>
            <a:effectLst/>
          </p:spPr>
          <p:txBody>
            <a:bodyPr wrap="none" anchor="ctr"/>
            <a:lstStyle/>
            <a:p>
              <a:pPr>
                <a:buNone/>
              </a:pPr>
              <a:endParaRPr lang="en-US"/>
            </a:p>
          </p:txBody>
        </p:sp>
      </p:grpSp>
      <p:sp>
        <p:nvSpPr>
          <p:cNvPr id="12314" name="Text Box 26"/>
          <p:cNvSpPr txBox="1">
            <a:spLocks noChangeArrowheads="1"/>
          </p:cNvSpPr>
          <p:nvPr/>
        </p:nvSpPr>
        <p:spPr bwMode="auto">
          <a:xfrm>
            <a:off x="1295400" y="5114925"/>
            <a:ext cx="2057400" cy="523220"/>
          </a:xfrm>
          <a:prstGeom prst="rect">
            <a:avLst/>
          </a:prstGeom>
          <a:noFill/>
          <a:ln w="9525">
            <a:noFill/>
            <a:miter lim="800000"/>
            <a:headEnd/>
            <a:tailEnd/>
          </a:ln>
          <a:effectLst/>
        </p:spPr>
        <p:txBody>
          <a:bodyPr>
            <a:spAutoFit/>
          </a:bodyPr>
          <a:lstStyle/>
          <a:p>
            <a:pPr algn="ctr">
              <a:buNone/>
            </a:pPr>
            <a:r>
              <a:rPr lang="en-US">
                <a:latin typeface="Calibri" pitchFamily="34" charset="0"/>
              </a:rPr>
              <a:t>(Brown Eyes)</a:t>
            </a:r>
          </a:p>
        </p:txBody>
      </p:sp>
      <p:grpSp>
        <p:nvGrpSpPr>
          <p:cNvPr id="4" name="Group 31"/>
          <p:cNvGrpSpPr>
            <a:grpSpLocks/>
          </p:cNvGrpSpPr>
          <p:nvPr/>
        </p:nvGrpSpPr>
        <p:grpSpPr bwMode="auto">
          <a:xfrm>
            <a:off x="1676400" y="4886325"/>
            <a:ext cx="3976688" cy="1971675"/>
            <a:chOff x="1104" y="2928"/>
            <a:chExt cx="2505" cy="1242"/>
          </a:xfrm>
        </p:grpSpPr>
        <p:sp>
          <p:nvSpPr>
            <p:cNvPr id="12316" name="Text Box 28"/>
            <p:cNvSpPr txBox="1">
              <a:spLocks noChangeArrowheads="1"/>
            </p:cNvSpPr>
            <p:nvPr/>
          </p:nvSpPr>
          <p:spPr bwMode="auto">
            <a:xfrm>
              <a:off x="3216" y="3840"/>
              <a:ext cx="393" cy="330"/>
            </a:xfrm>
            <a:prstGeom prst="rect">
              <a:avLst/>
            </a:prstGeom>
            <a:noFill/>
            <a:ln w="9525">
              <a:noFill/>
              <a:miter lim="800000"/>
              <a:headEnd/>
              <a:tailEnd/>
            </a:ln>
            <a:effectLst/>
          </p:spPr>
          <p:txBody>
            <a:bodyPr wrap="none">
              <a:spAutoFit/>
            </a:bodyPr>
            <a:lstStyle/>
            <a:p>
              <a:pPr>
                <a:buNone/>
              </a:pPr>
              <a:r>
                <a:rPr lang="en-US">
                  <a:solidFill>
                    <a:schemeClr val="accent2"/>
                  </a:solidFill>
                  <a:latin typeface="Arial" charset="0"/>
                </a:rPr>
                <a:t>b</a:t>
              </a:r>
              <a:r>
                <a:rPr lang="en-US">
                  <a:solidFill>
                    <a:srgbClr val="663300"/>
                  </a:solidFill>
                  <a:latin typeface="Arial" charset="0"/>
                </a:rPr>
                <a:t>B</a:t>
              </a:r>
            </a:p>
          </p:txBody>
        </p:sp>
        <p:sp>
          <p:nvSpPr>
            <p:cNvPr id="12317" name="Line 29"/>
            <p:cNvSpPr>
              <a:spLocks noChangeShapeType="1"/>
            </p:cNvSpPr>
            <p:nvPr/>
          </p:nvSpPr>
          <p:spPr bwMode="auto">
            <a:xfrm>
              <a:off x="3456" y="2976"/>
              <a:ext cx="0" cy="960"/>
            </a:xfrm>
            <a:prstGeom prst="line">
              <a:avLst/>
            </a:prstGeom>
            <a:noFill/>
            <a:ln w="50800">
              <a:solidFill>
                <a:srgbClr val="FF0000"/>
              </a:solidFill>
              <a:round/>
              <a:headEnd/>
              <a:tailEnd type="stealth" w="med" len="med"/>
            </a:ln>
            <a:effectLst/>
          </p:spPr>
          <p:txBody>
            <a:bodyPr wrap="none" anchor="ctr"/>
            <a:lstStyle/>
            <a:p>
              <a:pPr>
                <a:buNone/>
              </a:pPr>
              <a:endParaRPr lang="en-US"/>
            </a:p>
          </p:txBody>
        </p:sp>
        <p:sp>
          <p:nvSpPr>
            <p:cNvPr id="12318" name="Line 30"/>
            <p:cNvSpPr>
              <a:spLocks noChangeShapeType="1"/>
            </p:cNvSpPr>
            <p:nvPr/>
          </p:nvSpPr>
          <p:spPr bwMode="auto">
            <a:xfrm>
              <a:off x="1104" y="2928"/>
              <a:ext cx="2160" cy="1008"/>
            </a:xfrm>
            <a:prstGeom prst="line">
              <a:avLst/>
            </a:prstGeom>
            <a:noFill/>
            <a:ln w="50800">
              <a:solidFill>
                <a:srgbClr val="FF0000"/>
              </a:solidFill>
              <a:round/>
              <a:headEnd/>
              <a:tailEnd type="stealth" w="med" len="med"/>
            </a:ln>
            <a:effectLst/>
          </p:spPr>
          <p:txBody>
            <a:bodyPr wrap="none" anchor="ctr"/>
            <a:lstStyle/>
            <a:p>
              <a:pPr>
                <a:buNone/>
              </a:pPr>
              <a:endParaRPr lang="en-US"/>
            </a:p>
          </p:txBody>
        </p:sp>
      </p:grpSp>
      <p:sp>
        <p:nvSpPr>
          <p:cNvPr id="12321" name="Text Box 33"/>
          <p:cNvSpPr txBox="1">
            <a:spLocks noChangeArrowheads="1"/>
          </p:cNvSpPr>
          <p:nvPr/>
        </p:nvSpPr>
        <p:spPr bwMode="auto">
          <a:xfrm>
            <a:off x="4724400" y="5114925"/>
            <a:ext cx="2057400" cy="523220"/>
          </a:xfrm>
          <a:prstGeom prst="rect">
            <a:avLst/>
          </a:prstGeom>
          <a:noFill/>
          <a:ln w="9525">
            <a:noFill/>
            <a:miter lim="800000"/>
            <a:headEnd/>
            <a:tailEnd/>
          </a:ln>
          <a:effectLst/>
        </p:spPr>
        <p:txBody>
          <a:bodyPr>
            <a:spAutoFit/>
          </a:bodyPr>
          <a:lstStyle/>
          <a:p>
            <a:pPr algn="ctr">
              <a:buNone/>
            </a:pPr>
            <a:r>
              <a:rPr lang="en-US">
                <a:latin typeface="Calibri" pitchFamily="34" charset="0"/>
              </a:rPr>
              <a:t>(Brown Eyes)</a:t>
            </a:r>
          </a:p>
        </p:txBody>
      </p:sp>
      <p:sp>
        <p:nvSpPr>
          <p:cNvPr id="32" name="Text Box 3"/>
          <p:cNvSpPr txBox="1">
            <a:spLocks noChangeArrowheads="1"/>
          </p:cNvSpPr>
          <p:nvPr/>
        </p:nvSpPr>
        <p:spPr bwMode="auto">
          <a:xfrm>
            <a:off x="762000" y="1066800"/>
            <a:ext cx="8001000" cy="954107"/>
          </a:xfrm>
          <a:prstGeom prst="rect">
            <a:avLst/>
          </a:prstGeom>
          <a:noFill/>
          <a:ln w="9525">
            <a:noFill/>
            <a:miter lim="800000"/>
            <a:headEnd/>
            <a:tailEnd/>
          </a:ln>
          <a:effectLst/>
        </p:spPr>
        <p:txBody>
          <a:bodyPr wrap="square">
            <a:spAutoFit/>
          </a:bodyPr>
          <a:lstStyle/>
          <a:p>
            <a:pPr>
              <a:buNone/>
            </a:pPr>
            <a:r>
              <a:rPr lang="en-US" b="1" dirty="0">
                <a:latin typeface="Calibri" pitchFamily="34" charset="0"/>
              </a:rPr>
              <a:t>A Look at What We Know Today About </a:t>
            </a:r>
            <a:r>
              <a:rPr lang="en-US" b="1" dirty="0" smtClean="0">
                <a:latin typeface="Calibri" pitchFamily="34" charset="0"/>
              </a:rPr>
              <a:t>Genetics Using </a:t>
            </a:r>
            <a:r>
              <a:rPr lang="en-US" b="1" dirty="0">
                <a:latin typeface="Calibri" pitchFamily="34" charset="0"/>
              </a:rPr>
              <a:t>Eye Color as an Example: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dissolve">
                                      <p:cBhvr>
                                        <p:cTn id="7" dur="500"/>
                                        <p:tgtEl>
                                          <p:spTgt spid="122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dissolv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dissolve">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dissolve">
                                      <p:cBhvr>
                                        <p:cTn id="22" dur="500"/>
                                        <p:tgtEl>
                                          <p:spTgt spid="122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dissolve">
                                      <p:cBhvr>
                                        <p:cTn id="27" dur="500"/>
                                        <p:tgtEl>
                                          <p:spTgt spid="1229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298"/>
                                        </p:tgtEl>
                                        <p:attrNameLst>
                                          <p:attrName>style.visibility</p:attrName>
                                        </p:attrNameLst>
                                      </p:cBhvr>
                                      <p:to>
                                        <p:strVal val="visible"/>
                                      </p:to>
                                    </p:set>
                                    <p:animEffect transition="in" filter="dissolve">
                                      <p:cBhvr>
                                        <p:cTn id="32" dur="500"/>
                                        <p:tgtEl>
                                          <p:spTgt spid="1229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299"/>
                                        </p:tgtEl>
                                        <p:attrNameLst>
                                          <p:attrName>style.visibility</p:attrName>
                                        </p:attrNameLst>
                                      </p:cBhvr>
                                      <p:to>
                                        <p:strVal val="visible"/>
                                      </p:to>
                                    </p:set>
                                    <p:animEffect transition="in" filter="dissolve">
                                      <p:cBhvr>
                                        <p:cTn id="37" dur="500"/>
                                        <p:tgtEl>
                                          <p:spTgt spid="1229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306"/>
                                        </p:tgtEl>
                                        <p:attrNameLst>
                                          <p:attrName>style.visibility</p:attrName>
                                        </p:attrNameLst>
                                      </p:cBhvr>
                                      <p:to>
                                        <p:strVal val="visible"/>
                                      </p:to>
                                    </p:set>
                                    <p:animEffect transition="in" filter="dissolve">
                                      <p:cBhvr>
                                        <p:cTn id="42" dur="500"/>
                                        <p:tgtEl>
                                          <p:spTgt spid="1230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297"/>
                                        </p:tgtEl>
                                        <p:attrNameLst>
                                          <p:attrName>style.visibility</p:attrName>
                                        </p:attrNameLst>
                                      </p:cBhvr>
                                      <p:to>
                                        <p:strVal val="visible"/>
                                      </p:to>
                                    </p:set>
                                    <p:animEffect transition="in" filter="dissolve">
                                      <p:cBhvr>
                                        <p:cTn id="47" dur="500"/>
                                        <p:tgtEl>
                                          <p:spTgt spid="122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301"/>
                                        </p:tgtEl>
                                        <p:attrNameLst>
                                          <p:attrName>style.visibility</p:attrName>
                                        </p:attrNameLst>
                                      </p:cBhvr>
                                      <p:to>
                                        <p:strVal val="visible"/>
                                      </p:to>
                                    </p:set>
                                    <p:animEffect transition="in" filter="dissolve">
                                      <p:cBhvr>
                                        <p:cTn id="57" dur="500"/>
                                        <p:tgtEl>
                                          <p:spTgt spid="1230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2307"/>
                                        </p:tgtEl>
                                        <p:attrNameLst>
                                          <p:attrName>style.visibility</p:attrName>
                                        </p:attrNameLst>
                                      </p:cBhvr>
                                      <p:to>
                                        <p:strVal val="visible"/>
                                      </p:to>
                                    </p:set>
                                    <p:animEffect transition="in" filter="dissolve">
                                      <p:cBhvr>
                                        <p:cTn id="62" dur="500"/>
                                        <p:tgtEl>
                                          <p:spTgt spid="1230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dissolv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314"/>
                                        </p:tgtEl>
                                        <p:attrNameLst>
                                          <p:attrName>style.visibility</p:attrName>
                                        </p:attrNameLst>
                                      </p:cBhvr>
                                      <p:to>
                                        <p:strVal val="visible"/>
                                      </p:to>
                                    </p:set>
                                    <p:animEffect transition="in" filter="dissolve">
                                      <p:cBhvr>
                                        <p:cTn id="72" dur="500"/>
                                        <p:tgtEl>
                                          <p:spTgt spid="1231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2313"/>
                                        </p:tgtEl>
                                        <p:attrNameLst>
                                          <p:attrName>style.visibility</p:attrName>
                                        </p:attrNameLst>
                                      </p:cBhvr>
                                      <p:to>
                                        <p:strVal val="visible"/>
                                      </p:to>
                                    </p:set>
                                    <p:animEffect transition="in" filter="dissolve">
                                      <p:cBhvr>
                                        <p:cTn id="77" dur="500"/>
                                        <p:tgtEl>
                                          <p:spTgt spid="1231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dissolve">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2321"/>
                                        </p:tgtEl>
                                        <p:attrNameLst>
                                          <p:attrName>style.visibility</p:attrName>
                                        </p:attrNameLst>
                                      </p:cBhvr>
                                      <p:to>
                                        <p:strVal val="visible"/>
                                      </p:to>
                                    </p:set>
                                    <p:animEffect transition="in" filter="dissolve">
                                      <p:cBhvr>
                                        <p:cTn id="87" dur="500"/>
                                        <p:tgtEl>
                                          <p:spTgt spid="12321"/>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2320"/>
                                        </p:tgtEl>
                                        <p:attrNameLst>
                                          <p:attrName>style.visibility</p:attrName>
                                        </p:attrNameLst>
                                      </p:cBhvr>
                                      <p:to>
                                        <p:strVal val="visible"/>
                                      </p:to>
                                    </p:set>
                                    <p:animEffect transition="in" filter="dissolve">
                                      <p:cBhvr>
                                        <p:cTn id="92" dur="500"/>
                                        <p:tgtEl>
                                          <p:spTgt spid="1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5" grpId="0" autoUpdateAnimBg="0"/>
      <p:bldP spid="12296" grpId="0" autoUpdateAnimBg="0"/>
      <p:bldP spid="12297" grpId="0" autoUpdateAnimBg="0"/>
      <p:bldP spid="12299" grpId="0" autoUpdateAnimBg="0"/>
      <p:bldP spid="12301" grpId="0" autoUpdateAnimBg="0"/>
      <p:bldP spid="12306" grpId="0" autoUpdateAnimBg="0"/>
      <p:bldP spid="12314" grpId="0" autoUpdateAnimBg="0"/>
      <p:bldP spid="1232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85379" name="Rectangle 3"/>
          <p:cNvSpPr>
            <a:spLocks noGrp="1" noChangeArrowheads="1"/>
          </p:cNvSpPr>
          <p:nvPr>
            <p:ph type="body" idx="1"/>
          </p:nvPr>
        </p:nvSpPr>
        <p:spPr>
          <a:xfrm>
            <a:off x="609600" y="1143000"/>
            <a:ext cx="7924800" cy="5181600"/>
          </a:xfrm>
        </p:spPr>
        <p:txBody>
          <a:bodyPr/>
          <a:lstStyle/>
          <a:p>
            <a:pPr>
              <a:lnSpc>
                <a:spcPct val="90000"/>
              </a:lnSpc>
            </a:pPr>
            <a:r>
              <a:rPr lang="en-US" sz="2800" dirty="0" smtClean="0"/>
              <a:t>We know that skin color is governed by more than one pair of genes.  </a:t>
            </a:r>
          </a:p>
          <a:p>
            <a:pPr>
              <a:lnSpc>
                <a:spcPct val="90000"/>
              </a:lnSpc>
            </a:pPr>
            <a:r>
              <a:rPr lang="en-US" sz="2800" dirty="0" smtClean="0"/>
              <a:t>For simplicity, let’s assume there are only two, located at positions A and B on the chromosomes.  </a:t>
            </a:r>
          </a:p>
          <a:p>
            <a:pPr lvl="1">
              <a:lnSpc>
                <a:spcPct val="90000"/>
              </a:lnSpc>
            </a:pPr>
            <a:r>
              <a:rPr lang="en-US" sz="2400" dirty="0" smtClean="0"/>
              <a:t>One form of the gene, ‘M’, tells the body to make lots of melanin; </a:t>
            </a:r>
          </a:p>
          <a:p>
            <a:pPr lvl="1">
              <a:lnSpc>
                <a:spcPct val="90000"/>
              </a:lnSpc>
            </a:pPr>
            <a:r>
              <a:rPr lang="en-US" sz="2400" dirty="0" smtClean="0"/>
              <a:t>Another form of the gene, ‘m,’ says to only make a little melanin.</a:t>
            </a:r>
          </a:p>
          <a:p>
            <a:pPr>
              <a:lnSpc>
                <a:spcPct val="90000"/>
              </a:lnSpc>
            </a:pPr>
            <a:r>
              <a:rPr lang="en-US" sz="2800" dirty="0" smtClean="0"/>
              <a:t>The number of ‘M’ versus ‘m’ forms of the gene that exist at each position would determine the skin color of the individual. </a:t>
            </a:r>
          </a:p>
        </p:txBody>
      </p:sp>
      <p:sp>
        <p:nvSpPr>
          <p:cNvPr id="155652"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5379">
                                            <p:txEl>
                                              <p:pRg st="1" end="1"/>
                                            </p:txEl>
                                          </p:spTgt>
                                        </p:tgtEl>
                                        <p:attrNameLst>
                                          <p:attrName>style.visibility</p:attrName>
                                        </p:attrNameLst>
                                      </p:cBhvr>
                                      <p:to>
                                        <p:strVal val="visible"/>
                                      </p:to>
                                    </p:set>
                                    <p:animEffect transition="in" filter="dissolve">
                                      <p:cBhvr>
                                        <p:cTn id="7" dur="500"/>
                                        <p:tgtEl>
                                          <p:spTgt spid="485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5379">
                                            <p:txEl>
                                              <p:pRg st="2" end="2"/>
                                            </p:txEl>
                                          </p:spTgt>
                                        </p:tgtEl>
                                        <p:attrNameLst>
                                          <p:attrName>style.visibility</p:attrName>
                                        </p:attrNameLst>
                                      </p:cBhvr>
                                      <p:to>
                                        <p:strVal val="visible"/>
                                      </p:to>
                                    </p:set>
                                    <p:animEffect transition="in" filter="dissolve">
                                      <p:cBhvr>
                                        <p:cTn id="12" dur="500"/>
                                        <p:tgtEl>
                                          <p:spTgt spid="485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5379">
                                            <p:txEl>
                                              <p:pRg st="3" end="3"/>
                                            </p:txEl>
                                          </p:spTgt>
                                        </p:tgtEl>
                                        <p:attrNameLst>
                                          <p:attrName>style.visibility</p:attrName>
                                        </p:attrNameLst>
                                      </p:cBhvr>
                                      <p:to>
                                        <p:strVal val="visible"/>
                                      </p:to>
                                    </p:set>
                                    <p:animEffect transition="in" filter="dissolve">
                                      <p:cBhvr>
                                        <p:cTn id="17" dur="500"/>
                                        <p:tgtEl>
                                          <p:spTgt spid="4853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5379">
                                            <p:txEl>
                                              <p:pRg st="4" end="4"/>
                                            </p:txEl>
                                          </p:spTgt>
                                        </p:tgtEl>
                                        <p:attrNameLst>
                                          <p:attrName>style.visibility</p:attrName>
                                        </p:attrNameLst>
                                      </p:cBhvr>
                                      <p:to>
                                        <p:strVal val="visible"/>
                                      </p:to>
                                    </p:set>
                                    <p:animEffect transition="in" filter="dissolve">
                                      <p:cBhvr>
                                        <p:cTn id="22" dur="500"/>
                                        <p:tgtEl>
                                          <p:spTgt spid="485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uiExpand="1" build="p" bldLvl="3"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0"/>
            <a:ext cx="4052888" cy="2487613"/>
          </a:xfrm>
          <a:noFill/>
        </p:spPr>
        <p:txBody>
          <a:bodyPr anchor="t"/>
          <a:lstStyle/>
          <a:p>
            <a:r>
              <a:rPr lang="en-US" sz="3200" smtClean="0">
                <a:latin typeface="Tahoma" pitchFamily="34" charset="0"/>
              </a:rPr>
              <a:t>A ‘black’ gene combination</a:t>
            </a:r>
          </a:p>
        </p:txBody>
      </p:sp>
      <p:pic>
        <p:nvPicPr>
          <p:cNvPr id="156675" name="Picture 6" descr="MelaninDark"/>
          <p:cNvPicPr>
            <a:picLocks noChangeAspect="1" noChangeArrowheads="1"/>
          </p:cNvPicPr>
          <p:nvPr/>
        </p:nvPicPr>
        <p:blipFill>
          <a:blip r:embed="rId2" cstate="print"/>
          <a:srcRect/>
          <a:stretch>
            <a:fillRect/>
          </a:stretch>
        </p:blipFill>
        <p:spPr bwMode="auto">
          <a:xfrm>
            <a:off x="4584700" y="0"/>
            <a:ext cx="4559300" cy="6858000"/>
          </a:xfrm>
          <a:prstGeom prst="rect">
            <a:avLst/>
          </a:prstGeom>
          <a:noFill/>
          <a:ln w="9525">
            <a:noFill/>
            <a:miter lim="800000"/>
            <a:headEnd/>
            <a:tailEnd/>
          </a:ln>
        </p:spPr>
      </p:pic>
      <p:sp>
        <p:nvSpPr>
          <p:cNvPr id="156676" name="Text Box 8"/>
          <p:cNvSpPr txBox="1">
            <a:spLocks noChangeArrowheads="1"/>
          </p:cNvSpPr>
          <p:nvPr/>
        </p:nvSpPr>
        <p:spPr bwMode="auto">
          <a:xfrm>
            <a:off x="228600" y="6019800"/>
            <a:ext cx="4419600" cy="7016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4052888" cy="2487613"/>
          </a:xfrm>
          <a:noFill/>
        </p:spPr>
        <p:txBody>
          <a:bodyPr anchor="t"/>
          <a:lstStyle/>
          <a:p>
            <a:r>
              <a:rPr lang="en-US" sz="3600" smtClean="0">
                <a:latin typeface="Tahoma" pitchFamily="34" charset="0"/>
              </a:rPr>
              <a:t>A ‘white’ gene combination</a:t>
            </a:r>
          </a:p>
        </p:txBody>
      </p:sp>
      <p:pic>
        <p:nvPicPr>
          <p:cNvPr id="157699" name="Picture 4" descr="MelaninWhite"/>
          <p:cNvPicPr>
            <a:picLocks noChangeAspect="1" noChangeArrowheads="1"/>
          </p:cNvPicPr>
          <p:nvPr/>
        </p:nvPicPr>
        <p:blipFill>
          <a:blip r:embed="rId2" cstate="print"/>
          <a:srcRect/>
          <a:stretch>
            <a:fillRect/>
          </a:stretch>
        </p:blipFill>
        <p:spPr bwMode="auto">
          <a:xfrm>
            <a:off x="4584700" y="0"/>
            <a:ext cx="4559300" cy="6858000"/>
          </a:xfrm>
          <a:prstGeom prst="rect">
            <a:avLst/>
          </a:prstGeom>
          <a:noFill/>
          <a:ln w="9525">
            <a:noFill/>
            <a:miter lim="800000"/>
            <a:headEnd/>
            <a:tailEnd/>
          </a:ln>
        </p:spPr>
      </p:pic>
      <p:sp>
        <p:nvSpPr>
          <p:cNvPr id="157700" name="Text Box 5"/>
          <p:cNvSpPr txBox="1">
            <a:spLocks noChangeArrowheads="1"/>
          </p:cNvSpPr>
          <p:nvPr/>
        </p:nvSpPr>
        <p:spPr bwMode="auto">
          <a:xfrm>
            <a:off x="228600" y="6019800"/>
            <a:ext cx="4419600" cy="7016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9:18-29 – The Sons of Noah</a:t>
            </a:r>
          </a:p>
        </p:txBody>
      </p:sp>
      <p:sp>
        <p:nvSpPr>
          <p:cNvPr id="60419" name="Rectangle 3"/>
          <p:cNvSpPr>
            <a:spLocks noGrp="1" noChangeArrowheads="1"/>
          </p:cNvSpPr>
          <p:nvPr>
            <p:ph idx="1"/>
          </p:nvPr>
        </p:nvSpPr>
        <p:spPr>
          <a:xfrm>
            <a:off x="457200" y="1066800"/>
            <a:ext cx="8229600" cy="5791200"/>
          </a:xfrm>
        </p:spPr>
        <p:txBody>
          <a:bodyPr>
            <a:normAutofit fontScale="92500" lnSpcReduction="10000"/>
          </a:bodyPr>
          <a:lstStyle/>
          <a:p>
            <a:pPr marL="0" indent="0" eaLnBrk="1" hangingPunct="1">
              <a:lnSpc>
                <a:spcPct val="90000"/>
              </a:lnSpc>
              <a:defRPr/>
            </a:pPr>
            <a:r>
              <a:rPr lang="en-US" i="1" baseline="30000" dirty="0" smtClean="0">
                <a:latin typeface="Cambria" pitchFamily="18" charset="0"/>
              </a:rPr>
              <a:t>18</a:t>
            </a:r>
            <a:r>
              <a:rPr lang="en-US" i="1" dirty="0" smtClean="0">
                <a:latin typeface="Cambria" pitchFamily="18" charset="0"/>
              </a:rPr>
              <a:t> The sons of </a:t>
            </a:r>
            <a:r>
              <a:rPr lang="en-US" i="1" dirty="0" smtClean="0">
                <a:solidFill>
                  <a:srgbClr val="C00000"/>
                </a:solidFill>
                <a:latin typeface="Cambria" pitchFamily="18" charset="0"/>
              </a:rPr>
              <a:t>Noah</a:t>
            </a:r>
            <a:r>
              <a:rPr lang="en-US" i="1" dirty="0" smtClean="0">
                <a:latin typeface="Cambria" pitchFamily="18" charset="0"/>
              </a:rPr>
              <a:t> who went forth from the ark were </a:t>
            </a:r>
            <a:r>
              <a:rPr lang="en-US" i="1" dirty="0" smtClean="0">
                <a:solidFill>
                  <a:srgbClr val="C00000"/>
                </a:solidFill>
                <a:latin typeface="Cambria" pitchFamily="18" charset="0"/>
              </a:rPr>
              <a:t>Shem, Ham, and Japheth</a:t>
            </a:r>
            <a:r>
              <a:rPr lang="en-US" i="1" dirty="0" smtClean="0">
                <a:latin typeface="Cambria" pitchFamily="18" charset="0"/>
              </a:rPr>
              <a:t>. (Ham was the father of Canaan.) </a:t>
            </a:r>
            <a:r>
              <a:rPr lang="en-US" i="1" baseline="30000" dirty="0" smtClean="0">
                <a:latin typeface="Cambria" pitchFamily="18" charset="0"/>
              </a:rPr>
              <a:t>19</a:t>
            </a:r>
            <a:r>
              <a:rPr lang="en-US" i="1" dirty="0" smtClean="0">
                <a:latin typeface="Cambria" pitchFamily="18" charset="0"/>
              </a:rPr>
              <a:t> These three were the sons of Noah, and from these the people of the whole earth were dispersed. </a:t>
            </a:r>
            <a:r>
              <a:rPr lang="en-US" i="1" baseline="30000" dirty="0" smtClean="0">
                <a:latin typeface="Cambria" pitchFamily="18" charset="0"/>
              </a:rPr>
              <a:t>20</a:t>
            </a:r>
            <a:r>
              <a:rPr lang="en-US" i="1" dirty="0" smtClean="0">
                <a:latin typeface="Cambria" pitchFamily="18" charset="0"/>
              </a:rPr>
              <a:t> Noah began to be a man of the soil, and he planted a vineyard. </a:t>
            </a:r>
            <a:r>
              <a:rPr lang="en-US" i="1" baseline="30000" dirty="0" smtClean="0">
                <a:latin typeface="Cambria" pitchFamily="18" charset="0"/>
              </a:rPr>
              <a:t>21</a:t>
            </a:r>
            <a:r>
              <a:rPr lang="en-US" i="1" dirty="0" smtClean="0">
                <a:latin typeface="Cambria" pitchFamily="18" charset="0"/>
              </a:rPr>
              <a:t> He drank of the wine and became drunk and lay uncovered in his tent. </a:t>
            </a:r>
            <a:r>
              <a:rPr lang="en-US" i="1" baseline="30000" dirty="0" smtClean="0">
                <a:latin typeface="Cambria" pitchFamily="18" charset="0"/>
              </a:rPr>
              <a:t>22</a:t>
            </a:r>
            <a:r>
              <a:rPr lang="en-US" i="1" dirty="0" smtClean="0">
                <a:latin typeface="Cambria" pitchFamily="18" charset="0"/>
              </a:rPr>
              <a:t> And Ham, the father of Canaan, saw the nakedness of his father and told his two brothers outside. </a:t>
            </a:r>
            <a:r>
              <a:rPr lang="en-US" i="1" baseline="30000" dirty="0" smtClean="0">
                <a:latin typeface="Cambria" pitchFamily="18" charset="0"/>
              </a:rPr>
              <a:t>23</a:t>
            </a:r>
            <a:r>
              <a:rPr lang="en-US" i="1" dirty="0" smtClean="0">
                <a:latin typeface="Cambria" pitchFamily="18" charset="0"/>
              </a:rPr>
              <a:t> Then Shem and Japheth took a garment, laid it on both their shoulders, and walked backward and covered the nakedness of their father. Their faces were turned backward, and they did not see their father's nakedness.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0"/>
            <a:ext cx="4052888" cy="2487613"/>
          </a:xfrm>
          <a:noFill/>
        </p:spPr>
        <p:txBody>
          <a:bodyPr anchor="t"/>
          <a:lstStyle/>
          <a:p>
            <a:r>
              <a:rPr lang="en-US" sz="3600" smtClean="0">
                <a:latin typeface="Tahoma" pitchFamily="34" charset="0"/>
              </a:rPr>
              <a:t>A ‘brown’ gene combination</a:t>
            </a:r>
          </a:p>
        </p:txBody>
      </p:sp>
      <p:pic>
        <p:nvPicPr>
          <p:cNvPr id="158723" name="Picture 4" descr="MelaninMedium"/>
          <p:cNvPicPr>
            <a:picLocks noChangeAspect="1" noChangeArrowheads="1"/>
          </p:cNvPicPr>
          <p:nvPr/>
        </p:nvPicPr>
        <p:blipFill>
          <a:blip r:embed="rId2" cstate="print"/>
          <a:srcRect/>
          <a:stretch>
            <a:fillRect/>
          </a:stretch>
        </p:blipFill>
        <p:spPr bwMode="auto">
          <a:xfrm>
            <a:off x="4584700" y="0"/>
            <a:ext cx="4559300" cy="6858000"/>
          </a:xfrm>
          <a:prstGeom prst="rect">
            <a:avLst/>
          </a:prstGeom>
          <a:noFill/>
          <a:ln w="9525">
            <a:noFill/>
            <a:miter lim="800000"/>
            <a:headEnd/>
            <a:tailEnd/>
          </a:ln>
        </p:spPr>
      </p:pic>
      <p:sp>
        <p:nvSpPr>
          <p:cNvPr id="158724" name="Text Box 5"/>
          <p:cNvSpPr txBox="1">
            <a:spLocks noChangeArrowheads="1"/>
          </p:cNvSpPr>
          <p:nvPr/>
        </p:nvSpPr>
        <p:spPr bwMode="auto">
          <a:xfrm>
            <a:off x="228600" y="6019800"/>
            <a:ext cx="4419600" cy="7016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1905000" cy="3962400"/>
          </a:xfrm>
          <a:noFill/>
        </p:spPr>
        <p:txBody>
          <a:bodyPr anchor="t"/>
          <a:lstStyle/>
          <a:p>
            <a:r>
              <a:rPr lang="en-US" smtClean="0">
                <a:latin typeface="Tahoma" pitchFamily="34" charset="0"/>
              </a:rPr>
              <a:t>‘Punnet square’ showing the possible offspring from ‘mulatto’ brown parents.</a:t>
            </a:r>
          </a:p>
        </p:txBody>
      </p:sp>
      <p:pic>
        <p:nvPicPr>
          <p:cNvPr id="159747" name="Picture 5" descr="MelaninPossibilities"/>
          <p:cNvPicPr>
            <a:picLocks noChangeAspect="1" noChangeArrowheads="1"/>
          </p:cNvPicPr>
          <p:nvPr/>
        </p:nvPicPr>
        <p:blipFill>
          <a:blip r:embed="rId2" cstate="print"/>
          <a:srcRect/>
          <a:stretch>
            <a:fillRect/>
          </a:stretch>
        </p:blipFill>
        <p:spPr bwMode="auto">
          <a:xfrm>
            <a:off x="2305050" y="0"/>
            <a:ext cx="6838950" cy="6858000"/>
          </a:xfrm>
          <a:prstGeom prst="rect">
            <a:avLst/>
          </a:prstGeom>
          <a:noFill/>
          <a:ln w="9525">
            <a:noFill/>
            <a:miter lim="800000"/>
            <a:headEnd/>
            <a:tailEnd/>
          </a:ln>
        </p:spPr>
      </p:pic>
      <p:sp>
        <p:nvSpPr>
          <p:cNvPr id="159748" name="Text Box 4"/>
          <p:cNvSpPr txBox="1">
            <a:spLocks noChangeArrowheads="1"/>
          </p:cNvSpPr>
          <p:nvPr/>
        </p:nvSpPr>
        <p:spPr bwMode="auto">
          <a:xfrm>
            <a:off x="0" y="6276975"/>
            <a:ext cx="3276600" cy="581025"/>
          </a:xfrm>
          <a:prstGeom prst="rect">
            <a:avLst/>
          </a:prstGeom>
          <a:noFill/>
          <a:ln w="9525" algn="ctr">
            <a:noFill/>
            <a:miter lim="800000"/>
            <a:headEnd/>
            <a:tailEnd/>
          </a:ln>
        </p:spPr>
        <p:txBody>
          <a:bodyPr>
            <a:spAutoFit/>
          </a:bodyPr>
          <a:lstStyle/>
          <a:p>
            <a:pPr>
              <a:buFontTx/>
              <a:buNone/>
            </a:pPr>
            <a:r>
              <a:rPr lang="en-US" sz="1600"/>
              <a:t>http://www.answersingenesis.org/home/area/answersbook/races18.asp</a:t>
            </a:r>
          </a:p>
        </p:txBody>
      </p:sp>
    </p:spTree>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304800"/>
            <a:ext cx="7772400" cy="533400"/>
          </a:xfrm>
        </p:spPr>
        <p:txBody>
          <a:bodyPr/>
          <a:lstStyle/>
          <a:p>
            <a:r>
              <a:rPr lang="en-US" smtClean="0">
                <a:solidFill>
                  <a:schemeClr val="tx1"/>
                </a:solidFill>
              </a:rPr>
              <a:t>Example of a Family With Mixed Skin Color</a:t>
            </a:r>
            <a:endParaRPr lang="en-US" b="0" smtClean="0">
              <a:solidFill>
                <a:schemeClr val="tx1"/>
              </a:solidFill>
            </a:endParaRPr>
          </a:p>
        </p:txBody>
      </p:sp>
      <p:graphicFrame>
        <p:nvGraphicFramePr>
          <p:cNvPr id="4098" name="Object 9"/>
          <p:cNvGraphicFramePr>
            <a:graphicFrameLocks noChangeAspect="1"/>
          </p:cNvGraphicFramePr>
          <p:nvPr/>
        </p:nvGraphicFramePr>
        <p:xfrm>
          <a:off x="457200" y="1447800"/>
          <a:ext cx="8001000" cy="4327525"/>
        </p:xfrm>
        <a:graphic>
          <a:graphicData uri="http://schemas.openxmlformats.org/presentationml/2006/ole">
            <p:oleObj spid="_x0000_s4098" name="Photo Editor Photo" r:id="rId3" imgW="4877481" imgH="2638095" progId="">
              <p:embed/>
            </p:oleObj>
          </a:graphicData>
        </a:graphic>
      </p:graphicFrame>
    </p:spTree>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457200"/>
          </a:xfrm>
        </p:spPr>
        <p:txBody>
          <a:bodyPr/>
          <a:lstStyle/>
          <a:p>
            <a:r>
              <a:rPr lang="en-US" dirty="0" smtClean="0">
                <a:solidFill>
                  <a:schemeClr val="tx1"/>
                </a:solidFill>
              </a:rPr>
              <a:t>Example of a Family With Mixed Skin Color</a:t>
            </a:r>
          </a:p>
        </p:txBody>
      </p:sp>
      <p:graphicFrame>
        <p:nvGraphicFramePr>
          <p:cNvPr id="5122" name="Object 4"/>
          <p:cNvGraphicFramePr>
            <a:graphicFrameLocks noChangeAspect="1"/>
          </p:cNvGraphicFramePr>
          <p:nvPr/>
        </p:nvGraphicFramePr>
        <p:xfrm>
          <a:off x="2133600" y="533400"/>
          <a:ext cx="4954588" cy="6159500"/>
        </p:xfrm>
        <a:graphic>
          <a:graphicData uri="http://schemas.openxmlformats.org/presentationml/2006/ole">
            <p:oleObj spid="_x0000_s5122" name="Photo Editor Photo" r:id="rId3" imgW="5249008" imgH="6523810" progId="">
              <p:embed/>
            </p:oleObj>
          </a:graphicData>
        </a:graphic>
      </p:graphicFrame>
    </p:spTree>
  </p:cSld>
  <p:clrMapOvr>
    <a:masterClrMapping/>
  </p:clrMapOvr>
  <p:transition>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533400"/>
          </a:xfrm>
        </p:spPr>
        <p:txBody>
          <a:bodyPr/>
          <a:lstStyle/>
          <a:p>
            <a:r>
              <a:rPr lang="en-US" dirty="0" smtClean="0">
                <a:solidFill>
                  <a:schemeClr val="tx1"/>
                </a:solidFill>
              </a:rPr>
              <a:t>Example of a Family With Mixed Skin Color</a:t>
            </a:r>
            <a:endParaRPr lang="en-US" dirty="0"/>
          </a:p>
        </p:txBody>
      </p:sp>
      <p:pic>
        <p:nvPicPr>
          <p:cNvPr id="5" name="Content Placeholder 4" descr="BlackAndWhiteTwins.jpg"/>
          <p:cNvPicPr>
            <a:picLocks noGrp="1" noChangeAspect="1"/>
          </p:cNvPicPr>
          <p:nvPr>
            <p:ph idx="1"/>
          </p:nvPr>
        </p:nvPicPr>
        <p:blipFill>
          <a:blip r:embed="rId2" cstate="print"/>
          <a:stretch>
            <a:fillRect/>
          </a:stretch>
        </p:blipFill>
        <p:spPr>
          <a:xfrm>
            <a:off x="1447800" y="685800"/>
            <a:ext cx="6498116" cy="4622945"/>
          </a:xfrm>
        </p:spPr>
      </p:pic>
      <p:sp>
        <p:nvSpPr>
          <p:cNvPr id="6" name="Rectangle 5"/>
          <p:cNvSpPr/>
          <p:nvPr/>
        </p:nvSpPr>
        <p:spPr>
          <a:xfrm>
            <a:off x="228600" y="5410200"/>
            <a:ext cx="8915400" cy="1015663"/>
          </a:xfrm>
          <a:prstGeom prst="rect">
            <a:avLst/>
          </a:prstGeom>
        </p:spPr>
        <p:txBody>
          <a:bodyPr wrap="square">
            <a:spAutoFit/>
          </a:bodyPr>
          <a:lstStyle/>
          <a:p>
            <a:pPr>
              <a:buNone/>
            </a:pPr>
            <a:r>
              <a:rPr lang="en-US" sz="2000" dirty="0" smtClean="0">
                <a:latin typeface="Calibri" pitchFamily="34" charset="0"/>
              </a:rPr>
              <a:t>The </a:t>
            </a:r>
            <a:r>
              <a:rPr lang="en-US" sz="2000" dirty="0" err="1" smtClean="0">
                <a:latin typeface="Calibri" pitchFamily="34" charset="0"/>
              </a:rPr>
              <a:t>Singerl</a:t>
            </a:r>
            <a:r>
              <a:rPr lang="en-US" sz="2000" dirty="0" smtClean="0">
                <a:latin typeface="Calibri" pitchFamily="34" charset="0"/>
              </a:rPr>
              <a:t> twins (above - b</a:t>
            </a:r>
            <a:r>
              <a:rPr lang="en-US" sz="2000" dirty="0" smtClean="0"/>
              <a:t>orn May 2006 in Australia) </a:t>
            </a:r>
            <a:r>
              <a:rPr lang="en-US" sz="2000" dirty="0" smtClean="0">
                <a:latin typeface="Calibri" pitchFamily="34" charset="0"/>
              </a:rPr>
              <a:t>are just one example where one twin is very dark and the other is very light. This is a vivid reminder that we are all one race.</a:t>
            </a:r>
            <a:endParaRPr lang="en-US" sz="2000" dirty="0">
              <a:latin typeface="Calibri" pitchFamily="34" charset="0"/>
            </a:endParaRPr>
          </a:p>
        </p:txBody>
      </p:sp>
      <p:sp>
        <p:nvSpPr>
          <p:cNvPr id="7" name="Rectangle 6"/>
          <p:cNvSpPr/>
          <p:nvPr/>
        </p:nvSpPr>
        <p:spPr>
          <a:xfrm>
            <a:off x="228600" y="6457890"/>
            <a:ext cx="8305800" cy="400110"/>
          </a:xfrm>
          <a:prstGeom prst="rect">
            <a:avLst/>
          </a:prstGeom>
        </p:spPr>
        <p:txBody>
          <a:bodyPr wrap="square">
            <a:spAutoFit/>
          </a:bodyPr>
          <a:lstStyle/>
          <a:p>
            <a:pPr>
              <a:buNone/>
            </a:pPr>
            <a:r>
              <a:rPr lang="en-US" sz="2000" dirty="0" smtClean="0"/>
              <a:t>http://www.answersingenesis.org/articles/am/v3/n2/twins-black-and-white</a:t>
            </a:r>
            <a:endParaRPr lang="en-US" sz="2000" dirty="0"/>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97667" name="Rectangle 3"/>
          <p:cNvSpPr>
            <a:spLocks noGrp="1" noChangeArrowheads="1"/>
          </p:cNvSpPr>
          <p:nvPr>
            <p:ph type="body" idx="1"/>
          </p:nvPr>
        </p:nvSpPr>
        <p:spPr>
          <a:xfrm>
            <a:off x="609600" y="1143000"/>
            <a:ext cx="7924800" cy="5181600"/>
          </a:xfrm>
        </p:spPr>
        <p:txBody>
          <a:bodyPr/>
          <a:lstStyle/>
          <a:p>
            <a:r>
              <a:rPr lang="en-US" sz="2800" dirty="0" smtClean="0"/>
              <a:t>Noah and his family were probably mid-brown, with genes for both dark and light </a:t>
            </a:r>
            <a:r>
              <a:rPr lang="en-US" sz="2800" dirty="0" smtClean="0"/>
              <a:t>skin.</a:t>
            </a:r>
            <a:endParaRPr lang="en-US" sz="2800" dirty="0" smtClean="0"/>
          </a:p>
          <a:p>
            <a:r>
              <a:rPr lang="en-US" sz="2800" dirty="0" smtClean="0"/>
              <a:t>Likewise, as </a:t>
            </a:r>
            <a:r>
              <a:rPr lang="en-US" sz="2800" dirty="0" smtClean="0"/>
              <a:t>all the factors for skin color were present in Adam and Eve, they would most likely have been </a:t>
            </a:r>
            <a:r>
              <a:rPr lang="en-US" sz="2800" dirty="0" smtClean="0"/>
              <a:t>mid-brown.  </a:t>
            </a:r>
            <a:endParaRPr lang="en-US" sz="2800" dirty="0" smtClean="0"/>
          </a:p>
          <a:p>
            <a:r>
              <a:rPr lang="en-US" sz="2800" dirty="0" smtClean="0"/>
              <a:t>In fact, most of the world’s population today is still mid-brown.</a:t>
            </a:r>
          </a:p>
          <a:p>
            <a:endParaRPr lang="en-US" sz="2800" dirty="0" smtClean="0"/>
          </a:p>
        </p:txBody>
      </p:sp>
      <p:sp>
        <p:nvSpPr>
          <p:cNvPr id="160772"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7667">
                                            <p:txEl>
                                              <p:pRg st="1" end="1"/>
                                            </p:txEl>
                                          </p:spTgt>
                                        </p:tgtEl>
                                        <p:attrNameLst>
                                          <p:attrName>style.visibility</p:attrName>
                                        </p:attrNameLst>
                                      </p:cBhvr>
                                      <p:to>
                                        <p:strVal val="visible"/>
                                      </p:to>
                                    </p:set>
                                    <p:animEffect transition="in" filter="dissolve">
                                      <p:cBhvr>
                                        <p:cTn id="7" dur="500"/>
                                        <p:tgtEl>
                                          <p:spTgt spid="497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7667">
                                            <p:txEl>
                                              <p:pRg st="2" end="2"/>
                                            </p:txEl>
                                          </p:spTgt>
                                        </p:tgtEl>
                                        <p:attrNameLst>
                                          <p:attrName>style.visibility</p:attrName>
                                        </p:attrNameLst>
                                      </p:cBhvr>
                                      <p:to>
                                        <p:strVal val="visible"/>
                                      </p:to>
                                    </p:set>
                                    <p:animEffect transition="in" filter="dissolve">
                                      <p:cBhvr>
                                        <p:cTn id="12" dur="500"/>
                                        <p:tgtEl>
                                          <p:spTgt spid="497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uiExpand="1" build="p" bldLvl="3"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98691" name="Rectangle 3"/>
          <p:cNvSpPr>
            <a:spLocks noGrp="1" noChangeArrowheads="1"/>
          </p:cNvSpPr>
          <p:nvPr>
            <p:ph type="body" idx="1"/>
          </p:nvPr>
        </p:nvSpPr>
        <p:spPr>
          <a:xfrm>
            <a:off x="381000" y="1143000"/>
            <a:ext cx="8458200" cy="5181600"/>
          </a:xfrm>
        </p:spPr>
        <p:txBody>
          <a:bodyPr>
            <a:normAutofit/>
          </a:bodyPr>
          <a:lstStyle/>
          <a:p>
            <a:pPr>
              <a:lnSpc>
                <a:spcPct val="90000"/>
              </a:lnSpc>
            </a:pPr>
            <a:r>
              <a:rPr lang="en-US" sz="2800" dirty="0" smtClean="0"/>
              <a:t>After the Flood, for the </a:t>
            </a:r>
            <a:r>
              <a:rPr lang="en-US" sz="2800" dirty="0" smtClean="0"/>
              <a:t>century or so </a:t>
            </a:r>
            <a:r>
              <a:rPr lang="en-US" sz="2800" dirty="0" smtClean="0"/>
              <a:t>until </a:t>
            </a:r>
            <a:r>
              <a:rPr lang="en-US" sz="2800" dirty="0" smtClean="0"/>
              <a:t>the tower of Babel incident, </a:t>
            </a:r>
            <a:r>
              <a:rPr lang="en-US" sz="2800" dirty="0" smtClean="0"/>
              <a:t>there was only one language and one culture group.  </a:t>
            </a:r>
          </a:p>
          <a:p>
            <a:pPr>
              <a:lnSpc>
                <a:spcPct val="90000"/>
              </a:lnSpc>
            </a:pPr>
            <a:r>
              <a:rPr lang="en-US" sz="2800" dirty="0" smtClean="0"/>
              <a:t>Assuming there were no barriers to marriage within this group, this would tend to keep the skin color of the </a:t>
            </a:r>
            <a:r>
              <a:rPr lang="en-US" sz="2800" dirty="0" smtClean="0"/>
              <a:t>general population </a:t>
            </a:r>
            <a:r>
              <a:rPr lang="en-US" sz="2800" dirty="0" smtClean="0"/>
              <a:t>away from the extremes. </a:t>
            </a:r>
          </a:p>
          <a:p>
            <a:pPr>
              <a:lnSpc>
                <a:spcPct val="90000"/>
              </a:lnSpc>
            </a:pPr>
            <a:r>
              <a:rPr lang="en-US" sz="2800" dirty="0" smtClean="0"/>
              <a:t>To produce a change in skin color,  you would need to break </a:t>
            </a:r>
            <a:r>
              <a:rPr lang="en-US" sz="2800" dirty="0" smtClean="0"/>
              <a:t>the larger population of humans into </a:t>
            </a:r>
            <a:r>
              <a:rPr lang="en-US" sz="2800" dirty="0" smtClean="0"/>
              <a:t>smaller groups and keep them separate, that is, prevent interbreeding between groups.  </a:t>
            </a:r>
            <a:endParaRPr lang="en-US" sz="2800" dirty="0" smtClean="0"/>
          </a:p>
        </p:txBody>
      </p:sp>
      <p:sp>
        <p:nvSpPr>
          <p:cNvPr id="161796"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8691">
                                            <p:txEl>
                                              <p:pRg st="1" end="1"/>
                                            </p:txEl>
                                          </p:spTgt>
                                        </p:tgtEl>
                                        <p:attrNameLst>
                                          <p:attrName>style.visibility</p:attrName>
                                        </p:attrNameLst>
                                      </p:cBhvr>
                                      <p:to>
                                        <p:strVal val="visible"/>
                                      </p:to>
                                    </p:set>
                                    <p:animEffect transition="in" filter="dissolve">
                                      <p:cBhvr>
                                        <p:cTn id="7" dur="500"/>
                                        <p:tgtEl>
                                          <p:spTgt spid="4986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8691">
                                            <p:txEl>
                                              <p:pRg st="2" end="2"/>
                                            </p:txEl>
                                          </p:spTgt>
                                        </p:tgtEl>
                                        <p:attrNameLst>
                                          <p:attrName>style.visibility</p:attrName>
                                        </p:attrNameLst>
                                      </p:cBhvr>
                                      <p:to>
                                        <p:strVal val="visible"/>
                                      </p:to>
                                    </p:set>
                                    <p:animEffect transition="in" filter="dissolve">
                                      <p:cBhvr>
                                        <p:cTn id="12" dur="500"/>
                                        <p:tgtEl>
                                          <p:spTgt spid="498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uiExpand="1" build="p" bldLvl="3"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98691" name="Rectangle 3"/>
          <p:cNvSpPr>
            <a:spLocks noGrp="1" noChangeArrowheads="1"/>
          </p:cNvSpPr>
          <p:nvPr>
            <p:ph type="body" idx="1"/>
          </p:nvPr>
        </p:nvSpPr>
        <p:spPr>
          <a:xfrm>
            <a:off x="381000" y="1143000"/>
            <a:ext cx="8458200" cy="5181600"/>
          </a:xfrm>
        </p:spPr>
        <p:txBody>
          <a:bodyPr/>
          <a:lstStyle/>
          <a:p>
            <a:pPr>
              <a:lnSpc>
                <a:spcPct val="90000"/>
              </a:lnSpc>
            </a:pPr>
            <a:r>
              <a:rPr lang="en-US" sz="2800" dirty="0" smtClean="0"/>
              <a:t>This </a:t>
            </a:r>
            <a:r>
              <a:rPr lang="en-US" sz="2800" dirty="0" smtClean="0"/>
              <a:t>is exactly what happened at Babel.  Once separate languages were imposed, there were instantaneous barriers.  Entire groups which spoke the same language </a:t>
            </a:r>
            <a:r>
              <a:rPr lang="en-US" sz="2800" dirty="0" smtClean="0"/>
              <a:t>suddenly had difficulty </a:t>
            </a:r>
            <a:r>
              <a:rPr lang="en-US" sz="2800" dirty="0" smtClean="0"/>
              <a:t>relating to and trusting those </a:t>
            </a:r>
            <a:r>
              <a:rPr lang="en-US" sz="2800" dirty="0" smtClean="0"/>
              <a:t>who spoke a different language.</a:t>
            </a:r>
            <a:r>
              <a:rPr lang="en-US" sz="2800" dirty="0" smtClean="0"/>
              <a:t>  </a:t>
            </a:r>
          </a:p>
          <a:p>
            <a:pPr>
              <a:lnSpc>
                <a:spcPct val="90000"/>
              </a:lnSpc>
            </a:pPr>
            <a:r>
              <a:rPr lang="en-US" sz="2800" dirty="0" smtClean="0"/>
              <a:t>Thus, they </a:t>
            </a:r>
            <a:r>
              <a:rPr lang="en-US" sz="2800" dirty="0" smtClean="0"/>
              <a:t>moved </a:t>
            </a:r>
            <a:r>
              <a:rPr lang="en-US" sz="2800" dirty="0" smtClean="0"/>
              <a:t>away </a:t>
            </a:r>
            <a:r>
              <a:rPr lang="en-US" sz="2800" dirty="0" smtClean="0"/>
              <a:t>from </a:t>
            </a:r>
            <a:r>
              <a:rPr lang="en-US" sz="2800" dirty="0" smtClean="0"/>
              <a:t>each </a:t>
            </a:r>
            <a:r>
              <a:rPr lang="en-US" sz="2800" dirty="0" smtClean="0"/>
              <a:t>other into </a:t>
            </a:r>
            <a:r>
              <a:rPr lang="en-US" sz="2800" dirty="0" smtClean="0"/>
              <a:t>different environments.  This, of course, is what God intended.</a:t>
            </a:r>
          </a:p>
        </p:txBody>
      </p:sp>
      <p:sp>
        <p:nvSpPr>
          <p:cNvPr id="161796"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8691">
                                            <p:txEl>
                                              <p:pRg st="1" end="1"/>
                                            </p:txEl>
                                          </p:spTgt>
                                        </p:tgtEl>
                                        <p:attrNameLst>
                                          <p:attrName>style.visibility</p:attrName>
                                        </p:attrNameLst>
                                      </p:cBhvr>
                                      <p:to>
                                        <p:strVal val="visible"/>
                                      </p:to>
                                    </p:set>
                                    <p:animEffect transition="in" filter="dissolve">
                                      <p:cBhvr>
                                        <p:cTn id="7" dur="500"/>
                                        <p:tgtEl>
                                          <p:spTgt spid="498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uiExpand="1" build="p" bldLvl="3"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499715" name="Rectangle 3"/>
          <p:cNvSpPr>
            <a:spLocks noGrp="1" noChangeArrowheads="1"/>
          </p:cNvSpPr>
          <p:nvPr>
            <p:ph type="body" idx="1"/>
          </p:nvPr>
        </p:nvSpPr>
        <p:spPr>
          <a:xfrm>
            <a:off x="609600" y="1143000"/>
            <a:ext cx="7924800" cy="5334000"/>
          </a:xfrm>
        </p:spPr>
        <p:txBody>
          <a:bodyPr>
            <a:normAutofit fontScale="92500" lnSpcReduction="10000"/>
          </a:bodyPr>
          <a:lstStyle/>
          <a:p>
            <a:r>
              <a:rPr lang="en-US" sz="2800" dirty="0" smtClean="0"/>
              <a:t>It is unlikely that each small group would carry the same broad range of skin colors as the original, larger group.  </a:t>
            </a:r>
          </a:p>
          <a:p>
            <a:r>
              <a:rPr lang="en-US" sz="2800" dirty="0" smtClean="0"/>
              <a:t>One group might have more dark genes, on average, while another might have more light genes.  </a:t>
            </a:r>
          </a:p>
          <a:p>
            <a:r>
              <a:rPr lang="en-US" sz="2800" dirty="0" smtClean="0"/>
              <a:t>The same thing would occur with other </a:t>
            </a:r>
            <a:r>
              <a:rPr lang="en-US" sz="2800" dirty="0" smtClean="0"/>
              <a:t>characteristics as well: </a:t>
            </a:r>
            <a:r>
              <a:rPr lang="en-US" sz="2800" dirty="0" smtClean="0"/>
              <a:t>nose shape, eye shape, etc.  </a:t>
            </a:r>
          </a:p>
          <a:p>
            <a:r>
              <a:rPr lang="en-US" sz="2800" dirty="0" smtClean="0"/>
              <a:t>And since they would intermarry only within their own language group, these differences would no longer be averaged out as much as before.    </a:t>
            </a:r>
          </a:p>
        </p:txBody>
      </p:sp>
      <p:sp>
        <p:nvSpPr>
          <p:cNvPr id="162820"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9715">
                                            <p:txEl>
                                              <p:pRg st="1" end="1"/>
                                            </p:txEl>
                                          </p:spTgt>
                                        </p:tgtEl>
                                        <p:attrNameLst>
                                          <p:attrName>style.visibility</p:attrName>
                                        </p:attrNameLst>
                                      </p:cBhvr>
                                      <p:to>
                                        <p:strVal val="visible"/>
                                      </p:to>
                                    </p:set>
                                    <p:animEffect transition="in" filter="dissolve">
                                      <p:cBhvr>
                                        <p:cTn id="7" dur="500"/>
                                        <p:tgtEl>
                                          <p:spTgt spid="4997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9715">
                                            <p:txEl>
                                              <p:pRg st="2" end="2"/>
                                            </p:txEl>
                                          </p:spTgt>
                                        </p:tgtEl>
                                        <p:attrNameLst>
                                          <p:attrName>style.visibility</p:attrName>
                                        </p:attrNameLst>
                                      </p:cBhvr>
                                      <p:to>
                                        <p:strVal val="visible"/>
                                      </p:to>
                                    </p:set>
                                    <p:animEffect transition="in" filter="dissolve">
                                      <p:cBhvr>
                                        <p:cTn id="12" dur="500"/>
                                        <p:tgtEl>
                                          <p:spTgt spid="499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9715">
                                            <p:txEl>
                                              <p:pRg st="3" end="3"/>
                                            </p:txEl>
                                          </p:spTgt>
                                        </p:tgtEl>
                                        <p:attrNameLst>
                                          <p:attrName>style.visibility</p:attrName>
                                        </p:attrNameLst>
                                      </p:cBhvr>
                                      <p:to>
                                        <p:strVal val="visible"/>
                                      </p:to>
                                    </p:set>
                                    <p:animEffect transition="in" filter="dissolve">
                                      <p:cBhvr>
                                        <p:cTn id="17" dur="500"/>
                                        <p:tgtEl>
                                          <p:spTgt spid="499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uiExpand="1"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500739" name="Rectangle 3"/>
          <p:cNvSpPr>
            <a:spLocks noGrp="1" noChangeArrowheads="1"/>
          </p:cNvSpPr>
          <p:nvPr>
            <p:ph type="body" idx="1"/>
          </p:nvPr>
        </p:nvSpPr>
        <p:spPr>
          <a:xfrm>
            <a:off x="609600" y="1143000"/>
            <a:ext cx="7924800" cy="5181600"/>
          </a:xfrm>
        </p:spPr>
        <p:txBody>
          <a:bodyPr/>
          <a:lstStyle/>
          <a:p>
            <a:r>
              <a:rPr lang="en-US" sz="2800" dirty="0" smtClean="0"/>
              <a:t>So</a:t>
            </a:r>
            <a:r>
              <a:rPr lang="en-US" sz="2800" dirty="0" smtClean="0"/>
              <a:t>, by isolating groups of peoples with certain genetic </a:t>
            </a:r>
            <a:r>
              <a:rPr lang="en-US" sz="2800" dirty="0" smtClean="0"/>
              <a:t>characteristics</a:t>
            </a:r>
            <a:r>
              <a:rPr lang="en-US" sz="2800" dirty="0" smtClean="0"/>
              <a:t>,</a:t>
            </a:r>
            <a:r>
              <a:rPr lang="en-US" sz="2800" dirty="0" smtClean="0"/>
              <a:t> the </a:t>
            </a:r>
            <a:r>
              <a:rPr lang="en-US" sz="2800" dirty="0" smtClean="0"/>
              <a:t>dispersion of the human race </a:t>
            </a:r>
            <a:r>
              <a:rPr lang="en-US" sz="2800" dirty="0" smtClean="0"/>
              <a:t>at </a:t>
            </a:r>
            <a:r>
              <a:rPr lang="en-US" sz="2800" dirty="0" smtClean="0"/>
              <a:t>Babel, would have contributed to the development of people groups with distinct characteristics - some of which we consider to be “racial” characteristics.</a:t>
            </a:r>
          </a:p>
          <a:p>
            <a:endParaRPr lang="en-US" sz="2800" dirty="0" smtClean="0"/>
          </a:p>
        </p:txBody>
      </p:sp>
      <p:sp>
        <p:nvSpPr>
          <p:cNvPr id="163844"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dirty="0"/>
              <a:t>http://www.answersingenesis.org/home/area/answersbook/races18.asp</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90600"/>
          </a:xfrm>
        </p:spPr>
        <p:txBody>
          <a:bodyPr/>
          <a:lstStyle/>
          <a:p>
            <a:pPr eaLnBrk="1" hangingPunct="1">
              <a:defRPr/>
            </a:pPr>
            <a:r>
              <a:rPr lang="en-US" sz="3200" b="1" dirty="0" smtClean="0">
                <a:latin typeface="Tahoma" pitchFamily="34" charset="0"/>
              </a:rPr>
              <a:t>Genesis 9:18-29 – The Sons of Noah</a:t>
            </a:r>
            <a:br>
              <a:rPr lang="en-US" sz="3200" b="1" dirty="0" smtClean="0">
                <a:latin typeface="Tahoma" pitchFamily="34" charset="0"/>
              </a:rPr>
            </a:br>
            <a:r>
              <a:rPr lang="en-US" sz="3200" b="1" dirty="0" smtClean="0">
                <a:latin typeface="Tahoma" pitchFamily="34" charset="0"/>
              </a:rPr>
              <a:t>(continued)</a:t>
            </a:r>
          </a:p>
        </p:txBody>
      </p:sp>
      <p:sp>
        <p:nvSpPr>
          <p:cNvPr id="60419" name="Rectangle 3"/>
          <p:cNvSpPr>
            <a:spLocks noGrp="1" noChangeArrowheads="1"/>
          </p:cNvSpPr>
          <p:nvPr>
            <p:ph idx="1"/>
          </p:nvPr>
        </p:nvSpPr>
        <p:spPr>
          <a:xfrm>
            <a:off x="457200" y="1066800"/>
            <a:ext cx="8229600" cy="5791200"/>
          </a:xfrm>
        </p:spPr>
        <p:txBody>
          <a:bodyPr>
            <a:normAutofit/>
          </a:bodyPr>
          <a:lstStyle/>
          <a:p>
            <a:pPr marL="0" indent="0" eaLnBrk="1" hangingPunct="1">
              <a:lnSpc>
                <a:spcPct val="90000"/>
              </a:lnSpc>
              <a:defRPr/>
            </a:pPr>
            <a:r>
              <a:rPr lang="en-US" i="1" baseline="30000" dirty="0" smtClean="0">
                <a:latin typeface="Cambria" pitchFamily="18" charset="0"/>
              </a:rPr>
              <a:t>24</a:t>
            </a:r>
            <a:r>
              <a:rPr lang="en-US" i="1" dirty="0" smtClean="0">
                <a:latin typeface="Cambria" pitchFamily="18" charset="0"/>
              </a:rPr>
              <a:t> When Noah awoke from his wine and knew what his youngest son had done to him, </a:t>
            </a:r>
            <a:r>
              <a:rPr lang="en-US" i="1" baseline="30000" dirty="0" smtClean="0">
                <a:latin typeface="Cambria" pitchFamily="18" charset="0"/>
              </a:rPr>
              <a:t>25</a:t>
            </a:r>
            <a:r>
              <a:rPr lang="en-US" i="1" dirty="0" smtClean="0">
                <a:latin typeface="Cambria" pitchFamily="18" charset="0"/>
              </a:rPr>
              <a:t> he said, "Cursed be Canaan; a servant of servants shall he be to his brothers." </a:t>
            </a:r>
            <a:r>
              <a:rPr lang="en-US" i="1" baseline="30000" dirty="0" smtClean="0">
                <a:latin typeface="Cambria" pitchFamily="18" charset="0"/>
              </a:rPr>
              <a:t>26</a:t>
            </a:r>
            <a:r>
              <a:rPr lang="en-US" i="1" dirty="0" smtClean="0">
                <a:latin typeface="Cambria" pitchFamily="18" charset="0"/>
              </a:rPr>
              <a:t> He also said, "Blessed be the LORD, the God of Shem; and let Canaan be his servant. </a:t>
            </a:r>
            <a:r>
              <a:rPr lang="en-US" i="1" baseline="30000" dirty="0" smtClean="0">
                <a:latin typeface="Cambria" pitchFamily="18" charset="0"/>
              </a:rPr>
              <a:t>27</a:t>
            </a:r>
            <a:r>
              <a:rPr lang="en-US" i="1" dirty="0" smtClean="0">
                <a:latin typeface="Cambria" pitchFamily="18" charset="0"/>
              </a:rPr>
              <a:t> May God enlarge Japheth, and let him dwell in the tents of Shem, and let Canaan be his servant." </a:t>
            </a:r>
            <a:r>
              <a:rPr lang="en-US" i="1" baseline="30000" dirty="0" smtClean="0">
                <a:latin typeface="Cambria" pitchFamily="18" charset="0"/>
              </a:rPr>
              <a:t>28</a:t>
            </a:r>
            <a:r>
              <a:rPr lang="en-US" i="1" dirty="0" smtClean="0">
                <a:latin typeface="Cambria" pitchFamily="18" charset="0"/>
              </a:rPr>
              <a:t> After the flood Noah lived 350 years. </a:t>
            </a:r>
            <a:r>
              <a:rPr lang="en-US" i="1" baseline="30000" dirty="0" smtClean="0">
                <a:latin typeface="Cambria" pitchFamily="18" charset="0"/>
              </a:rPr>
              <a:t>29</a:t>
            </a:r>
            <a:r>
              <a:rPr lang="en-US" i="1" dirty="0" smtClean="0">
                <a:latin typeface="Cambria" pitchFamily="18" charset="0"/>
              </a:rPr>
              <a:t> All the days of Noah were 950 years, and he died.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500739" name="Rectangle 3"/>
          <p:cNvSpPr>
            <a:spLocks noGrp="1" noChangeArrowheads="1"/>
          </p:cNvSpPr>
          <p:nvPr>
            <p:ph type="body" idx="1"/>
          </p:nvPr>
        </p:nvSpPr>
        <p:spPr>
          <a:xfrm>
            <a:off x="609600" y="1143000"/>
            <a:ext cx="7924800" cy="5257800"/>
          </a:xfrm>
        </p:spPr>
        <p:txBody>
          <a:bodyPr>
            <a:normAutofit fontScale="92500" lnSpcReduction="20000"/>
          </a:bodyPr>
          <a:lstStyle/>
          <a:p>
            <a:r>
              <a:rPr lang="en-US" sz="2800" dirty="0" smtClean="0"/>
              <a:t>One additional factor that probably led to the development of particular characteristics within the dispersed people groups after Babel is </a:t>
            </a:r>
            <a:r>
              <a:rPr lang="en-US" sz="2800" u="sng" dirty="0" smtClean="0"/>
              <a:t>natural selection</a:t>
            </a:r>
            <a:r>
              <a:rPr lang="en-US" sz="2800" dirty="0" smtClean="0"/>
              <a:t>. </a:t>
            </a:r>
          </a:p>
          <a:p>
            <a:r>
              <a:rPr lang="en-US" sz="2800" dirty="0" smtClean="0"/>
              <a:t>For example, because of the protective factor of melanin, those with </a:t>
            </a:r>
            <a:r>
              <a:rPr lang="en-US" sz="2800" u="sng" dirty="0" smtClean="0"/>
              <a:t>darker</a:t>
            </a:r>
            <a:r>
              <a:rPr lang="en-US" sz="2800" dirty="0" smtClean="0"/>
              <a:t> skin would have been more likely to survive in areas where sunlight is more intense (warmer, tropical areas near the equator), as they are less likely to suffer from diseases such as skin cancer. </a:t>
            </a:r>
            <a:endParaRPr lang="en-US" sz="2800" dirty="0" smtClean="0"/>
          </a:p>
          <a:p>
            <a:r>
              <a:rPr lang="en-US" sz="2800" dirty="0" smtClean="0"/>
              <a:t>Those with </a:t>
            </a:r>
            <a:r>
              <a:rPr lang="en-US" sz="2800" u="sng" dirty="0" smtClean="0"/>
              <a:t>lighter</a:t>
            </a:r>
            <a:r>
              <a:rPr lang="en-US" sz="2800" dirty="0" smtClean="0"/>
              <a:t> </a:t>
            </a:r>
            <a:r>
              <a:rPr lang="en-US" sz="2800" dirty="0" smtClean="0"/>
              <a:t>skin, on the other hand, lack </a:t>
            </a:r>
            <a:r>
              <a:rPr lang="en-US" sz="2800" dirty="0" smtClean="0"/>
              <a:t>the melanin needed to protect them from the harmful UV rays, and so may have been more likely to die before they were able to reproduce.</a:t>
            </a:r>
            <a:endParaRPr lang="en-US" sz="2800" dirty="0" smtClean="0"/>
          </a:p>
          <a:p>
            <a:endParaRPr lang="en-US" sz="2800" dirty="0" smtClean="0"/>
          </a:p>
        </p:txBody>
      </p:sp>
      <p:sp>
        <p:nvSpPr>
          <p:cNvPr id="163844"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dirty="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animEffect transition="in" filter="dissolve">
                                      <p:cBhvr>
                                        <p:cTn id="7" dur="500"/>
                                        <p:tgtEl>
                                          <p:spTgt spid="5007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0739">
                                            <p:txEl>
                                              <p:pRg st="2" end="2"/>
                                            </p:txEl>
                                          </p:spTgt>
                                        </p:tgtEl>
                                        <p:attrNameLst>
                                          <p:attrName>style.visibility</p:attrName>
                                        </p:attrNameLst>
                                      </p:cBhvr>
                                      <p:to>
                                        <p:strVal val="visible"/>
                                      </p:to>
                                    </p:set>
                                    <p:animEffect transition="in" filter="dissolve">
                                      <p:cBhvr>
                                        <p:cTn id="12" dur="500"/>
                                        <p:tgtEl>
                                          <p:spTgt spid="500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uiExpand="1" build="p" bldLvl="3"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500739" name="Rectangle 3"/>
          <p:cNvSpPr>
            <a:spLocks noGrp="1" noChangeArrowheads="1"/>
          </p:cNvSpPr>
          <p:nvPr>
            <p:ph type="body" idx="1"/>
          </p:nvPr>
        </p:nvSpPr>
        <p:spPr>
          <a:xfrm>
            <a:off x="609600" y="1143000"/>
            <a:ext cx="7924800" cy="5257800"/>
          </a:xfrm>
        </p:spPr>
        <p:txBody>
          <a:bodyPr>
            <a:normAutofit/>
          </a:bodyPr>
          <a:lstStyle/>
          <a:p>
            <a:r>
              <a:rPr lang="en-US" sz="2400" dirty="0" smtClean="0"/>
              <a:t>On the flip side, melanin works as a natural sunblock, limiting the sunlight’s ability to stimulate the liver to produce vitamin D, which helps the body absorb calcium and build strong bones. </a:t>
            </a:r>
            <a:endParaRPr lang="en-US" sz="2400" dirty="0" smtClean="0"/>
          </a:p>
          <a:p>
            <a:r>
              <a:rPr lang="en-US" sz="2400" dirty="0" smtClean="0"/>
              <a:t>Since </a:t>
            </a:r>
            <a:r>
              <a:rPr lang="en-US" sz="2400" dirty="0" smtClean="0"/>
              <a:t>those with darker skin need more sunlight to produce vitamin D, they may not have been as able to survive as well in areas of less sunlight (northern, colder regions) as their lighter-skinned family members, who don’t need as much sunlight to produce adequate amounts of vitamin D. </a:t>
            </a:r>
            <a:endParaRPr lang="en-US" sz="2400" dirty="0" smtClean="0"/>
          </a:p>
        </p:txBody>
      </p:sp>
      <p:sp>
        <p:nvSpPr>
          <p:cNvPr id="163844"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dirty="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animEffect transition="in" filter="dissolve">
                                      <p:cBhvr>
                                        <p:cTn id="7" dur="500"/>
                                        <p:tgtEl>
                                          <p:spTgt spid="500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uiExpand="1" build="p" bldLvl="3"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0"/>
            <a:ext cx="9144000" cy="990600"/>
          </a:xfrm>
        </p:spPr>
        <p:txBody>
          <a:bodyPr/>
          <a:lstStyle/>
          <a:p>
            <a:pPr>
              <a:defRPr/>
            </a:pPr>
            <a:r>
              <a:rPr lang="en-US" sz="3600" dirty="0" smtClean="0"/>
              <a:t>How Did the Different Races of Men Arise From Noah and His Family?</a:t>
            </a:r>
            <a:endParaRPr lang="en-US" sz="4400" b="0" dirty="0" smtClean="0"/>
          </a:p>
        </p:txBody>
      </p:sp>
      <p:sp>
        <p:nvSpPr>
          <p:cNvPr id="500739" name="Rectangle 3"/>
          <p:cNvSpPr>
            <a:spLocks noGrp="1" noChangeArrowheads="1"/>
          </p:cNvSpPr>
          <p:nvPr>
            <p:ph type="body" idx="1"/>
          </p:nvPr>
        </p:nvSpPr>
        <p:spPr>
          <a:xfrm>
            <a:off x="609600" y="1143000"/>
            <a:ext cx="7924800" cy="5257800"/>
          </a:xfrm>
        </p:spPr>
        <p:txBody>
          <a:bodyPr>
            <a:normAutofit/>
          </a:bodyPr>
          <a:lstStyle/>
          <a:p>
            <a:r>
              <a:rPr lang="en-US" sz="2800" dirty="0" smtClean="0"/>
              <a:t>Of </a:t>
            </a:r>
            <a:r>
              <a:rPr lang="en-US" sz="2800" dirty="0" smtClean="0"/>
              <a:t>course, these are generalities. Exceptions occur, such as in the case of the darker-skinned Inuit tribes living in cold northern regions. </a:t>
            </a:r>
            <a:endParaRPr lang="en-US" sz="2800" dirty="0" smtClean="0"/>
          </a:p>
          <a:p>
            <a:r>
              <a:rPr lang="en-US" sz="2800" dirty="0" smtClean="0"/>
              <a:t>However</a:t>
            </a:r>
            <a:r>
              <a:rPr lang="en-US" sz="2800" dirty="0" smtClean="0"/>
              <a:t>, their diet consists of fish, the oil of which is a ready source of vitamin D, which could account for their survival in this area.</a:t>
            </a:r>
            <a:endParaRPr lang="en-US" sz="2800" dirty="0" smtClean="0"/>
          </a:p>
        </p:txBody>
      </p:sp>
      <p:sp>
        <p:nvSpPr>
          <p:cNvPr id="163844" name="Text Box 4"/>
          <p:cNvSpPr txBox="1">
            <a:spLocks noChangeArrowheads="1"/>
          </p:cNvSpPr>
          <p:nvPr/>
        </p:nvSpPr>
        <p:spPr bwMode="auto">
          <a:xfrm>
            <a:off x="228600" y="6461125"/>
            <a:ext cx="8550275" cy="396875"/>
          </a:xfrm>
          <a:prstGeom prst="rect">
            <a:avLst/>
          </a:prstGeom>
          <a:noFill/>
          <a:ln w="9525" algn="ctr">
            <a:noFill/>
            <a:miter lim="800000"/>
            <a:headEnd/>
            <a:tailEnd/>
          </a:ln>
        </p:spPr>
        <p:txBody>
          <a:bodyPr>
            <a:spAutoFit/>
          </a:bodyPr>
          <a:lstStyle/>
          <a:p>
            <a:pPr marL="342900" indent="-342900" algn="ctr">
              <a:buFontTx/>
              <a:buNone/>
            </a:pPr>
            <a:r>
              <a:rPr lang="en-US" sz="2000" dirty="0"/>
              <a:t>http://www.answersingenesis.org/home/area/answersbook/races18.asp</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anim calcmode="lin" valueType="num">
                                      <p:cBhvr>
                                        <p:cTn id="7" dur="500" fill="hold"/>
                                        <p:tgtEl>
                                          <p:spTgt spid="5007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007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00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53956" name="Rectangle 4"/>
          <p:cNvSpPr>
            <a:spLocks noGrp="1" noChangeArrowheads="1"/>
          </p:cNvSpPr>
          <p:nvPr>
            <p:ph type="ctrTitle"/>
          </p:nvPr>
        </p:nvSpPr>
        <p:spPr>
          <a:xfrm>
            <a:off x="0" y="533401"/>
            <a:ext cx="9144000" cy="3067050"/>
          </a:xfrm>
        </p:spPr>
        <p:txBody>
          <a:bodyPr/>
          <a:lstStyle/>
          <a:p>
            <a:pPr eaLnBrk="1" hangingPunct="1">
              <a:defRPr/>
            </a:pPr>
            <a:r>
              <a:rPr lang="en-US" sz="6600" dirty="0" smtClean="0">
                <a:solidFill>
                  <a:schemeClr val="accent2">
                    <a:lumMod val="60000"/>
                    <a:lumOff val="40000"/>
                  </a:schemeClr>
                </a:solidFill>
                <a:effectLst>
                  <a:outerShdw blurRad="50800" dist="63500" dir="2700000" algn="tl" rotWithShape="0">
                    <a:prstClr val="black"/>
                  </a:outerShdw>
                </a:effectLst>
                <a:latin typeface="Calibri" pitchFamily="34" charset="0"/>
              </a:rPr>
              <a:t>When Did the Confusion of Languages Take Place?</a:t>
            </a:r>
            <a:endParaRPr lang="en-US" sz="6600" dirty="0" smtClean="0">
              <a:solidFill>
                <a:schemeClr val="accent2">
                  <a:lumMod val="60000"/>
                  <a:lumOff val="40000"/>
                </a:schemeClr>
              </a:solidFill>
              <a:effectLst>
                <a:outerShdw blurRad="50800" dist="63500" dir="2700000" algn="tl" rotWithShape="0">
                  <a:prstClr val="black"/>
                </a:outerShdw>
              </a:effectLst>
              <a:latin typeface="Calibri" pitchFamily="34" charset="0"/>
            </a:endParaRPr>
          </a:p>
        </p:txBody>
      </p:sp>
      <p:sp>
        <p:nvSpPr>
          <p:cNvPr id="3" name="Subtitle 2"/>
          <p:cNvSpPr>
            <a:spLocks noGrp="1"/>
          </p:cNvSpPr>
          <p:nvPr>
            <p:ph type="subTitle" idx="1"/>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spcBef>
                <a:spcPct val="0"/>
              </a:spcBef>
              <a:defRPr/>
            </a:pPr>
            <a:r>
              <a:rPr lang="en-US" sz="4400" b="1" dirty="0" smtClean="0">
                <a:solidFill>
                  <a:schemeClr val="accent2">
                    <a:lumMod val="60000"/>
                    <a:lumOff val="40000"/>
                  </a:schemeClr>
                </a:solidFill>
                <a:effectLst>
                  <a:outerShdw blurRad="50800" dist="63500" dir="2700000" algn="tl" rotWithShape="0">
                    <a:prstClr val="black"/>
                  </a:outerShdw>
                </a:effectLst>
                <a:latin typeface="Calibri" pitchFamily="34" charset="0"/>
                <a:ea typeface="+mj-ea"/>
                <a:cs typeface="+mj-cs"/>
              </a:rPr>
              <a:t>A Brief Look at Chronologies</a:t>
            </a:r>
            <a:endParaRPr lang="en-US" sz="4400" b="1" dirty="0" smtClean="0">
              <a:solidFill>
                <a:schemeClr val="accent2">
                  <a:lumMod val="60000"/>
                  <a:lumOff val="40000"/>
                </a:schemeClr>
              </a:solidFill>
              <a:effectLst>
                <a:outerShdw blurRad="50800" dist="63500" dir="2700000" algn="tl" rotWithShape="0">
                  <a:prstClr val="black"/>
                </a:outerShdw>
              </a:effectLst>
              <a:latin typeface="Calibri" pitchFamily="34" charset="0"/>
              <a:ea typeface="+mj-ea"/>
              <a:cs typeface="+mj-cs"/>
            </a:endParaRPr>
          </a:p>
        </p:txBody>
      </p:sp>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Dividing of Nations</a:t>
            </a:r>
            <a:endParaRPr lang="en-US" sz="3600" dirty="0"/>
          </a:p>
        </p:txBody>
      </p:sp>
      <p:sp>
        <p:nvSpPr>
          <p:cNvPr id="3" name="Content Placeholder 2"/>
          <p:cNvSpPr>
            <a:spLocks noGrp="1"/>
          </p:cNvSpPr>
          <p:nvPr>
            <p:ph idx="1"/>
          </p:nvPr>
        </p:nvSpPr>
        <p:spPr>
          <a:xfrm>
            <a:off x="685800" y="1295400"/>
            <a:ext cx="7772400" cy="5334000"/>
          </a:xfrm>
        </p:spPr>
        <p:txBody>
          <a:bodyPr/>
          <a:lstStyle/>
          <a:p>
            <a:r>
              <a:rPr lang="en-US" sz="2800" b="1" dirty="0" smtClean="0"/>
              <a:t>Gen 10:25 </a:t>
            </a:r>
            <a:r>
              <a:rPr lang="en-US" sz="2800" b="1" dirty="0" smtClean="0"/>
              <a:t>gives us a clue as to </a:t>
            </a:r>
            <a:r>
              <a:rPr lang="en-US" sz="2800" b="1" u="sng" dirty="0" smtClean="0"/>
              <a:t>when</a:t>
            </a:r>
            <a:r>
              <a:rPr lang="en-US" sz="2800" b="1" dirty="0" smtClean="0"/>
              <a:t> it was that the human race was divided at the Tower of Babel. </a:t>
            </a:r>
          </a:p>
          <a:p>
            <a:r>
              <a:rPr lang="en-US" sz="2800" b="1" dirty="0" smtClean="0"/>
              <a:t>It </a:t>
            </a:r>
            <a:r>
              <a:rPr lang="en-US" sz="2800" b="1" dirty="0" smtClean="0"/>
              <a:t>says </a:t>
            </a:r>
            <a:r>
              <a:rPr lang="en-US" sz="2800" b="1" dirty="0" smtClean="0"/>
              <a:t>the great-great-great grandson of Noah was named Peleg (meaning </a:t>
            </a:r>
            <a:r>
              <a:rPr lang="en-US" sz="2800" b="1" i="1" dirty="0" smtClean="0"/>
              <a:t>division</a:t>
            </a:r>
            <a:r>
              <a:rPr lang="en-US" sz="2800" b="1" dirty="0" smtClean="0"/>
              <a:t>) </a:t>
            </a:r>
            <a:r>
              <a:rPr lang="en-US" sz="2800" b="1" dirty="0" smtClean="0"/>
              <a:t>“</a:t>
            </a:r>
            <a:r>
              <a:rPr lang="en-US" sz="2800" b="1" i="1" dirty="0" smtClean="0">
                <a:solidFill>
                  <a:srgbClr val="000099"/>
                </a:solidFill>
                <a:latin typeface="Cambria" pitchFamily="18" charset="0"/>
                <a:cs typeface="Times New Roman" pitchFamily="18" charset="0"/>
              </a:rPr>
              <a:t>for in his days the earth was </a:t>
            </a:r>
            <a:r>
              <a:rPr lang="en-US" sz="2800" b="1" i="1" dirty="0" smtClean="0">
                <a:solidFill>
                  <a:srgbClr val="000099"/>
                </a:solidFill>
                <a:latin typeface="Cambria" pitchFamily="18" charset="0"/>
                <a:cs typeface="Times New Roman" pitchFamily="18" charset="0"/>
              </a:rPr>
              <a:t>divided</a:t>
            </a:r>
            <a:r>
              <a:rPr lang="en-US" sz="2800" b="1" dirty="0" smtClean="0"/>
              <a:t>”. </a:t>
            </a:r>
            <a:endParaRPr lang="en-US" sz="2800" b="1" dirty="0" smtClean="0"/>
          </a:p>
          <a:p>
            <a:r>
              <a:rPr lang="en-US" sz="2800" b="1" dirty="0" smtClean="0"/>
              <a:t>According </a:t>
            </a:r>
            <a:r>
              <a:rPr lang="en-US" sz="2800" b="1" dirty="0" smtClean="0"/>
              <a:t>to the biblical chronology as deduced by Archbishop Ussher, the Flood occurred in 2349-2348 BC, and Peleg was born in 2247 BC about a hundred years later. </a:t>
            </a:r>
            <a:endParaRPr lang="en-US" sz="2800" b="1"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2800" dirty="0" smtClean="0"/>
              <a:t>Egypt – Archaeologist David Down’s Chronology</a:t>
            </a:r>
            <a:endParaRPr lang="en-US" sz="2800" dirty="0"/>
          </a:p>
        </p:txBody>
      </p:sp>
      <p:pic>
        <p:nvPicPr>
          <p:cNvPr id="7" name="Content Placeholder 6" descr="Egypt Down Chronology.jpg"/>
          <p:cNvPicPr>
            <a:picLocks noGrp="1" noChangeAspect="1"/>
          </p:cNvPicPr>
          <p:nvPr>
            <p:ph idx="1"/>
          </p:nvPr>
        </p:nvPicPr>
        <p:blipFill>
          <a:blip r:embed="rId3" cstate="print"/>
          <a:stretch>
            <a:fillRect/>
          </a:stretch>
        </p:blipFill>
        <p:spPr>
          <a:xfrm>
            <a:off x="228600" y="609600"/>
            <a:ext cx="8686800" cy="5766054"/>
          </a:xfrm>
        </p:spPr>
      </p:pic>
      <p:sp>
        <p:nvSpPr>
          <p:cNvPr id="9" name="Rectangle 8"/>
          <p:cNvSpPr/>
          <p:nvPr/>
        </p:nvSpPr>
        <p:spPr>
          <a:xfrm>
            <a:off x="0" y="6457890"/>
            <a:ext cx="8991600" cy="400110"/>
          </a:xfrm>
          <a:prstGeom prst="rect">
            <a:avLst/>
          </a:prstGeom>
        </p:spPr>
        <p:txBody>
          <a:bodyPr wrap="square">
            <a:spAutoFit/>
          </a:bodyPr>
          <a:lstStyle/>
          <a:p>
            <a:pPr>
              <a:buNone/>
            </a:pPr>
            <a:r>
              <a:rPr lang="en-US" sz="2000" dirty="0" smtClean="0"/>
              <a:t>http://www.answersingenesis.org/creation/images/v27/i3/down_chronology.jpg</a:t>
            </a:r>
            <a:endParaRPr lang="en-US" sz="2000" dirty="0"/>
          </a:p>
        </p:txBody>
      </p:sp>
    </p:spTree>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6000"/>
          </a:stretch>
        </a:blipFill>
        <a:effectLst/>
      </p:bgPr>
    </p:bg>
    <p:spTree>
      <p:nvGrpSpPr>
        <p:cNvPr id="1" name=""/>
        <p:cNvGrpSpPr/>
        <p:nvPr/>
      </p:nvGrpSpPr>
      <p:grpSpPr>
        <a:xfrm>
          <a:off x="0" y="0"/>
          <a:ext cx="0" cy="0"/>
          <a:chOff x="0" y="0"/>
          <a:chExt cx="0" cy="0"/>
        </a:xfrm>
      </p:grpSpPr>
      <p:sp>
        <p:nvSpPr>
          <p:cNvPr id="4" name="Rectangle 3"/>
          <p:cNvSpPr/>
          <p:nvPr/>
        </p:nvSpPr>
        <p:spPr>
          <a:xfrm>
            <a:off x="381000" y="6457890"/>
            <a:ext cx="8763000" cy="400110"/>
          </a:xfrm>
          <a:prstGeom prst="rect">
            <a:avLst/>
          </a:prstGeom>
        </p:spPr>
        <p:txBody>
          <a:bodyPr wrap="square">
            <a:spAutoFit/>
          </a:bodyPr>
          <a:lstStyle/>
          <a:p>
            <a:pPr>
              <a:buNone/>
            </a:pPr>
            <a:r>
              <a:rPr lang="en-US" sz="2000" dirty="0" smtClean="0"/>
              <a:t>http://www.answersingenesis.org/articles/cm/v22/n1/peleg</a:t>
            </a:r>
            <a:endParaRPr lang="en-US" sz="2000" dirty="0"/>
          </a:p>
        </p:txBody>
      </p:sp>
      <p:sp>
        <p:nvSpPr>
          <p:cNvPr id="5" name="Title 4"/>
          <p:cNvSpPr>
            <a:spLocks noGrp="1"/>
          </p:cNvSpPr>
          <p:nvPr>
            <p:ph type="title"/>
          </p:nvPr>
        </p:nvSpPr>
        <p:spPr>
          <a:xfrm>
            <a:off x="0" y="0"/>
            <a:ext cx="9144000" cy="1066800"/>
          </a:xfrm>
        </p:spPr>
        <p:txBody>
          <a:bodyPr/>
          <a:lstStyle/>
          <a:p>
            <a:r>
              <a:rPr lang="en-US" sz="3600" dirty="0" smtClean="0">
                <a:solidFill>
                  <a:schemeClr val="accent5">
                    <a:lumMod val="50000"/>
                  </a:schemeClr>
                </a:solidFill>
              </a:rPr>
              <a:t>When Did the Confusion of Languages Take Place</a:t>
            </a:r>
            <a:r>
              <a:rPr lang="en-US" sz="3600" dirty="0" smtClean="0">
                <a:solidFill>
                  <a:schemeClr val="accent5">
                    <a:lumMod val="50000"/>
                  </a:schemeClr>
                </a:solidFill>
              </a:rPr>
              <a:t>?</a:t>
            </a:r>
            <a:endParaRPr lang="en-US" sz="3600" dirty="0">
              <a:solidFill>
                <a:schemeClr val="accent5">
                  <a:lumMod val="50000"/>
                </a:schemeClr>
              </a:solidFill>
            </a:endParaRPr>
          </a:p>
        </p:txBody>
      </p:sp>
    </p:spTree>
  </p:cSld>
  <p:clrMapOvr>
    <a:masterClrMapping/>
  </p:clrMapOvr>
  <p:transition>
    <p:newsflash/>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5638800"/>
          </a:xfrm>
        </p:spPr>
        <p:txBody>
          <a:bodyPr/>
          <a:lstStyle/>
          <a:p>
            <a:r>
              <a:rPr lang="en-US" sz="11500" dirty="0" smtClean="0">
                <a:ln>
                  <a:solidFill>
                    <a:srgbClr val="663300"/>
                  </a:solidFill>
                </a:ln>
                <a:solidFill>
                  <a:srgbClr val="FFFF00"/>
                </a:solidFill>
                <a:effectLst>
                  <a:outerShdw blurRad="50800" dist="50800" dir="2700000" algn="tl" rotWithShape="0">
                    <a:srgbClr val="663300"/>
                  </a:outerShdw>
                </a:effectLst>
                <a:latin typeface="Calibri" pitchFamily="34" charset="0"/>
              </a:rPr>
              <a:t>Some Final Things to Think About</a:t>
            </a:r>
            <a:endParaRPr lang="en-US" sz="11500" dirty="0">
              <a:ln>
                <a:solidFill>
                  <a:srgbClr val="663300"/>
                </a:solidFill>
              </a:ln>
              <a:solidFill>
                <a:srgbClr val="FFFF00"/>
              </a:solidFill>
              <a:effectLst>
                <a:outerShdw blurRad="50800" dist="50800" dir="2700000" algn="tl" rotWithShape="0">
                  <a:srgbClr val="663300"/>
                </a:outerShdw>
              </a:effectLst>
              <a:latin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alphaModFix amt="50000"/>
            <a:lum/>
          </a:blip>
          <a:srcRect/>
          <a:stretch>
            <a:fillRect b="-50000"/>
          </a:stretch>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0"/>
            <a:ext cx="9144000" cy="533400"/>
          </a:xfrm>
        </p:spPr>
        <p:txBody>
          <a:bodyPr/>
          <a:lstStyle/>
          <a:p>
            <a:r>
              <a:rPr lang="en-US" sz="4800" dirty="0" smtClean="0">
                <a:ln>
                  <a:solidFill>
                    <a:srgbClr val="663300"/>
                  </a:solidFill>
                </a:ln>
                <a:solidFill>
                  <a:srgbClr val="FFFF00"/>
                </a:solidFill>
                <a:effectLst>
                  <a:outerShdw blurRad="139700" dist="88900" dir="2700000" algn="tl" rotWithShape="0">
                    <a:srgbClr val="663300"/>
                  </a:outerShdw>
                </a:effectLst>
                <a:latin typeface="Calibri" pitchFamily="34" charset="0"/>
              </a:rPr>
              <a:t>Some Final Things to Think About</a:t>
            </a:r>
            <a:endParaRPr lang="en-US" sz="4800" dirty="0"/>
          </a:p>
        </p:txBody>
      </p:sp>
      <p:sp>
        <p:nvSpPr>
          <p:cNvPr id="162819" name="Rectangle 3"/>
          <p:cNvSpPr>
            <a:spLocks noGrp="1" noChangeArrowheads="1"/>
          </p:cNvSpPr>
          <p:nvPr>
            <p:ph idx="1"/>
          </p:nvPr>
        </p:nvSpPr>
        <p:spPr>
          <a:xfrm>
            <a:off x="609600" y="838200"/>
            <a:ext cx="7924800" cy="5562600"/>
          </a:xfrm>
        </p:spPr>
        <p:txBody>
          <a:bodyPr/>
          <a:lstStyle/>
          <a:p>
            <a:r>
              <a:rPr lang="en-US" sz="3200" b="1" dirty="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There is a war going on and we are right in the middle of it! </a:t>
            </a:r>
          </a:p>
          <a:p>
            <a:pPr lvl="1"/>
            <a:r>
              <a:rPr lang="en-US" sz="2400" b="1" dirty="0" smtClean="0">
                <a:solidFill>
                  <a:srgbClr val="000000"/>
                </a:solidFill>
                <a:effectLst>
                  <a:outerShdw blurRad="50800" dist="38100" dir="2700000" algn="tl" rotWithShape="0">
                    <a:prstClr val="black">
                      <a:alpha val="40000"/>
                    </a:prstClr>
                  </a:outerShdw>
                </a:effectLst>
                <a:latin typeface="Times New Roman" pitchFamily="18" charset="0"/>
              </a:rPr>
              <a:t>2 Corinthians </a:t>
            </a:r>
            <a:r>
              <a:rPr lang="en-US" sz="2400" b="1" dirty="0">
                <a:solidFill>
                  <a:srgbClr val="000000"/>
                </a:solidFill>
                <a:effectLst>
                  <a:outerShdw blurRad="50800" dist="38100" dir="2700000" algn="tl" rotWithShape="0">
                    <a:prstClr val="black">
                      <a:alpha val="40000"/>
                    </a:prstClr>
                  </a:outerShdw>
                </a:effectLst>
                <a:latin typeface="Times New Roman" pitchFamily="18" charset="0"/>
              </a:rPr>
              <a:t>10:3-5 - </a:t>
            </a:r>
            <a:r>
              <a:rPr lang="en-US" sz="2400" b="1" i="1" dirty="0">
                <a:solidFill>
                  <a:srgbClr val="0000FF"/>
                </a:solidFill>
                <a:effectLst>
                  <a:outerShdw blurRad="50800" dist="25400" dir="2700000" algn="tl" rotWithShape="0">
                    <a:prstClr val="black"/>
                  </a:outerShdw>
                </a:effectLst>
                <a:latin typeface="Times New Roman" pitchFamily="18" charset="0"/>
              </a:rPr>
              <a:t>For though we live in the world, we do not wage war as the world does. The weapons we fight with are not the weapons of the world. On the contrary, they have divine power to demolish strongholds. </a:t>
            </a:r>
            <a:r>
              <a:rPr lang="en-US" sz="2400" b="1" i="1" dirty="0">
                <a:solidFill>
                  <a:srgbClr val="FF0000"/>
                </a:solidFill>
                <a:effectLst>
                  <a:outerShdw blurRad="50800" dist="25400" dir="2700000" algn="tl" rotWithShape="0">
                    <a:prstClr val="black"/>
                  </a:outerShdw>
                </a:effectLst>
                <a:latin typeface="Times New Roman" pitchFamily="18" charset="0"/>
              </a:rPr>
              <a:t>We demolish arguments and every pretension that sets itself up against the knowledge of God</a:t>
            </a:r>
            <a:r>
              <a:rPr lang="en-US" sz="2400" b="1" i="1" dirty="0">
                <a:solidFill>
                  <a:srgbClr val="0000FF"/>
                </a:solidFill>
                <a:effectLst>
                  <a:outerShdw blurRad="50800" dist="25400" dir="2700000" algn="tl" rotWithShape="0">
                    <a:prstClr val="black"/>
                  </a:outerShdw>
                </a:effectLst>
                <a:latin typeface="Times New Roman" pitchFamily="18" charset="0"/>
              </a:rPr>
              <a:t>, and we take captive every thought to make it obedient to Christ</a:t>
            </a:r>
            <a:r>
              <a:rPr lang="en-US" sz="2400" b="1" dirty="0">
                <a:solidFill>
                  <a:srgbClr val="0000FF"/>
                </a:solidFill>
                <a:effectLst>
                  <a:outerShdw blurRad="50800" dist="25400" dir="2700000" algn="tl" rotWithShape="0">
                    <a:prstClr val="black"/>
                  </a:outerShdw>
                </a:effectLst>
                <a:latin typeface="Times New Roman" pitchFamily="18" charset="0"/>
              </a:rPr>
              <a:t>.</a:t>
            </a:r>
            <a:r>
              <a:rPr lang="en-US" sz="2400" b="1" dirty="0">
                <a:solidFill>
                  <a:srgbClr val="000000"/>
                </a:solidFill>
                <a:effectLst>
                  <a:outerShdw blurRad="50800" dist="25400" dir="2700000" algn="tl" rotWithShape="0">
                    <a:prstClr val="black"/>
                  </a:outerShdw>
                </a:effectLst>
                <a:latin typeface="Times New Roman" pitchFamily="18" charset="0"/>
              </a:rPr>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dissolve">
                                      <p:cBhvr>
                                        <p:cTn id="12" dur="500"/>
                                        <p:tgtEl>
                                          <p:spTgt spid="162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bldLvl="3"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alphaModFix amt="50000"/>
            <a:lum/>
          </a:blip>
          <a:srcRect/>
          <a:stretch>
            <a:fillRect b="-50000"/>
          </a:stretch>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0"/>
            <a:ext cx="9144000" cy="533400"/>
          </a:xfrm>
        </p:spPr>
        <p:txBody>
          <a:bodyPr/>
          <a:lstStyle/>
          <a:p>
            <a:r>
              <a:rPr lang="en-US" sz="4800" dirty="0" smtClean="0">
                <a:ln>
                  <a:solidFill>
                    <a:srgbClr val="663300"/>
                  </a:solidFill>
                </a:ln>
                <a:solidFill>
                  <a:srgbClr val="FFFF00"/>
                </a:solidFill>
                <a:effectLst>
                  <a:outerShdw blurRad="139700" dist="88900" dir="2700000" algn="tl" rotWithShape="0">
                    <a:srgbClr val="663300"/>
                  </a:outerShdw>
                </a:effectLst>
                <a:latin typeface="Calibri" pitchFamily="34" charset="0"/>
              </a:rPr>
              <a:t>Some Final Things to Think About</a:t>
            </a:r>
            <a:endParaRPr lang="en-US" sz="4800" dirty="0">
              <a:ln>
                <a:solidFill>
                  <a:srgbClr val="663300"/>
                </a:solidFill>
              </a:ln>
              <a:solidFill>
                <a:srgbClr val="FFFF00"/>
              </a:solidFill>
              <a:effectLst>
                <a:outerShdw blurRad="139700" dist="88900" dir="2700000" algn="tl" rotWithShape="0">
                  <a:srgbClr val="663300"/>
                </a:outerShdw>
              </a:effectLst>
              <a:latin typeface="Calibri" pitchFamily="34" charset="0"/>
            </a:endParaRPr>
          </a:p>
        </p:txBody>
      </p:sp>
      <p:sp>
        <p:nvSpPr>
          <p:cNvPr id="162819" name="Rectangle 3"/>
          <p:cNvSpPr>
            <a:spLocks noGrp="1" noChangeArrowheads="1"/>
          </p:cNvSpPr>
          <p:nvPr>
            <p:ph idx="1"/>
          </p:nvPr>
        </p:nvSpPr>
        <p:spPr>
          <a:xfrm>
            <a:off x="609600" y="838200"/>
            <a:ext cx="7924800" cy="5562600"/>
          </a:xfrm>
        </p:spPr>
        <p:txBody>
          <a:bodyPr/>
          <a:lstStyle/>
          <a:p>
            <a:r>
              <a:rPr lang="en-US" sz="3200" b="1" dirty="0" smtClean="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To </a:t>
            </a:r>
            <a:r>
              <a:rPr lang="en-US" sz="3200" b="1" dirty="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Challenge Creation (As Taught in the Bible) Is to Challenge God's Credibility and His Ability to Communicate Clearly. </a:t>
            </a:r>
            <a:endParaRPr lang="en-US" sz="3200" b="1" dirty="0" smtClean="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endParaRPr>
          </a:p>
          <a:p>
            <a:pPr lvl="1"/>
            <a:r>
              <a:rPr lang="en-US" sz="2400" b="1" dirty="0" smtClean="0">
                <a:solidFill>
                  <a:srgbClr val="000000"/>
                </a:solidFill>
                <a:effectLst>
                  <a:outerShdw blurRad="50800" dist="38100" dir="2700000" algn="tl" rotWithShape="0">
                    <a:prstClr val="black">
                      <a:alpha val="40000"/>
                    </a:prstClr>
                  </a:outerShdw>
                </a:effectLst>
                <a:latin typeface="Times New Roman" pitchFamily="18" charset="0"/>
              </a:rPr>
              <a:t>John 3:12 </a:t>
            </a:r>
            <a:r>
              <a:rPr lang="en-US" sz="2400" b="1" i="1" dirty="0" smtClean="0">
                <a:solidFill>
                  <a:srgbClr val="0000FF"/>
                </a:solidFill>
                <a:effectLst>
                  <a:outerShdw blurRad="50800" dist="25400" dir="2700000" algn="tl" rotWithShape="0">
                    <a:prstClr val="black"/>
                  </a:outerShdw>
                </a:effectLst>
                <a:latin typeface="Times New Roman" pitchFamily="18" charset="0"/>
              </a:rPr>
              <a:t>-  I have spoken to you of </a:t>
            </a:r>
            <a:r>
              <a:rPr lang="en-US" sz="2400" b="1" i="1" dirty="0" smtClean="0">
                <a:solidFill>
                  <a:srgbClr val="FF0000"/>
                </a:solidFill>
                <a:effectLst>
                  <a:outerShdw blurRad="50800" dist="25400" dir="2700000" algn="tl" rotWithShape="0">
                    <a:prstClr val="black"/>
                  </a:outerShdw>
                </a:effectLst>
                <a:latin typeface="Times New Roman" pitchFamily="18" charset="0"/>
              </a:rPr>
              <a:t>earthly</a:t>
            </a:r>
            <a:r>
              <a:rPr lang="en-US" sz="2400" b="1" i="1" dirty="0" smtClean="0">
                <a:solidFill>
                  <a:srgbClr val="0000FF"/>
                </a:solidFill>
                <a:effectLst>
                  <a:outerShdw blurRad="50800" dist="25400" dir="2700000" algn="tl" rotWithShape="0">
                    <a:prstClr val="black"/>
                  </a:outerShdw>
                </a:effectLst>
                <a:latin typeface="Times New Roman" pitchFamily="18" charset="0"/>
              </a:rPr>
              <a:t> things and you do not believe; how then will you believe if I speak of </a:t>
            </a:r>
            <a:r>
              <a:rPr lang="en-US" sz="2400" b="1" i="1" dirty="0" smtClean="0">
                <a:solidFill>
                  <a:srgbClr val="FF0000"/>
                </a:solidFill>
                <a:effectLst>
                  <a:outerShdw blurRad="50800" dist="25400" dir="2700000" algn="tl" rotWithShape="0">
                    <a:prstClr val="black"/>
                  </a:outerShdw>
                </a:effectLst>
                <a:latin typeface="Times New Roman" pitchFamily="18" charset="0"/>
              </a:rPr>
              <a:t>heavenly</a:t>
            </a:r>
            <a:r>
              <a:rPr lang="en-US" sz="2400" b="1" i="1" dirty="0" smtClean="0">
                <a:solidFill>
                  <a:srgbClr val="0000FF"/>
                </a:solidFill>
                <a:effectLst>
                  <a:outerShdw blurRad="50800" dist="25400" dir="2700000" algn="tl" rotWithShape="0">
                    <a:prstClr val="black"/>
                  </a:outerShdw>
                </a:effectLst>
                <a:latin typeface="Times New Roman" pitchFamily="18" charset="0"/>
              </a:rPr>
              <a:t> things? </a:t>
            </a:r>
          </a:p>
          <a:p>
            <a:endParaRPr lang="en-US" sz="2800" b="1" dirty="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dissolve">
                                      <p:cBhvr>
                                        <p:cTn id="12" dur="500"/>
                                        <p:tgtEl>
                                          <p:spTgt spid="162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53956" name="Rectangle 4"/>
          <p:cNvSpPr>
            <a:spLocks noGrp="1" noChangeArrowheads="1"/>
          </p:cNvSpPr>
          <p:nvPr>
            <p:ph type="ctrTitle"/>
          </p:nvPr>
        </p:nvSpPr>
        <p:spPr>
          <a:xfrm>
            <a:off x="685800" y="533401"/>
            <a:ext cx="7772400" cy="3067050"/>
          </a:xfrm>
        </p:spPr>
        <p:txBody>
          <a:bodyPr/>
          <a:lstStyle/>
          <a:p>
            <a:pPr eaLnBrk="1" hangingPunct="1">
              <a:defRPr/>
            </a:pPr>
            <a:r>
              <a:rPr lang="en-US" sz="6600" dirty="0" smtClean="0">
                <a:solidFill>
                  <a:schemeClr val="accent2">
                    <a:lumMod val="60000"/>
                    <a:lumOff val="40000"/>
                  </a:schemeClr>
                </a:solidFill>
                <a:effectLst>
                  <a:outerShdw blurRad="50800" dist="63500" dir="2700000" algn="tl" rotWithShape="0">
                    <a:prstClr val="black"/>
                  </a:outerShdw>
                </a:effectLst>
                <a:latin typeface="Calibri" pitchFamily="34" charset="0"/>
              </a:rPr>
              <a:t>The Table of Nations </a:t>
            </a:r>
            <a:br>
              <a:rPr lang="en-US" sz="6600" dirty="0" smtClean="0">
                <a:solidFill>
                  <a:schemeClr val="accent2">
                    <a:lumMod val="60000"/>
                    <a:lumOff val="40000"/>
                  </a:schemeClr>
                </a:solidFill>
                <a:effectLst>
                  <a:outerShdw blurRad="50800" dist="63500" dir="2700000" algn="tl" rotWithShape="0">
                    <a:prstClr val="black"/>
                  </a:outerShdw>
                </a:effectLst>
                <a:latin typeface="Calibri" pitchFamily="34" charset="0"/>
              </a:rPr>
            </a:br>
            <a:r>
              <a:rPr lang="en-US" sz="6600" dirty="0" smtClean="0">
                <a:solidFill>
                  <a:schemeClr val="accent2">
                    <a:lumMod val="60000"/>
                    <a:lumOff val="40000"/>
                  </a:schemeClr>
                </a:solidFill>
                <a:effectLst>
                  <a:outerShdw blurRad="50800" dist="63500" dir="2700000" algn="tl" rotWithShape="0">
                    <a:prstClr val="black"/>
                  </a:outerShdw>
                </a:effectLst>
                <a:latin typeface="Calibri" pitchFamily="34" charset="0"/>
              </a:rPr>
              <a:t>And</a:t>
            </a:r>
            <a:br>
              <a:rPr lang="en-US" sz="6600" dirty="0" smtClean="0">
                <a:solidFill>
                  <a:schemeClr val="accent2">
                    <a:lumMod val="60000"/>
                    <a:lumOff val="40000"/>
                  </a:schemeClr>
                </a:solidFill>
                <a:effectLst>
                  <a:outerShdw blurRad="50800" dist="63500" dir="2700000" algn="tl" rotWithShape="0">
                    <a:prstClr val="black"/>
                  </a:outerShdw>
                </a:effectLst>
                <a:latin typeface="Calibri" pitchFamily="34" charset="0"/>
              </a:rPr>
            </a:br>
            <a:r>
              <a:rPr lang="en-US" sz="6600" dirty="0" smtClean="0">
                <a:solidFill>
                  <a:schemeClr val="accent2">
                    <a:lumMod val="60000"/>
                    <a:lumOff val="40000"/>
                  </a:schemeClr>
                </a:solidFill>
                <a:effectLst>
                  <a:outerShdw blurRad="50800" dist="63500" dir="2700000" algn="tl" rotWithShape="0">
                    <a:prstClr val="black"/>
                  </a:outerShdw>
                </a:effectLst>
                <a:latin typeface="Calibri" pitchFamily="34" charset="0"/>
              </a:rPr>
              <a:t>The Tower of Babel</a:t>
            </a:r>
          </a:p>
        </p:txBody>
      </p:sp>
      <p:sp>
        <p:nvSpPr>
          <p:cNvPr id="3" name="Subtitle 2"/>
          <p:cNvSpPr>
            <a:spLocks noGrp="1"/>
          </p:cNvSpPr>
          <p:nvPr>
            <p:ph type="subTitle" idx="1"/>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spcBef>
                <a:spcPct val="0"/>
              </a:spcBef>
              <a:defRPr/>
            </a:pPr>
            <a:r>
              <a:rPr lang="en-US" sz="4400" b="1" dirty="0" smtClean="0">
                <a:solidFill>
                  <a:schemeClr val="accent2">
                    <a:lumMod val="60000"/>
                    <a:lumOff val="40000"/>
                  </a:schemeClr>
                </a:solidFill>
                <a:effectLst>
                  <a:outerShdw blurRad="50800" dist="63500" dir="2700000" algn="tl" rotWithShape="0">
                    <a:prstClr val="black"/>
                  </a:outerShdw>
                </a:effectLst>
                <a:latin typeface="Calibri" pitchFamily="34" charset="0"/>
                <a:ea typeface="+mj-ea"/>
                <a:cs typeface="+mj-cs"/>
              </a:rPr>
              <a:t>Genesis 10-11</a:t>
            </a:r>
          </a:p>
        </p:txBody>
      </p:sp>
    </p:spTree>
  </p:cSld>
  <p:clrMapOvr>
    <a:masterClrMapping/>
  </p:clrMapOvr>
  <p:transition>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alphaModFix amt="50000"/>
            <a:lum/>
          </a:blip>
          <a:srcRect/>
          <a:stretch>
            <a:fillRect b="-50000"/>
          </a:stretch>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0"/>
            <a:ext cx="91440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4800" dirty="0" smtClean="0">
                <a:ln>
                  <a:solidFill>
                    <a:srgbClr val="663300"/>
                  </a:solidFill>
                </a:ln>
                <a:solidFill>
                  <a:srgbClr val="FFFF00"/>
                </a:solidFill>
                <a:effectLst>
                  <a:outerShdw blurRad="139700" dist="88900" dir="2700000" algn="tl" rotWithShape="0">
                    <a:srgbClr val="663300"/>
                  </a:outerShdw>
                </a:effectLst>
                <a:latin typeface="Calibri" pitchFamily="34" charset="0"/>
              </a:rPr>
              <a:t>Some Final Things to Think About</a:t>
            </a:r>
            <a:endParaRPr lang="en-US" sz="4800" dirty="0">
              <a:ln>
                <a:solidFill>
                  <a:srgbClr val="663300"/>
                </a:solidFill>
              </a:ln>
              <a:solidFill>
                <a:srgbClr val="FFFF00"/>
              </a:solidFill>
              <a:effectLst>
                <a:outerShdw blurRad="139700" dist="88900" dir="2700000" algn="tl" rotWithShape="0">
                  <a:srgbClr val="663300"/>
                </a:outerShdw>
              </a:effectLst>
              <a:latin typeface="Calibri" pitchFamily="34" charset="0"/>
            </a:endParaRPr>
          </a:p>
        </p:txBody>
      </p:sp>
      <p:sp>
        <p:nvSpPr>
          <p:cNvPr id="162819" name="Rectangle 3"/>
          <p:cNvSpPr>
            <a:spLocks noGrp="1" noChangeArrowheads="1"/>
          </p:cNvSpPr>
          <p:nvPr>
            <p:ph idx="1"/>
          </p:nvPr>
        </p:nvSpPr>
        <p:spPr>
          <a:xfrm>
            <a:off x="609600" y="838200"/>
            <a:ext cx="7924800" cy="5562600"/>
          </a:xfrm>
        </p:spPr>
        <p:txBody>
          <a:bodyPr/>
          <a:lstStyle/>
          <a:p>
            <a:r>
              <a:rPr lang="en-US" sz="3200" b="1" dirty="0" smtClean="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We </a:t>
            </a:r>
            <a:r>
              <a:rPr lang="en-US" sz="3200" b="1" dirty="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Must Hold Fast To God's Word and Turn Away From False "Knowledge" That May Cause Others to Wander Away From the Faith.</a:t>
            </a:r>
          </a:p>
          <a:p>
            <a:pPr lvl="1"/>
            <a:r>
              <a:rPr lang="en-US" sz="2400" b="1" dirty="0" smtClean="0">
                <a:solidFill>
                  <a:srgbClr val="000000"/>
                </a:solidFill>
                <a:effectLst>
                  <a:outerShdw blurRad="50800" dist="38100" dir="2700000" algn="tl" rotWithShape="0">
                    <a:prstClr val="black">
                      <a:alpha val="40000"/>
                    </a:prstClr>
                  </a:outerShdw>
                </a:effectLst>
                <a:latin typeface="Times New Roman" pitchFamily="18" charset="0"/>
              </a:rPr>
              <a:t>1 Timothy </a:t>
            </a:r>
            <a:r>
              <a:rPr lang="en-US" sz="2400" b="1" dirty="0">
                <a:solidFill>
                  <a:srgbClr val="000000"/>
                </a:solidFill>
                <a:effectLst>
                  <a:outerShdw blurRad="50800" dist="38100" dir="2700000" algn="tl" rotWithShape="0">
                    <a:prstClr val="black">
                      <a:alpha val="40000"/>
                    </a:prstClr>
                  </a:outerShdw>
                </a:effectLst>
                <a:latin typeface="Times New Roman" pitchFamily="18" charset="0"/>
              </a:rPr>
              <a:t>6:20-21 - </a:t>
            </a:r>
            <a:r>
              <a:rPr lang="en-US" sz="2400" b="1" i="1" dirty="0">
                <a:solidFill>
                  <a:srgbClr val="0000FF"/>
                </a:solidFill>
                <a:effectLst>
                  <a:outerShdw blurRad="50800" dist="25400" dir="2700000" algn="tl" rotWithShape="0">
                    <a:prstClr val="black"/>
                  </a:outerShdw>
                </a:effectLst>
                <a:latin typeface="Times New Roman" pitchFamily="18" charset="0"/>
              </a:rPr>
              <a:t>Timothy, guard what has been entrusted to your care. Turn away from godless chatter and the opposing ideas of what is</a:t>
            </a:r>
            <a:r>
              <a:rPr lang="en-US" sz="2400" b="1" i="1" dirty="0">
                <a:solidFill>
                  <a:srgbClr val="FF0000"/>
                </a:solidFill>
                <a:effectLst>
                  <a:outerShdw blurRad="50800" dist="25400" dir="2700000" algn="tl" rotWithShape="0">
                    <a:prstClr val="black"/>
                  </a:outerShdw>
                </a:effectLst>
                <a:latin typeface="Times New Roman" pitchFamily="18" charset="0"/>
              </a:rPr>
              <a:t> falsely called </a:t>
            </a:r>
            <a:r>
              <a:rPr lang="en-US" sz="2400" b="1" i="1" dirty="0" smtClean="0">
                <a:solidFill>
                  <a:srgbClr val="FF0000"/>
                </a:solidFill>
                <a:effectLst>
                  <a:outerShdw blurRad="50800" dist="25400" dir="2700000" algn="tl" rotWithShape="0">
                    <a:prstClr val="black"/>
                  </a:outerShdw>
                </a:effectLst>
                <a:latin typeface="Times New Roman" pitchFamily="18" charset="0"/>
              </a:rPr>
              <a:t>knowledge, </a:t>
            </a:r>
            <a:r>
              <a:rPr lang="en-US" sz="2400" b="1" i="1" dirty="0">
                <a:solidFill>
                  <a:srgbClr val="FF0000"/>
                </a:solidFill>
                <a:effectLst>
                  <a:outerShdw blurRad="50800" dist="25400" dir="2700000" algn="tl" rotWithShape="0">
                    <a:prstClr val="black"/>
                  </a:outerShdw>
                </a:effectLst>
                <a:latin typeface="Times New Roman" pitchFamily="18" charset="0"/>
              </a:rPr>
              <a:t>which some have professed and in so doing have wandered from the faith. </a:t>
            </a:r>
            <a:endParaRPr lang="en-US" sz="2400" b="1" i="1" dirty="0" smtClean="0">
              <a:solidFill>
                <a:srgbClr val="FF0000"/>
              </a:solidFill>
              <a:effectLst>
                <a:outerShdw blurRad="50800" dist="25400" dir="2700000" algn="tl" rotWithShape="0">
                  <a:prstClr val="black"/>
                </a:outerShdw>
              </a:effectLst>
              <a:latin typeface="Times New Roman" pitchFamily="18" charset="0"/>
            </a:endParaRPr>
          </a:p>
          <a:p>
            <a:pPr lvl="1"/>
            <a:r>
              <a:rPr lang="en-US" sz="2400" b="1" dirty="0" smtClean="0">
                <a:solidFill>
                  <a:srgbClr val="000000"/>
                </a:solidFill>
                <a:effectLst>
                  <a:outerShdw blurRad="50800" dist="38100" dir="2700000" algn="tl" rotWithShape="0">
                    <a:prstClr val="black">
                      <a:alpha val="40000"/>
                    </a:prstClr>
                  </a:outerShdw>
                </a:effectLst>
                <a:latin typeface="Times New Roman" pitchFamily="18" charset="0"/>
              </a:rPr>
              <a:t>Colossians 2:8 - </a:t>
            </a:r>
            <a:r>
              <a:rPr lang="en-US" sz="2400" b="1" i="1" dirty="0" smtClean="0">
                <a:solidFill>
                  <a:srgbClr val="0000FF"/>
                </a:solidFill>
                <a:effectLst>
                  <a:outerShdw blurRad="50800" dist="25400" dir="2700000" algn="tl" rotWithShape="0">
                    <a:prstClr val="black"/>
                  </a:outerShdw>
                </a:effectLst>
                <a:latin typeface="Times New Roman" pitchFamily="18" charset="0"/>
              </a:rPr>
              <a:t>See to it that no one takes you captive through </a:t>
            </a:r>
            <a:r>
              <a:rPr lang="en-US" sz="2400" b="1" i="1" dirty="0" smtClean="0">
                <a:solidFill>
                  <a:srgbClr val="FF0000"/>
                </a:solidFill>
                <a:effectLst>
                  <a:outerShdw blurRad="50800" dist="25400" dir="2700000" algn="tl" rotWithShape="0">
                    <a:prstClr val="black"/>
                  </a:outerShdw>
                </a:effectLst>
                <a:latin typeface="Times New Roman" pitchFamily="18" charset="0"/>
              </a:rPr>
              <a:t>hollow and deceptive philosophy</a:t>
            </a:r>
            <a:r>
              <a:rPr lang="en-US" sz="2400" b="1" i="1" dirty="0" smtClean="0">
                <a:solidFill>
                  <a:srgbClr val="0000FF"/>
                </a:solidFill>
                <a:effectLst>
                  <a:outerShdw blurRad="50800" dist="25400" dir="2700000" algn="tl" rotWithShape="0">
                    <a:prstClr val="black"/>
                  </a:outerShdw>
                </a:effectLst>
                <a:latin typeface="Times New Roman" pitchFamily="18" charset="0"/>
              </a:rPr>
              <a:t>, which depends on human tradition and the basic principles of this world rather than on Christ.</a:t>
            </a:r>
          </a:p>
          <a:p>
            <a:pPr lvl="1"/>
            <a:endParaRPr lang="en-US" sz="2400" b="1" i="1" dirty="0">
              <a:solidFill>
                <a:srgbClr val="FF0000"/>
              </a:solidFill>
              <a:effectLst>
                <a:outerShdw blurRad="50800" dist="25400" dir="2700000" algn="tl" rotWithShape="0">
                  <a:prstClr val="black"/>
                </a:outerShdw>
              </a:effectLst>
              <a:latin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dissolve">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dissolve">
                                      <p:cBhvr>
                                        <p:cTn id="17" dur="500"/>
                                        <p:tgtEl>
                                          <p:spTgt spid="162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bldLvl="3"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alphaModFix amt="50000"/>
            <a:lum/>
          </a:blip>
          <a:srcRect/>
          <a:stretch>
            <a:fillRect b="-50000"/>
          </a:stretch>
        </a:blip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0"/>
            <a:ext cx="91440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4800" dirty="0" smtClean="0">
                <a:ln>
                  <a:solidFill>
                    <a:srgbClr val="663300"/>
                  </a:solidFill>
                </a:ln>
                <a:solidFill>
                  <a:srgbClr val="FFFF00"/>
                </a:solidFill>
                <a:effectLst>
                  <a:outerShdw blurRad="139700" dist="88900" dir="2700000" algn="tl" rotWithShape="0">
                    <a:srgbClr val="663300"/>
                  </a:outerShdw>
                </a:effectLst>
                <a:latin typeface="Calibri" pitchFamily="34" charset="0"/>
              </a:rPr>
              <a:t>Some Final Things to Think About</a:t>
            </a:r>
            <a:endParaRPr lang="en-US" sz="4800" dirty="0">
              <a:ln>
                <a:solidFill>
                  <a:srgbClr val="663300"/>
                </a:solidFill>
              </a:ln>
              <a:solidFill>
                <a:srgbClr val="FFFF00"/>
              </a:solidFill>
              <a:effectLst>
                <a:outerShdw blurRad="139700" dist="88900" dir="2700000" algn="tl" rotWithShape="0">
                  <a:srgbClr val="663300"/>
                </a:outerShdw>
              </a:effectLst>
              <a:latin typeface="Calibri" pitchFamily="34" charset="0"/>
            </a:endParaRPr>
          </a:p>
        </p:txBody>
      </p:sp>
      <p:sp>
        <p:nvSpPr>
          <p:cNvPr id="163843" name="Rectangle 3"/>
          <p:cNvSpPr>
            <a:spLocks noGrp="1" noChangeArrowheads="1"/>
          </p:cNvSpPr>
          <p:nvPr>
            <p:ph idx="1"/>
          </p:nvPr>
        </p:nvSpPr>
        <p:spPr>
          <a:xfrm>
            <a:off x="304800" y="838200"/>
            <a:ext cx="8458200" cy="5562600"/>
          </a:xfrm>
        </p:spPr>
        <p:txBody>
          <a:bodyPr/>
          <a:lstStyle/>
          <a:p>
            <a:r>
              <a:rPr lang="en-US" sz="3200" b="1" dirty="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It Should Not Surprise Us In These "Last Days" That There Are Many Scoffers Who Deliberately Ignore God As Creator and Judge</a:t>
            </a:r>
          </a:p>
          <a:p>
            <a:pPr lvl="1"/>
            <a:r>
              <a:rPr lang="en-US" sz="2400" b="1" dirty="0" smtClean="0">
                <a:solidFill>
                  <a:srgbClr val="000000"/>
                </a:solidFill>
                <a:effectLst>
                  <a:outerShdw blurRad="50800" dist="38100" dir="2700000" algn="tl" rotWithShape="0">
                    <a:prstClr val="black">
                      <a:alpha val="40000"/>
                    </a:prstClr>
                  </a:outerShdw>
                </a:effectLst>
                <a:latin typeface="Times New Roman" pitchFamily="18" charset="0"/>
              </a:rPr>
              <a:t>2 Peter </a:t>
            </a:r>
            <a:r>
              <a:rPr lang="en-US" sz="2400" b="1" dirty="0">
                <a:solidFill>
                  <a:srgbClr val="000000"/>
                </a:solidFill>
                <a:effectLst>
                  <a:outerShdw blurRad="50800" dist="38100" dir="2700000" algn="tl" rotWithShape="0">
                    <a:prstClr val="black">
                      <a:alpha val="40000"/>
                    </a:prstClr>
                  </a:outerShdw>
                </a:effectLst>
                <a:latin typeface="Times New Roman" pitchFamily="18" charset="0"/>
              </a:rPr>
              <a:t>3:3-7 - </a:t>
            </a:r>
            <a:r>
              <a:rPr lang="en-US" sz="2400" b="1" i="1" dirty="0">
                <a:solidFill>
                  <a:srgbClr val="FF0000"/>
                </a:solidFill>
                <a:effectLst>
                  <a:outerShdw blurRad="50800" dist="25400" dir="2700000" algn="tl" rotWithShape="0">
                    <a:prstClr val="black"/>
                  </a:outerShdw>
                </a:effectLst>
                <a:latin typeface="Times New Roman" pitchFamily="18" charset="0"/>
              </a:rPr>
              <a:t>In the last days </a:t>
            </a:r>
            <a:r>
              <a:rPr lang="en-US" sz="2400" b="1" i="1" dirty="0">
                <a:solidFill>
                  <a:srgbClr val="0000FF"/>
                </a:solidFill>
                <a:effectLst>
                  <a:outerShdw blurRad="50800" dist="25400" dir="2700000" algn="tl" rotWithShape="0">
                    <a:prstClr val="black"/>
                  </a:outerShdw>
                </a:effectLst>
                <a:latin typeface="Times New Roman" pitchFamily="18" charset="0"/>
              </a:rPr>
              <a:t>scoffers will come, scoffing and following their own evil desires. They will say, "Where is this 'coming' he promised? Ever since our fathers died, </a:t>
            </a:r>
            <a:r>
              <a:rPr lang="en-US" sz="2400" b="1" i="1" dirty="0">
                <a:solidFill>
                  <a:srgbClr val="FF0000"/>
                </a:solidFill>
                <a:effectLst>
                  <a:outerShdw blurRad="50800" dist="25400" dir="2700000" algn="tl" rotWithShape="0">
                    <a:prstClr val="black"/>
                  </a:outerShdw>
                </a:effectLst>
                <a:latin typeface="Times New Roman" pitchFamily="18" charset="0"/>
              </a:rPr>
              <a:t>everything goes on as it has since the beginning </a:t>
            </a:r>
            <a:r>
              <a:rPr lang="en-US" sz="2400" b="1" i="1" dirty="0">
                <a:solidFill>
                  <a:srgbClr val="0000FF"/>
                </a:solidFill>
                <a:effectLst>
                  <a:outerShdw blurRad="50800" dist="25400" dir="2700000" algn="tl" rotWithShape="0">
                    <a:prstClr val="black"/>
                  </a:outerShdw>
                </a:effectLst>
                <a:latin typeface="Times New Roman" pitchFamily="18" charset="0"/>
              </a:rPr>
              <a:t>of creation." But they deliberately forget that long ago by God's word the heavens existed and the earth was formed out of water and by water. By these waters also the world of that time was deluged and destroyed. By the same word the present heavens and earth are reserved for fire, being kept for the Day of Judgment and destruction of ungodly men</a:t>
            </a:r>
            <a:r>
              <a:rPr lang="en-US" sz="2400" b="1" i="1" dirty="0" smtClean="0">
                <a:solidFill>
                  <a:srgbClr val="0000FF"/>
                </a:solidFill>
                <a:effectLst>
                  <a:outerShdw blurRad="50800" dist="25400" dir="2700000" algn="tl" rotWithShape="0">
                    <a:prstClr val="black"/>
                  </a:outerShdw>
                </a:effectLst>
                <a:latin typeface="Times New Roman" pitchFamily="18" charset="0"/>
              </a:rPr>
              <a:t>.</a:t>
            </a:r>
            <a:endParaRPr lang="en-US" sz="2400" b="1" i="1" dirty="0">
              <a:solidFill>
                <a:srgbClr val="0000FF"/>
              </a:solidFill>
              <a:effectLst>
                <a:outerShdw blurRad="50800" dist="25400" dir="2700000" algn="tl" rotWithShape="0">
                  <a:prstClr val="black"/>
                </a:outerShdw>
              </a:effectLst>
              <a:latin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dissolve">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dissolve">
                                      <p:cBhvr>
                                        <p:cTn id="12" dur="500"/>
                                        <p:tgtEl>
                                          <p:spTgt spid="163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3"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alphaModFix amt="50000"/>
            <a:lum/>
          </a:blip>
          <a:srcRect/>
          <a:stretch>
            <a:fillRect b="-50000"/>
          </a:stretch>
        </a:blip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0"/>
            <a:ext cx="9144000" cy="609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4800" dirty="0" smtClean="0">
                <a:ln>
                  <a:solidFill>
                    <a:srgbClr val="663300"/>
                  </a:solidFill>
                </a:ln>
                <a:solidFill>
                  <a:srgbClr val="FFFF00"/>
                </a:solidFill>
                <a:effectLst>
                  <a:outerShdw blurRad="139700" dist="88900" dir="2700000" algn="tl" rotWithShape="0">
                    <a:srgbClr val="663300"/>
                  </a:outerShdw>
                </a:effectLst>
                <a:latin typeface="Calibri" pitchFamily="34" charset="0"/>
              </a:rPr>
              <a:t>Some Final Things to Think About</a:t>
            </a:r>
            <a:endParaRPr lang="en-US" sz="4800" dirty="0">
              <a:ln>
                <a:solidFill>
                  <a:srgbClr val="663300"/>
                </a:solidFill>
              </a:ln>
              <a:solidFill>
                <a:srgbClr val="FFFF00"/>
              </a:solidFill>
              <a:effectLst>
                <a:outerShdw blurRad="139700" dist="88900" dir="2700000" algn="tl" rotWithShape="0">
                  <a:srgbClr val="663300"/>
                </a:outerShdw>
              </a:effectLst>
              <a:latin typeface="Calibri" pitchFamily="34" charset="0"/>
            </a:endParaRPr>
          </a:p>
        </p:txBody>
      </p:sp>
      <p:sp>
        <p:nvSpPr>
          <p:cNvPr id="163843" name="Rectangle 3"/>
          <p:cNvSpPr>
            <a:spLocks noGrp="1" noChangeArrowheads="1"/>
          </p:cNvSpPr>
          <p:nvPr>
            <p:ph idx="1"/>
          </p:nvPr>
        </p:nvSpPr>
        <p:spPr>
          <a:xfrm>
            <a:off x="609600" y="838200"/>
            <a:ext cx="7924800" cy="5562600"/>
          </a:xfrm>
        </p:spPr>
        <p:txBody>
          <a:bodyPr/>
          <a:lstStyle/>
          <a:p>
            <a:r>
              <a:rPr lang="en-US" sz="3200" b="1" dirty="0" smtClean="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It </a:t>
            </a:r>
            <a:r>
              <a:rPr lang="en-US" sz="3200" b="1" dirty="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Should Not Surprise Us That Many Brilliant Scientific Minds Have Bought Into the Lie of Evolution </a:t>
            </a:r>
          </a:p>
          <a:p>
            <a:pPr lvl="1"/>
            <a:r>
              <a:rPr lang="en-US" sz="2400" b="1" dirty="0" smtClean="0">
                <a:solidFill>
                  <a:srgbClr val="000000"/>
                </a:solidFill>
                <a:effectLst>
                  <a:outerShdw blurRad="50800" dist="38100" dir="2700000" algn="tl" rotWithShape="0">
                    <a:prstClr val="black">
                      <a:alpha val="40000"/>
                    </a:prstClr>
                  </a:outerShdw>
                </a:effectLst>
                <a:latin typeface="Times New Roman" pitchFamily="18" charset="0"/>
              </a:rPr>
              <a:t>1 Corinthians </a:t>
            </a:r>
            <a:r>
              <a:rPr lang="en-US" sz="2400" b="1" dirty="0">
                <a:solidFill>
                  <a:srgbClr val="000000"/>
                </a:solidFill>
                <a:effectLst>
                  <a:outerShdw blurRad="50800" dist="38100" dir="2700000" algn="tl" rotWithShape="0">
                    <a:prstClr val="black">
                      <a:alpha val="40000"/>
                    </a:prstClr>
                  </a:outerShdw>
                </a:effectLst>
                <a:latin typeface="Times New Roman" pitchFamily="18" charset="0"/>
              </a:rPr>
              <a:t>1:26-29 - </a:t>
            </a:r>
            <a:r>
              <a:rPr lang="en-US" sz="2400" b="1" i="1" dirty="0">
                <a:solidFill>
                  <a:srgbClr val="0000FF"/>
                </a:solidFill>
                <a:effectLst>
                  <a:outerShdw blurRad="50800" dist="25400" dir="2700000" algn="tl" rotWithShape="0">
                    <a:prstClr val="black"/>
                  </a:outerShdw>
                </a:effectLst>
                <a:latin typeface="Times New Roman" pitchFamily="18" charset="0"/>
              </a:rPr>
              <a:t>Brothers, think of what you were when you were called. </a:t>
            </a:r>
            <a:r>
              <a:rPr lang="en-US" sz="2400" b="1" i="1" dirty="0">
                <a:solidFill>
                  <a:srgbClr val="FF0000"/>
                </a:solidFill>
                <a:effectLst>
                  <a:outerShdw blurRad="50800" dist="25400" dir="2700000" algn="tl" rotWithShape="0">
                    <a:prstClr val="black"/>
                  </a:outerShdw>
                </a:effectLst>
                <a:latin typeface="Times New Roman" pitchFamily="18" charset="0"/>
              </a:rPr>
              <a:t>Not many of you were wise by human standards</a:t>
            </a:r>
            <a:r>
              <a:rPr lang="en-US" sz="2400" b="1" i="1" dirty="0">
                <a:solidFill>
                  <a:srgbClr val="0000FF"/>
                </a:solidFill>
                <a:effectLst>
                  <a:outerShdw blurRad="50800" dist="25400" dir="2700000" algn="tl" rotWithShape="0">
                    <a:prstClr val="black"/>
                  </a:outerShdw>
                </a:effectLst>
                <a:latin typeface="Times New Roman" pitchFamily="18" charset="0"/>
              </a:rPr>
              <a:t>; not many were influential; not many were of noble birth. But </a:t>
            </a:r>
            <a:r>
              <a:rPr lang="en-US" sz="2400" b="1" i="1" dirty="0">
                <a:solidFill>
                  <a:srgbClr val="FF0000"/>
                </a:solidFill>
                <a:effectLst>
                  <a:outerShdw blurRad="50800" dist="25400" dir="2700000" algn="tl" rotWithShape="0">
                    <a:prstClr val="black"/>
                  </a:outerShdw>
                </a:effectLst>
                <a:latin typeface="Times New Roman" pitchFamily="18" charset="0"/>
              </a:rPr>
              <a:t>God chose the foolish things of the world to shame the wise</a:t>
            </a:r>
            <a:r>
              <a:rPr lang="en-US" sz="2400" b="1" i="1" dirty="0">
                <a:solidFill>
                  <a:srgbClr val="0000FF"/>
                </a:solidFill>
                <a:effectLst>
                  <a:outerShdw blurRad="50800" dist="25400" dir="2700000" algn="tl" rotWithShape="0">
                    <a:prstClr val="black"/>
                  </a:outerShdw>
                </a:effectLst>
                <a:latin typeface="Times New Roman" pitchFamily="18" charset="0"/>
              </a:rPr>
              <a:t>; God chose the weak things of the world to shame the strong. He chose the lowly things of this world and the despised things--and the things that are not--to nullify the things that are, so that no one may boast before him.</a:t>
            </a:r>
          </a:p>
          <a:p>
            <a:endParaRPr lang="en-US" sz="1600" i="1" dirty="0">
              <a:solidFill>
                <a:srgbClr val="0000FF"/>
              </a:solidFill>
              <a:latin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dissolve">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dissolve">
                                      <p:cBhvr>
                                        <p:cTn id="12" dur="500"/>
                                        <p:tgtEl>
                                          <p:spTgt spid="163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3"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alphaModFix amt="50000"/>
            <a:lum/>
          </a:blip>
          <a:srcRect/>
          <a:stretch>
            <a:fillRect b="-50000"/>
          </a:stretch>
        </a:blip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0"/>
            <a:ext cx="9144000" cy="609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4800" dirty="0" smtClean="0">
                <a:ln>
                  <a:solidFill>
                    <a:srgbClr val="663300"/>
                  </a:solidFill>
                </a:ln>
                <a:solidFill>
                  <a:srgbClr val="FFFF00"/>
                </a:solidFill>
                <a:effectLst>
                  <a:outerShdw blurRad="139700" dist="88900" dir="2700000" algn="tl" rotWithShape="0">
                    <a:srgbClr val="663300"/>
                  </a:outerShdw>
                </a:effectLst>
                <a:latin typeface="Calibri" pitchFamily="34" charset="0"/>
              </a:rPr>
              <a:t>Some Final Things to Think About</a:t>
            </a:r>
            <a:endParaRPr lang="en-US" sz="4800" dirty="0">
              <a:ln>
                <a:solidFill>
                  <a:srgbClr val="663300"/>
                </a:solidFill>
              </a:ln>
              <a:solidFill>
                <a:srgbClr val="FFFF00"/>
              </a:solidFill>
              <a:effectLst>
                <a:outerShdw blurRad="139700" dist="88900" dir="2700000" algn="tl" rotWithShape="0">
                  <a:srgbClr val="663300"/>
                </a:outerShdw>
              </a:effectLst>
              <a:latin typeface="Calibri" pitchFamily="34" charset="0"/>
            </a:endParaRPr>
          </a:p>
        </p:txBody>
      </p:sp>
      <p:sp>
        <p:nvSpPr>
          <p:cNvPr id="235523" name="Rectangle 3"/>
          <p:cNvSpPr>
            <a:spLocks noGrp="1" noChangeArrowheads="1"/>
          </p:cNvSpPr>
          <p:nvPr>
            <p:ph idx="1"/>
          </p:nvPr>
        </p:nvSpPr>
        <p:spPr>
          <a:xfrm>
            <a:off x="609600" y="838200"/>
            <a:ext cx="8077200" cy="5867400"/>
          </a:xfrm>
        </p:spPr>
        <p:txBody>
          <a:bodyPr/>
          <a:lstStyle/>
          <a:p>
            <a:r>
              <a:rPr lang="en-US" sz="3200" b="1" dirty="0">
                <a:ln>
                  <a:solidFill>
                    <a:srgbClr val="663300"/>
                  </a:solidFill>
                </a:ln>
                <a:solidFill>
                  <a:srgbClr val="FFFF00"/>
                </a:solidFill>
                <a:effectLst>
                  <a:outerShdw blurRad="139700" dist="88900" dir="2700000" algn="tl" rotWithShape="0">
                    <a:srgbClr val="663300"/>
                  </a:outerShdw>
                </a:effectLst>
                <a:latin typeface="Calibri" pitchFamily="34" charset="0"/>
                <a:ea typeface="+mj-ea"/>
                <a:cs typeface="+mj-cs"/>
              </a:rPr>
              <a:t>Regardless Of How Confident and Dogmatic a Secular Evolutionist Might Sound - In His Heart of Hearts He Is Suppressing the Obvious Truth That God Is His Creator and Judge </a:t>
            </a:r>
          </a:p>
          <a:p>
            <a:pPr lvl="2"/>
            <a:r>
              <a:rPr lang="en-US" sz="2400" b="1" dirty="0">
                <a:solidFill>
                  <a:srgbClr val="000000"/>
                </a:solidFill>
                <a:effectLst>
                  <a:outerShdw blurRad="50800" dist="38100" dir="2700000" algn="tl" rotWithShape="0">
                    <a:prstClr val="black">
                      <a:alpha val="40000"/>
                    </a:prstClr>
                  </a:outerShdw>
                </a:effectLst>
                <a:latin typeface="Times New Roman" pitchFamily="18" charset="0"/>
              </a:rPr>
              <a:t>Romans 1:18-20 - </a:t>
            </a:r>
            <a:r>
              <a:rPr lang="en-US" sz="2400" b="1" i="1" dirty="0">
                <a:solidFill>
                  <a:srgbClr val="0000FF"/>
                </a:solidFill>
                <a:effectLst>
                  <a:outerShdw blurRad="50800" dist="25400" dir="2700000" algn="tl" rotWithShape="0">
                    <a:prstClr val="black"/>
                  </a:outerShdw>
                </a:effectLst>
                <a:latin typeface="Times New Roman" pitchFamily="18" charset="0"/>
              </a:rPr>
              <a:t>The wrath of God is being revealed from heaven against all the godlessness and wickedness of </a:t>
            </a:r>
            <a:r>
              <a:rPr lang="en-US" sz="2400" b="1" i="1" dirty="0">
                <a:solidFill>
                  <a:srgbClr val="FF0000"/>
                </a:solidFill>
                <a:effectLst>
                  <a:outerShdw blurRad="50800" dist="25400" dir="2700000" algn="tl" rotWithShape="0">
                    <a:prstClr val="black"/>
                  </a:outerShdw>
                </a:effectLst>
                <a:latin typeface="Times New Roman" pitchFamily="18" charset="0"/>
              </a:rPr>
              <a:t>men who suppress the truth </a:t>
            </a:r>
            <a:r>
              <a:rPr lang="en-US" sz="2400" b="1" i="1" dirty="0">
                <a:solidFill>
                  <a:srgbClr val="0000FF"/>
                </a:solidFill>
                <a:effectLst>
                  <a:outerShdw blurRad="50800" dist="25400" dir="2700000" algn="tl" rotWithShape="0">
                    <a:prstClr val="black"/>
                  </a:outerShdw>
                </a:effectLst>
                <a:latin typeface="Times New Roman" pitchFamily="18" charset="0"/>
              </a:rPr>
              <a:t>by their wickedness, since what may be known about God is plain to them, because God has made it plain to them. For since the creation of the world </a:t>
            </a:r>
            <a:r>
              <a:rPr lang="en-US" sz="2400" b="1" i="1" dirty="0">
                <a:solidFill>
                  <a:srgbClr val="FF0000"/>
                </a:solidFill>
                <a:effectLst>
                  <a:outerShdw blurRad="50800" dist="25400" dir="2700000" algn="tl" rotWithShape="0">
                    <a:prstClr val="black"/>
                  </a:outerShdw>
                </a:effectLst>
                <a:latin typeface="Times New Roman" pitchFamily="18" charset="0"/>
              </a:rPr>
              <a:t>God's invisible qualities</a:t>
            </a:r>
            <a:r>
              <a:rPr lang="en-US" sz="2400" b="1" i="1" dirty="0">
                <a:solidFill>
                  <a:srgbClr val="0000FF"/>
                </a:solidFill>
                <a:effectLst>
                  <a:outerShdw blurRad="50800" dist="25400" dir="2700000" algn="tl" rotWithShape="0">
                    <a:prstClr val="black"/>
                  </a:outerShdw>
                </a:effectLst>
                <a:latin typeface="Times New Roman" pitchFamily="18" charset="0"/>
              </a:rPr>
              <a:t>--his eternal power and divine nature--</a:t>
            </a:r>
            <a:r>
              <a:rPr lang="en-US" sz="2400" b="1" i="1" dirty="0">
                <a:solidFill>
                  <a:srgbClr val="FF0000"/>
                </a:solidFill>
                <a:effectLst>
                  <a:outerShdw blurRad="50800" dist="25400" dir="2700000" algn="tl" rotWithShape="0">
                    <a:prstClr val="black"/>
                  </a:outerShdw>
                </a:effectLst>
                <a:latin typeface="Times New Roman" pitchFamily="18" charset="0"/>
              </a:rPr>
              <a:t>have been clearly seen, being understood from what has been made, so that men are without excuse.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dissolve">
                                      <p:cBhvr>
                                        <p:cTn id="7" dur="500"/>
                                        <p:tgtEl>
                                          <p:spTgt spid="235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23">
                                            <p:txEl>
                                              <p:pRg st="1" end="1"/>
                                            </p:txEl>
                                          </p:spTgt>
                                        </p:tgtEl>
                                        <p:attrNameLst>
                                          <p:attrName>style.visibility</p:attrName>
                                        </p:attrNameLst>
                                      </p:cBhvr>
                                      <p:to>
                                        <p:strVal val="visible"/>
                                      </p:to>
                                    </p:set>
                                    <p:animEffect transition="in" filter="dissolve">
                                      <p:cBhvr>
                                        <p:cTn id="12" dur="500"/>
                                        <p:tgtEl>
                                          <p:spTgt spid="235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bldLvl="3" autoUpdateAnimBg="0"/>
    </p:bld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Presentation">
  <a:themeElements>
    <a:clrScheme name="5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11.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12.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13.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14.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15.xml><?xml version="1.0" encoding="utf-8"?>
<a:themeOverride xmlns:a="http://schemas.openxmlformats.org/drawingml/2006/main">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3.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4.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5.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6.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7.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8.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9.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50953</TotalTime>
  <Words>6669</Words>
  <Application>Microsoft Office PowerPoint</Application>
  <PresentationFormat>On-screen Show (4:3)</PresentationFormat>
  <Paragraphs>387</Paragraphs>
  <Slides>93</Slides>
  <Notes>0</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93</vt:i4>
      </vt:variant>
    </vt:vector>
  </HeadingPairs>
  <TitlesOfParts>
    <vt:vector size="103" baseType="lpstr">
      <vt:lpstr>Blank Presentation</vt:lpstr>
      <vt:lpstr>Custom Design</vt:lpstr>
      <vt:lpstr>2_Default Design</vt:lpstr>
      <vt:lpstr>3_Default Design</vt:lpstr>
      <vt:lpstr>4_Default Design</vt:lpstr>
      <vt:lpstr>5_Default Design</vt:lpstr>
      <vt:lpstr>6_Default Design</vt:lpstr>
      <vt:lpstr>The Word of God</vt:lpstr>
      <vt:lpstr>12_Blank Presentation</vt:lpstr>
      <vt:lpstr>Photo Editor Photo</vt:lpstr>
      <vt:lpstr>After the Flood</vt:lpstr>
      <vt:lpstr>God’s Instructions to Noah  (Genesis 8:15-9:7) </vt:lpstr>
      <vt:lpstr>God’s Instructions to Noah  (Genesis 8:15-9:7) </vt:lpstr>
      <vt:lpstr>God’s Instructions to Noah  (Genesis 8:15-9:7) </vt:lpstr>
      <vt:lpstr>God’s Instructions to Noah  (Genesis 8:15-9:7) </vt:lpstr>
      <vt:lpstr>God Makes a Covenant With Noah and All Living Creatures (Genesis 9:8-17)</vt:lpstr>
      <vt:lpstr>Genesis 9:18-29 – The Sons of Noah</vt:lpstr>
      <vt:lpstr>Genesis 9:18-29 – The Sons of Noah (continued)</vt:lpstr>
      <vt:lpstr>The Table of Nations  And The Tower of Babel</vt:lpstr>
      <vt:lpstr>The Table of Nations</vt:lpstr>
      <vt:lpstr>The Table of Nations*</vt:lpstr>
      <vt:lpstr>Genesis 10:1-5 – The Sons of Jepheth</vt:lpstr>
      <vt:lpstr>The Sons of Japheth</vt:lpstr>
      <vt:lpstr>The Sons of Japheth</vt:lpstr>
      <vt:lpstr>Genesis 10:6-20 – The Sons of Ham</vt:lpstr>
      <vt:lpstr>Genesis 10:6-20 – The Sons of Ham (Continued)</vt:lpstr>
      <vt:lpstr>The Sons of Ham</vt:lpstr>
      <vt:lpstr>Genesis 10:21-32 – The Sons of Shem</vt:lpstr>
      <vt:lpstr>The Sons of Shem</vt:lpstr>
      <vt:lpstr>The Sons of Shem</vt:lpstr>
      <vt:lpstr>The Sons of Shem</vt:lpstr>
      <vt:lpstr>Slide 22</vt:lpstr>
      <vt:lpstr>Table of Nations – Genesis 10:1-32</vt:lpstr>
      <vt:lpstr>Table of Nations – Genesis 10:1-32</vt:lpstr>
      <vt:lpstr>The Tower of Babel</vt:lpstr>
      <vt:lpstr>Genesis 11:1-9 – The Tower of Babel</vt:lpstr>
      <vt:lpstr>Genesis 11:1-9 – The Tower of Babel (Continued)</vt:lpstr>
      <vt:lpstr>Tongue Twisting Tales</vt:lpstr>
      <vt:lpstr>Tongue Twisting Tales</vt:lpstr>
      <vt:lpstr>Central America </vt:lpstr>
      <vt:lpstr>Guatemala</vt:lpstr>
      <vt:lpstr>Africa </vt:lpstr>
      <vt:lpstr>India</vt:lpstr>
      <vt:lpstr>Europe</vt:lpstr>
      <vt:lpstr>Polynesia</vt:lpstr>
      <vt:lpstr>Middle East </vt:lpstr>
      <vt:lpstr>Southeast Asia </vt:lpstr>
      <vt:lpstr>Origin of World Languages</vt:lpstr>
      <vt:lpstr>Origin of World Languages</vt:lpstr>
      <vt:lpstr>Origin of World Languages</vt:lpstr>
      <vt:lpstr>Origin of World Languages</vt:lpstr>
      <vt:lpstr>Origin of World Languages</vt:lpstr>
      <vt:lpstr>Origin of World Languages</vt:lpstr>
      <vt:lpstr>Indo-European Languages</vt:lpstr>
      <vt:lpstr>Indo-European Languages</vt:lpstr>
      <vt:lpstr>Indo-European Languages</vt:lpstr>
      <vt:lpstr>Indo-European Languages</vt:lpstr>
      <vt:lpstr>Indo-European Languages</vt:lpstr>
      <vt:lpstr>Indo-European Languages</vt:lpstr>
      <vt:lpstr>Indo-European Languages</vt:lpstr>
      <vt:lpstr>Origin of World Languages</vt:lpstr>
      <vt:lpstr>Origin of World Languages</vt:lpstr>
      <vt:lpstr>Origin of World Languages</vt:lpstr>
      <vt:lpstr>Origin of World Languages</vt:lpstr>
      <vt:lpstr>Origin of World Languages</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A ‘black’ gene combination</vt:lpstr>
      <vt:lpstr>A ‘white’ gene combination</vt:lpstr>
      <vt:lpstr>A ‘brown’ gene combination</vt:lpstr>
      <vt:lpstr>‘Punnet square’ showing the possible offspring from ‘mulatto’ brown parents.</vt:lpstr>
      <vt:lpstr>Example of a Family With Mixed Skin Color</vt:lpstr>
      <vt:lpstr>Example of a Family With Mixed Skin Color</vt:lpstr>
      <vt:lpstr>Example of a Family With Mixed Skin Color</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How Did the Different Races of Men Arise From Noah and His Family?</vt:lpstr>
      <vt:lpstr>When Did the Confusion of Languages Take Place?</vt:lpstr>
      <vt:lpstr>The Dividing of Nations</vt:lpstr>
      <vt:lpstr>Egypt – Archaeologist David Down’s Chronology</vt:lpstr>
      <vt:lpstr>When Did the Confusion of Languages Take Place?</vt:lpstr>
      <vt:lpstr>Some Final Things to Think About</vt:lpstr>
      <vt:lpstr>Some Final Things to Think About</vt:lpstr>
      <vt:lpstr>Some Final Things to Think About</vt:lpstr>
      <vt:lpstr>Some Final Things to Think About</vt:lpstr>
      <vt:lpstr>Some Final Things to Think About</vt:lpstr>
      <vt:lpstr>Some Final Things to Think About</vt:lpstr>
      <vt:lpstr>Some Final Things to Think About</vt:lpstr>
    </vt:vector>
  </TitlesOfParts>
  <Company>ALLTEL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Bob Connolly</dc:creator>
  <cp:lastModifiedBy>rsconnolly</cp:lastModifiedBy>
  <cp:revision>1090</cp:revision>
  <cp:lastPrinted>2001-07-19T03:09:23Z</cp:lastPrinted>
  <dcterms:created xsi:type="dcterms:W3CDTF">2001-06-28T00:06:43Z</dcterms:created>
  <dcterms:modified xsi:type="dcterms:W3CDTF">2013-08-25T13:12:11Z</dcterms:modified>
</cp:coreProperties>
</file>