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900" r:id="rId2"/>
    <p:sldId id="906" r:id="rId3"/>
    <p:sldId id="912" r:id="rId4"/>
    <p:sldId id="902" r:id="rId5"/>
    <p:sldId id="904" r:id="rId6"/>
    <p:sldId id="901" r:id="rId7"/>
    <p:sldId id="903" r:id="rId8"/>
    <p:sldId id="905" r:id="rId9"/>
    <p:sldId id="907" r:id="rId10"/>
    <p:sldId id="938" r:id="rId11"/>
    <p:sldId id="908" r:id="rId12"/>
    <p:sldId id="942" r:id="rId13"/>
    <p:sldId id="941" r:id="rId14"/>
    <p:sldId id="933" r:id="rId15"/>
    <p:sldId id="914" r:id="rId16"/>
    <p:sldId id="916" r:id="rId17"/>
    <p:sldId id="917" r:id="rId18"/>
    <p:sldId id="918" r:id="rId19"/>
    <p:sldId id="920" r:id="rId20"/>
    <p:sldId id="922" r:id="rId21"/>
    <p:sldId id="923" r:id="rId22"/>
    <p:sldId id="935" r:id="rId23"/>
    <p:sldId id="925" r:id="rId24"/>
    <p:sldId id="926" r:id="rId25"/>
    <p:sldId id="928" r:id="rId26"/>
    <p:sldId id="930" r:id="rId27"/>
    <p:sldId id="931" r:id="rId28"/>
    <p:sldId id="939" r:id="rId29"/>
    <p:sldId id="940"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CC"/>
    <a:srgbClr val="00FFFF"/>
    <a:srgbClr val="3700B4"/>
    <a:srgbClr val="1E00A8"/>
    <a:srgbClr val="4100B9"/>
    <a:srgbClr val="6F00D0"/>
    <a:srgbClr val="000099"/>
    <a:srgbClr val="5B2AA2"/>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7482" autoAdjust="0"/>
  </p:normalViewPr>
  <p:slideViewPr>
    <p:cSldViewPr snapToGrid="0">
      <p:cViewPr varScale="1">
        <p:scale>
          <a:sx n="104" d="100"/>
          <a:sy n="104" d="100"/>
        </p:scale>
        <p:origin x="126" y="23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37C37FF-10C8-4DB3-8D86-D5E44D27C0CA}" type="datetimeFigureOut">
              <a:rPr lang="en-US" smtClean="0"/>
              <a:t>7/5/2025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28B79C9-7D3E-4FDB-BDA2-CB6060862D11}" type="slidenum">
              <a:rPr lang="en-US" smtClean="0"/>
              <a:t>‹#›</a:t>
            </a:fld>
            <a:endParaRPr lang="en-US"/>
          </a:p>
        </p:txBody>
      </p:sp>
    </p:spTree>
    <p:extLst>
      <p:ext uri="{BB962C8B-B14F-4D97-AF65-F5344CB8AC3E}">
        <p14:creationId xmlns:p14="http://schemas.microsoft.com/office/powerpoint/2010/main" val="14225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D3D7-1E06-B910-43D5-BFC4D58F6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01D1C-5D84-76BB-C42E-EC83EE4C1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38870-55A9-9711-E2EF-FEC198F1F685}"/>
              </a:ext>
            </a:extLst>
          </p:cNvPr>
          <p:cNvSpPr>
            <a:spLocks noGrp="1"/>
          </p:cNvSpPr>
          <p:nvPr>
            <p:ph type="dt" sz="half" idx="10"/>
          </p:nvPr>
        </p:nvSpPr>
        <p:spPr/>
        <p:txBody>
          <a:bodyPr/>
          <a:lstStyle/>
          <a:p>
            <a:fld id="{B7A785C7-C7F7-4FE3-BA54-D8F7FBBCDA4F}" type="datetime8">
              <a:rPr lang="en-US" smtClean="0"/>
              <a:t>7/5/2025 8:31 PM</a:t>
            </a:fld>
            <a:endParaRPr lang="en-US"/>
          </a:p>
        </p:txBody>
      </p:sp>
      <p:sp>
        <p:nvSpPr>
          <p:cNvPr id="5" name="Footer Placeholder 4">
            <a:extLst>
              <a:ext uri="{FF2B5EF4-FFF2-40B4-BE49-F238E27FC236}">
                <a16:creationId xmlns:a16="http://schemas.microsoft.com/office/drawing/2014/main" id="{7F6F5A40-788C-A63E-A213-704A5796B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9FB0-7612-0A13-CF3B-6FD59F5A0DA3}"/>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05126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5DCF-83D4-1288-64F6-3EC743874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33D1FF-A08F-6432-AE47-FC2B1C8D68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DCAA5-9659-FF36-FFFA-1C50155ADC6C}"/>
              </a:ext>
            </a:extLst>
          </p:cNvPr>
          <p:cNvSpPr>
            <a:spLocks noGrp="1"/>
          </p:cNvSpPr>
          <p:nvPr>
            <p:ph type="dt" sz="half" idx="10"/>
          </p:nvPr>
        </p:nvSpPr>
        <p:spPr/>
        <p:txBody>
          <a:bodyPr/>
          <a:lstStyle/>
          <a:p>
            <a:fld id="{5C7C2EB6-6A7D-47BF-802A-0B61D08FC687}" type="datetime8">
              <a:rPr lang="en-US" smtClean="0"/>
              <a:t>7/5/2025 8:31 PM</a:t>
            </a:fld>
            <a:endParaRPr lang="en-US"/>
          </a:p>
        </p:txBody>
      </p:sp>
      <p:sp>
        <p:nvSpPr>
          <p:cNvPr id="5" name="Footer Placeholder 4">
            <a:extLst>
              <a:ext uri="{FF2B5EF4-FFF2-40B4-BE49-F238E27FC236}">
                <a16:creationId xmlns:a16="http://schemas.microsoft.com/office/drawing/2014/main" id="{B14EB53E-919B-3EF6-3C1C-79EF838CB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9273A-1DEF-2464-715F-5472A7281216}"/>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53493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B6625-1F16-E88F-D23E-9916402F5E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CD301-8C8A-017E-D518-3099BB278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156D8-9CD9-F2A1-4AFD-D81F2328673A}"/>
              </a:ext>
            </a:extLst>
          </p:cNvPr>
          <p:cNvSpPr>
            <a:spLocks noGrp="1"/>
          </p:cNvSpPr>
          <p:nvPr>
            <p:ph type="dt" sz="half" idx="10"/>
          </p:nvPr>
        </p:nvSpPr>
        <p:spPr/>
        <p:txBody>
          <a:bodyPr/>
          <a:lstStyle/>
          <a:p>
            <a:fld id="{D182BCAA-5807-468F-8625-2A01A3E0E915}" type="datetime8">
              <a:rPr lang="en-US" smtClean="0"/>
              <a:t>7/5/2025 8:31 PM</a:t>
            </a:fld>
            <a:endParaRPr lang="en-US"/>
          </a:p>
        </p:txBody>
      </p:sp>
      <p:sp>
        <p:nvSpPr>
          <p:cNvPr id="5" name="Footer Placeholder 4">
            <a:extLst>
              <a:ext uri="{FF2B5EF4-FFF2-40B4-BE49-F238E27FC236}">
                <a16:creationId xmlns:a16="http://schemas.microsoft.com/office/drawing/2014/main" id="{83C01CBE-AC09-0BFE-5E75-3F93B0100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4C33A-1EB0-B831-A52D-AA628FB3BFAA}"/>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50016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E8A4-8034-6CA8-1E1A-47D295A07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40350-F1ED-CEB1-D622-36F537F04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02004-C474-1493-6DBB-B55DA51283BC}"/>
              </a:ext>
            </a:extLst>
          </p:cNvPr>
          <p:cNvSpPr>
            <a:spLocks noGrp="1"/>
          </p:cNvSpPr>
          <p:nvPr>
            <p:ph type="dt" sz="half" idx="10"/>
          </p:nvPr>
        </p:nvSpPr>
        <p:spPr/>
        <p:txBody>
          <a:bodyPr/>
          <a:lstStyle/>
          <a:p>
            <a:fld id="{87C1C1E6-ED29-4692-ACEE-0C5846DC82E1}" type="datetime8">
              <a:rPr lang="en-US" smtClean="0"/>
              <a:t>7/5/2025 8:31 PM</a:t>
            </a:fld>
            <a:endParaRPr lang="en-US"/>
          </a:p>
        </p:txBody>
      </p:sp>
      <p:sp>
        <p:nvSpPr>
          <p:cNvPr id="5" name="Footer Placeholder 4">
            <a:extLst>
              <a:ext uri="{FF2B5EF4-FFF2-40B4-BE49-F238E27FC236}">
                <a16:creationId xmlns:a16="http://schemas.microsoft.com/office/drawing/2014/main" id="{7C9886FA-3FB9-5065-7CBD-D6363B5BF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06CA9-4135-598C-7428-E272466B62A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270712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67C8-8133-804A-9F5F-45614E864C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DC25B-F931-0ED0-A1A5-7F73AE27C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15FF5-7372-8845-6521-BE0D1FDD820E}"/>
              </a:ext>
            </a:extLst>
          </p:cNvPr>
          <p:cNvSpPr>
            <a:spLocks noGrp="1"/>
          </p:cNvSpPr>
          <p:nvPr>
            <p:ph type="dt" sz="half" idx="10"/>
          </p:nvPr>
        </p:nvSpPr>
        <p:spPr/>
        <p:txBody>
          <a:bodyPr/>
          <a:lstStyle/>
          <a:p>
            <a:fld id="{5128464E-EE04-4B1F-A80F-B9FD8FB9650D}" type="datetime8">
              <a:rPr lang="en-US" smtClean="0"/>
              <a:t>7/5/2025 8:31 PM</a:t>
            </a:fld>
            <a:endParaRPr lang="en-US"/>
          </a:p>
        </p:txBody>
      </p:sp>
      <p:sp>
        <p:nvSpPr>
          <p:cNvPr id="5" name="Footer Placeholder 4">
            <a:extLst>
              <a:ext uri="{FF2B5EF4-FFF2-40B4-BE49-F238E27FC236}">
                <a16:creationId xmlns:a16="http://schemas.microsoft.com/office/drawing/2014/main" id="{0AE9F6E3-5C35-23D2-B838-00EE62191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1CF06-DB13-2D70-EA8D-AD5D39E8C47A}"/>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320255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C2E1-2BC9-7E9B-8668-292B65778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C765B-7AA6-1A73-B495-183DC03F5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94A8B5-CEB2-3A46-4139-F3F84A6AEB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A833C-1F0C-64F5-6E74-47C733B6D49D}"/>
              </a:ext>
            </a:extLst>
          </p:cNvPr>
          <p:cNvSpPr>
            <a:spLocks noGrp="1"/>
          </p:cNvSpPr>
          <p:nvPr>
            <p:ph type="dt" sz="half" idx="10"/>
          </p:nvPr>
        </p:nvSpPr>
        <p:spPr/>
        <p:txBody>
          <a:bodyPr/>
          <a:lstStyle/>
          <a:p>
            <a:fld id="{14B516CB-B3AB-4C05-BD8F-AC5CEA40B84E}" type="datetime8">
              <a:rPr lang="en-US" smtClean="0"/>
              <a:t>7/5/2025 8:31 PM</a:t>
            </a:fld>
            <a:endParaRPr lang="en-US"/>
          </a:p>
        </p:txBody>
      </p:sp>
      <p:sp>
        <p:nvSpPr>
          <p:cNvPr id="6" name="Footer Placeholder 5">
            <a:extLst>
              <a:ext uri="{FF2B5EF4-FFF2-40B4-BE49-F238E27FC236}">
                <a16:creationId xmlns:a16="http://schemas.microsoft.com/office/drawing/2014/main" id="{7522BBD7-D1FD-96CB-955F-1BD1255F6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ABB3D-D4A2-1E1D-43DF-5BD6CCA8032D}"/>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48629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5EFE-F290-450B-C9AE-BC4E8A520D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80F03-39B1-19AF-F729-F2E6DB149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3F73DC-8FC3-7C36-8F50-F3CF3936E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077E3-4995-BE7D-57C5-EEF757591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8A9DF-DE55-6771-C3AC-BA5774F7A2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C19F6E-FB72-E379-B6C4-C44688748DD1}"/>
              </a:ext>
            </a:extLst>
          </p:cNvPr>
          <p:cNvSpPr>
            <a:spLocks noGrp="1"/>
          </p:cNvSpPr>
          <p:nvPr>
            <p:ph type="dt" sz="half" idx="10"/>
          </p:nvPr>
        </p:nvSpPr>
        <p:spPr/>
        <p:txBody>
          <a:bodyPr/>
          <a:lstStyle/>
          <a:p>
            <a:fld id="{F390785F-F96D-420C-97DD-8D72989C66A0}" type="datetime8">
              <a:rPr lang="en-US" smtClean="0"/>
              <a:t>7/5/2025 8:31 PM</a:t>
            </a:fld>
            <a:endParaRPr lang="en-US"/>
          </a:p>
        </p:txBody>
      </p:sp>
      <p:sp>
        <p:nvSpPr>
          <p:cNvPr id="8" name="Footer Placeholder 7">
            <a:extLst>
              <a:ext uri="{FF2B5EF4-FFF2-40B4-BE49-F238E27FC236}">
                <a16:creationId xmlns:a16="http://schemas.microsoft.com/office/drawing/2014/main" id="{D0E0F197-C0E0-DD4D-8F6A-FB9214EF22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EFA811-C023-8F4C-258A-71D818A1D35C}"/>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2342311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67BF-F934-6636-13A6-A25B452243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6E405-4353-A6CB-3384-982A2F747CB7}"/>
              </a:ext>
            </a:extLst>
          </p:cNvPr>
          <p:cNvSpPr>
            <a:spLocks noGrp="1"/>
          </p:cNvSpPr>
          <p:nvPr>
            <p:ph type="dt" sz="half" idx="10"/>
          </p:nvPr>
        </p:nvSpPr>
        <p:spPr/>
        <p:txBody>
          <a:bodyPr/>
          <a:lstStyle/>
          <a:p>
            <a:fld id="{248F9E38-CD42-44AA-A854-648AA1458DAE}" type="datetime8">
              <a:rPr lang="en-US" smtClean="0"/>
              <a:t>7/5/2025 8:31 PM</a:t>
            </a:fld>
            <a:endParaRPr lang="en-US"/>
          </a:p>
        </p:txBody>
      </p:sp>
      <p:sp>
        <p:nvSpPr>
          <p:cNvPr id="4" name="Footer Placeholder 3">
            <a:extLst>
              <a:ext uri="{FF2B5EF4-FFF2-40B4-BE49-F238E27FC236}">
                <a16:creationId xmlns:a16="http://schemas.microsoft.com/office/drawing/2014/main" id="{862DF4A6-55AE-E177-1F0F-7F427FBF2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6624DD-E353-8F88-A0D2-28ED71E3D44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5561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4E53F-7AD6-DB9F-C1AA-FD81916307A3}"/>
              </a:ext>
            </a:extLst>
          </p:cNvPr>
          <p:cNvSpPr>
            <a:spLocks noGrp="1"/>
          </p:cNvSpPr>
          <p:nvPr>
            <p:ph type="dt" sz="half" idx="10"/>
          </p:nvPr>
        </p:nvSpPr>
        <p:spPr/>
        <p:txBody>
          <a:bodyPr/>
          <a:lstStyle/>
          <a:p>
            <a:fld id="{FDD2F625-C442-460F-A33A-C385D42E4BF0}" type="datetime8">
              <a:rPr lang="en-US" smtClean="0"/>
              <a:t>7/5/2025 8:31 PM</a:t>
            </a:fld>
            <a:endParaRPr lang="en-US"/>
          </a:p>
        </p:txBody>
      </p:sp>
      <p:sp>
        <p:nvSpPr>
          <p:cNvPr id="3" name="Footer Placeholder 2">
            <a:extLst>
              <a:ext uri="{FF2B5EF4-FFF2-40B4-BE49-F238E27FC236}">
                <a16:creationId xmlns:a16="http://schemas.microsoft.com/office/drawing/2014/main" id="{49A1BEA7-E521-EFB6-A614-AA25E664B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8A0A6-3426-F777-D745-C51471B06401}"/>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14549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4472-1203-0952-0B24-BD0EAD5CF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4D0110-C02C-D87E-B062-BE623ABB1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6B595-F64A-309A-8F14-9A2D590C4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F1243-922E-DD1D-1639-47655E1AB389}"/>
              </a:ext>
            </a:extLst>
          </p:cNvPr>
          <p:cNvSpPr>
            <a:spLocks noGrp="1"/>
          </p:cNvSpPr>
          <p:nvPr>
            <p:ph type="dt" sz="half" idx="10"/>
          </p:nvPr>
        </p:nvSpPr>
        <p:spPr/>
        <p:txBody>
          <a:bodyPr/>
          <a:lstStyle/>
          <a:p>
            <a:fld id="{9AD9FFA2-37BB-4065-9E59-A04EE9D0B335}" type="datetime8">
              <a:rPr lang="en-US" smtClean="0"/>
              <a:t>7/5/2025 8:31 PM</a:t>
            </a:fld>
            <a:endParaRPr lang="en-US"/>
          </a:p>
        </p:txBody>
      </p:sp>
      <p:sp>
        <p:nvSpPr>
          <p:cNvPr id="6" name="Footer Placeholder 5">
            <a:extLst>
              <a:ext uri="{FF2B5EF4-FFF2-40B4-BE49-F238E27FC236}">
                <a16:creationId xmlns:a16="http://schemas.microsoft.com/office/drawing/2014/main" id="{ABFC9A5B-94C3-798B-ED21-431621A81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C7C39-38A6-AED3-DEF8-62B0F13D241B}"/>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305338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BE40-D137-117B-5C80-B342354B1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2401C-2F38-01DA-2925-0EB99FB27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06111-57C5-955B-EDCD-34B3E0CC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951AC-5BC5-EC54-1BDF-3B62381B6D86}"/>
              </a:ext>
            </a:extLst>
          </p:cNvPr>
          <p:cNvSpPr>
            <a:spLocks noGrp="1"/>
          </p:cNvSpPr>
          <p:nvPr>
            <p:ph type="dt" sz="half" idx="10"/>
          </p:nvPr>
        </p:nvSpPr>
        <p:spPr/>
        <p:txBody>
          <a:bodyPr/>
          <a:lstStyle/>
          <a:p>
            <a:fld id="{013A77E5-F162-4169-A739-FABD41F31034}" type="datetime8">
              <a:rPr lang="en-US" smtClean="0"/>
              <a:t>7/5/2025 8:31 PM</a:t>
            </a:fld>
            <a:endParaRPr lang="en-US"/>
          </a:p>
        </p:txBody>
      </p:sp>
      <p:sp>
        <p:nvSpPr>
          <p:cNvPr id="6" name="Footer Placeholder 5">
            <a:extLst>
              <a:ext uri="{FF2B5EF4-FFF2-40B4-BE49-F238E27FC236}">
                <a16:creationId xmlns:a16="http://schemas.microsoft.com/office/drawing/2014/main" id="{60BA0740-9CDC-3F83-F22F-6A430E5F6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A168F-496E-608D-E2CC-8E3D1574A949}"/>
              </a:ext>
            </a:extLst>
          </p:cNvPr>
          <p:cNvSpPr>
            <a:spLocks noGrp="1"/>
          </p:cNvSpPr>
          <p:nvPr>
            <p:ph type="sldNum" sz="quarter" idx="12"/>
          </p:nvPr>
        </p:nvSpPr>
        <p:spPr/>
        <p:txBody>
          <a:bodyPr/>
          <a:lstStyle/>
          <a:p>
            <a:fld id="{B62F9812-7396-49BD-A011-6A37D97C8A4C}" type="slidenum">
              <a:rPr lang="en-US" smtClean="0"/>
              <a:t>‹#›</a:t>
            </a:fld>
            <a:endParaRPr lang="en-US"/>
          </a:p>
        </p:txBody>
      </p:sp>
    </p:spTree>
    <p:extLst>
      <p:ext uri="{BB962C8B-B14F-4D97-AF65-F5344CB8AC3E}">
        <p14:creationId xmlns:p14="http://schemas.microsoft.com/office/powerpoint/2010/main" val="372373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D4B27-6CDA-AB2D-F14B-FB10A975C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BB02E-3AEB-BE4B-5EFA-E438C9873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E556-CDA2-3DBE-F45F-88ED34C4B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C8904-FB86-4BDA-A8FA-65327C0ABD7E}" type="datetime8">
              <a:rPr lang="en-US" smtClean="0"/>
              <a:t>7/5/2025 8:31 PM</a:t>
            </a:fld>
            <a:endParaRPr lang="en-US"/>
          </a:p>
        </p:txBody>
      </p:sp>
      <p:sp>
        <p:nvSpPr>
          <p:cNvPr id="5" name="Footer Placeholder 4">
            <a:extLst>
              <a:ext uri="{FF2B5EF4-FFF2-40B4-BE49-F238E27FC236}">
                <a16:creationId xmlns:a16="http://schemas.microsoft.com/office/drawing/2014/main" id="{BA6FF8D2-BFD8-CCB3-D054-567111AD0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499E67-EF5C-43C9-9535-74047E0A0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F9812-7396-49BD-A011-6A37D97C8A4C}" type="slidenum">
              <a:rPr lang="en-US" smtClean="0"/>
              <a:t>‹#›</a:t>
            </a:fld>
            <a:endParaRPr lang="en-US"/>
          </a:p>
        </p:txBody>
      </p:sp>
    </p:spTree>
    <p:extLst>
      <p:ext uri="{BB962C8B-B14F-4D97-AF65-F5344CB8AC3E}">
        <p14:creationId xmlns:p14="http://schemas.microsoft.com/office/powerpoint/2010/main" val="1035401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bsplash.com/charis/media/ms/+b72rmnj"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purifiedbyfaith.com/Daniel/Daniel.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jesuswalk.com/isaiah/maps/persian-empire-1950x920x300.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worldhistory.org/uploads/images/16107.png?v=167327814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EF672CA5-039F-FC35-D15F-661352019FF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80D7B6-7D5C-4599-AB6E-A602E4BE2501}"/>
              </a:ext>
            </a:extLst>
          </p:cNvPr>
          <p:cNvSpPr>
            <a:spLocks noGrp="1"/>
          </p:cNvSpPr>
          <p:nvPr>
            <p:ph type="subTitle" idx="1"/>
          </p:nvPr>
        </p:nvSpPr>
        <p:spPr>
          <a:xfrm>
            <a:off x="9186930" y="1669962"/>
            <a:ext cx="2897746" cy="3434366"/>
          </a:xfrm>
        </p:spPr>
        <p:txBody>
          <a:bodyPr>
            <a:normAutofit/>
          </a:bodyPr>
          <a:lstStyle/>
          <a:p>
            <a:pPr algn="l"/>
            <a:r>
              <a:rPr lang="en-US" sz="2800" b="1"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Most High God rules over the kingdoms of the world and appoints anyone he desires to rule over them.</a:t>
            </a:r>
          </a:p>
          <a:p>
            <a:pPr algn="l"/>
            <a:r>
              <a:rPr lang="en-US" sz="2800" b="1"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800" b="1" i="1" dirty="0">
                <a:solidFill>
                  <a:srgbClr val="CC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(Dan 5:21b NLT)</a:t>
            </a:r>
            <a:endParaRPr lang="en-US" sz="3600" b="1" i="1" dirty="0">
              <a:solidFill>
                <a:srgbClr val="CCFFFF"/>
              </a:solidFill>
              <a:effectLst>
                <a:outerShdw blurRad="50800" dist="50800" dir="5400000" algn="ctr" rotWithShape="0">
                  <a:schemeClr val="tx1"/>
                </a:outerShdw>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36A1CAB-5BD4-7F11-CF9C-1F0D557D48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036432" cy="6121758"/>
          </a:xfrm>
          <a:prstGeom prst="rect">
            <a:avLst/>
          </a:prstGeom>
        </p:spPr>
      </p:pic>
      <p:sp>
        <p:nvSpPr>
          <p:cNvPr id="8" name="TextBox 7">
            <a:extLst>
              <a:ext uri="{FF2B5EF4-FFF2-40B4-BE49-F238E27FC236}">
                <a16:creationId xmlns:a16="http://schemas.microsoft.com/office/drawing/2014/main" id="{1FA41DA4-E331-1FF5-04AB-BEE41C4A725C}"/>
              </a:ext>
            </a:extLst>
          </p:cNvPr>
          <p:cNvSpPr txBox="1"/>
          <p:nvPr/>
        </p:nvSpPr>
        <p:spPr>
          <a:xfrm>
            <a:off x="7774546" y="6519446"/>
            <a:ext cx="44174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C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https://subsplash.com/charis/media/ms/+b72rmnj</a:t>
            </a:r>
            <a:r>
              <a:rPr kumimoji="0" lang="en-US" sz="1600" b="0" i="0" u="none" strike="noStrike" kern="1200" cap="none" spc="0" normalizeH="0" baseline="0" noProof="0" dirty="0">
                <a:ln>
                  <a:noFill/>
                </a:ln>
                <a:solidFill>
                  <a:srgbClr val="CCFFFF"/>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C137616C-2043-F6EC-DA17-A35C3DE743D2}"/>
              </a:ext>
            </a:extLst>
          </p:cNvPr>
          <p:cNvSpPr txBox="1"/>
          <p:nvPr/>
        </p:nvSpPr>
        <p:spPr>
          <a:xfrm>
            <a:off x="22084" y="6306281"/>
            <a:ext cx="4797289"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srgbClr val="70AD47">
                    <a:lumMod val="60000"/>
                    <a:lumOff val="40000"/>
                  </a:srgbClr>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40000"/>
                    <a:lumOff val="60000"/>
                  </a:srgbClr>
                </a:solidFill>
                <a:effectLst>
                  <a:outerShdw blurRad="50800" dist="50800" dir="5400000" algn="ctr" rotWithShape="0">
                    <a:prstClr val="black"/>
                  </a:outerShdw>
                </a:effectLst>
                <a:uLnTx/>
                <a:uFillTx/>
                <a:latin typeface="Calibri" panose="020F0502020204030204"/>
                <a:ea typeface="+mn-ea"/>
                <a:cs typeface="+mn-cs"/>
              </a:rPr>
              <a:t>To Download this lesson go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CFFFF"/>
                </a:solidFill>
                <a:effectLst>
                  <a:outerShdw blurRad="50800" dist="50800" dir="5400000" algn="ctr" rotWithShape="0">
                    <a:prstClr val="black"/>
                  </a:outerShdw>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http://www.purifiedbyfaith.com/Daniel/Daniel.htm </a:t>
            </a:r>
            <a:endParaRPr kumimoji="0" lang="en-US" sz="1600" b="0" i="0" u="none" strike="noStrike" kern="1200" cap="none" spc="0" normalizeH="0" baseline="0" noProof="0" dirty="0">
              <a:ln>
                <a:noFill/>
              </a:ln>
              <a:solidFill>
                <a:srgbClr val="CCFFFF"/>
              </a:solidFill>
              <a:effectLst>
                <a:outerShdw blurRad="50800" dist="50800" dir="5400000" algn="ctr" rotWithShape="0">
                  <a:prstClr val="black"/>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16915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6884">
              <a:srgbClr val="6F00D0"/>
            </a:gs>
            <a:gs pos="74126">
              <a:srgbClr val="4300BA"/>
            </a:gs>
            <a:gs pos="29342">
              <a:srgbClr val="B600F4"/>
            </a:gs>
            <a:gs pos="86175">
              <a:srgbClr val="2400AB"/>
            </a:gs>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EA6BBD95-C14F-E64F-D501-C2F4B43C22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B83D77-F42F-6E31-C05E-F44C2C040C67}"/>
              </a:ext>
            </a:extLst>
          </p:cNvPr>
          <p:cNvSpPr>
            <a:spLocks noGrp="1"/>
          </p:cNvSpPr>
          <p:nvPr>
            <p:ph type="title"/>
          </p:nvPr>
        </p:nvSpPr>
        <p:spPr>
          <a:xfrm>
            <a:off x="0" y="18255"/>
            <a:ext cx="12192000" cy="763623"/>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Middle East - Then</a:t>
            </a:r>
          </a:p>
        </p:txBody>
      </p:sp>
      <p:pic>
        <p:nvPicPr>
          <p:cNvPr id="8" name="Content Placeholder 7">
            <a:extLst>
              <a:ext uri="{FF2B5EF4-FFF2-40B4-BE49-F238E27FC236}">
                <a16:creationId xmlns:a16="http://schemas.microsoft.com/office/drawing/2014/main" id="{94225F50-95D7-98BA-FF79-5509B3F094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12676" y="770067"/>
            <a:ext cx="9766647" cy="5494600"/>
          </a:xfrm>
        </p:spPr>
      </p:pic>
      <p:sp>
        <p:nvSpPr>
          <p:cNvPr id="3" name="TextBox 2">
            <a:extLst>
              <a:ext uri="{FF2B5EF4-FFF2-40B4-BE49-F238E27FC236}">
                <a16:creationId xmlns:a16="http://schemas.microsoft.com/office/drawing/2014/main" id="{5ADCF96F-4E44-25EA-BA5A-398B2EF8434D}"/>
              </a:ext>
            </a:extLst>
          </p:cNvPr>
          <p:cNvSpPr txBox="1"/>
          <p:nvPr/>
        </p:nvSpPr>
        <p:spPr>
          <a:xfrm>
            <a:off x="0" y="6488668"/>
            <a:ext cx="12192000" cy="369332"/>
          </a:xfrm>
          <a:prstGeom prst="rect">
            <a:avLst/>
          </a:prstGeom>
          <a:noFill/>
        </p:spPr>
        <p:txBody>
          <a:bodyPr wrap="square" rtlCol="0">
            <a:spAutoFit/>
          </a:bodyPr>
          <a:lstStyle/>
          <a:p>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Deluxe Then and Now Bible Maps</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 Rose Publishing</a:t>
            </a:r>
            <a:endParaRPr lang="en-US" sz="1800" dirty="0">
              <a:effectLst/>
              <a:latin typeface="Times New Roman" panose="02020603050405020304" pitchFamily="18" charset="0"/>
              <a:ea typeface="Times New Roman" panose="02020603050405020304" pitchFamily="18" charset="0"/>
            </a:endParaRPr>
          </a:p>
        </p:txBody>
      </p:sp>
      <p:sp>
        <p:nvSpPr>
          <p:cNvPr id="2" name="Title 3">
            <a:extLst>
              <a:ext uri="{FF2B5EF4-FFF2-40B4-BE49-F238E27FC236}">
                <a16:creationId xmlns:a16="http://schemas.microsoft.com/office/drawing/2014/main" id="{5BF1DDCB-CD61-6245-9AA3-F26040D9395B}"/>
              </a:ext>
            </a:extLst>
          </p:cNvPr>
          <p:cNvSpPr txBox="1">
            <a:spLocks/>
          </p:cNvSpPr>
          <p:nvPr/>
        </p:nvSpPr>
        <p:spPr>
          <a:xfrm>
            <a:off x="0" y="-5367"/>
            <a:ext cx="12192000" cy="763623"/>
          </a:xfrm>
          <a:prstGeom prst="rect">
            <a:avLst/>
          </a:prstGeom>
          <a:solidFill>
            <a:srgbClr val="3700B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Middle East - Now</a:t>
            </a:r>
          </a:p>
        </p:txBody>
      </p:sp>
      <p:grpSp>
        <p:nvGrpSpPr>
          <p:cNvPr id="7" name="Group 6">
            <a:extLst>
              <a:ext uri="{FF2B5EF4-FFF2-40B4-BE49-F238E27FC236}">
                <a16:creationId xmlns:a16="http://schemas.microsoft.com/office/drawing/2014/main" id="{BE93F37B-DF98-E952-F9D7-83EB03D9D4D9}"/>
              </a:ext>
            </a:extLst>
          </p:cNvPr>
          <p:cNvGrpSpPr/>
          <p:nvPr/>
        </p:nvGrpSpPr>
        <p:grpSpPr>
          <a:xfrm>
            <a:off x="1212676" y="758256"/>
            <a:ext cx="9766647" cy="5494600"/>
            <a:chOff x="1212676" y="758256"/>
            <a:chExt cx="9766647" cy="5494600"/>
          </a:xfrm>
        </p:grpSpPr>
        <p:pic>
          <p:nvPicPr>
            <p:cNvPr id="5" name="Content Placeholder 7">
              <a:extLst>
                <a:ext uri="{FF2B5EF4-FFF2-40B4-BE49-F238E27FC236}">
                  <a16:creationId xmlns:a16="http://schemas.microsoft.com/office/drawing/2014/main" id="{B7E0D3A8-1149-7C69-16F7-8AA723909F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676" y="758256"/>
              <a:ext cx="9766647" cy="5494600"/>
            </a:xfrm>
            <a:prstGeom prst="rect">
              <a:avLst/>
            </a:prstGeom>
          </p:spPr>
        </p:pic>
        <p:sp>
          <p:nvSpPr>
            <p:cNvPr id="6" name="TextBox 5">
              <a:extLst>
                <a:ext uri="{FF2B5EF4-FFF2-40B4-BE49-F238E27FC236}">
                  <a16:creationId xmlns:a16="http://schemas.microsoft.com/office/drawing/2014/main" id="{89D6FD09-41DC-03EE-2912-3693350BD6D5}"/>
                </a:ext>
              </a:extLst>
            </p:cNvPr>
            <p:cNvSpPr txBox="1"/>
            <p:nvPr/>
          </p:nvSpPr>
          <p:spPr>
            <a:xfrm>
              <a:off x="9035142" y="1767840"/>
              <a:ext cx="1001486" cy="261610"/>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rgbClr val="C00000"/>
                  </a:solidFill>
                  <a:latin typeface="Garamond" panose="02020404030301010803" pitchFamily="18" charset="0"/>
                </a:rPr>
                <a:t>Fordow</a:t>
              </a:r>
            </a:p>
          </p:txBody>
        </p:sp>
      </p:grpSp>
    </p:spTree>
    <p:extLst>
      <p:ext uri="{BB962C8B-B14F-4D97-AF65-F5344CB8AC3E}">
        <p14:creationId xmlns:p14="http://schemas.microsoft.com/office/powerpoint/2010/main" val="2324774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2FEC846F-8E89-03D5-DCD8-798D67A0144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8FFAD5-03A1-3EE7-FFD5-D45BCA9B2710}"/>
              </a:ext>
            </a:extLst>
          </p:cNvPr>
          <p:cNvSpPr>
            <a:spLocks noGrp="1"/>
          </p:cNvSpPr>
          <p:nvPr>
            <p:ph idx="1"/>
          </p:nvPr>
        </p:nvSpPr>
        <p:spPr>
          <a:xfrm>
            <a:off x="160421" y="1587108"/>
            <a:ext cx="11975432" cy="4901560"/>
          </a:xfrm>
        </p:spPr>
        <p:txBody>
          <a:bodyPr>
            <a:normAutofit fontScale="85000" lnSpcReduction="10000"/>
          </a:bodyPr>
          <a:lstStyle/>
          <a:p>
            <a:r>
              <a:rPr lang="en-US" sz="4000" dirty="0">
                <a:solidFill>
                  <a:schemeClr val="bg1"/>
                </a:solidFill>
                <a:effectLst>
                  <a:outerShdw blurRad="38100" dist="38100" dir="2700000" algn="ctr" rotWithShape="0">
                    <a:schemeClr val="tx1"/>
                  </a:outerShdw>
                </a:effectLst>
              </a:rPr>
              <a:t>At the time of Daniel’s vision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Susa</a:t>
            </a:r>
            <a:r>
              <a:rPr lang="en-US" sz="4000" dirty="0">
                <a:solidFill>
                  <a:schemeClr val="bg1"/>
                </a:solidFill>
                <a:effectLst>
                  <a:outerShdw blurRad="38100" dist="38100" dir="2700000" algn="ctr" rotWithShape="0">
                    <a:schemeClr val="tx1"/>
                  </a:outerShdw>
                </a:effectLst>
              </a:rPr>
              <a:t>” was the capital of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Elam</a:t>
            </a:r>
            <a:r>
              <a:rPr lang="en-US" sz="4000" dirty="0">
                <a:solidFill>
                  <a:schemeClr val="bg1"/>
                </a:solidFill>
                <a:effectLst>
                  <a:outerShdw blurRad="38100" dist="38100" dir="2700000" algn="ctr" rotWithShape="0">
                    <a:schemeClr val="tx1"/>
                  </a:outerShdw>
                </a:effectLst>
              </a:rPr>
              <a:t>” and later became one of the Medo-Persian royal cities (cf. Neh 1:1 and 2:1; Esth 1:2). </a:t>
            </a:r>
          </a:p>
          <a:p>
            <a:r>
              <a:rPr lang="en-US" sz="4000" dirty="0">
                <a:solidFill>
                  <a:schemeClr val="bg1"/>
                </a:solidFill>
                <a:effectLst>
                  <a:outerShdw blurRad="38100" dist="38100" dir="2700000" algn="ctr" rotWithShape="0">
                    <a:schemeClr val="tx1"/>
                  </a:outerShdw>
                </a:effectLst>
              </a:rPr>
              <a:t>In 1901 archaeologists discovered the famous Code of Hammurabi in Susa. </a:t>
            </a:r>
          </a:p>
          <a:p>
            <a:r>
              <a:rPr lang="en-US" sz="4000" dirty="0">
                <a:solidFill>
                  <a:schemeClr val="bg1"/>
                </a:solidFill>
                <a:effectLst>
                  <a:outerShdw blurRad="38100" dist="38100" dir="2700000" algn="ctr" rotWithShape="0">
                    <a:schemeClr val="tx1"/>
                  </a:outerShdw>
                </a:effectLst>
              </a:rPr>
              <a:t>This outstanding find had been taken from Babylon to Susa by the Elamites probably in the thirteenth century B.C. </a:t>
            </a:r>
          </a:p>
          <a:p>
            <a:r>
              <a:rPr lang="en-US" sz="4000" dirty="0">
                <a:solidFill>
                  <a:schemeClr val="bg1"/>
                </a:solidFill>
                <a:effectLst>
                  <a:outerShdw blurRad="38100" dist="38100" dir="2700000" algn="ctr" rotWithShape="0">
                    <a:schemeClr val="tx1"/>
                  </a:outerShdw>
                </a:effectLst>
              </a:rPr>
              <a:t>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Ulai canal</a:t>
            </a:r>
            <a:r>
              <a:rPr lang="en-US" sz="4000" dirty="0">
                <a:solidFill>
                  <a:schemeClr val="bg1"/>
                </a:solidFill>
                <a:effectLst>
                  <a:outerShdw blurRad="38100" dist="38100" dir="2700000" algn="ctr" rotWithShape="0">
                    <a:schemeClr val="tx1"/>
                  </a:outerShdw>
                </a:effectLst>
              </a:rPr>
              <a:t>”, known classically as the </a:t>
            </a:r>
            <a:r>
              <a:rPr lang="en-US" sz="4000" dirty="0" err="1">
                <a:solidFill>
                  <a:schemeClr val="bg1"/>
                </a:solidFill>
                <a:effectLst>
                  <a:outerShdw blurRad="38100" dist="38100" dir="2700000" algn="ctr" rotWithShape="0">
                    <a:schemeClr val="tx1"/>
                  </a:outerShdw>
                </a:effectLst>
              </a:rPr>
              <a:t>Eulaeus</a:t>
            </a:r>
            <a:r>
              <a:rPr lang="en-US" sz="4000" dirty="0">
                <a:solidFill>
                  <a:schemeClr val="bg1"/>
                </a:solidFill>
                <a:effectLst>
                  <a:outerShdw blurRad="38100" dist="38100" dir="2700000" algn="ctr" rotWithShape="0">
                    <a:schemeClr val="tx1"/>
                  </a:outerShdw>
                </a:effectLst>
              </a:rPr>
              <a:t>, was about nine hundred feet wide and passed close to Susa on the northeast. </a:t>
            </a:r>
          </a:p>
          <a:p>
            <a:r>
              <a:rPr lang="en-US" sz="4000" dirty="0">
                <a:solidFill>
                  <a:schemeClr val="bg1"/>
                </a:solidFill>
                <a:effectLst>
                  <a:outerShdw blurRad="38100" dist="38100" dir="2700000" algn="ctr" rotWithShape="0">
                    <a:schemeClr val="tx1"/>
                  </a:outerShdw>
                </a:effectLst>
              </a:rPr>
              <a:t>Today the canal is dry.</a:t>
            </a:r>
          </a:p>
        </p:txBody>
      </p:sp>
      <p:sp>
        <p:nvSpPr>
          <p:cNvPr id="7" name="Title 1">
            <a:extLst>
              <a:ext uri="{FF2B5EF4-FFF2-40B4-BE49-F238E27FC236}">
                <a16:creationId xmlns:a16="http://schemas.microsoft.com/office/drawing/2014/main" id="{6728B543-B38F-4BCB-BFD2-6C7CB5B9C970}"/>
              </a:ext>
            </a:extLst>
          </p:cNvPr>
          <p:cNvSpPr>
            <a:spLocks noGrp="1"/>
          </p:cNvSpPr>
          <p:nvPr>
            <p:ph type="title"/>
          </p:nvPr>
        </p:nvSpPr>
        <p:spPr>
          <a:xfrm>
            <a:off x="0" y="3"/>
            <a:ext cx="12192000" cy="1430005"/>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In the third year of the reign of King Belshazzar a vision appeared to me, Daniel, after that which appeared to me at the first.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saw in the vision; and when I saw, I was in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Susa</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 capital, which is in the province of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Elam</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 saw in the vision, and I was at the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Ulai canal</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C41E68C-3AE0-1968-9B3E-4B508139A2ED}"/>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a:t>
            </a:r>
            <a:r>
              <a:rPr lang="en-US" dirty="0">
                <a:solidFill>
                  <a:schemeClr val="bg1"/>
                </a:solidFill>
                <a:effectLst>
                  <a:outerShdw blurRad="38100" dist="38100" dir="2700000" algn="ctr" rotWithShape="0">
                    <a:schemeClr val="tx1"/>
                  </a:outerShdw>
                </a:effectLst>
              </a:rPr>
              <a:t>221</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0602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B38ED539-B7F9-FD4E-9E45-31B9015ADC6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BD4CD4-A232-852F-58DB-31A06359E5BC}"/>
              </a:ext>
            </a:extLst>
          </p:cNvPr>
          <p:cNvSpPr>
            <a:spLocks noGrp="1"/>
          </p:cNvSpPr>
          <p:nvPr>
            <p:ph idx="1"/>
          </p:nvPr>
        </p:nvSpPr>
        <p:spPr>
          <a:xfrm>
            <a:off x="160421" y="1462234"/>
            <a:ext cx="11975432" cy="5026434"/>
          </a:xfrm>
        </p:spPr>
        <p:txBody>
          <a:bodyPr>
            <a:normAutofit fontScale="92500" lnSpcReduction="20000"/>
          </a:bodyPr>
          <a:lstStyle/>
          <a:p>
            <a:r>
              <a:rPr lang="en-US" sz="4000" dirty="0">
                <a:solidFill>
                  <a:schemeClr val="bg1"/>
                </a:solidFill>
                <a:effectLst>
                  <a:outerShdw blurRad="38100" dist="38100" dir="2700000" algn="ctr" rotWithShape="0">
                    <a:schemeClr val="tx1"/>
                  </a:outerShdw>
                </a:effectLst>
              </a:rPr>
              <a:t>Next Daniel looks and sees a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ram</a:t>
            </a:r>
            <a:r>
              <a:rPr lang="en-US" sz="4000" dirty="0">
                <a:solidFill>
                  <a:schemeClr val="bg1"/>
                </a:solidFill>
                <a:effectLst>
                  <a:outerShdw blurRad="38100" dist="38100" dir="2700000" algn="ctr" rotWithShape="0">
                    <a:schemeClr val="tx1"/>
                  </a:outerShdw>
                </a:effectLst>
              </a:rPr>
              <a:t>” with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two horns</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Later on in this chapter (v. 20) the angel Gabriel will interpret this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ram</a:t>
            </a:r>
            <a:r>
              <a:rPr lang="en-US" sz="4000" dirty="0">
                <a:solidFill>
                  <a:schemeClr val="bg1"/>
                </a:solidFill>
                <a:effectLst>
                  <a:outerShdw blurRad="38100" dist="38100" dir="2700000" algn="ctr" rotWithShape="0">
                    <a:schemeClr val="tx1"/>
                  </a:outerShdw>
                </a:effectLst>
              </a:rPr>
              <a:t>” with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two horns</a:t>
            </a:r>
            <a:r>
              <a:rPr lang="en-US" sz="4000" dirty="0">
                <a:solidFill>
                  <a:schemeClr val="bg1"/>
                </a:solidFill>
                <a:effectLst>
                  <a:outerShdw blurRad="38100" dist="38100" dir="2700000" algn="ctr" rotWithShape="0">
                    <a:schemeClr val="tx1"/>
                  </a:outerShdw>
                </a:effectLst>
              </a:rPr>
              <a:t>” as representing the </a:t>
            </a:r>
            <a:r>
              <a:rPr lang="en-US" sz="4000" b="1" i="1" dirty="0">
                <a:solidFill>
                  <a:schemeClr val="bg1"/>
                </a:solidFill>
                <a:effectLst>
                  <a:outerShdw blurRad="38100" dist="38100" dir="2700000" algn="ctr" rotWithShape="0">
                    <a:schemeClr val="tx1"/>
                  </a:outerShdw>
                </a:effectLst>
              </a:rPr>
              <a:t>Medo-Persian Empire</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It turns out that a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ram</a:t>
            </a:r>
            <a:r>
              <a:rPr lang="en-US" sz="4000" dirty="0">
                <a:solidFill>
                  <a:schemeClr val="bg1"/>
                </a:solidFill>
                <a:effectLst>
                  <a:outerShdw blurRad="38100" dist="38100" dir="2700000" algn="ctr" rotWithShape="0">
                    <a:schemeClr val="tx1"/>
                  </a:outerShdw>
                </a:effectLst>
              </a:rPr>
              <a:t>” is a </a:t>
            </a:r>
            <a:r>
              <a:rPr lang="en-US" sz="4000" b="1" i="1" dirty="0">
                <a:solidFill>
                  <a:schemeClr val="bg1"/>
                </a:solidFill>
                <a:effectLst>
                  <a:outerShdw blurRad="38100" dist="38100" dir="2700000" algn="ctr" rotWithShape="0">
                    <a:schemeClr val="tx1"/>
                  </a:outerShdw>
                </a:effectLst>
              </a:rPr>
              <a:t>fitting symbol </a:t>
            </a:r>
            <a:r>
              <a:rPr lang="en-US" sz="4000" dirty="0">
                <a:solidFill>
                  <a:schemeClr val="bg1"/>
                </a:solidFill>
                <a:effectLst>
                  <a:outerShdw blurRad="38100" dist="38100" dir="2700000" algn="ctr" rotWithShape="0">
                    <a:schemeClr val="tx1"/>
                  </a:outerShdw>
                </a:effectLst>
              </a:rPr>
              <a:t>for that empire.</a:t>
            </a:r>
          </a:p>
          <a:p>
            <a:r>
              <a:rPr lang="en-US" sz="4000" dirty="0">
                <a:solidFill>
                  <a:schemeClr val="bg1"/>
                </a:solidFill>
                <a:effectLst>
                  <a:outerShdw blurRad="38100" dist="38100" dir="2700000" algn="ctr" rotWithShape="0">
                    <a:schemeClr val="tx1"/>
                  </a:outerShdw>
                </a:effectLst>
              </a:rPr>
              <a:t>According to Ammianus Marcellinus (a Roman historian), Cyrus, the first ruler of the Persian Empire, used to carry the gold head of a ram when he marched before his army.</a:t>
            </a:r>
          </a:p>
          <a:p>
            <a:r>
              <a:rPr lang="en-US" sz="4000" dirty="0">
                <a:solidFill>
                  <a:schemeClr val="bg1"/>
                </a:solidFill>
                <a:effectLst>
                  <a:outerShdw blurRad="38100" dist="38100" dir="2700000" algn="ctr" rotWithShape="0">
                    <a:schemeClr val="tx1"/>
                  </a:outerShdw>
                </a:effectLst>
              </a:rPr>
              <a:t>Rams normally have two horns, but these horns were unique: one horn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came up </a:t>
            </a:r>
            <a:r>
              <a:rPr lang="en-US" sz="40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last</a:t>
            </a:r>
            <a:r>
              <a:rPr lang="en-US" sz="4000" dirty="0">
                <a:solidFill>
                  <a:schemeClr val="bg1"/>
                </a:solidFill>
                <a:effectLst>
                  <a:outerShdw blurRad="38100" dist="38100" dir="2700000" algn="ctr" rotWithShape="0">
                    <a:schemeClr val="tx1"/>
                  </a:outerShdw>
                </a:effectLst>
              </a:rPr>
              <a:t>”,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was </a:t>
            </a:r>
            <a:r>
              <a:rPr lang="en-US" sz="40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higher</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than the other</a:t>
            </a:r>
            <a:r>
              <a:rPr lang="en-US" sz="4000" dirty="0">
                <a:solidFill>
                  <a:schemeClr val="bg1"/>
                </a:solidFill>
                <a:effectLst>
                  <a:outerShdw blurRad="38100" dist="38100" dir="2700000" algn="ctr" rotWithShape="0">
                    <a:schemeClr val="tx1"/>
                  </a:outerShdw>
                </a:effectLst>
              </a:rPr>
              <a:t>”. </a:t>
            </a:r>
          </a:p>
        </p:txBody>
      </p:sp>
      <p:sp>
        <p:nvSpPr>
          <p:cNvPr id="7" name="Title 1">
            <a:extLst>
              <a:ext uri="{FF2B5EF4-FFF2-40B4-BE49-F238E27FC236}">
                <a16:creationId xmlns:a16="http://schemas.microsoft.com/office/drawing/2014/main" id="{69B1CDEE-3794-7C96-BC9D-0E8E8A66B434}"/>
              </a:ext>
            </a:extLst>
          </p:cNvPr>
          <p:cNvSpPr>
            <a:spLocks noGrp="1"/>
          </p:cNvSpPr>
          <p:nvPr>
            <p:ph type="title"/>
          </p:nvPr>
        </p:nvSpPr>
        <p:spPr>
          <a:xfrm>
            <a:off x="0" y="4"/>
            <a:ext cx="12192000" cy="1272906"/>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8:3</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raised my eyes and saw, and behold, a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ram</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standing on the bank of the canal. It had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two horns</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both horns were high, but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one was higher than the other</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the higher one came up last.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C51109D-0803-AE91-A784-F5CD842E6877}"/>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221–222</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55483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3F7ABACE-0662-3CC5-47CB-07A8D2E10AC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15E71F-8D9F-F084-D31A-D87CB2400F66}"/>
              </a:ext>
            </a:extLst>
          </p:cNvPr>
          <p:cNvSpPr>
            <a:spLocks noGrp="1"/>
          </p:cNvSpPr>
          <p:nvPr>
            <p:ph idx="1"/>
          </p:nvPr>
        </p:nvSpPr>
        <p:spPr>
          <a:xfrm>
            <a:off x="160421" y="1462234"/>
            <a:ext cx="11975432" cy="5026434"/>
          </a:xfrm>
        </p:spPr>
        <p:txBody>
          <a:bodyPr>
            <a:normAutofit fontScale="85000" lnSpcReduction="20000"/>
          </a:bodyPr>
          <a:lstStyle/>
          <a:p>
            <a:r>
              <a:rPr lang="en-US" sz="4000" dirty="0">
                <a:solidFill>
                  <a:schemeClr val="bg1"/>
                </a:solidFill>
                <a:effectLst>
                  <a:outerShdw blurRad="38100" dist="38100" dir="2700000" algn="ctr" rotWithShape="0">
                    <a:schemeClr val="tx1"/>
                  </a:outerShdw>
                </a:effectLst>
              </a:rPr>
              <a:t>Most biblical scholars agree that the symbolism of the two horns represents the two </a:t>
            </a:r>
            <a:r>
              <a:rPr lang="en-US" sz="4000" b="1" i="1" dirty="0">
                <a:solidFill>
                  <a:schemeClr val="bg1"/>
                </a:solidFill>
                <a:effectLst>
                  <a:outerShdw blurRad="38100" dist="38100" dir="2700000" algn="ctr" rotWithShape="0">
                    <a:schemeClr val="tx1"/>
                  </a:outerShdw>
                </a:effectLst>
              </a:rPr>
              <a:t>divisions</a:t>
            </a:r>
            <a:r>
              <a:rPr lang="en-US" sz="4000" dirty="0">
                <a:solidFill>
                  <a:schemeClr val="bg1"/>
                </a:solidFill>
                <a:effectLst>
                  <a:outerShdw blurRad="38100" dist="38100" dir="2700000" algn="ctr" rotWithShape="0">
                    <a:schemeClr val="tx1"/>
                  </a:outerShdw>
                </a:effectLst>
              </a:rPr>
              <a:t> of the empire, Media and Persia. </a:t>
            </a:r>
          </a:p>
          <a:p>
            <a:r>
              <a:rPr lang="en-US" sz="4000" dirty="0">
                <a:solidFill>
                  <a:schemeClr val="bg1"/>
                </a:solidFill>
                <a:effectLst>
                  <a:outerShdw blurRad="38100" dist="38100" dir="2700000" algn="ctr" rotWithShape="0">
                    <a:schemeClr val="tx1"/>
                  </a:outerShdw>
                </a:effectLst>
              </a:rPr>
              <a:t>Before Cyrus came to power, Media was already a major kingdom, while Persia was a small country with less than fifty thousand square miles of territory. </a:t>
            </a:r>
          </a:p>
          <a:p>
            <a:r>
              <a:rPr lang="en-US" sz="4000" dirty="0">
                <a:solidFill>
                  <a:schemeClr val="bg1"/>
                </a:solidFill>
                <a:effectLst>
                  <a:outerShdw blurRad="38100" dist="38100" dir="2700000" algn="ctr" rotWithShape="0">
                    <a:schemeClr val="tx1"/>
                  </a:outerShdw>
                </a:effectLst>
              </a:rPr>
              <a:t>But in around 550 B.C., Cyrus succeeded in gaining control of the powerful state of Media to the north and then </a:t>
            </a:r>
            <a:r>
              <a:rPr lang="en-US" sz="4000" b="1" i="1" dirty="0">
                <a:solidFill>
                  <a:schemeClr val="bg1"/>
                </a:solidFill>
                <a:effectLst>
                  <a:outerShdw blurRad="38100" dist="38100" dir="2700000" algn="ctr" rotWithShape="0">
                    <a:schemeClr val="tx1"/>
                  </a:outerShdw>
                </a:effectLst>
              </a:rPr>
              <a:t>later</a:t>
            </a:r>
            <a:r>
              <a:rPr lang="en-US" sz="4000" dirty="0">
                <a:solidFill>
                  <a:schemeClr val="bg1"/>
                </a:solidFill>
                <a:effectLst>
                  <a:outerShdw blurRad="38100" dist="38100" dir="2700000" algn="ctr" rotWithShape="0">
                    <a:schemeClr val="tx1"/>
                  </a:outerShdw>
                </a:effectLst>
              </a:rPr>
              <a: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came up last</a:t>
            </a:r>
            <a:r>
              <a:rPr lang="en-US" sz="4000" dirty="0">
                <a:solidFill>
                  <a:schemeClr val="bg1"/>
                </a:solidFill>
                <a:effectLst>
                  <a:outerShdw blurRad="38100" dist="38100" dir="2700000" algn="ctr" rotWithShape="0">
                    <a:schemeClr val="tx1"/>
                  </a:outerShdw>
                </a:effectLst>
              </a:rPr>
              <a:t>”) made Persia the </a:t>
            </a:r>
            <a:r>
              <a:rPr lang="en-US" sz="4000" b="1" i="1" dirty="0">
                <a:solidFill>
                  <a:schemeClr val="bg1"/>
                </a:solidFill>
                <a:effectLst>
                  <a:outerShdw blurRad="38100" dist="38100" dir="2700000" algn="ctr" rotWithShape="0">
                    <a:schemeClr val="tx1"/>
                  </a:outerShdw>
                </a:effectLst>
              </a:rPr>
              <a:t>more important </a:t>
            </a:r>
            <a:r>
              <a:rPr lang="en-US" sz="4000" dirty="0">
                <a:solidFill>
                  <a:schemeClr val="bg1"/>
                </a:solidFill>
                <a:effectLst>
                  <a:outerShdw blurRad="38100" dist="38100" dir="2700000" algn="ctr" rotWithShape="0">
                    <a:schemeClr val="tx1"/>
                  </a:outerShdw>
                </a:effectLst>
              </a:rPr>
              <a:t>(“</a:t>
            </a:r>
            <a:r>
              <a:rPr lang="en-US" sz="40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higher</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than the other</a:t>
            </a:r>
            <a:r>
              <a:rPr lang="en-US" sz="4000" dirty="0">
                <a:solidFill>
                  <a:schemeClr val="bg1"/>
                </a:solidFill>
                <a:effectLst>
                  <a:outerShdw blurRad="38100" dist="38100" dir="2700000" algn="ctr" rotWithShape="0">
                    <a:schemeClr val="tx1"/>
                  </a:outerShdw>
                </a:effectLst>
              </a:rPr>
              <a:t>”) of the two states. </a:t>
            </a:r>
          </a:p>
          <a:p>
            <a:r>
              <a:rPr lang="en-US" sz="4000" dirty="0">
                <a:solidFill>
                  <a:schemeClr val="bg1"/>
                </a:solidFill>
                <a:effectLst>
                  <a:outerShdw blurRad="38100" dist="38100" dir="2700000" algn="ctr" rotWithShape="0">
                    <a:schemeClr val="tx1"/>
                  </a:outerShdw>
                </a:effectLst>
              </a:rPr>
              <a:t>With these nations united, he established the vast Medo-Persian Empire.</a:t>
            </a:r>
          </a:p>
        </p:txBody>
      </p:sp>
      <p:sp>
        <p:nvSpPr>
          <p:cNvPr id="7" name="Title 1">
            <a:extLst>
              <a:ext uri="{FF2B5EF4-FFF2-40B4-BE49-F238E27FC236}">
                <a16:creationId xmlns:a16="http://schemas.microsoft.com/office/drawing/2014/main" id="{CBCA21BF-EFE7-0533-5F1D-7BC6C54FBA7A}"/>
              </a:ext>
            </a:extLst>
          </p:cNvPr>
          <p:cNvSpPr>
            <a:spLocks noGrp="1"/>
          </p:cNvSpPr>
          <p:nvPr>
            <p:ph type="title"/>
          </p:nvPr>
        </p:nvSpPr>
        <p:spPr>
          <a:xfrm>
            <a:off x="0" y="4"/>
            <a:ext cx="12192000" cy="1272906"/>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8:3</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raised my eyes and saw, and behold, a ram standing on the bank of the canal. It had two horns, and both horns were high, but one was higher than the other, and the higher one came up last.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0B5C77B-93D1-AFDA-A018-69CAF5B17F83}"/>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221–222</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75686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97897656-1AFF-EABC-C868-E6EE2BB102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9F1585-49EB-50D2-68B0-2E38795DB0A8}"/>
              </a:ext>
            </a:extLst>
          </p:cNvPr>
          <p:cNvSpPr>
            <a:spLocks noGrp="1"/>
          </p:cNvSpPr>
          <p:nvPr>
            <p:ph type="title"/>
          </p:nvPr>
        </p:nvSpPr>
        <p:spPr>
          <a:xfrm>
            <a:off x="0" y="18255"/>
            <a:ext cx="12192000" cy="763623"/>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The Medo-Persian Empire</a:t>
            </a:r>
          </a:p>
        </p:txBody>
      </p:sp>
      <p:sp>
        <p:nvSpPr>
          <p:cNvPr id="2" name="TextBox 1">
            <a:extLst>
              <a:ext uri="{FF2B5EF4-FFF2-40B4-BE49-F238E27FC236}">
                <a16:creationId xmlns:a16="http://schemas.microsoft.com/office/drawing/2014/main" id="{7A196A4F-6DBA-4B7B-E976-7F594200EB1D}"/>
              </a:ext>
            </a:extLst>
          </p:cNvPr>
          <p:cNvSpPr txBox="1"/>
          <p:nvPr/>
        </p:nvSpPr>
        <p:spPr>
          <a:xfrm>
            <a:off x="0" y="6519446"/>
            <a:ext cx="12192000" cy="369332"/>
          </a:xfrm>
          <a:prstGeom prst="rect">
            <a:avLst/>
          </a:prstGeom>
          <a:noFill/>
        </p:spPr>
        <p:txBody>
          <a:bodyPr wrap="square" rtlCol="0">
            <a:spAutoFit/>
          </a:bodyPr>
          <a:lstStyle/>
          <a:p>
            <a:pPr lvl="0">
              <a:defRPr/>
            </a:pPr>
            <a:r>
              <a:rPr lang="en-US" dirty="0">
                <a:hlinkClick r:id="rId2"/>
              </a:rPr>
              <a:t>persian-empire-1950x920x300.jpg (1950×920)</a:t>
            </a:r>
            <a:r>
              <a:rPr lang="en-US" dirty="0"/>
              <a:t> </a:t>
            </a:r>
            <a:endPar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89BC5DF9-6B10-7A36-FF35-71CE694F8DE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12676" y="836860"/>
            <a:ext cx="9766647" cy="5494600"/>
          </a:xfrm>
        </p:spPr>
      </p:pic>
    </p:spTree>
    <p:extLst>
      <p:ext uri="{BB962C8B-B14F-4D97-AF65-F5344CB8AC3E}">
        <p14:creationId xmlns:p14="http://schemas.microsoft.com/office/powerpoint/2010/main" val="812276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7100DDAC-5DFB-937D-F77B-E238D77F82B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59F1CD-A77F-3660-0946-49F1409EFEB2}"/>
              </a:ext>
            </a:extLst>
          </p:cNvPr>
          <p:cNvSpPr>
            <a:spLocks noGrp="1"/>
          </p:cNvSpPr>
          <p:nvPr>
            <p:ph idx="1"/>
          </p:nvPr>
        </p:nvSpPr>
        <p:spPr>
          <a:xfrm>
            <a:off x="160421" y="1327868"/>
            <a:ext cx="11975432" cy="5160800"/>
          </a:xfrm>
        </p:spPr>
        <p:txBody>
          <a:bodyPr>
            <a:normAutofit fontScale="70000" lnSpcReduction="20000"/>
          </a:bodyPr>
          <a:lstStyle/>
          <a:p>
            <a:r>
              <a:rPr lang="en-US" sz="4000" dirty="0">
                <a:solidFill>
                  <a:schemeClr val="bg1"/>
                </a:solidFill>
                <a:effectLst>
                  <a:outerShdw blurRad="38100" dist="38100" dir="2700000" algn="ctr" rotWithShape="0">
                    <a:schemeClr val="tx1"/>
                  </a:outerShdw>
                </a:effectLst>
              </a:rPr>
              <a:t>The ram seemed invincible as it charged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westward and northward and southward</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Medo-Persia made most of its conquests in these three directions: </a:t>
            </a:r>
          </a:p>
          <a:p>
            <a:pPr lvl="1"/>
            <a:r>
              <a:rPr lang="en-US" sz="3600" dirty="0">
                <a:solidFill>
                  <a:schemeClr val="bg1"/>
                </a:solidFill>
                <a:effectLst>
                  <a:outerShdw blurRad="38100" dist="38100" dir="2700000" algn="ctr" rotWithShape="0">
                    <a:schemeClr val="tx1"/>
                  </a:outerShdw>
                </a:effectLst>
              </a:rPr>
              <a:t>“</a:t>
            </a:r>
            <a:r>
              <a:rPr lang="en-US" sz="36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westward</a:t>
            </a:r>
            <a:r>
              <a:rPr lang="en-US" sz="3600" dirty="0">
                <a:solidFill>
                  <a:schemeClr val="bg1"/>
                </a:solidFill>
                <a:effectLst>
                  <a:outerShdw blurRad="38100" dist="38100" dir="2700000" algn="ctr" rotWithShape="0">
                    <a:schemeClr val="tx1"/>
                  </a:outerShdw>
                </a:effectLst>
              </a:rPr>
              <a:t>” – it subdued Babylonia, Syria, Asia Minor, and made raids upon Greece </a:t>
            </a:r>
          </a:p>
          <a:p>
            <a:pPr lvl="1"/>
            <a:r>
              <a:rPr lang="en-US" sz="3600" dirty="0">
                <a:solidFill>
                  <a:schemeClr val="bg1"/>
                </a:solidFill>
                <a:effectLst>
                  <a:outerShdw blurRad="38100" dist="38100" dir="2700000" algn="ctr" rotWithShape="0">
                    <a:schemeClr val="tx1"/>
                  </a:outerShdw>
                </a:effectLst>
              </a:rPr>
              <a:t>“</a:t>
            </a:r>
            <a:r>
              <a:rPr lang="en-US" sz="36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northward</a:t>
            </a:r>
            <a:r>
              <a:rPr lang="en-US" sz="3600" dirty="0">
                <a:solidFill>
                  <a:schemeClr val="bg1"/>
                </a:solidFill>
                <a:effectLst>
                  <a:outerShdw blurRad="38100" dist="38100" dir="2700000" algn="ctr" rotWithShape="0">
                    <a:schemeClr val="tx1"/>
                  </a:outerShdw>
                </a:effectLst>
              </a:rPr>
              <a:t>” – Armenia, Scythia, and the Caspian Sea region; </a:t>
            </a:r>
          </a:p>
          <a:p>
            <a:pPr lvl="1"/>
            <a:r>
              <a:rPr lang="en-US" sz="3600" dirty="0">
                <a:solidFill>
                  <a:schemeClr val="bg1"/>
                </a:solidFill>
                <a:effectLst>
                  <a:outerShdw blurRad="38100" dist="38100" dir="2700000" algn="ctr" rotWithShape="0">
                    <a:schemeClr val="tx1"/>
                  </a:outerShdw>
                </a:effectLst>
              </a:rPr>
              <a:t>“</a:t>
            </a:r>
            <a:r>
              <a:rPr lang="en-US" sz="36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southward</a:t>
            </a:r>
            <a:r>
              <a:rPr lang="en-US" sz="3600" dirty="0">
                <a:solidFill>
                  <a:schemeClr val="bg1"/>
                </a:solidFill>
                <a:effectLst>
                  <a:outerShdw blurRad="38100" dist="38100" dir="2700000" algn="ctr" rotWithShape="0">
                    <a:schemeClr val="tx1"/>
                  </a:outerShdw>
                </a:effectLst>
              </a:rPr>
              <a:t>”– Egypt and Ethiopia.</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No beast could stand before</a:t>
            </a:r>
            <a:r>
              <a:rPr lang="en-US" sz="4000" dirty="0">
                <a:solidFill>
                  <a:schemeClr val="bg1"/>
                </a:solidFill>
                <a:effectLst>
                  <a:outerShdw blurRad="38100" dist="38100" dir="2700000" algn="ctr" rotWithShape="0">
                    <a:schemeClr val="tx1"/>
                  </a:outerShdw>
                </a:effectLst>
              </a:rPr>
              <a:t>” the ram, and no one could be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rescue[d] from his power</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In other words, in its heyday, no country could stand against Medo-Persia. </a:t>
            </a:r>
          </a:p>
          <a:p>
            <a:r>
              <a:rPr lang="en-US" sz="4000" dirty="0">
                <a:solidFill>
                  <a:schemeClr val="bg1"/>
                </a:solidFill>
                <a:effectLst>
                  <a:outerShdw blurRad="38100" dist="38100" dir="2700000" algn="ctr" rotWithShape="0">
                    <a:schemeClr val="tx1"/>
                  </a:outerShdw>
                </a:effectLst>
              </a:rPr>
              <a:t>Medo-Persia did as it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pleased</a:t>
            </a:r>
            <a:r>
              <a:rPr lang="en-US" sz="4000" dirty="0">
                <a:solidFill>
                  <a:schemeClr val="bg1"/>
                </a:solidFill>
                <a:effectLst>
                  <a:outerShdw blurRad="38100" dist="38100" dir="2700000" algn="ctr" rotWithShape="0">
                    <a:schemeClr val="tx1"/>
                  </a:outerShdw>
                </a:effectLst>
              </a:rPr>
              <a:t>”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became great</a:t>
            </a:r>
            <a:r>
              <a:rPr lang="en-US" sz="4000" dirty="0">
                <a:solidFill>
                  <a:schemeClr val="bg1"/>
                </a:solidFill>
                <a:effectLst>
                  <a:outerShdw blurRad="38100" dist="38100" dir="2700000" algn="ctr" rotWithShape="0">
                    <a:schemeClr val="tx1"/>
                  </a:outerShdw>
                </a:effectLst>
              </a:rPr>
              <a:t>” meaning that the Medo-Persian Empire would become large and powerful, which is exactly what happened. </a:t>
            </a:r>
          </a:p>
          <a:p>
            <a:r>
              <a:rPr lang="en-US" sz="4000" dirty="0">
                <a:solidFill>
                  <a:schemeClr val="bg1"/>
                </a:solidFill>
                <a:effectLst>
                  <a:outerShdw blurRad="38100" dist="38100" dir="2700000" algn="ctr" rotWithShape="0">
                    <a:schemeClr val="tx1"/>
                  </a:outerShdw>
                </a:effectLst>
              </a:rPr>
              <a:t>This empire controlled more territory than had been controlled by any other empire prior to that time.</a:t>
            </a:r>
          </a:p>
          <a:p>
            <a:endParaRPr lang="en-US" sz="4000" dirty="0">
              <a:solidFill>
                <a:schemeClr val="bg1"/>
              </a:solidFill>
              <a:effectLst>
                <a:outerShdw blurRad="38100" dist="38100" dir="2700000" algn="ctr" rotWithShape="0">
                  <a:schemeClr val="tx1"/>
                </a:outerShdw>
              </a:effectLst>
            </a:endParaRPr>
          </a:p>
        </p:txBody>
      </p:sp>
      <p:sp>
        <p:nvSpPr>
          <p:cNvPr id="7" name="Title 1">
            <a:extLst>
              <a:ext uri="{FF2B5EF4-FFF2-40B4-BE49-F238E27FC236}">
                <a16:creationId xmlns:a16="http://schemas.microsoft.com/office/drawing/2014/main" id="{0B037A41-022B-0171-0C13-0AA2B2560729}"/>
              </a:ext>
            </a:extLst>
          </p:cNvPr>
          <p:cNvSpPr>
            <a:spLocks noGrp="1"/>
          </p:cNvSpPr>
          <p:nvPr>
            <p:ph type="title"/>
          </p:nvPr>
        </p:nvSpPr>
        <p:spPr>
          <a:xfrm>
            <a:off x="0" y="4"/>
            <a:ext cx="12192000" cy="114803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8:4</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saw the ram charging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westward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northward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southward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No beast could stand before him</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there was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no one who could rescue from his power</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did as he pleased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became great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C8C92D3-E91E-94FD-1551-FA8955C7E52F}"/>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221–222</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9986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A62136F4-9D7F-2202-E887-EBBD5DF0102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FFD1D3-7950-F1FC-F123-DF4686EE48F0}"/>
              </a:ext>
            </a:extLst>
          </p:cNvPr>
          <p:cNvSpPr>
            <a:spLocks noGrp="1"/>
          </p:cNvSpPr>
          <p:nvPr>
            <p:ph idx="1"/>
          </p:nvPr>
        </p:nvSpPr>
        <p:spPr>
          <a:xfrm>
            <a:off x="160421" y="1196374"/>
            <a:ext cx="11975432" cy="5417921"/>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Daniel was </a:t>
            </a:r>
            <a:r>
              <a:rPr lang="en-US" sz="4000" b="1" i="1" dirty="0">
                <a:solidFill>
                  <a:schemeClr val="bg1"/>
                </a:solidFill>
                <a:effectLst>
                  <a:outerShdw blurRad="38100" dist="38100" dir="2700000" algn="ctr" rotWithShape="0">
                    <a:schemeClr val="tx1"/>
                  </a:outerShdw>
                </a:effectLst>
              </a:rPr>
              <a:t>impressed</a:t>
            </a:r>
            <a:r>
              <a:rPr lang="en-US" sz="4000" dirty="0">
                <a:solidFill>
                  <a:schemeClr val="bg1"/>
                </a:solidFill>
                <a:effectLst>
                  <a:outerShdw blurRad="38100" dist="38100" dir="2700000" algn="ctr" rotWithShape="0">
                    <a:schemeClr val="tx1"/>
                  </a:outerShdw>
                </a:effectLst>
              </a:rPr>
              <a:t> by the ram and was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considering</a:t>
            </a:r>
            <a:r>
              <a:rPr lang="en-US" sz="4000" dirty="0">
                <a:solidFill>
                  <a:schemeClr val="bg1"/>
                </a:solidFill>
                <a:effectLst>
                  <a:outerShdw blurRad="38100" dist="38100" dir="2700000" algn="ctr" rotWithShape="0">
                    <a:schemeClr val="tx1"/>
                  </a:outerShdw>
                </a:effectLst>
              </a:rPr>
              <a:t>” what he had seen, evidently in an attempt to understand the significance of the ram and its actions, when </a:t>
            </a:r>
            <a:r>
              <a:rPr lang="en-US" sz="4000" b="1" i="1" dirty="0">
                <a:solidFill>
                  <a:schemeClr val="bg1"/>
                </a:solidFill>
                <a:effectLst>
                  <a:outerShdw blurRad="38100" dist="38100" dir="2700000" algn="ctr" rotWithShape="0">
                    <a:schemeClr val="tx1"/>
                  </a:outerShdw>
                </a:effectLst>
              </a:rPr>
              <a:t>suddenly</a:t>
            </a:r>
            <a:r>
              <a:rPr lang="en-US" sz="4000" dirty="0">
                <a:solidFill>
                  <a:schemeClr val="bg1"/>
                </a:solidFill>
                <a:effectLst>
                  <a:outerShdw blurRad="38100" dist="38100" dir="2700000" algn="ctr" rotWithShape="0">
                    <a:schemeClr val="tx1"/>
                  </a:outerShdw>
                </a:effectLst>
              </a:rPr>
              <a:t> a charging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goat</a:t>
            </a:r>
            <a:r>
              <a:rPr lang="en-US" sz="4000" dirty="0">
                <a:solidFill>
                  <a:schemeClr val="bg1"/>
                </a:solidFill>
                <a:effectLst>
                  <a:outerShdw blurRad="38100" dist="38100" dir="2700000" algn="ctr" rotWithShape="0">
                    <a:schemeClr val="tx1"/>
                  </a:outerShdw>
                </a:effectLst>
              </a:rPr>
              <a:t>” appeared. </a:t>
            </a:r>
          </a:p>
          <a:p>
            <a:r>
              <a:rPr lang="en-US" sz="4000" dirty="0">
                <a:solidFill>
                  <a:schemeClr val="bg1"/>
                </a:solidFill>
                <a:effectLst>
                  <a:outerShdw blurRad="38100" dist="38100" dir="2700000" algn="ctr" rotWithShape="0">
                    <a:schemeClr val="tx1"/>
                  </a:outerShdw>
                </a:effectLst>
              </a:rPr>
              <a:t>It moved swiftly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without touching the ground</a:t>
            </a:r>
            <a:r>
              <a:rPr lang="en-US" sz="4000" dirty="0">
                <a:solidFill>
                  <a:schemeClr val="bg1"/>
                </a:solidFill>
                <a:effectLst>
                  <a:outerShdw blurRad="38100" dist="38100" dir="2700000" algn="ctr" rotWithShape="0">
                    <a:schemeClr val="tx1"/>
                  </a:outerShdw>
                </a:effectLst>
              </a:rPr>
              <a:t>”) from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west</a:t>
            </a:r>
            <a:r>
              <a:rPr lang="en-US" sz="4000" dirty="0">
                <a:solidFill>
                  <a:schemeClr val="bg1"/>
                </a:solidFill>
                <a:effectLst>
                  <a:outerShdw blurRad="38100" dist="38100" dir="2700000" algn="ctr" rotWithShape="0">
                    <a:schemeClr val="tx1"/>
                  </a:outerShdw>
                </a:effectLst>
              </a:rPr>
              <a:t>” to encounter and conquer the ram.</a:t>
            </a:r>
          </a:p>
          <a:p>
            <a:r>
              <a:rPr lang="en-US" sz="4000" dirty="0">
                <a:solidFill>
                  <a:schemeClr val="bg1"/>
                </a:solidFill>
                <a:effectLst>
                  <a:outerShdw blurRad="38100" dist="38100" dir="2700000" algn="ctr" rotWithShape="0">
                    <a:schemeClr val="tx1"/>
                  </a:outerShdw>
                </a:effectLst>
              </a:rPr>
              <a:t>In v. 21 Gabriel will tell Daniel that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goat</a:t>
            </a:r>
            <a:r>
              <a:rPr lang="en-US" sz="4000" dirty="0">
                <a:solidFill>
                  <a:schemeClr val="bg1"/>
                </a:solidFill>
                <a:effectLst>
                  <a:outerShdw blurRad="38100" dist="38100" dir="2700000" algn="ctr" rotWithShape="0">
                    <a:schemeClr val="tx1"/>
                  </a:outerShdw>
                </a:effectLst>
              </a:rPr>
              <a:t>” symbolizes the </a:t>
            </a:r>
            <a:r>
              <a:rPr lang="en-US" sz="4000" b="1" i="1" dirty="0">
                <a:solidFill>
                  <a:schemeClr val="bg1"/>
                </a:solidFill>
                <a:effectLst>
                  <a:outerShdw blurRad="38100" dist="38100" dir="2700000" algn="ctr" rotWithShape="0">
                    <a:schemeClr val="tx1"/>
                  </a:outerShdw>
                </a:effectLst>
              </a:rPr>
              <a:t>Greek Empire</a:t>
            </a:r>
            <a:r>
              <a:rPr lang="en-US" sz="4000" dirty="0">
                <a:solidFill>
                  <a:schemeClr val="bg1"/>
                </a:solidFill>
                <a:effectLst>
                  <a:outerShdw blurRad="38100" dist="38100" dir="2700000" algn="ctr" rotWithShape="0">
                    <a:schemeClr val="tx1"/>
                  </a:outerShdw>
                </a:effectLst>
              </a:rPr>
              <a:t>, and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conspicuous horn</a:t>
            </a:r>
            <a:r>
              <a:rPr lang="en-US" sz="4000" dirty="0">
                <a:solidFill>
                  <a:schemeClr val="bg1"/>
                </a:solidFill>
                <a:effectLst>
                  <a:outerShdw blurRad="38100" dist="38100" dir="2700000" algn="ctr" rotWithShape="0">
                    <a:schemeClr val="tx1"/>
                  </a:outerShdw>
                </a:effectLst>
              </a:rPr>
              <a:t>” is its </a:t>
            </a:r>
            <a:r>
              <a:rPr lang="en-US" sz="4000" b="1" i="1" dirty="0">
                <a:solidFill>
                  <a:schemeClr val="bg1"/>
                </a:solidFill>
                <a:effectLst>
                  <a:outerShdw blurRad="38100" dist="38100" dir="2700000" algn="ctr" rotWithShape="0">
                    <a:schemeClr val="tx1"/>
                  </a:outerShdw>
                </a:effectLst>
              </a:rPr>
              <a:t>first king</a:t>
            </a:r>
            <a:r>
              <a:rPr lang="en-US" sz="4000" dirty="0">
                <a:solidFill>
                  <a:schemeClr val="bg1"/>
                </a:solidFill>
                <a:effectLst>
                  <a:outerShdw blurRad="38100" dist="38100" dir="2700000" algn="ctr" rotWithShape="0">
                    <a:schemeClr val="tx1"/>
                  </a:outerShdw>
                </a:effectLst>
              </a:rPr>
              <a:t>, who we now know historically to be Alexander the Great. </a:t>
            </a:r>
          </a:p>
          <a:p>
            <a:r>
              <a:rPr lang="en-US" sz="4000" dirty="0">
                <a:solidFill>
                  <a:schemeClr val="bg1"/>
                </a:solidFill>
                <a:effectLst>
                  <a:outerShdw blurRad="38100" dist="38100" dir="2700000" algn="ctr" rotWithShape="0">
                    <a:schemeClr val="tx1"/>
                  </a:outerShdw>
                </a:effectLst>
              </a:rPr>
              <a:t>Coming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from the west</a:t>
            </a:r>
            <a:r>
              <a:rPr lang="en-US" sz="4000" dirty="0">
                <a:solidFill>
                  <a:schemeClr val="bg1"/>
                </a:solidFill>
                <a:effectLst>
                  <a:outerShdw blurRad="38100" dist="38100" dir="2700000" algn="ctr" rotWithShape="0">
                    <a:schemeClr val="tx1"/>
                  </a:outerShdw>
                </a:effectLst>
              </a:rPr>
              <a:t>” points to the location of Greece, which was to the west of Medo-Persia (and Palestine). </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across the face of the whole earth</a:t>
            </a:r>
            <a:r>
              <a:rPr lang="en-US" sz="4000" dirty="0">
                <a:solidFill>
                  <a:schemeClr val="bg1"/>
                </a:solidFill>
                <a:effectLst>
                  <a:outerShdw blurRad="38100" dist="38100" dir="2700000" algn="ctr" rotWithShape="0">
                    <a:schemeClr val="tx1"/>
                  </a:outerShdw>
                </a:effectLst>
              </a:rPr>
              <a:t>” means that Alexander conquered the much of the known world of his day, and the goat speeding across the globe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without touching the ground</a:t>
            </a:r>
            <a:r>
              <a:rPr lang="en-US" sz="4000" dirty="0">
                <a:solidFill>
                  <a:schemeClr val="bg1"/>
                </a:solidFill>
                <a:effectLst>
                  <a:outerShdw blurRad="38100" dist="38100" dir="2700000" algn="ctr" rotWithShape="0">
                    <a:schemeClr val="tx1"/>
                  </a:outerShdw>
                </a:effectLst>
              </a:rPr>
              <a:t>” portrays the </a:t>
            </a:r>
            <a:r>
              <a:rPr lang="en-US" sz="4000" b="1" i="1" dirty="0">
                <a:solidFill>
                  <a:schemeClr val="bg1"/>
                </a:solidFill>
                <a:effectLst>
                  <a:outerShdw blurRad="38100" dist="38100" dir="2700000" algn="ctr" rotWithShape="0">
                    <a:schemeClr val="tx1"/>
                  </a:outerShdw>
                </a:effectLst>
              </a:rPr>
              <a:t>swiftness</a:t>
            </a:r>
            <a:r>
              <a:rPr lang="en-US" sz="4000" dirty="0">
                <a:solidFill>
                  <a:schemeClr val="bg1"/>
                </a:solidFill>
                <a:effectLst>
                  <a:outerShdw blurRad="38100" dist="38100" dir="2700000" algn="ctr" rotWithShape="0">
                    <a:schemeClr val="tx1"/>
                  </a:outerShdw>
                </a:effectLst>
              </a:rPr>
              <a:t> of Alexander’s conquests.</a:t>
            </a:r>
          </a:p>
        </p:txBody>
      </p:sp>
      <p:sp>
        <p:nvSpPr>
          <p:cNvPr id="7" name="Title 1">
            <a:extLst>
              <a:ext uri="{FF2B5EF4-FFF2-40B4-BE49-F238E27FC236}">
                <a16:creationId xmlns:a16="http://schemas.microsoft.com/office/drawing/2014/main" id="{5007CB2F-E7BA-22AC-C10B-4C10A0352E90}"/>
              </a:ext>
            </a:extLst>
          </p:cNvPr>
          <p:cNvSpPr>
            <a:spLocks noGrp="1"/>
          </p:cNvSpPr>
          <p:nvPr>
            <p:ph type="title"/>
          </p:nvPr>
        </p:nvSpPr>
        <p:spPr>
          <a:xfrm>
            <a:off x="0" y="4"/>
            <a:ext cx="12192000" cy="105941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8:5</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As I was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considering</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behold, a male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goat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came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from the west across the face of the whole earth</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without touching the ground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the goat had a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conspicuous horn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between his eyes.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796B0FB-C5F4-28CC-5527-343AE41BD70E}"/>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223)</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4081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8E19592C-0F96-5B3A-1D73-86141D05129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0CF7EDC-813B-EDB2-FCEC-A68929DFECCC}"/>
              </a:ext>
            </a:extLst>
          </p:cNvPr>
          <p:cNvSpPr>
            <a:spLocks noGrp="1"/>
          </p:cNvSpPr>
          <p:nvPr>
            <p:ph idx="1"/>
          </p:nvPr>
        </p:nvSpPr>
        <p:spPr>
          <a:xfrm>
            <a:off x="168477" y="1309163"/>
            <a:ext cx="11975432" cy="5252012"/>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Alexander was one of the great military strategists of history. </a:t>
            </a:r>
          </a:p>
          <a:p>
            <a:r>
              <a:rPr lang="en-US" sz="4000" dirty="0">
                <a:solidFill>
                  <a:schemeClr val="bg1"/>
                </a:solidFill>
                <a:effectLst>
                  <a:outerShdw blurRad="38100" dist="38100" dir="2700000" algn="ctr" rotWithShape="0">
                    <a:schemeClr val="tx1"/>
                  </a:outerShdw>
                </a:effectLst>
              </a:rPr>
              <a:t>He was born in 356 B.C., the son of a great conqueror in his own right, Philip of Macedon. </a:t>
            </a:r>
          </a:p>
          <a:p>
            <a:r>
              <a:rPr lang="en-US" sz="4000" dirty="0">
                <a:solidFill>
                  <a:schemeClr val="bg1"/>
                </a:solidFill>
                <a:effectLst>
                  <a:outerShdw blurRad="38100" dist="38100" dir="2700000" algn="ctr" rotWithShape="0">
                    <a:schemeClr val="tx1"/>
                  </a:outerShdw>
                </a:effectLst>
              </a:rPr>
              <a:t>Philip had united Greece with Macedonia and was planning to attack Persia when he was murdered. </a:t>
            </a:r>
          </a:p>
          <a:p>
            <a:r>
              <a:rPr lang="en-US" sz="4000" dirty="0">
                <a:solidFill>
                  <a:schemeClr val="bg1"/>
                </a:solidFill>
                <a:effectLst>
                  <a:outerShdw blurRad="38100" dist="38100" dir="2700000" algn="ctr" rotWithShape="0">
                    <a:schemeClr val="tx1"/>
                  </a:outerShdw>
                </a:effectLst>
              </a:rPr>
              <a:t>Alexander, educated under the famous Greek philosopher Aristotle, was only twenty years old when he succeeded his father as king in 336 B.C. </a:t>
            </a:r>
          </a:p>
          <a:p>
            <a:r>
              <a:rPr lang="en-US" sz="4000" dirty="0">
                <a:solidFill>
                  <a:schemeClr val="bg1"/>
                </a:solidFill>
                <a:effectLst>
                  <a:outerShdw blurRad="38100" dist="38100" dir="2700000" algn="ctr" rotWithShape="0">
                    <a:schemeClr val="tx1"/>
                  </a:outerShdw>
                </a:effectLst>
              </a:rPr>
              <a:t>A year and a half later (334 B.C.), he launched his attack against the Persians. </a:t>
            </a:r>
          </a:p>
          <a:p>
            <a:r>
              <a:rPr lang="en-US" sz="4000" dirty="0">
                <a:solidFill>
                  <a:schemeClr val="bg1"/>
                </a:solidFill>
                <a:effectLst>
                  <a:outerShdw blurRad="38100" dist="38100" dir="2700000" algn="ctr" rotWithShape="0">
                    <a:schemeClr val="tx1"/>
                  </a:outerShdw>
                </a:effectLst>
              </a:rPr>
              <a:t>In that same year Alexander won the Battle of Granicus in Asia Minor, thereby bringing to an end the dominance of the Medo-Persian Empire. </a:t>
            </a:r>
          </a:p>
          <a:p>
            <a:r>
              <a:rPr lang="en-US" sz="4000" dirty="0">
                <a:solidFill>
                  <a:schemeClr val="bg1"/>
                </a:solidFill>
                <a:effectLst>
                  <a:outerShdw blurRad="38100" dist="38100" dir="2700000" algn="ctr" rotWithShape="0">
                    <a:schemeClr val="tx1"/>
                  </a:outerShdw>
                </a:effectLst>
              </a:rPr>
              <a:t>Incredibly within only three years Alexander had conquered the entire Near East.</a:t>
            </a:r>
          </a:p>
        </p:txBody>
      </p:sp>
      <p:sp>
        <p:nvSpPr>
          <p:cNvPr id="7" name="Title 1">
            <a:extLst>
              <a:ext uri="{FF2B5EF4-FFF2-40B4-BE49-F238E27FC236}">
                <a16:creationId xmlns:a16="http://schemas.microsoft.com/office/drawing/2014/main" id="{8402B2AE-38ED-451F-4BC1-244F7C0CC489}"/>
              </a:ext>
            </a:extLst>
          </p:cNvPr>
          <p:cNvSpPr>
            <a:spLocks noGrp="1"/>
          </p:cNvSpPr>
          <p:nvPr>
            <p:ph type="title"/>
          </p:nvPr>
        </p:nvSpPr>
        <p:spPr>
          <a:xfrm>
            <a:off x="0" y="4"/>
            <a:ext cx="12192000" cy="114803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8:5</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As I was considering, behold, a male goat came from the west across the face of the whole earth, without touching the ground. And the goat had a conspicuous horn between his eyes.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14B60BA-F5AA-267B-3E17-3EB6DE9EB497}"/>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223)</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865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p:cTn id="42"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4D76160F-7E97-B045-64CF-21B9D5B2900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3D4C68-9E33-A155-255A-03779A1E3163}"/>
              </a:ext>
            </a:extLst>
          </p:cNvPr>
          <p:cNvSpPr>
            <a:spLocks noGrp="1"/>
          </p:cNvSpPr>
          <p:nvPr>
            <p:ph idx="1"/>
          </p:nvPr>
        </p:nvSpPr>
        <p:spPr>
          <a:xfrm>
            <a:off x="160421" y="1909364"/>
            <a:ext cx="11975432" cy="4579304"/>
          </a:xfrm>
        </p:spPr>
        <p:txBody>
          <a:bodyPr>
            <a:normAutofit fontScale="92500" lnSpcReduction="20000"/>
          </a:bodyPr>
          <a:lstStyle/>
          <a:p>
            <a:r>
              <a:rPr lang="en-US" sz="4000" dirty="0">
                <a:solidFill>
                  <a:schemeClr val="bg1"/>
                </a:solidFill>
                <a:effectLst>
                  <a:outerShdw blurRad="38100" dist="38100" dir="2700000" algn="ctr" rotWithShape="0">
                    <a:schemeClr val="tx1"/>
                  </a:outerShdw>
                </a:effectLst>
              </a:rPr>
              <a:t>The goat charging the ram in a fit as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he was enraged</a:t>
            </a:r>
            <a:r>
              <a:rPr lang="en-US" sz="4000" dirty="0">
                <a:solidFill>
                  <a:schemeClr val="bg1"/>
                </a:solidFill>
                <a:effectLst>
                  <a:outerShdw blurRad="38100" dist="38100" dir="2700000" algn="ctr" rotWithShape="0">
                    <a:schemeClr val="tx1"/>
                  </a:outerShdw>
                </a:effectLst>
              </a:rPr>
              <a:t>” aptly describes Alexander’s assault on the Persian Empire. </a:t>
            </a:r>
          </a:p>
          <a:p>
            <a:r>
              <a:rPr lang="en-US" sz="4000" dirty="0">
                <a:solidFill>
                  <a:schemeClr val="bg1"/>
                </a:solidFill>
                <a:effectLst>
                  <a:outerShdw blurRad="38100" dist="38100" dir="2700000" algn="ctr" rotWithShape="0">
                    <a:schemeClr val="tx1"/>
                  </a:outerShdw>
                </a:effectLst>
              </a:rPr>
              <a:t>Hatred for the Persians had grown steadily since the time of Cyrus due to constant quarreling and fighting between Persia and Greece, and the Greeks were especially bitter over the invasions of Darius I (490 B.C.) and his son, Xerxes I (480 B.C.). </a:t>
            </a:r>
          </a:p>
          <a:p>
            <a:r>
              <a:rPr lang="en-US" sz="4000" dirty="0">
                <a:solidFill>
                  <a:schemeClr val="bg1"/>
                </a:solidFill>
                <a:effectLst>
                  <a:outerShdw blurRad="38100" dist="38100" dir="2700000" algn="ctr" rotWithShape="0">
                    <a:schemeClr val="tx1"/>
                  </a:outerShdw>
                </a:effectLst>
              </a:rPr>
              <a:t>Alexander was determined to avenge these assaults on his homeland, and verse 7 graphically portrays the utter defeat of the Persian armies at the hands of the Greek forces.</a:t>
            </a:r>
          </a:p>
        </p:txBody>
      </p:sp>
      <p:sp>
        <p:nvSpPr>
          <p:cNvPr id="7" name="Title 1">
            <a:extLst>
              <a:ext uri="{FF2B5EF4-FFF2-40B4-BE49-F238E27FC236}">
                <a16:creationId xmlns:a16="http://schemas.microsoft.com/office/drawing/2014/main" id="{C2153290-2771-65FD-4CA1-C15EDF05D02B}"/>
              </a:ext>
            </a:extLst>
          </p:cNvPr>
          <p:cNvSpPr>
            <a:spLocks noGrp="1"/>
          </p:cNvSpPr>
          <p:nvPr>
            <p:ph type="title"/>
          </p:nvPr>
        </p:nvSpPr>
        <p:spPr>
          <a:xfrm>
            <a:off x="0" y="4"/>
            <a:ext cx="12192000" cy="1756289"/>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8:6</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came to the ram with the two horns, which I had seen standing on the bank of the canal, and he ran at him in his powerful wrath.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7</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saw him come close to the ram,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he was enraged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against him and struck the ram and broke his two horns. And the ram had no power to stand before him, but he cast him down to the ground and trampled on him. And there was no one who could rescue the ram from his power.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0F958C9-0050-26F3-3AFE-B7BB0A2C220F}"/>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223)</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7528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213EB65E-3A63-5F82-63C9-B0254F956BF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2DBF8A-A155-044B-0D32-8829D2D31C02}"/>
              </a:ext>
            </a:extLst>
          </p:cNvPr>
          <p:cNvSpPr>
            <a:spLocks noGrp="1"/>
          </p:cNvSpPr>
          <p:nvPr>
            <p:ph idx="1"/>
          </p:nvPr>
        </p:nvSpPr>
        <p:spPr>
          <a:xfrm>
            <a:off x="108284" y="1262743"/>
            <a:ext cx="11975432" cy="5334000"/>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goat became exceedingly great</a:t>
            </a:r>
            <a:r>
              <a:rPr lang="en-US" sz="4000" dirty="0">
                <a:solidFill>
                  <a:schemeClr val="bg1"/>
                </a:solidFill>
                <a:effectLst>
                  <a:outerShdw blurRad="38100" dist="38100" dir="2700000" algn="ctr" rotWithShape="0">
                    <a:schemeClr val="tx1"/>
                  </a:outerShdw>
                </a:effectLst>
              </a:rPr>
              <a:t>” – Alexander conquered most of the known world in his day, carving out an empire of 1.5 million square miles, making Greece the greatest nation on earth. </a:t>
            </a:r>
          </a:p>
          <a:p>
            <a:r>
              <a:rPr lang="en-US" sz="4000" dirty="0">
                <a:solidFill>
                  <a:schemeClr val="bg1"/>
                </a:solidFill>
                <a:effectLst>
                  <a:outerShdw blurRad="38100" dist="38100" dir="2700000" algn="ctr" rotWithShape="0">
                    <a:schemeClr val="tx1"/>
                  </a:outerShdw>
                </a:effectLst>
              </a:rPr>
              <a:t>Alexander spread the Greek language and culture all over the world, an act that prepared the world for the spread of the gospel by giving it a common language, </a:t>
            </a:r>
            <a:r>
              <a:rPr lang="en-US" sz="4000" dirty="0" err="1">
                <a:solidFill>
                  <a:schemeClr val="bg1"/>
                </a:solidFill>
                <a:effectLst>
                  <a:outerShdw blurRad="38100" dist="38100" dir="2700000" algn="ctr" rotWithShape="0">
                    <a:schemeClr val="tx1"/>
                  </a:outerShdw>
                </a:effectLst>
              </a:rPr>
              <a:t>Koine</a:t>
            </a:r>
            <a:r>
              <a:rPr lang="en-US" sz="4000" dirty="0">
                <a:solidFill>
                  <a:schemeClr val="bg1"/>
                </a:solidFill>
                <a:effectLst>
                  <a:outerShdw blurRad="38100" dist="38100" dir="2700000" algn="ctr" rotWithShape="0">
                    <a:schemeClr val="tx1"/>
                  </a:outerShdw>
                </a:effectLst>
              </a:rPr>
              <a:t> Greek, the language of the New Testament.</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but when he was strong, the great horn was broken</a:t>
            </a:r>
            <a:r>
              <a:rPr lang="en-US" sz="4000" dirty="0">
                <a:solidFill>
                  <a:schemeClr val="bg1"/>
                </a:solidFill>
                <a:effectLst>
                  <a:outerShdw blurRad="38100" dist="38100" dir="2700000" algn="ctr" rotWithShape="0">
                    <a:schemeClr val="tx1"/>
                  </a:outerShdw>
                </a:effectLst>
              </a:rPr>
              <a:t>” –  at 32 years of age while at the pinnacle of his career, Alexander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great horn</a:t>
            </a:r>
            <a:r>
              <a:rPr lang="en-US" sz="4000" dirty="0">
                <a:solidFill>
                  <a:schemeClr val="bg1"/>
                </a:solidFill>
                <a:effectLst>
                  <a:outerShdw blurRad="38100" dist="38100" dir="2700000" algn="ctr" rotWithShape="0">
                    <a:schemeClr val="tx1"/>
                  </a:outerShdw>
                </a:effectLst>
              </a:rPr>
              <a:t>”) was taken with a severe fever (possibly malaria) and died in 323 B.C.</a:t>
            </a:r>
          </a:p>
          <a:p>
            <a:r>
              <a:rPr lang="en-US" sz="4000" dirty="0">
                <a:solidFill>
                  <a:schemeClr val="bg1"/>
                </a:solidFill>
                <a:effectLst>
                  <a:outerShdw blurRad="38100" dist="38100" dir="2700000" algn="ctr" rotWithShape="0">
                    <a:schemeClr val="tx1"/>
                  </a:outerShdw>
                </a:effectLst>
              </a:rPr>
              <a:t>After a period of infighting and struggle, the empire ended up being divided among four Greek military leaders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four conspicuous horns</a:t>
            </a:r>
            <a:r>
              <a:rPr lang="en-US" sz="4000" dirty="0">
                <a:solidFill>
                  <a:schemeClr val="bg1"/>
                </a:solidFill>
                <a:effectLst>
                  <a:outerShdw blurRad="38100" dist="38100" dir="2700000" algn="ctr" rotWithShape="0">
                    <a:schemeClr val="tx1"/>
                  </a:outerShdw>
                </a:effectLst>
              </a:rPr>
              <a:t>”), who became his successors. </a:t>
            </a:r>
          </a:p>
          <a:p>
            <a:r>
              <a:rPr lang="en-US" sz="4000" dirty="0">
                <a:solidFill>
                  <a:schemeClr val="bg1"/>
                </a:solidFill>
                <a:effectLst>
                  <a:outerShdw blurRad="38100" dist="38100" dir="2700000" algn="ctr" rotWithShape="0">
                    <a:schemeClr val="tx1"/>
                  </a:outerShdw>
                </a:effectLst>
              </a:rPr>
              <a:t>This four-fold division took place in roughly four directions – i.e.,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toward the four winds</a:t>
            </a:r>
            <a:r>
              <a:rPr lang="en-US" sz="4000" dirty="0">
                <a:solidFill>
                  <a:schemeClr val="bg1"/>
                </a:solidFill>
                <a:effectLst>
                  <a:outerShdw blurRad="38100" dist="38100" dir="2700000" algn="ctr" rotWithShape="0">
                    <a:schemeClr val="tx1"/>
                  </a:outerShdw>
                </a:effectLst>
              </a:rPr>
              <a:t>”. </a:t>
            </a:r>
          </a:p>
        </p:txBody>
      </p:sp>
      <p:sp>
        <p:nvSpPr>
          <p:cNvPr id="7" name="Title 1">
            <a:extLst>
              <a:ext uri="{FF2B5EF4-FFF2-40B4-BE49-F238E27FC236}">
                <a16:creationId xmlns:a16="http://schemas.microsoft.com/office/drawing/2014/main" id="{601556D5-7DA4-6207-36FD-A641340F2C34}"/>
              </a:ext>
            </a:extLst>
          </p:cNvPr>
          <p:cNvSpPr>
            <a:spLocks noGrp="1"/>
          </p:cNvSpPr>
          <p:nvPr>
            <p:ph type="title"/>
          </p:nvPr>
        </p:nvSpPr>
        <p:spPr>
          <a:xfrm>
            <a:off x="0" y="5"/>
            <a:ext cx="12192000" cy="1127756"/>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8:8</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Then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goat became exceedingly great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but when he was strong, the great horn was broken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instead of it there came up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four conspicuous horns toward the four winds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of heaven.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2D20EC9-F719-7734-42EE-FA9AC1A7533A}"/>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223–224</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6764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38E6AC75-5960-EE51-29BD-63266D185D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9443A4-A112-1F11-B92F-A1617AB3C819}"/>
              </a:ext>
            </a:extLst>
          </p:cNvPr>
          <p:cNvSpPr>
            <a:spLocks noGrp="1"/>
          </p:cNvSpPr>
          <p:nvPr>
            <p:ph type="title"/>
          </p:nvPr>
        </p:nvSpPr>
        <p:spPr>
          <a:xfrm>
            <a:off x="0" y="0"/>
            <a:ext cx="12192000" cy="818735"/>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Introduction to Daniel 8</a:t>
            </a:r>
          </a:p>
        </p:txBody>
      </p:sp>
      <p:sp>
        <p:nvSpPr>
          <p:cNvPr id="5" name="Content Placeholder 4">
            <a:extLst>
              <a:ext uri="{FF2B5EF4-FFF2-40B4-BE49-F238E27FC236}">
                <a16:creationId xmlns:a16="http://schemas.microsoft.com/office/drawing/2014/main" id="{E650802A-631B-6C4C-4AE1-7AD8F86997AE}"/>
              </a:ext>
            </a:extLst>
          </p:cNvPr>
          <p:cNvSpPr>
            <a:spLocks noGrp="1"/>
          </p:cNvSpPr>
          <p:nvPr>
            <p:ph idx="1"/>
          </p:nvPr>
        </p:nvSpPr>
        <p:spPr>
          <a:xfrm>
            <a:off x="357809" y="818735"/>
            <a:ext cx="11502887" cy="5799779"/>
          </a:xfrm>
        </p:spPr>
        <p:txBody>
          <a:bodyPr>
            <a:normAutofit fontScale="77500" lnSpcReduction="20000"/>
          </a:bodyPr>
          <a:lstStyle/>
          <a:p>
            <a:r>
              <a:rPr lang="en-US" sz="3600" dirty="0">
                <a:solidFill>
                  <a:schemeClr val="bg1"/>
                </a:solidFill>
                <a:effectLst>
                  <a:outerShdw blurRad="38100" dist="38100" dir="2700000" algn="ctr" rotWithShape="0">
                    <a:schemeClr val="tx1"/>
                  </a:outerShdw>
                </a:effectLst>
              </a:rPr>
              <a:t>In chapter 8, the language of the original text shifts from Aramaic back to Hebrew. </a:t>
            </a:r>
          </a:p>
          <a:p>
            <a:r>
              <a:rPr lang="en-US" sz="3600" dirty="0">
                <a:solidFill>
                  <a:schemeClr val="bg1"/>
                </a:solidFill>
                <a:effectLst>
                  <a:outerShdw blurRad="38100" dist="38100" dir="2700000" algn="ctr" rotWithShape="0">
                    <a:schemeClr val="tx1"/>
                  </a:outerShdw>
                </a:effectLst>
              </a:rPr>
              <a:t>No one is certain why the book was written in this way. </a:t>
            </a:r>
          </a:p>
          <a:p>
            <a:r>
              <a:rPr lang="en-US" sz="3600" dirty="0">
                <a:solidFill>
                  <a:schemeClr val="bg1"/>
                </a:solidFill>
                <a:effectLst>
                  <a:outerShdw blurRad="38100" dist="38100" dir="2700000" algn="ctr" rotWithShape="0">
                    <a:schemeClr val="tx1"/>
                  </a:outerShdw>
                </a:effectLst>
              </a:rPr>
              <a:t>One possible explanation is that those portions of Daniel dealing more directly with the destiny and experience of Israel (such as chapters 8–12) were written in Hebrew and those dealing with the Gentile nations were written in Aramaic.</a:t>
            </a:r>
          </a:p>
          <a:p>
            <a:r>
              <a:rPr lang="en-US" sz="3600" dirty="0">
                <a:solidFill>
                  <a:schemeClr val="bg1"/>
                </a:solidFill>
                <a:effectLst>
                  <a:outerShdw blurRad="38100" dist="38100" dir="2700000" algn="ctr" rotWithShape="0">
                    <a:schemeClr val="tx1"/>
                  </a:outerShdw>
                </a:effectLst>
              </a:rPr>
              <a:t>Daniel received this vision when he was about 69 years old:</a:t>
            </a:r>
          </a:p>
          <a:p>
            <a:pPr lvl="1"/>
            <a:r>
              <a:rPr lang="en-US" sz="3200" dirty="0">
                <a:solidFill>
                  <a:schemeClr val="bg1"/>
                </a:solidFill>
                <a:effectLst>
                  <a:outerShdw blurRad="38100" dist="38100" dir="2700000" algn="ctr" rotWithShape="0">
                    <a:schemeClr val="tx1"/>
                  </a:outerShdw>
                </a:effectLst>
              </a:rPr>
              <a:t>Chapter 7 – 553 BC (1st year of Belshazzar) – Age 67</a:t>
            </a:r>
          </a:p>
          <a:p>
            <a:pPr lvl="1"/>
            <a:r>
              <a:rPr lang="en-US" sz="3200" dirty="0">
                <a:solidFill>
                  <a:schemeClr val="bg1"/>
                </a:solidFill>
                <a:effectLst>
                  <a:outerShdw blurRad="38100" dist="38100" dir="2700000" algn="ctr" rotWithShape="0">
                    <a:schemeClr val="tx1"/>
                  </a:outerShdw>
                </a:effectLst>
              </a:rPr>
              <a:t>Chapter 8 – 551 BC (3rd year of Belshazzar) – Age 69</a:t>
            </a:r>
          </a:p>
          <a:p>
            <a:pPr lvl="1"/>
            <a:r>
              <a:rPr lang="en-US" sz="3200" dirty="0">
                <a:solidFill>
                  <a:schemeClr val="bg1"/>
                </a:solidFill>
                <a:effectLst>
                  <a:outerShdw blurRad="38100" dist="38100" dir="2700000" algn="ctr" rotWithShape="0">
                    <a:schemeClr val="tx1"/>
                  </a:outerShdw>
                </a:effectLst>
              </a:rPr>
              <a:t>Chapter 5 – 539 BC (14th and final year of Belshazzar) – Age 77</a:t>
            </a:r>
          </a:p>
          <a:p>
            <a:r>
              <a:rPr lang="en-US" sz="3600" dirty="0">
                <a:solidFill>
                  <a:schemeClr val="bg1"/>
                </a:solidFill>
                <a:effectLst>
                  <a:outerShdw blurRad="38100" dist="38100" dir="2700000" algn="ctr" rotWithShape="0">
                    <a:schemeClr val="tx1"/>
                  </a:outerShdw>
                </a:effectLst>
              </a:rPr>
              <a:t>In chapter 8, Daniel provides us with more </a:t>
            </a:r>
            <a:r>
              <a:rPr lang="en-US" sz="3600" b="1" i="1" dirty="0">
                <a:solidFill>
                  <a:schemeClr val="bg1"/>
                </a:solidFill>
                <a:effectLst>
                  <a:outerShdw blurRad="38100" dist="38100" dir="2700000" algn="ctr" rotWithShape="0">
                    <a:schemeClr val="tx1"/>
                  </a:outerShdw>
                </a:effectLst>
              </a:rPr>
              <a:t>in-depth</a:t>
            </a:r>
            <a:r>
              <a:rPr lang="en-US" sz="3600" dirty="0">
                <a:solidFill>
                  <a:schemeClr val="bg1"/>
                </a:solidFill>
                <a:effectLst>
                  <a:outerShdw blurRad="38100" dist="38100" dir="2700000" algn="ctr" rotWithShape="0">
                    <a:schemeClr val="tx1"/>
                  </a:outerShdw>
                </a:effectLst>
              </a:rPr>
              <a:t> information on the kingdoms of </a:t>
            </a:r>
            <a:r>
              <a:rPr lang="en-US" sz="3600" b="1" i="1" dirty="0">
                <a:solidFill>
                  <a:schemeClr val="bg1"/>
                </a:solidFill>
                <a:effectLst>
                  <a:outerShdw blurRad="38100" dist="38100" dir="2700000" algn="ctr" rotWithShape="0">
                    <a:schemeClr val="tx1"/>
                  </a:outerShdw>
                </a:effectLst>
              </a:rPr>
              <a:t>Medo-Persia</a:t>
            </a:r>
            <a:r>
              <a:rPr lang="en-US" sz="3600" dirty="0">
                <a:solidFill>
                  <a:schemeClr val="bg1"/>
                </a:solidFill>
                <a:effectLst>
                  <a:outerShdw blurRad="38100" dist="38100" dir="2700000" algn="ctr" rotWithShape="0">
                    <a:schemeClr val="tx1"/>
                  </a:outerShdw>
                </a:effectLst>
              </a:rPr>
              <a:t> and </a:t>
            </a:r>
            <a:r>
              <a:rPr lang="en-US" sz="3600" b="1" i="1" dirty="0">
                <a:solidFill>
                  <a:schemeClr val="bg1"/>
                </a:solidFill>
                <a:effectLst>
                  <a:outerShdw blurRad="38100" dist="38100" dir="2700000" algn="ctr" rotWithShape="0">
                    <a:schemeClr val="tx1"/>
                  </a:outerShdw>
                </a:effectLst>
              </a:rPr>
              <a:t>Greece</a:t>
            </a:r>
            <a:r>
              <a:rPr lang="en-US" sz="3600" dirty="0">
                <a:solidFill>
                  <a:schemeClr val="bg1"/>
                </a:solidFill>
                <a:effectLst>
                  <a:outerShdw blurRad="38100" dist="38100" dir="2700000" algn="ctr" rotWithShape="0">
                    <a:schemeClr val="tx1"/>
                  </a:outerShdw>
                </a:effectLst>
              </a:rPr>
              <a:t>. </a:t>
            </a:r>
          </a:p>
          <a:p>
            <a:r>
              <a:rPr lang="en-US" sz="3600" dirty="0">
                <a:solidFill>
                  <a:schemeClr val="bg1"/>
                </a:solidFill>
                <a:effectLst>
                  <a:outerShdw blurRad="38100" dist="38100" dir="2700000" algn="ctr" rotWithShape="0">
                    <a:schemeClr val="tx1"/>
                  </a:outerShdw>
                </a:effectLst>
              </a:rPr>
              <a:t>Once again Daniel uses </a:t>
            </a:r>
            <a:r>
              <a:rPr lang="en-US" sz="3600" b="1" i="1" dirty="0">
                <a:solidFill>
                  <a:schemeClr val="bg1"/>
                </a:solidFill>
                <a:effectLst>
                  <a:outerShdw blurRad="38100" dist="38100" dir="2700000" algn="ctr" rotWithShape="0">
                    <a:schemeClr val="tx1"/>
                  </a:outerShdw>
                </a:effectLst>
              </a:rPr>
              <a:t>imagery</a:t>
            </a:r>
            <a:r>
              <a:rPr lang="en-US" sz="3600" dirty="0">
                <a:solidFill>
                  <a:schemeClr val="bg1"/>
                </a:solidFill>
                <a:effectLst>
                  <a:outerShdw blurRad="38100" dist="38100" dir="2700000" algn="ctr" rotWithShape="0">
                    <a:schemeClr val="tx1"/>
                  </a:outerShdw>
                </a:effectLst>
              </a:rPr>
              <a:t> to represent these empires. </a:t>
            </a:r>
          </a:p>
          <a:p>
            <a:r>
              <a:rPr lang="en-US" sz="3600" dirty="0">
                <a:solidFill>
                  <a:schemeClr val="bg1"/>
                </a:solidFill>
                <a:effectLst>
                  <a:outerShdw blurRad="38100" dist="38100" dir="2700000" algn="ctr" rotWithShape="0">
                    <a:schemeClr val="tx1"/>
                  </a:outerShdw>
                </a:effectLst>
              </a:rPr>
              <a:t>The kingdoms are not represented as </a:t>
            </a:r>
            <a:r>
              <a:rPr lang="en-US" sz="3600" b="1" i="1" dirty="0">
                <a:solidFill>
                  <a:schemeClr val="bg1"/>
                </a:solidFill>
                <a:effectLst>
                  <a:outerShdw blurRad="38100" dist="38100" dir="2700000" algn="ctr" rotWithShape="0">
                    <a:schemeClr val="tx1"/>
                  </a:outerShdw>
                </a:effectLst>
              </a:rPr>
              <a:t>beasts</a:t>
            </a:r>
            <a:r>
              <a:rPr lang="en-US" sz="3600" dirty="0">
                <a:solidFill>
                  <a:schemeClr val="bg1"/>
                </a:solidFill>
                <a:effectLst>
                  <a:outerShdw blurRad="38100" dist="38100" dir="2700000" algn="ctr" rotWithShape="0">
                    <a:schemeClr val="tx1"/>
                  </a:outerShdw>
                </a:effectLst>
              </a:rPr>
              <a:t> this time, but </a:t>
            </a:r>
            <a:r>
              <a:rPr lang="en-US" sz="3600" b="1" i="1" dirty="0">
                <a:solidFill>
                  <a:schemeClr val="bg1"/>
                </a:solidFill>
                <a:effectLst>
                  <a:outerShdw blurRad="38100" dist="38100" dir="2700000" algn="ctr" rotWithShape="0">
                    <a:schemeClr val="tx1"/>
                  </a:outerShdw>
                </a:effectLst>
              </a:rPr>
              <a:t>sacrificial animals</a:t>
            </a:r>
            <a:r>
              <a:rPr lang="en-US" sz="3600" dirty="0">
                <a:solidFill>
                  <a:schemeClr val="bg1"/>
                </a:solidFill>
                <a:effectLst>
                  <a:outerShdw blurRad="38100" dist="38100" dir="2700000" algn="ctr" rotWithShape="0">
                    <a:schemeClr val="tx1"/>
                  </a:outerShdw>
                </a:effectLst>
              </a:rPr>
              <a:t>: a ram and a goat.</a:t>
            </a:r>
          </a:p>
        </p:txBody>
      </p:sp>
      <p:sp>
        <p:nvSpPr>
          <p:cNvPr id="2" name="TextBox 1">
            <a:extLst>
              <a:ext uri="{FF2B5EF4-FFF2-40B4-BE49-F238E27FC236}">
                <a16:creationId xmlns:a16="http://schemas.microsoft.com/office/drawing/2014/main" id="{A75418D8-0784-320E-B5ED-A689ED93D5AC}"/>
              </a:ext>
            </a:extLst>
          </p:cNvPr>
          <p:cNvSpPr txBox="1"/>
          <p:nvPr/>
        </p:nvSpPr>
        <p:spPr>
          <a:xfrm>
            <a:off x="0" y="6519446"/>
            <a:ext cx="12192000" cy="369332"/>
          </a:xfrm>
          <a:prstGeom prst="rect">
            <a:avLst/>
          </a:prstGeom>
          <a:noFill/>
        </p:spPr>
        <p:txBody>
          <a:bodyPr wrap="square" rtlCol="0">
            <a:spAutoFit/>
          </a:bodyPr>
          <a:lstStyle/>
          <a:p>
            <a:pPr marL="0" marR="0">
              <a:buNone/>
            </a:pP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Storms, Sam;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Biblical Studies</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 (2016)</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634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 calcmode="lin" valueType="num">
                                      <p:cBhvr>
                                        <p:cTn id="70"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A1970B32-1A6B-A21C-3220-25E77EF864B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2337F6-4882-8975-9E0B-42992593D2B5}"/>
              </a:ext>
            </a:extLst>
          </p:cNvPr>
          <p:cNvSpPr>
            <a:spLocks noGrp="1"/>
          </p:cNvSpPr>
          <p:nvPr>
            <p:ph idx="1"/>
          </p:nvPr>
        </p:nvSpPr>
        <p:spPr>
          <a:xfrm>
            <a:off x="148337" y="1079556"/>
            <a:ext cx="11975432" cy="5321244"/>
          </a:xfrm>
        </p:spPr>
        <p:txBody>
          <a:bodyPr>
            <a:normAutofit fontScale="92500" lnSpcReduction="20000"/>
          </a:bodyPr>
          <a:lstStyle/>
          <a:p>
            <a:r>
              <a:rPr lang="en-US" sz="4000" dirty="0">
                <a:solidFill>
                  <a:schemeClr val="bg1"/>
                </a:solidFill>
                <a:effectLst>
                  <a:outerShdw blurRad="38100" dist="38100" dir="2700000" algn="ctr" rotWithShape="0">
                    <a:schemeClr val="tx1"/>
                  </a:outerShdw>
                </a:effectLst>
              </a:rPr>
              <a:t>Out of one of the four horns grew a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4000" dirty="0">
                <a:solidFill>
                  <a:schemeClr val="bg1"/>
                </a:solidFill>
                <a:effectLst>
                  <a:outerShdw blurRad="38100" dist="38100" dir="2700000" algn="ctr" rotWithShape="0">
                    <a:schemeClr val="tx1"/>
                  </a:outerShdw>
                </a:effectLst>
              </a:rPr>
              <a:t>” that became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exceedingly great </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The meaning is that from one of the divisions of the Greek Empire would emerge a king of unusual significance. </a:t>
            </a:r>
          </a:p>
          <a:p>
            <a:r>
              <a:rPr lang="en-US" sz="4000" dirty="0">
                <a:solidFill>
                  <a:schemeClr val="bg1"/>
                </a:solidFill>
                <a:effectLst>
                  <a:outerShdw blurRad="38100" dist="38100" dir="2700000" algn="ctr" rotWithShape="0">
                    <a:schemeClr val="tx1"/>
                  </a:outerShdw>
                </a:effectLst>
              </a:rPr>
              <a:t>Most Bible scholars agree that this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4000" dirty="0">
                <a:solidFill>
                  <a:schemeClr val="bg1"/>
                </a:solidFill>
                <a:effectLst>
                  <a:outerShdw blurRad="38100" dist="38100" dir="2700000" algn="ctr" rotWithShape="0">
                    <a:schemeClr val="tx1"/>
                  </a:outerShdw>
                </a:effectLst>
              </a:rPr>
              <a:t>” represents the eighth ruler of the Seleucid Greek Empire, Antiochus IV Epiphanes (175–163 B.C.). </a:t>
            </a:r>
          </a:p>
          <a:p>
            <a:r>
              <a:rPr lang="en-US" sz="4000" dirty="0">
                <a:solidFill>
                  <a:schemeClr val="bg1"/>
                </a:solidFill>
                <a:effectLst>
                  <a:outerShdw blurRad="38100" dist="38100" dir="2700000" algn="ctr" rotWithShape="0">
                    <a:schemeClr val="tx1"/>
                  </a:outerShdw>
                </a:effectLst>
              </a:rPr>
              <a:t>Antiochus IV was particularly important because of his exploits against the inhabitants of Palestine and for that reason he receives special attention in the Book of Daniel (cf. 11:21–35).</a:t>
            </a:r>
          </a:p>
        </p:txBody>
      </p:sp>
      <p:sp>
        <p:nvSpPr>
          <p:cNvPr id="7" name="Title 1">
            <a:extLst>
              <a:ext uri="{FF2B5EF4-FFF2-40B4-BE49-F238E27FC236}">
                <a16:creationId xmlns:a16="http://schemas.microsoft.com/office/drawing/2014/main" id="{98ECE037-2F82-5562-0CEE-B4D816926125}"/>
              </a:ext>
            </a:extLst>
          </p:cNvPr>
          <p:cNvSpPr>
            <a:spLocks noGrp="1"/>
          </p:cNvSpPr>
          <p:nvPr>
            <p:ph type="title"/>
          </p:nvPr>
        </p:nvSpPr>
        <p:spPr>
          <a:xfrm>
            <a:off x="0" y="4"/>
            <a:ext cx="12192000" cy="839873"/>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8:9</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Out of one of them came a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which grew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exceedingly great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toward the south, toward the east, and toward the glorious land.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2C48B48-41F5-1E77-DE6C-CE8F5FD78E38}"/>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a:t>
            </a:r>
            <a:r>
              <a:rPr lang="en-US" dirty="0">
                <a:solidFill>
                  <a:schemeClr val="bg1"/>
                </a:solidFill>
                <a:effectLst>
                  <a:outerShdw blurRad="38100" dist="38100" dir="2700000" algn="ctr" rotWithShape="0">
                    <a:schemeClr val="tx1"/>
                  </a:outerShdw>
                </a:effectLst>
              </a:rPr>
              <a:t>225</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3533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D456F1CE-0858-7D4C-030E-A85E43CBDA8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144CB7-4211-E5F7-D001-D1CA715B935B}"/>
              </a:ext>
            </a:extLst>
          </p:cNvPr>
          <p:cNvSpPr>
            <a:spLocks noGrp="1"/>
          </p:cNvSpPr>
          <p:nvPr>
            <p:ph idx="1"/>
          </p:nvPr>
        </p:nvSpPr>
        <p:spPr>
          <a:xfrm>
            <a:off x="108284" y="903405"/>
            <a:ext cx="11975432" cy="5769929"/>
          </a:xfrm>
        </p:spPr>
        <p:txBody>
          <a:bodyPr>
            <a:normAutofit fontScale="85000" lnSpcReduction="20000"/>
          </a:bodyPr>
          <a:lstStyle/>
          <a:p>
            <a:r>
              <a:rPr lang="en-US" sz="4000" dirty="0">
                <a:solidFill>
                  <a:schemeClr val="bg1"/>
                </a:solidFill>
                <a:effectLst>
                  <a:outerShdw blurRad="38100" dist="38100" dir="2700000" algn="ctr" rotWithShape="0">
                    <a:schemeClr val="tx1"/>
                  </a:outerShdw>
                </a:effectLst>
              </a:rPr>
              <a:t>Starting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a:t>
            </a:r>
            <a:r>
              <a:rPr lang="en-US" sz="4000" dirty="0">
                <a:solidFill>
                  <a:schemeClr val="bg1"/>
                </a:solidFill>
                <a:effectLst>
                  <a:outerShdw blurRad="38100" dist="38100" dir="2700000" algn="ctr" rotWithShape="0">
                    <a:schemeClr val="tx1"/>
                  </a:outerShdw>
                </a:effectLst>
              </a:rPr>
              <a:t>” indicates that Antiochus would have an </a:t>
            </a:r>
            <a:r>
              <a:rPr lang="en-US" sz="4000" b="1" i="1" dirty="0">
                <a:solidFill>
                  <a:schemeClr val="bg1"/>
                </a:solidFill>
                <a:effectLst>
                  <a:outerShdw blurRad="38100" dist="38100" dir="2700000" algn="ctr" rotWithShape="0">
                    <a:schemeClr val="tx1"/>
                  </a:outerShdw>
                </a:effectLst>
              </a:rPr>
              <a:t>insignificant</a:t>
            </a:r>
            <a:r>
              <a:rPr lang="en-US" sz="4000" dirty="0">
                <a:solidFill>
                  <a:schemeClr val="bg1"/>
                </a:solidFill>
                <a:effectLst>
                  <a:outerShdw blurRad="38100" dist="38100" dir="2700000" algn="ctr" rotWithShape="0">
                    <a:schemeClr val="tx1"/>
                  </a:outerShdw>
                </a:effectLst>
              </a:rPr>
              <a:t> beginning. </a:t>
            </a:r>
          </a:p>
          <a:p>
            <a:r>
              <a:rPr lang="en-US" sz="4000" dirty="0">
                <a:solidFill>
                  <a:schemeClr val="bg1"/>
                </a:solidFill>
                <a:effectLst>
                  <a:outerShdw blurRad="38100" dist="38100" dir="2700000" algn="ctr" rotWithShape="0">
                    <a:schemeClr val="tx1"/>
                  </a:outerShdw>
                </a:effectLst>
              </a:rPr>
              <a:t>Although his nephew, son of his older brother Seleucus IV, was the rightful heir to the throne, Antiochus gained this position through bribery and flattery. </a:t>
            </a:r>
          </a:p>
          <a:p>
            <a:r>
              <a:rPr lang="en-US" sz="4000" dirty="0">
                <a:solidFill>
                  <a:schemeClr val="bg1"/>
                </a:solidFill>
                <a:effectLst>
                  <a:outerShdw blurRad="38100" dist="38100" dir="2700000" algn="ctr" rotWithShape="0">
                    <a:schemeClr val="tx1"/>
                  </a:outerShdw>
                </a:effectLst>
              </a:rPr>
              <a:t>He made notable conquests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toward the south</a:t>
            </a:r>
            <a:r>
              <a:rPr lang="en-US" sz="4000" dirty="0">
                <a:solidFill>
                  <a:schemeClr val="bg1"/>
                </a:solidFill>
                <a:effectLst>
                  <a:outerShdw blurRad="38100" dist="38100" dir="2700000" algn="ctr" rotWithShape="0">
                    <a:schemeClr val="tx1"/>
                  </a:outerShdw>
                </a:effectLst>
              </a:rPr>
              <a:t>” (Egypt),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east</a:t>
            </a:r>
            <a:r>
              <a:rPr lang="en-US" sz="4000" dirty="0">
                <a:solidFill>
                  <a:schemeClr val="bg1"/>
                </a:solidFill>
                <a:effectLst>
                  <a:outerShdw blurRad="38100" dist="38100" dir="2700000" algn="ctr" rotWithShape="0">
                    <a:schemeClr val="tx1"/>
                  </a:outerShdw>
                </a:effectLst>
              </a:rPr>
              <a:t>” (Persia, Parthia, Armenia),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glorious land</a:t>
            </a:r>
            <a:r>
              <a:rPr lang="en-US" sz="4000" dirty="0">
                <a:solidFill>
                  <a:schemeClr val="bg1"/>
                </a:solidFill>
                <a:effectLst>
                  <a:outerShdw blurRad="38100" dist="38100" dir="2700000" algn="ctr" rotWithShape="0">
                    <a:schemeClr val="tx1"/>
                  </a:outerShdw>
                </a:effectLst>
              </a:rPr>
              <a:t>” (Palestine). </a:t>
            </a:r>
          </a:p>
          <a:p>
            <a:r>
              <a:rPr lang="en-US" sz="4000" dirty="0">
                <a:solidFill>
                  <a:schemeClr val="bg1"/>
                </a:solidFill>
                <a:effectLst>
                  <a:outerShdw blurRad="38100" dist="38100" dir="2700000" algn="ctr" rotWithShape="0">
                    <a:schemeClr val="tx1"/>
                  </a:outerShdw>
                </a:effectLst>
              </a:rPr>
              <a:t>Palestine is called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glorious</a:t>
            </a:r>
            <a:r>
              <a:rPr lang="en-US" sz="4000" dirty="0">
                <a:solidFill>
                  <a:schemeClr val="bg1"/>
                </a:solidFill>
                <a:effectLst>
                  <a:outerShdw blurRad="38100" dist="38100" dir="2700000" algn="ctr" rotWithShape="0">
                    <a:schemeClr val="tx1"/>
                  </a:outerShdw>
                </a:effectLst>
              </a:rPr>
              <a:t>” here because Yahweh God had chosen it as the center of his operations on the earth and because his people lived there. </a:t>
            </a:r>
          </a:p>
          <a:p>
            <a:r>
              <a:rPr lang="en-US" sz="4000" dirty="0">
                <a:solidFill>
                  <a:schemeClr val="bg1"/>
                </a:solidFill>
                <a:effectLst>
                  <a:outerShdw blurRad="38100" dist="38100" dir="2700000" algn="ctr" rotWithShape="0">
                    <a:schemeClr val="tx1"/>
                  </a:outerShdw>
                </a:effectLst>
              </a:rPr>
              <a:t>Though Palestine was in the southern regions, it is singled out because the little horn’s rule over the holy land would have </a:t>
            </a:r>
            <a:r>
              <a:rPr lang="en-US" sz="4000" b="1" i="1" dirty="0">
                <a:solidFill>
                  <a:schemeClr val="bg1"/>
                </a:solidFill>
                <a:effectLst>
                  <a:outerShdw blurRad="38100" dist="38100" dir="2700000" algn="ctr" rotWithShape="0">
                    <a:schemeClr val="tx1"/>
                  </a:outerShdw>
                </a:effectLst>
              </a:rPr>
              <a:t>enormous</a:t>
            </a:r>
            <a:r>
              <a:rPr lang="en-US" sz="4000" dirty="0">
                <a:solidFill>
                  <a:schemeClr val="bg1"/>
                </a:solidFill>
                <a:effectLst>
                  <a:outerShdw blurRad="38100" dist="38100" dir="2700000" algn="ctr" rotWithShape="0">
                    <a:schemeClr val="tx1"/>
                  </a:outerShdw>
                </a:effectLst>
              </a:rPr>
              <a:t> consequences for the Jewish people</a:t>
            </a:r>
          </a:p>
        </p:txBody>
      </p:sp>
      <p:sp>
        <p:nvSpPr>
          <p:cNvPr id="7" name="Title 1">
            <a:extLst>
              <a:ext uri="{FF2B5EF4-FFF2-40B4-BE49-F238E27FC236}">
                <a16:creationId xmlns:a16="http://schemas.microsoft.com/office/drawing/2014/main" id="{B6CFCAB3-F337-53BC-5B36-EADFCD08AC6E}"/>
              </a:ext>
            </a:extLst>
          </p:cNvPr>
          <p:cNvSpPr>
            <a:spLocks noGrp="1"/>
          </p:cNvSpPr>
          <p:nvPr>
            <p:ph type="title"/>
          </p:nvPr>
        </p:nvSpPr>
        <p:spPr>
          <a:xfrm>
            <a:off x="0" y="4"/>
            <a:ext cx="12192000" cy="744579"/>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8:9</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Out of one of them came a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which grew exceedingly great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toward the south</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toward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east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toward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glorious land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DDFF8C3-50AD-3402-F3D0-D786E0816A51}"/>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 </a:t>
            </a:r>
            <a:r>
              <a:rPr lang="en-US" dirty="0">
                <a:solidFill>
                  <a:schemeClr val="bg1"/>
                </a:solidFill>
                <a:effectLst>
                  <a:outerShdw blurRad="38100" dist="38100" dir="2700000" algn="ctr" rotWithShape="0">
                    <a:schemeClr val="tx1"/>
                  </a:outerShdw>
                </a:effectLst>
              </a:rPr>
              <a:t>225</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318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990A7C34-2754-1B5E-6FD9-1E4BABF4A78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BFEA3E8-E29D-AF9E-3F01-914653AC23A5}"/>
              </a:ext>
            </a:extLst>
          </p:cNvPr>
          <p:cNvSpPr>
            <a:spLocks noGrp="1"/>
          </p:cNvSpPr>
          <p:nvPr>
            <p:ph idx="1"/>
          </p:nvPr>
        </p:nvSpPr>
        <p:spPr>
          <a:xfrm>
            <a:off x="141977" y="1119051"/>
            <a:ext cx="11908046" cy="5220789"/>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The term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host of heaven</a:t>
            </a:r>
            <a:r>
              <a:rPr lang="en-US" sz="4000" dirty="0">
                <a:solidFill>
                  <a:schemeClr val="bg1"/>
                </a:solidFill>
                <a:effectLst>
                  <a:outerShdw blurRad="38100" dist="38100" dir="2700000" algn="ctr" rotWithShape="0">
                    <a:schemeClr val="tx1"/>
                  </a:outerShdw>
                </a:effectLst>
              </a:rPr>
              <a:t>” refers here to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stars</a:t>
            </a:r>
            <a:r>
              <a:rPr lang="en-US" sz="4000" dirty="0">
                <a:solidFill>
                  <a:schemeClr val="bg1"/>
                </a:solidFill>
                <a:effectLst>
                  <a:outerShdw blurRad="38100" dist="38100" dir="2700000" algn="ctr" rotWithShape="0">
                    <a:schemeClr val="tx1"/>
                  </a:outerShdw>
                </a:effectLst>
              </a:rPr>
              <a:t>” of heaven (cf. Deut 4:19). </a:t>
            </a:r>
          </a:p>
          <a:p>
            <a:r>
              <a:rPr lang="en-US" sz="4000" dirty="0">
                <a:solidFill>
                  <a:schemeClr val="bg1"/>
                </a:solidFill>
                <a:effectLst>
                  <a:outerShdw blurRad="38100" dist="38100" dir="2700000" algn="ctr" rotWithShape="0">
                    <a:schemeClr val="tx1"/>
                  </a:outerShdw>
                </a:effectLst>
              </a:rPr>
              <a:t>We are told here that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it</a:t>
            </a:r>
            <a:r>
              <a:rPr lang="en-US" sz="4000" dirty="0">
                <a:solidFill>
                  <a:schemeClr val="bg1"/>
                </a:solidFill>
                <a:effectLst>
                  <a:outerShdw blurRad="38100" dist="38100" dir="2700000" algn="ctr" rotWithShape="0">
                    <a:schemeClr val="tx1"/>
                  </a:outerShdw>
                </a:effectLst>
              </a:rPr>
              <a:t>” (i.e.,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little horn</a:t>
            </a:r>
            <a:r>
              <a:rPr lang="en-US" sz="4000" dirty="0">
                <a:solidFill>
                  <a:schemeClr val="bg1"/>
                </a:solidFill>
                <a:effectLst>
                  <a:outerShdw blurRad="38100" dist="38100" dir="2700000" algn="ctr" rotWithShape="0">
                    <a:schemeClr val="tx1"/>
                  </a:outerShdw>
                </a:effectLst>
              </a:rPr>
              <a:t>”) took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some of the stars</a:t>
            </a:r>
            <a:r>
              <a:rPr lang="en-US" sz="4000" dirty="0">
                <a:solidFill>
                  <a:schemeClr val="bg1"/>
                </a:solidFill>
                <a:effectLst>
                  <a:outerShdw blurRad="38100" dist="38100" dir="2700000" algn="ctr" rotWithShape="0">
                    <a:schemeClr val="tx1"/>
                  </a:outerShdw>
                </a:effectLst>
              </a:rPr>
              <a:t>”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threw [them] down to the ground and trampled on them.</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Based on the interpretation of this vision that is given later (in vs. 24) , it appears that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stars</a:t>
            </a:r>
            <a:r>
              <a:rPr lang="en-US" sz="4000" dirty="0">
                <a:solidFill>
                  <a:schemeClr val="bg1"/>
                </a:solidFill>
                <a:effectLst>
                  <a:outerShdw blurRad="38100" dist="38100" dir="2700000" algn="ctr" rotWithShape="0">
                    <a:schemeClr val="tx1"/>
                  </a:outerShdw>
                </a:effectLst>
              </a:rPr>
              <a:t>” being thrown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down to the ground</a:t>
            </a:r>
            <a:r>
              <a:rPr lang="en-US" sz="4000" dirty="0">
                <a:solidFill>
                  <a:schemeClr val="bg1"/>
                </a:solidFill>
                <a:effectLst>
                  <a:outerShdw blurRad="38100" dist="38100" dir="2700000" algn="ctr" rotWithShape="0">
                    <a:schemeClr val="tx1"/>
                  </a:outerShdw>
                </a:effectLst>
              </a:rPr>
              <a:t>”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trampled on</a:t>
            </a:r>
            <a:r>
              <a:rPr lang="en-US" sz="4000" dirty="0">
                <a:solidFill>
                  <a:schemeClr val="bg1"/>
                </a:solidFill>
                <a:effectLst>
                  <a:outerShdw blurRad="38100" dist="38100" dir="2700000" algn="ctr" rotWithShape="0">
                    <a:schemeClr val="tx1"/>
                  </a:outerShdw>
                </a:effectLst>
              </a:rPr>
              <a:t>” symbolize the Jewish saints in Palestine as shining lights (cf. 12:3) who will be severely persecuted by the little horn. </a:t>
            </a:r>
          </a:p>
          <a:p>
            <a:r>
              <a:rPr lang="en-US" sz="4000" dirty="0">
                <a:solidFill>
                  <a:schemeClr val="bg1"/>
                </a:solidFill>
                <a:effectLst>
                  <a:outerShdw blurRad="38100" dist="38100" dir="2700000" algn="ctr" rotWithShape="0">
                    <a:schemeClr val="tx1"/>
                  </a:outerShdw>
                </a:effectLst>
              </a:rPr>
              <a:t>This king (the little horn) will become so arrogant that he is willing to assert himself against the saints of God and even against God himself.</a:t>
            </a:r>
          </a:p>
          <a:p>
            <a:r>
              <a:rPr lang="en-US" sz="4000" dirty="0">
                <a:solidFill>
                  <a:schemeClr val="bg1"/>
                </a:solidFill>
                <a:effectLst>
                  <a:outerShdw blurRad="38100" dist="38100" dir="2700000" algn="ctr" rotWithShape="0">
                    <a:schemeClr val="tx1"/>
                  </a:outerShdw>
                </a:effectLst>
              </a:rPr>
              <a:t>Antiochus’s persecution of the Jews began in 170 B.C. with the assassination of the high priest </a:t>
            </a:r>
            <a:r>
              <a:rPr lang="en-US" sz="4000" dirty="0" err="1">
                <a:solidFill>
                  <a:schemeClr val="bg1"/>
                </a:solidFill>
                <a:effectLst>
                  <a:outerShdw blurRad="38100" dist="38100" dir="2700000" algn="ctr" rotWithShape="0">
                    <a:schemeClr val="tx1"/>
                  </a:outerShdw>
                </a:effectLst>
              </a:rPr>
              <a:t>Onias</a:t>
            </a:r>
            <a:r>
              <a:rPr lang="en-US" sz="4000" dirty="0">
                <a:solidFill>
                  <a:schemeClr val="bg1"/>
                </a:solidFill>
                <a:effectLst>
                  <a:outerShdw blurRad="38100" dist="38100" dir="2700000" algn="ctr" rotWithShape="0">
                    <a:schemeClr val="tx1"/>
                  </a:outerShdw>
                </a:effectLst>
              </a:rPr>
              <a:t> III and ended when the temple was rededicated in December 164 B.C. </a:t>
            </a:r>
          </a:p>
        </p:txBody>
      </p:sp>
      <p:sp>
        <p:nvSpPr>
          <p:cNvPr id="7" name="Title 1">
            <a:extLst>
              <a:ext uri="{FF2B5EF4-FFF2-40B4-BE49-F238E27FC236}">
                <a16:creationId xmlns:a16="http://schemas.microsoft.com/office/drawing/2014/main" id="{4C3A9F93-B1C5-8558-1900-860ACC6A11BC}"/>
              </a:ext>
            </a:extLst>
          </p:cNvPr>
          <p:cNvSpPr>
            <a:spLocks noGrp="1"/>
          </p:cNvSpPr>
          <p:nvPr>
            <p:ph type="title"/>
          </p:nvPr>
        </p:nvSpPr>
        <p:spPr>
          <a:xfrm>
            <a:off x="0" y="4"/>
            <a:ext cx="12192000" cy="748933"/>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8:10</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It grew great, even to the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host of heaven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some of the host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some of the stars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threw down to the ground and trampled on them</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F02F487-1D6C-1F6D-8BD7-7F6D63C44465}"/>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225–226</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9063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2B945585-CEF1-1C92-C89A-5BBAAEACAB2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B72163-C8F6-EE60-E66F-E8CD34E981FB}"/>
              </a:ext>
            </a:extLst>
          </p:cNvPr>
          <p:cNvSpPr>
            <a:spLocks noGrp="1"/>
          </p:cNvSpPr>
          <p:nvPr>
            <p:ph idx="1"/>
          </p:nvPr>
        </p:nvSpPr>
        <p:spPr>
          <a:xfrm>
            <a:off x="161400" y="1001486"/>
            <a:ext cx="11975432" cy="5596039"/>
          </a:xfrm>
        </p:spPr>
        <p:txBody>
          <a:bodyPr>
            <a:normAutofit fontScale="85000" lnSpcReduction="20000"/>
          </a:bodyPr>
          <a:lstStyle/>
          <a:p>
            <a:r>
              <a:rPr lang="en-US" sz="4000" dirty="0">
                <a:solidFill>
                  <a:schemeClr val="bg1"/>
                </a:solidFill>
                <a:effectLst>
                  <a:outerShdw blurRad="38100" dist="38100" dir="2700000" algn="ctr" rotWithShape="0">
                    <a:schemeClr val="tx1"/>
                  </a:outerShdw>
                </a:effectLst>
              </a:rPr>
              <a:t>During this period of persecution, Antiochus executed thousands of Jews who resisted his unfair regulations. </a:t>
            </a:r>
          </a:p>
          <a:p>
            <a:r>
              <a:rPr lang="en-US" sz="4000" dirty="0">
                <a:solidFill>
                  <a:schemeClr val="bg1"/>
                </a:solidFill>
                <a:effectLst>
                  <a:outerShdw blurRad="38100" dist="38100" dir="2700000" algn="ctr" rotWithShape="0">
                    <a:schemeClr val="tx1"/>
                  </a:outerShdw>
                </a:effectLst>
              </a:rPr>
              <a:t>In 169 B.C., he plundered the temple in Jerusalem (taking its treasures, including the furniture that was adorned with precious metals) and committed “</a:t>
            </a:r>
            <a:r>
              <a:rPr lang="en-US" sz="4000" i="1" dirty="0">
                <a:solidFill>
                  <a:schemeClr val="bg1"/>
                </a:solidFill>
                <a:effectLst>
                  <a:outerShdw blurRad="38100" dist="38100" dir="2700000" algn="ctr" rotWithShape="0">
                    <a:schemeClr val="tx1"/>
                  </a:outerShdw>
                </a:effectLst>
                <a:latin typeface="Cambria" panose="02040503050406030204" pitchFamily="18" charset="0"/>
                <a:ea typeface="Cambria" panose="02040503050406030204" pitchFamily="18" charset="0"/>
              </a:rPr>
              <a:t>deeds of murder</a:t>
            </a:r>
            <a:r>
              <a:rPr lang="en-US" sz="4000" dirty="0">
                <a:solidFill>
                  <a:schemeClr val="bg1"/>
                </a:solidFill>
                <a:effectLst>
                  <a:outerShdw blurRad="38100" dist="38100" dir="2700000" algn="ctr" rotWithShape="0">
                    <a:schemeClr val="tx1"/>
                  </a:outerShdw>
                </a:effectLst>
              </a:rPr>
              <a:t>” (cf. 1 Macc 1:20–24; 2 Macc 5:1ff.). </a:t>
            </a:r>
          </a:p>
          <a:p>
            <a:r>
              <a:rPr lang="en-US" sz="4000" dirty="0">
                <a:solidFill>
                  <a:schemeClr val="bg1"/>
                </a:solidFill>
                <a:effectLst>
                  <a:outerShdw blurRad="38100" dist="38100" dir="2700000" algn="ctr" rotWithShape="0">
                    <a:schemeClr val="tx1"/>
                  </a:outerShdw>
                </a:effectLst>
              </a:rPr>
              <a:t>In 2 Macc 5:11–14 these “</a:t>
            </a:r>
            <a:r>
              <a:rPr lang="en-US" sz="4000" i="1" dirty="0">
                <a:solidFill>
                  <a:schemeClr val="bg1"/>
                </a:solidFill>
                <a:effectLst>
                  <a:outerShdw blurRad="38100" dist="38100" dir="2700000" algn="ctr" rotWithShape="0">
                    <a:schemeClr val="tx1"/>
                  </a:outerShdw>
                </a:effectLst>
                <a:latin typeface="Cambria" panose="02040503050406030204" pitchFamily="18" charset="0"/>
                <a:ea typeface="Cambria" panose="02040503050406030204" pitchFamily="18" charset="0"/>
              </a:rPr>
              <a:t>deeds of murder</a:t>
            </a:r>
            <a:r>
              <a:rPr lang="en-US" sz="4000" dirty="0">
                <a:solidFill>
                  <a:schemeClr val="bg1"/>
                </a:solidFill>
                <a:effectLst>
                  <a:outerShdw blurRad="38100" dist="38100" dir="2700000" algn="ctr" rotWithShape="0">
                    <a:schemeClr val="tx1"/>
                  </a:outerShdw>
                </a:effectLst>
              </a:rPr>
              <a:t>” are said to have included the slaughter of eighty thousand men, women, boys, girls, even infants by Antiochus’s soldiers during this attack upon Jerusalem. </a:t>
            </a:r>
          </a:p>
          <a:p>
            <a:r>
              <a:rPr lang="en-US" sz="4000" dirty="0">
                <a:solidFill>
                  <a:schemeClr val="bg1"/>
                </a:solidFill>
                <a:effectLst>
                  <a:outerShdw blurRad="38100" dist="38100" dir="2700000" algn="ctr" rotWithShape="0">
                    <a:schemeClr val="tx1"/>
                  </a:outerShdw>
                </a:effectLst>
              </a:rPr>
              <a:t>In December 167 B.C. Antiochus committed his crowning act of sacrilege against the Jewish religion by erecting an altar to Zeus in the temple precincts and offering swine on it (cf. 1 Macc 1:37, 39, 44–47, 54, 59; 2 Macc 6:2–5).</a:t>
            </a:r>
          </a:p>
        </p:txBody>
      </p:sp>
      <p:sp>
        <p:nvSpPr>
          <p:cNvPr id="7" name="Title 1">
            <a:extLst>
              <a:ext uri="{FF2B5EF4-FFF2-40B4-BE49-F238E27FC236}">
                <a16:creationId xmlns:a16="http://schemas.microsoft.com/office/drawing/2014/main" id="{D6EE6A92-BEB2-95F6-D65C-E3C956380479}"/>
              </a:ext>
            </a:extLst>
          </p:cNvPr>
          <p:cNvSpPr>
            <a:spLocks noGrp="1"/>
          </p:cNvSpPr>
          <p:nvPr>
            <p:ph type="title"/>
          </p:nvPr>
        </p:nvSpPr>
        <p:spPr>
          <a:xfrm>
            <a:off x="0" y="4"/>
            <a:ext cx="12192000" cy="839873"/>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8:10</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It grew great, even to the host of heaven. And some of the host and some of the stars it threw down to the ground and trampled on them.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31904CC-0F1F-3A2D-56B5-5E20104928C1}"/>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225–226</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4721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5B869A86-A205-0EAB-C1EA-D378D36B4C6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29437E-542C-5750-6C6A-F03939F325C2}"/>
              </a:ext>
            </a:extLst>
          </p:cNvPr>
          <p:cNvSpPr>
            <a:spLocks noGrp="1"/>
          </p:cNvSpPr>
          <p:nvPr>
            <p:ph idx="1"/>
          </p:nvPr>
        </p:nvSpPr>
        <p:spPr>
          <a:xfrm>
            <a:off x="148337" y="1019133"/>
            <a:ext cx="11975432" cy="5377639"/>
          </a:xfrm>
        </p:spPr>
        <p:txBody>
          <a:bodyPr>
            <a:normAutofit fontScale="85000" lnSpcReduction="20000"/>
          </a:bodyPr>
          <a:lstStyle/>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Prince of the host</a:t>
            </a:r>
            <a:r>
              <a:rPr lang="en-US" sz="4000" dirty="0">
                <a:solidFill>
                  <a:schemeClr val="bg1"/>
                </a:solidFill>
                <a:effectLst>
                  <a:outerShdw blurRad="38100" dist="38100" dir="2700000" algn="ctr" rotWithShape="0">
                    <a:schemeClr val="tx1"/>
                  </a:outerShdw>
                </a:effectLst>
              </a:rPr>
              <a:t>” refers to the God of the Jews who the little horn is persecuting (cf. vs. 25). </a:t>
            </a:r>
          </a:p>
          <a:p>
            <a:r>
              <a:rPr lang="en-US" sz="4000" dirty="0">
                <a:solidFill>
                  <a:schemeClr val="bg1"/>
                </a:solidFill>
                <a:effectLst>
                  <a:outerShdw blurRad="38100" dist="38100" dir="2700000" algn="ctr" rotWithShape="0">
                    <a:schemeClr val="tx1"/>
                  </a:outerShdw>
                </a:effectLst>
              </a:rPr>
              <a:t>Not only would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4000" dirty="0">
                <a:solidFill>
                  <a:schemeClr val="bg1"/>
                </a:solidFill>
                <a:effectLst>
                  <a:outerShdw blurRad="38100" dist="38100" dir="2700000" algn="ctr" rotWithShape="0">
                    <a:schemeClr val="tx1"/>
                  </a:outerShdw>
                </a:effectLst>
              </a:rPr>
              <a:t>” consider himself the Prince’s equal; he would also set himself against the Prince. </a:t>
            </a:r>
          </a:p>
          <a:p>
            <a:r>
              <a:rPr lang="en-US" sz="4000" dirty="0">
                <a:solidFill>
                  <a:schemeClr val="bg1"/>
                </a:solidFill>
                <a:effectLst>
                  <a:outerShdw blurRad="38100" dist="38100" dir="2700000" algn="ctr" rotWithShape="0">
                    <a:schemeClr val="tx1"/>
                  </a:outerShdw>
                </a:effectLst>
              </a:rPr>
              <a:t>He believed that he and his Greek gods were above Yahweh, and he blatantly attacked Yahweh and his worshipers. </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regular burnt offering was taken away from him</a:t>
            </a:r>
            <a:r>
              <a:rPr lang="en-US" sz="4000" dirty="0">
                <a:solidFill>
                  <a:schemeClr val="bg1"/>
                </a:solidFill>
                <a:effectLst>
                  <a:outerShdw blurRad="38100" dist="38100" dir="2700000" algn="ctr" rotWithShape="0">
                    <a:schemeClr val="tx1"/>
                  </a:outerShdw>
                </a:effectLst>
              </a:rPr>
              <a:t>” – in 167 B.C., Antiochus issued an order that the regular ceremonial observances to Yahweh were forbidden, and thus sacrifices ceased being offered to him (cf. 1 Macc 1:44–45).</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place of his sanctuary was overthrown</a:t>
            </a:r>
            <a:r>
              <a:rPr lang="en-US" sz="4000" dirty="0">
                <a:solidFill>
                  <a:schemeClr val="bg1"/>
                </a:solidFill>
                <a:effectLst>
                  <a:outerShdw blurRad="38100" dist="38100" dir="2700000" algn="ctr" rotWithShape="0">
                    <a:schemeClr val="tx1"/>
                  </a:outerShdw>
                </a:effectLst>
              </a:rPr>
              <a:t>” is probably a reference to Antiochus’ desecration of the temple mentioned earlier (cf. 1 Macc 1:20–23, 47, 54; 2 Macc 6:2–5).</a:t>
            </a:r>
          </a:p>
        </p:txBody>
      </p:sp>
      <p:sp>
        <p:nvSpPr>
          <p:cNvPr id="7" name="Title 1">
            <a:extLst>
              <a:ext uri="{FF2B5EF4-FFF2-40B4-BE49-F238E27FC236}">
                <a16:creationId xmlns:a16="http://schemas.microsoft.com/office/drawing/2014/main" id="{1BA2AD20-56C3-A951-2802-1EBC0380DDA1}"/>
              </a:ext>
            </a:extLst>
          </p:cNvPr>
          <p:cNvSpPr>
            <a:spLocks noGrp="1"/>
          </p:cNvSpPr>
          <p:nvPr>
            <p:ph type="title"/>
          </p:nvPr>
        </p:nvSpPr>
        <p:spPr>
          <a:xfrm>
            <a:off x="0" y="4"/>
            <a:ext cx="12192000" cy="839873"/>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8:11</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It became great, even as great as the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Prince of the host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regular burnt offering was taken away from him</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place of his sanctuary was overthrown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0E44467-1A86-8B31-9AA6-802AFFE4CA9E}"/>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226–227</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0430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30E7B561-F18E-C3E7-6474-4772F8D92F4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81D07B-40C9-9171-4528-5EB4795C33D3}"/>
              </a:ext>
            </a:extLst>
          </p:cNvPr>
          <p:cNvSpPr>
            <a:spLocks noGrp="1"/>
          </p:cNvSpPr>
          <p:nvPr>
            <p:ph idx="1"/>
          </p:nvPr>
        </p:nvSpPr>
        <p:spPr>
          <a:xfrm>
            <a:off x="144309" y="978851"/>
            <a:ext cx="11975432" cy="5663641"/>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Here we’re given the reason why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host</a:t>
            </a:r>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4000" dirty="0">
                <a:solidFill>
                  <a:schemeClr val="bg1"/>
                </a:solidFill>
                <a:effectLst>
                  <a:outerShdw blurRad="38100" dist="38100" dir="2700000" algn="ctr" rotWithShape="0">
                    <a:schemeClr val="tx1"/>
                  </a:outerShdw>
                </a:effectLst>
              </a:rPr>
              <a:t>[of the Jewish saints] were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given over</a:t>
            </a:r>
            <a:r>
              <a:rPr lang="en-US" sz="4000" dirty="0">
                <a:solidFill>
                  <a:schemeClr val="bg1"/>
                </a:solidFill>
                <a:effectLst>
                  <a:outerShdw blurRad="38100" dist="38100" dir="2700000" algn="ctr" rotWithShape="0">
                    <a:schemeClr val="tx1"/>
                  </a:outerShdw>
                </a:effectLst>
              </a:rPr>
              <a:t>” to Antiochus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little horn</a:t>
            </a:r>
            <a:r>
              <a:rPr lang="en-US" sz="4000" dirty="0">
                <a:solidFill>
                  <a:schemeClr val="bg1"/>
                </a:solidFill>
                <a:effectLst>
                  <a:outerShdw blurRad="38100" dist="38100" dir="2700000" algn="ctr" rotWithShape="0">
                    <a:schemeClr val="tx1"/>
                  </a:outerShdw>
                </a:effectLst>
              </a:rPr>
              <a:t>”) for persecution: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because of transgression</a:t>
            </a:r>
            <a:r>
              <a:rPr lang="en-US" sz="4000" dirty="0">
                <a:solidFill>
                  <a:schemeClr val="bg1"/>
                </a:solidFill>
                <a:effectLst>
                  <a:outerShdw blurRad="38100" dist="38100" dir="2700000" algn="ctr" rotWithShape="0">
                    <a:schemeClr val="tx1"/>
                  </a:outerShdw>
                </a:effectLst>
              </a:rPr>
              <a:t>” on the part of the Jewish people. </a:t>
            </a:r>
          </a:p>
          <a:p>
            <a:r>
              <a:rPr lang="en-US" sz="4000" dirty="0">
                <a:solidFill>
                  <a:schemeClr val="bg1"/>
                </a:solidFill>
                <a:effectLst>
                  <a:outerShdw blurRad="38100" dist="38100" dir="2700000" algn="ctr" rotWithShape="0">
                    <a:schemeClr val="tx1"/>
                  </a:outerShdw>
                </a:effectLst>
              </a:rPr>
              <a:t>During that time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regular burnt offering</a:t>
            </a:r>
            <a:r>
              <a:rPr lang="en-US" sz="4000" dirty="0">
                <a:solidFill>
                  <a:schemeClr val="bg1"/>
                </a:solidFill>
                <a:effectLst>
                  <a:outerShdw blurRad="38100" dist="38100" dir="2700000" algn="ctr" rotWithShape="0">
                    <a:schemeClr val="tx1"/>
                  </a:outerShdw>
                </a:effectLst>
              </a:rPr>
              <a:t>” would be terminated by Antiochus (cf. v. 11) and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it</a:t>
            </a:r>
            <a:r>
              <a:rPr lang="en-US" sz="4000" dirty="0">
                <a:solidFill>
                  <a:schemeClr val="bg1"/>
                </a:solidFill>
                <a:effectLst>
                  <a:outerShdw blurRad="38100" dist="38100" dir="2700000" algn="ctr" rotWithShape="0">
                    <a:schemeClr val="tx1"/>
                  </a:outerShdw>
                </a:effectLst>
              </a:rPr>
              <a:t>” [the little horn, Antiochus]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will act </a:t>
            </a:r>
            <a:r>
              <a:rPr lang="en-US" sz="4000" dirty="0">
                <a:solidFill>
                  <a:schemeClr val="bg1"/>
                </a:solidFill>
                <a:effectLst>
                  <a:outerShdw blurRad="38100" dist="38100" dir="2700000" algn="ctr" rotWithShape="0">
                    <a:schemeClr val="tx1"/>
                  </a:outerShdw>
                </a:effectLst>
              </a:rPr>
              <a:t>[as he pleases]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and prosper</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The evil dictator will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throw truth to the ground</a:t>
            </a:r>
            <a:r>
              <a:rPr lang="en-US" sz="4000" dirty="0">
                <a:solidFill>
                  <a:schemeClr val="bg1"/>
                </a:solidFill>
                <a:effectLst>
                  <a:outerShdw blurRad="38100" dist="38100" dir="2700000" algn="ctr" rotWithShape="0">
                    <a:schemeClr val="tx1"/>
                  </a:outerShdw>
                </a:effectLst>
              </a:rPr>
              <a:t>” (cf. Ezek 19:12) by repressing the true teachings (religion) of Yahweh and attempting to destroy the Hebrew Scriptures, which embodied the true religion. </a:t>
            </a:r>
          </a:p>
          <a:p>
            <a:r>
              <a:rPr lang="en-US" sz="4000" dirty="0">
                <a:solidFill>
                  <a:schemeClr val="bg1"/>
                </a:solidFill>
                <a:effectLst>
                  <a:outerShdw blurRad="38100" dist="38100" dir="2700000" algn="ctr" rotWithShape="0">
                    <a:schemeClr val="tx1"/>
                  </a:outerShdw>
                </a:effectLst>
              </a:rPr>
              <a:t>According to 1 Macc 1:56–57: “</a:t>
            </a:r>
            <a:r>
              <a:rPr lang="en-US" sz="4000" i="1"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books of the law which they found they tore to pieces and burned with fire. Where the book of the covenant was found in the possession of any one, or if any one adhered to the law, the decree of the king condemned him to death</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The satanically inspired king was endeavoring to rid the world of the Word of God as tyrants have attempted to do many times since. </a:t>
            </a:r>
          </a:p>
        </p:txBody>
      </p:sp>
      <p:sp>
        <p:nvSpPr>
          <p:cNvPr id="7" name="Title 1">
            <a:extLst>
              <a:ext uri="{FF2B5EF4-FFF2-40B4-BE49-F238E27FC236}">
                <a16:creationId xmlns:a16="http://schemas.microsoft.com/office/drawing/2014/main" id="{FB104001-A860-3D40-3B5B-ED90543B9036}"/>
              </a:ext>
            </a:extLst>
          </p:cNvPr>
          <p:cNvSpPr>
            <a:spLocks noGrp="1"/>
          </p:cNvSpPr>
          <p:nvPr>
            <p:ph type="title"/>
          </p:nvPr>
        </p:nvSpPr>
        <p:spPr>
          <a:xfrm>
            <a:off x="0" y="4"/>
            <a:ext cx="12192000" cy="858001"/>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8:12</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host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will be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given over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to it together with the regular burnt offering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because of transgression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it will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throw truth to the ground</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it will act and prosper.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999F0D0-26BE-143C-270F-95BC82EE9DC8}"/>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227–228</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415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E87994DC-5936-956D-BB2B-9A7676E9333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C3F97E-C126-EBA8-4DF6-C47A04194A38}"/>
              </a:ext>
            </a:extLst>
          </p:cNvPr>
          <p:cNvSpPr>
            <a:spLocks noGrp="1"/>
          </p:cNvSpPr>
          <p:nvPr>
            <p:ph idx="1"/>
          </p:nvPr>
        </p:nvSpPr>
        <p:spPr>
          <a:xfrm>
            <a:off x="148337" y="1289022"/>
            <a:ext cx="11975432" cy="5199646"/>
          </a:xfrm>
        </p:spPr>
        <p:txBody>
          <a:bodyPr>
            <a:normAutofit fontScale="70000" lnSpcReduction="20000"/>
          </a:bodyPr>
          <a:lstStyle/>
          <a:p>
            <a:r>
              <a:rPr lang="en-US" sz="4000" dirty="0">
                <a:solidFill>
                  <a:schemeClr val="bg1"/>
                </a:solidFill>
                <a:effectLst>
                  <a:outerShdw blurRad="38100" dist="38100" dir="2700000" algn="ctr" rotWithShape="0">
                    <a:schemeClr val="tx1"/>
                  </a:outerShdw>
                </a:effectLst>
              </a:rPr>
              <a:t>Without introduction two heavenly beings suddenly appeared on the scene. </a:t>
            </a:r>
          </a:p>
          <a:p>
            <a:r>
              <a:rPr lang="en-US" sz="4000" dirty="0">
                <a:solidFill>
                  <a:schemeClr val="bg1"/>
                </a:solidFill>
                <a:effectLst>
                  <a:outerShdw blurRad="38100" dist="38100" dir="2700000" algn="ctr" rotWithShape="0">
                    <a:schemeClr val="tx1"/>
                  </a:outerShdw>
                </a:effectLst>
              </a:rPr>
              <a:t>Daniel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heard</a:t>
            </a:r>
            <a:r>
              <a:rPr lang="en-US" sz="4000" dirty="0">
                <a:solidFill>
                  <a:schemeClr val="bg1"/>
                </a:solidFill>
                <a:effectLst>
                  <a:outerShdw blurRad="38100" dist="38100" dir="2700000" algn="ctr" rotWithShape="0">
                    <a:schemeClr val="tx1"/>
                  </a:outerShdw>
                </a:effectLst>
              </a:rPr>
              <a:t>” an angel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holy one</a:t>
            </a:r>
            <a:r>
              <a:rPr lang="en-US" sz="4000" dirty="0">
                <a:solidFill>
                  <a:schemeClr val="bg1"/>
                </a:solidFill>
                <a:effectLst>
                  <a:outerShdw blurRad="38100" dist="38100" dir="2700000" algn="ctr" rotWithShape="0">
                    <a:schemeClr val="tx1"/>
                  </a:outerShdw>
                </a:effectLst>
              </a:rPr>
              <a: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speaking</a:t>
            </a:r>
            <a:r>
              <a:rPr lang="en-US" sz="4000" dirty="0">
                <a:solidFill>
                  <a:schemeClr val="bg1"/>
                </a:solidFill>
                <a:effectLst>
                  <a:outerShdw blurRad="38100" dist="38100" dir="2700000" algn="ctr" rotWithShape="0">
                    <a:schemeClr val="tx1"/>
                  </a:outerShdw>
                </a:effectLst>
              </a:rPr>
              <a:t>” (to another angel). </a:t>
            </a:r>
          </a:p>
          <a:p>
            <a:r>
              <a:rPr lang="en-US" sz="4000" dirty="0">
                <a:solidFill>
                  <a:schemeClr val="bg1"/>
                </a:solidFill>
                <a:effectLst>
                  <a:outerShdw blurRad="38100" dist="38100" dir="2700000" algn="ctr" rotWithShape="0">
                    <a:schemeClr val="tx1"/>
                  </a:outerShdw>
                </a:effectLst>
              </a:rPr>
              <a:t>A second angel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another holy one</a:t>
            </a:r>
            <a:r>
              <a:rPr lang="en-US" sz="4000" dirty="0">
                <a:solidFill>
                  <a:schemeClr val="bg1"/>
                </a:solidFill>
                <a:effectLst>
                  <a:outerShdw blurRad="38100" dist="38100" dir="2700000" algn="ctr" rotWithShape="0">
                    <a:schemeClr val="tx1"/>
                  </a:outerShdw>
                </a:effectLst>
              </a:rPr>
              <a:t>”) said to the one who was speaking,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how long is the… giving over of the sanctuary and host to be trampled underfoot?</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The angel’s question is, How long would temple worship cease and the persecution of the saints described in Daniel’s vision continue? </a:t>
            </a:r>
          </a:p>
          <a:p>
            <a:r>
              <a:rPr lang="en-US" sz="4000" dirty="0">
                <a:solidFill>
                  <a:schemeClr val="bg1"/>
                </a:solidFill>
                <a:effectLst>
                  <a:outerShdw blurRad="38100" dist="38100" dir="2700000" algn="ctr" rotWithShape="0">
                    <a:schemeClr val="tx1"/>
                  </a:outerShdw>
                </a:effectLst>
              </a:rPr>
              <a:t>During that time, no services would be held in the temple because it would be defiled by Antiochus, and idols would be set up in the temple precincts. </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transgression that makes desolate</a:t>
            </a:r>
            <a:r>
              <a:rPr lang="en-US" sz="4000" dirty="0">
                <a:solidFill>
                  <a:schemeClr val="bg1"/>
                </a:solidFill>
                <a:effectLst>
                  <a:outerShdw blurRad="38100" dist="38100" dir="2700000" algn="ctr" rotWithShape="0">
                    <a:schemeClr val="tx1"/>
                  </a:outerShdw>
                </a:effectLst>
              </a:rPr>
              <a:t>” probably refers to the Zeus statue set up by Antiochus in the temple and designated in 11:31 as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abomination that makes desolate</a:t>
            </a:r>
            <a:r>
              <a:rPr lang="en-US" sz="4000" dirty="0">
                <a:solidFill>
                  <a:schemeClr val="bg1"/>
                </a:solidFill>
                <a:effectLst>
                  <a:outerShdw blurRad="38100" dist="38100" dir="2700000" algn="ctr" rotWithShape="0">
                    <a:schemeClr val="tx1"/>
                  </a:outerShdw>
                </a:effectLst>
              </a:rPr>
              <a:t>.” </a:t>
            </a:r>
          </a:p>
          <a:p>
            <a:r>
              <a:rPr lang="en-US" sz="4000" dirty="0">
                <a:solidFill>
                  <a:schemeClr val="bg1"/>
                </a:solidFill>
                <a:effectLst>
                  <a:outerShdw blurRad="38100" dist="38100" dir="2700000" algn="ctr" rotWithShape="0">
                    <a:schemeClr val="tx1"/>
                  </a:outerShdw>
                </a:effectLst>
              </a:rPr>
              <a:t>The angel desired to know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how long</a:t>
            </a:r>
            <a:r>
              <a:rPr lang="en-US" sz="4000" dirty="0">
                <a:solidFill>
                  <a:schemeClr val="bg1"/>
                </a:solidFill>
                <a:effectLst>
                  <a:outerShdw blurRad="38100" dist="38100" dir="2700000" algn="ctr" rotWithShape="0">
                    <a:schemeClr val="tx1"/>
                  </a:outerShdw>
                </a:effectLst>
              </a:rPr>
              <a:t>” this period of desolation would last. </a:t>
            </a:r>
          </a:p>
          <a:p>
            <a:r>
              <a:rPr lang="en-US" sz="4000" dirty="0">
                <a:solidFill>
                  <a:schemeClr val="bg1"/>
                </a:solidFill>
                <a:effectLst>
                  <a:outerShdw blurRad="38100" dist="38100" dir="2700000" algn="ctr" rotWithShape="0">
                    <a:schemeClr val="tx1"/>
                  </a:outerShdw>
                </a:effectLst>
              </a:rPr>
              <a:t>Here it is demonstrated that angels are deeply interested in the affairs of God’s people.</a:t>
            </a:r>
          </a:p>
        </p:txBody>
      </p:sp>
      <p:sp>
        <p:nvSpPr>
          <p:cNvPr id="7" name="Title 1">
            <a:extLst>
              <a:ext uri="{FF2B5EF4-FFF2-40B4-BE49-F238E27FC236}">
                <a16:creationId xmlns:a16="http://schemas.microsoft.com/office/drawing/2014/main" id="{EABC021C-CE67-BE79-15F0-E052A1F0C3CC}"/>
              </a:ext>
            </a:extLst>
          </p:cNvPr>
          <p:cNvSpPr>
            <a:spLocks noGrp="1"/>
          </p:cNvSpPr>
          <p:nvPr>
            <p:ph type="title"/>
          </p:nvPr>
        </p:nvSpPr>
        <p:spPr>
          <a:xfrm>
            <a:off x="0" y="4"/>
            <a:ext cx="12192000" cy="1144003"/>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8:13</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Then I heard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 holy one speaking</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another holy one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said to the one who spoke, "For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how long </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is the vision concerning the regular burnt offering,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transgression that makes desolate</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the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giving over of the sanctuary and host to be trampled underfoot?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920B81F-C84A-33A6-FA9D-17F45F6FCE03}"/>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227–228</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3937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CCABE2EF-E39D-922A-17E2-60E10E0ED1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CE800D-C7A9-2623-6AE4-4151EDBDA8A4}"/>
              </a:ext>
            </a:extLst>
          </p:cNvPr>
          <p:cNvSpPr>
            <a:spLocks noGrp="1"/>
          </p:cNvSpPr>
          <p:nvPr>
            <p:ph idx="1"/>
          </p:nvPr>
        </p:nvSpPr>
        <p:spPr>
          <a:xfrm>
            <a:off x="148337" y="1047331"/>
            <a:ext cx="11975432" cy="5441338"/>
          </a:xfrm>
        </p:spPr>
        <p:txBody>
          <a:bodyPr>
            <a:normAutofit fontScale="77500" lnSpcReduction="20000"/>
          </a:bodyPr>
          <a:lstStyle/>
          <a:p>
            <a:r>
              <a:rPr lang="en-US" sz="4000" dirty="0">
                <a:solidFill>
                  <a:schemeClr val="bg1"/>
                </a:solidFill>
                <a:effectLst>
                  <a:outerShdw blurRad="38100" dist="38100" dir="2700000" algn="ctr" rotWithShape="0">
                    <a:schemeClr val="tx1"/>
                  </a:outerShdw>
                </a:effectLst>
              </a:rPr>
              <a:t>The question was apparently asked for Daniel’s sake, since the answer was given to Daniel rather than the angel. </a:t>
            </a:r>
          </a:p>
          <a:p>
            <a:r>
              <a:rPr lang="en-US" sz="4000" dirty="0">
                <a:solidFill>
                  <a:schemeClr val="bg1"/>
                </a:solidFill>
                <a:effectLst>
                  <a:outerShdw blurRad="38100" dist="38100" dir="2700000" algn="ctr" rotWithShape="0">
                    <a:schemeClr val="tx1"/>
                  </a:outerShdw>
                </a:effectLst>
              </a:rPr>
              <a:t>Daniel is told here that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giving over of the sanctuary and host to be trampled underfoot</a:t>
            </a:r>
            <a:r>
              <a:rPr lang="en-US" sz="4000" dirty="0">
                <a:solidFill>
                  <a:schemeClr val="bg1"/>
                </a:solidFill>
                <a:effectLst>
                  <a:outerShdw blurRad="38100" dist="38100" dir="2700000" algn="ctr" rotWithShape="0">
                    <a:schemeClr val="tx1"/>
                  </a:outerShdw>
                </a:effectLst>
              </a:rPr>
              <a:t>” (vs. 13) would last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2,300 evenings and mornings</a:t>
            </a:r>
            <a:r>
              <a:rPr lang="en-US" sz="4000" dirty="0">
                <a:solidFill>
                  <a:schemeClr val="bg1"/>
                </a:solidFill>
                <a:effectLst>
                  <a:outerShdw blurRad="38100" dist="38100" dir="2700000" algn="ctr" rotWithShape="0">
                    <a:schemeClr val="tx1"/>
                  </a:outerShdw>
                </a:effectLst>
              </a:rPr>
              <a:t>” which is a period of about six years and four months. </a:t>
            </a:r>
          </a:p>
          <a:p>
            <a:r>
              <a:rPr lang="en-US" sz="4000" dirty="0">
                <a:solidFill>
                  <a:schemeClr val="bg1"/>
                </a:solidFill>
                <a:effectLst>
                  <a:outerShdw blurRad="38100" dist="38100" dir="2700000" algn="ctr" rotWithShape="0">
                    <a:schemeClr val="tx1"/>
                  </a:outerShdw>
                </a:effectLst>
              </a:rPr>
              <a:t>He is then told that after this period of persecution,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sanctuary </a:t>
            </a:r>
            <a:r>
              <a:rPr lang="en-US" sz="4000" dirty="0">
                <a:solidFill>
                  <a:schemeClr val="bg1"/>
                </a:solidFill>
                <a:effectLst>
                  <a:outerShdw blurRad="38100" dist="38100" dir="2700000" algn="ctr" rotWithShape="0">
                    <a:schemeClr val="tx1"/>
                  </a:outerShdw>
                </a:effectLst>
              </a:rPr>
              <a:t>(i.e. the temple)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shall be restored to its rightful state</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We know historically this took place when Judas Maccabeus cleansed and rededicated the temple on December 14, 164 B.C. (cf. 1 Macc 4:52).</a:t>
            </a:r>
          </a:p>
          <a:p>
            <a:r>
              <a:rPr lang="en-US" sz="4000" dirty="0">
                <a:solidFill>
                  <a:schemeClr val="bg1"/>
                </a:solidFill>
                <a:effectLst>
                  <a:outerShdw blurRad="38100" dist="38100" dir="2700000" algn="ctr" rotWithShape="0">
                    <a:schemeClr val="tx1"/>
                  </a:outerShdw>
                </a:effectLst>
              </a:rPr>
              <a:t>Thus the 2,300 days began in the fall of 170 B.C. when </a:t>
            </a:r>
            <a:r>
              <a:rPr lang="en-US" sz="4000" dirty="0" err="1">
                <a:solidFill>
                  <a:schemeClr val="bg1"/>
                </a:solidFill>
                <a:effectLst>
                  <a:outerShdw blurRad="38100" dist="38100" dir="2700000" algn="ctr" rotWithShape="0">
                    <a:schemeClr val="tx1"/>
                  </a:outerShdw>
                </a:effectLst>
              </a:rPr>
              <a:t>Onias</a:t>
            </a:r>
            <a:r>
              <a:rPr lang="en-US" sz="4000" dirty="0">
                <a:solidFill>
                  <a:schemeClr val="bg1"/>
                </a:solidFill>
                <a:effectLst>
                  <a:outerShdw blurRad="38100" dist="38100" dir="2700000" algn="ctr" rotWithShape="0">
                    <a:schemeClr val="tx1"/>
                  </a:outerShdw>
                </a:effectLst>
              </a:rPr>
              <a:t> III (a former high priest) was murdered at the urging of the wicked high priest Menelaus, whom Antiochus had appointed to that position for a bribe. </a:t>
            </a:r>
          </a:p>
          <a:p>
            <a:r>
              <a:rPr lang="en-US" sz="4000" dirty="0">
                <a:solidFill>
                  <a:schemeClr val="bg1"/>
                </a:solidFill>
                <a:effectLst>
                  <a:outerShdw blurRad="38100" dist="38100" dir="2700000" algn="ctr" rotWithShape="0">
                    <a:schemeClr val="tx1"/>
                  </a:outerShdw>
                </a:effectLst>
              </a:rPr>
              <a:t>Today the Jews celebrate the Feast of Hanukkah (“dedication”) to commemorate this momentous event (cf. John 10:22).</a:t>
            </a:r>
          </a:p>
        </p:txBody>
      </p:sp>
      <p:sp>
        <p:nvSpPr>
          <p:cNvPr id="7" name="Title 1">
            <a:extLst>
              <a:ext uri="{FF2B5EF4-FFF2-40B4-BE49-F238E27FC236}">
                <a16:creationId xmlns:a16="http://schemas.microsoft.com/office/drawing/2014/main" id="{8E21A14B-D89E-FFC6-75B2-DEC4C5198EBC}"/>
              </a:ext>
            </a:extLst>
          </p:cNvPr>
          <p:cNvSpPr>
            <a:spLocks noGrp="1"/>
          </p:cNvSpPr>
          <p:nvPr>
            <p:ph type="title"/>
          </p:nvPr>
        </p:nvSpPr>
        <p:spPr>
          <a:xfrm>
            <a:off x="0" y="5"/>
            <a:ext cx="12192000" cy="886566"/>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8:14</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he said to me, “For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2,300 evenings and mornings</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Then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the sanctuary shall be restored to its rightful state</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E7D17DA-BB25-418E-DD78-A940D5434A76}"/>
              </a:ext>
            </a:extLst>
          </p:cNvPr>
          <p:cNvSpPr txBox="1"/>
          <p:nvPr/>
        </p:nvSpPr>
        <p:spPr>
          <a:xfrm>
            <a:off x="0" y="6488668"/>
            <a:ext cx="12192000" cy="369332"/>
          </a:xfrm>
          <a:prstGeom prst="rect">
            <a:avLst/>
          </a:prstGeom>
          <a:noFill/>
        </p:spPr>
        <p:txBody>
          <a:bodyPr wrap="square" rtlCol="0">
            <a:spAutoFit/>
          </a:bodyPr>
          <a:lstStyle/>
          <a:p>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Miller, Stephen R., </a:t>
            </a:r>
            <a:r>
              <a:rPr lang="en-US" sz="1800" i="1" kern="1200" dirty="0">
                <a:solidFill>
                  <a:srgbClr val="FFFFFF"/>
                </a:solidFill>
                <a:effectLst>
                  <a:outerShdw blurRad="50800" dist="50800" dir="5400000" algn="ctr">
                    <a:srgbClr val="000000"/>
                  </a:outerShdw>
                </a:effectLst>
                <a:latin typeface="Calibri" panose="020F0502020204030204" pitchFamily="34" charset="0"/>
                <a:ea typeface="+mn-ea"/>
                <a:cs typeface="+mn-cs"/>
              </a:rPr>
              <a:t>Daniel, vol. 18, The New American Commentary </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(pp. </a:t>
            </a:r>
            <a:r>
              <a:rPr lang="en-US" dirty="0">
                <a:solidFill>
                  <a:schemeClr val="bg1"/>
                </a:solidFill>
                <a:effectLst>
                  <a:outerShdw blurRad="38100" dist="38100" dir="2700000" algn="ctr" rotWithShape="0">
                    <a:schemeClr val="tx1"/>
                  </a:outerShdw>
                </a:effectLst>
              </a:rPr>
              <a:t>228–230</a:t>
            </a:r>
            <a:r>
              <a:rPr lang="en-US" sz="1800" kern="1200" dirty="0">
                <a:solidFill>
                  <a:srgbClr val="FFFFFF"/>
                </a:solidFill>
                <a:effectLst>
                  <a:outerShdw blurRad="50800" dist="50800" dir="5400000" algn="ctr">
                    <a:srgbClr val="000000"/>
                  </a:outerShdw>
                </a:effectLst>
                <a:latin typeface="Calibri" panose="020F0502020204030204" pitchFamily="34" charset="0"/>
                <a:ea typeface="+mn-ea"/>
                <a:cs typeface="+mn-cs"/>
              </a:rPr>
              <a: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4455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a:extLst>
            <a:ext uri="{FF2B5EF4-FFF2-40B4-BE49-F238E27FC236}">
              <a16:creationId xmlns:a16="http://schemas.microsoft.com/office/drawing/2014/main" id="{EF176090-1CB4-FD79-5557-378FB68237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C0F994-CF93-05FA-42B4-20E6DCC165E2}"/>
              </a:ext>
            </a:extLst>
          </p:cNvPr>
          <p:cNvSpPr>
            <a:spLocks noGrp="1"/>
          </p:cNvSpPr>
          <p:nvPr>
            <p:ph type="title"/>
          </p:nvPr>
        </p:nvSpPr>
        <p:spPr>
          <a:xfrm>
            <a:off x="0" y="0"/>
            <a:ext cx="12192000" cy="588394"/>
          </a:xfrm>
        </p:spPr>
        <p:txBody>
          <a:bodyPr>
            <a:noAutofit/>
          </a:bodyPr>
          <a:lstStyle/>
          <a:p>
            <a:pPr algn="ctr"/>
            <a:r>
              <a:rPr lang="en-US" b="1" dirty="0">
                <a:effectLst/>
                <a:latin typeface="+mn-lt"/>
              </a:rPr>
              <a:t>Class Discussion Time</a:t>
            </a:r>
            <a:endParaRPr lang="en-US" dirty="0">
              <a:effectLst/>
              <a:latin typeface="+mn-lt"/>
            </a:endParaRPr>
          </a:p>
        </p:txBody>
      </p:sp>
      <p:sp>
        <p:nvSpPr>
          <p:cNvPr id="2" name="Content Placeholder 1">
            <a:extLst>
              <a:ext uri="{FF2B5EF4-FFF2-40B4-BE49-F238E27FC236}">
                <a16:creationId xmlns:a16="http://schemas.microsoft.com/office/drawing/2014/main" id="{B973C8F4-8723-5097-1F04-69C930F00DB7}"/>
              </a:ext>
            </a:extLst>
          </p:cNvPr>
          <p:cNvSpPr>
            <a:spLocks noGrp="1"/>
          </p:cNvSpPr>
          <p:nvPr>
            <p:ph idx="1"/>
          </p:nvPr>
        </p:nvSpPr>
        <p:spPr>
          <a:xfrm>
            <a:off x="246490" y="588394"/>
            <a:ext cx="11545293" cy="6117205"/>
          </a:xfrm>
        </p:spPr>
        <p:txBody>
          <a:bodyPr>
            <a:normAutofit fontScale="77500" lnSpcReduction="20000"/>
          </a:bodyPr>
          <a:lstStyle/>
          <a:p>
            <a:r>
              <a:rPr lang="en-US" sz="3600" dirty="0">
                <a:sym typeface="Wingdings" panose="05000000000000000000" pitchFamily="2" charset="2"/>
              </a:rPr>
              <a:t>In today’s text we saw a number of very accurate and specific prophesies given by Daniel in many cases hundreds of years prior to the events predicted:</a:t>
            </a:r>
          </a:p>
          <a:p>
            <a:pPr lvl="1"/>
            <a:r>
              <a:rPr lang="en-US" sz="2800" dirty="0"/>
              <a:t>The rise of the great Medo-Persian Empire symbolized by a “</a:t>
            </a:r>
            <a:r>
              <a:rPr lang="en-US" sz="2800" i="1" dirty="0">
                <a:solidFill>
                  <a:srgbClr val="0000FF"/>
                </a:solidFill>
                <a:latin typeface="Cambria" panose="02040503050406030204" pitchFamily="18" charset="0"/>
                <a:ea typeface="Cambria" panose="02040503050406030204" pitchFamily="18" charset="0"/>
              </a:rPr>
              <a:t>ram</a:t>
            </a:r>
            <a:r>
              <a:rPr lang="en-US" sz="2800" dirty="0"/>
              <a:t>” (the symbol carried in battle by its first ruler).</a:t>
            </a:r>
          </a:p>
          <a:p>
            <a:pPr lvl="1"/>
            <a:r>
              <a:rPr lang="en-US" sz="2800" dirty="0"/>
              <a:t>The two parts of the Medo-Persian Empire, one later being made more powerful than the other, symbolized by the “</a:t>
            </a:r>
            <a:r>
              <a:rPr lang="en-US" sz="2800" i="1" dirty="0">
                <a:solidFill>
                  <a:srgbClr val="0000FF"/>
                </a:solidFill>
                <a:latin typeface="Cambria" panose="02040503050406030204" pitchFamily="18" charset="0"/>
                <a:ea typeface="Cambria" panose="02040503050406030204" pitchFamily="18" charset="0"/>
              </a:rPr>
              <a:t>two horns</a:t>
            </a:r>
            <a:r>
              <a:rPr lang="en-US" sz="2800" dirty="0"/>
              <a:t>”, one later being made “</a:t>
            </a:r>
            <a:r>
              <a:rPr lang="en-US" sz="2800" i="1" dirty="0">
                <a:solidFill>
                  <a:srgbClr val="0000FF"/>
                </a:solidFill>
                <a:latin typeface="Cambria" panose="02040503050406030204" pitchFamily="18" charset="0"/>
                <a:ea typeface="Cambria" panose="02040503050406030204" pitchFamily="18" charset="0"/>
              </a:rPr>
              <a:t>higher than the other</a:t>
            </a:r>
            <a:r>
              <a:rPr lang="en-US" sz="2800" dirty="0"/>
              <a:t>”.</a:t>
            </a:r>
          </a:p>
          <a:p>
            <a:pPr lvl="1"/>
            <a:r>
              <a:rPr lang="en-US" sz="2800" dirty="0"/>
              <a:t>The subsequent conquest of Persia by the Greek Empire symbolized by the “</a:t>
            </a:r>
            <a:r>
              <a:rPr lang="en-US" sz="2800" i="1" dirty="0">
                <a:solidFill>
                  <a:srgbClr val="0000FF"/>
                </a:solidFill>
                <a:latin typeface="Cambria" panose="02040503050406030204" pitchFamily="18" charset="0"/>
                <a:ea typeface="Cambria" panose="02040503050406030204" pitchFamily="18" charset="0"/>
              </a:rPr>
              <a:t>goat</a:t>
            </a:r>
            <a:r>
              <a:rPr lang="en-US" sz="2800" dirty="0"/>
              <a:t>” charging the “</a:t>
            </a:r>
            <a:r>
              <a:rPr lang="en-US" sz="2800" i="1" dirty="0">
                <a:solidFill>
                  <a:srgbClr val="0000FF"/>
                </a:solidFill>
                <a:latin typeface="Cambria" panose="02040503050406030204" pitchFamily="18" charset="0"/>
                <a:ea typeface="Cambria" panose="02040503050406030204" pitchFamily="18" charset="0"/>
              </a:rPr>
              <a:t>ram</a:t>
            </a:r>
            <a:r>
              <a:rPr lang="en-US" sz="2800" dirty="0"/>
              <a:t>” (coming from “</a:t>
            </a:r>
            <a:r>
              <a:rPr lang="en-US" sz="2800" i="1" dirty="0">
                <a:solidFill>
                  <a:srgbClr val="0000FF"/>
                </a:solidFill>
                <a:latin typeface="Cambria" panose="02040503050406030204" pitchFamily="18" charset="0"/>
                <a:ea typeface="Cambria" panose="02040503050406030204" pitchFamily="18" charset="0"/>
              </a:rPr>
              <a:t>the west</a:t>
            </a:r>
            <a:r>
              <a:rPr lang="en-US" sz="2800" dirty="0"/>
              <a:t>”).</a:t>
            </a:r>
          </a:p>
          <a:p>
            <a:pPr lvl="1"/>
            <a:r>
              <a:rPr lang="en-US" sz="2800" dirty="0"/>
              <a:t>The rapid conquests by the Greeks under the leadership of Alexander the Great (the “</a:t>
            </a:r>
            <a:r>
              <a:rPr lang="en-US" sz="2800" i="1" dirty="0">
                <a:solidFill>
                  <a:srgbClr val="0000FF"/>
                </a:solidFill>
                <a:latin typeface="Cambria" panose="02040503050406030204" pitchFamily="18" charset="0"/>
                <a:ea typeface="Cambria" panose="02040503050406030204" pitchFamily="18" charset="0"/>
              </a:rPr>
              <a:t>conspicuous horn</a:t>
            </a:r>
            <a:r>
              <a:rPr lang="en-US" sz="2800" dirty="0"/>
              <a:t>”) of virtually all of the known world.</a:t>
            </a:r>
          </a:p>
          <a:p>
            <a:pPr lvl="1"/>
            <a:r>
              <a:rPr lang="en-US" sz="2800" dirty="0"/>
              <a:t>The Greek Empire, when its first leader died in his prime ("</a:t>
            </a:r>
            <a:r>
              <a:rPr lang="en-US" sz="2800" i="1" dirty="0">
                <a:solidFill>
                  <a:srgbClr val="0000FF"/>
                </a:solidFill>
                <a:latin typeface="Cambria" panose="02040503050406030204" pitchFamily="18" charset="0"/>
                <a:ea typeface="Cambria" panose="02040503050406030204" pitchFamily="18" charset="0"/>
              </a:rPr>
              <a:t>when he was strong, the great horn was broken</a:t>
            </a:r>
            <a:r>
              <a:rPr lang="en-US" sz="2800" dirty="0"/>
              <a:t>"), was divided up among four leaders ("</a:t>
            </a:r>
            <a:r>
              <a:rPr lang="en-US" sz="2800" i="1" dirty="0">
                <a:solidFill>
                  <a:srgbClr val="0000FF"/>
                </a:solidFill>
                <a:latin typeface="Cambria" panose="02040503050406030204" pitchFamily="18" charset="0"/>
                <a:ea typeface="Cambria" panose="02040503050406030204" pitchFamily="18" charset="0"/>
              </a:rPr>
              <a:t>four conspicuous horns</a:t>
            </a:r>
            <a:r>
              <a:rPr lang="en-US" sz="2800" dirty="0"/>
              <a:t>") .</a:t>
            </a:r>
          </a:p>
          <a:p>
            <a:pPr lvl="1"/>
            <a:r>
              <a:rPr lang="en-US" sz="2800" dirty="0"/>
              <a:t>Out of one of those divisions of the Greek Empire eventually came an evil ruler (Antiochus IV Epiphanes) who heavily persecuted the Jews in Palestine for a little over six years (2,300 days):</a:t>
            </a:r>
          </a:p>
          <a:p>
            <a:pPr lvl="2"/>
            <a:r>
              <a:rPr lang="en-US" sz="2400" dirty="0"/>
              <a:t>He murdered many of the Jews</a:t>
            </a:r>
          </a:p>
          <a:p>
            <a:pPr lvl="2"/>
            <a:r>
              <a:rPr lang="en-US" sz="2400" dirty="0"/>
              <a:t>He stopped the Temple offerings</a:t>
            </a:r>
          </a:p>
          <a:p>
            <a:pPr lvl="2"/>
            <a:r>
              <a:rPr lang="en-US" sz="2400" dirty="0"/>
              <a:t>He desecrated the temple</a:t>
            </a:r>
          </a:p>
          <a:p>
            <a:pPr lvl="1"/>
            <a:r>
              <a:rPr lang="en-US" sz="2800" dirty="0"/>
              <a:t>At the end of this persecution the Temple was “</a:t>
            </a:r>
            <a:r>
              <a:rPr lang="en-US" sz="2800" i="1" dirty="0">
                <a:solidFill>
                  <a:srgbClr val="0000FF"/>
                </a:solidFill>
                <a:latin typeface="Cambria" panose="02040503050406030204" pitchFamily="18" charset="0"/>
                <a:ea typeface="Cambria" panose="02040503050406030204" pitchFamily="18" charset="0"/>
              </a:rPr>
              <a:t>restored to its rightful state</a:t>
            </a:r>
            <a:r>
              <a:rPr lang="en-US" sz="2800" dirty="0"/>
              <a:t>”.</a:t>
            </a:r>
          </a:p>
          <a:p>
            <a:r>
              <a:rPr lang="en-US" sz="3200" dirty="0"/>
              <a:t>While we know the scriptures were written by a sovereign God, is it still not encouraging to see him demonstrate his sovereignty in this way?</a:t>
            </a:r>
          </a:p>
        </p:txBody>
      </p:sp>
    </p:spTree>
    <p:extLst>
      <p:ext uri="{BB962C8B-B14F-4D97-AF65-F5344CB8AC3E}">
        <p14:creationId xmlns:p14="http://schemas.microsoft.com/office/powerpoint/2010/main" val="2023450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 calcmode="lin" valueType="num">
                                      <p:cBhvr>
                                        <p:cTn id="6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2">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 calcmode="lin" valueType="num">
                                      <p:cBhvr>
                                        <p:cTn id="70"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2">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 calcmode="lin" valueType="num">
                                      <p:cBhvr>
                                        <p:cTn id="77"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2">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
                                            <p:txEl>
                                              <p:pRg st="11" end="11"/>
                                            </p:txEl>
                                          </p:spTgt>
                                        </p:tgtEl>
                                        <p:attrNameLst>
                                          <p:attrName>style.visibility</p:attrName>
                                        </p:attrNameLst>
                                      </p:cBhvr>
                                      <p:to>
                                        <p:strVal val="visible"/>
                                      </p:to>
                                    </p:set>
                                    <p:anim calcmode="lin" valueType="num">
                                      <p:cBhvr>
                                        <p:cTn id="84"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85"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8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a:extLst>
            <a:ext uri="{FF2B5EF4-FFF2-40B4-BE49-F238E27FC236}">
              <a16:creationId xmlns:a16="http://schemas.microsoft.com/office/drawing/2014/main" id="{7803DC5A-4D66-CA81-A7A3-AE454AC17A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5A3359-F30D-4DFA-9A4D-519BB03B8339}"/>
              </a:ext>
            </a:extLst>
          </p:cNvPr>
          <p:cNvSpPr>
            <a:spLocks noGrp="1"/>
          </p:cNvSpPr>
          <p:nvPr>
            <p:ph type="title"/>
          </p:nvPr>
        </p:nvSpPr>
        <p:spPr>
          <a:xfrm>
            <a:off x="0" y="0"/>
            <a:ext cx="12192000" cy="588394"/>
          </a:xfrm>
        </p:spPr>
        <p:txBody>
          <a:bodyPr>
            <a:noAutofit/>
          </a:bodyPr>
          <a:lstStyle/>
          <a:p>
            <a:pPr algn="ctr"/>
            <a:r>
              <a:rPr lang="en-US" b="1" dirty="0">
                <a:effectLst/>
                <a:latin typeface="+mn-lt"/>
              </a:rPr>
              <a:t>Class Discussion Time</a:t>
            </a:r>
            <a:endParaRPr lang="en-US" dirty="0">
              <a:effectLst/>
              <a:latin typeface="+mn-lt"/>
            </a:endParaRPr>
          </a:p>
        </p:txBody>
      </p:sp>
      <p:sp>
        <p:nvSpPr>
          <p:cNvPr id="2" name="Content Placeholder 1">
            <a:extLst>
              <a:ext uri="{FF2B5EF4-FFF2-40B4-BE49-F238E27FC236}">
                <a16:creationId xmlns:a16="http://schemas.microsoft.com/office/drawing/2014/main" id="{BB62A7A8-061F-9564-4BC4-1AA06CD8426F}"/>
              </a:ext>
            </a:extLst>
          </p:cNvPr>
          <p:cNvSpPr>
            <a:spLocks noGrp="1"/>
          </p:cNvSpPr>
          <p:nvPr>
            <p:ph idx="1"/>
          </p:nvPr>
        </p:nvSpPr>
        <p:spPr>
          <a:xfrm>
            <a:off x="246490" y="588394"/>
            <a:ext cx="11545293" cy="6117205"/>
          </a:xfrm>
        </p:spPr>
        <p:txBody>
          <a:bodyPr>
            <a:normAutofit fontScale="92500" lnSpcReduction="20000"/>
          </a:bodyPr>
          <a:lstStyle/>
          <a:p>
            <a:r>
              <a:rPr lang="en-US" sz="3600" dirty="0">
                <a:sym typeface="Wingdings" panose="05000000000000000000" pitchFamily="2" charset="2"/>
              </a:rPr>
              <a:t>We live in a nation that is currently able to dominate any other nation in the world militarily.</a:t>
            </a:r>
          </a:p>
          <a:p>
            <a:r>
              <a:rPr lang="en-US" sz="3600" dirty="0">
                <a:sym typeface="Wingdings" panose="05000000000000000000" pitchFamily="2" charset="2"/>
              </a:rPr>
              <a:t>But we see in today’s text that over the course of history, powerful nations have their “day in the sun” for a season, after which, the Lord will bring along another nation to defeat and replace it.</a:t>
            </a:r>
          </a:p>
          <a:p>
            <a:r>
              <a:rPr lang="en-US" sz="3600" dirty="0">
                <a:sym typeface="Wingdings" panose="05000000000000000000" pitchFamily="2" charset="2"/>
              </a:rPr>
              <a:t>Is it troubling to you to think that such a fate could possibly await our own nation – perhaps during our lifetime?</a:t>
            </a:r>
          </a:p>
          <a:p>
            <a:r>
              <a:rPr lang="en-US" sz="3600" dirty="0">
                <a:sym typeface="Wingdings" panose="05000000000000000000" pitchFamily="2" charset="2"/>
              </a:rPr>
              <a:t>At this same time, Daniel speaks of </a:t>
            </a:r>
            <a:r>
              <a:rPr lang="en-US" sz="3600" b="1" i="1" dirty="0">
                <a:sym typeface="Wingdings" panose="05000000000000000000" pitchFamily="2" charset="2"/>
              </a:rPr>
              <a:t>another</a:t>
            </a:r>
            <a:r>
              <a:rPr lang="en-US" sz="3600" dirty="0">
                <a:sym typeface="Wingdings" panose="05000000000000000000" pitchFamily="2" charset="2"/>
              </a:rPr>
              <a:t> kingdom that conquers the kingdoms of this world “</a:t>
            </a:r>
            <a:r>
              <a:rPr lang="en-US" sz="3600" i="1" dirty="0">
                <a:solidFill>
                  <a:srgbClr val="0000CC"/>
                </a:solidFill>
                <a:latin typeface="Cambria" panose="02040503050406030204" pitchFamily="18" charset="0"/>
                <a:ea typeface="Cambria" panose="02040503050406030204" pitchFamily="18" charset="0"/>
                <a:sym typeface="Wingdings" panose="05000000000000000000" pitchFamily="2" charset="2"/>
              </a:rPr>
              <a:t>that shall never be destroyed, nor shall the kingdom be left to another people</a:t>
            </a:r>
            <a:r>
              <a:rPr lang="en-US" sz="3600" dirty="0">
                <a:sym typeface="Wingdings" panose="05000000000000000000" pitchFamily="2" charset="2"/>
              </a:rPr>
              <a:t>.” (Dan 2:44)</a:t>
            </a:r>
          </a:p>
          <a:p>
            <a:r>
              <a:rPr lang="en-US" sz="3600" dirty="0">
                <a:sym typeface="Wingdings" panose="05000000000000000000" pitchFamily="2" charset="2"/>
              </a:rPr>
              <a:t>Is it encouraging to you to know that you are a part of </a:t>
            </a:r>
            <a:r>
              <a:rPr lang="en-US" sz="3600" b="1" i="1" dirty="0">
                <a:sym typeface="Wingdings" panose="05000000000000000000" pitchFamily="2" charset="2"/>
              </a:rPr>
              <a:t>this</a:t>
            </a:r>
            <a:r>
              <a:rPr lang="en-US" sz="3600" dirty="0">
                <a:sym typeface="Wingdings" panose="05000000000000000000" pitchFamily="2" charset="2"/>
              </a:rPr>
              <a:t> kingdom?</a:t>
            </a:r>
          </a:p>
          <a:p>
            <a:endParaRPr lang="en-US" sz="3200" dirty="0"/>
          </a:p>
        </p:txBody>
      </p:sp>
    </p:spTree>
    <p:extLst>
      <p:ext uri="{BB962C8B-B14F-4D97-AF65-F5344CB8AC3E}">
        <p14:creationId xmlns:p14="http://schemas.microsoft.com/office/powerpoint/2010/main" val="1854857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76E8C7D6-DF90-B4BC-1F5D-B69F2BC4C4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B730AC-2DCF-27B4-5673-BE4EBC0A037A}"/>
              </a:ext>
            </a:extLst>
          </p:cNvPr>
          <p:cNvSpPr>
            <a:spLocks noGrp="1"/>
          </p:cNvSpPr>
          <p:nvPr>
            <p:ph type="title"/>
          </p:nvPr>
        </p:nvSpPr>
        <p:spPr>
          <a:xfrm>
            <a:off x="0" y="18255"/>
            <a:ext cx="12192000" cy="763623"/>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Correlation of Dreams and Visions in Daniel</a:t>
            </a:r>
          </a:p>
        </p:txBody>
      </p:sp>
      <p:sp>
        <p:nvSpPr>
          <p:cNvPr id="11" name="TextBox 10">
            <a:extLst>
              <a:ext uri="{FF2B5EF4-FFF2-40B4-BE49-F238E27FC236}">
                <a16:creationId xmlns:a16="http://schemas.microsoft.com/office/drawing/2014/main" id="{283C67FF-A4F9-4E05-3DC3-F228942CE042}"/>
              </a:ext>
            </a:extLst>
          </p:cNvPr>
          <p:cNvSpPr txBox="1"/>
          <p:nvPr/>
        </p:nvSpPr>
        <p:spPr>
          <a:xfrm>
            <a:off x="0" y="6488668"/>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Slightly adapted from Criswell,</a:t>
            </a:r>
            <a:r>
              <a:rPr kumimoji="0" lang="en-US" sz="1800" b="0" i="1"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 The Believer’s Study Bible </a:t>
            </a:r>
            <a:r>
              <a:rPr kumimoji="0" lang="en-US" sz="1800" b="0" i="0"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(p. </a:t>
            </a:r>
            <a:r>
              <a:rPr kumimoji="0" lang="en-US" sz="1800" b="0" i="0" u="none" strike="noStrike" kern="1200" cap="none" spc="0" normalizeH="0" baseline="0" noProof="0" dirty="0">
                <a:ln>
                  <a:noFill/>
                </a:ln>
                <a:solidFill>
                  <a:prstClr val="white"/>
                </a:solidFill>
                <a:effectLst>
                  <a:outerShdw blurRad="38100" dist="38100" dir="2700000" algn="ctr" rotWithShape="0">
                    <a:prstClr val="black"/>
                  </a:outerShdw>
                </a:effectLst>
                <a:uLnTx/>
                <a:uFillTx/>
                <a:latin typeface="Calibri" panose="020F0502020204030204"/>
                <a:ea typeface="+mn-ea"/>
                <a:cs typeface="+mn-cs"/>
              </a:rPr>
              <a:t>1180</a:t>
            </a:r>
            <a:r>
              <a:rPr kumimoji="0" lang="en-US" sz="1800" b="0" i="0"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E3BC494B-69CB-AF0A-F9FA-9806ACE3E467}"/>
              </a:ext>
            </a:extLst>
          </p:cNvPr>
          <p:cNvGraphicFramePr>
            <a:graphicFrameLocks noGrp="1"/>
          </p:cNvGraphicFramePr>
          <p:nvPr>
            <p:extLst>
              <p:ext uri="{D42A27DB-BD31-4B8C-83A1-F6EECF244321}">
                <p14:modId xmlns:p14="http://schemas.microsoft.com/office/powerpoint/2010/main" val="3477109337"/>
              </p:ext>
            </p:extLst>
          </p:nvPr>
        </p:nvGraphicFramePr>
        <p:xfrm>
          <a:off x="2137448" y="696130"/>
          <a:ext cx="7716300" cy="5760720"/>
        </p:xfrm>
        <a:graphic>
          <a:graphicData uri="http://schemas.openxmlformats.org/drawingml/2006/table">
            <a:tbl>
              <a:tblPr firstRow="1" bandRow="1">
                <a:tableStyleId>{5C22544A-7EE6-4342-B048-85BDC9FD1C3A}</a:tableStyleId>
              </a:tblPr>
              <a:tblGrid>
                <a:gridCol w="754932">
                  <a:extLst>
                    <a:ext uri="{9D8B030D-6E8A-4147-A177-3AD203B41FA5}">
                      <a16:colId xmlns:a16="http://schemas.microsoft.com/office/drawing/2014/main" val="3844792018"/>
                    </a:ext>
                  </a:extLst>
                </a:gridCol>
                <a:gridCol w="1729409">
                  <a:extLst>
                    <a:ext uri="{9D8B030D-6E8A-4147-A177-3AD203B41FA5}">
                      <a16:colId xmlns:a16="http://schemas.microsoft.com/office/drawing/2014/main" val="3377815288"/>
                    </a:ext>
                  </a:extLst>
                </a:gridCol>
                <a:gridCol w="2040268">
                  <a:extLst>
                    <a:ext uri="{9D8B030D-6E8A-4147-A177-3AD203B41FA5}">
                      <a16:colId xmlns:a16="http://schemas.microsoft.com/office/drawing/2014/main" val="3560229561"/>
                    </a:ext>
                  </a:extLst>
                </a:gridCol>
                <a:gridCol w="1776549">
                  <a:extLst>
                    <a:ext uri="{9D8B030D-6E8A-4147-A177-3AD203B41FA5}">
                      <a16:colId xmlns:a16="http://schemas.microsoft.com/office/drawing/2014/main" val="3670136484"/>
                    </a:ext>
                  </a:extLst>
                </a:gridCol>
                <a:gridCol w="1415142">
                  <a:extLst>
                    <a:ext uri="{9D8B030D-6E8A-4147-A177-3AD203B41FA5}">
                      <a16:colId xmlns:a16="http://schemas.microsoft.com/office/drawing/2014/main" val="4080828546"/>
                    </a:ext>
                  </a:extLst>
                </a:gridCol>
              </a:tblGrid>
              <a:tr h="0">
                <a:tc>
                  <a:txBody>
                    <a:bodyPr/>
                    <a:lstStyle/>
                    <a:p>
                      <a:pPr algn="ctr"/>
                      <a:endParaRPr lang="en-US" b="1" dirty="0"/>
                    </a:p>
                  </a:txBody>
                  <a:tcPr/>
                </a:tc>
                <a:tc>
                  <a:txBody>
                    <a:bodyPr/>
                    <a:lstStyle/>
                    <a:p>
                      <a:pPr algn="ctr"/>
                      <a:r>
                        <a:rPr lang="en-US" dirty="0"/>
                        <a:t>Image</a:t>
                      </a:r>
                    </a:p>
                    <a:p>
                      <a:pPr algn="ctr"/>
                      <a:r>
                        <a:rPr lang="en-US" dirty="0"/>
                        <a:t>Chapter 2</a:t>
                      </a:r>
                    </a:p>
                  </a:txBody>
                  <a:tcPr anchor="ctr"/>
                </a:tc>
                <a:tc>
                  <a:txBody>
                    <a:bodyPr/>
                    <a:lstStyle/>
                    <a:p>
                      <a:pPr algn="ctr"/>
                      <a:r>
                        <a:rPr lang="en-US" dirty="0"/>
                        <a:t>Beasts</a:t>
                      </a:r>
                    </a:p>
                    <a:p>
                      <a:pPr algn="ctr"/>
                      <a:r>
                        <a:rPr lang="en-US" dirty="0"/>
                        <a:t>Chapter 7</a:t>
                      </a:r>
                    </a:p>
                  </a:txBody>
                  <a:tcPr anchor="ctr"/>
                </a:tc>
                <a:tc>
                  <a:txBody>
                    <a:bodyPr/>
                    <a:lstStyle/>
                    <a:p>
                      <a:pPr algn="ctr"/>
                      <a:r>
                        <a:rPr lang="en-US" dirty="0"/>
                        <a:t>Animals</a:t>
                      </a:r>
                    </a:p>
                    <a:p>
                      <a:pPr algn="ctr"/>
                      <a:r>
                        <a:rPr lang="en-US" dirty="0"/>
                        <a:t>Chapter 8</a:t>
                      </a:r>
                    </a:p>
                  </a:txBody>
                  <a:tcPr anchor="ctr"/>
                </a:tc>
                <a:tc>
                  <a:txBody>
                    <a:bodyPr/>
                    <a:lstStyle/>
                    <a:p>
                      <a:pPr algn="ctr"/>
                      <a:r>
                        <a:rPr lang="en-US" dirty="0"/>
                        <a:t>Kingdoms Represented</a:t>
                      </a:r>
                    </a:p>
                  </a:txBody>
                  <a:tcPr anchor="ctr"/>
                </a:tc>
                <a:extLst>
                  <a:ext uri="{0D108BD9-81ED-4DB2-BD59-A6C34878D82A}">
                    <a16:rowId xmlns:a16="http://schemas.microsoft.com/office/drawing/2014/main" val="447144471"/>
                  </a:ext>
                </a:extLst>
              </a:tr>
              <a:tr h="370840">
                <a:tc rowSpan="4">
                  <a:txBody>
                    <a:bodyPr/>
                    <a:lstStyle/>
                    <a:p>
                      <a:pPr algn="ctr"/>
                      <a:r>
                        <a:rPr lang="en-US" b="1" dirty="0"/>
                        <a:t>The Times of the Gentiles</a:t>
                      </a:r>
                    </a:p>
                    <a:p>
                      <a:pPr algn="ctr"/>
                      <a:r>
                        <a:rPr lang="en-US" b="1" dirty="0"/>
                        <a:t>Luke 21:24</a:t>
                      </a:r>
                    </a:p>
                  </a:txBody>
                  <a:tcPr vert="vert270"/>
                </a:tc>
                <a:tc>
                  <a:txBody>
                    <a:bodyPr/>
                    <a:lstStyle/>
                    <a:p>
                      <a:pPr algn="ctr"/>
                      <a:r>
                        <a:rPr lang="en-US" dirty="0"/>
                        <a:t>Head of fine gold</a:t>
                      </a:r>
                    </a:p>
                  </a:txBody>
                  <a:tcPr anchor="ctr"/>
                </a:tc>
                <a:tc>
                  <a:txBody>
                    <a:bodyPr/>
                    <a:lstStyle/>
                    <a:p>
                      <a:pPr algn="ctr"/>
                      <a:r>
                        <a:rPr lang="en-US" dirty="0"/>
                        <a:t>Like a lion with eagle's wings</a:t>
                      </a:r>
                    </a:p>
                  </a:txBody>
                  <a:tcPr anchor="ctr"/>
                </a:tc>
                <a:tc>
                  <a:txBody>
                    <a:bodyPr/>
                    <a:lstStyle/>
                    <a:p>
                      <a:pPr algn="ctr"/>
                      <a:endParaRPr lang="en-US" dirty="0"/>
                    </a:p>
                  </a:txBody>
                  <a:tcPr anchor="ctr"/>
                </a:tc>
                <a:tc>
                  <a:txBody>
                    <a:bodyPr/>
                    <a:lstStyle/>
                    <a:p>
                      <a:pPr algn="ctr"/>
                      <a:r>
                        <a:rPr lang="en-US" dirty="0"/>
                        <a:t>Babylonia</a:t>
                      </a:r>
                    </a:p>
                    <a:p>
                      <a:pPr algn="ctr"/>
                      <a:r>
                        <a:rPr lang="en-US" dirty="0"/>
                        <a:t>626-539 BC</a:t>
                      </a:r>
                    </a:p>
                  </a:txBody>
                  <a:tcPr anchor="ctr"/>
                </a:tc>
                <a:extLst>
                  <a:ext uri="{0D108BD9-81ED-4DB2-BD59-A6C34878D82A}">
                    <a16:rowId xmlns:a16="http://schemas.microsoft.com/office/drawing/2014/main" val="1701647636"/>
                  </a:ext>
                </a:extLst>
              </a:tr>
              <a:tr h="370840">
                <a:tc vMerge="1">
                  <a:txBody>
                    <a:bodyPr/>
                    <a:lstStyle/>
                    <a:p>
                      <a:endParaRPr lang="en-US" dirty="0"/>
                    </a:p>
                  </a:txBody>
                  <a:tcPr/>
                </a:tc>
                <a:tc>
                  <a:txBody>
                    <a:bodyPr/>
                    <a:lstStyle/>
                    <a:p>
                      <a:pPr algn="ctr"/>
                      <a:r>
                        <a:rPr lang="en-US" dirty="0"/>
                        <a:t>Chest and arms of silver</a:t>
                      </a:r>
                    </a:p>
                  </a:txBody>
                  <a:tcPr anchor="ctr"/>
                </a:tc>
                <a:tc>
                  <a:txBody>
                    <a:bodyPr/>
                    <a:lstStyle/>
                    <a:p>
                      <a:pPr algn="ctr"/>
                      <a:r>
                        <a:rPr lang="en-US" dirty="0"/>
                        <a:t>Like a bear – with one side raised up (higher than the other?)</a:t>
                      </a:r>
                    </a:p>
                  </a:txBody>
                  <a:tcPr anchor="ctr"/>
                </a:tc>
                <a:tc>
                  <a:txBody>
                    <a:bodyPr/>
                    <a:lstStyle/>
                    <a:p>
                      <a:pPr algn="ctr"/>
                      <a:r>
                        <a:rPr lang="en-US" dirty="0"/>
                        <a:t>Ram with two horns – one higher than the other</a:t>
                      </a:r>
                    </a:p>
                  </a:txBody>
                  <a:tcPr anchor="ctr"/>
                </a:tc>
                <a:tc>
                  <a:txBody>
                    <a:bodyPr/>
                    <a:lstStyle/>
                    <a:p>
                      <a:pPr algn="ctr"/>
                      <a:r>
                        <a:rPr lang="en-US" dirty="0"/>
                        <a:t>Medo-Persia </a:t>
                      </a:r>
                    </a:p>
                    <a:p>
                      <a:pPr algn="ctr"/>
                      <a:r>
                        <a:rPr lang="en-US" dirty="0"/>
                        <a:t>539-330 BC</a:t>
                      </a:r>
                    </a:p>
                  </a:txBody>
                  <a:tcPr anchor="ctr"/>
                </a:tc>
                <a:extLst>
                  <a:ext uri="{0D108BD9-81ED-4DB2-BD59-A6C34878D82A}">
                    <a16:rowId xmlns:a16="http://schemas.microsoft.com/office/drawing/2014/main" val="251649184"/>
                  </a:ext>
                </a:extLst>
              </a:tr>
              <a:tr h="370840">
                <a:tc vMerge="1">
                  <a:txBody>
                    <a:bodyPr/>
                    <a:lstStyle/>
                    <a:p>
                      <a:endParaRPr lang="en-US" dirty="0"/>
                    </a:p>
                  </a:txBody>
                  <a:tcPr/>
                </a:tc>
                <a:tc>
                  <a:txBody>
                    <a:bodyPr/>
                    <a:lstStyle/>
                    <a:p>
                      <a:pPr algn="ctr"/>
                      <a:r>
                        <a:rPr lang="en-US" dirty="0"/>
                        <a:t>Belly and thighs of bronze</a:t>
                      </a:r>
                    </a:p>
                  </a:txBody>
                  <a:tcPr anchor="ctr"/>
                </a:tc>
                <a:tc>
                  <a:txBody>
                    <a:bodyPr/>
                    <a:lstStyle/>
                    <a:p>
                      <a:pPr algn="ctr"/>
                      <a:r>
                        <a:rPr lang="en-US" dirty="0"/>
                        <a:t>Like a leopard with four wings and four heads</a:t>
                      </a:r>
                    </a:p>
                  </a:txBody>
                  <a:tcPr anchor="ctr"/>
                </a:tc>
                <a:tc>
                  <a:txBody>
                    <a:bodyPr/>
                    <a:lstStyle/>
                    <a:p>
                      <a:pPr algn="ctr"/>
                      <a:r>
                        <a:rPr lang="en-US" dirty="0"/>
                        <a:t>Male goat with one great horn, four horns, and a little horn</a:t>
                      </a:r>
                    </a:p>
                  </a:txBody>
                  <a:tcPr anchor="ctr"/>
                </a:tc>
                <a:tc>
                  <a:txBody>
                    <a:bodyPr/>
                    <a:lstStyle/>
                    <a:p>
                      <a:pPr algn="ctr"/>
                      <a:r>
                        <a:rPr lang="en-US" dirty="0"/>
                        <a:t>Greece</a:t>
                      </a:r>
                    </a:p>
                    <a:p>
                      <a:pPr algn="ctr"/>
                      <a:r>
                        <a:rPr lang="en-US" dirty="0"/>
                        <a:t>330-63 BC</a:t>
                      </a:r>
                    </a:p>
                  </a:txBody>
                  <a:tcPr anchor="ctr"/>
                </a:tc>
                <a:extLst>
                  <a:ext uri="{0D108BD9-81ED-4DB2-BD59-A6C34878D82A}">
                    <a16:rowId xmlns:a16="http://schemas.microsoft.com/office/drawing/2014/main" val="2945449035"/>
                  </a:ext>
                </a:extLst>
              </a:tr>
              <a:tr h="370840">
                <a:tc vMerge="1">
                  <a:txBody>
                    <a:bodyPr/>
                    <a:lstStyle/>
                    <a:p>
                      <a:endParaRPr lang="en-US" dirty="0"/>
                    </a:p>
                  </a:txBody>
                  <a:tcPr/>
                </a:tc>
                <a:tc>
                  <a:txBody>
                    <a:bodyPr/>
                    <a:lstStyle/>
                    <a:p>
                      <a:pPr algn="ctr"/>
                      <a:r>
                        <a:rPr lang="en-US" dirty="0"/>
                        <a:t>Legs of iron, feet of iron and clay</a:t>
                      </a:r>
                    </a:p>
                  </a:txBody>
                  <a:tcPr anchor="ctr"/>
                </a:tc>
                <a:tc>
                  <a:txBody>
                    <a:bodyPr/>
                    <a:lstStyle/>
                    <a:p>
                      <a:pPr algn="ctr"/>
                      <a:r>
                        <a:rPr lang="en-US" dirty="0"/>
                        <a:t>Incomparable beast with ten horns and a little horn</a:t>
                      </a:r>
                    </a:p>
                  </a:txBody>
                  <a:tcPr anchor="ctr"/>
                </a:tc>
                <a:tc>
                  <a:txBody>
                    <a:bodyPr/>
                    <a:lstStyle/>
                    <a:p>
                      <a:pPr algn="ctr"/>
                      <a:endParaRPr lang="en-US"/>
                    </a:p>
                  </a:txBody>
                  <a:tcPr anchor="ctr"/>
                </a:tc>
                <a:tc>
                  <a:txBody>
                    <a:bodyPr/>
                    <a:lstStyle/>
                    <a:p>
                      <a:pPr algn="ctr"/>
                      <a:r>
                        <a:rPr lang="en-US" dirty="0"/>
                        <a:t>Rome</a:t>
                      </a:r>
                    </a:p>
                    <a:p>
                      <a:pPr algn="ctr"/>
                      <a:r>
                        <a:rPr lang="en-US" dirty="0"/>
                        <a:t>46 BC - ?</a:t>
                      </a:r>
                    </a:p>
                  </a:txBody>
                  <a:tcPr anchor="ctr"/>
                </a:tc>
                <a:extLst>
                  <a:ext uri="{0D108BD9-81ED-4DB2-BD59-A6C34878D82A}">
                    <a16:rowId xmlns:a16="http://schemas.microsoft.com/office/drawing/2014/main" val="2185705373"/>
                  </a:ext>
                </a:extLst>
              </a:tr>
              <a:tr h="202336">
                <a:tc>
                  <a:txBody>
                    <a:bodyPr/>
                    <a:lstStyle/>
                    <a:p>
                      <a:pPr algn="ct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Stone that becomes a great mountain</a:t>
                      </a:r>
                    </a:p>
                    <a:p>
                      <a:pPr algn="ctr"/>
                      <a:endParaRPr lang="en-US" dirty="0"/>
                    </a:p>
                  </a:txBody>
                  <a:tcPr anchor="ctr"/>
                </a:tc>
                <a:tc>
                  <a:txBody>
                    <a:bodyPr/>
                    <a:lstStyle/>
                    <a:p>
                      <a:pPr algn="ctr"/>
                      <a:r>
                        <a:rPr lang="en-US" dirty="0"/>
                        <a:t>Messiah (son of Man) and saints receive the kingdom</a:t>
                      </a:r>
                    </a:p>
                  </a:txBody>
                  <a:tcPr anchor="ctr"/>
                </a:tc>
                <a:tc>
                  <a:txBody>
                    <a:bodyPr/>
                    <a:lstStyle/>
                    <a:p>
                      <a:pPr algn="ctr"/>
                      <a:endParaRPr lang="en-US" dirty="0"/>
                    </a:p>
                  </a:txBody>
                  <a:tcPr anchor="ctr"/>
                </a:tc>
                <a:tc>
                  <a:txBody>
                    <a:bodyPr/>
                    <a:lstStyle/>
                    <a:p>
                      <a:pPr algn="ctr"/>
                      <a:r>
                        <a:rPr lang="en-US" dirty="0"/>
                        <a:t>Kingdom of God</a:t>
                      </a:r>
                    </a:p>
                  </a:txBody>
                  <a:tcPr anchor="ctr"/>
                </a:tc>
                <a:extLst>
                  <a:ext uri="{0D108BD9-81ED-4DB2-BD59-A6C34878D82A}">
                    <a16:rowId xmlns:a16="http://schemas.microsoft.com/office/drawing/2014/main" val="1989486302"/>
                  </a:ext>
                </a:extLst>
              </a:tr>
            </a:tbl>
          </a:graphicData>
        </a:graphic>
      </p:graphicFrame>
    </p:spTree>
    <p:extLst>
      <p:ext uri="{BB962C8B-B14F-4D97-AF65-F5344CB8AC3E}">
        <p14:creationId xmlns:p14="http://schemas.microsoft.com/office/powerpoint/2010/main" val="2611382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2E74ED4E-15F1-EBD9-764B-77CF6C9690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1CE1CC-4ADA-2342-413E-23582BF63EDB}"/>
              </a:ext>
            </a:extLst>
          </p:cNvPr>
          <p:cNvSpPr>
            <a:spLocks noGrp="1"/>
          </p:cNvSpPr>
          <p:nvPr>
            <p:ph type="title"/>
          </p:nvPr>
        </p:nvSpPr>
        <p:spPr>
          <a:xfrm>
            <a:off x="0" y="0"/>
            <a:ext cx="12192000" cy="1299411"/>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Daniel’s Second Vision (8:1-14)</a:t>
            </a:r>
          </a:p>
        </p:txBody>
      </p:sp>
      <p:sp>
        <p:nvSpPr>
          <p:cNvPr id="5" name="Content Placeholder 4">
            <a:extLst>
              <a:ext uri="{FF2B5EF4-FFF2-40B4-BE49-F238E27FC236}">
                <a16:creationId xmlns:a16="http://schemas.microsoft.com/office/drawing/2014/main" id="{4037C868-4EFB-50B6-B140-E10AFEE1120A}"/>
              </a:ext>
            </a:extLst>
          </p:cNvPr>
          <p:cNvSpPr>
            <a:spLocks noGrp="1"/>
          </p:cNvSpPr>
          <p:nvPr>
            <p:ph idx="1"/>
          </p:nvPr>
        </p:nvSpPr>
        <p:spPr>
          <a:xfrm>
            <a:off x="357809" y="1057523"/>
            <a:ext cx="11465223" cy="5738131"/>
          </a:xfrm>
        </p:spPr>
        <p:txBody>
          <a:bodyPr>
            <a:normAutofit fontScale="92500"/>
          </a:bodyPr>
          <a:lstStyle/>
          <a:p>
            <a:pPr marL="0" indent="0">
              <a:buNone/>
            </a:pP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In the third year of King Belshazzar's reign, I, Daniel, had a vision, after the one that had already appeared to me.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In my vision I saw myself in the citadel of Susa in the province of Elam; in the vision I was beside the Ulai Canal.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3</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looked up, and there before me was a ram with two horns, standing beside the canal, and the horns were long. One of the horns was longer than the other but grew up later.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4</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watched the ram as he charged toward the west and the north and the south. No animal could stand against him, and none could rescue from his power. He did as he pleased and became great. </a:t>
            </a:r>
          </a:p>
        </p:txBody>
      </p:sp>
    </p:spTree>
    <p:extLst>
      <p:ext uri="{BB962C8B-B14F-4D97-AF65-F5344CB8AC3E}">
        <p14:creationId xmlns:p14="http://schemas.microsoft.com/office/powerpoint/2010/main" val="1696826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130F2B48-693B-6497-FAC5-1D2858F38B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B131CB-8BAE-DA5B-5A35-88FC2BA9B24B}"/>
              </a:ext>
            </a:extLst>
          </p:cNvPr>
          <p:cNvSpPr>
            <a:spLocks noGrp="1"/>
          </p:cNvSpPr>
          <p:nvPr>
            <p:ph type="title"/>
          </p:nvPr>
        </p:nvSpPr>
        <p:spPr>
          <a:xfrm>
            <a:off x="0" y="0"/>
            <a:ext cx="12192000" cy="1299411"/>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Daniel’s Second Vision (8:1-14)</a:t>
            </a:r>
          </a:p>
        </p:txBody>
      </p:sp>
      <p:sp>
        <p:nvSpPr>
          <p:cNvPr id="5" name="Content Placeholder 4">
            <a:extLst>
              <a:ext uri="{FF2B5EF4-FFF2-40B4-BE49-F238E27FC236}">
                <a16:creationId xmlns:a16="http://schemas.microsoft.com/office/drawing/2014/main" id="{25D67EBC-C946-0C11-0DDD-722D95D416C8}"/>
              </a:ext>
            </a:extLst>
          </p:cNvPr>
          <p:cNvSpPr>
            <a:spLocks noGrp="1"/>
          </p:cNvSpPr>
          <p:nvPr>
            <p:ph idx="1"/>
          </p:nvPr>
        </p:nvSpPr>
        <p:spPr>
          <a:xfrm>
            <a:off x="357809" y="1057523"/>
            <a:ext cx="11465223" cy="5738131"/>
          </a:xfrm>
        </p:spPr>
        <p:txBody>
          <a:bodyPr>
            <a:normAutofit/>
          </a:bodyPr>
          <a:lstStyle/>
          <a:p>
            <a:pPr marL="0" indent="0">
              <a:buNone/>
            </a:pP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8:5</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As I was thinking about this, suddenly a goat with a prominent horn between his eyes came from the west, crossing the whole earth without touching the ground.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6</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came toward the two-horned ram I had seen standing beside the canal and charged at him in great rage.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7</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 saw him attack the ram furiously, striking the ram and shattering his two horns. The ram was powerless to stand against him; the goat knocked him to the ground and trampled on him, and none could rescue the ram from his power. </a:t>
            </a:r>
          </a:p>
        </p:txBody>
      </p:sp>
    </p:spTree>
    <p:extLst>
      <p:ext uri="{BB962C8B-B14F-4D97-AF65-F5344CB8AC3E}">
        <p14:creationId xmlns:p14="http://schemas.microsoft.com/office/powerpoint/2010/main" val="1159382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0F1D3C01-02D4-8A84-B9AD-6EB18564B4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74973F-D797-03C5-960B-A3C38409A027}"/>
              </a:ext>
            </a:extLst>
          </p:cNvPr>
          <p:cNvSpPr>
            <a:spLocks noGrp="1"/>
          </p:cNvSpPr>
          <p:nvPr>
            <p:ph type="title"/>
          </p:nvPr>
        </p:nvSpPr>
        <p:spPr>
          <a:xfrm>
            <a:off x="0" y="0"/>
            <a:ext cx="12192000" cy="1299411"/>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Daniel’s Second Vision (8:1-14)</a:t>
            </a:r>
          </a:p>
        </p:txBody>
      </p:sp>
      <p:sp>
        <p:nvSpPr>
          <p:cNvPr id="5" name="Content Placeholder 4">
            <a:extLst>
              <a:ext uri="{FF2B5EF4-FFF2-40B4-BE49-F238E27FC236}">
                <a16:creationId xmlns:a16="http://schemas.microsoft.com/office/drawing/2014/main" id="{F181E368-AE07-65FC-A431-8701C5B15332}"/>
              </a:ext>
            </a:extLst>
          </p:cNvPr>
          <p:cNvSpPr>
            <a:spLocks noGrp="1"/>
          </p:cNvSpPr>
          <p:nvPr>
            <p:ph idx="1"/>
          </p:nvPr>
        </p:nvSpPr>
        <p:spPr>
          <a:xfrm>
            <a:off x="357809" y="1057523"/>
            <a:ext cx="11465223" cy="5738131"/>
          </a:xfrm>
        </p:spPr>
        <p:txBody>
          <a:bodyPr>
            <a:normAutofit fontScale="92500"/>
          </a:bodyPr>
          <a:lstStyle/>
          <a:p>
            <a:pPr marL="0" indent="0">
              <a:buNone/>
            </a:pP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8:8</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 goat became very great, but at the height of his power his large horn was broken off, and in its place four prominent horns grew up toward the four winds of heaven.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9</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Out of one of them came another horn, which started small but grew in power to the south and to the east and toward the Beautiful Land.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10</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It grew until it reached the host of the heavens, and it threw some of the starry host down to the earth and trampled on them.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11</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It set itself up to be as great as the Prince of the host; it took away the daily sacrifice from him, and the place of his sanctuary was brought low.</a:t>
            </a:r>
          </a:p>
        </p:txBody>
      </p:sp>
    </p:spTree>
    <p:extLst>
      <p:ext uri="{BB962C8B-B14F-4D97-AF65-F5344CB8AC3E}">
        <p14:creationId xmlns:p14="http://schemas.microsoft.com/office/powerpoint/2010/main" val="6993264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21615C48-DFC7-7540-0EA8-2FD9019A73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FB9DFF-8099-EC11-C194-C60F83A14E5D}"/>
              </a:ext>
            </a:extLst>
          </p:cNvPr>
          <p:cNvSpPr>
            <a:spLocks noGrp="1"/>
          </p:cNvSpPr>
          <p:nvPr>
            <p:ph type="title"/>
          </p:nvPr>
        </p:nvSpPr>
        <p:spPr>
          <a:xfrm>
            <a:off x="0" y="0"/>
            <a:ext cx="12192000" cy="1299411"/>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Daniel’s Second Vision (8:1-14)</a:t>
            </a:r>
          </a:p>
        </p:txBody>
      </p:sp>
      <p:sp>
        <p:nvSpPr>
          <p:cNvPr id="5" name="Content Placeholder 4">
            <a:extLst>
              <a:ext uri="{FF2B5EF4-FFF2-40B4-BE49-F238E27FC236}">
                <a16:creationId xmlns:a16="http://schemas.microsoft.com/office/drawing/2014/main" id="{1E08F52F-8245-36C9-9067-C20B739B6BC1}"/>
              </a:ext>
            </a:extLst>
          </p:cNvPr>
          <p:cNvSpPr>
            <a:spLocks noGrp="1"/>
          </p:cNvSpPr>
          <p:nvPr>
            <p:ph idx="1"/>
          </p:nvPr>
        </p:nvSpPr>
        <p:spPr>
          <a:xfrm>
            <a:off x="357809" y="1057523"/>
            <a:ext cx="11465223" cy="5738131"/>
          </a:xfrm>
        </p:spPr>
        <p:txBody>
          <a:bodyPr>
            <a:normAutofit lnSpcReduction="10000"/>
          </a:bodyPr>
          <a:lstStyle/>
          <a:p>
            <a:pPr marL="0" indent="0">
              <a:buNone/>
            </a:pP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8:12</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Because of rebellion, the host of the saints and the daily sacrifice were given over to it. It prospered in everything it did, and truth was thrown to the ground.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13</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Then I heard a holy one speaking, and another holy one said to him, “How long will it take for the vision to be fulfilled--the vision concerning the daily sacrifice, the rebellion that causes desolation, and the surrender of the sanctuary and of the host that will be trampled underfoot?” </a:t>
            </a:r>
            <a:r>
              <a:rPr lang="en-US" sz="40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14</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He said to me, “It will take 2,300 evenings and mornings; then the sanctuary will be reconsecrated.” </a:t>
            </a:r>
            <a:r>
              <a:rPr lang="en-US" sz="40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(NIV)</a:t>
            </a:r>
            <a:endPar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455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8386AD03-3922-9DA6-66E2-DF686D3CF19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615E36C-E9E2-C07F-2005-FF088642A94D}"/>
              </a:ext>
            </a:extLst>
          </p:cNvPr>
          <p:cNvSpPr>
            <a:spLocks noGrp="1"/>
          </p:cNvSpPr>
          <p:nvPr>
            <p:ph idx="1"/>
          </p:nvPr>
        </p:nvSpPr>
        <p:spPr>
          <a:xfrm>
            <a:off x="160421" y="1643502"/>
            <a:ext cx="11975432" cy="4845165"/>
          </a:xfrm>
        </p:spPr>
        <p:txBody>
          <a:bodyPr>
            <a:normAutofit fontScale="85000" lnSpcReduction="20000"/>
          </a:bodyPr>
          <a:lstStyle/>
          <a:p>
            <a:r>
              <a:rPr lang="en-US" sz="4000" dirty="0">
                <a:solidFill>
                  <a:schemeClr val="bg1"/>
                </a:solidFill>
                <a:effectLst>
                  <a:outerShdw blurRad="38100" dist="38100" dir="2700000" algn="ctr" rotWithShape="0">
                    <a:schemeClr val="tx1"/>
                  </a:outerShdw>
                </a:effectLst>
              </a:rPr>
              <a:t>Daniel </a:t>
            </a:r>
            <a:r>
              <a:rPr lang="en-US" sz="4000" b="1" i="1" dirty="0">
                <a:solidFill>
                  <a:schemeClr val="bg1"/>
                </a:solidFill>
                <a:effectLst>
                  <a:outerShdw blurRad="38100" dist="38100" dir="2700000" algn="ctr" rotWithShape="0">
                    <a:schemeClr val="tx1"/>
                  </a:outerShdw>
                </a:effectLst>
              </a:rPr>
              <a:t>begins</a:t>
            </a:r>
            <a:r>
              <a:rPr lang="en-US" sz="4000" dirty="0">
                <a:solidFill>
                  <a:schemeClr val="bg1"/>
                </a:solidFill>
                <a:effectLst>
                  <a:outerShdw blurRad="38100" dist="38100" dir="2700000" algn="ctr" rotWithShape="0">
                    <a:schemeClr val="tx1"/>
                  </a:outerShdw>
                </a:effectLst>
              </a:rPr>
              <a:t> by describing </a:t>
            </a:r>
            <a:r>
              <a:rPr lang="en-US" sz="4000" b="1" i="1" dirty="0">
                <a:solidFill>
                  <a:schemeClr val="bg1"/>
                </a:solidFill>
                <a:effectLst>
                  <a:outerShdw blurRad="38100" dist="38100" dir="2700000" algn="ctr" rotWithShape="0">
                    <a:schemeClr val="tx1"/>
                  </a:outerShdw>
                </a:effectLst>
              </a:rPr>
              <a:t>when he received </a:t>
            </a:r>
            <a:r>
              <a:rPr lang="en-US" sz="4000" dirty="0">
                <a:solidFill>
                  <a:schemeClr val="bg1"/>
                </a:solidFill>
                <a:effectLst>
                  <a:outerShdw blurRad="38100" dist="38100" dir="2700000" algn="ctr" rotWithShape="0">
                    <a:schemeClr val="tx1"/>
                  </a:outerShdw>
                </a:effectLst>
              </a:rPr>
              <a:t>this second vision: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In the third year of the reign of King Belshazzar </a:t>
            </a:r>
            <a:r>
              <a:rPr lang="en-US" sz="4000" dirty="0">
                <a:solidFill>
                  <a:schemeClr val="bg1"/>
                </a:solidFill>
                <a:effectLst>
                  <a:outerShdw blurRad="38100" dist="38100" dir="2700000" algn="ctr" rotWithShape="0">
                    <a:schemeClr val="tx1"/>
                  </a:outerShdw>
                </a:effectLst>
              </a:rPr>
              <a:t>” (551 B.C.)</a:t>
            </a:r>
          </a:p>
          <a:p>
            <a:r>
              <a:rPr lang="en-US" sz="4000" dirty="0">
                <a:solidFill>
                  <a:schemeClr val="bg1"/>
                </a:solidFill>
                <a:effectLst>
                  <a:outerShdw blurRad="38100" dist="38100" dir="2700000" algn="ctr" rotWithShape="0">
                    <a:schemeClr val="tx1"/>
                  </a:outerShdw>
                </a:effectLst>
              </a:rPr>
              <a:t>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after that which appeared to me at the first</a:t>
            </a:r>
            <a:r>
              <a:rPr lang="en-US" sz="4000" dirty="0">
                <a:solidFill>
                  <a:schemeClr val="bg1"/>
                </a:solidFill>
                <a:effectLst>
                  <a:outerShdw blurRad="38100" dist="38100" dir="2700000" algn="ctr" rotWithShape="0">
                    <a:schemeClr val="tx1"/>
                  </a:outerShdw>
                </a:effectLst>
              </a:rPr>
              <a:t>” is a reference to Daniel’s </a:t>
            </a:r>
            <a:r>
              <a:rPr lang="en-US" sz="4000" b="1" i="1" dirty="0">
                <a:solidFill>
                  <a:schemeClr val="bg1"/>
                </a:solidFill>
                <a:effectLst>
                  <a:outerShdw blurRad="38100" dist="38100" dir="2700000" algn="ctr" rotWithShape="0">
                    <a:schemeClr val="tx1"/>
                  </a:outerShdw>
                </a:effectLst>
              </a:rPr>
              <a:t>first</a:t>
            </a:r>
            <a:r>
              <a:rPr lang="en-US" sz="4000" dirty="0">
                <a:solidFill>
                  <a:schemeClr val="bg1"/>
                </a:solidFill>
                <a:effectLst>
                  <a:outerShdw blurRad="38100" dist="38100" dir="2700000" algn="ctr" rotWithShape="0">
                    <a:schemeClr val="tx1"/>
                  </a:outerShdw>
                </a:effectLst>
              </a:rPr>
              <a:t> vision that is recorded for us in Chapter 7.</a:t>
            </a:r>
          </a:p>
          <a:p>
            <a:r>
              <a:rPr lang="en-US" sz="4000" dirty="0">
                <a:solidFill>
                  <a:schemeClr val="bg1"/>
                </a:solidFill>
                <a:effectLst>
                  <a:outerShdw blurRad="38100" dist="38100" dir="2700000" algn="ctr" rotWithShape="0">
                    <a:schemeClr val="tx1"/>
                  </a:outerShdw>
                </a:effectLst>
              </a:rPr>
              <a:t>“</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 saw in the vision</a:t>
            </a:r>
            <a:r>
              <a:rPr lang="en-US" sz="4000" dirty="0">
                <a:solidFill>
                  <a:schemeClr val="bg1"/>
                </a:solidFill>
                <a:effectLst>
                  <a:outerShdw blurRad="38100" dist="38100" dir="2700000" algn="ctr" rotWithShape="0">
                    <a:schemeClr val="tx1"/>
                  </a:outerShdw>
                </a:effectLst>
              </a:rPr>
              <a:t>” – In the vision that came to him, Daniel sees </a:t>
            </a:r>
            <a:r>
              <a:rPr lang="en-US" sz="4000" b="1" i="1" dirty="0">
                <a:solidFill>
                  <a:schemeClr val="bg1"/>
                </a:solidFill>
                <a:effectLst>
                  <a:outerShdw blurRad="38100" dist="38100" dir="2700000" algn="ctr" rotWithShape="0">
                    <a:schemeClr val="tx1"/>
                  </a:outerShdw>
                </a:effectLst>
              </a:rPr>
              <a:t>himself</a:t>
            </a:r>
            <a:r>
              <a:rPr lang="en-US" sz="4000" dirty="0">
                <a:solidFill>
                  <a:schemeClr val="bg1"/>
                </a:solidFill>
                <a:effectLst>
                  <a:outerShdw blurRad="38100" dist="38100" dir="2700000" algn="ctr" rotWithShape="0">
                    <a:schemeClr val="tx1"/>
                  </a:outerShdw>
                </a:effectLst>
              </a:rPr>
              <a:t> in the citadel of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Susa</a:t>
            </a:r>
            <a:r>
              <a:rPr lang="en-US" sz="4000" dirty="0">
                <a:solidFill>
                  <a:schemeClr val="bg1"/>
                </a:solidFill>
                <a:effectLst>
                  <a:outerShdw blurRad="38100" dist="38100" dir="2700000" algn="ctr" rotWithShape="0">
                    <a:schemeClr val="tx1"/>
                  </a:outerShdw>
                </a:effectLst>
              </a:rPr>
              <a:t>” beside the “</a:t>
            </a:r>
            <a:r>
              <a:rPr lang="en-US" sz="40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Ulai canal</a:t>
            </a:r>
            <a:r>
              <a:rPr lang="en-US" sz="4000" dirty="0">
                <a:solidFill>
                  <a:schemeClr val="bg1"/>
                </a:solidFill>
                <a:effectLst>
                  <a:outerShdw blurRad="38100" dist="38100" dir="2700000" algn="ctr" rotWithShape="0">
                    <a:schemeClr val="tx1"/>
                  </a:outerShdw>
                </a:effectLst>
              </a:rPr>
              <a:t>”.</a:t>
            </a:r>
          </a:p>
          <a:p>
            <a:r>
              <a:rPr lang="en-US" sz="4000" dirty="0">
                <a:solidFill>
                  <a:schemeClr val="bg1"/>
                </a:solidFill>
                <a:effectLst>
                  <a:outerShdw blurRad="38100" dist="38100" dir="2700000" algn="ctr" rotWithShape="0">
                    <a:schemeClr val="tx1"/>
                  </a:outerShdw>
                </a:effectLst>
              </a:rPr>
              <a:t>Susa is approximately 200 miles East of Babylon. </a:t>
            </a:r>
          </a:p>
          <a:p>
            <a:r>
              <a:rPr lang="en-US" sz="4000" dirty="0">
                <a:solidFill>
                  <a:schemeClr val="bg1"/>
                </a:solidFill>
                <a:effectLst>
                  <a:outerShdw blurRad="38100" dist="38100" dir="2700000" algn="ctr" rotWithShape="0">
                    <a:schemeClr val="tx1"/>
                  </a:outerShdw>
                </a:effectLst>
              </a:rPr>
              <a:t>According to Scripture, both Esther and Nehemiah lived in Susa, and Daniel probably had visited the city on official business. </a:t>
            </a:r>
          </a:p>
          <a:p>
            <a:r>
              <a:rPr lang="en-US" sz="4000" dirty="0">
                <a:solidFill>
                  <a:schemeClr val="bg1"/>
                </a:solidFill>
                <a:effectLst>
                  <a:outerShdw blurRad="38100" dist="38100" dir="2700000" algn="ctr" rotWithShape="0">
                    <a:schemeClr val="tx1"/>
                  </a:outerShdw>
                </a:effectLst>
              </a:rPr>
              <a:t>Susa is located in southwest Iran, about 150 miles north of the Persian Gulf and due east of the well-known city of Babylon.</a:t>
            </a:r>
          </a:p>
        </p:txBody>
      </p:sp>
      <p:sp>
        <p:nvSpPr>
          <p:cNvPr id="7" name="Title 1">
            <a:extLst>
              <a:ext uri="{FF2B5EF4-FFF2-40B4-BE49-F238E27FC236}">
                <a16:creationId xmlns:a16="http://schemas.microsoft.com/office/drawing/2014/main" id="{B26F40EC-7729-F8A1-141E-993E4DB82482}"/>
              </a:ext>
            </a:extLst>
          </p:cNvPr>
          <p:cNvSpPr>
            <a:spLocks noGrp="1"/>
          </p:cNvSpPr>
          <p:nvPr>
            <p:ph type="title"/>
          </p:nvPr>
        </p:nvSpPr>
        <p:spPr>
          <a:xfrm>
            <a:off x="0" y="3"/>
            <a:ext cx="12192000" cy="1430005"/>
          </a:xfrm>
          <a:solidFill>
            <a:schemeClr val="tx1"/>
          </a:solidFill>
          <a:ln w="25400">
            <a:solidFill>
              <a:srgbClr val="FFFF99"/>
            </a:solidFill>
          </a:ln>
        </p:spPr>
        <p:txBody>
          <a:bodyPr>
            <a:noAutofit/>
          </a:bodyPr>
          <a:lstStyle/>
          <a:p>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8:1</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In the third year of the reign of King Belshazzar</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 vision appeared to me, Daniel,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after that which appeared to me at the first</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baseline="30000" dirty="0">
                <a:solidFill>
                  <a:schemeClr val="bg1"/>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2</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And I saw in the vision</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and when I saw, I was in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Susa</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the capital, which is in the province of Elam. And I saw in the vision, and I was at the </a:t>
            </a:r>
            <a:r>
              <a:rPr lang="en-US" sz="2400" i="1" dirty="0">
                <a:solidFill>
                  <a:srgbClr val="00FFFF"/>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Ulai canal</a:t>
            </a:r>
            <a:r>
              <a:rPr lang="en-US" sz="2400" i="1" dirty="0">
                <a:solidFill>
                  <a:srgbClr val="BFE4FD"/>
                </a:solidFill>
                <a:effectLst>
                  <a:outerShdw blurRad="50800" dist="50800" dir="5400000" algn="ctr" rotWithShape="0">
                    <a:schemeClr val="tx1"/>
                  </a:outerShdw>
                </a:effectLst>
                <a:latin typeface="Cambria" panose="02040503050406030204" pitchFamily="18" charset="0"/>
                <a:ea typeface="Cambria" panose="02040503050406030204" pitchFamily="18" charset="0"/>
              </a:rPr>
              <a:t>. </a:t>
            </a:r>
            <a:r>
              <a:rPr lang="en-US" sz="2400" dirty="0">
                <a:solidFill>
                  <a:schemeClr val="bg1"/>
                </a:solidFill>
                <a:effectLst>
                  <a:outerShdw blurRad="50800" dist="50800" dir="5400000" algn="ctr" rotWithShape="0">
                    <a:schemeClr val="tx1"/>
                  </a:outerShdw>
                </a:effectLst>
                <a:latin typeface="Calibri" panose="020F0502020204030204" pitchFamily="34" charset="0"/>
                <a:ea typeface="Calibri" panose="020F0502020204030204" pitchFamily="34" charset="0"/>
                <a:cs typeface="Calibri" panose="020F0502020204030204" pitchFamily="34" charset="0"/>
              </a:rPr>
              <a:t>(ESV)</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0949478-1990-68C5-4D64-F308C86EE309}"/>
              </a:ext>
            </a:extLst>
          </p:cNvPr>
          <p:cNvSpPr txBox="1"/>
          <p:nvPr/>
        </p:nvSpPr>
        <p:spPr>
          <a:xfrm>
            <a:off x="0" y="6488668"/>
            <a:ext cx="12192000" cy="369332"/>
          </a:xfrm>
          <a:prstGeom prst="rect">
            <a:avLst/>
          </a:prstGeom>
          <a:noFill/>
        </p:spPr>
        <p:txBody>
          <a:bodyPr wrap="square" rtlCol="0">
            <a:spAutoFit/>
          </a:bodyPr>
          <a:lstStyle/>
          <a:p>
            <a:pPr lvl="0"/>
            <a:r>
              <a:rPr kumimoji="0" lang="en-US" sz="1800" b="0" i="0"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Howe, Thomas A.; Daniel in the Preterists' Den: A Critical Look at Preterist Interpretations of Daniel; (p. </a:t>
            </a:r>
            <a:r>
              <a:rPr lang="en-US" dirty="0">
                <a:solidFill>
                  <a:schemeClr val="bg1"/>
                </a:solidFill>
                <a:effectLst>
                  <a:outerShdw blurRad="38100" dist="38100" dir="2700000" algn="ctr" rotWithShape="0">
                    <a:schemeClr val="tx1"/>
                  </a:outerShdw>
                </a:effectLst>
              </a:rPr>
              <a:t>271- 272</a:t>
            </a:r>
            <a:r>
              <a:rPr kumimoji="0" lang="en-US" sz="1800" b="0" i="0" u="none" strike="noStrike" kern="1200" cap="none" spc="0" normalizeH="0" baseline="0" noProof="0" dirty="0">
                <a:ln>
                  <a:noFill/>
                </a:ln>
                <a:solidFill>
                  <a:srgbClr val="FFFFFF"/>
                </a:solidFill>
                <a:effectLst>
                  <a:outerShdw blurRad="50800" dist="50800" dir="5400000" algn="ctr">
                    <a:srgbClr val="000000"/>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799158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00FF"/>
            </a:gs>
            <a:gs pos="21000">
              <a:srgbClr val="CC00FF"/>
            </a:gs>
            <a:gs pos="100000">
              <a:srgbClr val="000099"/>
            </a:gs>
          </a:gsLst>
          <a:path path="circle">
            <a:fillToRect l="50000" t="-80000" r="50000" b="180000"/>
          </a:path>
          <a:tileRect/>
        </a:gradFill>
        <a:effectLst/>
      </p:bgPr>
    </p:bg>
    <p:spTree>
      <p:nvGrpSpPr>
        <p:cNvPr id="1" name="">
          <a:extLst>
            <a:ext uri="{FF2B5EF4-FFF2-40B4-BE49-F238E27FC236}">
              <a16:creationId xmlns:a16="http://schemas.microsoft.com/office/drawing/2014/main" id="{E3CE36EC-4567-F5D3-3326-DB388333E6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CAA0E-6F79-BCFA-0BBB-6C6A55B1C5CA}"/>
              </a:ext>
            </a:extLst>
          </p:cNvPr>
          <p:cNvSpPr>
            <a:spLocks noGrp="1"/>
          </p:cNvSpPr>
          <p:nvPr>
            <p:ph type="title"/>
          </p:nvPr>
        </p:nvSpPr>
        <p:spPr>
          <a:xfrm>
            <a:off x="0" y="18255"/>
            <a:ext cx="12192000" cy="763623"/>
          </a:xfrm>
        </p:spPr>
        <p:txBody>
          <a:bodyPr>
            <a:normAutofit/>
          </a:bodyPr>
          <a:lstStyle/>
          <a:p>
            <a:pPr algn="ctr"/>
            <a:r>
              <a:rPr lang="en-US" sz="4800" b="1" dirty="0">
                <a:solidFill>
                  <a:schemeClr val="accent2">
                    <a:lumMod val="40000"/>
                    <a:lumOff val="60000"/>
                  </a:schemeClr>
                </a:solidFill>
                <a:effectLst>
                  <a:outerShdw blurRad="50800" dist="50800" dir="5400000" algn="ctr" rotWithShape="0">
                    <a:schemeClr val="tx1"/>
                  </a:outerShdw>
                </a:effectLst>
                <a:latin typeface="+mn-lt"/>
                <a:ea typeface="Tahoma" panose="020B0604030504040204" pitchFamily="34" charset="0"/>
                <a:cs typeface="Tahoma" panose="020B0604030504040204" pitchFamily="34" charset="0"/>
              </a:rPr>
              <a:t>Persian Empire</a:t>
            </a:r>
          </a:p>
        </p:txBody>
      </p:sp>
      <p:sp>
        <p:nvSpPr>
          <p:cNvPr id="2" name="TextBox 1">
            <a:extLst>
              <a:ext uri="{FF2B5EF4-FFF2-40B4-BE49-F238E27FC236}">
                <a16:creationId xmlns:a16="http://schemas.microsoft.com/office/drawing/2014/main" id="{BA578FA8-F992-D5D6-5073-B0B454F68535}"/>
              </a:ext>
            </a:extLst>
          </p:cNvPr>
          <p:cNvSpPr txBox="1"/>
          <p:nvPr/>
        </p:nvSpPr>
        <p:spPr>
          <a:xfrm>
            <a:off x="0" y="6519446"/>
            <a:ext cx="1219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https://www.worldhistory.org/uploads/images/16107.png?v=1673278143</a:t>
            </a:r>
            <a:r>
              <a:rPr kumimoji="0" lang="en-US" sz="1800" b="0" i="0" u="none" strike="noStrike" kern="1200" cap="none" spc="0" normalizeH="0" baseline="0" noProof="0" dirty="0">
                <a:ln>
                  <a:noFill/>
                </a:ln>
                <a:solidFill>
                  <a:srgbClr val="CCFFFF"/>
                </a:solidFill>
                <a:effectLst/>
                <a:uLnTx/>
                <a:uFillTx/>
                <a:latin typeface="Calibri" panose="020F0502020204030204"/>
                <a:ea typeface="+mn-ea"/>
                <a:cs typeface="+mn-cs"/>
              </a:rPr>
              <a:t> </a:t>
            </a:r>
          </a:p>
        </p:txBody>
      </p:sp>
      <p:pic>
        <p:nvPicPr>
          <p:cNvPr id="8" name="Content Placeholder 7">
            <a:extLst>
              <a:ext uri="{FF2B5EF4-FFF2-40B4-BE49-F238E27FC236}">
                <a16:creationId xmlns:a16="http://schemas.microsoft.com/office/drawing/2014/main" id="{BB24DB81-BCAE-C5CD-7639-A9E3DC5AF0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2676" y="836860"/>
            <a:ext cx="9766647" cy="5494600"/>
          </a:xfrm>
        </p:spPr>
      </p:pic>
    </p:spTree>
    <p:extLst>
      <p:ext uri="{BB962C8B-B14F-4D97-AF65-F5344CB8AC3E}">
        <p14:creationId xmlns:p14="http://schemas.microsoft.com/office/powerpoint/2010/main" val="3236719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137365</TotalTime>
  <Words>5094</Words>
  <Application>Microsoft Office PowerPoint</Application>
  <PresentationFormat>Widescreen</PresentationFormat>
  <Paragraphs>209</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Cambria</vt:lpstr>
      <vt:lpstr>Garamond</vt:lpstr>
      <vt:lpstr>Times New Roman</vt:lpstr>
      <vt:lpstr>Wingdings</vt:lpstr>
      <vt:lpstr>Office Theme</vt:lpstr>
      <vt:lpstr>PowerPoint Presentation</vt:lpstr>
      <vt:lpstr>Introduction to Daniel 8</vt:lpstr>
      <vt:lpstr>Correlation of Dreams and Visions in Daniel</vt:lpstr>
      <vt:lpstr>Daniel’s Second Vision (8:1-14)</vt:lpstr>
      <vt:lpstr>Daniel’s Second Vision (8:1-14)</vt:lpstr>
      <vt:lpstr>Daniel’s Second Vision (8:1-14)</vt:lpstr>
      <vt:lpstr>Daniel’s Second Vision (8:1-14)</vt:lpstr>
      <vt:lpstr>8:1 In the third year of the reign of King Belshazzar a vision appeared to me, Daniel, after that which appeared to me at the first. 2 And I saw in the vision; and when I saw, I was in Susa the capital, which is in the province of Elam. And I saw in the vision, and I was at the Ulai canal. (ESV)</vt:lpstr>
      <vt:lpstr>Persian Empire</vt:lpstr>
      <vt:lpstr>Middle East - Then</vt:lpstr>
      <vt:lpstr>8:1 In the third year of the reign of King Belshazzar a vision appeared to me, Daniel, after that which appeared to me at the first. 2 And I saw in the vision; and when I saw, I was in Susa the capital, which is in the province of Elam. And I saw in the vision, and I was at the Ulai canal. (ESV)</vt:lpstr>
      <vt:lpstr>8:3 I raised my eyes and saw, and behold, a ram standing on the bank of the canal. It had two horns, and both horns were high, but one was higher than the other, and the higher one came up last. (ESV)</vt:lpstr>
      <vt:lpstr>8:3 I raised my eyes and saw, and behold, a ram standing on the bank of the canal. It had two horns, and both horns were high, but one was higher than the other, and the higher one came up last. (ESV)</vt:lpstr>
      <vt:lpstr>The Medo-Persian Empire</vt:lpstr>
      <vt:lpstr>8:4 I saw the ram charging westward and northward and southward. No beast could stand before him, and there was no one who could rescue from his power. He did as he pleased and became great. (ESV)</vt:lpstr>
      <vt:lpstr>8:5  As I was considering, behold, a male goat came from the west across the face of the whole earth, without touching the ground. And the goat had a conspicuous horn between his eyes.  (ESV)</vt:lpstr>
      <vt:lpstr>8:5  As I was considering, behold, a male goat came from the west across the face of the whole earth, without touching the ground. And the goat had a conspicuous horn between his eyes.  (ESV)</vt:lpstr>
      <vt:lpstr>8:6  He came to the ram with the two horns, which I had seen standing on the bank of the canal, and he ran at him in his powerful wrath. 7 I saw him come close to the ram, and he was enraged against him and struck the ram and broke his two horns. And the ram had no power to stand before him, but he cast him down to the ground and trampled on him. And there was no one who could rescue the ram from his power. (ESV)</vt:lpstr>
      <vt:lpstr>8:8 Then the goat became exceedingly great, but when he was strong, the great horn was broken, and instead of it there came up four conspicuous horns toward the four winds of heaven. (ESV)</vt:lpstr>
      <vt:lpstr>8:9 Out of one of them came a little horn, which grew exceedingly great toward the south, toward the east, and toward the glorious land. (ESV)</vt:lpstr>
      <vt:lpstr>8:9 Out of one of them came a little horn, which grew exceedingly great toward the south, toward the east, and toward the glorious land. (ESV)</vt:lpstr>
      <vt:lpstr>8:10 It grew great, even to the host of heaven. And some of the host and some of the stars it threw down to the ground and trampled on them. (ESV)</vt:lpstr>
      <vt:lpstr>8:10 It grew great, even to the host of heaven. And some of the host and some of the stars it threw down to the ground and trampled on them. (ESV)</vt:lpstr>
      <vt:lpstr>8:11 It became great, even as great as the Prince of the host. And the regular burnt offering was taken away from him, and the place of his sanctuary was overthrown. (ESV)</vt:lpstr>
      <vt:lpstr>8:12 And a host will be given over to it together with the regular burnt offering because of transgression, and it will throw truth to the ground, and it will act and prosper. (ESV)</vt:lpstr>
      <vt:lpstr>8:13 Then I heard a holy one speaking, and another holy one said to the one who spoke, "For how long is the vision concerning the regular burnt offering, the transgression that makes desolate, and the giving over of the sanctuary and host to be trampled underfoot?" (ESV)</vt:lpstr>
      <vt:lpstr>8:14 And he said to me, “For 2,300 evenings and mornings. Then the sanctuary shall be restored to its rightful state.” (ESV)</vt:lpstr>
      <vt:lpstr>Class Discussion Time</vt:lpstr>
      <vt:lpstr>Class Discussion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Connolly</dc:creator>
  <cp:lastModifiedBy>Robert Connolly</cp:lastModifiedBy>
  <cp:revision>1094</cp:revision>
  <cp:lastPrinted>2025-07-06T14:15:04Z</cp:lastPrinted>
  <dcterms:created xsi:type="dcterms:W3CDTF">2024-11-22T01:38:01Z</dcterms:created>
  <dcterms:modified xsi:type="dcterms:W3CDTF">2025-07-06T15:04:23Z</dcterms:modified>
</cp:coreProperties>
</file>