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943" r:id="rId2"/>
    <p:sldId id="944" r:id="rId3"/>
    <p:sldId id="945" r:id="rId4"/>
    <p:sldId id="946" r:id="rId5"/>
    <p:sldId id="947" r:id="rId6"/>
    <p:sldId id="948" r:id="rId7"/>
    <p:sldId id="950" r:id="rId8"/>
    <p:sldId id="949" r:id="rId9"/>
    <p:sldId id="951" r:id="rId10"/>
    <p:sldId id="952" r:id="rId11"/>
    <p:sldId id="953" r:id="rId12"/>
    <p:sldId id="954" r:id="rId13"/>
    <p:sldId id="956" r:id="rId14"/>
    <p:sldId id="955" r:id="rId15"/>
    <p:sldId id="958" r:id="rId16"/>
    <p:sldId id="957" r:id="rId17"/>
    <p:sldId id="959" r:id="rId18"/>
    <p:sldId id="960" r:id="rId19"/>
    <p:sldId id="961" r:id="rId20"/>
    <p:sldId id="962" r:id="rId21"/>
    <p:sldId id="963" r:id="rId22"/>
    <p:sldId id="965" r:id="rId23"/>
    <p:sldId id="966" r:id="rId24"/>
    <p:sldId id="967" r:id="rId25"/>
    <p:sldId id="968" r:id="rId2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FFFF"/>
    <a:srgbClr val="0000CC"/>
    <a:srgbClr val="3700B4"/>
    <a:srgbClr val="1E00A8"/>
    <a:srgbClr val="4100B9"/>
    <a:srgbClr val="6F00D0"/>
    <a:srgbClr val="000099"/>
    <a:srgbClr val="5B2AA2"/>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482" autoAdjust="0"/>
  </p:normalViewPr>
  <p:slideViewPr>
    <p:cSldViewPr snapToGrid="0">
      <p:cViewPr varScale="1">
        <p:scale>
          <a:sx n="146" d="100"/>
          <a:sy n="146" d="100"/>
        </p:scale>
        <p:origin x="96" y="4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7/10/2025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7/10/2025 6:55 AM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7/10/2025 6:55 AM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7/10/2025 6:55 AM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7/10/2025 6:55 AM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7/10/2025 6:55 AM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7/10/2025 6:55 AM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7/10/2025 6:55 AM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7/10/2025 6:55 AM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7/10/2025 6:55 AM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7/10/2025 6:55 AM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7/10/2025 6:55 AM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7/10/2025 6:55 AM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9192898-5730-29AE-6971-A530D08B702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8170171-F1CA-3F33-1B44-1B4EC985DE69}"/>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0142A6EB-1DC6-53FD-E330-6CC2D8E1CE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97CDDD9C-8EF0-28BD-B545-42AE095DAA04}"/>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918B4AD2-010A-386F-F24A-0193F4553B5E}"/>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861012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46DECB7-DE61-B77B-2695-A82B6A82E6B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6EDEA9F-4993-F4A6-9BE1-07F905B0A721}"/>
              </a:ext>
            </a:extLst>
          </p:cNvPr>
          <p:cNvSpPr>
            <a:spLocks noGrp="1"/>
          </p:cNvSpPr>
          <p:nvPr>
            <p:ph idx="1"/>
          </p:nvPr>
        </p:nvSpPr>
        <p:spPr>
          <a:xfrm>
            <a:off x="108284" y="974071"/>
            <a:ext cx="11975432" cy="5514597"/>
          </a:xfrm>
        </p:spPr>
        <p:txBody>
          <a:bodyPr>
            <a:normAutofit fontScale="85000" lnSpcReduction="20000"/>
          </a:bodyPr>
          <a:lstStyle/>
          <a:p>
            <a:r>
              <a:rPr lang="en-US" sz="4000" dirty="0">
                <a:solidFill>
                  <a:schemeClr val="bg1"/>
                </a:solidFill>
                <a:effectLst>
                  <a:outerShdw blurRad="38100" dist="38100" dir="2700000" algn="ctr" rotWithShape="0">
                    <a:schemeClr val="tx1"/>
                  </a:outerShdw>
                </a:effectLst>
              </a:rPr>
              <a:t>The phrase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the latter end of the indignation</a:t>
            </a:r>
            <a:r>
              <a:rPr lang="en-US" sz="4000" dirty="0">
                <a:solidFill>
                  <a:schemeClr val="bg1"/>
                </a:solidFill>
                <a:effectLst>
                  <a:outerShdw blurRad="38100" dist="38100" dir="2700000" algn="ctr" rotWithShape="0">
                    <a:schemeClr val="tx1"/>
                  </a:outerShdw>
                </a:effectLst>
              </a:rPr>
              <a:t>” means that the events described here will occur at the end of this particular period of </a:t>
            </a:r>
            <a:r>
              <a:rPr lang="en-US" sz="4000" b="1" i="1" dirty="0">
                <a:solidFill>
                  <a:schemeClr val="bg1"/>
                </a:solidFill>
                <a:effectLst>
                  <a:outerShdw blurRad="38100" dist="38100" dir="2700000" algn="ctr" rotWithShape="0">
                    <a:schemeClr val="tx1"/>
                  </a:outerShdw>
                </a:effectLst>
              </a:rPr>
              <a:t>judgment</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The Hebrew word translated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indignation</a:t>
            </a:r>
            <a:r>
              <a:rPr lang="en-US" sz="4000" dirty="0">
                <a:solidFill>
                  <a:schemeClr val="bg1"/>
                </a:solidFill>
                <a:effectLst>
                  <a:outerShdw blurRad="38100" dist="38100" dir="2700000" algn="ctr" rotWithShape="0">
                    <a:schemeClr val="tx1"/>
                  </a:outerShdw>
                </a:effectLst>
              </a:rPr>
              <a:t>” almost always refers to the wrath of God – which is why the NIV translates this phrase: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later in the time of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wrath</a:t>
            </a:r>
            <a:r>
              <a:rPr lang="en-US" sz="4000" dirty="0">
                <a:solidFill>
                  <a:schemeClr val="bg1"/>
                </a:solidFill>
                <a:effectLst>
                  <a:outerShdw blurRad="38100" dist="38100" dir="2700000" algn="ctr" rotWithShape="0">
                    <a:schemeClr val="tx1"/>
                  </a:outerShdw>
                </a:effectLst>
              </a:rPr>
              <a:t>”</a:t>
            </a:r>
          </a:p>
          <a:p>
            <a:r>
              <a:rPr lang="en-US" sz="4000" dirty="0">
                <a:solidFill>
                  <a:schemeClr val="bg1"/>
                </a:solidFill>
                <a:effectLst>
                  <a:outerShdw blurRad="38100" dist="38100" dir="2700000" algn="ctr" rotWithShape="0">
                    <a:schemeClr val="tx1"/>
                  </a:outerShdw>
                </a:effectLst>
              </a:rPr>
              <a:t>The idea is that God’s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wrath</a:t>
            </a:r>
            <a:r>
              <a:rPr lang="en-US" sz="4000" dirty="0">
                <a:solidFill>
                  <a:schemeClr val="bg1"/>
                </a:solidFill>
                <a:effectLst>
                  <a:outerShdw blurRad="38100" dist="38100" dir="2700000" algn="ctr" rotWithShape="0">
                    <a:schemeClr val="tx1"/>
                  </a:outerShdw>
                </a:effectLst>
              </a:rPr>
              <a:t>” is the demonstration of his righteous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indignation</a:t>
            </a:r>
            <a:r>
              <a:rPr lang="en-US" sz="4000" dirty="0">
                <a:solidFill>
                  <a:schemeClr val="bg1"/>
                </a:solidFill>
                <a:effectLst>
                  <a:outerShdw blurRad="38100" dist="38100" dir="2700000" algn="ctr" rotWithShape="0">
                    <a:schemeClr val="tx1"/>
                  </a:outerShdw>
                </a:effectLst>
              </a:rPr>
              <a:t>” against sin. </a:t>
            </a:r>
          </a:p>
          <a:p>
            <a:r>
              <a:rPr lang="en-US" sz="4000" dirty="0">
                <a:solidFill>
                  <a:schemeClr val="bg1"/>
                </a:solidFill>
                <a:effectLst>
                  <a:outerShdw blurRad="38100" dist="38100" dir="2700000" algn="ctr" rotWithShape="0">
                    <a:schemeClr val="tx1"/>
                  </a:outerShdw>
                </a:effectLst>
              </a:rPr>
              <a:t>In this context the recipients of this wrath are Antiochus and the unfaithful Israelites of the Maccabean period. </a:t>
            </a:r>
          </a:p>
          <a:p>
            <a:r>
              <a:rPr lang="en-US" sz="4000" dirty="0">
                <a:solidFill>
                  <a:schemeClr val="bg1"/>
                </a:solidFill>
                <a:effectLst>
                  <a:outerShdw blurRad="38100" dist="38100" dir="2700000" algn="ctr" rotWithShape="0">
                    <a:schemeClr val="tx1"/>
                  </a:outerShdw>
                </a:effectLst>
              </a:rPr>
              <a:t>Again, Gabriel asserts that this prophecy refers to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 of the end</a:t>
            </a:r>
            <a:r>
              <a:rPr lang="en-US" sz="4000" dirty="0">
                <a:solidFill>
                  <a:schemeClr val="bg1"/>
                </a:solidFill>
                <a:effectLst>
                  <a:outerShdw blurRad="38100" dist="38100" dir="2700000" algn="ctr" rotWithShape="0">
                    <a:schemeClr val="tx1"/>
                  </a:outerShdw>
                </a:effectLst>
              </a:rPr>
              <a:t>” (cf. v. 17) and emphasizes that this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appointed time</a:t>
            </a:r>
            <a:r>
              <a:rPr lang="en-US" sz="4000" dirty="0">
                <a:solidFill>
                  <a:schemeClr val="bg1"/>
                </a:solidFill>
                <a:effectLst>
                  <a:outerShdw blurRad="38100" dist="38100" dir="2700000" algn="ctr" rotWithShape="0">
                    <a:schemeClr val="tx1"/>
                  </a:outerShdw>
                </a:effectLst>
              </a:rPr>
              <a:t>” has been set by the Lord of history.</a:t>
            </a:r>
          </a:p>
        </p:txBody>
      </p:sp>
      <p:sp>
        <p:nvSpPr>
          <p:cNvPr id="7" name="Title 1">
            <a:extLst>
              <a:ext uri="{FF2B5EF4-FFF2-40B4-BE49-F238E27FC236}">
                <a16:creationId xmlns:a16="http://schemas.microsoft.com/office/drawing/2014/main" id="{5D34FB07-D155-3D9E-2A69-A7978B2B3684}"/>
              </a:ext>
            </a:extLst>
          </p:cNvPr>
          <p:cNvSpPr>
            <a:spLocks noGrp="1"/>
          </p:cNvSpPr>
          <p:nvPr>
            <p:ph type="title"/>
          </p:nvPr>
        </p:nvSpPr>
        <p:spPr>
          <a:xfrm>
            <a:off x="0" y="6"/>
            <a:ext cx="12192000" cy="84994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8:19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said, “Behold, I will make known to you what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the latter end of the indignation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it refers to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appointed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 of the end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FBFE9C9-96DB-9ECD-948E-7352699DFA8A}"/>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232–233</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5778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7077E13-82B7-4EAE-A828-69A4C7D80FA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0235A57-6D42-2623-5ABD-E08A48B918E7}"/>
              </a:ext>
            </a:extLst>
          </p:cNvPr>
          <p:cNvSpPr>
            <a:spLocks noGrp="1"/>
          </p:cNvSpPr>
          <p:nvPr>
            <p:ph idx="1"/>
          </p:nvPr>
        </p:nvSpPr>
        <p:spPr>
          <a:xfrm>
            <a:off x="108284" y="1844913"/>
            <a:ext cx="11975432" cy="4643755"/>
          </a:xfrm>
        </p:spPr>
        <p:txBody>
          <a:bodyPr>
            <a:normAutofit fontScale="92500"/>
          </a:bodyPr>
          <a:lstStyle/>
          <a:p>
            <a:r>
              <a:rPr lang="en-US" sz="4000" dirty="0">
                <a:solidFill>
                  <a:schemeClr val="bg1"/>
                </a:solidFill>
                <a:effectLst>
                  <a:outerShdw blurRad="38100" dist="38100" dir="2700000" algn="ctr" rotWithShape="0">
                    <a:schemeClr val="tx1"/>
                  </a:outerShdw>
                </a:effectLst>
              </a:rPr>
              <a:t>The details of the vision are now explained to Daniel. </a:t>
            </a:r>
          </a:p>
          <a:p>
            <a:r>
              <a:rPr lang="en-US" sz="4000" dirty="0">
                <a:solidFill>
                  <a:schemeClr val="bg1"/>
                </a:solidFill>
                <a:effectLst>
                  <a:outerShdw blurRad="38100" dist="38100" dir="2700000" algn="ctr" rotWithShape="0">
                    <a:schemeClr val="tx1"/>
                  </a:outerShdw>
                </a:effectLst>
              </a:rPr>
              <a:t>It is interesting to note that in this verse the same term “king” (</a:t>
            </a:r>
            <a:r>
              <a:rPr lang="en-US" sz="4000" i="1" dirty="0" err="1">
                <a:solidFill>
                  <a:schemeClr val="bg1"/>
                </a:solidFill>
                <a:effectLst>
                  <a:outerShdw blurRad="38100" dist="38100" dir="2700000" algn="ctr" rotWithShape="0">
                    <a:schemeClr val="tx1"/>
                  </a:outerShdw>
                </a:effectLst>
              </a:rPr>
              <a:t>melek</a:t>
            </a:r>
            <a:r>
              <a:rPr lang="en-US" sz="4000" dirty="0">
                <a:solidFill>
                  <a:schemeClr val="bg1"/>
                </a:solidFill>
                <a:effectLst>
                  <a:outerShdw blurRad="38100" dist="38100" dir="2700000" algn="ctr" rotWithShape="0">
                    <a:schemeClr val="tx1"/>
                  </a:outerShdw>
                </a:effectLst>
              </a:rPr>
              <a:t>) can be used to refer to either a kingdom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goat is the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of Greece</a:t>
            </a:r>
            <a:r>
              <a:rPr lang="en-US" sz="4000" dirty="0">
                <a:solidFill>
                  <a:schemeClr val="bg1"/>
                </a:solidFill>
                <a:effectLst>
                  <a:outerShdw blurRad="38100" dist="38100" dir="2700000" algn="ctr" rotWithShape="0">
                    <a:schemeClr val="tx1"/>
                  </a:outerShdw>
                </a:effectLst>
              </a:rPr>
              <a:t>”) or an individual reigning over a kingdom (its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first</a:t>
            </a:r>
            <a:r>
              <a:rPr lang="en-US" sz="4000" dirty="0">
                <a:solidFill>
                  <a:schemeClr val="bg1"/>
                </a:solidFill>
                <a:effectLst>
                  <a:outerShdw blurRad="38100" dist="38100" dir="2700000" algn="ctr" rotWithShape="0">
                    <a:schemeClr val="tx1"/>
                  </a:outerShdw>
                </a:effectLst>
              </a:rPr>
              <a:t>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a:t>
            </a:r>
            <a:r>
              <a:rPr lang="en-US" sz="4000" dirty="0">
                <a:solidFill>
                  <a:schemeClr val="bg1"/>
                </a:solidFill>
                <a:effectLst>
                  <a:outerShdw blurRad="38100" dist="38100" dir="2700000" algn="ctr" rotWithShape="0">
                    <a:schemeClr val="tx1"/>
                  </a:outerShdw>
                </a:effectLst>
              </a:rPr>
              <a:t>,” i.e., Alexander). </a:t>
            </a:r>
          </a:p>
          <a:p>
            <a:r>
              <a:rPr lang="en-US" sz="4000" dirty="0">
                <a:solidFill>
                  <a:schemeClr val="bg1"/>
                </a:solidFill>
                <a:effectLst>
                  <a:outerShdw blurRad="38100" dist="38100" dir="2700000" algn="ctr" rotWithShape="0">
                    <a:schemeClr val="tx1"/>
                  </a:outerShdw>
                </a:effectLst>
              </a:rPr>
              <a:t>Also worth noting here is the accuracy of the prophecy in vs.22 that none of the four kingdoms ever attained the power of Alexander’s empire.</a:t>
            </a:r>
          </a:p>
        </p:txBody>
      </p:sp>
      <p:sp>
        <p:nvSpPr>
          <p:cNvPr id="7" name="Title 1">
            <a:extLst>
              <a:ext uri="{FF2B5EF4-FFF2-40B4-BE49-F238E27FC236}">
                <a16:creationId xmlns:a16="http://schemas.microsoft.com/office/drawing/2014/main" id="{BC89112F-ECF8-5D28-5AB2-A0A5565E1A2D}"/>
              </a:ext>
            </a:extLst>
          </p:cNvPr>
          <p:cNvSpPr>
            <a:spLocks noGrp="1"/>
          </p:cNvSpPr>
          <p:nvPr>
            <p:ph type="title"/>
          </p:nvPr>
        </p:nvSpPr>
        <p:spPr>
          <a:xfrm>
            <a:off x="0" y="5"/>
            <a:ext cx="12192000" cy="155084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for the ram that you saw with the two horns, these are the kings of Media and Persia.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goat is the king of Greece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great horn between his eyes is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first king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for the horn that was broken, in place of which four others arose, four kingdoms shall arise from his nation, but not with his power.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B29F5FC-DC5D-C270-B5C8-B3295F401592}"/>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233–234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74796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D2BE475-10A7-09D2-E08C-2346D1C463B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B9B1BD7-4F73-6BD6-72B0-15AF0C3DCC9E}"/>
              </a:ext>
            </a:extLst>
          </p:cNvPr>
          <p:cNvSpPr>
            <a:spLocks noGrp="1"/>
          </p:cNvSpPr>
          <p:nvPr>
            <p:ph idx="1"/>
          </p:nvPr>
        </p:nvSpPr>
        <p:spPr>
          <a:xfrm>
            <a:off x="108284" y="1127895"/>
            <a:ext cx="11975432" cy="5360774"/>
          </a:xfrm>
        </p:spPr>
        <p:txBody>
          <a:bodyPr>
            <a:normAutofit fontScale="70000" lnSpcReduction="20000"/>
          </a:bodyPr>
          <a:lstStyle/>
          <a:p>
            <a:r>
              <a:rPr lang="en-US" sz="4000" dirty="0">
                <a:solidFill>
                  <a:schemeClr val="bg1"/>
                </a:solidFill>
                <a:effectLst>
                  <a:outerShdw blurRad="38100" dist="38100" dir="2700000" algn="ctr" rotWithShape="0">
                    <a:schemeClr val="tx1"/>
                  </a:outerShdw>
                </a:effectLst>
              </a:rPr>
              <a:t>Verses 23–26 are the heart of the vision and the reason that this revelation was given to Daniel. </a:t>
            </a:r>
          </a:p>
          <a:p>
            <a:r>
              <a:rPr lang="en-US" sz="4000" dirty="0">
                <a:solidFill>
                  <a:schemeClr val="bg1"/>
                </a:solidFill>
                <a:effectLst>
                  <a:outerShdw blurRad="38100" dist="38100" dir="2700000" algn="ctr" rotWithShape="0">
                    <a:schemeClr val="tx1"/>
                  </a:outerShdw>
                </a:effectLst>
              </a:rPr>
              <a:t>God disclosed this historical summary to the prophet in order to prepare the Jewish people for the coming crisis – Antiochus’s persecution. </a:t>
            </a:r>
          </a:p>
          <a:p>
            <a:r>
              <a:rPr lang="en-US" sz="4000" dirty="0">
                <a:solidFill>
                  <a:schemeClr val="bg1"/>
                </a:solidFill>
                <a:effectLst>
                  <a:outerShdw blurRad="38100" dist="38100" dir="2700000" algn="ctr" rotWithShape="0">
                    <a:schemeClr val="tx1"/>
                  </a:outerShdw>
                </a:effectLst>
              </a:rPr>
              <a:t>Biblical revelations of the future are given by the Lord to his people to encourage faithfulness, to exhort them during difficult times, and to comfort them in suffering.</a:t>
            </a:r>
          </a:p>
          <a:p>
            <a:r>
              <a:rPr lang="en-US" sz="4000" dirty="0">
                <a:solidFill>
                  <a:schemeClr val="bg1"/>
                </a:solidFill>
                <a:effectLst>
                  <a:outerShdw blurRad="38100" dist="38100" dir="2700000" algn="ctr" rotWithShape="0">
                    <a:schemeClr val="tx1"/>
                  </a:outerShdw>
                </a:effectLst>
              </a:rPr>
              <a:t>Antiochus would come to power toward the end of the time when the Greeks ruled. </a:t>
            </a:r>
          </a:p>
          <a:p>
            <a:r>
              <a:rPr lang="en-US" sz="4000" dirty="0">
                <a:solidFill>
                  <a:schemeClr val="bg1"/>
                </a:solidFill>
                <a:effectLst>
                  <a:outerShdw blurRad="38100" dist="38100" dir="2700000" algn="ctr" rotWithShape="0">
                    <a:schemeClr val="tx1"/>
                  </a:outerShdw>
                </a:effectLst>
              </a:rPr>
              <a:t>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transgressors</a:t>
            </a:r>
            <a:r>
              <a:rPr lang="en-US" sz="4000" dirty="0">
                <a:solidFill>
                  <a:schemeClr val="bg1"/>
                </a:solidFill>
                <a:effectLst>
                  <a:outerShdw blurRad="38100" dist="38100" dir="2700000" algn="ctr" rotWithShape="0">
                    <a:schemeClr val="tx1"/>
                  </a:outerShdw>
                </a:effectLst>
              </a:rPr>
              <a:t>” are those who have rebelled against God’s law. </a:t>
            </a:r>
          </a:p>
          <a:p>
            <a:r>
              <a:rPr lang="en-US" sz="4000" dirty="0">
                <a:solidFill>
                  <a:schemeClr val="bg1"/>
                </a:solidFill>
                <a:effectLst>
                  <a:outerShdw blurRad="38100" dist="38100" dir="2700000" algn="ctr" rotWithShape="0">
                    <a:schemeClr val="tx1"/>
                  </a:outerShdw>
                </a:effectLst>
              </a:rPr>
              <a:t>As I explained in the discussion of v. 12, these rebels are probably best understood to be Jews of that time who have rebelled against God. </a:t>
            </a:r>
          </a:p>
          <a:p>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when the transgressors have reached their limit</a:t>
            </a:r>
            <a:r>
              <a:rPr lang="en-US" sz="4000" dirty="0">
                <a:solidFill>
                  <a:schemeClr val="bg1"/>
                </a:solidFill>
                <a:effectLst>
                  <a:outerShdw blurRad="38100" dist="38100" dir="2700000" algn="ctr" rotWithShape="0">
                    <a:schemeClr val="tx1"/>
                  </a:outerShdw>
                </a:effectLst>
              </a:rPr>
              <a:t>” may indicate the time when the sin of these rebels has reached the point where God deems punishment to be appropriate (cf. Gen 15:16; Matt 23:32; 1 Thess 2:16).</a:t>
            </a:r>
          </a:p>
        </p:txBody>
      </p:sp>
      <p:sp>
        <p:nvSpPr>
          <p:cNvPr id="7" name="Title 1">
            <a:extLst>
              <a:ext uri="{FF2B5EF4-FFF2-40B4-BE49-F238E27FC236}">
                <a16:creationId xmlns:a16="http://schemas.microsoft.com/office/drawing/2014/main" id="{B8E1996A-7EFD-185E-A5A4-EADE6DD7168D}"/>
              </a:ext>
            </a:extLst>
          </p:cNvPr>
          <p:cNvSpPr>
            <a:spLocks noGrp="1"/>
          </p:cNvSpPr>
          <p:nvPr>
            <p:ph type="title"/>
          </p:nvPr>
        </p:nvSpPr>
        <p:spPr>
          <a:xfrm>
            <a:off x="0" y="6"/>
            <a:ext cx="12192000" cy="92648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8:23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the latter end of their kingdom,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when the transgressors have reached their limit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 king of bold face, one who understands riddles, shall arise.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F23DDE1-C3F8-25D9-6ED2-772E43B6F326}"/>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233–234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414939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422B470-2453-C89E-0AD1-75EF6A43270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A4F2DC-6EAA-E457-C2BD-E77F0B4A9046}"/>
              </a:ext>
            </a:extLst>
          </p:cNvPr>
          <p:cNvSpPr>
            <a:spLocks noGrp="1"/>
          </p:cNvSpPr>
          <p:nvPr>
            <p:ph idx="1"/>
          </p:nvPr>
        </p:nvSpPr>
        <p:spPr>
          <a:xfrm>
            <a:off x="108284" y="1127895"/>
            <a:ext cx="11975432" cy="5360774"/>
          </a:xfrm>
        </p:spPr>
        <p:txBody>
          <a:bodyPr>
            <a:normAutofit fontScale="85000" lnSpcReduction="20000"/>
          </a:bodyPr>
          <a:lstStyle/>
          <a:p>
            <a:r>
              <a:rPr lang="en-US" sz="4000" dirty="0">
                <a:solidFill>
                  <a:schemeClr val="bg1"/>
                </a:solidFill>
                <a:effectLst>
                  <a:outerShdw blurRad="38100" dist="38100" dir="2700000" algn="ctr" rotWithShape="0">
                    <a:schemeClr val="tx1"/>
                  </a:outerShdw>
                </a:effectLst>
              </a:rPr>
              <a:t>A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bold face</a:t>
            </a:r>
            <a:r>
              <a:rPr lang="en-US" sz="4000" dirty="0">
                <a:solidFill>
                  <a:schemeClr val="bg1"/>
                </a:solidFill>
                <a:effectLst>
                  <a:outerShdw blurRad="38100" dist="38100" dir="2700000" algn="ctr" rotWithShape="0">
                    <a:schemeClr val="tx1"/>
                  </a:outerShdw>
                </a:effectLst>
              </a:rPr>
              <a:t>” means that the king who will arise will be harsh in manner and in his treatment of those who oppose him. </a:t>
            </a:r>
          </a:p>
          <a:p>
            <a:r>
              <a:rPr lang="en-US" sz="4000" dirty="0">
                <a:solidFill>
                  <a:schemeClr val="bg1"/>
                </a:solidFill>
                <a:effectLst>
                  <a:outerShdw blurRad="38100" dist="38100" dir="2700000" algn="ctr" rotWithShape="0">
                    <a:schemeClr val="tx1"/>
                  </a:outerShdw>
                </a:effectLst>
              </a:rPr>
              <a:t>This same Hebrew word is used in Deut 28:50 where we read: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hard-faced</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nation who shall not respect the old or show mercy to the young.</a:t>
            </a:r>
            <a:r>
              <a:rPr lang="en-US" sz="4000" dirty="0">
                <a:solidFill>
                  <a:schemeClr val="bg1"/>
                </a:solidFill>
                <a:effectLst>
                  <a:outerShdw blurRad="38100" dist="38100" dir="2700000" algn="ctr" rotWithShape="0">
                    <a:schemeClr val="tx1"/>
                  </a:outerShdw>
                </a:effectLst>
              </a:rPr>
              <a:t>”</a:t>
            </a:r>
          </a:p>
          <a:p>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 who understands riddles</a:t>
            </a:r>
            <a:r>
              <a:rPr lang="en-US" sz="4000" dirty="0">
                <a:solidFill>
                  <a:schemeClr val="bg1"/>
                </a:solidFill>
                <a:effectLst>
                  <a:outerShdw blurRad="38100" dist="38100" dir="2700000" algn="ctr" rotWithShape="0">
                    <a:schemeClr val="tx1"/>
                  </a:outerShdw>
                </a:effectLst>
              </a:rPr>
              <a:t>” – in 1 Kings 10:1 the word translated here as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riddles</a:t>
            </a:r>
            <a:r>
              <a:rPr lang="en-US" sz="4000" dirty="0">
                <a:solidFill>
                  <a:schemeClr val="bg1"/>
                </a:solidFill>
                <a:effectLst>
                  <a:outerShdw blurRad="38100" dist="38100" dir="2700000" algn="ctr" rotWithShape="0">
                    <a:schemeClr val="tx1"/>
                  </a:outerShdw>
                </a:effectLst>
              </a:rPr>
              <a:t>” is used of the perplexing questions that the Queen of Sheba put to Solomon. </a:t>
            </a:r>
          </a:p>
          <a:p>
            <a:r>
              <a:rPr lang="en-US" sz="4000" dirty="0">
                <a:solidFill>
                  <a:schemeClr val="bg1"/>
                </a:solidFill>
                <a:effectLst>
                  <a:outerShdw blurRad="38100" dist="38100" dir="2700000" algn="ctr" rotWithShape="0">
                    <a:schemeClr val="tx1"/>
                  </a:outerShdw>
                </a:effectLst>
              </a:rPr>
              <a:t>Here the phrase may signify that the king will be a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master of </a:t>
            </a:r>
            <a:r>
              <a:rPr lang="en-US" sz="4000" dirty="0">
                <a:solidFill>
                  <a:schemeClr val="bg1"/>
                </a:solidFill>
                <a:effectLst>
                  <a:outerShdw blurRad="38100" dist="38100" dir="2700000" algn="ctr" rotWithShape="0">
                    <a:schemeClr val="tx1"/>
                  </a:outerShdw>
                </a:effectLst>
              </a:rPr>
              <a:t>[political]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intrigue</a:t>
            </a:r>
            <a:r>
              <a:rPr lang="en-US" sz="4000" dirty="0">
                <a:solidFill>
                  <a:schemeClr val="bg1"/>
                </a:solidFill>
                <a:effectLst>
                  <a:outerShdw blurRad="38100" dist="38100" dir="2700000" algn="ctr" rotWithShape="0">
                    <a:schemeClr val="tx1"/>
                  </a:outerShdw>
                </a:effectLst>
              </a:rPr>
              <a:t>”</a:t>
            </a:r>
          </a:p>
          <a:p>
            <a:r>
              <a:rPr lang="en-US" sz="4000" dirty="0">
                <a:solidFill>
                  <a:schemeClr val="bg1"/>
                </a:solidFill>
                <a:effectLst>
                  <a:outerShdw blurRad="38100" dist="38100" dir="2700000" algn="ctr" rotWithShape="0">
                    <a:schemeClr val="tx1"/>
                  </a:outerShdw>
                </a:effectLst>
              </a:rPr>
              <a:t>Scholars agree that this wicked king, Antiochus IV, was indeed a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master of</a:t>
            </a:r>
            <a:r>
              <a:rPr lang="en-US" sz="4000" dirty="0">
                <a:solidFill>
                  <a:schemeClr val="bg1"/>
                </a:solidFill>
                <a:effectLst>
                  <a:outerShdw blurRad="38100" dist="38100" dir="2700000" algn="ctr" rotWithShape="0">
                    <a:schemeClr val="tx1"/>
                  </a:outerShdw>
                </a:effectLst>
              </a:rPr>
              <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intrigue</a:t>
            </a:r>
            <a:r>
              <a:rPr lang="en-US" sz="4000" dirty="0">
                <a:solidFill>
                  <a:schemeClr val="bg1"/>
                </a:solidFill>
                <a:effectLst>
                  <a:outerShdw blurRad="38100" dist="38100" dir="2700000" algn="ctr" rotWithShape="0">
                    <a:schemeClr val="tx1"/>
                  </a:outerShdw>
                </a:effectLst>
              </a:rPr>
              <a:t>.” (which is how the NIV translates this phrase) </a:t>
            </a:r>
          </a:p>
        </p:txBody>
      </p:sp>
      <p:sp>
        <p:nvSpPr>
          <p:cNvPr id="7" name="Title 1">
            <a:extLst>
              <a:ext uri="{FF2B5EF4-FFF2-40B4-BE49-F238E27FC236}">
                <a16:creationId xmlns:a16="http://schemas.microsoft.com/office/drawing/2014/main" id="{BDD51DE3-0713-EEE2-5165-30B6F4C0FC4C}"/>
              </a:ext>
            </a:extLst>
          </p:cNvPr>
          <p:cNvSpPr>
            <a:spLocks noGrp="1"/>
          </p:cNvSpPr>
          <p:nvPr>
            <p:ph type="title"/>
          </p:nvPr>
        </p:nvSpPr>
        <p:spPr>
          <a:xfrm>
            <a:off x="0" y="6"/>
            <a:ext cx="12192000" cy="92648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8:23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the latter end of their kingdom, when the transgressors have reached their limit, a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bold face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 who understands riddles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shall arise.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17DD1DE-D6B3-A1F6-A0D0-84643F57259E}"/>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233–234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1214518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9B8D9D3-A23C-B054-CB51-1B9092FF313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8DC0BC9-5BA5-BEAD-778A-06F389807E70}"/>
              </a:ext>
            </a:extLst>
          </p:cNvPr>
          <p:cNvSpPr>
            <a:spLocks noGrp="1"/>
          </p:cNvSpPr>
          <p:nvPr>
            <p:ph idx="1"/>
          </p:nvPr>
        </p:nvSpPr>
        <p:spPr>
          <a:xfrm>
            <a:off x="108284" y="1431293"/>
            <a:ext cx="11975432" cy="4716958"/>
          </a:xfrm>
        </p:spPr>
        <p:txBody>
          <a:bodyPr>
            <a:normAutofit fontScale="77500" lnSpcReduction="20000"/>
          </a:bodyPr>
          <a:lstStyle/>
          <a:p>
            <a:r>
              <a:rPr lang="en-US" sz="4000" dirty="0">
                <a:solidFill>
                  <a:schemeClr val="bg1"/>
                </a:solidFill>
                <a:effectLst>
                  <a:outerShdw blurRad="38100" dist="38100" dir="2700000" algn="ctr" rotWithShape="0">
                    <a:schemeClr val="tx1"/>
                  </a:outerShdw>
                </a:effectLst>
              </a:rPr>
              <a:t>Antiochus began to rule a rather weak kingdom in 175 B.C. but, over time, he attained great power through military conquests.</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not by his own power</a:t>
            </a:r>
            <a:r>
              <a:rPr lang="en-US" sz="4000" dirty="0">
                <a:solidFill>
                  <a:schemeClr val="bg1"/>
                </a:solidFill>
                <a:effectLst>
                  <a:outerShdw blurRad="38100" dist="38100" dir="2700000" algn="ctr" rotWithShape="0">
                    <a:schemeClr val="tx1"/>
                  </a:outerShdw>
                </a:effectLst>
              </a:rPr>
              <a:t>” could be a reference to the fact that </a:t>
            </a:r>
            <a:r>
              <a:rPr lang="en-US" sz="4000" b="1" i="1" dirty="0">
                <a:solidFill>
                  <a:schemeClr val="bg1"/>
                </a:solidFill>
                <a:effectLst>
                  <a:outerShdw blurRad="38100" dist="38100" dir="2700000" algn="ctr" rotWithShape="0">
                    <a:schemeClr val="tx1"/>
                  </a:outerShdw>
                </a:effectLst>
              </a:rPr>
              <a:t>God</a:t>
            </a:r>
            <a:r>
              <a:rPr lang="en-US" sz="4000" dirty="0">
                <a:solidFill>
                  <a:schemeClr val="bg1"/>
                </a:solidFill>
                <a:effectLst>
                  <a:outerShdw blurRad="38100" dist="38100" dir="2700000" algn="ctr" rotWithShape="0">
                    <a:schemeClr val="tx1"/>
                  </a:outerShdw>
                </a:effectLst>
              </a:rPr>
              <a:t>, in his </a:t>
            </a:r>
            <a:r>
              <a:rPr lang="en-US" sz="4000" b="1" i="1" dirty="0">
                <a:solidFill>
                  <a:schemeClr val="bg1"/>
                </a:solidFill>
                <a:effectLst>
                  <a:outerShdw blurRad="38100" dist="38100" dir="2700000" algn="ctr" rotWithShape="0">
                    <a:schemeClr val="tx1"/>
                  </a:outerShdw>
                </a:effectLst>
              </a:rPr>
              <a:t>sovereignty</a:t>
            </a:r>
            <a:r>
              <a:rPr lang="en-US" sz="4000" dirty="0">
                <a:solidFill>
                  <a:schemeClr val="bg1"/>
                </a:solidFill>
                <a:effectLst>
                  <a:outerShdw blurRad="38100" dist="38100" dir="2700000" algn="ctr" rotWithShape="0">
                    <a:schemeClr val="tx1"/>
                  </a:outerShdw>
                </a:effectLst>
              </a:rPr>
              <a:t>, allowed Antiochus to rise to his place of prominence.</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Or perhaps Daniel is saying that, Antiochus rose to prominence </a:t>
            </a:r>
            <a:r>
              <a:rPr lang="en-US" sz="4000" b="1" i="1" dirty="0">
                <a:solidFill>
                  <a:schemeClr val="bg1"/>
                </a:solidFill>
                <a:effectLst>
                  <a:outerShdw blurRad="38100" dist="38100" dir="2700000" algn="ctr" rotWithShape="0">
                    <a:schemeClr val="tx1"/>
                  </a:outerShdw>
                </a:effectLst>
              </a:rPr>
              <a:t>not</a:t>
            </a:r>
            <a:r>
              <a:rPr lang="en-US" sz="4000" dirty="0">
                <a:solidFill>
                  <a:schemeClr val="bg1"/>
                </a:solidFill>
                <a:effectLst>
                  <a:outerShdw blurRad="38100" dist="38100" dir="2700000" algn="ctr" rotWithShape="0">
                    <a:schemeClr val="tx1"/>
                  </a:outerShdw>
                </a:effectLst>
              </a:rPr>
              <a:t> by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power</a:t>
            </a:r>
            <a:r>
              <a:rPr lang="en-US" sz="4000" dirty="0">
                <a:solidFill>
                  <a:schemeClr val="bg1"/>
                </a:solidFill>
                <a:effectLst>
                  <a:outerShdw blurRad="38100" dist="38100" dir="2700000" algn="ctr" rotWithShape="0">
                    <a:schemeClr val="tx1"/>
                  </a:outerShdw>
                </a:effectLst>
              </a:rPr>
              <a:t>” or strength, but by craftiness.</a:t>
            </a:r>
            <a:r>
              <a:rPr lang="en-US" sz="4000" baseline="30000" dirty="0">
                <a:solidFill>
                  <a:srgbClr val="FFFFFF"/>
                </a:solidFill>
                <a:effectLst>
                  <a:outerShdw blurRad="50800" dist="50800" dir="5400000" algn="ctr">
                    <a:srgbClr val="000000"/>
                  </a:outerShdw>
                </a:effectLst>
                <a:latin typeface="Calibri" panose="020F0502020204030204" pitchFamily="34" charset="0"/>
              </a:rPr>
              <a:t> 2</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Since the latter idea is conveyed in the next verse by the remark that he was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cunning</a:t>
            </a:r>
            <a:r>
              <a:rPr lang="en-US" sz="4000" dirty="0">
                <a:solidFill>
                  <a:schemeClr val="bg1"/>
                </a:solidFill>
                <a:effectLst>
                  <a:outerShdw blurRad="38100" dist="38100" dir="2700000" algn="ctr" rotWithShape="0">
                    <a:schemeClr val="tx1"/>
                  </a:outerShdw>
                </a:effectLst>
              </a:rPr>
              <a:t>,” perhaps the idea here is that God allowed this man to achieve what his measure of talents would never have warranted.</a:t>
            </a:r>
            <a:r>
              <a:rPr lang="en-US" sz="40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4000" dirty="0">
              <a:solidFill>
                <a:schemeClr val="bg1"/>
              </a:solidFill>
              <a:effectLst>
                <a:outerShdw blurRad="38100" dist="38100" dir="2700000" algn="ctr" rotWithShape="0">
                  <a:schemeClr val="tx1"/>
                </a:outerShdw>
              </a:effectLst>
            </a:endParaRPr>
          </a:p>
          <a:p>
            <a:r>
              <a:rPr lang="en-US" sz="4000" dirty="0">
                <a:solidFill>
                  <a:schemeClr val="bg1"/>
                </a:solidFill>
                <a:effectLst>
                  <a:outerShdw blurRad="38100" dist="38100" dir="2700000" algn="ctr" rotWithShape="0">
                    <a:schemeClr val="tx1"/>
                  </a:outerShdw>
                </a:effectLst>
              </a:rPr>
              <a:t>We are further told here that through his numerous wars with Egypt and other nations and his persecution of the Jews in Palestine, Antiochus would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cause fearful destruction </a:t>
            </a:r>
            <a:r>
              <a:rPr lang="en-US" sz="4000" dirty="0">
                <a:solidFill>
                  <a:schemeClr val="bg1"/>
                </a:solidFill>
                <a:effectLst>
                  <a:outerShdw blurRad="38100" dist="38100" dir="2700000" algn="ctr" rotWithShape="0">
                    <a:schemeClr val="tx1"/>
                  </a:outerShdw>
                </a:effectLst>
              </a:rPr>
              <a:t>.”</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r>
              <a:rPr lang="en-US" sz="4000" dirty="0">
                <a:solidFill>
                  <a:schemeClr val="bg1"/>
                </a:solidFill>
                <a:effectLst>
                  <a:outerShdw blurRad="38100" dist="38100" dir="2700000" algn="ctr" rotWithShape="0">
                    <a:schemeClr val="tx1"/>
                  </a:outerShdw>
                </a:effectLst>
              </a:rPr>
              <a:t> </a:t>
            </a:r>
          </a:p>
        </p:txBody>
      </p:sp>
      <p:sp>
        <p:nvSpPr>
          <p:cNvPr id="7" name="Title 1">
            <a:extLst>
              <a:ext uri="{FF2B5EF4-FFF2-40B4-BE49-F238E27FC236}">
                <a16:creationId xmlns:a16="http://schemas.microsoft.com/office/drawing/2014/main" id="{7A3D42D1-188B-1653-41CE-70BF88157857}"/>
              </a:ext>
            </a:extLst>
          </p:cNvPr>
          <p:cNvSpPr>
            <a:spLocks noGrp="1"/>
          </p:cNvSpPr>
          <p:nvPr>
            <p:ph type="title"/>
          </p:nvPr>
        </p:nvSpPr>
        <p:spPr>
          <a:xfrm>
            <a:off x="0" y="6"/>
            <a:ext cx="12192000" cy="112788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power shall be great--</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not by his own power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shall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cause fearful destruction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shall succeed in what he does, and destroy mighty men and the people who are the saints.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DE14A66-9546-A1AA-26D8-BB9016DB8243}"/>
              </a:ext>
            </a:extLst>
          </p:cNvPr>
          <p:cNvSpPr txBox="1"/>
          <p:nvPr/>
        </p:nvSpPr>
        <p:spPr>
          <a:xfrm>
            <a:off x="0" y="6211669"/>
            <a:ext cx="12192000" cy="646331"/>
          </a:xfrm>
          <a:prstGeom prst="rect">
            <a:avLst/>
          </a:prstGeom>
          <a:noFill/>
        </p:spPr>
        <p:txBody>
          <a:bodyPr wrap="square" rtlCol="0">
            <a:spAutoFit/>
          </a:bodyPr>
          <a:lstStyle/>
          <a:p>
            <a:pPr lvl="0"/>
            <a:r>
              <a:rPr kumimoji="0" lang="en-US" sz="1800" b="0" i="0" u="none" strike="noStrike" kern="1200" cap="none" spc="0" normalizeH="0" baseline="3000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234–235</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p>
          <a:p>
            <a:r>
              <a:rPr lang="en-US" baseline="30000" dirty="0">
                <a:solidFill>
                  <a:srgbClr val="FFFFFF"/>
                </a:solidFill>
                <a:effectLst>
                  <a:outerShdw blurRad="50800" dist="50800" dir="5400000" algn="ctr">
                    <a:srgbClr val="000000"/>
                  </a:outerShdw>
                </a:effectLst>
                <a:latin typeface="Calibri" panose="020F0502020204030204" pitchFamily="34" charset="0"/>
              </a:rPr>
              <a:t>2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Leupold, H. C.;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Exposition of Daniel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(1949); (pp. </a:t>
            </a:r>
            <a:r>
              <a:rPr lang="en-US" dirty="0">
                <a:solidFill>
                  <a:schemeClr val="bg1"/>
                </a:solidFill>
                <a:effectLst>
                  <a:outerShdw blurRad="38100" dist="38100" dir="2700000" algn="ctr" rotWithShape="0">
                    <a:schemeClr val="tx1"/>
                  </a:outerShdw>
                </a:effectLst>
              </a:rPr>
              <a:t>366–367</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84101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E8FD5B5-F9E6-B70A-2A49-43D198D6D79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1366CC-A647-F9F5-DE39-7D8199B84F69}"/>
              </a:ext>
            </a:extLst>
          </p:cNvPr>
          <p:cNvSpPr>
            <a:spLocks noGrp="1"/>
          </p:cNvSpPr>
          <p:nvPr>
            <p:ph idx="1"/>
          </p:nvPr>
        </p:nvSpPr>
        <p:spPr>
          <a:xfrm>
            <a:off x="108284" y="1252767"/>
            <a:ext cx="11975432" cy="5235901"/>
          </a:xfrm>
        </p:spPr>
        <p:txBody>
          <a:bodyPr>
            <a:normAutofit fontScale="85000" lnSpcReduction="20000"/>
          </a:bodyPr>
          <a:lstStyle/>
          <a:p>
            <a:r>
              <a:rPr lang="en-US" sz="4000" dirty="0">
                <a:solidFill>
                  <a:schemeClr val="bg1"/>
                </a:solidFill>
                <a:effectLst>
                  <a:outerShdw blurRad="38100" dist="38100" dir="2700000" algn="ctr" rotWithShape="0">
                    <a:schemeClr val="tx1"/>
                  </a:outerShdw>
                </a:effectLst>
              </a:rPr>
              <a: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succeed in what he does</a:t>
            </a:r>
            <a:r>
              <a:rPr lang="en-US" sz="4000" dirty="0">
                <a:solidFill>
                  <a:schemeClr val="bg1"/>
                </a:solidFill>
                <a:effectLst>
                  <a:outerShdw blurRad="38100" dist="38100" dir="2700000" algn="ctr" rotWithShape="0">
                    <a:schemeClr val="tx1"/>
                  </a:outerShdw>
                </a:effectLst>
              </a:rPr>
              <a:t>” might be better translated, “He will prosper and do what he pleases.” </a:t>
            </a:r>
          </a:p>
          <a:p>
            <a:r>
              <a:rPr lang="en-US" sz="4000" dirty="0">
                <a:solidFill>
                  <a:schemeClr val="bg1"/>
                </a:solidFill>
                <a:effectLst>
                  <a:outerShdw blurRad="38100" dist="38100" dir="2700000" algn="ctr" rotWithShape="0">
                    <a:schemeClr val="tx1"/>
                  </a:outerShdw>
                </a:effectLst>
              </a:rPr>
              <a:t>Antiochus will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succeed</a:t>
            </a:r>
            <a:r>
              <a:rPr lang="en-US" sz="4000" dirty="0">
                <a:solidFill>
                  <a:schemeClr val="bg1"/>
                </a:solidFill>
                <a:effectLst>
                  <a:outerShdw blurRad="38100" dist="38100" dir="2700000" algn="ctr" rotWithShape="0">
                    <a:schemeClr val="tx1"/>
                  </a:outerShdw>
                </a:effectLst>
              </a:rPr>
              <a:t>” in the sense that he will be successful in his conquests, achieve power, and gain wealth. </a:t>
            </a:r>
          </a:p>
          <a:p>
            <a:r>
              <a:rPr lang="en-US" sz="4000" dirty="0">
                <a:solidFill>
                  <a:schemeClr val="bg1"/>
                </a:solidFill>
                <a:effectLst>
                  <a:outerShdw blurRad="38100" dist="38100" dir="2700000" algn="ctr" rotWithShape="0">
                    <a:schemeClr val="tx1"/>
                  </a:outerShdw>
                </a:effectLst>
              </a:rPr>
              <a:t>For a while he will appear invincible.</a:t>
            </a:r>
          </a:p>
          <a:p>
            <a:r>
              <a:rPr lang="en-US" sz="4000" dirty="0">
                <a:solidFill>
                  <a:schemeClr val="bg1"/>
                </a:solidFill>
                <a:effectLst>
                  <a:outerShdw blurRad="38100" dist="38100" dir="2700000" algn="ctr" rotWithShape="0">
                    <a:schemeClr val="tx1"/>
                  </a:outerShdw>
                </a:effectLst>
              </a:rPr>
              <a:t>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mighty men</a:t>
            </a:r>
            <a:r>
              <a:rPr lang="en-US" sz="4000" dirty="0">
                <a:solidFill>
                  <a:schemeClr val="bg1"/>
                </a:solidFill>
                <a:effectLst>
                  <a:outerShdw blurRad="38100" dist="38100" dir="2700000" algn="ctr" rotWithShape="0">
                    <a:schemeClr val="tx1"/>
                  </a:outerShdw>
                </a:effectLst>
              </a:rPr>
              <a:t>” Antiochus would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destroy</a:t>
            </a:r>
            <a:r>
              <a:rPr lang="en-US" sz="4000" dirty="0">
                <a:solidFill>
                  <a:schemeClr val="bg1"/>
                </a:solidFill>
                <a:effectLst>
                  <a:outerShdw blurRad="38100" dist="38100" dir="2700000" algn="ctr" rotWithShape="0">
                    <a:schemeClr val="tx1"/>
                  </a:outerShdw>
                </a:effectLst>
              </a:rPr>
              <a:t>” refers to the many important persons throughout the world, military and otherwise, who were killed by Antiochus and his armies. </a:t>
            </a:r>
          </a:p>
          <a:p>
            <a:r>
              <a:rPr lang="en-US" sz="4000" dirty="0">
                <a:solidFill>
                  <a:schemeClr val="bg1"/>
                </a:solidFill>
                <a:effectLst>
                  <a:outerShdw blurRad="38100" dist="38100" dir="2700000" algn="ctr" rotWithShape="0">
                    <a:schemeClr val="tx1"/>
                  </a:outerShdw>
                </a:effectLst>
              </a:rPr>
              <a:t>The evil tyrant would also destroy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saints</a:t>
            </a:r>
            <a:r>
              <a:rPr lang="en-US" sz="4000" dirty="0">
                <a:solidFill>
                  <a:schemeClr val="bg1"/>
                </a:solidFill>
                <a:effectLst>
                  <a:outerShdw blurRad="38100" dist="38100" dir="2700000" algn="ctr" rotWithShape="0">
                    <a:schemeClr val="tx1"/>
                  </a:outerShdw>
                </a:effectLst>
              </a:rPr>
              <a:t>,” an allusion to his severe persecution of the Jews. </a:t>
            </a:r>
          </a:p>
          <a:p>
            <a:r>
              <a:rPr lang="en-US" sz="4000" dirty="0">
                <a:solidFill>
                  <a:schemeClr val="bg1"/>
                </a:solidFill>
                <a:effectLst>
                  <a:outerShdw blurRad="38100" dist="38100" dir="2700000" algn="ctr" rotWithShape="0">
                    <a:schemeClr val="tx1"/>
                  </a:outerShdw>
                </a:effectLst>
              </a:rPr>
              <a:t>Many of the Jewish believers who would not follow Antiochus’s commands to accept the Greek gods were slaughtered.</a:t>
            </a:r>
          </a:p>
        </p:txBody>
      </p:sp>
      <p:sp>
        <p:nvSpPr>
          <p:cNvPr id="7" name="Title 1">
            <a:extLst>
              <a:ext uri="{FF2B5EF4-FFF2-40B4-BE49-F238E27FC236}">
                <a16:creationId xmlns:a16="http://schemas.microsoft.com/office/drawing/2014/main" id="{FBB2DB78-C4C4-1FF7-97D6-7453DB0FA0F7}"/>
              </a:ext>
            </a:extLst>
          </p:cNvPr>
          <p:cNvSpPr>
            <a:spLocks noGrp="1"/>
          </p:cNvSpPr>
          <p:nvPr>
            <p:ph type="title"/>
          </p:nvPr>
        </p:nvSpPr>
        <p:spPr>
          <a:xfrm>
            <a:off x="0" y="6"/>
            <a:ext cx="12192000" cy="112788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power shall be great--but not by his own power; and he shall cause fearful destruction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succeed in what he does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destroy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mighty men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the people who are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saints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5ABA672-550B-863C-3EFC-602B9AEC7FD7}"/>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234–235</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157946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AE79D8B-C89B-BF00-04BD-DAC8F677522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E28295E-6A6A-4512-651A-3C50CA0228ED}"/>
              </a:ext>
            </a:extLst>
          </p:cNvPr>
          <p:cNvSpPr>
            <a:spLocks noGrp="1"/>
          </p:cNvSpPr>
          <p:nvPr>
            <p:ph idx="1"/>
          </p:nvPr>
        </p:nvSpPr>
        <p:spPr>
          <a:xfrm>
            <a:off x="108284" y="1252767"/>
            <a:ext cx="11975432" cy="5235901"/>
          </a:xfrm>
        </p:spPr>
        <p:txBody>
          <a:bodyPr>
            <a:normAutofit fontScale="85000" lnSpcReduction="20000"/>
          </a:bodyPr>
          <a:lstStyle/>
          <a:p>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By his cunning</a:t>
            </a:r>
            <a:r>
              <a:rPr lang="en-US" sz="4000" dirty="0">
                <a:solidFill>
                  <a:schemeClr val="bg1"/>
                </a:solidFill>
                <a:effectLst>
                  <a:outerShdw blurRad="38100" dist="38100" dir="2700000" algn="ctr" rotWithShape="0">
                    <a:schemeClr val="tx1"/>
                  </a:outerShdw>
                </a:effectLst>
              </a:rPr>
              <a:t>” – the word translated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cunning</a:t>
            </a:r>
            <a:r>
              <a:rPr lang="en-US" sz="4000" dirty="0">
                <a:solidFill>
                  <a:schemeClr val="bg1"/>
                </a:solidFill>
                <a:effectLst>
                  <a:outerShdw blurRad="38100" dist="38100" dir="2700000" algn="ctr" rotWithShape="0">
                    <a:schemeClr val="tx1"/>
                  </a:outerShdw>
                </a:effectLst>
              </a:rPr>
              <a:t>” here usually means “prudence” or “understanding,” but wisdom terms typically also can be used of the dark side of human ability, and that is the case here. </a:t>
            </a:r>
          </a:p>
          <a:p>
            <a:r>
              <a:rPr lang="en-US" sz="4000" dirty="0">
                <a:solidFill>
                  <a:schemeClr val="bg1"/>
                </a:solidFill>
                <a:effectLst>
                  <a:outerShdw blurRad="38100" dist="38100" dir="2700000" algn="ctr" rotWithShape="0">
                    <a:schemeClr val="tx1"/>
                  </a:outerShdw>
                </a:effectLst>
              </a:rPr>
              <a:t>Antiochus would be a shrewd individual who would employ </a:t>
            </a:r>
            <a:r>
              <a:rPr lang="en-US" sz="4000" b="1" i="1" dirty="0">
                <a:solidFill>
                  <a:schemeClr val="bg1"/>
                </a:solidFill>
                <a:effectLst>
                  <a:outerShdw blurRad="38100" dist="38100" dir="2700000" algn="ctr" rotWithShape="0">
                    <a:schemeClr val="tx1"/>
                  </a:outerShdw>
                </a:effectLst>
              </a:rPr>
              <a:t>deceit</a:t>
            </a:r>
            <a:r>
              <a:rPr lang="en-US" sz="4000" dirty="0">
                <a:solidFill>
                  <a:schemeClr val="bg1"/>
                </a:solidFill>
                <a:effectLst>
                  <a:outerShdw blurRad="38100" dist="38100" dir="2700000" algn="ctr" rotWithShape="0">
                    <a:schemeClr val="tx1"/>
                  </a:outerShdw>
                </a:effectLst>
              </a:rPr>
              <a:t> to achieve his goals. </a:t>
            </a:r>
          </a:p>
          <a:p>
            <a:r>
              <a:rPr lang="en-US" sz="4000" dirty="0">
                <a:solidFill>
                  <a:schemeClr val="bg1"/>
                </a:solidFill>
                <a:effectLst>
                  <a:outerShdw blurRad="38100" dist="38100" dir="2700000" algn="ctr" rotWithShape="0">
                    <a:schemeClr val="tx1"/>
                  </a:outerShdw>
                </a:effectLst>
              </a:rPr>
              <a:t>And he was known for his deceptive tactics. </a:t>
            </a:r>
          </a:p>
          <a:p>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make deceit prosper under his hand</a:t>
            </a:r>
            <a:r>
              <a:rPr lang="en-US" sz="4000" dirty="0">
                <a:solidFill>
                  <a:schemeClr val="bg1"/>
                </a:solidFill>
                <a:effectLst>
                  <a:outerShdw blurRad="38100" dist="38100" dir="2700000" algn="ctr" rotWithShape="0">
                    <a:schemeClr val="tx1"/>
                  </a:outerShdw>
                </a:effectLst>
              </a:rPr>
              <a:t>” means that deceit would prosper during Antiochus’s rule,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hand</a:t>
            </a:r>
            <a:r>
              <a:rPr lang="en-US" sz="4000" dirty="0">
                <a:solidFill>
                  <a:schemeClr val="bg1"/>
                </a:solidFill>
                <a:effectLst>
                  <a:outerShdw blurRad="38100" dist="38100" dir="2700000" algn="ctr" rotWithShape="0">
                    <a:schemeClr val="tx1"/>
                  </a:outerShdw>
                </a:effectLst>
              </a:rPr>
              <a:t>” representing his power or reign. </a:t>
            </a:r>
          </a:p>
          <a:p>
            <a:r>
              <a:rPr lang="en-US" sz="4000" dirty="0">
                <a:solidFill>
                  <a:schemeClr val="bg1"/>
                </a:solidFill>
                <a:effectLst>
                  <a:outerShdw blurRad="38100" dist="38100" dir="2700000" algn="ctr" rotWithShape="0">
                    <a:schemeClr val="tx1"/>
                  </a:outerShdw>
                </a:effectLst>
              </a:rPr>
              <a:t>So while, as we saw in verse 12, </a:t>
            </a:r>
            <a:r>
              <a:rPr lang="en-US" sz="4000" b="1" i="1" dirty="0">
                <a:solidFill>
                  <a:schemeClr val="bg1"/>
                </a:solidFill>
                <a:effectLst>
                  <a:outerShdw blurRad="38100" dist="38100" dir="2700000" algn="ctr" rotWithShape="0">
                    <a:schemeClr val="tx1"/>
                  </a:outerShdw>
                </a:effectLst>
              </a:rPr>
              <a:t>truth</a:t>
            </a:r>
            <a:r>
              <a:rPr lang="en-US" sz="4000" dirty="0">
                <a:solidFill>
                  <a:schemeClr val="bg1"/>
                </a:solidFill>
                <a:effectLst>
                  <a:outerShdw blurRad="38100" dist="38100" dir="2700000" algn="ctr" rotWithShape="0">
                    <a:schemeClr val="tx1"/>
                  </a:outerShdw>
                </a:effectLst>
              </a:rPr>
              <a:t> will be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thrown to the ground</a:t>
            </a:r>
            <a:r>
              <a:rPr lang="en-US" sz="4000" dirty="0">
                <a:solidFill>
                  <a:schemeClr val="bg1"/>
                </a:solidFill>
                <a:effectLst>
                  <a:outerShdw blurRad="38100" dist="38100" dir="2700000" algn="ctr" rotWithShape="0">
                    <a:schemeClr val="tx1"/>
                  </a:outerShdw>
                </a:effectLst>
              </a:rPr>
              <a:t>”,  </a:t>
            </a:r>
            <a:r>
              <a:rPr lang="en-US" sz="4000" b="1" i="1" dirty="0">
                <a:solidFill>
                  <a:schemeClr val="bg1"/>
                </a:solidFill>
                <a:effectLst>
                  <a:outerShdw blurRad="38100" dist="38100" dir="2700000" algn="ctr" rotWithShape="0">
                    <a:schemeClr val="tx1"/>
                  </a:outerShdw>
                </a:effectLst>
              </a:rPr>
              <a:t>deceit</a:t>
            </a:r>
            <a:r>
              <a:rPr lang="en-US" sz="4000" dirty="0">
                <a:solidFill>
                  <a:schemeClr val="bg1"/>
                </a:solidFill>
                <a:effectLst>
                  <a:outerShdw blurRad="38100" dist="38100" dir="2700000" algn="ctr" rotWithShape="0">
                    <a:schemeClr val="tx1"/>
                  </a:outerShdw>
                </a:effectLst>
              </a:rPr>
              <a:t> will be </a:t>
            </a:r>
            <a:r>
              <a:rPr lang="en-US" sz="4000" b="1" i="1" dirty="0">
                <a:solidFill>
                  <a:schemeClr val="bg1"/>
                </a:solidFill>
                <a:effectLst>
                  <a:outerShdw blurRad="38100" dist="38100" dir="2700000" algn="ctr" rotWithShape="0">
                    <a:schemeClr val="tx1"/>
                  </a:outerShdw>
                </a:effectLst>
              </a:rPr>
              <a:t>exalted</a:t>
            </a:r>
            <a:r>
              <a:rPr lang="en-US" sz="4000" dirty="0">
                <a:solidFill>
                  <a:schemeClr val="bg1"/>
                </a:solidFill>
                <a:effectLst>
                  <a:outerShdw blurRad="38100" dist="38100" dir="2700000" algn="ctr" rotWithShape="0">
                    <a:schemeClr val="tx1"/>
                  </a:outerShdw>
                </a:effectLst>
              </a:rPr>
              <a:t> under his rule.</a:t>
            </a:r>
          </a:p>
        </p:txBody>
      </p:sp>
      <p:sp>
        <p:nvSpPr>
          <p:cNvPr id="7" name="Title 1">
            <a:extLst>
              <a:ext uri="{FF2B5EF4-FFF2-40B4-BE49-F238E27FC236}">
                <a16:creationId xmlns:a16="http://schemas.microsoft.com/office/drawing/2014/main" id="{969CA956-E812-2043-DE93-0E01C1C3BBC2}"/>
              </a:ext>
            </a:extLst>
          </p:cNvPr>
          <p:cNvSpPr>
            <a:spLocks noGrp="1"/>
          </p:cNvSpPr>
          <p:nvPr>
            <p:ph type="title"/>
          </p:nvPr>
        </p:nvSpPr>
        <p:spPr>
          <a:xfrm>
            <a:off x="0" y="6"/>
            <a:ext cx="12192000" cy="112788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By his cunning he shall make deceit prosper under his hand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in his own mind he shall become great. Without warning he shall destroy many. And he shall even rise up against the Prince of princes, and he shall be broken--but by no human hand.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7A7D96D-8E10-D591-2688-B2A93A47DE1E}"/>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235–236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24802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2553533-38AC-8872-8824-853B03CA521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6DEB0E-8B39-E35B-9C34-3228714F0030}"/>
              </a:ext>
            </a:extLst>
          </p:cNvPr>
          <p:cNvSpPr>
            <a:spLocks noGrp="1"/>
          </p:cNvSpPr>
          <p:nvPr>
            <p:ph idx="1"/>
          </p:nvPr>
        </p:nvSpPr>
        <p:spPr>
          <a:xfrm>
            <a:off x="108284" y="1062446"/>
            <a:ext cx="11975432" cy="5725885"/>
          </a:xfrm>
        </p:spPr>
        <p:txBody>
          <a:bodyPr>
            <a:normAutofit fontScale="70000" lnSpcReduction="20000"/>
          </a:bodyPr>
          <a:lstStyle/>
          <a:p>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his own mind he shall become great</a:t>
            </a:r>
            <a:r>
              <a:rPr lang="en-US" sz="4000" dirty="0">
                <a:solidFill>
                  <a:schemeClr val="bg1"/>
                </a:solidFill>
                <a:effectLst>
                  <a:outerShdw blurRad="38100" dist="38100" dir="2700000" algn="ctr" rotWithShape="0">
                    <a:schemeClr val="tx1"/>
                  </a:outerShdw>
                </a:effectLst>
              </a:rPr>
              <a:t>” – Antiochus was a proud, self-exalting ruler; in his own opinion he was great. </a:t>
            </a:r>
          </a:p>
          <a:p>
            <a:r>
              <a:rPr lang="en-US" sz="4000" dirty="0">
                <a:solidFill>
                  <a:schemeClr val="bg1"/>
                </a:solidFill>
                <a:effectLst>
                  <a:outerShdw blurRad="38100" dist="38100" dir="2700000" algn="ctr" rotWithShape="0">
                    <a:schemeClr val="tx1"/>
                  </a:outerShdw>
                </a:effectLst>
              </a:rPr>
              <a:t>Antiochus’s coins were inscribed with the phrase “God made manifest”, by which the king did not </a:t>
            </a:r>
            <a:r>
              <a:rPr lang="en-US" sz="4000" b="1" i="1" dirty="0">
                <a:solidFill>
                  <a:schemeClr val="bg1"/>
                </a:solidFill>
                <a:effectLst>
                  <a:outerShdw blurRad="38100" dist="38100" dir="2700000" algn="ctr" rotWithShape="0">
                    <a:schemeClr val="tx1"/>
                  </a:outerShdw>
                </a:effectLst>
              </a:rPr>
              <a:t>literally</a:t>
            </a:r>
            <a:r>
              <a:rPr lang="en-US" sz="4000" dirty="0">
                <a:solidFill>
                  <a:schemeClr val="bg1"/>
                </a:solidFill>
                <a:effectLst>
                  <a:outerShdw blurRad="38100" dist="38100" dir="2700000" algn="ctr" rotWithShape="0">
                    <a:schemeClr val="tx1"/>
                  </a:outerShdw>
                </a:effectLst>
              </a:rPr>
              <a:t> attribute deity to himself (he was devoted to the Greek gods).</a:t>
            </a:r>
          </a:p>
          <a:p>
            <a:r>
              <a:rPr lang="en-US" sz="4000" dirty="0">
                <a:solidFill>
                  <a:schemeClr val="bg1"/>
                </a:solidFill>
                <a:effectLst>
                  <a:outerShdw blurRad="38100" dist="38100" dir="2700000" algn="ctr" rotWithShape="0">
                    <a:schemeClr val="tx1"/>
                  </a:outerShdw>
                </a:effectLst>
              </a:rPr>
              <a:t>But he </a:t>
            </a:r>
            <a:r>
              <a:rPr lang="en-US" sz="4000" b="1" i="1" dirty="0">
                <a:solidFill>
                  <a:schemeClr val="bg1"/>
                </a:solidFill>
                <a:effectLst>
                  <a:outerShdw blurRad="38100" dist="38100" dir="2700000" algn="ctr" rotWithShape="0">
                    <a:schemeClr val="tx1"/>
                  </a:outerShdw>
                </a:effectLst>
              </a:rPr>
              <a:t>did</a:t>
            </a:r>
            <a:r>
              <a:rPr lang="en-US" sz="4000" dirty="0">
                <a:solidFill>
                  <a:schemeClr val="bg1"/>
                </a:solidFill>
                <a:effectLst>
                  <a:outerShdw blurRad="38100" dist="38100" dir="2700000" algn="ctr" rotWithShape="0">
                    <a:schemeClr val="tx1"/>
                  </a:outerShdw>
                </a:effectLst>
              </a:rPr>
              <a:t> understand himself to be the </a:t>
            </a:r>
            <a:r>
              <a:rPr lang="en-US" sz="4000" b="1" i="1" dirty="0">
                <a:solidFill>
                  <a:schemeClr val="bg1"/>
                </a:solidFill>
                <a:effectLst>
                  <a:outerShdw blurRad="38100" dist="38100" dir="2700000" algn="ctr" rotWithShape="0">
                    <a:schemeClr val="tx1"/>
                  </a:outerShdw>
                </a:effectLst>
              </a:rPr>
              <a:t>earthly representative </a:t>
            </a:r>
            <a:r>
              <a:rPr lang="en-US" sz="4000" dirty="0">
                <a:solidFill>
                  <a:schemeClr val="bg1"/>
                </a:solidFill>
                <a:effectLst>
                  <a:outerShdw blurRad="38100" dist="38100" dir="2700000" algn="ctr" rotWithShape="0">
                    <a:schemeClr val="tx1"/>
                  </a:outerShdw>
                </a:effectLst>
              </a:rPr>
              <a:t>of deity. </a:t>
            </a:r>
          </a:p>
          <a:p>
            <a:r>
              <a:rPr lang="en-US" sz="4000" dirty="0">
                <a:solidFill>
                  <a:schemeClr val="bg1"/>
                </a:solidFill>
                <a:effectLst>
                  <a:outerShdw blurRad="38100" dist="38100" dir="2700000" algn="ctr" rotWithShape="0">
                    <a:schemeClr val="tx1"/>
                  </a:outerShdw>
                </a:effectLst>
              </a:rPr>
              <a:t>In addition, this vain ruler assumed the title “Epiphanes,” which means, “the illustrious one.”</a:t>
            </a:r>
          </a:p>
          <a:p>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Without warning he shall destroy many</a:t>
            </a:r>
            <a:r>
              <a:rPr lang="en-US" sz="4000" dirty="0">
                <a:solidFill>
                  <a:schemeClr val="bg1"/>
                </a:solidFill>
                <a:effectLst>
                  <a:outerShdw blurRad="38100" dist="38100" dir="2700000" algn="ctr" rotWithShape="0">
                    <a:schemeClr val="tx1"/>
                  </a:outerShdw>
                </a:effectLst>
              </a:rPr>
              <a:t>” – Antiochus attacked the people and destroyed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many</a:t>
            </a:r>
            <a:r>
              <a:rPr lang="en-US" sz="4000" dirty="0">
                <a:solidFill>
                  <a:schemeClr val="bg1"/>
                </a:solidFill>
                <a:effectLst>
                  <a:outerShdw blurRad="38100" dist="38100" dir="2700000" algn="ctr" rotWithShape="0">
                    <a:schemeClr val="tx1"/>
                  </a:outerShdw>
                </a:effectLst>
              </a:rPr>
              <a:t>” of them when the people were at ease because they felt secure. </a:t>
            </a:r>
          </a:p>
          <a:p>
            <a:r>
              <a:rPr lang="en-US" sz="4000" dirty="0">
                <a:solidFill>
                  <a:schemeClr val="bg1"/>
                </a:solidFill>
                <a:effectLst>
                  <a:outerShdw blurRad="38100" dist="38100" dir="2700000" algn="ctr" rotWithShape="0">
                    <a:schemeClr val="tx1"/>
                  </a:outerShdw>
                </a:effectLst>
              </a:rPr>
              <a:t>They may have been lulled into a feeling of security by the deceitful tactics of Antiochus. </a:t>
            </a:r>
          </a:p>
          <a:p>
            <a:r>
              <a:rPr lang="en-US" sz="4000" dirty="0">
                <a:solidFill>
                  <a:schemeClr val="bg1"/>
                </a:solidFill>
                <a:effectLst>
                  <a:outerShdw blurRad="38100" dist="38100" dir="2700000" algn="ctr" rotWithShape="0">
                    <a:schemeClr val="tx1"/>
                  </a:outerShdw>
                </a:effectLst>
              </a:rPr>
              <a:t>Then he attacked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without warning </a:t>
            </a:r>
            <a:r>
              <a:rPr lang="en-US" sz="4000" dirty="0">
                <a:solidFill>
                  <a:schemeClr val="bg1"/>
                </a:solidFill>
                <a:effectLst>
                  <a:outerShdw blurRad="38100" dist="38100" dir="2700000" algn="ctr" rotWithShape="0">
                    <a:schemeClr val="tx1"/>
                  </a:outerShdw>
                </a:effectLst>
              </a:rPr>
              <a:t>” in the spring of 167 B.C. and slaughtered many of them (cf. 1 Macc 1:29–32).</a:t>
            </a:r>
          </a:p>
        </p:txBody>
      </p:sp>
      <p:sp>
        <p:nvSpPr>
          <p:cNvPr id="7" name="Title 1">
            <a:extLst>
              <a:ext uri="{FF2B5EF4-FFF2-40B4-BE49-F238E27FC236}">
                <a16:creationId xmlns:a16="http://schemas.microsoft.com/office/drawing/2014/main" id="{5C6F2C49-B78B-9679-C068-0F5E961F8B2E}"/>
              </a:ext>
            </a:extLst>
          </p:cNvPr>
          <p:cNvSpPr>
            <a:spLocks noGrp="1"/>
          </p:cNvSpPr>
          <p:nvPr>
            <p:ph type="title"/>
          </p:nvPr>
        </p:nvSpPr>
        <p:spPr>
          <a:xfrm>
            <a:off x="0" y="6"/>
            <a:ext cx="12192000" cy="99712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By his cunning he shall make deceit prosper under his hand,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his own mind he shall become great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Without warning he shall destroy many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shall even rise up against the Prince of princes, and he shall be broken--but by no human hand.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CB9538E-0CFC-1A0F-2B42-3C1942D81AF0}"/>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235–236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4929772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AF68745-C2BD-29C2-96EF-4B60DEF5480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7D57A77-AC87-F1E8-1392-9407C6FECE16}"/>
              </a:ext>
            </a:extLst>
          </p:cNvPr>
          <p:cNvSpPr>
            <a:spLocks noGrp="1"/>
          </p:cNvSpPr>
          <p:nvPr>
            <p:ph idx="1"/>
          </p:nvPr>
        </p:nvSpPr>
        <p:spPr>
          <a:xfrm>
            <a:off x="108284" y="1252767"/>
            <a:ext cx="11975432" cy="5235901"/>
          </a:xfrm>
        </p:spPr>
        <p:txBody>
          <a:bodyPr>
            <a:normAutofit fontScale="77500" lnSpcReduction="20000"/>
          </a:bodyPr>
          <a:lstStyle/>
          <a:p>
            <a:r>
              <a:rPr lang="en-US" sz="4000" dirty="0">
                <a:solidFill>
                  <a:schemeClr val="bg1"/>
                </a:solidFill>
                <a:effectLst>
                  <a:outerShdw blurRad="38100" dist="38100" dir="2700000" algn="ctr" rotWithShape="0">
                    <a:schemeClr val="tx1"/>
                  </a:outerShdw>
                </a:effectLst>
              </a:rPr>
              <a:t>Antiochus even dared to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rise up against the Prince of princes</a:t>
            </a:r>
            <a:r>
              <a:rPr lang="en-US" sz="4000" dirty="0">
                <a:solidFill>
                  <a:schemeClr val="bg1"/>
                </a:solidFill>
                <a:effectLst>
                  <a:outerShdw blurRad="38100" dist="38100" dir="2700000" algn="ctr" rotWithShape="0">
                    <a:schemeClr val="tx1"/>
                  </a:outerShdw>
                </a:effectLst>
              </a:rPr>
              <a:t>,” that is, the “greatest Prince,” an allusion to God himself. </a:t>
            </a:r>
          </a:p>
          <a:p>
            <a:r>
              <a:rPr lang="en-US" sz="4000" dirty="0">
                <a:solidFill>
                  <a:schemeClr val="bg1"/>
                </a:solidFill>
                <a:effectLst>
                  <a:outerShdw blurRad="38100" dist="38100" dir="2700000" algn="ctr" rotWithShape="0">
                    <a:schemeClr val="tx1"/>
                  </a:outerShdw>
                </a:effectLst>
              </a:rPr>
              <a:t>The Greek ruler gave homage to the Greek gods, but his actions against God’s holy people, the Jews, and their religion constituted an assault upon the Lord himself. </a:t>
            </a:r>
          </a:p>
          <a:p>
            <a:r>
              <a:rPr lang="en-US" sz="4000" dirty="0">
                <a:solidFill>
                  <a:schemeClr val="bg1"/>
                </a:solidFill>
                <a:effectLst>
                  <a:outerShdw blurRad="38100" dist="38100" dir="2700000" algn="ctr" rotWithShape="0">
                    <a:schemeClr val="tx1"/>
                  </a:outerShdw>
                </a:effectLst>
              </a:rPr>
              <a:t>Yet God’s saints were promised that their persecutor would not continue. </a:t>
            </a:r>
          </a:p>
          <a:p>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by no human hand</a:t>
            </a:r>
            <a:r>
              <a:rPr lang="en-US" sz="4000" dirty="0">
                <a:solidFill>
                  <a:schemeClr val="bg1"/>
                </a:solidFill>
                <a:effectLst>
                  <a:outerShdw blurRad="38100" dist="38100" dir="2700000" algn="ctr" rotWithShape="0">
                    <a:schemeClr val="tx1"/>
                  </a:outerShdw>
                </a:effectLst>
              </a:rPr>
              <a:t>” means that Antiochus would not be killed in battle or by assassination. </a:t>
            </a:r>
          </a:p>
          <a:p>
            <a:r>
              <a:rPr lang="en-US" sz="4000" dirty="0">
                <a:solidFill>
                  <a:schemeClr val="bg1"/>
                </a:solidFill>
                <a:effectLst>
                  <a:outerShdw blurRad="38100" dist="38100" dir="2700000" algn="ctr" rotWithShape="0">
                    <a:schemeClr val="tx1"/>
                  </a:outerShdw>
                </a:effectLst>
              </a:rPr>
              <a:t>According to 1 Macc 6:1–16, Antiochus died (163 B.C.) of grief and remorse in Persia after being defeated in the siege of the city of </a:t>
            </a:r>
            <a:r>
              <a:rPr lang="en-US" sz="4000" dirty="0" err="1">
                <a:solidFill>
                  <a:schemeClr val="bg1"/>
                </a:solidFill>
                <a:effectLst>
                  <a:outerShdw blurRad="38100" dist="38100" dir="2700000" algn="ctr" rotWithShape="0">
                    <a:schemeClr val="tx1"/>
                  </a:outerShdw>
                </a:effectLst>
              </a:rPr>
              <a:t>Elymais</a:t>
            </a:r>
            <a:r>
              <a:rPr lang="en-US" sz="4000" dirty="0">
                <a:solidFill>
                  <a:schemeClr val="bg1"/>
                </a:solidFill>
                <a:effectLst>
                  <a:outerShdw blurRad="38100" dist="38100" dir="2700000" algn="ctr" rotWithShape="0">
                    <a:schemeClr val="tx1"/>
                  </a:outerShdw>
                </a:effectLst>
              </a:rPr>
              <a:t> and receiving word that his forces had been routed by the Jews in Palestine.</a:t>
            </a:r>
          </a:p>
        </p:txBody>
      </p:sp>
      <p:sp>
        <p:nvSpPr>
          <p:cNvPr id="7" name="Title 1">
            <a:extLst>
              <a:ext uri="{FF2B5EF4-FFF2-40B4-BE49-F238E27FC236}">
                <a16:creationId xmlns:a16="http://schemas.microsoft.com/office/drawing/2014/main" id="{415194A1-81B5-4E76-A783-4454D190AA93}"/>
              </a:ext>
            </a:extLst>
          </p:cNvPr>
          <p:cNvSpPr>
            <a:spLocks noGrp="1"/>
          </p:cNvSpPr>
          <p:nvPr>
            <p:ph type="title"/>
          </p:nvPr>
        </p:nvSpPr>
        <p:spPr>
          <a:xfrm>
            <a:off x="0" y="6"/>
            <a:ext cx="12192000" cy="112788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By his cunning he shall make deceit prosper under his hand, and in his own mind he shall become great. Without warning he shall destroy many. And he shall even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rise up against the Prince of princes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shall be broken--</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by no human hand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C752B73-70C5-8ACA-7446-9B9D7E38D2B7}"/>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235–236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062126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63A78CE-755D-C76D-2526-86FC3E0D07D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D28E2DF-679A-98CA-CB69-D21C7A387C13}"/>
              </a:ext>
            </a:extLst>
          </p:cNvPr>
          <p:cNvSpPr>
            <a:spLocks noGrp="1"/>
          </p:cNvSpPr>
          <p:nvPr>
            <p:ph idx="1"/>
          </p:nvPr>
        </p:nvSpPr>
        <p:spPr>
          <a:xfrm>
            <a:off x="108284" y="1001506"/>
            <a:ext cx="11975432" cy="5612654"/>
          </a:xfrm>
        </p:spPr>
        <p:txBody>
          <a:bodyPr>
            <a:normAutofit fontScale="70000" lnSpcReduction="20000"/>
          </a:bodyPr>
          <a:lstStyle/>
          <a:p>
            <a:r>
              <a:rPr lang="en-US" sz="4000" dirty="0">
                <a:solidFill>
                  <a:schemeClr val="bg1"/>
                </a:solidFill>
                <a:effectLst>
                  <a:outerShdw blurRad="38100" dist="38100" dir="2700000" algn="ctr" rotWithShape="0">
                    <a:schemeClr val="tx1"/>
                  </a:outerShdw>
                </a:effectLst>
              </a:rPr>
              <a:t>Gabriel then assured Daniel that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vision of the evenings and the mornings</a:t>
            </a:r>
            <a:r>
              <a:rPr lang="en-US" sz="4000" dirty="0">
                <a:solidFill>
                  <a:schemeClr val="bg1"/>
                </a:solidFill>
                <a:effectLst>
                  <a:outerShdw blurRad="38100" dist="38100" dir="2700000" algn="ctr" rotWithShape="0">
                    <a:schemeClr val="tx1"/>
                  </a:outerShdw>
                </a:effectLst>
              </a:rPr>
              <a:t>” was true and would be fulfilled. </a:t>
            </a:r>
          </a:p>
          <a:p>
            <a:r>
              <a:rPr lang="en-US" sz="4000" dirty="0">
                <a:solidFill>
                  <a:schemeClr val="bg1"/>
                </a:solidFill>
                <a:effectLst>
                  <a:outerShdw blurRad="38100" dist="38100" dir="2700000" algn="ctr" rotWithShape="0">
                    <a:schemeClr val="tx1"/>
                  </a:outerShdw>
                </a:effectLst>
              </a:rPr>
              <a:t>Of course, the contents of the entire vision were true, but the detail concerning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evenings and the mornings</a:t>
            </a:r>
            <a:r>
              <a:rPr lang="en-US" sz="4000" dirty="0">
                <a:solidFill>
                  <a:schemeClr val="bg1"/>
                </a:solidFill>
                <a:effectLst>
                  <a:outerShdw blurRad="38100" dist="38100" dir="2700000" algn="ctr" rotWithShape="0">
                    <a:schemeClr val="tx1"/>
                  </a:outerShdw>
                </a:effectLst>
              </a:rPr>
              <a:t>” evidently was singled out because it told the </a:t>
            </a:r>
            <a:r>
              <a:rPr lang="en-US" sz="4000" b="1" i="1" dirty="0">
                <a:solidFill>
                  <a:schemeClr val="bg1"/>
                </a:solidFill>
                <a:effectLst>
                  <a:outerShdw blurRad="38100" dist="38100" dir="2700000" algn="ctr" rotWithShape="0">
                    <a:schemeClr val="tx1"/>
                  </a:outerShdw>
                </a:effectLst>
              </a:rPr>
              <a:t>exact length of time the persecution would last</a:t>
            </a:r>
            <a:r>
              <a:rPr lang="en-US" sz="4000" dirty="0">
                <a:solidFill>
                  <a:schemeClr val="bg1"/>
                </a:solidFill>
                <a:effectLst>
                  <a:outerShdw blurRad="38100" dist="38100" dir="2700000" algn="ctr" rotWithShape="0">
                    <a:schemeClr val="tx1"/>
                  </a:outerShdw>
                </a:effectLst>
              </a:rPr>
              <a:t>, information that would be of great interest to those suffering this ordeal.</a:t>
            </a:r>
          </a:p>
          <a:p>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seal up </a:t>
            </a:r>
            <a:r>
              <a:rPr lang="en-US" sz="4000" dirty="0">
                <a:solidFill>
                  <a:schemeClr val="bg1"/>
                </a:solidFill>
                <a:effectLst>
                  <a:outerShdw blurRad="38100" dist="38100" dir="2700000" algn="ctr" rotWithShape="0">
                    <a:schemeClr val="tx1"/>
                  </a:outerShdw>
                </a:effectLst>
              </a:rPr>
              <a:t>” is a translation of a Hebrew word, which means “stop up, shut up, keep closed.” </a:t>
            </a:r>
          </a:p>
          <a:p>
            <a:r>
              <a:rPr lang="en-US" sz="4000" dirty="0">
                <a:solidFill>
                  <a:schemeClr val="bg1"/>
                </a:solidFill>
                <a:effectLst>
                  <a:outerShdw blurRad="38100" dist="38100" dir="2700000" algn="ctr" rotWithShape="0">
                    <a:schemeClr val="tx1"/>
                  </a:outerShdw>
                </a:effectLst>
              </a:rPr>
              <a:t>Ancient documents were sealed for their preservation, and that is the idea here. </a:t>
            </a:r>
          </a:p>
          <a:p>
            <a:r>
              <a:rPr lang="en-US" sz="4000" dirty="0">
                <a:solidFill>
                  <a:schemeClr val="bg1"/>
                </a:solidFill>
                <a:effectLst>
                  <a:outerShdw blurRad="38100" dist="38100" dir="2700000" algn="ctr" rotWithShape="0">
                    <a:schemeClr val="tx1"/>
                  </a:outerShdw>
                </a:effectLst>
              </a:rPr>
              <a:t>Daniel was being instructed to take measures to ensure that the vision’s contents would be available for generations in the “distant future.” </a:t>
            </a:r>
          </a:p>
          <a:p>
            <a:r>
              <a:rPr lang="en-US" sz="4000" dirty="0">
                <a:solidFill>
                  <a:schemeClr val="bg1"/>
                </a:solidFill>
                <a:effectLst>
                  <a:outerShdw blurRad="38100" dist="38100" dir="2700000" algn="ctr" rotWithShape="0">
                    <a:schemeClr val="tx1"/>
                  </a:outerShdw>
                </a:effectLst>
              </a:rPr>
              <a:t>Antiochus IV lived almost four hundred years after Daniel. </a:t>
            </a:r>
          </a:p>
          <a:p>
            <a:r>
              <a:rPr lang="en-US" sz="4000" dirty="0">
                <a:solidFill>
                  <a:schemeClr val="bg1"/>
                </a:solidFill>
                <a:effectLst>
                  <a:outerShdw blurRad="38100" dist="38100" dir="2700000" algn="ctr" rotWithShape="0">
                    <a:schemeClr val="tx1"/>
                  </a:outerShdw>
                </a:effectLst>
              </a:rPr>
              <a:t>Here it should be noted that the writer claimed to be predicting the future. </a:t>
            </a:r>
          </a:p>
          <a:p>
            <a:r>
              <a:rPr lang="en-US" sz="4000" dirty="0">
                <a:solidFill>
                  <a:schemeClr val="bg1"/>
                </a:solidFill>
                <a:effectLst>
                  <a:outerShdw blurRad="38100" dist="38100" dir="2700000" algn="ctr" rotWithShape="0">
                    <a:schemeClr val="tx1"/>
                  </a:outerShdw>
                </a:effectLst>
              </a:rPr>
              <a:t>This prophecy cannot be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true</a:t>
            </a:r>
            <a:r>
              <a:rPr lang="en-US" sz="4000" dirty="0">
                <a:solidFill>
                  <a:schemeClr val="bg1"/>
                </a:solidFill>
                <a:effectLst>
                  <a:outerShdw blurRad="38100" dist="38100" dir="2700000" algn="ctr" rotWithShape="0">
                    <a:schemeClr val="tx1"/>
                  </a:outerShdw>
                </a:effectLst>
              </a:rPr>
              <a:t>” as Gabriel declared, unless it actually was delivered to Daniel and written many years before the events took place.</a:t>
            </a:r>
          </a:p>
        </p:txBody>
      </p:sp>
      <p:sp>
        <p:nvSpPr>
          <p:cNvPr id="7" name="Title 1">
            <a:extLst>
              <a:ext uri="{FF2B5EF4-FFF2-40B4-BE49-F238E27FC236}">
                <a16:creationId xmlns:a16="http://schemas.microsoft.com/office/drawing/2014/main" id="{3C20EB9C-D1E9-74FB-28AB-4FB8E5254625}"/>
              </a:ext>
            </a:extLst>
          </p:cNvPr>
          <p:cNvSpPr>
            <a:spLocks noGrp="1"/>
          </p:cNvSpPr>
          <p:nvPr>
            <p:ph type="title"/>
          </p:nvPr>
        </p:nvSpPr>
        <p:spPr>
          <a:xfrm>
            <a:off x="0" y="6"/>
            <a:ext cx="12192000" cy="88342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8:26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vision of the evenings and the mornings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that has been told is true, but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seal up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vision, for it refers to many days from now."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8FFDBDD-8119-B597-927D-D462590740AA}"/>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235–236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164236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1326F92-BDCF-4017-E26D-77E13B5B74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E83593-33A3-4A7B-D1DA-975E35CA6C48}"/>
              </a:ext>
            </a:extLst>
          </p:cNvPr>
          <p:cNvSpPr>
            <a:spLocks noGrp="1"/>
          </p:cNvSpPr>
          <p:nvPr>
            <p:ph type="title"/>
          </p:nvPr>
        </p:nvSpPr>
        <p:spPr>
          <a:xfrm>
            <a:off x="0" y="1"/>
            <a:ext cx="12192000" cy="1025718"/>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Interpretation of Daniel’s Second Vision (8:15-27)</a:t>
            </a:r>
          </a:p>
        </p:txBody>
      </p:sp>
      <p:sp>
        <p:nvSpPr>
          <p:cNvPr id="5" name="Content Placeholder 4">
            <a:extLst>
              <a:ext uri="{FF2B5EF4-FFF2-40B4-BE49-F238E27FC236}">
                <a16:creationId xmlns:a16="http://schemas.microsoft.com/office/drawing/2014/main" id="{C46FD297-CA67-25A9-DF41-7554F7642A34}"/>
              </a:ext>
            </a:extLst>
          </p:cNvPr>
          <p:cNvSpPr>
            <a:spLocks noGrp="1"/>
          </p:cNvSpPr>
          <p:nvPr>
            <p:ph idx="1"/>
          </p:nvPr>
        </p:nvSpPr>
        <p:spPr>
          <a:xfrm>
            <a:off x="357809" y="1057523"/>
            <a:ext cx="11465223" cy="5738131"/>
          </a:xfrm>
        </p:spPr>
        <p:txBody>
          <a:bodyPr>
            <a:normAutofit fontScale="92500"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8:15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While I, Daniel, was watching the vision and trying to understand it, there before me stood one who looked like a man.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heard a man's voice from the Ulai calling, “Gabriel, tell this man the meaning of the vision.”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he came near the place where I was standing, I was terrified and fell prostrate. “Son of man,” he said to me, “understand that the vision concerns the time of the end.”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While he was speaking to me, I was in a deep sleep, with my face to the ground. Then he touched me and raised me to my feet.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said: “I am going to tell you what will happen later in the time of wrath, because the vision concerns the appointed time of the end. </a:t>
            </a:r>
          </a:p>
        </p:txBody>
      </p:sp>
    </p:spTree>
    <p:extLst>
      <p:ext uri="{BB962C8B-B14F-4D97-AF65-F5344CB8AC3E}">
        <p14:creationId xmlns:p14="http://schemas.microsoft.com/office/powerpoint/2010/main" val="12344082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0D3DEEE-8C84-FF05-81C4-0B69EB38E07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C737506-16F2-12CA-7559-8D55D0F0EC86}"/>
              </a:ext>
            </a:extLst>
          </p:cNvPr>
          <p:cNvSpPr>
            <a:spLocks noGrp="1"/>
          </p:cNvSpPr>
          <p:nvPr>
            <p:ph idx="1"/>
          </p:nvPr>
        </p:nvSpPr>
        <p:spPr>
          <a:xfrm>
            <a:off x="108284" y="829808"/>
            <a:ext cx="11975432" cy="5744204"/>
          </a:xfrm>
        </p:spPr>
        <p:txBody>
          <a:bodyPr>
            <a:normAutofit fontScale="77500" lnSpcReduction="20000"/>
          </a:bodyPr>
          <a:lstStyle/>
          <a:p>
            <a:r>
              <a:rPr lang="en-US" sz="4000" dirty="0">
                <a:solidFill>
                  <a:schemeClr val="bg1"/>
                </a:solidFill>
                <a:effectLst>
                  <a:outerShdw blurRad="38100" dist="38100" dir="2700000" algn="ctr" rotWithShape="0">
                    <a:schemeClr val="tx1"/>
                  </a:outerShdw>
                </a:effectLst>
              </a:rPr>
              <a:t>By this time Daniel was quite old, and he suffered a severe emotional and physical reaction to the vision. </a:t>
            </a:r>
          </a:p>
          <a:p>
            <a:r>
              <a:rPr lang="en-US" sz="4000" dirty="0">
                <a:solidFill>
                  <a:schemeClr val="bg1"/>
                </a:solidFill>
                <a:effectLst>
                  <a:outerShdw blurRad="38100" dist="38100" dir="2700000" algn="ctr" rotWithShape="0">
                    <a:schemeClr val="tx1"/>
                  </a:outerShdw>
                </a:effectLst>
              </a:rPr>
              <a:t>Because of the intense nature of the experience 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was overcome </a:t>
            </a:r>
            <a:r>
              <a:rPr lang="en-US" sz="4000" dirty="0">
                <a:solidFill>
                  <a:schemeClr val="bg1"/>
                </a:solidFill>
                <a:effectLst>
                  <a:outerShdw blurRad="38100" dist="38100" dir="2700000" algn="ctr" rotWithShape="0">
                    <a:schemeClr val="tx1"/>
                  </a:outerShdw>
                </a:effectLst>
              </a:rPr>
              <a:t>”, and he even became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sick</a:t>
            </a:r>
            <a:r>
              <a:rPr lang="en-US" sz="4000" dirty="0">
                <a:solidFill>
                  <a:schemeClr val="bg1"/>
                </a:solidFill>
                <a:effectLst>
                  <a:outerShdw blurRad="38100" dist="38100" dir="2700000" algn="ctr" rotWithShape="0">
                    <a:schemeClr val="tx1"/>
                  </a:outerShdw>
                </a:effectLst>
              </a:rPr>
              <a:t>,” a condition that lasted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some days</a:t>
            </a:r>
            <a:r>
              <a:rPr lang="en-US" sz="4000" dirty="0">
                <a:solidFill>
                  <a:schemeClr val="bg1"/>
                </a:solidFill>
                <a:effectLst>
                  <a:outerShdw blurRad="38100" dist="38100" dir="2700000" algn="ctr" rotWithShape="0">
                    <a:schemeClr val="tx1"/>
                  </a:outerShdw>
                </a:effectLst>
              </a:rPr>
              <a:t>.”</a:t>
            </a:r>
          </a:p>
          <a:p>
            <a:r>
              <a:rPr lang="en-US" sz="4000" dirty="0">
                <a:solidFill>
                  <a:schemeClr val="bg1"/>
                </a:solidFill>
                <a:effectLst>
                  <a:outerShdw blurRad="38100" dist="38100" dir="2700000" algn="ctr" rotWithShape="0">
                    <a:schemeClr val="tx1"/>
                  </a:outerShdw>
                </a:effectLst>
              </a:rPr>
              <a:t>Afterward the prophet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rose</a:t>
            </a:r>
            <a:r>
              <a:rPr lang="en-US" sz="4000" dirty="0">
                <a:solidFill>
                  <a:schemeClr val="bg1"/>
                </a:solidFill>
                <a:effectLst>
                  <a:outerShdw blurRad="38100" dist="38100" dir="2700000" algn="ctr" rotWithShape="0">
                    <a:schemeClr val="tx1"/>
                  </a:outerShdw>
                </a:effectLst>
              </a:rPr>
              <a:t>” from his sick bed and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went about the king's business</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This statement indicates that Daniel, at least on occasion, must have engaged in some kind of work on the government’s behalf during the time of Belshazzar. </a:t>
            </a:r>
          </a:p>
          <a:p>
            <a:r>
              <a:rPr lang="en-US" sz="4000" dirty="0">
                <a:solidFill>
                  <a:schemeClr val="bg1"/>
                </a:solidFill>
                <a:effectLst>
                  <a:outerShdw blurRad="38100" dist="38100" dir="2700000" algn="ctr" rotWithShape="0">
                    <a:schemeClr val="tx1"/>
                  </a:outerShdw>
                </a:effectLst>
              </a:rPr>
              <a:t>His assignments evidently were made not by Belshazzar but by his father, Nabonidus, who had served with Daniel in Nebuchadnezzar’s administration. </a:t>
            </a:r>
          </a:p>
          <a:p>
            <a:r>
              <a:rPr lang="en-US" sz="4000" dirty="0">
                <a:solidFill>
                  <a:schemeClr val="bg1"/>
                </a:solidFill>
                <a:effectLst>
                  <a:outerShdw blurRad="38100" dist="38100" dir="2700000" algn="ctr" rotWithShape="0">
                    <a:schemeClr val="tx1"/>
                  </a:outerShdw>
                </a:effectLst>
              </a:rPr>
              <a:t>The old prophet obviously was not the leader of the wise men at this time since Belshazzar did not seem to be familiar with him later (cf. 5:11–14).</a:t>
            </a:r>
          </a:p>
        </p:txBody>
      </p:sp>
      <p:sp>
        <p:nvSpPr>
          <p:cNvPr id="7" name="Title 1">
            <a:extLst>
              <a:ext uri="{FF2B5EF4-FFF2-40B4-BE49-F238E27FC236}">
                <a16:creationId xmlns:a16="http://schemas.microsoft.com/office/drawing/2014/main" id="{43510A94-2E5C-D6BB-6D11-65C890FDB350}"/>
              </a:ext>
            </a:extLst>
          </p:cNvPr>
          <p:cNvSpPr>
            <a:spLocks noGrp="1"/>
          </p:cNvSpPr>
          <p:nvPr>
            <p:ph type="title"/>
          </p:nvPr>
        </p:nvSpPr>
        <p:spPr>
          <a:xfrm>
            <a:off x="0" y="7"/>
            <a:ext cx="12192000" cy="74521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8:27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Daniel,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was overcome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lay sick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some days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I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rose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went about the king's business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I was appalled by the vision and did not understand it.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189D5EA-F9B4-8F25-C37B-14869341DFDE}"/>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236–237</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2378884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F8D0997-0222-A498-3F9D-D14A077CD82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CABA26D-AB5A-2DE3-DFBE-1983A95CCC31}"/>
              </a:ext>
            </a:extLst>
          </p:cNvPr>
          <p:cNvSpPr>
            <a:spLocks noGrp="1"/>
          </p:cNvSpPr>
          <p:nvPr>
            <p:ph idx="1"/>
          </p:nvPr>
        </p:nvSpPr>
        <p:spPr>
          <a:xfrm>
            <a:off x="108284" y="998994"/>
            <a:ext cx="11975432" cy="5558906"/>
          </a:xfrm>
        </p:spPr>
        <p:txBody>
          <a:bodyPr>
            <a:normAutofit fontScale="77500" lnSpcReduction="20000"/>
          </a:bodyPr>
          <a:lstStyle/>
          <a:p>
            <a:r>
              <a:rPr lang="en-US" sz="4000" dirty="0">
                <a:solidFill>
                  <a:schemeClr val="bg1"/>
                </a:solidFill>
                <a:effectLst>
                  <a:outerShdw blurRad="38100" dist="38100" dir="2700000" algn="ctr" rotWithShape="0">
                    <a:schemeClr val="tx1"/>
                  </a:outerShdw>
                </a:effectLst>
              </a:rPr>
              <a:t>Daniel was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appalled</a:t>
            </a:r>
            <a:r>
              <a:rPr lang="en-US" sz="4000" dirty="0">
                <a:solidFill>
                  <a:schemeClr val="bg1"/>
                </a:solidFill>
                <a:effectLst>
                  <a:outerShdw blurRad="38100" dist="38100" dir="2700000" algn="ctr" rotWithShape="0">
                    <a:schemeClr val="tx1"/>
                  </a:outerShdw>
                </a:effectLst>
              </a:rPr>
              <a:t>” by what he had seen and did not fully understand it. </a:t>
            </a:r>
          </a:p>
          <a:p>
            <a:r>
              <a:rPr lang="en-US" sz="4000" dirty="0">
                <a:solidFill>
                  <a:schemeClr val="bg1"/>
                </a:solidFill>
                <a:effectLst>
                  <a:outerShdw blurRad="38100" dist="38100" dir="2700000" algn="ctr" rotWithShape="0">
                    <a:schemeClr val="tx1"/>
                  </a:outerShdw>
                </a:effectLst>
              </a:rPr>
              <a:t>It may seem odd that Daniel did not understand the interpretation, but although Gabriel had interpreted the vision, Daniel still did not grasp the full significance of all that he had seen and heard. </a:t>
            </a:r>
          </a:p>
          <a:p>
            <a:r>
              <a:rPr lang="en-US" sz="4000" dirty="0">
                <a:solidFill>
                  <a:schemeClr val="bg1"/>
                </a:solidFill>
                <a:effectLst>
                  <a:outerShdw blurRad="38100" dist="38100" dir="2700000" algn="ctr" rotWithShape="0">
                    <a:schemeClr val="tx1"/>
                  </a:outerShdw>
                </a:effectLst>
              </a:rPr>
              <a:t>For example, when would these things happen and who was this evil king who would oppress his people? </a:t>
            </a:r>
          </a:p>
          <a:p>
            <a:r>
              <a:rPr lang="en-US" sz="4000" dirty="0">
                <a:solidFill>
                  <a:schemeClr val="bg1"/>
                </a:solidFill>
                <a:effectLst>
                  <a:outerShdw blurRad="38100" dist="38100" dir="2700000" algn="ctr" rotWithShape="0">
                    <a:schemeClr val="tx1"/>
                  </a:outerShdw>
                </a:effectLst>
              </a:rPr>
              <a:t>Unfortunately Daniel was not the last person to remain bewildered by this vision after an explanation had been given!</a:t>
            </a:r>
          </a:p>
          <a:p>
            <a:r>
              <a:rPr lang="en-US" sz="4000" dirty="0">
                <a:solidFill>
                  <a:schemeClr val="bg1"/>
                </a:solidFill>
                <a:effectLst>
                  <a:outerShdw blurRad="38100" dist="38100" dir="2700000" algn="ctr" rotWithShape="0">
                    <a:schemeClr val="tx1"/>
                  </a:outerShdw>
                </a:effectLst>
              </a:rPr>
              <a:t>The message of Daniel chapter 8 concerns a distant time and place for Daniel, but it illustrates pertinent truths for us today. </a:t>
            </a:r>
          </a:p>
          <a:p>
            <a:r>
              <a:rPr lang="en-US" sz="4000" dirty="0">
                <a:solidFill>
                  <a:schemeClr val="bg1"/>
                </a:solidFill>
                <a:effectLst>
                  <a:outerShdw blurRad="38100" dist="38100" dir="2700000" algn="ctr" rotWithShape="0">
                    <a:schemeClr val="tx1"/>
                  </a:outerShdw>
                </a:effectLst>
              </a:rPr>
              <a:t>For example, God’s omniscience is set forth; he knows the future. </a:t>
            </a:r>
          </a:p>
          <a:p>
            <a:r>
              <a:rPr lang="en-US" sz="4000" dirty="0">
                <a:solidFill>
                  <a:schemeClr val="bg1"/>
                </a:solidFill>
                <a:effectLst>
                  <a:outerShdw blurRad="38100" dist="38100" dir="2700000" algn="ctr" rotWithShape="0">
                    <a:schemeClr val="tx1"/>
                  </a:outerShdw>
                </a:effectLst>
              </a:rPr>
              <a:t>Believers are also warned that at times they may be called upon to endure suffering, even martyrdom, for the Lord.</a:t>
            </a:r>
          </a:p>
        </p:txBody>
      </p:sp>
      <p:sp>
        <p:nvSpPr>
          <p:cNvPr id="7" name="Title 1">
            <a:extLst>
              <a:ext uri="{FF2B5EF4-FFF2-40B4-BE49-F238E27FC236}">
                <a16:creationId xmlns:a16="http://schemas.microsoft.com/office/drawing/2014/main" id="{5670E5E3-A33E-3FD0-089A-79AFCF54BA64}"/>
              </a:ext>
            </a:extLst>
          </p:cNvPr>
          <p:cNvSpPr>
            <a:spLocks noGrp="1"/>
          </p:cNvSpPr>
          <p:nvPr>
            <p:ph type="title"/>
          </p:nvPr>
        </p:nvSpPr>
        <p:spPr>
          <a:xfrm>
            <a:off x="0" y="6"/>
            <a:ext cx="12192000" cy="88342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8:27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Daniel, was overcome and lay sick for some days. Then I rose and went about the king's business, but I was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appalled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by the vision and did not understand it.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9C1C983-464B-5B90-6B04-96AD0FACC936}"/>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236–237</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8797851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8CE6E1A6-30A3-1140-6F6D-77736EAE81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CFB9629-95A0-FFBC-1546-FC82150548BA}"/>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289E2187-DF3F-6D49-E3F6-0B419BCA44E2}"/>
              </a:ext>
            </a:extLst>
          </p:cNvPr>
          <p:cNvSpPr>
            <a:spLocks noGrp="1"/>
          </p:cNvSpPr>
          <p:nvPr>
            <p:ph idx="1"/>
          </p:nvPr>
        </p:nvSpPr>
        <p:spPr>
          <a:xfrm>
            <a:off x="246490" y="588394"/>
            <a:ext cx="11545293" cy="6117205"/>
          </a:xfrm>
        </p:spPr>
        <p:txBody>
          <a:bodyPr>
            <a:normAutofit lnSpcReduction="10000"/>
          </a:bodyPr>
          <a:lstStyle/>
          <a:p>
            <a:r>
              <a:rPr lang="en-US" sz="3600" dirty="0">
                <a:sym typeface="Wingdings" panose="05000000000000000000" pitchFamily="2" charset="2"/>
              </a:rPr>
              <a:t>We see again in today’s lesson the involvement of God’s angels in the affairs of men.</a:t>
            </a:r>
          </a:p>
          <a:p>
            <a:r>
              <a:rPr lang="en-US" sz="3600" dirty="0">
                <a:sym typeface="Wingdings" panose="05000000000000000000" pitchFamily="2" charset="2"/>
              </a:rPr>
              <a:t>Last week we saw an angel showing concern by asking how long certain difficult events were to continue (vs. 13)</a:t>
            </a:r>
          </a:p>
          <a:p>
            <a:r>
              <a:rPr lang="en-US" sz="3600" dirty="0">
                <a:sym typeface="Wingdings" panose="05000000000000000000" pitchFamily="2" charset="2"/>
              </a:rPr>
              <a:t>Even in the New Testament we have indications that angels are concerned about things that are happening with the outworking of the kingdom of God on earth:</a:t>
            </a:r>
          </a:p>
          <a:p>
            <a:pPr lvl="1"/>
            <a:r>
              <a:rPr lang="en-US" i="1" dirty="0">
                <a:solidFill>
                  <a:srgbClr val="0033CC"/>
                </a:solidFill>
                <a:latin typeface="Cambria" panose="02040503050406030204" pitchFamily="18" charset="0"/>
                <a:ea typeface="Cambria" panose="02040503050406030204" pitchFamily="18" charset="0"/>
              </a:rPr>
              <a:t>It was revealed to them that they were serving not themselves but you, in the things that have now been announced to you through those who preached the good news to you by the Holy Spirit sent from heaven, things into which angels long to look. </a:t>
            </a:r>
            <a:r>
              <a:rPr lang="en-US" dirty="0"/>
              <a:t>(1Pet 1:12)</a:t>
            </a:r>
            <a:endParaRPr lang="en-US" sz="3200" dirty="0">
              <a:sym typeface="Wingdings" panose="05000000000000000000" pitchFamily="2" charset="2"/>
            </a:endParaRPr>
          </a:p>
          <a:p>
            <a:r>
              <a:rPr lang="en-US" sz="3600" dirty="0">
                <a:sym typeface="Wingdings" panose="05000000000000000000" pitchFamily="2" charset="2"/>
              </a:rPr>
              <a:t>Do you think angels, though we obviously cannot see them, are still active behind the scenes today?</a:t>
            </a:r>
            <a:endParaRPr lang="en-US" sz="3200" dirty="0"/>
          </a:p>
          <a:p>
            <a:endParaRPr lang="en-US" sz="3200" dirty="0"/>
          </a:p>
        </p:txBody>
      </p:sp>
    </p:spTree>
    <p:extLst>
      <p:ext uri="{BB962C8B-B14F-4D97-AF65-F5344CB8AC3E}">
        <p14:creationId xmlns:p14="http://schemas.microsoft.com/office/powerpoint/2010/main" val="2224315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3286D200-B4E7-FE9A-1362-6FA63852F59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A5D1A6-739F-A40E-E3F6-66A32A44691E}"/>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23139C44-2D3B-E660-279A-51DAA452DDE9}"/>
              </a:ext>
            </a:extLst>
          </p:cNvPr>
          <p:cNvSpPr>
            <a:spLocks noGrp="1"/>
          </p:cNvSpPr>
          <p:nvPr>
            <p:ph idx="1"/>
          </p:nvPr>
        </p:nvSpPr>
        <p:spPr>
          <a:xfrm>
            <a:off x="246490" y="588394"/>
            <a:ext cx="11545293" cy="6117205"/>
          </a:xfrm>
        </p:spPr>
        <p:txBody>
          <a:bodyPr>
            <a:normAutofit/>
          </a:bodyPr>
          <a:lstStyle/>
          <a:p>
            <a:r>
              <a:rPr lang="en-US" sz="3600" dirty="0">
                <a:sym typeface="Wingdings" panose="05000000000000000000" pitchFamily="2" charset="2"/>
              </a:rPr>
              <a:t>We saw in today’s text where Daniel falls on his face in the presence of God (verse 17).</a:t>
            </a:r>
          </a:p>
          <a:p>
            <a:r>
              <a:rPr lang="en-US" sz="3600" dirty="0">
                <a:sym typeface="Wingdings" panose="05000000000000000000" pitchFamily="2" charset="2"/>
              </a:rPr>
              <a:t>And we see numerous other examples of this kind of response in those who come into the presence of God. (Isaiah 6:5; Ezekiel 1:28; Rev 1:17)</a:t>
            </a:r>
          </a:p>
          <a:p>
            <a:r>
              <a:rPr lang="en-US" sz="3600" dirty="0">
                <a:sym typeface="Wingdings" panose="05000000000000000000" pitchFamily="2" charset="2"/>
              </a:rPr>
              <a:t>This is in marked contrast to the modern casual attitude towards God.</a:t>
            </a:r>
          </a:p>
          <a:p>
            <a:r>
              <a:rPr lang="en-US" sz="3600" dirty="0">
                <a:sym typeface="Wingdings" panose="05000000000000000000" pitchFamily="2" charset="2"/>
              </a:rPr>
              <a:t>And yet in Hebrews 4:16 we’re told to “</a:t>
            </a:r>
            <a:r>
              <a:rPr lang="en-US" sz="3600" i="1" dirty="0">
                <a:solidFill>
                  <a:srgbClr val="0033CC"/>
                </a:solidFill>
                <a:latin typeface="Cambria" panose="02040503050406030204" pitchFamily="18" charset="0"/>
                <a:ea typeface="Cambria" panose="02040503050406030204" pitchFamily="18" charset="0"/>
                <a:sym typeface="Wingdings" panose="05000000000000000000" pitchFamily="2" charset="2"/>
              </a:rPr>
              <a:t>come boldly before the throne of grace</a:t>
            </a:r>
            <a:r>
              <a:rPr lang="en-US" sz="3600" dirty="0">
                <a:sym typeface="Wingdings" panose="05000000000000000000" pitchFamily="2" charset="2"/>
              </a:rPr>
              <a:t>”.</a:t>
            </a:r>
          </a:p>
          <a:p>
            <a:r>
              <a:rPr lang="en-US" sz="3600" dirty="0">
                <a:sym typeface="Wingdings" panose="05000000000000000000" pitchFamily="2" charset="2"/>
              </a:rPr>
              <a:t>How do we balance these two ides?</a:t>
            </a:r>
            <a:endParaRPr lang="en-US" sz="3200" dirty="0"/>
          </a:p>
          <a:p>
            <a:endParaRPr lang="en-US" sz="3200" dirty="0"/>
          </a:p>
        </p:txBody>
      </p:sp>
    </p:spTree>
    <p:extLst>
      <p:ext uri="{BB962C8B-B14F-4D97-AF65-F5344CB8AC3E}">
        <p14:creationId xmlns:p14="http://schemas.microsoft.com/office/powerpoint/2010/main" val="8709053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65758C9C-03DC-4CAB-E341-35188A7112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304A3B4-5F55-8244-C166-F1C864BF5160}"/>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BB338219-BFF1-51F4-C52C-5668770CB0AE}"/>
              </a:ext>
            </a:extLst>
          </p:cNvPr>
          <p:cNvSpPr>
            <a:spLocks noGrp="1"/>
          </p:cNvSpPr>
          <p:nvPr>
            <p:ph idx="1"/>
          </p:nvPr>
        </p:nvSpPr>
        <p:spPr>
          <a:xfrm>
            <a:off x="246490" y="588394"/>
            <a:ext cx="11545293" cy="6117205"/>
          </a:xfrm>
        </p:spPr>
        <p:txBody>
          <a:bodyPr>
            <a:normAutofit fontScale="92500" lnSpcReduction="20000"/>
          </a:bodyPr>
          <a:lstStyle/>
          <a:p>
            <a:r>
              <a:rPr lang="en-US" sz="3600" dirty="0">
                <a:sym typeface="Wingdings" panose="05000000000000000000" pitchFamily="2" charset="2"/>
              </a:rPr>
              <a:t>I observed in today’s lesson that the phrase found in </a:t>
            </a:r>
            <a:r>
              <a:rPr lang="en-US" sz="3600" dirty="0"/>
              <a:t>verse 23,</a:t>
            </a:r>
            <a:r>
              <a:rPr lang="en-US" sz="3600" dirty="0">
                <a:sym typeface="Wingdings" panose="05000000000000000000" pitchFamily="2" charset="2"/>
              </a:rPr>
              <a:t> </a:t>
            </a:r>
            <a:r>
              <a:rPr lang="en-US" sz="3200" dirty="0"/>
              <a:t>“</a:t>
            </a:r>
            <a:r>
              <a:rPr lang="en-US" sz="3200" i="1" dirty="0">
                <a:solidFill>
                  <a:srgbClr val="0033CC"/>
                </a:solidFill>
                <a:latin typeface="Cambria" panose="02040503050406030204" pitchFamily="18" charset="0"/>
                <a:ea typeface="Cambria" panose="02040503050406030204" pitchFamily="18" charset="0"/>
              </a:rPr>
              <a:t>when the transgressors have reached their limit</a:t>
            </a:r>
            <a:r>
              <a:rPr lang="en-US" sz="3200" dirty="0"/>
              <a:t>” may indicate the time when the sin of these rebels has reached the point where God deems punishment to be appropriate.</a:t>
            </a:r>
          </a:p>
          <a:p>
            <a:r>
              <a:rPr lang="en-US" sz="3200" dirty="0"/>
              <a:t>There are several other places in scripture where this idea is hinted at: </a:t>
            </a:r>
          </a:p>
          <a:p>
            <a:pPr lvl="1"/>
            <a:r>
              <a:rPr lang="en-US" sz="2800" i="1" dirty="0">
                <a:solidFill>
                  <a:srgbClr val="0033CC"/>
                </a:solidFill>
                <a:latin typeface="Cambria" panose="02040503050406030204" pitchFamily="18" charset="0"/>
                <a:ea typeface="Cambria" panose="02040503050406030204" pitchFamily="18" charset="0"/>
              </a:rPr>
              <a:t>And they shall come back here in the fourth generation, for </a:t>
            </a:r>
            <a:r>
              <a:rPr lang="en-US" sz="2800" b="1" i="1" dirty="0">
                <a:solidFill>
                  <a:srgbClr val="0033CC"/>
                </a:solidFill>
                <a:latin typeface="Cambria" panose="02040503050406030204" pitchFamily="18" charset="0"/>
                <a:ea typeface="Cambria" panose="02040503050406030204" pitchFamily="18" charset="0"/>
              </a:rPr>
              <a:t>the iniquity of the Amorites is not yet complete</a:t>
            </a:r>
            <a:r>
              <a:rPr lang="en-US" sz="2800" dirty="0"/>
              <a:t>. (Gen 15:16 ESV)</a:t>
            </a:r>
          </a:p>
          <a:p>
            <a:pPr lvl="1"/>
            <a:r>
              <a:rPr lang="en-US" sz="2800" i="1" dirty="0">
                <a:solidFill>
                  <a:srgbClr val="0033CC"/>
                </a:solidFill>
                <a:latin typeface="Cambria" panose="02040503050406030204" pitchFamily="18" charset="0"/>
                <a:ea typeface="Cambria" panose="02040503050406030204" pitchFamily="18" charset="0"/>
              </a:rPr>
              <a:t>Thus you witness against yourselves that you are sons of those who murdered the prophets. </a:t>
            </a:r>
            <a:r>
              <a:rPr lang="en-US" sz="2800" b="1" i="1" dirty="0">
                <a:solidFill>
                  <a:srgbClr val="0033CC"/>
                </a:solidFill>
                <a:latin typeface="Cambria" panose="02040503050406030204" pitchFamily="18" charset="0"/>
                <a:ea typeface="Cambria" panose="02040503050406030204" pitchFamily="18" charset="0"/>
              </a:rPr>
              <a:t>Fill up, then, the measure of your fathers</a:t>
            </a:r>
            <a:r>
              <a:rPr lang="en-US" sz="2800" i="1" dirty="0">
                <a:solidFill>
                  <a:srgbClr val="0033CC"/>
                </a:solidFill>
                <a:latin typeface="Cambria" panose="02040503050406030204" pitchFamily="18" charset="0"/>
                <a:ea typeface="Cambria" panose="02040503050406030204" pitchFamily="18" charset="0"/>
              </a:rPr>
              <a:t>. You serpents, you brood of vipers, how are you to escape being sentenced to hell?</a:t>
            </a:r>
            <a:r>
              <a:rPr lang="en-US" sz="2800" dirty="0"/>
              <a:t> (Mat 23:31-33)</a:t>
            </a:r>
          </a:p>
          <a:p>
            <a:pPr lvl="1"/>
            <a:r>
              <a:rPr lang="en-US" sz="2800" i="1" dirty="0">
                <a:solidFill>
                  <a:srgbClr val="0033CC"/>
                </a:solidFill>
                <a:latin typeface="Cambria" panose="02040503050406030204" pitchFamily="18" charset="0"/>
                <a:ea typeface="Cambria" panose="02040503050406030204" pitchFamily="18" charset="0"/>
              </a:rPr>
              <a:t>For you, brothers, became imitators of the churches of God in Christ Jesus that are in Judea. For you suffered the same things from your own countrymen as they did from the Jews, who killed both the Lord Jesus and the prophets, and drove us out, and displease God and oppose all mankind by hindering us from speaking to the Gentiles that they might be saved--so as always to fill up the measure of their sins. But God's wrath has come upon them at last!</a:t>
            </a:r>
            <a:r>
              <a:rPr lang="en-US" sz="2800" dirty="0"/>
              <a:t> (1Th 2:14-16)</a:t>
            </a:r>
          </a:p>
          <a:p>
            <a:r>
              <a:rPr lang="en-US" sz="3200" dirty="0"/>
              <a:t>What do you think this means, exactly?</a:t>
            </a:r>
          </a:p>
          <a:p>
            <a:endParaRPr lang="en-US" sz="3200" dirty="0"/>
          </a:p>
          <a:p>
            <a:endParaRPr lang="en-US" sz="3200" dirty="0"/>
          </a:p>
        </p:txBody>
      </p:sp>
    </p:spTree>
    <p:extLst>
      <p:ext uri="{BB962C8B-B14F-4D97-AF65-F5344CB8AC3E}">
        <p14:creationId xmlns:p14="http://schemas.microsoft.com/office/powerpoint/2010/main" val="2421940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87BCE069-E68B-48F4-75E2-231CEA4181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EEE0FA-E5FC-2662-3E43-CD8A568188DA}"/>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E7C621A0-09D0-AC5E-6C2C-0EDDEB4F9154}"/>
              </a:ext>
            </a:extLst>
          </p:cNvPr>
          <p:cNvSpPr>
            <a:spLocks noGrp="1"/>
          </p:cNvSpPr>
          <p:nvPr>
            <p:ph idx="1"/>
          </p:nvPr>
        </p:nvSpPr>
        <p:spPr>
          <a:xfrm>
            <a:off x="246490" y="588394"/>
            <a:ext cx="11545293" cy="6117205"/>
          </a:xfrm>
        </p:spPr>
        <p:txBody>
          <a:bodyPr>
            <a:normAutofit/>
          </a:bodyPr>
          <a:lstStyle/>
          <a:p>
            <a:r>
              <a:rPr lang="en-US" sz="3600" dirty="0">
                <a:sym typeface="Wingdings" panose="05000000000000000000" pitchFamily="2" charset="2"/>
              </a:rPr>
              <a:t>I observed in today’s lesson that the </a:t>
            </a:r>
            <a:r>
              <a:rPr lang="en-US" sz="3600" dirty="0"/>
              <a:t>believers are warned that at times (as the Jews were warned by Daniel of the coming of Antiochus) they may be called upon to endure suffering, even martyrdom, for the Lord.</a:t>
            </a:r>
          </a:p>
          <a:p>
            <a:r>
              <a:rPr lang="en-US" sz="3600" dirty="0"/>
              <a:t>For example, we are told in 2 Tim 3:12, “</a:t>
            </a:r>
            <a:r>
              <a:rPr lang="en-US" sz="3600" i="1" dirty="0">
                <a:solidFill>
                  <a:srgbClr val="0033CC"/>
                </a:solidFill>
                <a:latin typeface="Cambria" panose="02040503050406030204" pitchFamily="18" charset="0"/>
                <a:ea typeface="Cambria" panose="02040503050406030204" pitchFamily="18" charset="0"/>
              </a:rPr>
              <a:t>Indeed, all who desire to live a godly life in Christ Jesus will be persecuted</a:t>
            </a:r>
            <a:r>
              <a:rPr lang="en-US" sz="3600" dirty="0"/>
              <a:t>”.</a:t>
            </a:r>
          </a:p>
          <a:p>
            <a:r>
              <a:rPr lang="en-US" sz="3600" dirty="0"/>
              <a:t>Does this mean that Christians who are not being constantly persecuted are not godly?</a:t>
            </a:r>
          </a:p>
          <a:p>
            <a:r>
              <a:rPr lang="en-US" sz="3600" dirty="0"/>
              <a:t>Can a Christian be godly and </a:t>
            </a:r>
            <a:r>
              <a:rPr lang="en-US" sz="3600" b="1" i="1" dirty="0"/>
              <a:t>not</a:t>
            </a:r>
            <a:r>
              <a:rPr lang="en-US" sz="3600" dirty="0"/>
              <a:t> be persecuted?</a:t>
            </a:r>
            <a:endParaRPr lang="en-US" sz="3200" dirty="0"/>
          </a:p>
        </p:txBody>
      </p:sp>
    </p:spTree>
    <p:extLst>
      <p:ext uri="{BB962C8B-B14F-4D97-AF65-F5344CB8AC3E}">
        <p14:creationId xmlns:p14="http://schemas.microsoft.com/office/powerpoint/2010/main" val="10539933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A39F6D9-1F64-120B-7B64-DECFA27C29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A5A249-25B6-D780-0F72-791FC09358C6}"/>
              </a:ext>
            </a:extLst>
          </p:cNvPr>
          <p:cNvSpPr>
            <a:spLocks noGrp="1"/>
          </p:cNvSpPr>
          <p:nvPr>
            <p:ph type="title"/>
          </p:nvPr>
        </p:nvSpPr>
        <p:spPr>
          <a:xfrm>
            <a:off x="0" y="1"/>
            <a:ext cx="12192000" cy="1025718"/>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Interpretation of Daniel’s Second Vision (8:15-27)</a:t>
            </a:r>
          </a:p>
        </p:txBody>
      </p:sp>
      <p:sp>
        <p:nvSpPr>
          <p:cNvPr id="5" name="Content Placeholder 4">
            <a:extLst>
              <a:ext uri="{FF2B5EF4-FFF2-40B4-BE49-F238E27FC236}">
                <a16:creationId xmlns:a16="http://schemas.microsoft.com/office/drawing/2014/main" id="{01F7AB7A-61E9-7739-336D-A1D59181CEBC}"/>
              </a:ext>
            </a:extLst>
          </p:cNvPr>
          <p:cNvSpPr>
            <a:spLocks noGrp="1"/>
          </p:cNvSpPr>
          <p:nvPr>
            <p:ph idx="1"/>
          </p:nvPr>
        </p:nvSpPr>
        <p:spPr>
          <a:xfrm>
            <a:off x="357809" y="1057523"/>
            <a:ext cx="11465223" cy="5738131"/>
          </a:xfrm>
        </p:spPr>
        <p:txBody>
          <a:bodyPr>
            <a:normAutofit fontScale="850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8:20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two-horned ram that you saw represents the kings of Media and Persia.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shaggy goat is the king of Greece, and the large horn between his eyes is the first king.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four horns that replaced the one that was broken off represent four kingdoms that will emerge from his nation but will not have the same power.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latter part of their reign, when rebels have become completely wicked, a stern-faced king, a master of intrigue, will arise.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will become very strong, but not by his own power. He will cause astounding devastation and will succeed in whatever he does. He will destroy the mighty men and the holy people.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will cause deceit to prosper, and he will consider himself superior. When they feel secure, he will destroy many and take his stand against the Prince of princes. Yet he will be destroyed, but not by human power. </a:t>
            </a:r>
          </a:p>
        </p:txBody>
      </p:sp>
    </p:spTree>
    <p:extLst>
      <p:ext uri="{BB962C8B-B14F-4D97-AF65-F5344CB8AC3E}">
        <p14:creationId xmlns:p14="http://schemas.microsoft.com/office/powerpoint/2010/main" val="3538035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354D18C-AA93-3621-0FBB-E747A49844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B789DB-C691-A763-3F96-19BF56E1EE7E}"/>
              </a:ext>
            </a:extLst>
          </p:cNvPr>
          <p:cNvSpPr>
            <a:spLocks noGrp="1"/>
          </p:cNvSpPr>
          <p:nvPr>
            <p:ph type="title"/>
          </p:nvPr>
        </p:nvSpPr>
        <p:spPr>
          <a:xfrm>
            <a:off x="0" y="1"/>
            <a:ext cx="12192000" cy="1025718"/>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Interpretation of Daniel’s Second Vision (8:15-27)</a:t>
            </a:r>
          </a:p>
        </p:txBody>
      </p:sp>
      <p:sp>
        <p:nvSpPr>
          <p:cNvPr id="5" name="Content Placeholder 4">
            <a:extLst>
              <a:ext uri="{FF2B5EF4-FFF2-40B4-BE49-F238E27FC236}">
                <a16:creationId xmlns:a16="http://schemas.microsoft.com/office/drawing/2014/main" id="{8FEFA824-394B-B1BB-9D33-7D0341627D91}"/>
              </a:ext>
            </a:extLst>
          </p:cNvPr>
          <p:cNvSpPr>
            <a:spLocks noGrp="1"/>
          </p:cNvSpPr>
          <p:nvPr>
            <p:ph idx="1"/>
          </p:nvPr>
        </p:nvSpPr>
        <p:spPr>
          <a:xfrm>
            <a:off x="357809" y="1057523"/>
            <a:ext cx="11465223" cy="5738131"/>
          </a:xfrm>
        </p:spPr>
        <p:txBody>
          <a:bodyPr>
            <a:normAutofit/>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8:26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vision of the evenings and mornings that has been given you is true, but seal up the vision, for it concerns the distant future.”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Daniel, was exhausted and lay ill for several days. Then I got up and went about the king's business. I was appalled by the vision; it was beyond understanding.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455781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9913153-809D-C6C9-BB4B-9271273C699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2F062B-6755-2D7B-425A-BC4812996D2A}"/>
              </a:ext>
            </a:extLst>
          </p:cNvPr>
          <p:cNvSpPr>
            <a:spLocks noGrp="1"/>
          </p:cNvSpPr>
          <p:nvPr>
            <p:ph idx="1"/>
          </p:nvPr>
        </p:nvSpPr>
        <p:spPr>
          <a:xfrm>
            <a:off x="148337" y="1047331"/>
            <a:ext cx="11975432" cy="5441338"/>
          </a:xfrm>
        </p:spPr>
        <p:txBody>
          <a:bodyPr>
            <a:normAutofit fontScale="70000" lnSpcReduction="20000"/>
          </a:bodyPr>
          <a:lstStyle/>
          <a:p>
            <a:r>
              <a:rPr lang="en-US" sz="4000" dirty="0">
                <a:solidFill>
                  <a:schemeClr val="bg1"/>
                </a:solidFill>
                <a:effectLst>
                  <a:outerShdw blurRad="38100" dist="38100" dir="2700000" algn="ctr" rotWithShape="0">
                    <a:schemeClr val="tx1"/>
                  </a:outerShdw>
                </a:effectLst>
              </a:rPr>
              <a:t>While Daniel was gazing at the vision, and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sought to understand it</a:t>
            </a:r>
            <a:r>
              <a:rPr lang="en-US" sz="4000" dirty="0">
                <a:solidFill>
                  <a:schemeClr val="bg1"/>
                </a:solidFill>
                <a:effectLst>
                  <a:outerShdw blurRad="38100" dist="38100" dir="2700000" algn="ctr" rotWithShape="0">
                    <a:schemeClr val="tx1"/>
                  </a:outerShdw>
                </a:effectLst>
              </a:rPr>
              <a:t>,” suddenly he was confronted by an imposing figure who had the appearance of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man</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The Hebrew word translated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a:t>
            </a:r>
            <a:r>
              <a:rPr lang="en-US" sz="4000" dirty="0">
                <a:solidFill>
                  <a:schemeClr val="bg1"/>
                </a:solidFill>
                <a:effectLst>
                  <a:outerShdw blurRad="38100" dist="38100" dir="2700000" algn="ctr" rotWithShape="0">
                    <a:schemeClr val="tx1"/>
                  </a:outerShdw>
                </a:effectLst>
              </a:rPr>
              <a:t>” here (</a:t>
            </a:r>
            <a:r>
              <a:rPr lang="en-US" sz="4000" i="1" dirty="0" err="1">
                <a:solidFill>
                  <a:schemeClr val="bg1"/>
                </a:solidFill>
                <a:effectLst>
                  <a:outerShdw blurRad="38100" dist="38100" dir="2700000" algn="ctr" rotWithShape="0">
                    <a:schemeClr val="tx1"/>
                  </a:outerShdw>
                </a:effectLst>
              </a:rPr>
              <a:t>gāber</a:t>
            </a:r>
            <a:r>
              <a:rPr lang="en-US" sz="4000" dirty="0">
                <a:solidFill>
                  <a:schemeClr val="bg1"/>
                </a:solidFill>
                <a:effectLst>
                  <a:outerShdw blurRad="38100" dist="38100" dir="2700000" algn="ctr" rotWithShape="0">
                    <a:schemeClr val="tx1"/>
                  </a:outerShdw>
                </a:effectLst>
              </a:rPr>
              <a:t>) is derived from a root that means “strong or mighty.” Here the term here describes a “mighty” being in human form. </a:t>
            </a:r>
          </a:p>
          <a:p>
            <a:r>
              <a:rPr lang="en-US" sz="4000" dirty="0">
                <a:solidFill>
                  <a:schemeClr val="bg1"/>
                </a:solidFill>
                <a:effectLst>
                  <a:outerShdw blurRad="38100" dist="38100" dir="2700000" algn="ctr" rotWithShape="0">
                    <a:schemeClr val="tx1"/>
                  </a:outerShdw>
                </a:effectLst>
              </a:rPr>
              <a:t>Though some understand this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a:t>
            </a:r>
            <a:r>
              <a:rPr lang="en-US" sz="4000" dirty="0">
                <a:solidFill>
                  <a:schemeClr val="bg1"/>
                </a:solidFill>
                <a:effectLst>
                  <a:outerShdw blurRad="38100" dist="38100" dir="2700000" algn="ctr" rotWithShape="0">
                    <a:schemeClr val="tx1"/>
                  </a:outerShdw>
                </a:effectLst>
              </a:rPr>
              <a:t>” to be the angel Gabriel, I’m inclined to think this being is </a:t>
            </a:r>
            <a:r>
              <a:rPr lang="en-US" sz="4000" b="1" i="1" dirty="0">
                <a:solidFill>
                  <a:schemeClr val="bg1"/>
                </a:solidFill>
                <a:effectLst>
                  <a:outerShdw blurRad="38100" dist="38100" dir="2700000" algn="ctr" rotWithShape="0">
                    <a:schemeClr val="tx1"/>
                  </a:outerShdw>
                </a:effectLst>
              </a:rPr>
              <a:t>God himself </a:t>
            </a:r>
            <a:r>
              <a:rPr lang="en-US" sz="4000" dirty="0">
                <a:solidFill>
                  <a:schemeClr val="bg1"/>
                </a:solidFill>
                <a:effectLst>
                  <a:outerShdw blurRad="38100" dist="38100" dir="2700000" algn="ctr" rotWithShape="0">
                    <a:schemeClr val="tx1"/>
                  </a:outerShdw>
                </a:effectLst>
              </a:rPr>
              <a:t>in human form. </a:t>
            </a:r>
          </a:p>
          <a:p>
            <a:r>
              <a:rPr lang="en-US" sz="4000" dirty="0">
                <a:solidFill>
                  <a:schemeClr val="bg1"/>
                </a:solidFill>
                <a:effectLst>
                  <a:outerShdw blurRad="38100" dist="38100" dir="2700000" algn="ctr" rotWithShape="0">
                    <a:schemeClr val="tx1"/>
                  </a:outerShdw>
                </a:effectLst>
              </a:rPr>
              <a:t>In the following verse,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voice</a:t>
            </a:r>
            <a:r>
              <a:rPr lang="en-US" sz="4000" dirty="0">
                <a:solidFill>
                  <a:schemeClr val="bg1"/>
                </a:solidFill>
                <a:effectLst>
                  <a:outerShdw blurRad="38100" dist="38100" dir="2700000" algn="ctr" rotWithShape="0">
                    <a:schemeClr val="tx1"/>
                  </a:outerShdw>
                </a:effectLst>
              </a:rPr>
              <a:t>” of what </a:t>
            </a:r>
            <a:r>
              <a:rPr lang="en-US" sz="4000" b="1" i="1" dirty="0">
                <a:solidFill>
                  <a:schemeClr val="bg1"/>
                </a:solidFill>
                <a:effectLst>
                  <a:outerShdw blurRad="38100" dist="38100" dir="2700000" algn="ctr" rotWithShape="0">
                    <a:schemeClr val="tx1"/>
                  </a:outerShdw>
                </a:effectLst>
              </a:rPr>
              <a:t>seems</a:t>
            </a:r>
            <a:r>
              <a:rPr lang="en-US" sz="4000" dirty="0">
                <a:solidFill>
                  <a:schemeClr val="bg1"/>
                </a:solidFill>
                <a:effectLst>
                  <a:outerShdw blurRad="38100" dist="38100" dir="2700000" algn="ctr" rotWithShape="0">
                    <a:schemeClr val="tx1"/>
                  </a:outerShdw>
                </a:effectLst>
              </a:rPr>
              <a:t> to be this same person is heard ordering Gabriel to explain the vision, demonstrating his </a:t>
            </a:r>
            <a:r>
              <a:rPr lang="en-US" sz="4000" b="1" i="1" dirty="0">
                <a:solidFill>
                  <a:schemeClr val="bg1"/>
                </a:solidFill>
                <a:effectLst>
                  <a:outerShdw blurRad="38100" dist="38100" dir="2700000" algn="ctr" rotWithShape="0">
                    <a:schemeClr val="tx1"/>
                  </a:outerShdw>
                </a:effectLst>
              </a:rPr>
              <a:t>superiority</a:t>
            </a:r>
            <a:r>
              <a:rPr lang="en-US" sz="4000" dirty="0">
                <a:solidFill>
                  <a:schemeClr val="bg1"/>
                </a:solidFill>
                <a:effectLst>
                  <a:outerShdw blurRad="38100" dist="38100" dir="2700000" algn="ctr" rotWithShape="0">
                    <a:schemeClr val="tx1"/>
                  </a:outerShdw>
                </a:effectLst>
              </a:rPr>
              <a:t> over that important angel. </a:t>
            </a:r>
          </a:p>
          <a:p>
            <a:r>
              <a:rPr lang="en-US" sz="4000" dirty="0">
                <a:solidFill>
                  <a:schemeClr val="bg1"/>
                </a:solidFill>
                <a:effectLst>
                  <a:outerShdw blurRad="38100" dist="38100" dir="2700000" algn="ctr" rotWithShape="0">
                    <a:schemeClr val="tx1"/>
                  </a:outerShdw>
                </a:effectLst>
              </a:rPr>
              <a:t>Furthermore, Daniel does not seem to have feared the </a:t>
            </a:r>
            <a:r>
              <a:rPr lang="en-US" sz="4000" b="1" i="1" dirty="0">
                <a:solidFill>
                  <a:schemeClr val="bg1"/>
                </a:solidFill>
                <a:effectLst>
                  <a:outerShdw blurRad="38100" dist="38100" dir="2700000" algn="ctr" rotWithShape="0">
                    <a:schemeClr val="tx1"/>
                  </a:outerShdw>
                </a:effectLst>
              </a:rPr>
              <a:t>angels</a:t>
            </a:r>
            <a:r>
              <a:rPr lang="en-US" sz="4000" dirty="0">
                <a:solidFill>
                  <a:schemeClr val="bg1"/>
                </a:solidFill>
                <a:effectLst>
                  <a:outerShdw blurRad="38100" dist="38100" dir="2700000" algn="ctr" rotWithShape="0">
                    <a:schemeClr val="tx1"/>
                  </a:outerShdw>
                </a:effectLst>
              </a:rPr>
              <a:t> (cf. 7:16), not even Gabriel (cf. 9:21ff.), but in v. 17 we will see him exhibit extreme terror and fall on his face. </a:t>
            </a:r>
          </a:p>
          <a:p>
            <a:r>
              <a:rPr lang="en-US" sz="4000" dirty="0">
                <a:solidFill>
                  <a:schemeClr val="bg1"/>
                </a:solidFill>
                <a:effectLst>
                  <a:outerShdw blurRad="38100" dist="38100" dir="2700000" algn="ctr" rotWithShape="0">
                    <a:schemeClr val="tx1"/>
                  </a:outerShdw>
                </a:effectLst>
              </a:rPr>
              <a:t>Such fear is characteristic of those who have found themselves in the presence of the holy God (cf. Isaiah 6:5; Ezekiel 1:28; Rev 1:17).</a:t>
            </a:r>
          </a:p>
        </p:txBody>
      </p:sp>
      <p:sp>
        <p:nvSpPr>
          <p:cNvPr id="7" name="Title 1">
            <a:extLst>
              <a:ext uri="{FF2B5EF4-FFF2-40B4-BE49-F238E27FC236}">
                <a16:creationId xmlns:a16="http://schemas.microsoft.com/office/drawing/2014/main" id="{1B449757-F5CE-85B7-AA6E-483E43BD69B8}"/>
              </a:ext>
            </a:extLst>
          </p:cNvPr>
          <p:cNvSpPr>
            <a:spLocks noGrp="1"/>
          </p:cNvSpPr>
          <p:nvPr>
            <p:ph type="title"/>
          </p:nvPr>
        </p:nvSpPr>
        <p:spPr>
          <a:xfrm>
            <a:off x="0" y="5"/>
            <a:ext cx="12192000" cy="88656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8:15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When I, Daniel, had seen the vision, I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sought to understand it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behold, there stood before me one having the appearance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man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BC34A92-9DA8-32D9-7D04-879625F99B23}"/>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 </a:t>
            </a:r>
            <a:r>
              <a:rPr lang="en-US" dirty="0">
                <a:solidFill>
                  <a:schemeClr val="bg1"/>
                </a:solidFill>
                <a:effectLst>
                  <a:outerShdw blurRad="38100" dist="38100" dir="2700000" algn="ctr" rotWithShape="0">
                    <a:schemeClr val="tx1"/>
                  </a:outerShdw>
                </a:effectLst>
              </a:rPr>
              <a:t>231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8823042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514B0C9-2BC6-0056-444B-74CDA41F93C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E99C156-26AD-43DD-843E-1BCA103B4C86}"/>
              </a:ext>
            </a:extLst>
          </p:cNvPr>
          <p:cNvSpPr>
            <a:spLocks noGrp="1"/>
          </p:cNvSpPr>
          <p:nvPr>
            <p:ph idx="1"/>
          </p:nvPr>
        </p:nvSpPr>
        <p:spPr>
          <a:xfrm>
            <a:off x="148337" y="1047331"/>
            <a:ext cx="11975432" cy="5441338"/>
          </a:xfrm>
        </p:spPr>
        <p:txBody>
          <a:bodyPr>
            <a:normAutofit fontScale="77500" lnSpcReduction="20000"/>
          </a:bodyPr>
          <a:lstStyle/>
          <a:p>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between the banks of the Ulai</a:t>
            </a:r>
            <a:r>
              <a:rPr lang="en-US" sz="4000" dirty="0">
                <a:solidFill>
                  <a:schemeClr val="bg1"/>
                </a:solidFill>
                <a:effectLst>
                  <a:outerShdw blurRad="38100" dist="38100" dir="2700000" algn="ctr" rotWithShape="0">
                    <a:schemeClr val="tx1"/>
                  </a:outerShdw>
                </a:effectLst>
              </a:rPr>
              <a:t>” River depicts this being as hovering in the air above the middle of the river. </a:t>
            </a:r>
          </a:p>
          <a:p>
            <a:r>
              <a:rPr lang="en-US" sz="4000" dirty="0">
                <a:solidFill>
                  <a:schemeClr val="bg1"/>
                </a:solidFill>
                <a:effectLst>
                  <a:outerShdw blurRad="38100" dist="38100" dir="2700000" algn="ctr" rotWithShape="0">
                    <a:schemeClr val="tx1"/>
                  </a:outerShdw>
                </a:effectLst>
              </a:rPr>
              <a:t>A similar description occurs in 12:6–7, except there the river is the Tigris: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someone said to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man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clothed in linen,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was above the waters of the stream</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“How long shall it be till the end of these wonders?”</a:t>
            </a:r>
            <a:r>
              <a:rPr lang="en-US" sz="4000" dirty="0">
                <a:solidFill>
                  <a:schemeClr val="bg1"/>
                </a:solidFill>
                <a:effectLst>
                  <a:outerShdw blurRad="38100" dist="38100" dir="2700000" algn="ctr" rotWithShape="0">
                    <a:schemeClr val="tx1"/>
                  </a:outerShdw>
                </a:effectLst>
              </a:rPr>
              <a:t>” (Dan 12:6)” </a:t>
            </a:r>
          </a:p>
          <a:p>
            <a:r>
              <a:rPr lang="en-US" sz="4000" dirty="0">
                <a:solidFill>
                  <a:schemeClr val="bg1"/>
                </a:solidFill>
                <a:effectLst>
                  <a:outerShdw blurRad="38100" dist="38100" dir="2700000" algn="ctr" rotWithShape="0">
                    <a:schemeClr val="tx1"/>
                  </a:outerShdw>
                </a:effectLst>
              </a:rPr>
              <a:t>This verse is the first instance in Scripture where a holy angel is designated by </a:t>
            </a:r>
            <a:r>
              <a:rPr lang="en-US" sz="4000" b="1" i="1" dirty="0">
                <a:solidFill>
                  <a:schemeClr val="bg1"/>
                </a:solidFill>
                <a:effectLst>
                  <a:outerShdw blurRad="38100" dist="38100" dir="2700000" algn="ctr" rotWithShape="0">
                    <a:schemeClr val="tx1"/>
                  </a:outerShdw>
                </a:effectLst>
              </a:rPr>
              <a:t>name</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Gabriel</a:t>
            </a:r>
            <a:r>
              <a:rPr lang="en-US" sz="4000" dirty="0">
                <a:solidFill>
                  <a:schemeClr val="bg1"/>
                </a:solidFill>
                <a:effectLst>
                  <a:outerShdw blurRad="38100" dist="38100" dir="2700000" algn="ctr" rotWithShape="0">
                    <a:schemeClr val="tx1"/>
                  </a:outerShdw>
                </a:effectLst>
              </a:rPr>
              <a:t>” is a prominent angel, also appearing to Zechariah, who was the father of John the Baptist (Luke 1:19) and to Mary (Luke 1:26). </a:t>
            </a:r>
          </a:p>
          <a:p>
            <a:r>
              <a:rPr lang="en-US" sz="4000" dirty="0">
                <a:solidFill>
                  <a:schemeClr val="bg1"/>
                </a:solidFill>
                <a:effectLst>
                  <a:outerShdw blurRad="38100" dist="38100" dir="2700000" algn="ctr" rotWithShape="0">
                    <a:schemeClr val="tx1"/>
                  </a:outerShdw>
                </a:effectLst>
              </a:rPr>
              <a:t>Michael (cf. 10:13, 21; 12:1; Jude 9; Rev 12:7), who is called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archangel</a:t>
            </a:r>
            <a:r>
              <a:rPr lang="en-US" sz="4000" dirty="0">
                <a:solidFill>
                  <a:schemeClr val="bg1"/>
                </a:solidFill>
                <a:effectLst>
                  <a:outerShdw blurRad="38100" dist="38100" dir="2700000" algn="ctr" rotWithShape="0">
                    <a:schemeClr val="tx1"/>
                  </a:outerShdw>
                </a:effectLst>
              </a:rPr>
              <a:t>” in Jude 9 and represented as a leader among the holy angels in Rev 12:7, is the only other holy angel named in Scripture.</a:t>
            </a:r>
          </a:p>
        </p:txBody>
      </p:sp>
      <p:sp>
        <p:nvSpPr>
          <p:cNvPr id="7" name="Title 1">
            <a:extLst>
              <a:ext uri="{FF2B5EF4-FFF2-40B4-BE49-F238E27FC236}">
                <a16:creationId xmlns:a16="http://schemas.microsoft.com/office/drawing/2014/main" id="{08B8F779-D407-0F24-E733-1CC9133DBD7D}"/>
              </a:ext>
            </a:extLst>
          </p:cNvPr>
          <p:cNvSpPr>
            <a:spLocks noGrp="1"/>
          </p:cNvSpPr>
          <p:nvPr>
            <p:ph type="title"/>
          </p:nvPr>
        </p:nvSpPr>
        <p:spPr>
          <a:xfrm>
            <a:off x="0" y="5"/>
            <a:ext cx="12192000" cy="88656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8:16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heard a man's voice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between the banks of the Ulai</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it called,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Gabriel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make this man understand the vision.”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F67C8D9-5635-6496-4C52-9A462F695AF1}"/>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 </a:t>
            </a:r>
            <a:r>
              <a:rPr lang="en-US" dirty="0">
                <a:solidFill>
                  <a:schemeClr val="bg1"/>
                </a:solidFill>
                <a:effectLst>
                  <a:outerShdw blurRad="38100" dist="38100" dir="2700000" algn="ctr" rotWithShape="0">
                    <a:schemeClr val="tx1"/>
                  </a:outerShdw>
                </a:effectLst>
              </a:rPr>
              <a:t>231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4044849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FF69B4F-89F5-3A36-903C-7ADACCFBE8F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33CC6ED-E15C-EDC2-9DB6-7256884AA847}"/>
              </a:ext>
            </a:extLst>
          </p:cNvPr>
          <p:cNvSpPr>
            <a:spLocks noGrp="1"/>
          </p:cNvSpPr>
          <p:nvPr>
            <p:ph idx="1"/>
          </p:nvPr>
        </p:nvSpPr>
        <p:spPr>
          <a:xfrm>
            <a:off x="148337" y="1139979"/>
            <a:ext cx="11975432" cy="5348690"/>
          </a:xfrm>
        </p:spPr>
        <p:txBody>
          <a:bodyPr>
            <a:normAutofit fontScale="77500" lnSpcReduction="20000"/>
          </a:bodyPr>
          <a:lstStyle/>
          <a:p>
            <a:r>
              <a:rPr lang="en-US" sz="4000" dirty="0">
                <a:solidFill>
                  <a:schemeClr val="bg1"/>
                </a:solidFill>
                <a:effectLst>
                  <a:outerShdw blurRad="38100" dist="38100" dir="2700000" algn="ctr" rotWithShape="0">
                    <a:schemeClr val="tx1"/>
                  </a:outerShdw>
                </a:effectLst>
              </a:rPr>
              <a:t>As Gabriel approached Daniel to interpret the vision, the prophet was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frightened</a:t>
            </a:r>
            <a:r>
              <a:rPr lang="en-US" sz="4000" dirty="0">
                <a:solidFill>
                  <a:schemeClr val="bg1"/>
                </a:solidFill>
                <a:effectLst>
                  <a:outerShdw blurRad="38100" dist="38100" dir="2700000" algn="ctr" rotWithShape="0">
                    <a:schemeClr val="tx1"/>
                  </a:outerShdw>
                </a:effectLst>
              </a:rPr>
              <a:t>” and fell on his face. </a:t>
            </a:r>
          </a:p>
          <a:p>
            <a:r>
              <a:rPr lang="en-US" sz="4000" dirty="0">
                <a:solidFill>
                  <a:schemeClr val="bg1"/>
                </a:solidFill>
                <a:effectLst>
                  <a:outerShdw blurRad="38100" dist="38100" dir="2700000" algn="ctr" rotWithShape="0">
                    <a:schemeClr val="tx1"/>
                  </a:outerShdw>
                </a:effectLst>
              </a:rPr>
              <a:t>As explained earlier, this reaction is probably due to the presence of God in the place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 having the appearance of a man</a:t>
            </a:r>
            <a:r>
              <a:rPr lang="en-US" sz="4000" dirty="0">
                <a:solidFill>
                  <a:schemeClr val="bg1"/>
                </a:solidFill>
                <a:effectLst>
                  <a:outerShdw blurRad="38100" dist="38100" dir="2700000" algn="ctr" rotWithShape="0">
                    <a:schemeClr val="tx1"/>
                  </a:outerShdw>
                </a:effectLst>
              </a:rPr>
              <a:t>,” v. 15), rather than fear of the angel Gabriel. </a:t>
            </a:r>
          </a:p>
          <a:p>
            <a:r>
              <a:rPr lang="en-US" sz="4000" dirty="0">
                <a:solidFill>
                  <a:schemeClr val="bg1"/>
                </a:solidFill>
                <a:effectLst>
                  <a:outerShdw blurRad="38100" dist="38100" dir="2700000" algn="ctr" rotWithShape="0">
                    <a:schemeClr val="tx1"/>
                  </a:outerShdw>
                </a:effectLst>
              </a:rPr>
              <a:t>Immediately, the angel began to </a:t>
            </a:r>
            <a:r>
              <a:rPr lang="en-US" sz="4000" b="1" i="1" dirty="0">
                <a:solidFill>
                  <a:schemeClr val="bg1"/>
                </a:solidFill>
                <a:effectLst>
                  <a:outerShdw blurRad="38100" dist="38100" dir="2700000" algn="ctr" rotWithShape="0">
                    <a:schemeClr val="tx1"/>
                  </a:outerShdw>
                </a:effectLst>
              </a:rPr>
              <a:t>explain</a:t>
            </a:r>
            <a:r>
              <a:rPr lang="en-US" sz="4000" dirty="0">
                <a:solidFill>
                  <a:schemeClr val="bg1"/>
                </a:solidFill>
                <a:effectLst>
                  <a:outerShdw blurRad="38100" dist="38100" dir="2700000" algn="ctr" rotWithShape="0">
                    <a:schemeClr val="tx1"/>
                  </a:outerShdw>
                </a:effectLst>
              </a:rPr>
              <a:t> the vision, which would have </a:t>
            </a:r>
            <a:r>
              <a:rPr lang="en-US" sz="4000" b="1" i="1" dirty="0">
                <a:solidFill>
                  <a:schemeClr val="bg1"/>
                </a:solidFill>
                <a:effectLst>
                  <a:outerShdw blurRad="38100" dist="38100" dir="2700000" algn="ctr" rotWithShape="0">
                    <a:schemeClr val="tx1"/>
                  </a:outerShdw>
                </a:effectLst>
              </a:rPr>
              <a:t>reassured</a:t>
            </a:r>
            <a:r>
              <a:rPr lang="en-US" sz="4000" dirty="0">
                <a:solidFill>
                  <a:schemeClr val="bg1"/>
                </a:solidFill>
                <a:effectLst>
                  <a:outerShdw blurRad="38100" dist="38100" dir="2700000" algn="ctr" rotWithShape="0">
                    <a:schemeClr val="tx1"/>
                  </a:outerShdw>
                </a:effectLst>
              </a:rPr>
              <a:t> Daniel that he had no reason to be alarmed. </a:t>
            </a:r>
          </a:p>
          <a:p>
            <a:r>
              <a:rPr lang="en-US" sz="4000" dirty="0">
                <a:solidFill>
                  <a:schemeClr val="bg1"/>
                </a:solidFill>
                <a:effectLst>
                  <a:outerShdw blurRad="38100" dist="38100" dir="2700000" algn="ctr" rotWithShape="0">
                    <a:schemeClr val="tx1"/>
                  </a:outerShdw>
                </a:effectLst>
              </a:rPr>
              <a:t>Gabriel referred to Daniel as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son of man</a:t>
            </a:r>
            <a:r>
              <a:rPr lang="en-US" sz="4000" dirty="0">
                <a:solidFill>
                  <a:schemeClr val="bg1"/>
                </a:solidFill>
                <a:effectLst>
                  <a:outerShdw blurRad="38100" dist="38100" dir="2700000" algn="ctr" rotWithShape="0">
                    <a:schemeClr val="tx1"/>
                  </a:outerShdw>
                </a:effectLst>
              </a:rPr>
              <a:t>”, which is the Hebrew </a:t>
            </a:r>
            <a:r>
              <a:rPr lang="en-US" sz="4000" i="1" dirty="0">
                <a:solidFill>
                  <a:schemeClr val="bg1"/>
                </a:solidFill>
                <a:effectLst>
                  <a:outerShdw blurRad="38100" dist="38100" dir="2700000" algn="ctr" rotWithShape="0">
                    <a:schemeClr val="tx1"/>
                  </a:outerShdw>
                </a:effectLst>
              </a:rPr>
              <a:t>ben-</a:t>
            </a:r>
            <a:r>
              <a:rPr lang="en-US" sz="4000" i="1" dirty="0" err="1">
                <a:solidFill>
                  <a:schemeClr val="bg1"/>
                </a:solidFill>
                <a:effectLst>
                  <a:outerShdw blurRad="38100" dist="38100" dir="2700000" algn="ctr" rotWithShape="0">
                    <a:schemeClr val="tx1"/>
                  </a:outerShdw>
                </a:effectLst>
              </a:rPr>
              <a:t>ʾādām</a:t>
            </a:r>
            <a:endParaRPr lang="en-US" sz="4000" i="1" dirty="0">
              <a:solidFill>
                <a:schemeClr val="bg1"/>
              </a:solidFill>
              <a:effectLst>
                <a:outerShdw blurRad="38100" dist="38100" dir="2700000" algn="ctr" rotWithShape="0">
                  <a:schemeClr val="tx1"/>
                </a:outerShdw>
              </a:effectLst>
            </a:endParaRPr>
          </a:p>
          <a:p>
            <a:r>
              <a:rPr lang="en-US" sz="4000" dirty="0">
                <a:solidFill>
                  <a:schemeClr val="bg1"/>
                </a:solidFill>
                <a:effectLst>
                  <a:outerShdw blurRad="38100" dist="38100" dir="2700000" algn="ctr" rotWithShape="0">
                    <a:schemeClr val="tx1"/>
                  </a:outerShdw>
                </a:effectLst>
              </a:rPr>
              <a:t>This phrase emphasizes Daniel’s weakness and mortality, </a:t>
            </a:r>
            <a:r>
              <a:rPr lang="en-US" sz="4000" dirty="0" err="1">
                <a:solidFill>
                  <a:schemeClr val="bg1"/>
                </a:solidFill>
                <a:effectLst>
                  <a:outerShdw blurRad="38100" dist="38100" dir="2700000" algn="ctr" rotWithShape="0">
                    <a:schemeClr val="tx1"/>
                  </a:outerShdw>
                </a:effectLst>
              </a:rPr>
              <a:t>ʾ</a:t>
            </a:r>
            <a:r>
              <a:rPr lang="en-US" sz="4000" i="1" dirty="0" err="1">
                <a:solidFill>
                  <a:schemeClr val="bg1"/>
                </a:solidFill>
                <a:effectLst>
                  <a:outerShdw blurRad="38100" dist="38100" dir="2700000" algn="ctr" rotWithShape="0">
                    <a:schemeClr val="tx1"/>
                  </a:outerShdw>
                </a:effectLst>
              </a:rPr>
              <a:t>ādām</a:t>
            </a:r>
            <a:r>
              <a:rPr lang="en-US" sz="4000" dirty="0">
                <a:solidFill>
                  <a:schemeClr val="bg1"/>
                </a:solidFill>
                <a:effectLst>
                  <a:outerShdw blurRad="38100" dist="38100" dir="2700000" algn="ctr" rotWithShape="0">
                    <a:schemeClr val="tx1"/>
                  </a:outerShdw>
                </a:effectLst>
              </a:rPr>
              <a:t> connoting that which is from the ground, earthly (a mere mortal). </a:t>
            </a:r>
          </a:p>
          <a:p>
            <a:r>
              <a:rPr lang="en-US" sz="4000" dirty="0">
                <a:solidFill>
                  <a:schemeClr val="bg1"/>
                </a:solidFill>
                <a:effectLst>
                  <a:outerShdw blurRad="38100" dist="38100" dir="2700000" algn="ctr" rotWithShape="0">
                    <a:schemeClr val="tx1"/>
                  </a:outerShdw>
                </a:effectLst>
              </a:rPr>
              <a:t>In Ezekiel the term is used ninety-three times with this same meaning. </a:t>
            </a:r>
          </a:p>
        </p:txBody>
      </p:sp>
      <p:sp>
        <p:nvSpPr>
          <p:cNvPr id="7" name="Title 1">
            <a:extLst>
              <a:ext uri="{FF2B5EF4-FFF2-40B4-BE49-F238E27FC236}">
                <a16:creationId xmlns:a16="http://schemas.microsoft.com/office/drawing/2014/main" id="{60275D89-F99E-7DD5-9150-7035F037FE4E}"/>
              </a:ext>
            </a:extLst>
          </p:cNvPr>
          <p:cNvSpPr>
            <a:spLocks noGrp="1"/>
          </p:cNvSpPr>
          <p:nvPr>
            <p:ph type="title"/>
          </p:nvPr>
        </p:nvSpPr>
        <p:spPr>
          <a:xfrm>
            <a:off x="0" y="5"/>
            <a:ext cx="12192000" cy="96273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8:17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he came near where I stood. And when he came, I was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frightened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fell on my face. But he said to me, “Understand, 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son of man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the vision is for the time of the end.”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AADCADF-0AC8-CFD1-4369-9D20C986DBB2}"/>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231-232</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63807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658F5DB-2BFD-7D49-BD18-1E30C3423E0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3F24AC-8035-8798-A387-B25F50C95132}"/>
              </a:ext>
            </a:extLst>
          </p:cNvPr>
          <p:cNvSpPr>
            <a:spLocks noGrp="1"/>
          </p:cNvSpPr>
          <p:nvPr>
            <p:ph idx="1"/>
          </p:nvPr>
        </p:nvSpPr>
        <p:spPr>
          <a:xfrm>
            <a:off x="108284" y="974071"/>
            <a:ext cx="11975432" cy="5514597"/>
          </a:xfrm>
        </p:spPr>
        <p:txBody>
          <a:bodyPr>
            <a:normAutofit fontScale="70000" lnSpcReduction="20000"/>
          </a:bodyPr>
          <a:lstStyle/>
          <a:p>
            <a:r>
              <a:rPr lang="en-US" sz="4000" dirty="0">
                <a:solidFill>
                  <a:schemeClr val="bg1"/>
                </a:solidFill>
                <a:effectLst>
                  <a:outerShdw blurRad="38100" dist="38100" dir="2700000" algn="ctr" rotWithShape="0">
                    <a:schemeClr val="tx1"/>
                  </a:outerShdw>
                </a:effectLst>
              </a:rPr>
              <a:t>According to the heavenly messenger,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vision is for the time of the end</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Yet if this vision describes Antiochus IV, so how can it speak of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end</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 of the end</a:t>
            </a:r>
            <a:r>
              <a:rPr lang="en-US" sz="4000" dirty="0">
                <a:solidFill>
                  <a:schemeClr val="bg1"/>
                </a:solidFill>
                <a:effectLst>
                  <a:outerShdw blurRad="38100" dist="38100" dir="2700000" algn="ctr" rotWithShape="0">
                    <a:schemeClr val="tx1"/>
                  </a:outerShdw>
                </a:effectLst>
              </a:rPr>
              <a:t>’ is the general prophetic expression for the time which, as the period of fulfillment, lies at the end of the existing prophetic horizon, which in this case is the time of Antiochus. </a:t>
            </a:r>
          </a:p>
          <a:p>
            <a:r>
              <a:rPr lang="en-US" sz="4000" dirty="0">
                <a:solidFill>
                  <a:schemeClr val="bg1"/>
                </a:solidFill>
                <a:effectLst>
                  <a:outerShdw blurRad="38100" dist="38100" dir="2700000" algn="ctr" rotWithShape="0">
                    <a:schemeClr val="tx1"/>
                  </a:outerShdw>
                </a:effectLst>
              </a:rPr>
              <a:t>Some of the </a:t>
            </a:r>
            <a:r>
              <a:rPr lang="en-US" sz="4000" b="1" i="1" dirty="0">
                <a:solidFill>
                  <a:schemeClr val="bg1"/>
                </a:solidFill>
                <a:effectLst>
                  <a:outerShdw blurRad="38100" dist="38100" dir="2700000" algn="ctr" rotWithShape="0">
                    <a:schemeClr val="tx1"/>
                  </a:outerShdw>
                </a:effectLst>
              </a:rPr>
              <a:t>futurist</a:t>
            </a:r>
            <a:r>
              <a:rPr lang="en-US" sz="4000" dirty="0">
                <a:solidFill>
                  <a:schemeClr val="bg1"/>
                </a:solidFill>
                <a:effectLst>
                  <a:outerShdw blurRad="38100" dist="38100" dir="2700000" algn="ctr" rotWithShape="0">
                    <a:schemeClr val="tx1"/>
                  </a:outerShdw>
                </a:effectLst>
              </a:rPr>
              <a:t> scholars insist that the phrase does, in fact, speak of the eschatological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end</a:t>
            </a:r>
            <a:r>
              <a:rPr lang="en-US" sz="4000" dirty="0">
                <a:solidFill>
                  <a:schemeClr val="bg1"/>
                </a:solidFill>
                <a:effectLst>
                  <a:outerShdw blurRad="38100" dist="38100" dir="2700000" algn="ctr" rotWithShape="0">
                    <a:schemeClr val="tx1"/>
                  </a:outerShdw>
                </a:effectLst>
              </a:rPr>
              <a:t>” of the world (as in 11:40 and 12:4). </a:t>
            </a:r>
          </a:p>
          <a:p>
            <a:r>
              <a:rPr lang="en-US" sz="4000" dirty="0">
                <a:solidFill>
                  <a:schemeClr val="bg1"/>
                </a:solidFill>
                <a:effectLst>
                  <a:outerShdw blurRad="38100" dist="38100" dir="2700000" algn="ctr" rotWithShape="0">
                    <a:schemeClr val="tx1"/>
                  </a:outerShdw>
                </a:effectLst>
              </a:rPr>
              <a:t>These scholars will often interpret vv. 23–26 to be direct predictions of the Antichrist and the final tribulation period. </a:t>
            </a:r>
          </a:p>
          <a:p>
            <a:r>
              <a:rPr lang="en-US" sz="4000" dirty="0">
                <a:solidFill>
                  <a:schemeClr val="bg1"/>
                </a:solidFill>
                <a:effectLst>
                  <a:outerShdw blurRad="38100" dist="38100" dir="2700000" algn="ctr" rotWithShape="0">
                    <a:schemeClr val="tx1"/>
                  </a:outerShdw>
                </a:effectLst>
              </a:rPr>
              <a:t>Some futurist scholars understand the prophecy to have a </a:t>
            </a:r>
            <a:r>
              <a:rPr lang="en-US" sz="4000" b="1" i="1" dirty="0">
                <a:solidFill>
                  <a:schemeClr val="bg1"/>
                </a:solidFill>
                <a:effectLst>
                  <a:outerShdw blurRad="38100" dist="38100" dir="2700000" algn="ctr" rotWithShape="0">
                    <a:schemeClr val="tx1"/>
                  </a:outerShdw>
                </a:effectLst>
              </a:rPr>
              <a:t>double</a:t>
            </a:r>
            <a:r>
              <a:rPr lang="en-US" sz="4000" dirty="0">
                <a:solidFill>
                  <a:schemeClr val="bg1"/>
                </a:solidFill>
                <a:effectLst>
                  <a:outerShdw blurRad="38100" dist="38100" dir="2700000" algn="ctr" rotWithShape="0">
                    <a:schemeClr val="tx1"/>
                  </a:outerShdw>
                </a:effectLst>
              </a:rPr>
              <a:t> fulfillment that involves both Antiochus IV </a:t>
            </a:r>
            <a:r>
              <a:rPr lang="en-US" sz="4000" b="1" i="1" dirty="0">
                <a:solidFill>
                  <a:schemeClr val="bg1"/>
                </a:solidFill>
                <a:effectLst>
                  <a:outerShdw blurRad="38100" dist="38100" dir="2700000" algn="ctr" rotWithShape="0">
                    <a:schemeClr val="tx1"/>
                  </a:outerShdw>
                </a:effectLst>
              </a:rPr>
              <a:t>and</a:t>
            </a:r>
            <a:r>
              <a:rPr lang="en-US" sz="4000" dirty="0">
                <a:solidFill>
                  <a:schemeClr val="bg1"/>
                </a:solidFill>
                <a:effectLst>
                  <a:outerShdw blurRad="38100" dist="38100" dir="2700000" algn="ctr" rotWithShape="0">
                    <a:schemeClr val="tx1"/>
                  </a:outerShdw>
                </a:effectLst>
              </a:rPr>
              <a:t> Antichrist.</a:t>
            </a:r>
          </a:p>
          <a:p>
            <a:r>
              <a:rPr lang="en-US" sz="4000" dirty="0">
                <a:solidFill>
                  <a:schemeClr val="bg1"/>
                </a:solidFill>
                <a:effectLst>
                  <a:outerShdw blurRad="38100" dist="38100" dir="2700000" algn="ctr" rotWithShape="0">
                    <a:schemeClr val="tx1"/>
                  </a:outerShdw>
                </a:effectLst>
              </a:rPr>
              <a:t>But I believe in this context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 of the end</a:t>
            </a:r>
            <a:r>
              <a:rPr lang="en-US" sz="4000" dirty="0">
                <a:solidFill>
                  <a:schemeClr val="bg1"/>
                </a:solidFill>
                <a:effectLst>
                  <a:outerShdw blurRad="38100" dist="38100" dir="2700000" algn="ctr" rotWithShape="0">
                    <a:schemeClr val="tx1"/>
                  </a:outerShdw>
                </a:effectLst>
              </a:rPr>
              <a:t>” refers to the end of the events prophesied in </a:t>
            </a:r>
            <a:r>
              <a:rPr lang="en-US" sz="4000" b="1" i="1" dirty="0">
                <a:solidFill>
                  <a:schemeClr val="bg1"/>
                </a:solidFill>
                <a:effectLst>
                  <a:outerShdw blurRad="38100" dist="38100" dir="2700000" algn="ctr" rotWithShape="0">
                    <a:schemeClr val="tx1"/>
                  </a:outerShdw>
                </a:effectLst>
              </a:rPr>
              <a:t>this chapter</a:t>
            </a:r>
            <a:r>
              <a:rPr lang="en-US" sz="4000" dirty="0">
                <a:solidFill>
                  <a:schemeClr val="bg1"/>
                </a:solidFill>
                <a:effectLst>
                  <a:outerShdw blurRad="38100" dist="38100" dir="2700000" algn="ctr" rotWithShape="0">
                    <a:schemeClr val="tx1"/>
                  </a:outerShdw>
                </a:effectLst>
              </a:rPr>
              <a:t>, namely, the persecution of the Jews by Antiochus IV and their deliverance in the Maccabean period. </a:t>
            </a:r>
          </a:p>
        </p:txBody>
      </p:sp>
      <p:sp>
        <p:nvSpPr>
          <p:cNvPr id="7" name="Title 1">
            <a:extLst>
              <a:ext uri="{FF2B5EF4-FFF2-40B4-BE49-F238E27FC236}">
                <a16:creationId xmlns:a16="http://schemas.microsoft.com/office/drawing/2014/main" id="{75AFBA44-C6F0-1FA2-F5E0-0E2B3A6EC11B}"/>
              </a:ext>
            </a:extLst>
          </p:cNvPr>
          <p:cNvSpPr>
            <a:spLocks noGrp="1"/>
          </p:cNvSpPr>
          <p:nvPr>
            <p:ph type="title"/>
          </p:nvPr>
        </p:nvSpPr>
        <p:spPr>
          <a:xfrm>
            <a:off x="0" y="6"/>
            <a:ext cx="12192000" cy="84994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8:17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he came near where I stood. And when he came, I was frightened and fell on my face. But he said to me, “Understand, O son of man, that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vision is for the time of the end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25A7077-38E2-42DC-1E55-2EC18A7E06E4}"/>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231-232</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22118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22980CE-F295-7A54-A444-6B797DAEDEB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E64DE5-21E0-7C67-9D7C-16CDEFFF1633}"/>
              </a:ext>
            </a:extLst>
          </p:cNvPr>
          <p:cNvSpPr>
            <a:spLocks noGrp="1"/>
          </p:cNvSpPr>
          <p:nvPr>
            <p:ph idx="1"/>
          </p:nvPr>
        </p:nvSpPr>
        <p:spPr>
          <a:xfrm>
            <a:off x="108284" y="974071"/>
            <a:ext cx="11975432" cy="5514597"/>
          </a:xfrm>
        </p:spPr>
        <p:txBody>
          <a:bodyPr>
            <a:normAutofit fontScale="77500" lnSpcReduction="20000"/>
          </a:bodyPr>
          <a:lstStyle/>
          <a:p>
            <a:r>
              <a:rPr lang="en-US" sz="4000" dirty="0">
                <a:solidFill>
                  <a:schemeClr val="bg1"/>
                </a:solidFill>
                <a:effectLst>
                  <a:outerShdw blurRad="38100" dist="38100" dir="2700000" algn="ctr" rotWithShape="0">
                    <a:schemeClr val="tx1"/>
                  </a:outerShdw>
                </a:effectLst>
              </a:rPr>
              <a:t>While Gabriel was speaking to Daniel, the prophet had fallen into a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deep sleep</a:t>
            </a:r>
            <a:r>
              <a:rPr lang="en-US" sz="4000" dirty="0">
                <a:solidFill>
                  <a:schemeClr val="bg1"/>
                </a:solidFill>
                <a:effectLst>
                  <a:outerShdw blurRad="38100" dist="38100" dir="2700000" algn="ctr" rotWithShape="0">
                    <a:schemeClr val="tx1"/>
                  </a:outerShdw>
                </a:effectLst>
              </a:rPr>
              <a:t>” with his face to the ground. </a:t>
            </a:r>
          </a:p>
          <a:p>
            <a:r>
              <a:rPr lang="en-US" sz="4000" dirty="0">
                <a:solidFill>
                  <a:schemeClr val="bg1"/>
                </a:solidFill>
                <a:effectLst>
                  <a:outerShdw blurRad="38100" dist="38100" dir="2700000" algn="ctr" rotWithShape="0">
                    <a:schemeClr val="tx1"/>
                  </a:outerShdw>
                </a:effectLst>
              </a:rPr>
              <a:t>The Hebrew word translated here as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deep sleep</a:t>
            </a:r>
            <a:r>
              <a:rPr lang="en-US" sz="4000" dirty="0">
                <a:solidFill>
                  <a:schemeClr val="bg1"/>
                </a:solidFill>
                <a:effectLst>
                  <a:outerShdw blurRad="38100" dist="38100" dir="2700000" algn="ctr" rotWithShape="0">
                    <a:schemeClr val="tx1"/>
                  </a:outerShdw>
                </a:effectLst>
              </a:rPr>
              <a:t>” is the same word used to describe Jonah’s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deep sleep</a:t>
            </a:r>
            <a:r>
              <a:rPr lang="en-US" sz="4000" dirty="0">
                <a:solidFill>
                  <a:schemeClr val="bg1"/>
                </a:solidFill>
                <a:effectLst>
                  <a:outerShdw blurRad="38100" dist="38100" dir="2700000" algn="ctr" rotWithShape="0">
                    <a:schemeClr val="tx1"/>
                  </a:outerShdw>
                </a:effectLst>
              </a:rPr>
              <a:t>” as he slept through a violent storm (Jonah 1:5)</a:t>
            </a:r>
          </a:p>
          <a:p>
            <a:r>
              <a:rPr lang="en-US" sz="4000" dirty="0">
                <a:solidFill>
                  <a:schemeClr val="bg1"/>
                </a:solidFill>
                <a:effectLst>
                  <a:outerShdw blurRad="38100" dist="38100" dir="2700000" algn="ctr" rotWithShape="0">
                    <a:schemeClr val="tx1"/>
                  </a:outerShdw>
                </a:effectLst>
              </a:rPr>
              <a:t>And a related Hebrew word was used for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deep sleep</a:t>
            </a:r>
            <a:r>
              <a:rPr lang="en-US" sz="4000" dirty="0">
                <a:solidFill>
                  <a:schemeClr val="bg1"/>
                </a:solidFill>
                <a:effectLst>
                  <a:outerShdw blurRad="38100" dist="38100" dir="2700000" algn="ctr" rotWithShape="0">
                    <a:schemeClr val="tx1"/>
                  </a:outerShdw>
                </a:effectLst>
              </a:rPr>
              <a:t>” God caused to come upon Adam when he took part of his flesh to create Eve (Gen 2:21).</a:t>
            </a:r>
          </a:p>
          <a:p>
            <a:r>
              <a:rPr lang="en-US" sz="4000" dirty="0">
                <a:solidFill>
                  <a:schemeClr val="bg1"/>
                </a:solidFill>
                <a:effectLst>
                  <a:outerShdw blurRad="38100" dist="38100" dir="2700000" algn="ctr" rotWithShape="0">
                    <a:schemeClr val="tx1"/>
                  </a:outerShdw>
                </a:effectLst>
              </a:rPr>
              <a:t>The angel roused Daniel from this state of unconsciousness by touching the prophet and helping him to his feet.</a:t>
            </a:r>
          </a:p>
          <a:p>
            <a:r>
              <a:rPr lang="en-US" sz="4000" dirty="0">
                <a:solidFill>
                  <a:schemeClr val="bg1"/>
                </a:solidFill>
                <a:effectLst>
                  <a:outerShdw blurRad="38100" dist="38100" dir="2700000" algn="ctr" rotWithShape="0">
                    <a:schemeClr val="tx1"/>
                  </a:outerShdw>
                </a:effectLst>
              </a:rPr>
              <a:t>The Apostle John had a similar experience when he was shown a vision of the Lord in Rev 1:17 –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When I saw him, I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fell at his feet as though dead</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he laid his right hand on me, saying, "Fear not, I am the first and the last</a:t>
            </a:r>
            <a:r>
              <a:rPr lang="en-US" sz="4000" dirty="0">
                <a:solidFill>
                  <a:schemeClr val="bg1"/>
                </a:solidFill>
                <a:effectLst>
                  <a:outerShdw blurRad="38100" dist="38100" dir="2700000" algn="ctr" rotWithShape="0">
                    <a:schemeClr val="tx1"/>
                  </a:outerShdw>
                </a:effectLst>
              </a:rPr>
              <a:t>”</a:t>
            </a:r>
          </a:p>
        </p:txBody>
      </p:sp>
      <p:sp>
        <p:nvSpPr>
          <p:cNvPr id="7" name="Title 1">
            <a:extLst>
              <a:ext uri="{FF2B5EF4-FFF2-40B4-BE49-F238E27FC236}">
                <a16:creationId xmlns:a16="http://schemas.microsoft.com/office/drawing/2014/main" id="{BA3148D3-7355-DB44-6F42-1BACC4F429A1}"/>
              </a:ext>
            </a:extLst>
          </p:cNvPr>
          <p:cNvSpPr>
            <a:spLocks noGrp="1"/>
          </p:cNvSpPr>
          <p:nvPr>
            <p:ph type="title"/>
          </p:nvPr>
        </p:nvSpPr>
        <p:spPr>
          <a:xfrm>
            <a:off x="0" y="6"/>
            <a:ext cx="12192000" cy="84994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when he had spoken to me, I fell into a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deep sleep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my face to the ground. But he touched me and made me stand up.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316FD24-CA88-7CEA-73C0-3EF23DA20DD1}"/>
              </a:ext>
            </a:extLst>
          </p:cNvPr>
          <p:cNvSpPr txBox="1"/>
          <p:nvPr/>
        </p:nvSpPr>
        <p:spPr>
          <a:xfrm>
            <a:off x="0"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232–233</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635097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143384</TotalTime>
  <Words>4823</Words>
  <Application>Microsoft Office PowerPoint</Application>
  <PresentationFormat>Widescreen</PresentationFormat>
  <Paragraphs>168</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Cambria</vt:lpstr>
      <vt:lpstr>Times New Roman</vt:lpstr>
      <vt:lpstr>Wingdings</vt:lpstr>
      <vt:lpstr>Office Theme</vt:lpstr>
      <vt:lpstr>PowerPoint Presentation</vt:lpstr>
      <vt:lpstr>Interpretation of Daniel’s Second Vision (8:15-27)</vt:lpstr>
      <vt:lpstr>Interpretation of Daniel’s Second Vision (8:15-27)</vt:lpstr>
      <vt:lpstr>Interpretation of Daniel’s Second Vision (8:15-27)</vt:lpstr>
      <vt:lpstr>8:15 When I, Daniel, had seen the vision, I sought to understand it. And behold, there stood before me one having the appearance of a man. (ESV)</vt:lpstr>
      <vt:lpstr>8:16 And I heard a man's voice between the banks of the Ulai, and it called, “Gabriel, make this man understand the vision.” (ESV)</vt:lpstr>
      <vt:lpstr>8:17 So he came near where I stood. And when he came, I was frightened and fell on my face. But he said to me, “Understand, O son of man, that the vision is for the time of the end.” (ESV)</vt:lpstr>
      <vt:lpstr>8:17 So he came near where I stood. And when he came, I was frightened and fell on my face. But he said to me, “Understand, O son of man, that the vision is for the time of the end.” (ESV)</vt:lpstr>
      <vt:lpstr>8:18 And when he had spoken to me, I fell into a deep sleep with my face to the ground. But he touched me and made me stand up. (ESV)</vt:lpstr>
      <vt:lpstr>8:19 He said, “Behold, I will make known to you what shall be at the latter end of the indignation, for it refers to the appointed time of the end. (ESV)</vt:lpstr>
      <vt:lpstr>8:20 As for the ram that you saw with the two horns, these are the kings of Media and Persia. 21 And the goat is the king of Greece. And the great horn between his eyes is the first king. 22 As for the horn that was broken, in place of which four others arose, four kingdoms shall arise from his nation, but not with his power. (ESV)</vt:lpstr>
      <vt:lpstr>8:23 And at the latter end of their kingdom, when the transgressors have reached their limit, a king of bold face, one who understands riddles, shall arise. (ESV)</vt:lpstr>
      <vt:lpstr>8:23 And at the latter end of their kingdom, when the transgressors have reached their limit, a king of bold face, one who understands riddles, shall arise. (ESV)</vt:lpstr>
      <vt:lpstr>8:24 His power shall be great--but not by his own power; and he shall cause fearful destruction and shall succeed in what he does, and destroy mighty men and the people who are the saints. (ESV)</vt:lpstr>
      <vt:lpstr>8:24 His power shall be great--but not by his own power; and he shall cause fearful destruction and shall succeed in what he does, and destroy mighty men and the people who are the saints. (ESV)</vt:lpstr>
      <vt:lpstr>8:25 By his cunning he shall make deceit prosper under his hand, and in his own mind he shall become great. Without warning he shall destroy many. And he shall even rise up against the Prince of princes, and he shall be broken--but by no human hand. (ESV)</vt:lpstr>
      <vt:lpstr>8:25 By his cunning he shall make deceit prosper under his hand, and in his own mind he shall become great. Without warning he shall destroy many. And he shall even rise up against the Prince of princes, and he shall be broken--but by no human hand. (ESV)</vt:lpstr>
      <vt:lpstr>8:25 By his cunning he shall make deceit prosper under his hand, and in his own mind he shall become great. Without warning he shall destroy many. And he shall even rise up against the Prince of princes, and he shall be broken--but by no human hand. (ESV)</vt:lpstr>
      <vt:lpstr>8:26 The vision of the evenings and the mornings that has been told is true, but seal up the vision, for it refers to many days from now." (ESV)</vt:lpstr>
      <vt:lpstr>8:27 And I, Daniel, was overcome and lay sick for some days. Then I rose and went about the king's business, but I was appalled by the vision and did not understand it. (ESV)</vt:lpstr>
      <vt:lpstr>8:27 And I, Daniel, was overcome and lay sick for some days. Then I rose and went about the king's business, but I was appalled by the vision and did not understand it. (ESV)</vt:lpstr>
      <vt:lpstr>Class Discussion Time</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1141</cp:revision>
  <cp:lastPrinted>2025-07-13T14:00:48Z</cp:lastPrinted>
  <dcterms:created xsi:type="dcterms:W3CDTF">2024-11-22T01:38:01Z</dcterms:created>
  <dcterms:modified xsi:type="dcterms:W3CDTF">2025-07-13T14:24:22Z</dcterms:modified>
</cp:coreProperties>
</file>