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969" r:id="rId2"/>
    <p:sldId id="976" r:id="rId3"/>
    <p:sldId id="970" r:id="rId4"/>
    <p:sldId id="971" r:id="rId5"/>
    <p:sldId id="972" r:id="rId6"/>
    <p:sldId id="973" r:id="rId7"/>
    <p:sldId id="974" r:id="rId8"/>
    <p:sldId id="975" r:id="rId9"/>
    <p:sldId id="977" r:id="rId10"/>
    <p:sldId id="978" r:id="rId11"/>
    <p:sldId id="979" r:id="rId12"/>
    <p:sldId id="980" r:id="rId13"/>
    <p:sldId id="995" r:id="rId14"/>
    <p:sldId id="985" r:id="rId15"/>
    <p:sldId id="986" r:id="rId16"/>
    <p:sldId id="987" r:id="rId17"/>
    <p:sldId id="997" r:id="rId18"/>
    <p:sldId id="998" r:id="rId19"/>
    <p:sldId id="1000" r:id="rId20"/>
    <p:sldId id="991" r:id="rId21"/>
    <p:sldId id="992" r:id="rId22"/>
    <p:sldId id="993" r:id="rId23"/>
    <p:sldId id="1001" r:id="rId24"/>
    <p:sldId id="1005" r:id="rId25"/>
    <p:sldId id="1002" r:id="rId26"/>
    <p:sldId id="1006" r:id="rId27"/>
    <p:sldId id="1007" r:id="rId28"/>
    <p:sldId id="1008"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33CC"/>
    <a:srgbClr val="0000CC"/>
    <a:srgbClr val="3700B4"/>
    <a:srgbClr val="1E00A8"/>
    <a:srgbClr val="4100B9"/>
    <a:srgbClr val="6F00D0"/>
    <a:srgbClr val="000099"/>
    <a:srgbClr val="5B2AA2"/>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7/15/2025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7/15/2025 9:03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7/15/2025 9:03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7/15/2025 9:03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7/15/2025 9:03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7/15/2025 9:03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7/15/2025 9:03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7/15/2025 9:03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7/15/2025 9:03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7/15/2025 9:03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7/15/2025 9:03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7/15/2025 9:03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7/15/2025 9:03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072EA51-A36F-59A8-EDD7-E19B5664DB5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C9619F-0284-188A-BB98-A1D1280C6968}"/>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7A3901D9-34D3-FC73-7084-7DCF9A3229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5A5F7FEC-E79E-92CD-A9B0-F5A66C7DB6F3}"/>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72AC762F-E1BE-9B5C-98C1-81C746B95D09}"/>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86309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7349670-2AB2-B440-AB18-FCC72EB3205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03C16E-3D07-A77E-81AF-E66592D7CDC3}"/>
              </a:ext>
            </a:extLst>
          </p:cNvPr>
          <p:cNvSpPr>
            <a:spLocks noGrp="1"/>
          </p:cNvSpPr>
          <p:nvPr>
            <p:ph idx="1"/>
          </p:nvPr>
        </p:nvSpPr>
        <p:spPr>
          <a:xfrm>
            <a:off x="108284" y="1236617"/>
            <a:ext cx="11975432" cy="5438100"/>
          </a:xfrm>
        </p:spPr>
        <p:txBody>
          <a:bodyPr>
            <a:normAutofit lnSpcReduction="10000"/>
          </a:bodyPr>
          <a:lstStyle/>
          <a:p>
            <a:r>
              <a:rPr lang="en-US" dirty="0">
                <a:solidFill>
                  <a:schemeClr val="bg1"/>
                </a:solidFill>
                <a:effectLst>
                  <a:outerShdw blurRad="38100" dist="38100" dir="2700000" algn="ctr" rotWithShape="0">
                    <a:schemeClr val="tx1"/>
                  </a:outerShdw>
                </a:effectLst>
              </a:rPr>
              <a:t>In his reading of the book of Jeremiah, Daniel discovered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number of  years that… must pass before the end of the desolations of Jerusalem</a:t>
            </a:r>
            <a:r>
              <a:rPr lang="en-US" dirty="0">
                <a:solidFill>
                  <a:schemeClr val="bg1"/>
                </a:solidFill>
                <a:effectLst>
                  <a:outerShdw blurRad="38100" dist="38100" dir="2700000" algn="ctr" rotWithShape="0">
                    <a:schemeClr val="tx1"/>
                  </a:outerShdw>
                </a:effectLst>
              </a:rPr>
              <a:t>” – that is, the number of years Jerusalem would lie in ruins before the Jews would be allowed to return and rebuild the city. </a:t>
            </a:r>
          </a:p>
          <a:p>
            <a:r>
              <a:rPr lang="en-US" dirty="0">
                <a:solidFill>
                  <a:schemeClr val="bg1"/>
                </a:solidFill>
                <a:effectLst>
                  <a:outerShdw blurRad="38100" dist="38100" dir="2700000" algn="ctr" rotWithShape="0">
                    <a:schemeClr val="tx1"/>
                  </a:outerShdw>
                </a:effectLst>
              </a:rPr>
              <a:t>The prophet Jeremiah had predicted that Judah would go </a:t>
            </a:r>
            <a:r>
              <a:rPr lang="en-US" b="1" i="1" dirty="0">
                <a:solidFill>
                  <a:schemeClr val="bg1"/>
                </a:solidFill>
                <a:effectLst>
                  <a:outerShdw blurRad="38100" dist="38100" dir="2700000" algn="ctr" rotWithShape="0">
                    <a:schemeClr val="tx1"/>
                  </a:outerShdw>
                </a:effectLst>
              </a:rPr>
              <a:t>into captivity </a:t>
            </a:r>
            <a:r>
              <a:rPr lang="en-US" dirty="0">
                <a:solidFill>
                  <a:schemeClr val="bg1"/>
                </a:solidFill>
                <a:effectLst>
                  <a:outerShdw blurRad="38100" dist="38100" dir="2700000" algn="ctr" rotWithShape="0">
                    <a:schemeClr val="tx1"/>
                  </a:outerShdw>
                </a:effectLst>
              </a:rPr>
              <a:t>to Babylon, but that after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seventy years</a:t>
            </a:r>
            <a:r>
              <a:rPr lang="en-US" dirty="0">
                <a:solidFill>
                  <a:schemeClr val="bg1"/>
                </a:solidFill>
                <a:effectLst>
                  <a:outerShdw blurRad="38100" dist="38100" dir="2700000" algn="ctr" rotWithShape="0">
                    <a:schemeClr val="tx1"/>
                  </a:outerShdw>
                </a:effectLst>
              </a:rPr>
              <a:t>” they would be allowed to </a:t>
            </a:r>
            <a:r>
              <a:rPr lang="en-US" b="1" i="1" dirty="0">
                <a:solidFill>
                  <a:schemeClr val="bg1"/>
                </a:solidFill>
                <a:effectLst>
                  <a:outerShdw blurRad="38100" dist="38100" dir="2700000" algn="ctr" rotWithShape="0">
                    <a:schemeClr val="tx1"/>
                  </a:outerShdw>
                </a:effectLst>
              </a:rPr>
              <a:t>return</a:t>
            </a:r>
            <a:r>
              <a:rPr lang="en-US" dirty="0">
                <a:solidFill>
                  <a:schemeClr val="bg1"/>
                </a:solidFill>
                <a:effectLst>
                  <a:outerShdw blurRad="38100" dist="38100" dir="2700000" algn="ctr" rotWithShape="0">
                    <a:schemeClr val="tx1"/>
                  </a:outerShdw>
                </a:effectLst>
              </a:rPr>
              <a:t> to the land (cf. Jer 25:11–12; 29:10). </a:t>
            </a:r>
          </a:p>
          <a:p>
            <a:r>
              <a:rPr lang="en-US" dirty="0">
                <a:solidFill>
                  <a:schemeClr val="bg1"/>
                </a:solidFill>
                <a:effectLst>
                  <a:outerShdw blurRad="38100" dist="38100" dir="2700000" algn="ctr" rotWithShape="0">
                    <a:schemeClr val="tx1"/>
                  </a:outerShdw>
                </a:effectLst>
              </a:rPr>
              <a:t>Jeremiah’s first prophecy of this seventy-year exile was delivered in 605 B.C. (cf. Jer 25:11–12 with 25:1), when Daniel was a young teenage boy. </a:t>
            </a:r>
          </a:p>
          <a:p>
            <a:r>
              <a:rPr lang="en-US" dirty="0">
                <a:solidFill>
                  <a:schemeClr val="bg1"/>
                </a:solidFill>
                <a:effectLst>
                  <a:outerShdw blurRad="38100" dist="38100" dir="2700000" algn="ctr" rotWithShape="0">
                    <a:schemeClr val="tx1"/>
                  </a:outerShdw>
                </a:effectLst>
              </a:rPr>
              <a:t>Since 605 B.C. was the year when the first captives were taken to Babylon (including Daniel and his friends), the year that Judah came under Babylonian domination, and the year the prophecy was first given, it is reasonable to assume that Jeremiah intended this as the beginning date for the seventy-year captivity period. </a:t>
            </a:r>
          </a:p>
        </p:txBody>
      </p:sp>
      <p:sp>
        <p:nvSpPr>
          <p:cNvPr id="7" name="Title 1">
            <a:extLst>
              <a:ext uri="{FF2B5EF4-FFF2-40B4-BE49-F238E27FC236}">
                <a16:creationId xmlns:a16="http://schemas.microsoft.com/office/drawing/2014/main" id="{BA47E2FB-A3B0-BC7C-ADD3-A7E61E491DD1}"/>
              </a:ext>
            </a:extLst>
          </p:cNvPr>
          <p:cNvSpPr>
            <a:spLocks noGrp="1"/>
          </p:cNvSpPr>
          <p:nvPr>
            <p:ph type="title"/>
          </p:nvPr>
        </p:nvSpPr>
        <p:spPr>
          <a:xfrm>
            <a:off x="0" y="6"/>
            <a:ext cx="12192000" cy="109291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first year of his reign, I, Daniel, perceived in the books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number of years that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according to the word of the LORD to Jeremiah the prophet,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must pass before the end of the desolations of Jerusalem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namely,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seventy years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57AAF6B-5F0C-5A95-7F97-E787BE029C3D}"/>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vol. 18, The New American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r>
              <a:rPr lang="en-US" dirty="0">
                <a:solidFill>
                  <a:srgbClr val="FFFFFF"/>
                </a:solidFill>
                <a:effectLst>
                  <a:outerShdw blurRad="50800" dist="50800" dir="5400000" algn="ctr">
                    <a:srgbClr val="000000"/>
                  </a:outerShdw>
                </a:effectLst>
                <a:latin typeface="Calibri" panose="020F0502020204030204" pitchFamily="34" charset="0"/>
              </a:rPr>
              <a:t>pp. 241–242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62934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80158AE-C5B3-8261-4D4E-DAFAAB0B44D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19EEDE-A7AC-C578-8D4C-373220A79412}"/>
              </a:ext>
            </a:extLst>
          </p:cNvPr>
          <p:cNvSpPr>
            <a:spLocks noGrp="1"/>
          </p:cNvSpPr>
          <p:nvPr>
            <p:ph idx="1"/>
          </p:nvPr>
        </p:nvSpPr>
        <p:spPr>
          <a:xfrm>
            <a:off x="108284" y="1248740"/>
            <a:ext cx="11975432" cy="5309159"/>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We know </a:t>
            </a:r>
            <a:r>
              <a:rPr lang="en-US" sz="3200" b="1" i="1" dirty="0">
                <a:solidFill>
                  <a:schemeClr val="bg1"/>
                </a:solidFill>
                <a:effectLst>
                  <a:outerShdw blurRad="38100" dist="38100" dir="2700000" algn="ctr" rotWithShape="0">
                    <a:schemeClr val="tx1"/>
                  </a:outerShdw>
                </a:effectLst>
              </a:rPr>
              <a:t>historically</a:t>
            </a:r>
            <a:r>
              <a:rPr lang="en-US" sz="3200" dirty="0">
                <a:solidFill>
                  <a:schemeClr val="bg1"/>
                </a:solidFill>
                <a:effectLst>
                  <a:outerShdw blurRad="38100" dist="38100" dir="2700000" algn="ctr" rotWithShape="0">
                    <a:schemeClr val="tx1"/>
                  </a:outerShdw>
                </a:effectLst>
              </a:rPr>
              <a:t> that Cyrus issued the decree releasing the Jews from Babylonian captivity in 539 B.C., and the Jewish exiles returned shortly thereafter. </a:t>
            </a:r>
          </a:p>
          <a:p>
            <a:r>
              <a:rPr lang="en-US" sz="3200" dirty="0">
                <a:solidFill>
                  <a:schemeClr val="bg1"/>
                </a:solidFill>
                <a:effectLst>
                  <a:outerShdw blurRad="38100" dist="38100" dir="2700000" algn="ctr" rotWithShape="0">
                    <a:schemeClr val="tx1"/>
                  </a:outerShdw>
                </a:effectLst>
              </a:rPr>
              <a:t>As Daniel studied Jeremiah’s prophecy, he came to realize that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seventy years</a:t>
            </a:r>
            <a:r>
              <a:rPr lang="en-US" sz="3200" dirty="0">
                <a:solidFill>
                  <a:schemeClr val="bg1"/>
                </a:solidFill>
                <a:effectLst>
                  <a:outerShdw blurRad="38100" dist="38100" dir="2700000" algn="ctr" rotWithShape="0">
                    <a:schemeClr val="tx1"/>
                  </a:outerShdw>
                </a:effectLst>
              </a:rPr>
              <a:t>” of captivity were now drawing to a close (605 minus 539 = 66 years).</a:t>
            </a:r>
          </a:p>
          <a:p>
            <a:r>
              <a:rPr lang="en-US" sz="3200" dirty="0">
                <a:solidFill>
                  <a:schemeClr val="bg1"/>
                </a:solidFill>
                <a:effectLst>
                  <a:outerShdw blurRad="38100" dist="38100" dir="2700000" algn="ctr" rotWithShape="0">
                    <a:schemeClr val="tx1"/>
                  </a:outerShdw>
                </a:effectLst>
              </a:rPr>
              <a:t>This passage illustrates that Daniel believed in the reality of predictive prophecy. </a:t>
            </a:r>
          </a:p>
          <a:p>
            <a:r>
              <a:rPr lang="en-US" sz="3200" dirty="0">
                <a:solidFill>
                  <a:schemeClr val="bg1"/>
                </a:solidFill>
                <a:effectLst>
                  <a:outerShdw blurRad="38100" dist="38100" dir="2700000" algn="ctr" rotWithShape="0">
                    <a:schemeClr val="tx1"/>
                  </a:outerShdw>
                </a:effectLst>
              </a:rPr>
              <a:t>Jeremiah had foretold the end of the Babylonian captivity seventy years in advance, and Daniel fully expected this prophecy to be fulfilled. </a:t>
            </a:r>
          </a:p>
          <a:p>
            <a:r>
              <a:rPr lang="en-US" sz="3200" dirty="0">
                <a:solidFill>
                  <a:schemeClr val="bg1"/>
                </a:solidFill>
                <a:effectLst>
                  <a:outerShdw blurRad="38100" dist="38100" dir="2700000" algn="ctr" rotWithShape="0">
                    <a:schemeClr val="tx1"/>
                  </a:outerShdw>
                </a:effectLst>
              </a:rPr>
              <a:t>Daniel did not “symbolize” these seventy years but took the prophecy literally. </a:t>
            </a:r>
          </a:p>
          <a:p>
            <a:r>
              <a:rPr lang="en-US" sz="3200" dirty="0">
                <a:solidFill>
                  <a:schemeClr val="bg1"/>
                </a:solidFill>
                <a:effectLst>
                  <a:outerShdw blurRad="38100" dist="38100" dir="2700000" algn="ctr" rotWithShape="0">
                    <a:schemeClr val="tx1"/>
                  </a:outerShdw>
                </a:effectLst>
              </a:rPr>
              <a:t>In doing so, he was setting an example for believers today as they study prophecies of future events.</a:t>
            </a:r>
          </a:p>
        </p:txBody>
      </p:sp>
      <p:sp>
        <p:nvSpPr>
          <p:cNvPr id="7" name="Title 1">
            <a:extLst>
              <a:ext uri="{FF2B5EF4-FFF2-40B4-BE49-F238E27FC236}">
                <a16:creationId xmlns:a16="http://schemas.microsoft.com/office/drawing/2014/main" id="{B51EC656-C7FF-DEF5-2B4C-06601B2E0828}"/>
              </a:ext>
            </a:extLst>
          </p:cNvPr>
          <p:cNvSpPr>
            <a:spLocks noGrp="1"/>
          </p:cNvSpPr>
          <p:nvPr>
            <p:ph type="title"/>
          </p:nvPr>
        </p:nvSpPr>
        <p:spPr>
          <a:xfrm>
            <a:off x="0" y="6"/>
            <a:ext cx="12192000" cy="106746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first year of his reign, I, Daniel, perceived in the books the number of years that, according to the word of the LORD to Jeremiah the prophet, must pass before the end of the desolations of Jerusalem, namely, seventy years.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BFE3E6-F6FE-2119-0E78-FC97030967D3}"/>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vol. 18, The New American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r>
              <a:rPr lang="en-US" dirty="0">
                <a:solidFill>
                  <a:srgbClr val="FFFFFF"/>
                </a:solidFill>
                <a:effectLst>
                  <a:outerShdw blurRad="50800" dist="50800" dir="5400000" algn="ctr">
                    <a:srgbClr val="000000"/>
                  </a:outerShdw>
                </a:effectLst>
                <a:latin typeface="Calibri" panose="020F0502020204030204" pitchFamily="34" charset="0"/>
              </a:rPr>
              <a:t>pp. 241–242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10994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462ADF8-7422-9D1C-32DD-A5493523D6C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B4BCA6-3EE4-E0D9-2E96-D8B6528D3C58}"/>
              </a:ext>
            </a:extLst>
          </p:cNvPr>
          <p:cNvSpPr>
            <a:spLocks noGrp="1"/>
          </p:cNvSpPr>
          <p:nvPr>
            <p:ph idx="1"/>
          </p:nvPr>
        </p:nvSpPr>
        <p:spPr>
          <a:xfrm>
            <a:off x="108284" y="1115810"/>
            <a:ext cx="11975432" cy="5442089"/>
          </a:xfrm>
        </p:spPr>
        <p:txBody>
          <a:bodyPr>
            <a:normAutofit/>
          </a:bodyPr>
          <a:lstStyle/>
          <a:p>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turned my face to the Lord God</a:t>
            </a:r>
            <a:r>
              <a:rPr lang="en-US" dirty="0">
                <a:solidFill>
                  <a:schemeClr val="bg1"/>
                </a:solidFill>
                <a:effectLst>
                  <a:outerShdw blurRad="38100" dist="38100" dir="2700000" algn="ctr" rotWithShape="0">
                    <a:schemeClr val="tx1"/>
                  </a:outerShdw>
                </a:effectLst>
              </a:rPr>
              <a:t>” – Daniel prayed </a:t>
            </a:r>
            <a:r>
              <a:rPr lang="en-US" b="1" i="1" dirty="0">
                <a:solidFill>
                  <a:schemeClr val="bg1"/>
                </a:solidFill>
                <a:effectLst>
                  <a:outerShdw blurRad="38100" dist="38100" dir="2700000" algn="ctr" rotWithShape="0">
                    <a:schemeClr val="tx1"/>
                  </a:outerShdw>
                </a:effectLst>
              </a:rPr>
              <a:t>fervently</a:t>
            </a:r>
            <a:r>
              <a:rPr lang="en-US" dirty="0">
                <a:solidFill>
                  <a:schemeClr val="bg1"/>
                </a:solidFill>
                <a:effectLst>
                  <a:outerShdw blurRad="38100" dist="38100" dir="2700000" algn="ctr" rotWithShape="0">
                    <a:schemeClr val="tx1"/>
                  </a:outerShdw>
                </a:effectLst>
              </a:rPr>
              <a:t> to the Lord.</a:t>
            </a:r>
          </a:p>
          <a:p>
            <a:r>
              <a:rPr lang="en-US" dirty="0">
                <a:solidFill>
                  <a:schemeClr val="bg1"/>
                </a:solidFill>
                <a:effectLst>
                  <a:outerShdw blurRad="38100" dist="38100" dir="2700000" algn="ctr" rotWithShape="0">
                    <a:schemeClr val="tx1"/>
                  </a:outerShdw>
                </a:effectLst>
              </a:rPr>
              <a:t>Daniel was determined to </a:t>
            </a:r>
            <a:r>
              <a:rPr lang="en-US" b="1" i="1" dirty="0">
                <a:solidFill>
                  <a:schemeClr val="bg1"/>
                </a:solidFill>
                <a:effectLst>
                  <a:outerShdw blurRad="38100" dist="38100" dir="2700000" algn="ctr" rotWithShape="0">
                    <a:schemeClr val="tx1"/>
                  </a:outerShdw>
                </a:effectLst>
              </a:rPr>
              <a:t>look</a:t>
            </a:r>
            <a:r>
              <a:rPr lang="en-US" dirty="0">
                <a:solidFill>
                  <a:schemeClr val="bg1"/>
                </a:solidFill>
                <a:effectLst>
                  <a:outerShdw blurRad="38100" dist="38100" dir="2700000" algn="ctr" rotWithShape="0">
                    <a:schemeClr val="tx1"/>
                  </a:outerShdw>
                </a:effectLst>
              </a:rPr>
              <a:t> to God in prayer until the Lord gave him an answer.</a:t>
            </a:r>
          </a:p>
          <a:p>
            <a:r>
              <a:rPr lang="en-US" dirty="0">
                <a:solidFill>
                  <a:schemeClr val="bg1"/>
                </a:solidFill>
                <a:effectLst>
                  <a:outerShdw blurRad="38100" dist="38100" dir="2700000" algn="ctr" rotWithShape="0">
                    <a:schemeClr val="tx1"/>
                  </a:outerShdw>
                </a:effectLst>
              </a:rPr>
              <a:t>His appeal was directed toward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a:t>
            </a:r>
            <a:r>
              <a:rPr lang="en-US" dirty="0">
                <a:solidFill>
                  <a:schemeClr val="bg1"/>
                </a:solidFill>
                <a:effectLst>
                  <a:outerShdw blurRad="38100" dist="38100" dir="2700000" algn="ctr" rotWithShape="0">
                    <a:schemeClr val="tx1"/>
                  </a:outerShdw>
                </a:effectLst>
              </a:rPr>
              <a:t>[</a:t>
            </a:r>
            <a:r>
              <a:rPr lang="en-US" i="1" dirty="0" err="1">
                <a:solidFill>
                  <a:schemeClr val="bg1"/>
                </a:solidFill>
                <a:effectLst>
                  <a:outerShdw blurRad="38100" dist="38100" dir="2700000" algn="ctr" rotWithShape="0">
                    <a:schemeClr val="tx1"/>
                  </a:outerShdw>
                </a:effectLst>
              </a:rPr>
              <a:t>ʾădōnāy</a:t>
            </a:r>
            <a:r>
              <a:rPr lang="en-US" dirty="0">
                <a:solidFill>
                  <a:schemeClr val="bg1"/>
                </a:solidFill>
                <a:effectLst>
                  <a:outerShdw blurRad="38100" dist="38100" dir="2700000" algn="ctr" rotWithShape="0">
                    <a:schemeClr val="tx1"/>
                  </a:outerShdw>
                </a:effectLst>
              </a:rPr>
              <a:t>]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The Hebrew word </a:t>
            </a:r>
            <a:r>
              <a:rPr lang="en-US" i="1" dirty="0" err="1">
                <a:solidFill>
                  <a:schemeClr val="bg1"/>
                </a:solidFill>
                <a:effectLst>
                  <a:outerShdw blurRad="38100" dist="38100" dir="2700000" algn="ctr" rotWithShape="0">
                    <a:schemeClr val="tx1"/>
                  </a:outerShdw>
                </a:effectLst>
              </a:rPr>
              <a:t>ʾădōnāy</a:t>
            </a:r>
            <a:r>
              <a:rPr lang="en-US" dirty="0">
                <a:solidFill>
                  <a:schemeClr val="bg1"/>
                </a:solidFill>
                <a:effectLst>
                  <a:outerShdw blurRad="38100" dist="38100" dir="2700000" algn="ctr" rotWithShape="0">
                    <a:schemeClr val="tx1"/>
                  </a:outerShdw>
                </a:effectLst>
              </a:rPr>
              <a:t> means “owner, ruler, or sovereign” and identifies Yahweh as the sovereign ruler of the universe. </a:t>
            </a:r>
          </a:p>
          <a:p>
            <a:r>
              <a:rPr lang="en-US" dirty="0">
                <a:solidFill>
                  <a:schemeClr val="bg1"/>
                </a:solidFill>
                <a:effectLst>
                  <a:outerShdw blurRad="38100" dist="38100" dir="2700000" algn="ctr" rotWithShape="0">
                    <a:schemeClr val="tx1"/>
                  </a:outerShdw>
                </a:effectLst>
              </a:rPr>
              <a:t>Not only was the Lord able to </a:t>
            </a:r>
            <a:r>
              <a:rPr lang="en-US" b="1" i="1" dirty="0">
                <a:solidFill>
                  <a:schemeClr val="bg1"/>
                </a:solidFill>
                <a:effectLst>
                  <a:outerShdw blurRad="38100" dist="38100" dir="2700000" algn="ctr" rotWithShape="0">
                    <a:schemeClr val="tx1"/>
                  </a:outerShdw>
                </a:effectLst>
              </a:rPr>
              <a:t>hear</a:t>
            </a:r>
            <a:r>
              <a:rPr lang="en-US" dirty="0">
                <a:solidFill>
                  <a:schemeClr val="bg1"/>
                </a:solidFill>
                <a:effectLst>
                  <a:outerShdw blurRad="38100" dist="38100" dir="2700000" algn="ctr" rotWithShape="0">
                    <a:schemeClr val="tx1"/>
                  </a:outerShdw>
                </a:effectLst>
              </a:rPr>
              <a:t> Daniel’s prayer, but he had the sovereign power to </a:t>
            </a:r>
            <a:r>
              <a:rPr lang="en-US" b="1" i="1" dirty="0">
                <a:solidFill>
                  <a:schemeClr val="bg1"/>
                </a:solidFill>
                <a:effectLst>
                  <a:outerShdw blurRad="38100" dist="38100" dir="2700000" algn="ctr" rotWithShape="0">
                    <a:schemeClr val="tx1"/>
                  </a:outerShdw>
                </a:effectLst>
              </a:rPr>
              <a:t>answer</a:t>
            </a:r>
            <a:r>
              <a:rPr lang="en-US" dirty="0">
                <a:solidFill>
                  <a:schemeClr val="bg1"/>
                </a:solidFill>
                <a:effectLst>
                  <a:outerShdw blurRad="38100" dist="38100" dir="2700000" algn="ctr" rotWithShape="0">
                    <a:schemeClr val="tx1"/>
                  </a:outerShdw>
                </a:effectLst>
              </a:rPr>
              <a:t> Daniel’s prayer.</a:t>
            </a:r>
          </a:p>
          <a:p>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fasting</a:t>
            </a:r>
            <a:r>
              <a:rPr lang="en-US" dirty="0">
                <a:solidFill>
                  <a:schemeClr val="bg1"/>
                </a:solidFill>
                <a:effectLst>
                  <a:outerShdw blurRad="38100" dist="38100" dir="2700000" algn="ctr" rotWithShape="0">
                    <a:schemeClr val="tx1"/>
                  </a:outerShdw>
                </a:effectLst>
              </a:rPr>
              <a:t>” demonstrated Daniel’s deep concern to God.</a:t>
            </a:r>
          </a:p>
          <a:p>
            <a:r>
              <a:rPr lang="en-US" dirty="0">
                <a:solidFill>
                  <a:schemeClr val="bg1"/>
                </a:solidFill>
                <a:effectLst>
                  <a:outerShdw blurRad="38100" dist="38100" dir="2700000" algn="ctr" rotWithShape="0">
                    <a:schemeClr val="tx1"/>
                  </a:outerShdw>
                </a:effectLst>
              </a:rPr>
              <a:t>Being clothed in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sackcloth</a:t>
            </a:r>
            <a:r>
              <a:rPr lang="en-US" dirty="0">
                <a:solidFill>
                  <a:schemeClr val="bg1"/>
                </a:solidFill>
                <a:effectLst>
                  <a:outerShdw blurRad="38100" dist="38100" dir="2700000" algn="ctr" rotWithShape="0">
                    <a:schemeClr val="tx1"/>
                  </a:outerShdw>
                </a:effectLst>
              </a:rPr>
              <a:t>” (coarse, rough cloth) and sitting in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ashes</a:t>
            </a:r>
            <a:r>
              <a:rPr lang="en-US" dirty="0">
                <a:solidFill>
                  <a:schemeClr val="bg1"/>
                </a:solidFill>
                <a:effectLst>
                  <a:outerShdw blurRad="38100" dist="38100" dir="2700000" algn="ctr" rotWithShape="0">
                    <a:schemeClr val="tx1"/>
                  </a:outerShdw>
                </a:effectLst>
              </a:rPr>
              <a:t>” were expressions of humility that commonly accompanied fasting (cf. Esth 4:1–3).</a:t>
            </a:r>
          </a:p>
        </p:txBody>
      </p:sp>
      <p:sp>
        <p:nvSpPr>
          <p:cNvPr id="7" name="Title 1">
            <a:extLst>
              <a:ext uri="{FF2B5EF4-FFF2-40B4-BE49-F238E27FC236}">
                <a16:creationId xmlns:a16="http://schemas.microsoft.com/office/drawing/2014/main" id="{DED6B643-8BCA-3D90-7FD5-42124E3D9665}"/>
              </a:ext>
            </a:extLst>
          </p:cNvPr>
          <p:cNvSpPr>
            <a:spLocks noGrp="1"/>
          </p:cNvSpPr>
          <p:nvPr>
            <p:ph type="title"/>
          </p:nvPr>
        </p:nvSpPr>
        <p:spPr>
          <a:xfrm>
            <a:off x="0" y="6"/>
            <a:ext cx="12192000" cy="90230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turned my face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seeking him by prayer and pleas for mercy with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fasting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sackcloth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ashes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26CD078-BAC5-2728-A46E-2F800A3AB698}"/>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vol. 18, The New American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242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85053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3F2C135-B88B-F381-2EB5-5E8203C526F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FADB4C-713D-3E36-31D9-CF45FA5158C4}"/>
              </a:ext>
            </a:extLst>
          </p:cNvPr>
          <p:cNvSpPr>
            <a:spLocks noGrp="1"/>
          </p:cNvSpPr>
          <p:nvPr>
            <p:ph idx="1"/>
          </p:nvPr>
        </p:nvSpPr>
        <p:spPr>
          <a:xfrm>
            <a:off x="108284" y="1302204"/>
            <a:ext cx="11975432" cy="4998447"/>
          </a:xfrm>
        </p:spPr>
        <p:txBody>
          <a:bodyPr>
            <a:normAutofit lnSpcReduction="10000"/>
          </a:bodyPr>
          <a:lstStyle/>
          <a:p>
            <a:r>
              <a:rPr lang="en-US" dirty="0">
                <a:solidFill>
                  <a:schemeClr val="bg1"/>
                </a:solidFill>
                <a:effectLst>
                  <a:outerShdw blurRad="38100" dist="38100" dir="2700000" algn="ctr" rotWithShape="0">
                    <a:schemeClr val="tx1"/>
                  </a:outerShdw>
                </a:effectLst>
              </a:rPr>
              <a:t>Daniel begins his prayer to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a:t>
            </a:r>
            <a:r>
              <a:rPr lang="en-US" dirty="0">
                <a:solidFill>
                  <a:schemeClr val="bg1"/>
                </a:solidFill>
                <a:effectLst>
                  <a:outerShdw blurRad="38100" dist="38100" dir="2700000" algn="ctr" rotWithShape="0">
                    <a:schemeClr val="tx1"/>
                  </a:outerShdw>
                </a:effectLst>
              </a:rPr>
              <a:t>” (Yahweh), addressing him as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Lord</a:t>
            </a:r>
            <a:r>
              <a:rPr lang="en-US" dirty="0">
                <a:solidFill>
                  <a:schemeClr val="bg1"/>
                </a:solidFill>
                <a:effectLst>
                  <a:outerShdw blurRad="38100" dist="38100" dir="2700000" algn="ctr" rotWithShape="0">
                    <a:schemeClr val="tx1"/>
                  </a:outerShdw>
                </a:effectLst>
              </a:rPr>
              <a:t>” (</a:t>
            </a:r>
            <a:r>
              <a:rPr lang="en-US" i="1" dirty="0" err="1">
                <a:solidFill>
                  <a:schemeClr val="bg1"/>
                </a:solidFill>
                <a:effectLst>
                  <a:outerShdw blurRad="38100" dist="38100" dir="2700000" algn="ctr" rotWithShape="0">
                    <a:schemeClr val="tx1"/>
                  </a:outerShdw>
                </a:effectLst>
              </a:rPr>
              <a:t>ʾădōnāy</a:t>
            </a:r>
            <a:r>
              <a:rPr lang="en-US" dirty="0">
                <a:solidFill>
                  <a:schemeClr val="bg1"/>
                </a:solidFill>
                <a:effectLst>
                  <a:outerShdw blurRad="38100" dist="38100" dir="2700000" algn="ctr" rotWithShape="0">
                    <a:schemeClr val="tx1"/>
                  </a:outerShdw>
                </a:effectLst>
              </a:rPr>
              <a:t> = “owner, ruler, or sovereign”) and calling him the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and awesome God</a:t>
            </a:r>
            <a:r>
              <a:rPr lang="en-US" dirty="0">
                <a:solidFill>
                  <a:schemeClr val="bg1"/>
                </a:solidFill>
                <a:effectLst>
                  <a:outerShdw blurRad="38100" dist="38100" dir="2700000" algn="ctr" rotWithShape="0">
                    <a:schemeClr val="tx1"/>
                  </a:outerShdw>
                </a:effectLst>
              </a:rPr>
              <a:t>.”</a:t>
            </a:r>
            <a:r>
              <a:rPr lang="en-US" baseline="30000" dirty="0">
                <a:solidFill>
                  <a:srgbClr val="FFFFFF"/>
                </a:solidFill>
                <a:effectLst>
                  <a:outerShdw blurRad="50800" dist="50800" dir="5400000" algn="ctr">
                    <a:srgbClr val="000000"/>
                  </a:outerShdw>
                </a:effectLst>
                <a:latin typeface="Calibri" panose="020F0502020204030204" pitchFamily="34" charset="0"/>
              </a:rPr>
              <a:t> 1</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awesome</a:t>
            </a:r>
            <a:r>
              <a:rPr lang="en-US" dirty="0">
                <a:solidFill>
                  <a:schemeClr val="bg1"/>
                </a:solidFill>
                <a:effectLst>
                  <a:outerShdw blurRad="38100" dist="38100" dir="2700000" algn="ctr" rotWithShape="0">
                    <a:schemeClr val="tx1"/>
                  </a:outerShdw>
                </a:effectLst>
              </a:rPr>
              <a:t>” comes from a Hebrew root that means “to fear,” and thus the word means “one who inspires fear.”</a:t>
            </a:r>
            <a:r>
              <a:rPr lang="en-US" baseline="30000" dirty="0">
                <a:solidFill>
                  <a:srgbClr val="FFFFFF"/>
                </a:solidFill>
                <a:effectLst>
                  <a:outerShdw blurRad="50800" dist="50800" dir="5400000" algn="ctr">
                    <a:srgbClr val="000000"/>
                  </a:outerShdw>
                </a:effectLst>
                <a:latin typeface="Calibri" panose="020F0502020204030204" pitchFamily="34" charset="0"/>
              </a:rPr>
              <a:t> 1</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God’s greatness and power should produce awe and wonder as frail human beings survey his works.</a:t>
            </a:r>
            <a:r>
              <a:rPr lang="en-US" baseline="30000" dirty="0">
                <a:solidFill>
                  <a:srgbClr val="FFFFFF"/>
                </a:solidFill>
                <a:effectLst>
                  <a:outerShdw blurRad="50800" dist="50800" dir="5400000" algn="ctr">
                    <a:srgbClr val="000000"/>
                  </a:outerShdw>
                </a:effectLst>
                <a:latin typeface="Calibri" panose="020F0502020204030204" pitchFamily="34" charset="0"/>
              </a:rPr>
              <a:t> 1</a:t>
            </a:r>
            <a:endParaRPr lang="en-US" dirty="0">
              <a:solidFill>
                <a:schemeClr val="bg1"/>
              </a:solidFill>
              <a:effectLst>
                <a:outerShdw blurRad="38100" dist="38100" dir="2700000" algn="ctr" rotWithShape="0">
                  <a:schemeClr val="tx1"/>
                </a:outerShdw>
              </a:effectLst>
            </a:endParaRPr>
          </a:p>
          <a:p>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keeps covenant </a:t>
            </a:r>
            <a:r>
              <a:rPr lang="en-US" dirty="0">
                <a:solidFill>
                  <a:schemeClr val="bg1"/>
                </a:solidFill>
                <a:effectLst>
                  <a:outerShdw blurRad="38100" dist="38100" dir="2700000" algn="ctr" rotWithShape="0">
                    <a:schemeClr val="tx1"/>
                  </a:outerShdw>
                </a:effectLst>
              </a:rPr>
              <a:t>” – God is faithful to remember His promises made toward His chosen ones.</a:t>
            </a:r>
            <a:r>
              <a:rPr lang="en-US" baseline="30000" dirty="0">
                <a:solidFill>
                  <a:srgbClr val="FFFFFF"/>
                </a:solidFill>
                <a:effectLst>
                  <a:outerShdw blurRad="50800" dist="50800" dir="5400000" algn="ctr">
                    <a:srgbClr val="000000"/>
                  </a:outerShdw>
                </a:effectLst>
                <a:latin typeface="Calibri" panose="020F0502020204030204" pitchFamily="34" charset="0"/>
              </a:rPr>
              <a:t> 2</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steadfast love </a:t>
            </a:r>
            <a:r>
              <a:rPr lang="en-US" dirty="0">
                <a:solidFill>
                  <a:schemeClr val="bg1"/>
                </a:solidFill>
                <a:effectLst>
                  <a:outerShdw blurRad="38100" dist="38100" dir="2700000" algn="ctr" rotWithShape="0">
                    <a:schemeClr val="tx1"/>
                  </a:outerShdw>
                </a:effectLst>
              </a:rPr>
              <a:t>” (</a:t>
            </a:r>
            <a:r>
              <a:rPr lang="en-US" i="1" dirty="0" err="1">
                <a:solidFill>
                  <a:schemeClr val="bg1"/>
                </a:solidFill>
                <a:effectLst>
                  <a:outerShdw blurRad="38100" dist="38100" dir="2700000" algn="ctr" rotWithShape="0">
                    <a:schemeClr val="tx1"/>
                  </a:outerShdw>
                </a:effectLst>
              </a:rPr>
              <a:t>ḥesed</a:t>
            </a:r>
            <a:r>
              <a:rPr lang="en-US" dirty="0">
                <a:solidFill>
                  <a:schemeClr val="bg1"/>
                </a:solidFill>
                <a:effectLst>
                  <a:outerShdw blurRad="38100" dist="38100" dir="2700000" algn="ctr" rotWithShape="0">
                    <a:schemeClr val="tx1"/>
                  </a:outerShdw>
                </a:effectLst>
              </a:rPr>
              <a:t>) – By keeping the covenant God manifests lovingkindness to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love him </a:t>
            </a:r>
            <a:r>
              <a:rPr lang="en-US" dirty="0">
                <a:solidFill>
                  <a:schemeClr val="bg1"/>
                </a:solidFill>
                <a:effectLst>
                  <a:outerShdw blurRad="38100" dist="38100" dir="2700000" algn="ctr" rotWithShape="0">
                    <a:schemeClr val="tx1"/>
                  </a:outerShdw>
                </a:effectLst>
              </a:rPr>
              <a:t>”.</a:t>
            </a:r>
            <a:r>
              <a:rPr lang="en-US" baseline="30000" dirty="0">
                <a:solidFill>
                  <a:srgbClr val="FFFFFF"/>
                </a:solidFill>
                <a:effectLst>
                  <a:outerShdw blurRad="50800" dist="50800" dir="5400000" algn="ctr">
                    <a:srgbClr val="000000"/>
                  </a:outerShdw>
                </a:effectLst>
                <a:latin typeface="Calibri" panose="020F0502020204030204" pitchFamily="34" charset="0"/>
              </a:rPr>
              <a:t> 2</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This love for God is exhibited by those who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keep his commandments</a:t>
            </a:r>
            <a:r>
              <a:rPr lang="en-US" dirty="0">
                <a:solidFill>
                  <a:schemeClr val="bg1"/>
                </a:solidFill>
                <a:effectLst>
                  <a:outerShdw blurRad="38100" dist="38100" dir="2700000" algn="ctr" rotWithShape="0">
                    <a:schemeClr val="tx1"/>
                  </a:outerShdw>
                </a:effectLst>
              </a:rPr>
              <a:t>”.</a:t>
            </a:r>
            <a:r>
              <a:rPr lang="en-US" baseline="30000" dirty="0">
                <a:solidFill>
                  <a:srgbClr val="FFFFFF"/>
                </a:solidFill>
                <a:effectLst>
                  <a:outerShdw blurRad="50800" dist="50800" dir="5400000" algn="ctr">
                    <a:srgbClr val="000000"/>
                  </a:outerShdw>
                </a:effectLst>
                <a:latin typeface="Calibri" panose="020F0502020204030204" pitchFamily="34" charset="0"/>
              </a:rPr>
              <a:t> 2</a:t>
            </a:r>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B04AD567-37AD-6015-6B5A-1CCBF4BBFF0E}"/>
              </a:ext>
            </a:extLst>
          </p:cNvPr>
          <p:cNvSpPr>
            <a:spLocks noGrp="1"/>
          </p:cNvSpPr>
          <p:nvPr>
            <p:ph type="title"/>
          </p:nvPr>
        </p:nvSpPr>
        <p:spPr>
          <a:xfrm>
            <a:off x="0" y="5"/>
            <a:ext cx="12192000" cy="111904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prayed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 God and made confession, saying, "O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Lord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great and awesome God,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keeps covenant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steadfast love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love him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keep his commandments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E22A27E-4B0F-1F97-45C3-901DDE7D711B}"/>
              </a:ext>
            </a:extLst>
          </p:cNvPr>
          <p:cNvSpPr txBox="1"/>
          <p:nvPr/>
        </p:nvSpPr>
        <p:spPr>
          <a:xfrm>
            <a:off x="0" y="6211663"/>
            <a:ext cx="12192000" cy="646331"/>
          </a:xfrm>
          <a:prstGeom prst="rect">
            <a:avLst/>
          </a:prstGeom>
          <a:noFill/>
        </p:spPr>
        <p:txBody>
          <a:bodyPr wrap="square" rtlCol="0">
            <a:spAutoFit/>
          </a:bodyPr>
          <a:lstStyle/>
          <a:p>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243–245</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endParaRPr>
          </a:p>
          <a:p>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The Prophecy of Daniel: A Commentary; (p.</a:t>
            </a:r>
            <a:r>
              <a:rPr lang="en-US" dirty="0">
                <a:solidFill>
                  <a:schemeClr val="bg1"/>
                </a:solidFill>
                <a:effectLst>
                  <a:outerShdw blurRad="38100" dist="38100" dir="2700000" algn="ctr" rotWithShape="0">
                    <a:schemeClr val="tx1"/>
                  </a:outerShdw>
                </a:effectLst>
              </a:rPr>
              <a:t> 185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92619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B9C437A-CF5D-47F2-3D13-15DE5921C5D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57228A-ADB0-21C4-C0CA-CB261DDA798B}"/>
              </a:ext>
            </a:extLst>
          </p:cNvPr>
          <p:cNvSpPr>
            <a:spLocks noGrp="1"/>
          </p:cNvSpPr>
          <p:nvPr>
            <p:ph idx="1"/>
          </p:nvPr>
        </p:nvSpPr>
        <p:spPr>
          <a:xfrm>
            <a:off x="108284" y="962738"/>
            <a:ext cx="11975432" cy="5595161"/>
          </a:xfrm>
        </p:spPr>
        <p:txBody>
          <a:bodyPr>
            <a:normAutofit/>
          </a:bodyPr>
          <a:lstStyle/>
          <a:p>
            <a:r>
              <a:rPr lang="en-US" dirty="0">
                <a:solidFill>
                  <a:schemeClr val="bg1"/>
                </a:solidFill>
                <a:effectLst>
                  <a:outerShdw blurRad="38100" dist="38100" dir="2700000" algn="ctr" rotWithShape="0">
                    <a:schemeClr val="tx1"/>
                  </a:outerShdw>
                </a:effectLst>
              </a:rPr>
              <a:t>Daniel uses a variety of words and phrases to acknowledge that the Jewish people have been guilty of all kinds of sin: </a:t>
            </a:r>
          </a:p>
          <a:p>
            <a:pPr lvl="1"/>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 have sinned </a:t>
            </a:r>
            <a:r>
              <a:rPr lang="en-US" dirty="0">
                <a:solidFill>
                  <a:schemeClr val="bg1"/>
                </a:solidFill>
                <a:effectLst>
                  <a:outerShdw blurRad="38100" dist="38100" dir="2700000" algn="ctr" rotWithShape="0">
                    <a:schemeClr val="tx1"/>
                  </a:outerShdw>
                </a:effectLst>
              </a:rPr>
              <a:t>”</a:t>
            </a:r>
          </a:p>
          <a:p>
            <a:pPr lvl="1"/>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done wrong</a:t>
            </a:r>
            <a:r>
              <a:rPr lang="en-US" dirty="0">
                <a:solidFill>
                  <a:schemeClr val="bg1"/>
                </a:solidFill>
                <a:effectLst>
                  <a:outerShdw blurRad="38100" dist="38100" dir="2700000" algn="ctr" rotWithShape="0">
                    <a:schemeClr val="tx1"/>
                  </a:outerShdw>
                </a:effectLst>
              </a:rPr>
              <a:t>” </a:t>
            </a:r>
          </a:p>
          <a:p>
            <a:pPr lvl="1"/>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acted wickedly </a:t>
            </a:r>
            <a:r>
              <a:rPr lang="en-US" dirty="0">
                <a:solidFill>
                  <a:schemeClr val="bg1"/>
                </a:solidFill>
                <a:effectLst>
                  <a:outerShdw blurRad="38100" dist="38100" dir="2700000" algn="ctr" rotWithShape="0">
                    <a:schemeClr val="tx1"/>
                  </a:outerShdw>
                </a:effectLst>
              </a:rPr>
              <a:t>” </a:t>
            </a:r>
          </a:p>
          <a:p>
            <a:pPr lvl="1"/>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rebelled</a:t>
            </a:r>
            <a:r>
              <a:rPr lang="en-US" dirty="0">
                <a:solidFill>
                  <a:schemeClr val="bg1"/>
                </a:solidFill>
                <a:effectLst>
                  <a:outerShdw blurRad="38100" dist="38100" dir="2700000" algn="ctr" rotWithShape="0">
                    <a:schemeClr val="tx1"/>
                  </a:outerShdw>
                </a:effectLst>
              </a:rPr>
              <a:t>”</a:t>
            </a:r>
          </a:p>
          <a:p>
            <a:pPr lvl="1"/>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turning aside from your commandments and rules</a:t>
            </a:r>
            <a:r>
              <a:rPr lang="en-US" dirty="0">
                <a:solidFill>
                  <a:schemeClr val="bg1"/>
                </a:solidFill>
                <a:effectLst>
                  <a:outerShdw blurRad="38100" dist="38100" dir="2700000" algn="ctr" rotWithShape="0">
                    <a:schemeClr val="tx1"/>
                  </a:outerShdw>
                </a:effectLst>
              </a:rPr>
              <a:t>”</a:t>
            </a:r>
          </a:p>
          <a:p>
            <a:r>
              <a:rPr lang="en-US" dirty="0">
                <a:solidFill>
                  <a:schemeClr val="bg1"/>
                </a:solidFill>
                <a:effectLst>
                  <a:outerShdw blurRad="38100" dist="38100" dir="2700000" algn="ctr" rotWithShape="0">
                    <a:schemeClr val="tx1"/>
                  </a:outerShdw>
                </a:effectLst>
              </a:rPr>
              <a:t>In all this confession of sin, Daniel, who had lived most of his life in Babylon and was now an old man, by using the pronoun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a:t>
            </a:r>
            <a:r>
              <a:rPr lang="en-US" dirty="0">
                <a:solidFill>
                  <a:schemeClr val="bg1"/>
                </a:solidFill>
                <a:effectLst>
                  <a:outerShdw blurRad="38100" dist="38100" dir="2700000" algn="ctr" rotWithShape="0">
                    <a:schemeClr val="tx1"/>
                  </a:outerShdw>
                </a:effectLst>
              </a:rPr>
              <a:t>”, identified </a:t>
            </a:r>
            <a:r>
              <a:rPr lang="en-US" b="1" i="1" dirty="0">
                <a:solidFill>
                  <a:schemeClr val="bg1"/>
                </a:solidFill>
                <a:effectLst>
                  <a:outerShdw blurRad="38100" dist="38100" dir="2700000" algn="ctr" rotWithShape="0">
                    <a:schemeClr val="tx1"/>
                  </a:outerShdw>
                </a:effectLst>
              </a:rPr>
              <a:t>himself</a:t>
            </a:r>
            <a:r>
              <a:rPr lang="en-US" dirty="0">
                <a:solidFill>
                  <a:schemeClr val="bg1"/>
                </a:solidFill>
                <a:effectLst>
                  <a:outerShdw blurRad="38100" dist="38100" dir="2700000" algn="ctr" rotWithShape="0">
                    <a:schemeClr val="tx1"/>
                  </a:outerShdw>
                </a:effectLst>
              </a:rPr>
              <a:t> with his people. </a:t>
            </a:r>
          </a:p>
          <a:p>
            <a:r>
              <a:rPr lang="en-US" dirty="0">
                <a:solidFill>
                  <a:schemeClr val="bg1"/>
                </a:solidFill>
                <a:effectLst>
                  <a:outerShdw blurRad="38100" dist="38100" dir="2700000" algn="ctr" rotWithShape="0">
                    <a:schemeClr val="tx1"/>
                  </a:outerShdw>
                </a:effectLst>
              </a:rPr>
              <a:t>This is </a:t>
            </a:r>
            <a:r>
              <a:rPr lang="en-US" b="1" i="1" dirty="0">
                <a:solidFill>
                  <a:schemeClr val="bg1"/>
                </a:solidFill>
                <a:effectLst>
                  <a:outerShdw blurRad="38100" dist="38100" dir="2700000" algn="ctr" rotWithShape="0">
                    <a:schemeClr val="tx1"/>
                  </a:outerShdw>
                </a:effectLst>
              </a:rPr>
              <a:t>remarkable</a:t>
            </a:r>
            <a:r>
              <a:rPr lang="en-US" dirty="0">
                <a:solidFill>
                  <a:schemeClr val="bg1"/>
                </a:solidFill>
                <a:effectLst>
                  <a:outerShdw blurRad="38100" dist="38100" dir="2700000" algn="ctr" rotWithShape="0">
                    <a:schemeClr val="tx1"/>
                  </a:outerShdw>
                </a:effectLst>
              </a:rPr>
              <a:t> when we consider how pure Daniel was in character.</a:t>
            </a:r>
          </a:p>
          <a:p>
            <a:r>
              <a:rPr lang="en-US" dirty="0">
                <a:solidFill>
                  <a:schemeClr val="bg1"/>
                </a:solidFill>
                <a:effectLst>
                  <a:outerShdw blurRad="38100" dist="38100" dir="2700000" algn="ctr" rotWithShape="0">
                    <a:schemeClr val="tx1"/>
                  </a:outerShdw>
                </a:effectLst>
              </a:rPr>
              <a:t>As an old hymn once put it: “</a:t>
            </a:r>
            <a:r>
              <a:rPr lang="en-US"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And they who fain would serve Thee best, are conscious most of wrong within</a:t>
            </a:r>
            <a:r>
              <a:rPr lang="en-US"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F89EB35A-8B92-71AE-38A5-3EBC66252C2D}"/>
              </a:ext>
            </a:extLst>
          </p:cNvPr>
          <p:cNvSpPr>
            <a:spLocks noGrp="1"/>
          </p:cNvSpPr>
          <p:nvPr>
            <p:ph type="title"/>
          </p:nvPr>
        </p:nvSpPr>
        <p:spPr>
          <a:xfrm>
            <a:off x="0" y="6"/>
            <a:ext cx="12192000" cy="80705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 have sinned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done wrong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acted wickedly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rebelled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turning aside from your commandments and rules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0F8E1E5-D257-64C9-3013-99FD7C705CC6}"/>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dirty="0">
                <a:solidFill>
                  <a:schemeClr val="bg1"/>
                </a:solidFill>
                <a:effectLst>
                  <a:outerShdw blurRad="38100" dist="38100" dir="2700000" algn="ctr" rotWithShape="0">
                    <a:schemeClr val="tx1"/>
                  </a:outerShdw>
                </a:effectLst>
              </a:rPr>
              <a:t> 185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26532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74681C5-7D72-0CC1-2A2A-4C3EA6F8F69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1ED6B6-5DB7-DA01-64B2-24F5DB5038C1}"/>
              </a:ext>
            </a:extLst>
          </p:cNvPr>
          <p:cNvSpPr>
            <a:spLocks noGrp="1"/>
          </p:cNvSpPr>
          <p:nvPr>
            <p:ph idx="1"/>
          </p:nvPr>
        </p:nvSpPr>
        <p:spPr>
          <a:xfrm>
            <a:off x="108284" y="962738"/>
            <a:ext cx="11975432" cy="5595161"/>
          </a:xfrm>
        </p:spPr>
        <p:txBody>
          <a:bodyPr>
            <a:normAutofit/>
          </a:bodyPr>
          <a:lstStyle/>
          <a:p>
            <a:r>
              <a:rPr lang="en-US" sz="3600" dirty="0">
                <a:solidFill>
                  <a:schemeClr val="bg1"/>
                </a:solidFill>
                <a:effectLst>
                  <a:outerShdw blurRad="38100" dist="38100" dir="2700000" algn="ctr" rotWithShape="0">
                    <a:schemeClr val="tx1"/>
                  </a:outerShdw>
                </a:effectLst>
              </a:rPr>
              <a:t>Yahweh had graciously sent his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servants the prophets</a:t>
            </a:r>
            <a:r>
              <a:rPr lang="en-US" sz="3600" dirty="0">
                <a:solidFill>
                  <a:schemeClr val="bg1"/>
                </a:solidFill>
                <a:effectLst>
                  <a:outerShdw blurRad="38100" dist="38100" dir="2700000" algn="ctr" rotWithShape="0">
                    <a:schemeClr val="tx1"/>
                  </a:outerShdw>
                </a:effectLst>
              </a:rPr>
              <a:t>” to exhort the people of Israel and their leaders to repent of their sin, but they refused to listen. </a:t>
            </a:r>
          </a:p>
          <a:p>
            <a:r>
              <a:rPr lang="en-US" sz="3600" dirty="0">
                <a:solidFill>
                  <a:schemeClr val="bg1"/>
                </a:solidFill>
                <a:effectLst>
                  <a:outerShdw blurRad="38100" dist="38100" dir="2700000" algn="ctr" rotWithShape="0">
                    <a:schemeClr val="tx1"/>
                  </a:outerShdw>
                </a:effectLst>
              </a:rPr>
              <a:t>Not all turned from the Lord, of course. </a:t>
            </a:r>
          </a:p>
          <a:p>
            <a:r>
              <a:rPr lang="en-US" sz="3600" dirty="0">
                <a:solidFill>
                  <a:schemeClr val="bg1"/>
                </a:solidFill>
                <a:effectLst>
                  <a:outerShdw blurRad="38100" dist="38100" dir="2700000" algn="ctr" rotWithShape="0">
                    <a:schemeClr val="tx1"/>
                  </a:outerShdw>
                </a:effectLst>
              </a:rPr>
              <a:t>The prophets themselves were faithful, and others like Daniel and his friends remained true to the Lord. </a:t>
            </a:r>
          </a:p>
          <a:p>
            <a:r>
              <a:rPr lang="en-US" sz="3600" dirty="0">
                <a:solidFill>
                  <a:schemeClr val="bg1"/>
                </a:solidFill>
                <a:effectLst>
                  <a:outerShdw blurRad="38100" dist="38100" dir="2700000" algn="ctr" rotWithShape="0">
                    <a:schemeClr val="tx1"/>
                  </a:outerShdw>
                </a:effectLst>
              </a:rPr>
              <a:t>Nevertheless, the nation as a whole –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our kings, our princes, and our fathers… </a:t>
            </a:r>
            <a:r>
              <a:rPr lang="en-US" sz="3600" dirty="0">
                <a:solidFill>
                  <a:schemeClr val="bg1"/>
                </a:solidFill>
                <a:effectLst>
                  <a:outerShdw blurRad="38100" dist="38100" dir="2700000" algn="ctr" rotWithShape="0">
                    <a:schemeClr val="tx1"/>
                  </a:outerShdw>
                </a:effectLst>
              </a:rPr>
              <a:t>[ancestors], 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r>
              <a:rPr lang="en-US" sz="3600" dirty="0">
                <a:solidFill>
                  <a:schemeClr val="bg1"/>
                </a:solidFill>
                <a:effectLst>
                  <a:outerShdw blurRad="38100" dist="38100" dir="2700000" algn="ctr" rotWithShape="0">
                    <a:schemeClr val="tx1"/>
                  </a:outerShdw>
                </a:effectLst>
              </a:rPr>
              <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the people of the land</a:t>
            </a:r>
            <a:r>
              <a:rPr lang="en-US" sz="3600" dirty="0">
                <a:solidFill>
                  <a:schemeClr val="bg1"/>
                </a:solidFill>
                <a:effectLst>
                  <a:outerShdw blurRad="38100" dist="38100" dir="2700000" algn="ctr" rotWithShape="0">
                    <a:schemeClr val="tx1"/>
                  </a:outerShdw>
                </a:effectLst>
              </a:rPr>
              <a:t>”—had turned their backs on God.</a:t>
            </a:r>
          </a:p>
        </p:txBody>
      </p:sp>
      <p:sp>
        <p:nvSpPr>
          <p:cNvPr id="7" name="Title 1">
            <a:extLst>
              <a:ext uri="{FF2B5EF4-FFF2-40B4-BE49-F238E27FC236}">
                <a16:creationId xmlns:a16="http://schemas.microsoft.com/office/drawing/2014/main" id="{9D7EE18F-FB94-B503-8706-2C75A75EDC7D}"/>
              </a:ext>
            </a:extLst>
          </p:cNvPr>
          <p:cNvSpPr>
            <a:spLocks noGrp="1"/>
          </p:cNvSpPr>
          <p:nvPr>
            <p:ph type="title"/>
          </p:nvPr>
        </p:nvSpPr>
        <p:spPr>
          <a:xfrm>
            <a:off x="0" y="6"/>
            <a:ext cx="12192000" cy="80705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We have not listened to your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servants the prophets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spoke in your name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our kings, our princes, and our father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 and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the people of the land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C587242-E29E-DB2D-45CB-2D454B600C2D}"/>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246</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27654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DD56CD1-53F6-DF65-7131-1740F79F359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11DC14-32A5-A9CB-18C4-6099DDEAB4AB}"/>
              </a:ext>
            </a:extLst>
          </p:cNvPr>
          <p:cNvSpPr>
            <a:spLocks noGrp="1"/>
          </p:cNvSpPr>
          <p:nvPr>
            <p:ph idx="1"/>
          </p:nvPr>
        </p:nvSpPr>
        <p:spPr>
          <a:xfrm>
            <a:off x="108284" y="1816716"/>
            <a:ext cx="11975432" cy="4435042"/>
          </a:xfrm>
        </p:spPr>
        <p:txBody>
          <a:bodyPr>
            <a:normAutofit fontScale="92500" lnSpcReduction="20000"/>
          </a:bodyPr>
          <a:lstStyle/>
          <a:p>
            <a:r>
              <a:rPr lang="en-US" sz="3600" dirty="0">
                <a:solidFill>
                  <a:schemeClr val="bg1"/>
                </a:solidFill>
                <a:effectLst>
                  <a:outerShdw blurRad="38100" dist="38100" dir="2700000" algn="ctr" rotWithShape="0">
                    <a:schemeClr val="tx1"/>
                  </a:outerShdw>
                </a:effectLst>
              </a:rPr>
              <a:t>God’s perfect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righteousness</a:t>
            </a:r>
            <a:r>
              <a:rPr lang="en-US" sz="3600" dirty="0">
                <a:solidFill>
                  <a:schemeClr val="bg1"/>
                </a:solidFill>
                <a:effectLst>
                  <a:outerShdw blurRad="38100" dist="38100" dir="2700000" algn="ctr" rotWithShape="0">
                    <a:schemeClr val="tx1"/>
                  </a:outerShdw>
                </a:effectLst>
              </a:rPr>
              <a:t>” is manifested in all His dealings with Israel.</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In sending to them His prophets, warning them of sin, and particularly, in sending them into exile as a punishment, God is vindicated as right.</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But the sinful people now experience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open shame</a:t>
            </a:r>
            <a:r>
              <a:rPr lang="en-US" sz="3600" dirty="0">
                <a:solidFill>
                  <a:schemeClr val="bg1"/>
                </a:solidFill>
                <a:effectLst>
                  <a:outerShdw blurRad="38100" dist="38100" dir="2700000" algn="ctr" rotWithShape="0">
                    <a:schemeClr val="tx1"/>
                  </a:outerShdw>
                </a:effectLst>
              </a:rPr>
              <a:t>” in their present circumstances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at this day</a:t>
            </a:r>
            <a:r>
              <a:rPr lang="en-US" sz="3600" dirty="0">
                <a:solidFill>
                  <a:schemeClr val="bg1"/>
                </a:solidFill>
                <a:effectLst>
                  <a:outerShdw blurRad="38100" dist="38100" dir="2700000" algn="ctr" rotWithShape="0">
                    <a:schemeClr val="tx1"/>
                  </a:outerShdw>
                </a:effectLst>
              </a:rPr>
              <a:t>”), because they know their punishment is well deserved.</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this point Daniel’s confession indicts </a:t>
            </a:r>
            <a:r>
              <a:rPr lang="en-US" sz="3600" b="1" i="1" dirty="0">
                <a:solidFill>
                  <a:schemeClr val="bg1"/>
                </a:solidFill>
                <a:effectLst>
                  <a:outerShdw blurRad="38100" dist="38100" dir="2700000" algn="ctr" rotWithShape="0">
                    <a:schemeClr val="tx1"/>
                  </a:outerShdw>
                </a:effectLst>
              </a:rPr>
              <a:t>all</a:t>
            </a:r>
            <a:r>
              <a:rPr lang="en-US" sz="3600" dirty="0">
                <a:solidFill>
                  <a:schemeClr val="bg1"/>
                </a:solidFill>
                <a:effectLst>
                  <a:outerShdw blurRad="38100" dist="38100" dir="2700000" algn="ctr" rotWithShape="0">
                    <a:schemeClr val="tx1"/>
                  </a:outerShdw>
                </a:effectLst>
              </a:rPr>
              <a:t> who belong to God’s people, not according to their difference in rank and station, but rather according to their </a:t>
            </a:r>
            <a:r>
              <a:rPr lang="en-US" sz="3600" b="1" i="1" dirty="0">
                <a:solidFill>
                  <a:schemeClr val="bg1"/>
                </a:solidFill>
                <a:effectLst>
                  <a:outerShdw blurRad="38100" dist="38100" dir="2700000" algn="ctr" rotWithShape="0">
                    <a:schemeClr val="tx1"/>
                  </a:outerShdw>
                </a:effectLst>
              </a:rPr>
              <a:t>geographical</a:t>
            </a:r>
            <a:r>
              <a:rPr lang="en-US" sz="3600" dirty="0">
                <a:solidFill>
                  <a:schemeClr val="bg1"/>
                </a:solidFill>
                <a:effectLst>
                  <a:outerShdw blurRad="38100" dist="38100" dir="2700000" algn="ctr" rotWithShape="0">
                    <a:schemeClr val="tx1"/>
                  </a:outerShdw>
                </a:effectLst>
              </a:rPr>
              <a:t> locations.</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600" dirty="0">
              <a:solidFill>
                <a:schemeClr val="bg1"/>
              </a:solidFill>
              <a:effectLst>
                <a:outerShdw blurRad="38100" dist="38100" dir="2700000" algn="ctr" rotWithShape="0">
                  <a:schemeClr val="tx1"/>
                </a:outerShdw>
              </a:effectLst>
            </a:endParaRPr>
          </a:p>
          <a:p>
            <a:endParaRPr lang="en-US" sz="36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5F3A54C9-EDA5-8266-7942-0D513D990AE6}"/>
              </a:ext>
            </a:extLst>
          </p:cNvPr>
          <p:cNvSpPr>
            <a:spLocks noGrp="1"/>
          </p:cNvSpPr>
          <p:nvPr>
            <p:ph type="title"/>
          </p:nvPr>
        </p:nvSpPr>
        <p:spPr>
          <a:xfrm>
            <a:off x="0" y="6"/>
            <a:ext cx="12192000" cy="170392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you, O Lord, belongs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righteousness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to us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open shame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at this day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men of Judah, to the inhabitants of Jerusalem, and to all Israel, those who are near and those who are far away, in all the lands to which you have driven them, because of the treachery that they have committed against you.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us, O LORD, belongs open shame, to our kings, to our princes, and to our fathers, because we have sinned against you.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CDDAE28-238D-8288-2E8F-4559E4CF920F}"/>
              </a:ext>
            </a:extLst>
          </p:cNvPr>
          <p:cNvSpPr txBox="1"/>
          <p:nvPr/>
        </p:nvSpPr>
        <p:spPr>
          <a:xfrm>
            <a:off x="0" y="6211663"/>
            <a:ext cx="12192000" cy="646331"/>
          </a:xfrm>
          <a:prstGeom prst="rect">
            <a:avLst/>
          </a:prstGeom>
          <a:noFill/>
        </p:spPr>
        <p:txBody>
          <a:bodyPr wrap="square" rtlCol="0">
            <a:spAutoFit/>
          </a:bodyPr>
          <a:lstStyle/>
          <a:p>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Young, Edward J.; The Prophecy of Daniel: A Commentary; (p.</a:t>
            </a:r>
            <a:r>
              <a:rPr lang="en-US" dirty="0">
                <a:solidFill>
                  <a:schemeClr val="bg1"/>
                </a:solidFill>
                <a:effectLst>
                  <a:outerShdw blurRad="38100" dist="38100" dir="2700000" algn="ctr" rotWithShape="0">
                    <a:schemeClr val="tx1"/>
                  </a:outerShdw>
                </a:effectLst>
              </a:rPr>
              <a:t> 186</a:t>
            </a:r>
            <a:r>
              <a:rPr lang="en-US" dirty="0">
                <a:solidFill>
                  <a:srgbClr val="FFFFFF"/>
                </a:solidFill>
                <a:effectLst>
                  <a:outerShdw blurRad="50800" dist="50800" dir="5400000" algn="ctr">
                    <a:srgbClr val="000000"/>
                  </a:outerShdw>
                </a:effectLst>
                <a:latin typeface="Calibri" panose="020F0502020204030204" pitchFamily="34" charset="0"/>
              </a:rPr>
              <a:t>)</a:t>
            </a:r>
          </a:p>
          <a:p>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a:t>
            </a:r>
            <a:r>
              <a:rPr lang="en-US" dirty="0">
                <a:solidFill>
                  <a:schemeClr val="bg1"/>
                </a:solidFill>
                <a:effectLst>
                  <a:outerShdw blurRad="38100" dist="38100" dir="2700000" algn="ctr" rotWithShape="0">
                    <a:schemeClr val="tx1"/>
                  </a:outerShdw>
                </a:effectLst>
              </a:rPr>
              <a:t> 385–386</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05389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B588886-4A81-CAE5-8A5E-CAFE6A6053F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E3CAFD-1EAE-609D-43A2-6F6EC2718463}"/>
              </a:ext>
            </a:extLst>
          </p:cNvPr>
          <p:cNvSpPr>
            <a:spLocks noGrp="1"/>
          </p:cNvSpPr>
          <p:nvPr>
            <p:ph idx="1"/>
          </p:nvPr>
        </p:nvSpPr>
        <p:spPr>
          <a:xfrm>
            <a:off x="108284" y="1816716"/>
            <a:ext cx="11975432" cy="4435042"/>
          </a:xfrm>
        </p:spPr>
        <p:txBody>
          <a:bodyPr>
            <a:normAutofit fontScale="92500" lnSpcReduction="20000"/>
          </a:bodyPr>
          <a:lstStyle/>
          <a:p>
            <a:r>
              <a:rPr lang="en-US" sz="3600" dirty="0">
                <a:solidFill>
                  <a:schemeClr val="bg1"/>
                </a:solidFill>
                <a:effectLst>
                  <a:outerShdw blurRad="38100" dist="38100" dir="2700000" algn="ctr" rotWithShape="0">
                    <a:schemeClr val="tx1"/>
                  </a:outerShdw>
                </a:effectLst>
              </a:rPr>
              <a:t>Those who enjoyed the advantage of living in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Judah</a:t>
            </a:r>
            <a:r>
              <a:rPr lang="en-US" sz="3600" dirty="0">
                <a:solidFill>
                  <a:schemeClr val="bg1"/>
                </a:solidFill>
                <a:effectLst>
                  <a:outerShdw blurRad="38100" dist="38100" dir="2700000" algn="ctr" rotWithShape="0">
                    <a:schemeClr val="tx1"/>
                  </a:outerShdw>
                </a:effectLst>
              </a:rPr>
              <a:t>” or in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Jerusalem</a:t>
            </a:r>
            <a:r>
              <a:rPr lang="en-US" sz="3600" dirty="0">
                <a:solidFill>
                  <a:schemeClr val="bg1"/>
                </a:solidFill>
                <a:effectLst>
                  <a:outerShdw blurRad="38100" dist="38100" dir="2700000" algn="ctr" rotWithShape="0">
                    <a:schemeClr val="tx1"/>
                  </a:outerShdw>
                </a:effectLst>
              </a:rPr>
              <a:t>” are as guilty as those who were less fortunately located </a:t>
            </a:r>
            <a:r>
              <a:rPr lang="en-US" sz="3600" b="1" i="1" dirty="0">
                <a:solidFill>
                  <a:schemeClr val="bg1"/>
                </a:solidFill>
                <a:effectLst>
                  <a:outerShdw blurRad="38100" dist="38100" dir="2700000" algn="ctr" rotWithShape="0">
                    <a:schemeClr val="tx1"/>
                  </a:outerShdw>
                </a:effectLst>
              </a:rPr>
              <a:t>elsewhere</a:t>
            </a:r>
            <a:r>
              <a:rPr lang="en-US" sz="3600" dirty="0">
                <a:solidFill>
                  <a:schemeClr val="bg1"/>
                </a:solidFill>
                <a:effectLst>
                  <a:outerShdw blurRad="38100" dist="38100" dir="2700000" algn="ctr" rotWithShape="0">
                    <a:schemeClr val="tx1"/>
                  </a:outerShdw>
                </a:effectLst>
              </a:rPr>
              <a:t> in Israel.</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Daniel reflects, in particular, on that experience which put Israelites to shame in a very special sense – the </a:t>
            </a:r>
            <a:r>
              <a:rPr lang="en-US" sz="3600" b="1" i="1" dirty="0">
                <a:solidFill>
                  <a:schemeClr val="bg1"/>
                </a:solidFill>
                <a:effectLst>
                  <a:outerShdw blurRad="38100" dist="38100" dir="2700000" algn="ctr" rotWithShape="0">
                    <a:schemeClr val="tx1"/>
                  </a:outerShdw>
                </a:effectLst>
              </a:rPr>
              <a:t>dispersion</a:t>
            </a:r>
            <a:r>
              <a:rPr lang="en-US" sz="3600" dirty="0">
                <a:solidFill>
                  <a:schemeClr val="bg1"/>
                </a:solidFill>
                <a:effectLst>
                  <a:outerShdw blurRad="38100" dist="38100" dir="2700000" algn="ctr" rotWithShape="0">
                    <a:schemeClr val="tx1"/>
                  </a:outerShdw>
                </a:effectLst>
              </a:rPr>
              <a:t> resulting from the captivity, which the Lord, their God, had caused them to undergo so that some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are near </a:t>
            </a:r>
            <a:r>
              <a:rPr lang="en-US" sz="3600" dirty="0">
                <a:solidFill>
                  <a:schemeClr val="bg1"/>
                </a:solidFill>
                <a:effectLst>
                  <a:outerShdw blurRad="38100" dist="38100" dir="2700000" algn="ctr" rotWithShape="0">
                    <a:schemeClr val="tx1"/>
                  </a:outerShdw>
                </a:effectLst>
              </a:rPr>
              <a:t>” while others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are far away</a:t>
            </a:r>
            <a:r>
              <a:rPr lang="en-US" sz="3600" dirty="0">
                <a:solidFill>
                  <a:schemeClr val="bg1"/>
                </a:solidFill>
                <a:effectLst>
                  <a:outerShdw blurRad="38100" dist="38100" dir="2700000" algn="ctr" rotWithShape="0">
                    <a:schemeClr val="tx1"/>
                  </a:outerShdw>
                </a:effectLst>
              </a:rPr>
              <a:t>”.</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In either case they were still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all the lands to which </a:t>
            </a:r>
            <a:r>
              <a:rPr lang="en-US" sz="3600" dirty="0">
                <a:solidFill>
                  <a:schemeClr val="bg1"/>
                </a:solidFill>
                <a:effectLst>
                  <a:outerShdw blurRad="38100" dist="38100" dir="2700000" algn="ctr" rotWithShape="0">
                    <a:schemeClr val="tx1"/>
                  </a:outerShdw>
                </a:effectLst>
              </a:rPr>
              <a:t>” the LORD had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driven them, because of the treachery that they have committed against</a:t>
            </a:r>
            <a:r>
              <a:rPr lang="en-US" sz="3600" dirty="0">
                <a:solidFill>
                  <a:schemeClr val="bg1"/>
                </a:solidFill>
                <a:effectLst>
                  <a:outerShdw blurRad="38100" dist="38100" dir="2700000" algn="ctr" rotWithShape="0">
                    <a:schemeClr val="tx1"/>
                  </a:outerShdw>
                </a:effectLst>
              </a:rPr>
              <a:t>” their God.</a:t>
            </a:r>
            <a:r>
              <a:rPr lang="en-US" sz="36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Verse 8 repeats the thought of the previous verse, for emphasis.</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600" dirty="0">
              <a:solidFill>
                <a:schemeClr val="bg1"/>
              </a:solidFill>
              <a:effectLst>
                <a:outerShdw blurRad="38100" dist="38100" dir="2700000" algn="ctr" rotWithShape="0">
                  <a:schemeClr val="tx1"/>
                </a:outerShdw>
              </a:effectLst>
            </a:endParaRPr>
          </a:p>
          <a:p>
            <a:endParaRPr lang="en-US" sz="3600" dirty="0">
              <a:solidFill>
                <a:schemeClr val="bg1"/>
              </a:solidFill>
              <a:effectLst>
                <a:outerShdw blurRad="38100" dist="38100" dir="2700000" algn="ctr" rotWithShape="0">
                  <a:schemeClr val="tx1"/>
                </a:outerShdw>
              </a:effectLst>
            </a:endParaRPr>
          </a:p>
          <a:p>
            <a:endParaRPr lang="en-US" sz="36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9666EB3E-3D2D-0E21-2B4A-497E9E98D26A}"/>
              </a:ext>
            </a:extLst>
          </p:cNvPr>
          <p:cNvSpPr>
            <a:spLocks noGrp="1"/>
          </p:cNvSpPr>
          <p:nvPr>
            <p:ph type="title"/>
          </p:nvPr>
        </p:nvSpPr>
        <p:spPr>
          <a:xfrm>
            <a:off x="0" y="6"/>
            <a:ext cx="12192000" cy="170392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you, O Lord, belongs righteousness, but to us open shame, as at this day, to the men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Judah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inhabitants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Jerusalem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 all Israel, those who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are near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those who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are far away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all the lands to which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have driven them, because of the treachery that they have committed against you</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us, O LORD, belongs open shame, to our kings, to our princes, and to our fathers, because we have sinned against you.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FC6E0C9-2AF9-6FCA-7850-1B7406355B18}"/>
              </a:ext>
            </a:extLst>
          </p:cNvPr>
          <p:cNvSpPr txBox="1"/>
          <p:nvPr/>
        </p:nvSpPr>
        <p:spPr>
          <a:xfrm>
            <a:off x="0" y="6211663"/>
            <a:ext cx="12192000" cy="646331"/>
          </a:xfrm>
          <a:prstGeom prst="rect">
            <a:avLst/>
          </a:prstGeom>
          <a:noFill/>
        </p:spPr>
        <p:txBody>
          <a:bodyPr wrap="square" rtlCol="0">
            <a:spAutoFit/>
          </a:bodyPr>
          <a:lstStyle/>
          <a:p>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Young, Edward J.; The Prophecy of Daniel: A Commentary; (p.</a:t>
            </a:r>
            <a:r>
              <a:rPr lang="en-US" dirty="0">
                <a:solidFill>
                  <a:schemeClr val="bg1"/>
                </a:solidFill>
                <a:effectLst>
                  <a:outerShdw blurRad="38100" dist="38100" dir="2700000" algn="ctr" rotWithShape="0">
                    <a:schemeClr val="tx1"/>
                  </a:outerShdw>
                </a:effectLst>
              </a:rPr>
              <a:t> 186</a:t>
            </a:r>
            <a:r>
              <a:rPr lang="en-US" dirty="0">
                <a:solidFill>
                  <a:srgbClr val="FFFFFF"/>
                </a:solidFill>
                <a:effectLst>
                  <a:outerShdw blurRad="50800" dist="50800" dir="5400000" algn="ctr">
                    <a:srgbClr val="000000"/>
                  </a:outerShdw>
                </a:effectLst>
                <a:latin typeface="Calibri" panose="020F0502020204030204" pitchFamily="34" charset="0"/>
              </a:rPr>
              <a:t>)</a:t>
            </a:r>
          </a:p>
          <a:p>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a:t>
            </a:r>
            <a:r>
              <a:rPr lang="en-US" dirty="0">
                <a:solidFill>
                  <a:schemeClr val="bg1"/>
                </a:solidFill>
                <a:effectLst>
                  <a:outerShdw blurRad="38100" dist="38100" dir="2700000" algn="ctr" rotWithShape="0">
                    <a:schemeClr val="tx1"/>
                  </a:outerShdw>
                </a:effectLst>
              </a:rPr>
              <a:t> 385–386</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80344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B80E15E-D4F7-EE31-1F26-1ECA17C61C2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AC9E12-8EEF-1F9C-5255-5CE9D7098683}"/>
              </a:ext>
            </a:extLst>
          </p:cNvPr>
          <p:cNvSpPr>
            <a:spLocks noGrp="1"/>
          </p:cNvSpPr>
          <p:nvPr>
            <p:ph idx="1"/>
          </p:nvPr>
        </p:nvSpPr>
        <p:spPr>
          <a:xfrm>
            <a:off x="108284" y="2022154"/>
            <a:ext cx="11975432" cy="4515606"/>
          </a:xfrm>
        </p:spPr>
        <p:txBody>
          <a:bodyPr>
            <a:normAutofit/>
          </a:bodyPr>
          <a:lstStyle/>
          <a:p>
            <a:r>
              <a:rPr lang="en-US" dirty="0">
                <a:solidFill>
                  <a:schemeClr val="bg1"/>
                </a:solidFill>
                <a:effectLst>
                  <a:outerShdw blurRad="38100" dist="38100" dir="2700000" algn="ctr" rotWithShape="0">
                    <a:schemeClr val="tx1"/>
                  </a:outerShdw>
                </a:effectLst>
              </a:rPr>
              <a:t>In the Hebrew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mercy and forgiveness</a:t>
            </a:r>
            <a:r>
              <a:rPr lang="en-US" dirty="0">
                <a:solidFill>
                  <a:schemeClr val="bg1"/>
                </a:solidFill>
                <a:effectLst>
                  <a:outerShdw blurRad="38100" dist="38100" dir="2700000" algn="ctr" rotWithShape="0">
                    <a:schemeClr val="tx1"/>
                  </a:outerShdw>
                </a:effectLst>
              </a:rPr>
              <a:t>” are plurals emphasizing God’s great and </a:t>
            </a:r>
            <a:r>
              <a:rPr lang="en-US" b="1" i="1" dirty="0">
                <a:solidFill>
                  <a:schemeClr val="bg1"/>
                </a:solidFill>
                <a:effectLst>
                  <a:outerShdw blurRad="38100" dist="38100" dir="2700000" algn="ctr" rotWithShape="0">
                    <a:schemeClr val="tx1"/>
                  </a:outerShdw>
                </a:effectLst>
              </a:rPr>
              <a:t>manifold</a:t>
            </a:r>
            <a:r>
              <a:rPr lang="en-US" dirty="0">
                <a:solidFill>
                  <a:schemeClr val="bg1"/>
                </a:solidFill>
                <a:effectLst>
                  <a:outerShdw blurRad="38100" dist="38100" dir="2700000" algn="ctr" rotWithShape="0">
                    <a:schemeClr val="tx1"/>
                  </a:outerShdw>
                </a:effectLst>
              </a:rPr>
              <a:t> “mercies” and his </a:t>
            </a:r>
            <a:r>
              <a:rPr lang="en-US" b="1" i="1" dirty="0">
                <a:solidFill>
                  <a:schemeClr val="bg1"/>
                </a:solidFill>
                <a:effectLst>
                  <a:outerShdw blurRad="38100" dist="38100" dir="2700000" algn="ctr" rotWithShape="0">
                    <a:schemeClr val="tx1"/>
                  </a:outerShdw>
                </a:effectLst>
              </a:rPr>
              <a:t>abundant</a:t>
            </a:r>
            <a:r>
              <a:rPr lang="en-US" dirty="0">
                <a:solidFill>
                  <a:schemeClr val="bg1"/>
                </a:solidFill>
                <a:effectLst>
                  <a:outerShdw blurRad="38100" dist="38100" dir="2700000" algn="ctr" rotWithShape="0">
                    <a:schemeClr val="tx1"/>
                  </a:outerShdw>
                </a:effectLst>
              </a:rPr>
              <a:t> forgiveness. </a:t>
            </a:r>
          </a:p>
          <a:p>
            <a:r>
              <a:rPr lang="en-US" dirty="0">
                <a:solidFill>
                  <a:schemeClr val="bg1"/>
                </a:solidFill>
                <a:effectLst>
                  <a:outerShdw blurRad="38100" dist="38100" dir="2700000" algn="ctr" rotWithShape="0">
                    <a:schemeClr val="tx1"/>
                  </a:outerShdw>
                </a:effectLst>
              </a:rPr>
              <a:t>Even though Israel had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rebelled</a:t>
            </a:r>
            <a:r>
              <a:rPr lang="en-US" dirty="0">
                <a:solidFill>
                  <a:schemeClr val="bg1"/>
                </a:solidFill>
                <a:effectLst>
                  <a:outerShdw blurRad="38100" dist="38100" dir="2700000" algn="ctr" rotWithShape="0">
                    <a:schemeClr val="tx1"/>
                  </a:outerShdw>
                </a:effectLst>
              </a:rPr>
              <a:t>” against him, there was yet hope because the sovereign Lord is “merciful” and “forgiving.” </a:t>
            </a:r>
          </a:p>
          <a:p>
            <a:r>
              <a:rPr lang="en-US" dirty="0">
                <a:solidFill>
                  <a:schemeClr val="bg1"/>
                </a:solidFill>
                <a:effectLst>
                  <a:outerShdw blurRad="38100" dist="38100" dir="2700000" algn="ctr" rotWithShape="0">
                    <a:schemeClr val="tx1"/>
                  </a:outerShdw>
                </a:effectLst>
              </a:rPr>
              <a:t>Israel had been disobedient to Yahweh and refused to keep the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laws</a:t>
            </a:r>
            <a:r>
              <a:rPr lang="en-US" dirty="0">
                <a:solidFill>
                  <a:schemeClr val="bg1"/>
                </a:solidFill>
                <a:effectLst>
                  <a:outerShdw blurRad="38100" dist="38100" dir="2700000" algn="ctr" rotWithShape="0">
                    <a:schemeClr val="tx1"/>
                  </a:outerShdw>
                </a:effectLst>
              </a:rPr>
              <a:t>” delivered to the nation through his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prophets</a:t>
            </a:r>
            <a:r>
              <a:rPr lang="en-US" dirty="0">
                <a:solidFill>
                  <a:schemeClr val="bg1"/>
                </a:solidFill>
                <a:effectLst>
                  <a:outerShdw blurRad="38100" dist="38100" dir="2700000" algn="ctr" rotWithShape="0">
                    <a:schemeClr val="tx1"/>
                  </a:outerShdw>
                </a:effectLst>
              </a:rPr>
              <a:t>”. They had turned their backs on the Lord.</a:t>
            </a:r>
          </a:p>
          <a:p>
            <a:r>
              <a:rPr lang="en-US" dirty="0">
                <a:solidFill>
                  <a:schemeClr val="bg1"/>
                </a:solidFill>
                <a:effectLst>
                  <a:outerShdw blurRad="38100" dist="38100" dir="2700000" algn="ctr" rotWithShape="0">
                    <a:schemeClr val="tx1"/>
                  </a:outerShdw>
                </a:effectLst>
              </a:rPr>
              <a:t>Because Israel had forsaken God’s law, they had experienced the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curse and oath</a:t>
            </a:r>
            <a:r>
              <a:rPr lang="en-US" dirty="0">
                <a:solidFill>
                  <a:schemeClr val="bg1"/>
                </a:solidFill>
                <a:effectLst>
                  <a:outerShdw blurRad="38100" dist="38100" dir="2700000" algn="ctr" rotWithShape="0">
                    <a:schemeClr val="tx1"/>
                  </a:outerShdw>
                </a:effectLst>
              </a:rPr>
              <a:t>” (or as the NIV translates it: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curses and sworn judgments</a:t>
            </a:r>
            <a:r>
              <a:rPr lang="en-US" dirty="0">
                <a:solidFill>
                  <a:schemeClr val="bg1"/>
                </a:solidFill>
                <a:effectLst>
                  <a:outerShdw blurRad="38100" dist="38100" dir="2700000" algn="ctr" rotWithShape="0">
                    <a:schemeClr val="tx1"/>
                  </a:outerShdw>
                </a:effectLst>
              </a:rPr>
              <a:t>”) threatened by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Law of Moses</a:t>
            </a:r>
            <a:r>
              <a:rPr lang="en-US"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1630A073-ABD1-CF53-1285-4B7621754F92}"/>
              </a:ext>
            </a:extLst>
          </p:cNvPr>
          <p:cNvSpPr>
            <a:spLocks noGrp="1"/>
          </p:cNvSpPr>
          <p:nvPr>
            <p:ph type="title"/>
          </p:nvPr>
        </p:nvSpPr>
        <p:spPr>
          <a:xfrm>
            <a:off x="0" y="5"/>
            <a:ext cx="12192000" cy="181671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Lord our God belong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mercy and forgiveness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we have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rebelled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against him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have not obeyed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voice of the LORD our God by walking 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laws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he set before us by his servants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prophets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Israel has transgressed your law and turned aside, refusing to obey your voice. And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curse and oath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are written in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Law of Moses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servant of God have been poured out upon us, because we have sinned against 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21E9F9F-B968-8517-23AE-027A10B968EA}"/>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246-247</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0474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A372987-6B70-B8D0-3FDB-35C93FE9AA1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09AC84-5ADD-62B9-F2BD-4E0844A1FD5E}"/>
              </a:ext>
            </a:extLst>
          </p:cNvPr>
          <p:cNvSpPr>
            <a:spLocks noGrp="1"/>
          </p:cNvSpPr>
          <p:nvPr>
            <p:ph idx="1"/>
          </p:nvPr>
        </p:nvSpPr>
        <p:spPr>
          <a:xfrm>
            <a:off x="108284" y="2022154"/>
            <a:ext cx="11975432" cy="4515606"/>
          </a:xfrm>
        </p:spPr>
        <p:txBody>
          <a:bodyPr>
            <a:normAutofit lnSpcReduction="10000"/>
          </a:bodyPr>
          <a:lstStyle/>
          <a:p>
            <a:r>
              <a:rPr lang="en-US" dirty="0">
                <a:solidFill>
                  <a:schemeClr val="bg1"/>
                </a:solidFill>
                <a:effectLst>
                  <a:outerShdw blurRad="38100" dist="38100" dir="2700000" algn="ctr" rotWithShape="0">
                    <a:schemeClr val="tx1"/>
                  </a:outerShdw>
                </a:effectLst>
              </a:rPr>
              <a:t>What was this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curse and oath</a:t>
            </a:r>
            <a:r>
              <a:rPr lang="en-US" dirty="0">
                <a:solidFill>
                  <a:schemeClr val="bg1"/>
                </a:solidFill>
                <a:effectLst>
                  <a:outerShdw blurRad="38100" dist="38100" dir="2700000" algn="ctr" rotWithShape="0">
                    <a:schemeClr val="tx1"/>
                  </a:outerShdw>
                </a:effectLst>
              </a:rPr>
              <a:t>”? It was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curses and sworn judgments </a:t>
            </a:r>
            <a:r>
              <a:rPr lang="en-US" dirty="0">
                <a:solidFill>
                  <a:schemeClr val="bg1"/>
                </a:solidFill>
                <a:effectLst>
                  <a:outerShdw blurRad="38100" dist="38100" dir="2700000" algn="ctr" rotWithShape="0">
                    <a:schemeClr val="tx1"/>
                  </a:outerShdw>
                </a:effectLst>
              </a:rPr>
              <a:t>” spoken of in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Law of Moses </a:t>
            </a:r>
            <a:r>
              <a:rPr lang="en-US" dirty="0">
                <a:solidFill>
                  <a:schemeClr val="bg1"/>
                </a:solidFill>
                <a:effectLst>
                  <a:outerShdw blurRad="38100" dist="38100" dir="2700000" algn="ctr" rotWithShape="0">
                    <a:schemeClr val="tx1"/>
                  </a:outerShdw>
                </a:effectLst>
              </a:rPr>
              <a:t>” for breaking the covenant.</a:t>
            </a:r>
          </a:p>
          <a:p>
            <a:r>
              <a:rPr lang="en-US" dirty="0">
                <a:solidFill>
                  <a:schemeClr val="bg1"/>
                </a:solidFill>
                <a:effectLst>
                  <a:outerShdw blurRad="38100" dist="38100" dir="2700000" algn="ctr" rotWithShape="0">
                    <a:schemeClr val="tx1"/>
                  </a:outerShdw>
                </a:effectLst>
              </a:rPr>
              <a:t>Hundreds of years earlier it had been written in the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Law of Moses</a:t>
            </a:r>
            <a:r>
              <a:rPr lang="en-US" dirty="0">
                <a:solidFill>
                  <a:schemeClr val="bg1"/>
                </a:solidFill>
                <a:effectLst>
                  <a:outerShdw blurRad="38100" dist="38100" dir="2700000" algn="ctr" rotWithShape="0">
                    <a:schemeClr val="tx1"/>
                  </a:outerShdw>
                </a:effectLst>
              </a:rPr>
              <a:t>” as a warning to Israel to remain faithful to the covenant. </a:t>
            </a:r>
          </a:p>
          <a:p>
            <a:r>
              <a:rPr lang="en-US" dirty="0">
                <a:solidFill>
                  <a:schemeClr val="bg1"/>
                </a:solidFill>
                <a:effectLst>
                  <a:outerShdw blurRad="38100" dist="38100" dir="2700000" algn="ctr" rotWithShape="0">
                    <a:schemeClr val="tx1"/>
                  </a:outerShdw>
                </a:effectLst>
              </a:rPr>
              <a:t>In Deut 28:15ff the contents of this curse are recorded. </a:t>
            </a:r>
          </a:p>
          <a:p>
            <a:r>
              <a:rPr lang="en-US" dirty="0">
                <a:solidFill>
                  <a:schemeClr val="bg1"/>
                </a:solidFill>
                <a:effectLst>
                  <a:outerShdw blurRad="38100" dist="38100" dir="2700000" algn="ctr" rotWithShape="0">
                    <a:schemeClr val="tx1"/>
                  </a:outerShdw>
                </a:effectLst>
              </a:rPr>
              <a:t>It included poor crops, infertility, disease, lack of rain, defeat before enemies, and the most terrible penalty of all, expulsion from the land of Canaan. </a:t>
            </a:r>
          </a:p>
          <a:p>
            <a:r>
              <a:rPr lang="en-US" dirty="0">
                <a:solidFill>
                  <a:schemeClr val="bg1"/>
                </a:solidFill>
                <a:effectLst>
                  <a:outerShdw blurRad="38100" dist="38100" dir="2700000" algn="ctr" rotWithShape="0">
                    <a:schemeClr val="tx1"/>
                  </a:outerShdw>
                </a:effectLst>
              </a:rPr>
              <a:t>Daniel concludes here that these curses had been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poured out </a:t>
            </a:r>
            <a:r>
              <a:rPr lang="en-US" dirty="0">
                <a:solidFill>
                  <a:schemeClr val="bg1"/>
                </a:solidFill>
                <a:effectLst>
                  <a:outerShdw blurRad="38100" dist="38100" dir="2700000" algn="ctr" rotWithShape="0">
                    <a:schemeClr val="tx1"/>
                  </a:outerShdw>
                </a:effectLst>
              </a:rPr>
              <a:t>” on Israel because of its sin against God. </a:t>
            </a:r>
          </a:p>
          <a:p>
            <a:r>
              <a:rPr lang="en-US" dirty="0">
                <a:solidFill>
                  <a:schemeClr val="bg1"/>
                </a:solidFill>
                <a:effectLst>
                  <a:outerShdw blurRad="38100" dist="38100" dir="2700000" algn="ctr" rotWithShape="0">
                    <a:schemeClr val="tx1"/>
                  </a:outerShdw>
                </a:effectLst>
              </a:rPr>
              <a:t>By the way, notice that Daniel identifies Moses as the author of the Law, something liberal scholars like to question (Google “Documentary hypothesis”).</a:t>
            </a:r>
          </a:p>
        </p:txBody>
      </p:sp>
      <p:sp>
        <p:nvSpPr>
          <p:cNvPr id="7" name="Title 1">
            <a:extLst>
              <a:ext uri="{FF2B5EF4-FFF2-40B4-BE49-F238E27FC236}">
                <a16:creationId xmlns:a16="http://schemas.microsoft.com/office/drawing/2014/main" id="{D215743C-1A58-948F-2D90-D5477DC1EAB2}"/>
              </a:ext>
            </a:extLst>
          </p:cNvPr>
          <p:cNvSpPr>
            <a:spLocks noGrp="1"/>
          </p:cNvSpPr>
          <p:nvPr>
            <p:ph type="title"/>
          </p:nvPr>
        </p:nvSpPr>
        <p:spPr>
          <a:xfrm>
            <a:off x="0" y="5"/>
            <a:ext cx="12192000" cy="181671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Lord our God belong mercy and forgiveness, for we have rebelled against him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have not obeyed the voice of the LORD our God by walking in his laws, which he set before us by his servants the prophets.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Israel has transgressed your law and turned aside, refusing to obey your voice. And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curse and oath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are written 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Law of Moses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servant of God have been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poured out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upon us, because we have sinned against 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28CB697-E541-BA07-1957-8423291D111C}"/>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246-247</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1500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69770E1-0430-64BA-E0C7-3DA9F5898E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C56724-2D22-2847-35A9-FEB80A98D94E}"/>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Introduction to Daniel Chapter 9</a:t>
            </a:r>
          </a:p>
        </p:txBody>
      </p:sp>
      <p:sp>
        <p:nvSpPr>
          <p:cNvPr id="5" name="Content Placeholder 4">
            <a:extLst>
              <a:ext uri="{FF2B5EF4-FFF2-40B4-BE49-F238E27FC236}">
                <a16:creationId xmlns:a16="http://schemas.microsoft.com/office/drawing/2014/main" id="{F975CD97-21F4-B70B-97A1-E4262310F78B}"/>
              </a:ext>
            </a:extLst>
          </p:cNvPr>
          <p:cNvSpPr>
            <a:spLocks noGrp="1"/>
          </p:cNvSpPr>
          <p:nvPr>
            <p:ph idx="1"/>
          </p:nvPr>
        </p:nvSpPr>
        <p:spPr>
          <a:xfrm>
            <a:off x="344556" y="623957"/>
            <a:ext cx="11502887" cy="5997423"/>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In the </a:t>
            </a:r>
            <a:r>
              <a:rPr lang="en-US" sz="3600" b="1" i="1" dirty="0">
                <a:solidFill>
                  <a:schemeClr val="bg1"/>
                </a:solidFill>
                <a:effectLst>
                  <a:outerShdw blurRad="38100" dist="38100" dir="2700000" algn="ctr" rotWithShape="0">
                    <a:schemeClr val="tx1"/>
                  </a:outerShdw>
                </a:effectLst>
              </a:rPr>
              <a:t>first</a:t>
            </a:r>
            <a:r>
              <a:rPr lang="en-US" sz="3600" dirty="0">
                <a:solidFill>
                  <a:schemeClr val="bg1"/>
                </a:solidFill>
                <a:effectLst>
                  <a:outerShdw blurRad="38100" dist="38100" dir="2700000" algn="ctr" rotWithShape="0">
                    <a:schemeClr val="tx1"/>
                  </a:outerShdw>
                </a:effectLst>
              </a:rPr>
              <a:t> part of Daniel chapter 9 (vss.1-19), which we will be covering today, we have a record of Daniel’s prayer given on behalf of the God’s </a:t>
            </a:r>
            <a:r>
              <a:rPr lang="en-US" sz="3600" b="1" i="1" dirty="0">
                <a:solidFill>
                  <a:schemeClr val="bg1"/>
                </a:solidFill>
                <a:effectLst>
                  <a:outerShdw blurRad="38100" dist="38100" dir="2700000" algn="ctr" rotWithShape="0">
                    <a:schemeClr val="tx1"/>
                  </a:outerShdw>
                </a:effectLst>
              </a:rPr>
              <a:t>covenant people</a:t>
            </a:r>
            <a:r>
              <a:rPr lang="en-US" sz="3600" dirty="0">
                <a:solidFill>
                  <a:schemeClr val="bg1"/>
                </a:solidFill>
                <a:effectLst>
                  <a:outerShdw blurRad="38100" dist="38100" dir="2700000" algn="ctr" rotWithShape="0">
                    <a:schemeClr val="tx1"/>
                  </a:outerShdw>
                </a:effectLst>
              </a:rPr>
              <a:t>, Israel. </a:t>
            </a:r>
          </a:p>
          <a:p>
            <a:r>
              <a:rPr lang="en-US" sz="3600" dirty="0">
                <a:solidFill>
                  <a:schemeClr val="bg1"/>
                </a:solidFill>
                <a:effectLst>
                  <a:outerShdw blurRad="38100" dist="38100" dir="2700000" algn="ctr" rotWithShape="0">
                    <a:schemeClr val="tx1"/>
                  </a:outerShdw>
                </a:effectLst>
              </a:rPr>
              <a:t>This is probably the reason that the </a:t>
            </a:r>
            <a:r>
              <a:rPr lang="en-US" sz="3600" b="1" i="1" dirty="0">
                <a:solidFill>
                  <a:schemeClr val="bg1"/>
                </a:solidFill>
                <a:effectLst>
                  <a:outerShdw blurRad="38100" dist="38100" dir="2700000" algn="ctr" rotWithShape="0">
                    <a:schemeClr val="tx1"/>
                  </a:outerShdw>
                </a:effectLst>
              </a:rPr>
              <a:t>covenant name</a:t>
            </a:r>
            <a:r>
              <a:rPr lang="en-US" sz="3600" dirty="0">
                <a:solidFill>
                  <a:schemeClr val="bg1"/>
                </a:solidFill>
                <a:effectLst>
                  <a:outerShdw blurRad="38100" dist="38100" dir="2700000" algn="ctr" rotWithShape="0">
                    <a:schemeClr val="tx1"/>
                  </a:outerShdw>
                </a:effectLst>
              </a:rPr>
              <a:t>, Yahweh (translated as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LORD</a:t>
            </a:r>
            <a:r>
              <a:rPr lang="en-US" sz="3600" dirty="0">
                <a:solidFill>
                  <a:schemeClr val="bg1"/>
                </a:solidFill>
                <a:effectLst>
                  <a:outerShdw blurRad="38100" dist="38100" dir="2700000" algn="ctr" rotWithShape="0">
                    <a:schemeClr val="tx1"/>
                  </a:outerShdw>
                </a:effectLst>
              </a:rPr>
              <a:t>” in our English bibles), which is not found </a:t>
            </a:r>
            <a:r>
              <a:rPr lang="en-US" sz="3600" b="1" i="1" dirty="0">
                <a:solidFill>
                  <a:schemeClr val="bg1"/>
                </a:solidFill>
                <a:effectLst>
                  <a:outerShdw blurRad="38100" dist="38100" dir="2700000" algn="ctr" rotWithShape="0">
                    <a:schemeClr val="tx1"/>
                  </a:outerShdw>
                </a:effectLst>
              </a:rPr>
              <a:t>anywhere else </a:t>
            </a:r>
            <a:r>
              <a:rPr lang="en-US" sz="3600" dirty="0">
                <a:solidFill>
                  <a:schemeClr val="bg1"/>
                </a:solidFill>
                <a:effectLst>
                  <a:outerShdw blurRad="38100" dist="38100" dir="2700000" algn="ctr" rotWithShape="0">
                    <a:schemeClr val="tx1"/>
                  </a:outerShdw>
                </a:effectLst>
              </a:rPr>
              <a:t>in the book of Daniel, appears </a:t>
            </a:r>
            <a:r>
              <a:rPr lang="en-US" sz="3600" b="1" i="1" dirty="0">
                <a:solidFill>
                  <a:schemeClr val="bg1"/>
                </a:solidFill>
                <a:effectLst>
                  <a:outerShdw blurRad="38100" dist="38100" dir="2700000" algn="ctr" rotWithShape="0">
                    <a:schemeClr val="tx1"/>
                  </a:outerShdw>
                </a:effectLst>
              </a:rPr>
              <a:t>seven times</a:t>
            </a:r>
            <a:r>
              <a:rPr lang="en-US" sz="3600" dirty="0">
                <a:solidFill>
                  <a:schemeClr val="bg1"/>
                </a:solidFill>
                <a:effectLst>
                  <a:outerShdw blurRad="38100" dist="38100" dir="2700000" algn="ctr" rotWithShape="0">
                    <a:schemeClr val="tx1"/>
                  </a:outerShdw>
                </a:effectLst>
              </a:rPr>
              <a:t> in this chapter.</a:t>
            </a:r>
          </a:p>
          <a:p>
            <a:r>
              <a:rPr lang="en-US" sz="3600" dirty="0">
                <a:solidFill>
                  <a:schemeClr val="bg1"/>
                </a:solidFill>
                <a:effectLst>
                  <a:outerShdw blurRad="38100" dist="38100" dir="2700000" algn="ctr" rotWithShape="0">
                    <a:schemeClr val="tx1"/>
                  </a:outerShdw>
                </a:effectLst>
              </a:rPr>
              <a:t>Daniel’s prayer for his people is one of the truly </a:t>
            </a:r>
            <a:r>
              <a:rPr lang="en-US" sz="3600" b="1" i="1" dirty="0">
                <a:solidFill>
                  <a:schemeClr val="bg1"/>
                </a:solidFill>
                <a:effectLst>
                  <a:outerShdw blurRad="38100" dist="38100" dir="2700000" algn="ctr" rotWithShape="0">
                    <a:schemeClr val="tx1"/>
                  </a:outerShdw>
                </a:effectLst>
              </a:rPr>
              <a:t>great prayers </a:t>
            </a:r>
            <a:r>
              <a:rPr lang="en-US" sz="3600" dirty="0">
                <a:solidFill>
                  <a:schemeClr val="bg1"/>
                </a:solidFill>
                <a:effectLst>
                  <a:outerShdw blurRad="38100" dist="38100" dir="2700000" algn="ctr" rotWithShape="0">
                    <a:schemeClr val="tx1"/>
                  </a:outerShdw>
                </a:effectLst>
              </a:rPr>
              <a:t>in the Bible. </a:t>
            </a:r>
          </a:p>
          <a:p>
            <a:r>
              <a:rPr lang="en-US" sz="3600" dirty="0">
                <a:solidFill>
                  <a:schemeClr val="bg1"/>
                </a:solidFill>
                <a:effectLst>
                  <a:outerShdw blurRad="38100" dist="38100" dir="2700000" algn="ctr" rotWithShape="0">
                    <a:schemeClr val="tx1"/>
                  </a:outerShdw>
                </a:effectLst>
              </a:rPr>
              <a:t>No doubt, this prayer could, in many ways, serve as an excellent example for </a:t>
            </a:r>
            <a:r>
              <a:rPr lang="en-US" sz="3600" b="1" i="1" dirty="0">
                <a:solidFill>
                  <a:schemeClr val="bg1"/>
                </a:solidFill>
                <a:effectLst>
                  <a:outerShdw blurRad="38100" dist="38100" dir="2700000" algn="ctr" rotWithShape="0">
                    <a:schemeClr val="tx1"/>
                  </a:outerShdw>
                </a:effectLst>
              </a:rPr>
              <a:t>us</a:t>
            </a:r>
            <a:r>
              <a:rPr lang="en-US" sz="3600" dirty="0">
                <a:solidFill>
                  <a:schemeClr val="bg1"/>
                </a:solidFill>
                <a:effectLst>
                  <a:outerShdw blurRad="38100" dist="38100" dir="2700000" algn="ctr" rotWithShape="0">
                    <a:schemeClr val="tx1"/>
                  </a:outerShdw>
                </a:effectLst>
              </a:rPr>
              <a:t> as </a:t>
            </a:r>
            <a:r>
              <a:rPr lang="en-US" sz="3600" b="1" i="1" dirty="0">
                <a:solidFill>
                  <a:schemeClr val="bg1"/>
                </a:solidFill>
                <a:effectLst>
                  <a:outerShdw blurRad="38100" dist="38100" dir="2700000" algn="ctr" rotWithShape="0">
                    <a:schemeClr val="tx1"/>
                  </a:outerShdw>
                </a:effectLst>
              </a:rPr>
              <a:t>we</a:t>
            </a:r>
            <a:r>
              <a:rPr lang="en-US" sz="3600" dirty="0">
                <a:solidFill>
                  <a:schemeClr val="bg1"/>
                </a:solidFill>
                <a:effectLst>
                  <a:outerShdw blurRad="38100" dist="38100" dir="2700000" algn="ctr" rotWithShape="0">
                    <a:schemeClr val="tx1"/>
                  </a:outerShdw>
                </a:effectLst>
              </a:rPr>
              <a:t> come before God’s throne of grace.</a:t>
            </a:r>
          </a:p>
          <a:p>
            <a:r>
              <a:rPr lang="en-US" sz="3600" dirty="0">
                <a:solidFill>
                  <a:schemeClr val="bg1"/>
                </a:solidFill>
                <a:effectLst>
                  <a:outerShdw blurRad="38100" dist="38100" dir="2700000" algn="ctr" rotWithShape="0">
                    <a:schemeClr val="tx1"/>
                  </a:outerShdw>
                </a:effectLst>
              </a:rPr>
              <a:t>In the latter part of chapter 9, which I plan to cover next time, we will see God’s </a:t>
            </a:r>
            <a:r>
              <a:rPr lang="en-US" sz="3600" b="1" i="1" dirty="0">
                <a:solidFill>
                  <a:schemeClr val="bg1"/>
                </a:solidFill>
                <a:effectLst>
                  <a:outerShdw blurRad="38100" dist="38100" dir="2700000" algn="ctr" rotWithShape="0">
                    <a:schemeClr val="tx1"/>
                  </a:outerShdw>
                </a:effectLst>
              </a:rPr>
              <a:t>response</a:t>
            </a:r>
            <a:r>
              <a:rPr lang="en-US" sz="3600" dirty="0">
                <a:solidFill>
                  <a:schemeClr val="bg1"/>
                </a:solidFill>
                <a:effectLst>
                  <a:outerShdw blurRad="38100" dist="38100" dir="2700000" algn="ctr" rotWithShape="0">
                    <a:schemeClr val="tx1"/>
                  </a:outerShdw>
                </a:effectLst>
              </a:rPr>
              <a:t> to the prayer of Daniel.</a:t>
            </a:r>
          </a:p>
          <a:p>
            <a:r>
              <a:rPr lang="en-US" sz="3600" dirty="0">
                <a:solidFill>
                  <a:schemeClr val="bg1"/>
                </a:solidFill>
                <a:effectLst>
                  <a:outerShdw blurRad="38100" dist="38100" dir="2700000" algn="ctr" rotWithShape="0">
                    <a:schemeClr val="tx1"/>
                  </a:outerShdw>
                </a:effectLst>
              </a:rPr>
              <a:t>In that portion, Daniel receives what the Angel Gabriel refers to in v. 23 as a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vision</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But unlike the </a:t>
            </a:r>
            <a:r>
              <a:rPr lang="en-US" sz="3600" b="1" i="1" dirty="0">
                <a:solidFill>
                  <a:schemeClr val="bg1"/>
                </a:solidFill>
                <a:effectLst>
                  <a:outerShdw blurRad="38100" dist="38100" dir="2700000" algn="ctr" rotWithShape="0">
                    <a:schemeClr val="tx1"/>
                  </a:outerShdw>
                </a:effectLst>
              </a:rPr>
              <a:t>previous</a:t>
            </a:r>
            <a:r>
              <a:rPr lang="en-US" sz="3600" dirty="0">
                <a:solidFill>
                  <a:schemeClr val="bg1"/>
                </a:solidFill>
                <a:effectLst>
                  <a:outerShdw blurRad="38100" dist="38100" dir="2700000" algn="ctr" rotWithShape="0">
                    <a:schemeClr val="tx1"/>
                  </a:outerShdw>
                </a:effectLst>
              </a:rPr>
              <a:t> two visions, Daniel does not see rams and goats or animals rising out of a sea. Instead, Daniel is given a timetable for the coming of Messiah in a period of time that is referred to in the vision as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seventy weeks</a:t>
            </a:r>
            <a:r>
              <a:rPr lang="en-US" sz="36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1D389C42-B3F1-0C52-C56C-0105D39CD338}"/>
              </a:ext>
            </a:extLst>
          </p:cNvPr>
          <p:cNvSpPr txBox="1"/>
          <p:nvPr/>
        </p:nvSpPr>
        <p:spPr>
          <a:xfrm>
            <a:off x="0" y="6519446"/>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The New American Commentary (pp. </a:t>
            </a:r>
            <a:r>
              <a:rPr lang="en-US" dirty="0">
                <a:solidFill>
                  <a:schemeClr val="bg1"/>
                </a:solidFill>
                <a:effectLst>
                  <a:outerShdw blurRad="38100" dist="38100" dir="2700000" algn="ctr" rotWithShape="0">
                    <a:schemeClr val="tx1"/>
                  </a:outerShdw>
                </a:effectLst>
              </a:rPr>
              <a:t>239-240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12564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AF1DE77-2943-3951-8FF9-4F0340361C0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F844EB6-A2FA-E445-1EE6-A558E3E65158}"/>
              </a:ext>
            </a:extLst>
          </p:cNvPr>
          <p:cNvSpPr>
            <a:spLocks noGrp="1"/>
          </p:cNvSpPr>
          <p:nvPr>
            <p:ph idx="1"/>
          </p:nvPr>
        </p:nvSpPr>
        <p:spPr>
          <a:xfrm>
            <a:off x="108284" y="1232627"/>
            <a:ext cx="11975432" cy="5361526"/>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Yahweh had promised judgment upon all Israel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us</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our rulers</a:t>
            </a:r>
            <a:r>
              <a:rPr lang="en-US" sz="3200" dirty="0">
                <a:solidFill>
                  <a:schemeClr val="bg1"/>
                </a:solidFill>
                <a:effectLst>
                  <a:outerShdw blurRad="38100" dist="38100" dir="2700000" algn="ctr" rotWithShape="0">
                    <a:schemeClr val="tx1"/>
                  </a:outerShdw>
                </a:effectLst>
              </a:rPr>
              <a:t>”) if they broke his covenant. </a:t>
            </a:r>
          </a:p>
          <a:p>
            <a:r>
              <a:rPr lang="en-US" sz="3200" dirty="0">
                <a:solidFill>
                  <a:schemeClr val="bg1"/>
                </a:solidFill>
                <a:effectLst>
                  <a:outerShdw blurRad="38100" dist="38100" dir="2700000" algn="ctr" rotWithShape="0">
                    <a:schemeClr val="tx1"/>
                  </a:outerShdw>
                </a:effectLst>
              </a:rPr>
              <a:t>Now the predicted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calamity</a:t>
            </a:r>
            <a:r>
              <a:rPr lang="en-US" sz="3200" dirty="0">
                <a:solidFill>
                  <a:schemeClr val="bg1"/>
                </a:solidFill>
                <a:effectLst>
                  <a:outerShdw blurRad="38100" dist="38100" dir="2700000" algn="ctr" rotWithShape="0">
                    <a:schemeClr val="tx1"/>
                  </a:outerShdw>
                </a:effectLst>
              </a:rPr>
              <a:t>,” the present exile, had come. </a:t>
            </a:r>
          </a:p>
          <a:p>
            <a:r>
              <a:rPr lang="en-US" sz="3200" dirty="0">
                <a:solidFill>
                  <a:schemeClr val="bg1"/>
                </a:solidFill>
                <a:effectLst>
                  <a:outerShdw blurRad="38100" dist="38100" dir="2700000" algn="ctr" rotWithShape="0">
                    <a:schemeClr val="tx1"/>
                  </a:outerShdw>
                </a:effectLst>
              </a:rPr>
              <a:t>As the Israelites considered their plight, they were reminded that God does not lie.</a:t>
            </a:r>
          </a:p>
          <a:p>
            <a:r>
              <a:rPr lang="en-US" sz="3200" dirty="0">
                <a:solidFill>
                  <a:schemeClr val="bg1"/>
                </a:solidFill>
                <a:effectLst>
                  <a:outerShdw blurRad="38100" dist="38100" dir="2700000" algn="ctr" rotWithShape="0">
                    <a:schemeClr val="tx1"/>
                  </a:outerShdw>
                </a:effectLst>
              </a:rPr>
              <a:t>Daniel’s statement regarding the uniqueness of Jerusalem’s destruction strikes some as surprising. </a:t>
            </a:r>
          </a:p>
          <a:p>
            <a:r>
              <a:rPr lang="en-US" sz="3200" dirty="0">
                <a:solidFill>
                  <a:schemeClr val="bg1"/>
                </a:solidFill>
                <a:effectLst>
                  <a:outerShdw blurRad="38100" dist="38100" dir="2700000" algn="ctr" rotWithShape="0">
                    <a:schemeClr val="tx1"/>
                  </a:outerShdw>
                </a:effectLst>
              </a:rPr>
              <a:t>Certainly, other nations had gone into captivity, and other cities and temples had been destroyed. </a:t>
            </a:r>
          </a:p>
          <a:p>
            <a:r>
              <a:rPr lang="en-US" sz="3200" dirty="0">
                <a:solidFill>
                  <a:schemeClr val="bg1"/>
                </a:solidFill>
                <a:effectLst>
                  <a:outerShdw blurRad="38100" dist="38100" dir="2700000" algn="ctr" rotWithShape="0">
                    <a:schemeClr val="tx1"/>
                  </a:outerShdw>
                </a:effectLst>
              </a:rPr>
              <a:t>Other nations had experienced defeat and deportation, but their gods were idols of lifeless wood, stone, and metal (cf. Ps 135:15–17; Isa 44:9ff.). </a:t>
            </a:r>
          </a:p>
          <a:p>
            <a:r>
              <a:rPr lang="en-US" sz="3200" dirty="0">
                <a:solidFill>
                  <a:schemeClr val="bg1"/>
                </a:solidFill>
                <a:effectLst>
                  <a:outerShdw blurRad="38100" dist="38100" dir="2700000" algn="ctr" rotWithShape="0">
                    <a:schemeClr val="tx1"/>
                  </a:outerShdw>
                </a:effectLst>
              </a:rPr>
              <a:t>Now the people of the </a:t>
            </a:r>
            <a:r>
              <a:rPr lang="en-US" sz="3200" b="1" i="1" dirty="0">
                <a:solidFill>
                  <a:schemeClr val="bg1"/>
                </a:solidFill>
                <a:effectLst>
                  <a:outerShdw blurRad="38100" dist="38100" dir="2700000" algn="ctr" rotWithShape="0">
                    <a:schemeClr val="tx1"/>
                  </a:outerShdw>
                </a:effectLst>
              </a:rPr>
              <a:t>true</a:t>
            </a:r>
            <a:r>
              <a:rPr lang="en-US" sz="3200" dirty="0">
                <a:solidFill>
                  <a:schemeClr val="bg1"/>
                </a:solidFill>
                <a:effectLst>
                  <a:outerShdw blurRad="38100" dist="38100" dir="2700000" algn="ctr" rotWithShape="0">
                    <a:schemeClr val="tx1"/>
                  </a:outerShdw>
                </a:effectLst>
              </a:rPr>
              <a:t> God were in exile, and </a:t>
            </a:r>
            <a:r>
              <a:rPr lang="en-US" sz="3200" b="1" i="1" dirty="0">
                <a:solidFill>
                  <a:schemeClr val="bg1"/>
                </a:solidFill>
                <a:effectLst>
                  <a:outerShdw blurRad="38100" dist="38100" dir="2700000" algn="ctr" rotWithShape="0">
                    <a:schemeClr val="tx1"/>
                  </a:outerShdw>
                </a:effectLst>
              </a:rPr>
              <a:t>his</a:t>
            </a:r>
            <a:r>
              <a:rPr lang="en-US" sz="3200" dirty="0">
                <a:solidFill>
                  <a:schemeClr val="bg1"/>
                </a:solidFill>
                <a:effectLst>
                  <a:outerShdw blurRad="38100" dist="38100" dir="2700000" algn="ctr" rotWithShape="0">
                    <a:schemeClr val="tx1"/>
                  </a:outerShdw>
                </a:effectLst>
              </a:rPr>
              <a:t> city and temple were in ruins. </a:t>
            </a:r>
          </a:p>
          <a:p>
            <a:r>
              <a:rPr lang="en-US" sz="3200" dirty="0">
                <a:solidFill>
                  <a:schemeClr val="bg1"/>
                </a:solidFill>
                <a:effectLst>
                  <a:outerShdw blurRad="38100" dist="38100" dir="2700000" algn="ctr" rotWithShape="0">
                    <a:schemeClr val="tx1"/>
                  </a:outerShdw>
                </a:effectLst>
              </a:rPr>
              <a:t>Truly nothing like this had ever happened in history.</a:t>
            </a:r>
          </a:p>
        </p:txBody>
      </p:sp>
      <p:sp>
        <p:nvSpPr>
          <p:cNvPr id="7" name="Title 1">
            <a:extLst>
              <a:ext uri="{FF2B5EF4-FFF2-40B4-BE49-F238E27FC236}">
                <a16:creationId xmlns:a16="http://schemas.microsoft.com/office/drawing/2014/main" id="{81E6656B-A307-1FAD-B12D-5747F488DCA1}"/>
              </a:ext>
            </a:extLst>
          </p:cNvPr>
          <p:cNvSpPr>
            <a:spLocks noGrp="1"/>
          </p:cNvSpPr>
          <p:nvPr>
            <p:ph type="title"/>
          </p:nvPr>
        </p:nvSpPr>
        <p:spPr>
          <a:xfrm>
            <a:off x="0" y="5"/>
            <a:ext cx="12192000" cy="11447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has confirmed his words, which he spoke against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against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our rulers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ruled us, by bringing upon us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calamity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under the whole heaven there has not been done anything like what has been done against Jerusalem.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13DA0E9-B436-C51F-B42D-D87606BCBEB5}"/>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247</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00506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A17A260-90B9-EEB4-16FA-33593125F59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621C26-B498-D56D-222E-F40021F4D860}"/>
              </a:ext>
            </a:extLst>
          </p:cNvPr>
          <p:cNvSpPr>
            <a:spLocks noGrp="1"/>
          </p:cNvSpPr>
          <p:nvPr>
            <p:ph idx="1"/>
          </p:nvPr>
        </p:nvSpPr>
        <p:spPr>
          <a:xfrm>
            <a:off x="108284" y="1232627"/>
            <a:ext cx="11975432" cy="5361526"/>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Daniel confesses that despite Moses’ warnings, all this calamity has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come upon us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He has lived through the era when Moses’ words became frightening realities. </a:t>
            </a:r>
          </a:p>
          <a:p>
            <a:r>
              <a:rPr lang="en-US" sz="3200" dirty="0">
                <a:solidFill>
                  <a:schemeClr val="bg1"/>
                </a:solidFill>
                <a:effectLst>
                  <a:outerShdw blurRad="38100" dist="38100" dir="2700000" algn="ctr" rotWithShape="0">
                    <a:schemeClr val="tx1"/>
                  </a:outerShdw>
                </a:effectLst>
              </a:rPr>
              <a:t>Perhaps worse still, the people have not </a:t>
            </a:r>
            <a:r>
              <a:rPr lang="en-US" sz="3200" b="1" i="1" dirty="0">
                <a:solidFill>
                  <a:schemeClr val="bg1"/>
                </a:solidFill>
                <a:effectLst>
                  <a:outerShdw blurRad="38100" dist="38100" dir="2700000" algn="ctr" rotWithShape="0">
                    <a:schemeClr val="tx1"/>
                  </a:outerShdw>
                </a:effectLst>
              </a:rPr>
              <a:t>learned</a:t>
            </a:r>
            <a:r>
              <a:rPr lang="en-US" sz="3200" dirty="0">
                <a:solidFill>
                  <a:schemeClr val="bg1"/>
                </a:solidFill>
                <a:effectLst>
                  <a:outerShdw blurRad="38100" dist="38100" dir="2700000" algn="ctr" rotWithShape="0">
                    <a:schemeClr val="tx1"/>
                  </a:outerShdw>
                </a:effectLst>
              </a:rPr>
              <a:t> from these times. </a:t>
            </a:r>
          </a:p>
          <a:p>
            <a:r>
              <a:rPr lang="en-US" sz="3200" dirty="0">
                <a:solidFill>
                  <a:schemeClr val="bg1"/>
                </a:solidFill>
                <a:effectLst>
                  <a:outerShdw blurRad="38100" dist="38100" dir="2700000" algn="ctr" rotWithShape="0">
                    <a:schemeClr val="tx1"/>
                  </a:outerShdw>
                </a:effectLst>
              </a:rPr>
              <a:t>Leviticus 26:40-45, Deuteronomy 30:1-10 and 1 Kings 8:46-53 state that God will </a:t>
            </a:r>
            <a:r>
              <a:rPr lang="en-US" sz="3200" b="1" i="1" dirty="0">
                <a:solidFill>
                  <a:schemeClr val="bg1"/>
                </a:solidFill>
                <a:effectLst>
                  <a:outerShdw blurRad="38100" dist="38100" dir="2700000" algn="ctr" rotWithShape="0">
                    <a:schemeClr val="tx1"/>
                  </a:outerShdw>
                </a:effectLst>
              </a:rPr>
              <a:t>restore</a:t>
            </a:r>
            <a:r>
              <a:rPr lang="en-US" sz="3200" dirty="0">
                <a:solidFill>
                  <a:schemeClr val="bg1"/>
                </a:solidFill>
                <a:effectLst>
                  <a:outerShdw blurRad="38100" dist="38100" dir="2700000" algn="ctr" rotWithShape="0">
                    <a:schemeClr val="tx1"/>
                  </a:outerShdw>
                </a:effectLst>
              </a:rPr>
              <a:t> the people when they </a:t>
            </a:r>
            <a:r>
              <a:rPr lang="en-US" sz="3200" b="1" i="1" dirty="0">
                <a:solidFill>
                  <a:schemeClr val="bg1"/>
                </a:solidFill>
                <a:effectLst>
                  <a:outerShdw blurRad="38100" dist="38100" dir="2700000" algn="ctr" rotWithShape="0">
                    <a:schemeClr val="tx1"/>
                  </a:outerShdw>
                </a:effectLst>
              </a:rPr>
              <a:t>confess</a:t>
            </a:r>
            <a:r>
              <a:rPr lang="en-US" sz="3200" dirty="0">
                <a:solidFill>
                  <a:schemeClr val="bg1"/>
                </a:solidFill>
                <a:effectLst>
                  <a:outerShdw blurRad="38100" dist="38100" dir="2700000" algn="ctr" rotWithShape="0">
                    <a:schemeClr val="tx1"/>
                  </a:outerShdw>
                </a:effectLst>
              </a:rPr>
              <a:t> their sins (Lev. 26:40), return to God (Deut. 30:2). </a:t>
            </a:r>
          </a:p>
          <a:p>
            <a:r>
              <a:rPr lang="en-US" sz="3200" dirty="0">
                <a:solidFill>
                  <a:schemeClr val="bg1"/>
                </a:solidFill>
                <a:effectLst>
                  <a:outerShdw blurRad="38100" dist="38100" dir="2700000" algn="ctr" rotWithShape="0">
                    <a:schemeClr val="tx1"/>
                  </a:outerShdw>
                </a:effectLst>
              </a:rPr>
              <a:t>Jeremiah 29:12-14 promises that restoration will follow true, heartfelt seeking of God. </a:t>
            </a:r>
          </a:p>
          <a:p>
            <a:r>
              <a:rPr lang="en-US" sz="3200" dirty="0">
                <a:solidFill>
                  <a:schemeClr val="bg1"/>
                </a:solidFill>
                <a:effectLst>
                  <a:outerShdw blurRad="38100" dist="38100" dir="2700000" algn="ctr" rotWithShape="0">
                    <a:schemeClr val="tx1"/>
                  </a:outerShdw>
                </a:effectLst>
              </a:rPr>
              <a:t>But so far, the people have not pleaded to the face of their God; they have not turned from iniquity. </a:t>
            </a:r>
          </a:p>
          <a:p>
            <a:r>
              <a:rPr lang="en-US" sz="3200" dirty="0">
                <a:solidFill>
                  <a:schemeClr val="bg1"/>
                </a:solidFill>
                <a:effectLst>
                  <a:outerShdw blurRad="38100" dist="38100" dir="2700000" algn="ctr" rotWithShape="0">
                    <a:schemeClr val="tx1"/>
                  </a:outerShdw>
                </a:effectLst>
              </a:rPr>
              <a:t>Therefore, they have not shown signs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gaining insight </a:t>
            </a:r>
            <a:r>
              <a:rPr lang="en-US" sz="3200" dirty="0">
                <a:solidFill>
                  <a:schemeClr val="bg1"/>
                </a:solidFill>
                <a:effectLst>
                  <a:outerShdw blurRad="38100" dist="38100" dir="2700000" algn="ctr" rotWithShape="0">
                    <a:schemeClr val="tx1"/>
                  </a:outerShdw>
                </a:effectLst>
              </a:rPr>
              <a:t>” from God’s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truth</a:t>
            </a:r>
            <a:r>
              <a:rPr lang="en-US" sz="32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0BFBD357-C5F0-EDD3-32AD-6BDA523751F6}"/>
              </a:ext>
            </a:extLst>
          </p:cNvPr>
          <p:cNvSpPr>
            <a:spLocks noGrp="1"/>
          </p:cNvSpPr>
          <p:nvPr>
            <p:ph type="title"/>
          </p:nvPr>
        </p:nvSpPr>
        <p:spPr>
          <a:xfrm>
            <a:off x="0" y="5"/>
            <a:ext cx="12192000" cy="11447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it is written in the Law of Moses, all this calamity has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come upon us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yet we have not entreated the favor of the LORD our God, turning from our iniquities and gaining insight by your truth.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1D59591-50CE-53D2-C2D4-7FE278B11494}"/>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House, Paul R.; Daniel (Tyndale Old Testament Commentaries); (p. </a:t>
            </a:r>
            <a:r>
              <a:rPr lang="en-US" dirty="0">
                <a:solidFill>
                  <a:schemeClr val="bg1"/>
                </a:solidFill>
                <a:effectLst>
                  <a:outerShdw blurRad="38100" dist="38100" dir="2700000" algn="ctr" rotWithShape="0">
                    <a:schemeClr val="tx1"/>
                  </a:outerShdw>
                </a:effectLst>
              </a:rPr>
              <a:t>154</a:t>
            </a:r>
            <a:r>
              <a:rPr lang="en-US" dirty="0">
                <a:solidFill>
                  <a:srgbClr val="FFFFFF"/>
                </a:solidFill>
                <a:effectLst>
                  <a:outerShdw blurRad="50800" dist="50800" dir="5400000" algn="ctr">
                    <a:srgbClr val="000000"/>
                  </a:outerShdw>
                </a:effectLst>
                <a:latin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74509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EF7A16F-DFDA-6676-8E09-65337DE5CFB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44C207-E445-EA44-3CC8-5CE82D1AB399}"/>
              </a:ext>
            </a:extLst>
          </p:cNvPr>
          <p:cNvSpPr>
            <a:spLocks noGrp="1"/>
          </p:cNvSpPr>
          <p:nvPr>
            <p:ph idx="1"/>
          </p:nvPr>
        </p:nvSpPr>
        <p:spPr>
          <a:xfrm>
            <a:off x="108284" y="1780462"/>
            <a:ext cx="11975432" cy="4813691"/>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Given this level of covenant infidelity and unwillingness to learn, God has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kept ready </a:t>
            </a:r>
            <a:r>
              <a:rPr lang="en-US" sz="3200" dirty="0">
                <a:solidFill>
                  <a:schemeClr val="bg1"/>
                </a:solidFill>
                <a:effectLst>
                  <a:outerShdw blurRad="38100" dist="38100" dir="2700000" algn="ctr" rotWithShape="0">
                    <a:schemeClr val="tx1"/>
                  </a:outerShdw>
                </a:effectLst>
              </a:rPr>
              <a: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calamity</a:t>
            </a:r>
            <a:r>
              <a:rPr lang="en-US" sz="3200" dirty="0">
                <a:solidFill>
                  <a:schemeClr val="bg1"/>
                </a:solidFill>
                <a:effectLst>
                  <a:outerShdw blurRad="38100" dist="38100" dir="2700000" algn="ctr" rotWithShape="0">
                    <a:schemeClr val="tx1"/>
                  </a:outerShdw>
                </a:effectLst>
              </a:rPr>
              <a:t>” they continue to experience. </a:t>
            </a:r>
          </a:p>
          <a:p>
            <a:r>
              <a:rPr lang="en-US" sz="3200" dirty="0">
                <a:solidFill>
                  <a:schemeClr val="bg1"/>
                </a:solidFill>
                <a:effectLst>
                  <a:outerShdw blurRad="38100" dist="38100" dir="2700000" algn="ctr" rotWithShape="0">
                    <a:schemeClr val="tx1"/>
                  </a:outerShdw>
                </a:effectLst>
              </a:rPr>
              <a:t>He keeps using it as a tool of instruction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 is righteous</a:t>
            </a:r>
            <a:r>
              <a:rPr lang="en-US" sz="3200" dirty="0">
                <a:solidFill>
                  <a:schemeClr val="bg1"/>
                </a:solidFill>
                <a:effectLst>
                  <a:outerShdw blurRad="38100" dist="38100" dir="2700000" algn="ctr" rotWithShape="0">
                    <a:schemeClr val="tx1"/>
                  </a:outerShdw>
                </a:effectLst>
              </a:rPr>
              <a:t>” to do so. </a:t>
            </a:r>
          </a:p>
          <a:p>
            <a:r>
              <a:rPr lang="en-US" sz="3200" dirty="0">
                <a:solidFill>
                  <a:schemeClr val="bg1"/>
                </a:solidFill>
                <a:effectLst>
                  <a:outerShdw blurRad="38100" dist="38100" dir="2700000" algn="ctr" rotWithShape="0">
                    <a:schemeClr val="tx1"/>
                  </a:outerShdw>
                </a:effectLst>
              </a:rPr>
              <a:t>Daniel desires for God to change things. Therefore, he confesses that he and his fellow Israelites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have sinned</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done wickedly</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Nonetheless, he says, Yahweh remains our God, and Israel remains his people, the ones 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brought…</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out of the land of Egypt </a:t>
            </a:r>
            <a:r>
              <a:rPr lang="en-US" sz="3200" dirty="0">
                <a:solidFill>
                  <a:schemeClr val="bg1"/>
                </a:solidFill>
                <a:effectLst>
                  <a:outerShdw blurRad="38100" dist="38100" dir="2700000" algn="ctr" rotWithShape="0">
                    <a:schemeClr val="tx1"/>
                  </a:outerShdw>
                </a:effectLst>
              </a:rPr>
              <a:t>” and thus made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a:t>
            </a:r>
            <a:r>
              <a:rPr lang="en-US" sz="3200" dirty="0">
                <a:solidFill>
                  <a:schemeClr val="bg1"/>
                </a:solidFill>
                <a:effectLst>
                  <a:outerShdw blurRad="38100" dist="38100" dir="2700000" algn="ctr" rotWithShape="0">
                    <a:schemeClr val="tx1"/>
                  </a:outerShdw>
                </a:effectLst>
              </a:rPr>
              <a:t>” for himself. </a:t>
            </a:r>
          </a:p>
          <a:p>
            <a:r>
              <a:rPr lang="en-US" sz="3200" dirty="0">
                <a:solidFill>
                  <a:schemeClr val="bg1"/>
                </a:solidFill>
                <a:effectLst>
                  <a:outerShdw blurRad="38100" dist="38100" dir="2700000" algn="ctr" rotWithShape="0">
                    <a:schemeClr val="tx1"/>
                  </a:outerShdw>
                </a:effectLst>
              </a:rPr>
              <a:t>As Moses did in Exodus 32:11-14 in the aftermath of the golden calf debacle, Daniel prays based on God’s covenant fidelity and character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a:t>
            </a:r>
            <a:r>
              <a:rPr lang="en-US" sz="3200" dirty="0">
                <a:solidFill>
                  <a:schemeClr val="bg1"/>
                </a:solidFill>
                <a:effectLst>
                  <a:outerShdw blurRad="38100" dist="38100" dir="2700000" algn="ctr" rotWithShape="0">
                    <a:schemeClr val="tx1"/>
                  </a:outerShdw>
                </a:effectLst>
              </a:rPr>
              <a:t>”) shown to all nations by his relationship with Israel. </a:t>
            </a:r>
          </a:p>
          <a:p>
            <a:r>
              <a:rPr lang="en-US" sz="3200" dirty="0">
                <a:solidFill>
                  <a:schemeClr val="bg1"/>
                </a:solidFill>
                <a:effectLst>
                  <a:outerShdw blurRad="38100" dist="38100" dir="2700000" algn="ctr" rotWithShape="0">
                    <a:schemeClr val="tx1"/>
                  </a:outerShdw>
                </a:effectLst>
              </a:rPr>
              <a:t>As Jeremiah 29:10–14 urges, Daniel prays, seeks God and turns from sin. </a:t>
            </a:r>
          </a:p>
          <a:p>
            <a:r>
              <a:rPr lang="en-US" sz="3200" dirty="0">
                <a:solidFill>
                  <a:schemeClr val="bg1"/>
                </a:solidFill>
                <a:effectLst>
                  <a:outerShdw blurRad="38100" dist="38100" dir="2700000" algn="ctr" rotWithShape="0">
                    <a:schemeClr val="tx1"/>
                  </a:outerShdw>
                </a:effectLst>
              </a:rPr>
              <a:t>Daniel obeys the words in Jeremiah’s scroll, for he has </a:t>
            </a:r>
            <a:r>
              <a:rPr lang="en-US" sz="3200" b="1" i="1" dirty="0">
                <a:solidFill>
                  <a:schemeClr val="bg1"/>
                </a:solidFill>
                <a:effectLst>
                  <a:outerShdw blurRad="38100" dist="38100" dir="2700000" algn="ctr" rotWithShape="0">
                    <a:schemeClr val="tx1"/>
                  </a:outerShdw>
                </a:effectLst>
              </a:rPr>
              <a:t>cultivated</a:t>
            </a:r>
            <a:r>
              <a:rPr lang="en-US" sz="3200" dirty="0">
                <a:solidFill>
                  <a:schemeClr val="bg1"/>
                </a:solidFill>
                <a:effectLst>
                  <a:outerShdw blurRad="38100" dist="38100" dir="2700000" algn="ctr" rotWithShape="0">
                    <a:schemeClr val="tx1"/>
                  </a:outerShdw>
                </a:effectLst>
              </a:rPr>
              <a:t> the </a:t>
            </a:r>
            <a:r>
              <a:rPr lang="en-US" sz="3200" b="1" i="1" dirty="0">
                <a:solidFill>
                  <a:schemeClr val="bg1"/>
                </a:solidFill>
                <a:effectLst>
                  <a:outerShdw blurRad="38100" dist="38100" dir="2700000" algn="ctr" rotWithShape="0">
                    <a:schemeClr val="tx1"/>
                  </a:outerShdw>
                </a:effectLst>
              </a:rPr>
              <a:t>habit</a:t>
            </a:r>
            <a:r>
              <a:rPr lang="en-US" sz="3200" dirty="0">
                <a:solidFill>
                  <a:schemeClr val="bg1"/>
                </a:solidFill>
                <a:effectLst>
                  <a:outerShdw blurRad="38100" dist="38100" dir="2700000" algn="ctr" rotWithShape="0">
                    <a:schemeClr val="tx1"/>
                  </a:outerShdw>
                </a:effectLst>
              </a:rPr>
              <a:t> of obeying God’s Word (see 1:8-16).</a:t>
            </a:r>
          </a:p>
        </p:txBody>
      </p:sp>
      <p:sp>
        <p:nvSpPr>
          <p:cNvPr id="7" name="Title 1">
            <a:extLst>
              <a:ext uri="{FF2B5EF4-FFF2-40B4-BE49-F238E27FC236}">
                <a16:creationId xmlns:a16="http://schemas.microsoft.com/office/drawing/2014/main" id="{6138A9A0-21BD-801B-AFA1-ED849E9CE843}"/>
              </a:ext>
            </a:extLst>
          </p:cNvPr>
          <p:cNvSpPr>
            <a:spLocks noGrp="1"/>
          </p:cNvSpPr>
          <p:nvPr>
            <p:ph type="title"/>
          </p:nvPr>
        </p:nvSpPr>
        <p:spPr>
          <a:xfrm>
            <a:off x="0" y="5"/>
            <a:ext cx="12192000" cy="170794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the LORD has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kept ready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calamity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has brought it upon us, for the LORD our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 is righteous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all the works that he has done, and we have not obeyed his voice.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now, O Lord our God, who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brought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your people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out of the land of Egypt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a mighty hand, and have made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yourself, as at this day, we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have sinned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we have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done wickedly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CFDB7F3-1C8C-1ABB-2767-E63F714B79C3}"/>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House, Paul R.; Daniel (Tyndale Old Testament Commentaries); (</a:t>
            </a:r>
            <a:r>
              <a:rPr lang="en-US" dirty="0">
                <a:solidFill>
                  <a:schemeClr val="bg1"/>
                </a:solidFill>
                <a:effectLst>
                  <a:outerShdw blurRad="38100" dist="38100" dir="2700000" algn="ctr" rotWithShape="0">
                    <a:schemeClr val="tx1"/>
                  </a:outerShdw>
                </a:effectLst>
              </a:rPr>
              <a:t>pp. 154-155</a:t>
            </a:r>
            <a:r>
              <a:rPr lang="en-US" dirty="0">
                <a:solidFill>
                  <a:srgbClr val="FFFFFF"/>
                </a:solidFill>
                <a:effectLst>
                  <a:outerShdw blurRad="50800" dist="50800" dir="5400000" algn="ctr">
                    <a:srgbClr val="000000"/>
                  </a:outerShdw>
                </a:effectLst>
                <a:latin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0443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B978055-1EDB-FB8A-47BA-6E5E300D8DB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C3B73A-352C-65FD-227F-55574C585619}"/>
              </a:ext>
            </a:extLst>
          </p:cNvPr>
          <p:cNvSpPr>
            <a:spLocks noGrp="1"/>
          </p:cNvSpPr>
          <p:nvPr>
            <p:ph idx="1"/>
          </p:nvPr>
        </p:nvSpPr>
        <p:spPr>
          <a:xfrm>
            <a:off x="108284" y="1148036"/>
            <a:ext cx="11975432" cy="5514598"/>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Here Daniel declares that the </a:t>
            </a:r>
            <a:r>
              <a:rPr lang="en-US" sz="3200" b="1" i="1" dirty="0">
                <a:solidFill>
                  <a:schemeClr val="bg1"/>
                </a:solidFill>
                <a:effectLst>
                  <a:outerShdw blurRad="38100" dist="38100" dir="2700000" algn="ctr" rotWithShape="0">
                    <a:schemeClr val="tx1"/>
                  </a:outerShdw>
                </a:effectLst>
              </a:rPr>
              <a:t>basis</a:t>
            </a:r>
            <a:r>
              <a:rPr lang="en-US" sz="3200" dirty="0">
                <a:solidFill>
                  <a:schemeClr val="bg1"/>
                </a:solidFill>
                <a:effectLst>
                  <a:outerShdw blurRad="38100" dist="38100" dir="2700000" algn="ctr" rotWithShape="0">
                    <a:schemeClr val="tx1"/>
                  </a:outerShdw>
                </a:effectLst>
              </a:rPr>
              <a:t> of his plea was the </a:t>
            </a:r>
            <a:r>
              <a:rPr lang="en-US" sz="3200" b="1" i="1" dirty="0">
                <a:solidFill>
                  <a:schemeClr val="bg1"/>
                </a:solidFill>
                <a:effectLst>
                  <a:outerShdw blurRad="38100" dist="38100" dir="2700000" algn="ctr" rotWithShape="0">
                    <a:schemeClr val="tx1"/>
                  </a:outerShdw>
                </a:effectLst>
              </a:rPr>
              <a:t>righteousness</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of God </a:t>
            </a:r>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according to all your righteous acts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point he makes is that justice has been served. Israel has been punished for their sins, and now it would be right (“just”) for God to restore the nation (cf. Isa 40:2; Lev 26:41).</a:t>
            </a:r>
          </a:p>
          <a:p>
            <a:r>
              <a:rPr lang="en-US" sz="3200" dirty="0">
                <a:solidFill>
                  <a:schemeClr val="bg1"/>
                </a:solidFill>
                <a:effectLst>
                  <a:outerShdw blurRad="38100" dist="38100" dir="2700000" algn="ctr" rotWithShape="0">
                    <a:schemeClr val="tx1"/>
                  </a:outerShdw>
                </a:effectLst>
              </a:rPr>
              <a:t>Daniel </a:t>
            </a:r>
            <a:r>
              <a:rPr lang="en-US" sz="3200" b="1" i="1" dirty="0">
                <a:solidFill>
                  <a:schemeClr val="bg1"/>
                </a:solidFill>
                <a:effectLst>
                  <a:outerShdw blurRad="38100" dist="38100" dir="2700000" algn="ctr" rotWithShape="0">
                    <a:schemeClr val="tx1"/>
                  </a:outerShdw>
                </a:effectLst>
              </a:rPr>
              <a:t>reminds</a:t>
            </a:r>
            <a:r>
              <a:rPr lang="en-US" sz="3200" dirty="0">
                <a:solidFill>
                  <a:schemeClr val="bg1"/>
                </a:solidFill>
                <a:effectLst>
                  <a:outerShdw blurRad="38100" dist="38100" dir="2700000" algn="ctr" rotWithShape="0">
                    <a:schemeClr val="tx1"/>
                  </a:outerShdw>
                </a:effectLst>
              </a:rPr>
              <a:t> Yahweh of Jerusalem’s relationship to him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city Jerusalem,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holy hill</a:t>
            </a:r>
            <a:r>
              <a:rPr lang="en-US" sz="3200" dirty="0">
                <a:solidFill>
                  <a:schemeClr val="bg1"/>
                </a:solidFill>
                <a:effectLst>
                  <a:outerShdw blurRad="38100" dist="38100" dir="2700000" algn="ctr" rotWithShape="0">
                    <a:schemeClr val="tx1"/>
                  </a:outerShdw>
                </a:effectLst>
              </a:rPr>
              <a:t>”) and urges him to act for the sake of his own glory and honor. </a:t>
            </a:r>
          </a:p>
          <a:p>
            <a:r>
              <a:rPr lang="en-US" sz="3200" dirty="0">
                <a:solidFill>
                  <a:schemeClr val="bg1"/>
                </a:solidFill>
                <a:effectLst>
                  <a:outerShdw blurRad="38100" dist="38100" dir="2700000" algn="ctr" rotWithShape="0">
                    <a:schemeClr val="tx1"/>
                  </a:outerShdw>
                </a:effectLst>
              </a:rPr>
              <a:t>The prophet quickly acknowledged that although Jerusalem was Yahweh’s special city, its desolation was due to </a:t>
            </a:r>
            <a:r>
              <a:rPr lang="en-US" sz="3200" b="1" i="1" dirty="0">
                <a:solidFill>
                  <a:schemeClr val="bg1"/>
                </a:solidFill>
                <a:effectLst>
                  <a:outerShdw blurRad="38100" dist="38100" dir="2700000" algn="ctr" rotWithShape="0">
                    <a:schemeClr val="tx1"/>
                  </a:outerShdw>
                </a:effectLst>
              </a:rPr>
              <a:t>Israel’s</a:t>
            </a:r>
            <a:r>
              <a:rPr lang="en-US" sz="3200" dirty="0">
                <a:solidFill>
                  <a:schemeClr val="bg1"/>
                </a:solidFill>
                <a:effectLst>
                  <a:outerShdw blurRad="38100" dist="38100" dir="2700000" algn="ctr" rotWithShape="0">
                    <a:schemeClr val="tx1"/>
                  </a:outerShdw>
                </a:effectLst>
              </a:rPr>
              <a:t> sin,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to any flaw in the character of Yahweh or a lack of power on his part. </a:t>
            </a:r>
          </a:p>
          <a:p>
            <a:r>
              <a:rPr lang="en-US" sz="3200" dirty="0">
                <a:solidFill>
                  <a:schemeClr val="bg1"/>
                </a:solidFill>
                <a:effectLst>
                  <a:outerShdw blurRad="38100" dist="38100" dir="2700000" algn="ctr" rotWithShape="0">
                    <a:schemeClr val="tx1"/>
                  </a:outerShdw>
                </a:effectLst>
              </a:rPr>
              <a:t>Because of sin both Jerusalem and the Jewish people had become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byword </a:t>
            </a:r>
            <a:r>
              <a:rPr lang="en-US" sz="3200" dirty="0">
                <a:solidFill>
                  <a:schemeClr val="bg1"/>
                </a:solidFill>
                <a:effectLst>
                  <a:outerShdw blurRad="38100" dist="38100" dir="2700000" algn="ctr" rotWithShape="0">
                    <a:schemeClr val="tx1"/>
                  </a:outerShdw>
                </a:effectLst>
              </a:rPr>
              <a:t>” (an object of scorn) to all the surrounding nations. </a:t>
            </a:r>
          </a:p>
          <a:p>
            <a:r>
              <a:rPr lang="en-US" sz="3200" dirty="0">
                <a:solidFill>
                  <a:schemeClr val="bg1"/>
                </a:solidFill>
                <a:effectLst>
                  <a:outerShdw blurRad="38100" dist="38100" dir="2700000" algn="ctr" rotWithShape="0">
                    <a:schemeClr val="tx1"/>
                  </a:outerShdw>
                </a:effectLst>
              </a:rPr>
              <a:t>Because Jerusalem had been destroyed and the Jews had been scattered, other nations looked down upon them as an insignificant people.</a:t>
            </a:r>
          </a:p>
        </p:txBody>
      </p:sp>
      <p:sp>
        <p:nvSpPr>
          <p:cNvPr id="7" name="Title 1">
            <a:extLst>
              <a:ext uri="{FF2B5EF4-FFF2-40B4-BE49-F238E27FC236}">
                <a16:creationId xmlns:a16="http://schemas.microsoft.com/office/drawing/2014/main" id="{16FF9A51-A8B3-9AC2-327A-D8F602D77A8E}"/>
              </a:ext>
            </a:extLst>
          </p:cNvPr>
          <p:cNvSpPr>
            <a:spLocks noGrp="1"/>
          </p:cNvSpPr>
          <p:nvPr>
            <p:ph type="title"/>
          </p:nvPr>
        </p:nvSpPr>
        <p:spPr>
          <a:xfrm>
            <a:off x="0" y="6"/>
            <a:ext cx="12192000" cy="107955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Lord,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according to all your righteous acts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let your anger and your wrath turn away from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city Jerusalem, your holy hill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for our sins, and for the iniquities of our fathers, Jerusalem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people have become a byword among all who are around us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7FD8439-A405-1187-1ED8-38797E31D952}"/>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248</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3531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D7C467A-6025-C5B0-5CF7-2CB314EA01C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323DEAF-3933-4D5A-2A12-2EB3AF622CD3}"/>
              </a:ext>
            </a:extLst>
          </p:cNvPr>
          <p:cNvSpPr>
            <a:spLocks noGrp="1"/>
          </p:cNvSpPr>
          <p:nvPr>
            <p:ph idx="1"/>
          </p:nvPr>
        </p:nvSpPr>
        <p:spPr>
          <a:xfrm>
            <a:off x="108284" y="1284514"/>
            <a:ext cx="11975432" cy="5204154"/>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In the previous verse, Daniel prayed for a restoration of Yahweh’s </a:t>
            </a:r>
            <a:r>
              <a:rPr lang="en-US" sz="3200" b="1" i="1" dirty="0">
                <a:solidFill>
                  <a:schemeClr val="bg1"/>
                </a:solidFill>
                <a:effectLst>
                  <a:outerShdw blurRad="38100" dist="38100" dir="2700000" algn="ctr" rotWithShape="0">
                    <a:schemeClr val="tx1"/>
                  </a:outerShdw>
                </a:effectLst>
              </a:rPr>
              <a:t>city</a:t>
            </a:r>
            <a:r>
              <a:rPr lang="en-US" sz="3200" dirty="0">
                <a:solidFill>
                  <a:schemeClr val="bg1"/>
                </a:solidFill>
                <a:effectLst>
                  <a:outerShdw blurRad="38100" dist="38100" dir="2700000" algn="ctr" rotWithShape="0">
                    <a:schemeClr val="tx1"/>
                  </a:outerShdw>
                </a:effectLst>
              </a:rPr>
              <a:t>, Jerusalem; here he requested the rebuilding of Yahweh’s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sanctuary</a:t>
            </a:r>
            <a:r>
              <a:rPr lang="en-US" sz="3200" dirty="0">
                <a:solidFill>
                  <a:schemeClr val="bg1"/>
                </a:solidFill>
                <a:effectLst>
                  <a:outerShdw blurRad="38100" dist="38100" dir="2700000" algn="ctr" rotWithShape="0">
                    <a:schemeClr val="tx1"/>
                  </a:outerShdw>
                </a:effectLst>
              </a:rPr>
              <a:t>”, the temple. </a:t>
            </a:r>
          </a:p>
          <a:p>
            <a:r>
              <a:rPr lang="en-US" sz="3200" dirty="0">
                <a:solidFill>
                  <a:schemeClr val="bg1"/>
                </a:solidFill>
                <a:effectLst>
                  <a:outerShdw blurRad="38100" dist="38100" dir="2700000" algn="ctr" rotWithShape="0">
                    <a:schemeClr val="tx1"/>
                  </a:outerShdw>
                </a:effectLst>
              </a:rPr>
              <a:t>Daniel pleaded with Yahweh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listen</a:t>
            </a:r>
            <a:r>
              <a:rPr lang="en-US" sz="3200" dirty="0">
                <a:solidFill>
                  <a:schemeClr val="bg1"/>
                </a:solidFill>
                <a:effectLst>
                  <a:outerShdw blurRad="38100" dist="38100" dir="2700000" algn="ctr" rotWithShape="0">
                    <a:schemeClr val="tx1"/>
                  </a:outerShdw>
                </a:effectLst>
              </a:rPr>
              <a:t>”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prayer</a:t>
            </a:r>
            <a:r>
              <a:rPr lang="en-US" sz="3200" dirty="0">
                <a:solidFill>
                  <a:schemeClr val="bg1"/>
                </a:solidFill>
                <a:effectLst>
                  <a:outerShdw blurRad="38100" dist="38100" dir="2700000" algn="ctr" rotWithShape="0">
                    <a:schemeClr val="tx1"/>
                  </a:outerShdw>
                </a:effectLst>
              </a:rPr>
              <a:t>” and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pleas for mercy</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Lord was entreated to cause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face to shine</a:t>
            </a:r>
            <a:r>
              <a:rPr lang="en-US" sz="3200" dirty="0">
                <a:solidFill>
                  <a:schemeClr val="bg1"/>
                </a:solidFill>
                <a:effectLst>
                  <a:outerShdw blurRad="38100" dist="38100" dir="2700000" algn="ctr" rotWithShape="0">
                    <a:schemeClr val="tx1"/>
                  </a:outerShdw>
                </a:effectLst>
              </a:rPr>
              <a:t> on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sanctuary, which is desolate</a:t>
            </a:r>
            <a:r>
              <a:rPr lang="en-US" sz="3200" dirty="0">
                <a:solidFill>
                  <a:schemeClr val="bg1"/>
                </a:solidFill>
                <a:effectLst>
                  <a:outerShdw blurRad="38100" dist="38100" dir="2700000" algn="ctr" rotWithShape="0">
                    <a:schemeClr val="tx1"/>
                  </a:outerShdw>
                </a:effectLst>
              </a:rPr>
              <a:t>” in Jerusalem. </a:t>
            </a:r>
          </a:p>
          <a:p>
            <a:r>
              <a:rPr lang="en-US" sz="3200" dirty="0">
                <a:solidFill>
                  <a:schemeClr val="bg1"/>
                </a:solidFill>
                <a:effectLst>
                  <a:outerShdw blurRad="38100" dist="38100" dir="2700000" algn="ctr" rotWithShape="0">
                    <a:schemeClr val="tx1"/>
                  </a:outerShdw>
                </a:effectLst>
              </a:rPr>
              <a:t>Daniel was asking that the temple be rebuilt for the </a:t>
            </a:r>
            <a:r>
              <a:rPr lang="en-US" sz="3200" b="1" i="1" dirty="0">
                <a:solidFill>
                  <a:schemeClr val="bg1"/>
                </a:solidFill>
                <a:effectLst>
                  <a:outerShdw blurRad="38100" dist="38100" dir="2700000" algn="ctr" rotWithShape="0">
                    <a:schemeClr val="tx1"/>
                  </a:outerShdw>
                </a:effectLst>
              </a:rPr>
              <a:t>Lord’s</a:t>
            </a:r>
            <a:r>
              <a:rPr lang="en-US" sz="3200" dirty="0">
                <a:solidFill>
                  <a:schemeClr val="bg1"/>
                </a:solidFill>
                <a:effectLst>
                  <a:outerShdw blurRad="38100" dist="38100" dir="2700000" algn="ctr" rotWithShape="0">
                    <a:schemeClr val="tx1"/>
                  </a:outerShdw>
                </a:effectLst>
              </a:rPr>
              <a:t> sake. </a:t>
            </a:r>
          </a:p>
          <a:p>
            <a:r>
              <a:rPr lang="en-US" sz="3200" dirty="0">
                <a:solidFill>
                  <a:schemeClr val="bg1"/>
                </a:solidFill>
                <a:effectLst>
                  <a:outerShdw blurRad="38100" dist="38100" dir="2700000" algn="ctr" rotWithShape="0">
                    <a:schemeClr val="tx1"/>
                  </a:outerShdw>
                </a:effectLst>
              </a:rPr>
              <a:t>Not only was the destroyed temple a disgrace for Yahweh’s </a:t>
            </a:r>
            <a:r>
              <a:rPr lang="en-US" sz="3200" b="1" i="1" dirty="0">
                <a:solidFill>
                  <a:schemeClr val="bg1"/>
                </a:solidFill>
                <a:effectLst>
                  <a:outerShdw blurRad="38100" dist="38100" dir="2700000" algn="ctr" rotWithShape="0">
                    <a:schemeClr val="tx1"/>
                  </a:outerShdw>
                </a:effectLst>
              </a:rPr>
              <a:t>people</a:t>
            </a:r>
            <a:r>
              <a:rPr lang="en-US" sz="3200" dirty="0">
                <a:solidFill>
                  <a:schemeClr val="bg1"/>
                </a:solidFill>
                <a:effectLst>
                  <a:outerShdw blurRad="38100" dist="38100" dir="2700000" algn="ctr" rotWithShape="0">
                    <a:schemeClr val="tx1"/>
                  </a:outerShdw>
                </a:effectLst>
              </a:rPr>
              <a:t> but for Yahweh </a:t>
            </a:r>
            <a:r>
              <a:rPr lang="en-US" sz="3200" b="1" i="1" dirty="0">
                <a:solidFill>
                  <a:schemeClr val="bg1"/>
                </a:solidFill>
                <a:effectLst>
                  <a:outerShdw blurRad="38100" dist="38100" dir="2700000" algn="ctr" rotWithShape="0">
                    <a:schemeClr val="tx1"/>
                  </a:outerShdw>
                </a:effectLst>
              </a:rPr>
              <a:t>himself</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nations would think that Israel’s God was weak and insignificant if he was unable to protect his own sanctuary.</a:t>
            </a:r>
          </a:p>
        </p:txBody>
      </p:sp>
      <p:sp>
        <p:nvSpPr>
          <p:cNvPr id="7" name="Title 1">
            <a:extLst>
              <a:ext uri="{FF2B5EF4-FFF2-40B4-BE49-F238E27FC236}">
                <a16:creationId xmlns:a16="http://schemas.microsoft.com/office/drawing/2014/main" id="{AE8B4FF6-C882-7D44-4F78-D3EADE093C99}"/>
              </a:ext>
            </a:extLst>
          </p:cNvPr>
          <p:cNvSpPr>
            <a:spLocks noGrp="1"/>
          </p:cNvSpPr>
          <p:nvPr>
            <p:ph type="title"/>
          </p:nvPr>
        </p:nvSpPr>
        <p:spPr>
          <a:xfrm>
            <a:off x="0" y="6"/>
            <a:ext cx="12192000" cy="112775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therefore, O our God,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listen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prayer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servant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to his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pleas for mercy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for your own sake, O Lord, make your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face to shine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upon your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sanctuary, which is desolate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D7C1357-4172-5061-85B3-018AF62EB929}"/>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248–249</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2098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B17C025-3185-34E3-D100-D7AB6723669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B75C54-5F99-86A7-EBEB-488C4651141C}"/>
              </a:ext>
            </a:extLst>
          </p:cNvPr>
          <p:cNvSpPr>
            <a:spLocks noGrp="1"/>
          </p:cNvSpPr>
          <p:nvPr>
            <p:ph idx="1"/>
          </p:nvPr>
        </p:nvSpPr>
        <p:spPr>
          <a:xfrm>
            <a:off x="108284" y="1571897"/>
            <a:ext cx="11975432" cy="4916771"/>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Now Daniel passionately pleads with God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incline your ear</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hear</a:t>
            </a:r>
            <a:r>
              <a:rPr lang="en-US" sz="3200" dirty="0">
                <a:solidFill>
                  <a:schemeClr val="bg1"/>
                </a:solidFill>
                <a:effectLst>
                  <a:outerShdw blurRad="38100" dist="38100" dir="2700000" algn="ctr" rotWithShape="0">
                    <a:schemeClr val="tx1"/>
                  </a:outerShdw>
                </a:effectLst>
              </a:rPr>
              <a:t>” his request. </a:t>
            </a:r>
          </a:p>
          <a:p>
            <a:r>
              <a:rPr lang="en-US" sz="3200" dirty="0">
                <a:solidFill>
                  <a:schemeClr val="bg1"/>
                </a:solidFill>
                <a:effectLst>
                  <a:outerShdw blurRad="38100" dist="38100" dir="2700000" algn="ctr" rotWithShape="0">
                    <a:schemeClr val="tx1"/>
                  </a:outerShdw>
                </a:effectLst>
              </a:rPr>
              <a:t>God was being asked to listen intently to the prophet’s prayer (and possibly also to the insulting words being spoken about Yahweh by the heathen). </a:t>
            </a:r>
          </a:p>
          <a:p>
            <a:r>
              <a:rPr lang="en-US" sz="3200" dirty="0">
                <a:solidFill>
                  <a:schemeClr val="bg1"/>
                </a:solidFill>
                <a:effectLst>
                  <a:outerShdw blurRad="38100" dist="38100" dir="2700000" algn="ctr" rotWithShape="0">
                    <a:schemeClr val="tx1"/>
                  </a:outerShdw>
                </a:effectLst>
              </a:rPr>
              <a:t>The Lord was then implored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open</a:t>
            </a:r>
            <a:r>
              <a:rPr lang="en-US" sz="3200" dirty="0">
                <a:solidFill>
                  <a:schemeClr val="bg1"/>
                </a:solidFill>
                <a:effectLst>
                  <a:outerShdw blurRad="38100" dist="38100" dir="2700000" algn="ctr" rotWithShape="0">
                    <a:schemeClr val="tx1"/>
                  </a:outerShdw>
                </a:effectLst>
              </a:rPr>
              <a:t>” his eyes and observe the plight of the Jewish people and the condition of Jerusalem.</a:t>
            </a:r>
          </a:p>
          <a:p>
            <a:r>
              <a:rPr lang="en-US" sz="3200" dirty="0">
                <a:solidFill>
                  <a:schemeClr val="bg1"/>
                </a:solidFill>
                <a:effectLst>
                  <a:outerShdw blurRad="38100" dist="38100" dir="2700000" algn="ctr" rotWithShape="0">
                    <a:schemeClr val="tx1"/>
                  </a:outerShdw>
                </a:effectLst>
              </a:rPr>
              <a:t>These requests were not based on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righteousness</a:t>
            </a:r>
            <a:r>
              <a:rPr lang="en-US" sz="3200" dirty="0">
                <a:solidFill>
                  <a:schemeClr val="bg1"/>
                </a:solidFill>
                <a:effectLst>
                  <a:outerShdw blurRad="38100" dist="38100" dir="2700000" algn="ctr" rotWithShape="0">
                    <a:schemeClr val="tx1"/>
                  </a:outerShdw>
                </a:effectLst>
              </a:rPr>
              <a:t>” the Jewish people, because they had none. </a:t>
            </a:r>
          </a:p>
          <a:p>
            <a:r>
              <a:rPr lang="en-US" sz="3200" dirty="0">
                <a:solidFill>
                  <a:schemeClr val="bg1"/>
                </a:solidFill>
                <a:effectLst>
                  <a:outerShdw blurRad="38100" dist="38100" dir="2700000" algn="ctr" rotWithShape="0">
                    <a:schemeClr val="tx1"/>
                  </a:outerShdw>
                </a:effectLst>
              </a:rPr>
              <a:t>Daniel’s appeal to the heavenly judge is predicated upon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mercy</a:t>
            </a:r>
            <a:r>
              <a:rPr lang="en-US" sz="3200" dirty="0">
                <a:solidFill>
                  <a:schemeClr val="bg1"/>
                </a:solidFill>
                <a:effectLst>
                  <a:outerShdw blurRad="38100" dist="38100" dir="2700000" algn="ctr" rotWithShape="0">
                    <a:schemeClr val="tx1"/>
                  </a:outerShdw>
                </a:effectLst>
              </a:rPr>
              <a:t>” of God.</a:t>
            </a:r>
          </a:p>
        </p:txBody>
      </p:sp>
      <p:sp>
        <p:nvSpPr>
          <p:cNvPr id="7" name="Title 1">
            <a:extLst>
              <a:ext uri="{FF2B5EF4-FFF2-40B4-BE49-F238E27FC236}">
                <a16:creationId xmlns:a16="http://schemas.microsoft.com/office/drawing/2014/main" id="{BE22A37F-17FF-A673-3858-0F344E23FD39}"/>
              </a:ext>
            </a:extLst>
          </p:cNvPr>
          <p:cNvSpPr>
            <a:spLocks noGrp="1"/>
          </p:cNvSpPr>
          <p:nvPr>
            <p:ph type="title"/>
          </p:nvPr>
        </p:nvSpPr>
        <p:spPr>
          <a:xfrm>
            <a:off x="0" y="6"/>
            <a:ext cx="12192000" cy="119742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my God,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incline your ear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Open your ey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es and see our desolations, and the city that is called by your name. For we do not present our pleas before you because of our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righteousness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because of your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mercy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EF0F77F-6631-4AF1-FDB5-CD8A78137DB6}"/>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248–249</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53336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397D3E2-A2C1-39BF-B45C-2CAEF29E1A9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5198A26-B3BD-FA66-C53B-8776AF91A907}"/>
              </a:ext>
            </a:extLst>
          </p:cNvPr>
          <p:cNvSpPr>
            <a:spLocks noGrp="1"/>
          </p:cNvSpPr>
          <p:nvPr>
            <p:ph idx="1"/>
          </p:nvPr>
        </p:nvSpPr>
        <p:spPr>
          <a:xfrm>
            <a:off x="108284" y="1066801"/>
            <a:ext cx="11975432" cy="5421868"/>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Here the prayer reaches a </a:t>
            </a:r>
            <a:r>
              <a:rPr lang="en-US" sz="3200" b="1" i="1" dirty="0">
                <a:solidFill>
                  <a:schemeClr val="bg1"/>
                </a:solidFill>
                <a:effectLst>
                  <a:outerShdw blurRad="38100" dist="38100" dir="2700000" algn="ctr" rotWithShape="0">
                    <a:schemeClr val="tx1"/>
                  </a:outerShdw>
                </a:effectLst>
              </a:rPr>
              <a:t>passionate crescendo </a:t>
            </a:r>
            <a:r>
              <a:rPr lang="en-US" sz="3200" dirty="0">
                <a:solidFill>
                  <a:schemeClr val="bg1"/>
                </a:solidFill>
                <a:effectLst>
                  <a:outerShdw blurRad="38100" dist="38100" dir="2700000" algn="ctr" rotWithShape="0">
                    <a:schemeClr val="tx1"/>
                  </a:outerShdw>
                </a:effectLst>
              </a:rPr>
              <a:t>as Daniel concludes with short </a:t>
            </a:r>
            <a:r>
              <a:rPr lang="en-US" sz="3200" dirty="0" err="1">
                <a:solidFill>
                  <a:schemeClr val="bg1"/>
                </a:solidFill>
                <a:effectLst>
                  <a:outerShdw blurRad="38100" dist="38100" dir="2700000" algn="ctr" rotWithShape="0">
                    <a:schemeClr val="tx1"/>
                  </a:outerShdw>
                </a:effectLst>
              </a:rPr>
              <a:t>staccatolike</a:t>
            </a:r>
            <a:r>
              <a:rPr lang="en-US" sz="3200" dirty="0">
                <a:solidFill>
                  <a:schemeClr val="bg1"/>
                </a:solidFill>
                <a:effectLst>
                  <a:outerShdw blurRad="38100" dist="38100" dir="2700000" algn="ctr" rotWithShape="0">
                    <a:schemeClr val="tx1"/>
                  </a:outerShdw>
                </a:effectLst>
              </a:rPr>
              <a:t> sentences reflecting the emotion that filled his heart. </a:t>
            </a:r>
          </a:p>
          <a:p>
            <a:r>
              <a:rPr lang="en-US" sz="3200" dirty="0">
                <a:solidFill>
                  <a:schemeClr val="bg1"/>
                </a:solidFill>
                <a:effectLst>
                  <a:outerShdw blurRad="38100" dist="38100" dir="2700000" algn="ctr" rotWithShape="0">
                    <a:schemeClr val="tx1"/>
                  </a:outerShdw>
                </a:effectLst>
              </a:rPr>
              <a:t>God is addressed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Lord</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three</a:t>
            </a:r>
            <a:r>
              <a:rPr lang="en-US" sz="3200" dirty="0">
                <a:solidFill>
                  <a:schemeClr val="bg1"/>
                </a:solidFill>
                <a:effectLst>
                  <a:outerShdw blurRad="38100" dist="38100" dir="2700000" algn="ctr" rotWithShape="0">
                    <a:schemeClr val="tx1"/>
                  </a:outerShdw>
                </a:effectLst>
              </a:rPr>
              <a:t> times in this verse, emphasizing his sovereign power and ability to answer this prayer.</a:t>
            </a:r>
          </a:p>
          <a:p>
            <a:r>
              <a:rPr lang="en-US" sz="3200" dirty="0">
                <a:solidFill>
                  <a:schemeClr val="bg1"/>
                </a:solidFill>
                <a:effectLst>
                  <a:outerShdw blurRad="38100" dist="38100" dir="2700000" algn="ctr" rotWithShape="0">
                    <a:schemeClr val="tx1"/>
                  </a:outerShdw>
                </a:effectLst>
              </a:rPr>
              <a:t>Daniel pleaded with the Lord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hear</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forgive</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pay attention</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act</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God was being entreated to direct his attention to the Jews’ situation and to </a:t>
            </a:r>
            <a:r>
              <a:rPr lang="en-US" sz="3200" b="1" i="1" dirty="0">
                <a:solidFill>
                  <a:schemeClr val="bg1"/>
                </a:solidFill>
                <a:effectLst>
                  <a:outerShdw blurRad="38100" dist="38100" dir="2700000" algn="ctr" rotWithShape="0">
                    <a:schemeClr val="tx1"/>
                  </a:outerShdw>
                </a:effectLst>
              </a:rPr>
              <a:t>do</a:t>
            </a:r>
            <a:r>
              <a:rPr lang="en-US" sz="3200" dirty="0">
                <a:solidFill>
                  <a:schemeClr val="bg1"/>
                </a:solidFill>
                <a:effectLst>
                  <a:outerShdw blurRad="38100" dist="38100" dir="2700000" algn="ctr" rotWithShape="0">
                    <a:schemeClr val="tx1"/>
                  </a:outerShdw>
                </a:effectLst>
              </a:rPr>
              <a:t> something about it. </a:t>
            </a:r>
          </a:p>
          <a:p>
            <a:r>
              <a:rPr lang="en-US" sz="3200" dirty="0">
                <a:solidFill>
                  <a:schemeClr val="bg1"/>
                </a:solidFill>
                <a:effectLst>
                  <a:outerShdw blurRad="38100" dist="38100" dir="2700000" algn="ctr" rotWithShape="0">
                    <a:schemeClr val="tx1"/>
                  </a:outerShdw>
                </a:effectLst>
              </a:rPr>
              <a:t>Quick action was requested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delay not</a:t>
            </a:r>
            <a:r>
              <a:rPr lang="en-US" sz="3200" dirty="0">
                <a:solidFill>
                  <a:schemeClr val="bg1"/>
                </a:solidFill>
                <a:effectLst>
                  <a:outerShdw blurRad="38100" dist="38100" dir="2700000" algn="ctr" rotWithShape="0">
                    <a:schemeClr val="tx1"/>
                  </a:outerShdw>
                </a:effectLst>
              </a:rPr>
              <a:t>”) because the Lord’s own reputation was at stake. </a:t>
            </a:r>
          </a:p>
          <a:p>
            <a:r>
              <a:rPr lang="en-US" sz="3200" dirty="0">
                <a:solidFill>
                  <a:schemeClr val="bg1"/>
                </a:solidFill>
                <a:effectLst>
                  <a:outerShdw blurRad="38100" dist="38100" dir="2700000" algn="ctr" rotWithShape="0">
                    <a:schemeClr val="tx1"/>
                  </a:outerShdw>
                </a:effectLst>
              </a:rPr>
              <a:t>Each day that Jerusalem lay in ruins and the Jewish people were in exile brought more shame to Israel’s God. </a:t>
            </a:r>
          </a:p>
          <a:p>
            <a:r>
              <a:rPr lang="en-US" sz="3200" dirty="0">
                <a:solidFill>
                  <a:schemeClr val="bg1"/>
                </a:solidFill>
                <a:effectLst>
                  <a:outerShdw blurRad="38100" dist="38100" dir="2700000" algn="ctr" rotWithShape="0">
                    <a:schemeClr val="tx1"/>
                  </a:outerShdw>
                </a:effectLst>
              </a:rPr>
              <a:t>Therefore Daniel reminded him again that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city and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people are called by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name</a:t>
            </a:r>
            <a:r>
              <a:rPr lang="en-US" sz="32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08273060-CA79-B2EA-E541-71B85C065720}"/>
              </a:ext>
            </a:extLst>
          </p:cNvPr>
          <p:cNvSpPr>
            <a:spLocks noGrp="1"/>
          </p:cNvSpPr>
          <p:nvPr>
            <p:ph type="title"/>
          </p:nvPr>
        </p:nvSpPr>
        <p:spPr>
          <a:xfrm>
            <a:off x="0" y="6"/>
            <a:ext cx="12192000" cy="86649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Lord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Lord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forgive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Lord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pay attention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act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Delay not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your own sake, O my God, because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city and your people are called by your name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FFADC48-1E9A-481E-B35A-5542BEE25557}"/>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248–249</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33251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92048135-8026-DDB0-F2BB-CEB5969DCF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04779F-6539-49B4-8D0D-D5CA644FDF2E}"/>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5D480905-4DBE-89C5-63DE-8E22801153E2}"/>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In our text today, we see Daniel confessing </a:t>
            </a:r>
            <a:r>
              <a:rPr lang="en-US" sz="3600" b="1" i="1" dirty="0">
                <a:sym typeface="Wingdings" panose="05000000000000000000" pitchFamily="2" charset="2"/>
              </a:rPr>
              <a:t>on behalf of </a:t>
            </a:r>
            <a:r>
              <a:rPr lang="en-US" sz="3600" dirty="0">
                <a:sym typeface="Wingdings" panose="05000000000000000000" pitchFamily="2" charset="2"/>
              </a:rPr>
              <a:t>the people of Israel.</a:t>
            </a:r>
          </a:p>
          <a:p>
            <a:r>
              <a:rPr lang="en-US" sz="3600" dirty="0">
                <a:sym typeface="Wingdings" panose="05000000000000000000" pitchFamily="2" charset="2"/>
              </a:rPr>
              <a:t>He, no doubt, does this because passages like Leviticus 26:40-45, Deuteronomy 30:1-10 and 1 Kings 8:46-53 state that when the people of Israel have been disciplined for their disobedience, God will restore the people when they confess their sins (Lev. 26:40), and return to God (Deut. 30:2). </a:t>
            </a:r>
          </a:p>
          <a:p>
            <a:r>
              <a:rPr lang="en-US" sz="3600" dirty="0">
                <a:sym typeface="Wingdings" panose="05000000000000000000" pitchFamily="2" charset="2"/>
              </a:rPr>
              <a:t>Could this idea be applied today by Christians confessing sin on behalf of </a:t>
            </a:r>
            <a:r>
              <a:rPr lang="en-US" sz="3600" b="1" i="1" dirty="0">
                <a:sym typeface="Wingdings" panose="05000000000000000000" pitchFamily="2" charset="2"/>
              </a:rPr>
              <a:t>our</a:t>
            </a:r>
            <a:r>
              <a:rPr lang="en-US" sz="3600" dirty="0">
                <a:sym typeface="Wingdings" panose="05000000000000000000" pitchFamily="2" charset="2"/>
              </a:rPr>
              <a:t> nation? Or does this uniquely apply to Israel in its covenant relationship with God?</a:t>
            </a:r>
          </a:p>
          <a:p>
            <a:endParaRPr lang="en-US" sz="3600" dirty="0">
              <a:sym typeface="Wingdings" panose="05000000000000000000" pitchFamily="2" charset="2"/>
            </a:endParaRPr>
          </a:p>
        </p:txBody>
      </p:sp>
    </p:spTree>
    <p:extLst>
      <p:ext uri="{BB962C8B-B14F-4D97-AF65-F5344CB8AC3E}">
        <p14:creationId xmlns:p14="http://schemas.microsoft.com/office/powerpoint/2010/main" val="4161608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A1A2B248-151C-D23A-D7EE-22C767BCEA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ED35DD-ED87-6C62-56D9-6F59905B934E}"/>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60BA67DA-42A2-9122-B75D-5B4483294D26}"/>
              </a:ext>
            </a:extLst>
          </p:cNvPr>
          <p:cNvSpPr>
            <a:spLocks noGrp="1"/>
          </p:cNvSpPr>
          <p:nvPr>
            <p:ph idx="1"/>
          </p:nvPr>
        </p:nvSpPr>
        <p:spPr>
          <a:xfrm>
            <a:off x="246490" y="588394"/>
            <a:ext cx="11545293" cy="6117205"/>
          </a:xfrm>
        </p:spPr>
        <p:txBody>
          <a:bodyPr>
            <a:normAutofit lnSpcReduction="10000"/>
          </a:bodyPr>
          <a:lstStyle/>
          <a:p>
            <a:r>
              <a:rPr lang="en-US" sz="3600" dirty="0">
                <a:sym typeface="Wingdings" panose="05000000000000000000" pitchFamily="2" charset="2"/>
              </a:rPr>
              <a:t>What do you think about the way Daniel “makes a case” for God to forgive his people, arguing that it is in God’s best interest to do so because the shame that his people are experiencing will cause </a:t>
            </a:r>
            <a:r>
              <a:rPr lang="en-US" sz="3600" b="1" i="1" dirty="0">
                <a:sym typeface="Wingdings" panose="05000000000000000000" pitchFamily="2" charset="2"/>
              </a:rPr>
              <a:t>God himself </a:t>
            </a:r>
            <a:r>
              <a:rPr lang="en-US" sz="3600" dirty="0">
                <a:sym typeface="Wingdings" panose="05000000000000000000" pitchFamily="2" charset="2"/>
              </a:rPr>
              <a:t>to be thought less of by the nations of the world if Israel were to continue to suffer in this way, since they are </a:t>
            </a:r>
            <a:r>
              <a:rPr lang="en-US" sz="3600" b="1" i="1" dirty="0">
                <a:sym typeface="Wingdings" panose="05000000000000000000" pitchFamily="2" charset="2"/>
              </a:rPr>
              <a:t>his</a:t>
            </a:r>
            <a:r>
              <a:rPr lang="en-US" sz="3600" dirty="0">
                <a:sym typeface="Wingdings" panose="05000000000000000000" pitchFamily="2" charset="2"/>
              </a:rPr>
              <a:t> people?</a:t>
            </a:r>
          </a:p>
          <a:p>
            <a:r>
              <a:rPr lang="en-US" sz="3600" dirty="0">
                <a:sym typeface="Wingdings" panose="05000000000000000000" pitchFamily="2" charset="2"/>
              </a:rPr>
              <a:t>Do you see any other principles that Daniel works from in making his case before God that might be applicable for us to keep in mind as we pray to God?</a:t>
            </a:r>
          </a:p>
          <a:p>
            <a:r>
              <a:rPr lang="en-US" sz="3600" dirty="0">
                <a:sym typeface="Wingdings" panose="05000000000000000000" pitchFamily="2" charset="2"/>
              </a:rPr>
              <a:t>For example, acknowledging that we are sinful and have no right to expect God’s forgiveness and so instead we appeal to his mercy and lovingkindness.</a:t>
            </a:r>
            <a:endParaRPr lang="en-US" sz="3200" dirty="0"/>
          </a:p>
        </p:txBody>
      </p:sp>
    </p:spTree>
    <p:extLst>
      <p:ext uri="{BB962C8B-B14F-4D97-AF65-F5344CB8AC3E}">
        <p14:creationId xmlns:p14="http://schemas.microsoft.com/office/powerpoint/2010/main" val="3845613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ADF661F-6E3D-73BC-B958-D2E10FC361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12F309-2C60-2C92-7567-BCD368BCD281}"/>
              </a:ext>
            </a:extLst>
          </p:cNvPr>
          <p:cNvSpPr>
            <a:spLocks noGrp="1"/>
          </p:cNvSpPr>
          <p:nvPr>
            <p:ph type="title"/>
          </p:nvPr>
        </p:nvSpPr>
        <p:spPr>
          <a:xfrm>
            <a:off x="0" y="0"/>
            <a:ext cx="12192000" cy="1333331"/>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Prayer of Confession on Behalf of Israel </a:t>
            </a:r>
            <a:b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b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 (9:1-19)</a:t>
            </a:r>
          </a:p>
        </p:txBody>
      </p:sp>
      <p:sp>
        <p:nvSpPr>
          <p:cNvPr id="5" name="Content Placeholder 4">
            <a:extLst>
              <a:ext uri="{FF2B5EF4-FFF2-40B4-BE49-F238E27FC236}">
                <a16:creationId xmlns:a16="http://schemas.microsoft.com/office/drawing/2014/main" id="{DF9BA986-5221-8AF4-4ADA-3088D2C2CB04}"/>
              </a:ext>
            </a:extLst>
          </p:cNvPr>
          <p:cNvSpPr>
            <a:spLocks noGrp="1"/>
          </p:cNvSpPr>
          <p:nvPr>
            <p:ph idx="1"/>
          </p:nvPr>
        </p:nvSpPr>
        <p:spPr>
          <a:xfrm>
            <a:off x="357809" y="1550855"/>
            <a:ext cx="11465223" cy="5244799"/>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first year of Darius son of Xerxes (a Mede by descent), who was made ruler over the Babylonian kingdom--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first year of his reign, I, Daniel, understood from the Scriptures, according to the word of the LORD given to Jeremiah the prophet, that the desolation of Jerusalem would last seventy years.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I turned to the Lord God and pleaded with him in prayer and petition, in fasting, and in sackcloth and ashes. </a:t>
            </a:r>
          </a:p>
        </p:txBody>
      </p:sp>
    </p:spTree>
    <p:extLst>
      <p:ext uri="{BB962C8B-B14F-4D97-AF65-F5344CB8AC3E}">
        <p14:creationId xmlns:p14="http://schemas.microsoft.com/office/powerpoint/2010/main" val="2652703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D1699FD-61F0-C434-59BB-E86CFDE070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FF198D-6452-4EB1-21DA-FBDD70FE3AB2}"/>
              </a:ext>
            </a:extLst>
          </p:cNvPr>
          <p:cNvSpPr>
            <a:spLocks noGrp="1"/>
          </p:cNvSpPr>
          <p:nvPr>
            <p:ph type="title"/>
          </p:nvPr>
        </p:nvSpPr>
        <p:spPr>
          <a:xfrm>
            <a:off x="0" y="0"/>
            <a:ext cx="12192000" cy="1333331"/>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Prayer of Confession on Behalf of Israel </a:t>
            </a:r>
            <a:b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b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(9:1-19)</a:t>
            </a:r>
          </a:p>
        </p:txBody>
      </p:sp>
      <p:sp>
        <p:nvSpPr>
          <p:cNvPr id="5" name="Content Placeholder 4">
            <a:extLst>
              <a:ext uri="{FF2B5EF4-FFF2-40B4-BE49-F238E27FC236}">
                <a16:creationId xmlns:a16="http://schemas.microsoft.com/office/drawing/2014/main" id="{CB6937AE-63DF-0A7C-CEC1-BF815F9D6D30}"/>
              </a:ext>
            </a:extLst>
          </p:cNvPr>
          <p:cNvSpPr>
            <a:spLocks noGrp="1"/>
          </p:cNvSpPr>
          <p:nvPr>
            <p:ph idx="1"/>
          </p:nvPr>
        </p:nvSpPr>
        <p:spPr>
          <a:xfrm>
            <a:off x="357809" y="1550855"/>
            <a:ext cx="11465223" cy="5244799"/>
          </a:xfrm>
        </p:spPr>
        <p:txBody>
          <a:bodyPr>
            <a:normAutofit fontScale="925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prayed to the LORD my God and confessed: “O Lord, the great and awesome God, who keeps his covenant of love with all who love him and obey his commands,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we have sinned and done wrong. We have been wicked and have rebelled; we have turned away from your commands and laws.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We have not listened to your servants the prophets, who spoke in your name to our kings, our princes and our fathers, and to all the people of the land.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“Lord, you are righteous, but this day we are covered with shame--the men of Judah and people of Jerusalem and all Israel, both near and far, in all the countries where you have scattered us because of our unfaithfulness to you. </a:t>
            </a:r>
          </a:p>
        </p:txBody>
      </p:sp>
    </p:spTree>
    <p:extLst>
      <p:ext uri="{BB962C8B-B14F-4D97-AF65-F5344CB8AC3E}">
        <p14:creationId xmlns:p14="http://schemas.microsoft.com/office/powerpoint/2010/main" val="35302383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3390157-D768-BF85-2911-0C92D0E72D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FA2EDF-E745-407F-767A-782E28D461FE}"/>
              </a:ext>
            </a:extLst>
          </p:cNvPr>
          <p:cNvSpPr>
            <a:spLocks noGrp="1"/>
          </p:cNvSpPr>
          <p:nvPr>
            <p:ph type="title"/>
          </p:nvPr>
        </p:nvSpPr>
        <p:spPr>
          <a:xfrm>
            <a:off x="0" y="1"/>
            <a:ext cx="12192000" cy="1236428"/>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Prayer of Confession on Behalf </a:t>
            </a:r>
            <a:r>
              <a:rPr kumimoji="0" lang="en-US" sz="4800" b="1"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Tahoma" panose="020B0604030504040204" pitchFamily="34" charset="0"/>
                <a:cs typeface="Tahoma" panose="020B0604030504040204" pitchFamily="34" charset="0"/>
              </a:rPr>
              <a:t>of Israel </a:t>
            </a:r>
            <a:br>
              <a:rPr kumimoji="0" lang="en-US" sz="4800" b="1"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Tahoma" panose="020B0604030504040204" pitchFamily="34" charset="0"/>
                <a:cs typeface="Tahoma" panose="020B0604030504040204" pitchFamily="34" charset="0"/>
              </a:rPr>
            </a:b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(9:1-19)</a:t>
            </a:r>
          </a:p>
        </p:txBody>
      </p:sp>
      <p:sp>
        <p:nvSpPr>
          <p:cNvPr id="5" name="Content Placeholder 4">
            <a:extLst>
              <a:ext uri="{FF2B5EF4-FFF2-40B4-BE49-F238E27FC236}">
                <a16:creationId xmlns:a16="http://schemas.microsoft.com/office/drawing/2014/main" id="{FAB70814-D471-C822-396C-63E9D06DF35D}"/>
              </a:ext>
            </a:extLst>
          </p:cNvPr>
          <p:cNvSpPr>
            <a:spLocks noGrp="1"/>
          </p:cNvSpPr>
          <p:nvPr>
            <p:ph idx="1"/>
          </p:nvPr>
        </p:nvSpPr>
        <p:spPr>
          <a:xfrm>
            <a:off x="357809" y="1172817"/>
            <a:ext cx="11465223" cy="5622837"/>
          </a:xfrm>
        </p:spPr>
        <p:txBody>
          <a:bodyPr>
            <a:normAutofit fontScale="850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LORD, we and our kings, our princes and our fathers are covered with shame because we have sinned against you.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Lord our God is merciful and forgiving, even though we have rebelled against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we have not obeyed the LORD our God or kept the laws he gave us through his servants the prophets.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Israel has transgressed your law and turned away, refusing to obey you. “Therefore the curses and sworn judgments written in the Law of Moses, the servant of God, have been poured out on us, because we have sinned against you.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have fulfilled the words spoken against us and against our rulers by bringing upon us great disaster. Under the whole heaven nothing has ever been done like what has been done to Jerusalem. </a:t>
            </a:r>
          </a:p>
        </p:txBody>
      </p:sp>
    </p:spTree>
    <p:extLst>
      <p:ext uri="{BB962C8B-B14F-4D97-AF65-F5344CB8AC3E}">
        <p14:creationId xmlns:p14="http://schemas.microsoft.com/office/powerpoint/2010/main" val="25253763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711A64B-BB25-FFE3-D474-E2FD4D45E7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623656-AB44-7481-C725-A46DADC055AF}"/>
              </a:ext>
            </a:extLst>
          </p:cNvPr>
          <p:cNvSpPr>
            <a:spLocks noGrp="1"/>
          </p:cNvSpPr>
          <p:nvPr>
            <p:ph type="title"/>
          </p:nvPr>
        </p:nvSpPr>
        <p:spPr>
          <a:xfrm>
            <a:off x="0" y="0"/>
            <a:ext cx="12192000" cy="1333331"/>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Prayer of Confession on Behalf of </a:t>
            </a:r>
            <a:r>
              <a:rPr lang="en-US" sz="4800" b="1" dirty="0">
                <a:solidFill>
                  <a:srgbClr val="ED7D31">
                    <a:lumMod val="40000"/>
                    <a:lumOff val="60000"/>
                  </a:srgbClr>
                </a:solidFill>
                <a:effectLst>
                  <a:outerShdw blurRad="50800" dist="50800" dir="5400000" algn="ctr" rotWithShape="0">
                    <a:prstClr val="black"/>
                  </a:outerShdw>
                </a:effectLst>
                <a:latin typeface="Calibri" panose="020F0502020204030204"/>
                <a:ea typeface="Tahoma" panose="020B0604030504040204" pitchFamily="34" charset="0"/>
                <a:cs typeface="Tahoma" panose="020B0604030504040204" pitchFamily="34" charset="0"/>
              </a:rPr>
              <a:t>Israel</a:t>
            </a:r>
            <a:br>
              <a:rPr lang="en-US" sz="4800" b="1" dirty="0">
                <a:solidFill>
                  <a:srgbClr val="ED7D31">
                    <a:lumMod val="40000"/>
                    <a:lumOff val="60000"/>
                  </a:srgbClr>
                </a:solidFill>
                <a:effectLst>
                  <a:outerShdw blurRad="50800" dist="50800" dir="5400000" algn="ctr" rotWithShape="0">
                    <a:prstClr val="black"/>
                  </a:outerShdw>
                </a:effectLst>
                <a:latin typeface="Calibri" panose="020F0502020204030204"/>
                <a:ea typeface="Tahoma" panose="020B0604030504040204" pitchFamily="34" charset="0"/>
                <a:cs typeface="Tahoma" panose="020B0604030504040204" pitchFamily="34" charset="0"/>
              </a:rPr>
            </a:b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(9:1-19)</a:t>
            </a:r>
          </a:p>
        </p:txBody>
      </p:sp>
      <p:sp>
        <p:nvSpPr>
          <p:cNvPr id="5" name="Content Placeholder 4">
            <a:extLst>
              <a:ext uri="{FF2B5EF4-FFF2-40B4-BE49-F238E27FC236}">
                <a16:creationId xmlns:a16="http://schemas.microsoft.com/office/drawing/2014/main" id="{D88DF422-1C7E-0AB1-29BD-9E2BABE40121}"/>
              </a:ext>
            </a:extLst>
          </p:cNvPr>
          <p:cNvSpPr>
            <a:spLocks noGrp="1"/>
          </p:cNvSpPr>
          <p:nvPr>
            <p:ph idx="1"/>
          </p:nvPr>
        </p:nvSpPr>
        <p:spPr>
          <a:xfrm>
            <a:off x="363388" y="1372329"/>
            <a:ext cx="11465223" cy="5244799"/>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Just as it is written in the Law of Moses, all this disaster has come upon us, yet we have not sought the favor of the LORD our God by turning from our sins and giving attention to your truth.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LORD did not hesitate to bring the disaster upon us, for the LORD our God is righteous in everything he does; yet we have not obeyed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O Lord our God, who brought your people out of Egypt with a mighty hand and who made for yourself a name that endures to this day, we have sinned, we have done wrong. </a:t>
            </a:r>
          </a:p>
        </p:txBody>
      </p:sp>
    </p:spTree>
    <p:extLst>
      <p:ext uri="{BB962C8B-B14F-4D97-AF65-F5344CB8AC3E}">
        <p14:creationId xmlns:p14="http://schemas.microsoft.com/office/powerpoint/2010/main" val="25463379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6D1A75F-736A-6395-1CED-6A8A235895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15174E-49B6-3424-3168-FEBFC9B6E38F}"/>
              </a:ext>
            </a:extLst>
          </p:cNvPr>
          <p:cNvSpPr>
            <a:spLocks noGrp="1"/>
          </p:cNvSpPr>
          <p:nvPr>
            <p:ph type="title"/>
          </p:nvPr>
        </p:nvSpPr>
        <p:spPr>
          <a:xfrm>
            <a:off x="0" y="0"/>
            <a:ext cx="12192000" cy="1333331"/>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Prayer of Confession on Behalf of </a:t>
            </a:r>
            <a:r>
              <a:rPr lang="en-US" sz="4800" b="1" dirty="0">
                <a:solidFill>
                  <a:srgbClr val="ED7D31">
                    <a:lumMod val="40000"/>
                    <a:lumOff val="60000"/>
                  </a:srgbClr>
                </a:solidFill>
                <a:effectLst>
                  <a:outerShdw blurRad="50800" dist="50800" dir="5400000" algn="ctr" rotWithShape="0">
                    <a:prstClr val="black"/>
                  </a:outerShdw>
                </a:effectLst>
                <a:latin typeface="Calibri" panose="020F0502020204030204"/>
                <a:ea typeface="Tahoma" panose="020B0604030504040204" pitchFamily="34" charset="0"/>
                <a:cs typeface="Tahoma" panose="020B0604030504040204" pitchFamily="34" charset="0"/>
              </a:rPr>
              <a:t>Israel</a:t>
            </a:r>
            <a:br>
              <a:rPr lang="en-US" sz="4800" b="1" dirty="0">
                <a:solidFill>
                  <a:srgbClr val="ED7D31">
                    <a:lumMod val="40000"/>
                    <a:lumOff val="60000"/>
                  </a:srgbClr>
                </a:solidFill>
                <a:effectLst>
                  <a:outerShdw blurRad="50800" dist="50800" dir="5400000" algn="ctr" rotWithShape="0">
                    <a:prstClr val="black"/>
                  </a:outerShdw>
                </a:effectLst>
                <a:latin typeface="Calibri" panose="020F0502020204030204"/>
                <a:ea typeface="Tahoma" panose="020B0604030504040204" pitchFamily="34" charset="0"/>
                <a:cs typeface="Tahoma" panose="020B0604030504040204" pitchFamily="34" charset="0"/>
              </a:rPr>
            </a:b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(9:1-19)</a:t>
            </a:r>
          </a:p>
        </p:txBody>
      </p:sp>
      <p:sp>
        <p:nvSpPr>
          <p:cNvPr id="5" name="Content Placeholder 4">
            <a:extLst>
              <a:ext uri="{FF2B5EF4-FFF2-40B4-BE49-F238E27FC236}">
                <a16:creationId xmlns:a16="http://schemas.microsoft.com/office/drawing/2014/main" id="{8C278954-6A80-6414-E7C7-6064C93A1521}"/>
              </a:ext>
            </a:extLst>
          </p:cNvPr>
          <p:cNvSpPr>
            <a:spLocks noGrp="1"/>
          </p:cNvSpPr>
          <p:nvPr>
            <p:ph idx="1"/>
          </p:nvPr>
        </p:nvSpPr>
        <p:spPr>
          <a:xfrm>
            <a:off x="357809" y="1463039"/>
            <a:ext cx="11465223" cy="5332615"/>
          </a:xfrm>
        </p:spPr>
        <p:txBody>
          <a:bodyPr>
            <a:normAutofit fontScale="850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Lord, in keeping with all your righteous acts, turn away your anger and your wrath from Jerusalem, your city, your holy hill. Our sins and the iniquities of our fathers have made Jerusalem and your people an object of scorn to all those around us.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our God, hear the prayers and petitions of your servant. For your sake, O Lord, look with favor on your desolate sanctuary.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Give ear, O God, and hear; open your eyes and see the desolation of the city that bears your Name. We do not make requests of you because we are righteous, but because of your great mercy.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Lord, listen! O Lord, forgive! O Lord, hear and act! For your sake, O my God, do not delay, because your city and your people bear your Name."</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 (NIV)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532283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C98EFD5-DB63-6D36-8713-F913F13CAB2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AA288F-D4C8-BAB1-A31D-7A04A0DB4E27}"/>
              </a:ext>
            </a:extLst>
          </p:cNvPr>
          <p:cNvSpPr>
            <a:spLocks noGrp="1"/>
          </p:cNvSpPr>
          <p:nvPr>
            <p:ph idx="1"/>
          </p:nvPr>
        </p:nvSpPr>
        <p:spPr>
          <a:xfrm>
            <a:off x="108284" y="998994"/>
            <a:ext cx="11975432" cy="5558906"/>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As is typical of the book of Daniel, the chapter begins with a chronological note. </a:t>
            </a:r>
          </a:p>
          <a:p>
            <a:r>
              <a:rPr lang="en-US" sz="4000" dirty="0">
                <a:solidFill>
                  <a:schemeClr val="bg1"/>
                </a:solidFill>
                <a:effectLst>
                  <a:outerShdw blurRad="38100" dist="38100" dir="2700000" algn="ctr" rotWithShape="0">
                    <a:schemeClr val="tx1"/>
                  </a:outerShdw>
                </a:effectLst>
              </a:rPr>
              <a:t>We are told here that the content of this chapter was written in the first year of Darius,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was made king over the realm of the Chaldeans</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This Darius had forcibly replaced Belshazzar on the throne and was likely a subordinate ruler of Cyrus of Persia. </a:t>
            </a:r>
          </a:p>
          <a:p>
            <a:r>
              <a:rPr lang="en-US" sz="4000" dirty="0">
                <a:solidFill>
                  <a:schemeClr val="bg1"/>
                </a:solidFill>
                <a:effectLst>
                  <a:outerShdw blurRad="38100" dist="38100" dir="2700000" algn="ctr" rotWithShape="0">
                    <a:schemeClr val="tx1"/>
                  </a:outerShdw>
                </a:effectLst>
              </a:rPr>
              <a:t>Darius’s first year (539 B.C.) was also the year in which the Persians defeated the Babylonians, whose empire (under Nebuchadnezzar) had defeated and exiled the Jews some decades earlier. </a:t>
            </a:r>
          </a:p>
          <a:p>
            <a:r>
              <a:rPr lang="en-US" sz="4000" dirty="0">
                <a:solidFill>
                  <a:schemeClr val="bg1"/>
                </a:solidFill>
                <a:effectLst>
                  <a:outerShdw blurRad="38100" dist="38100" dir="2700000" algn="ctr" rotWithShape="0">
                    <a:schemeClr val="tx1"/>
                  </a:outerShdw>
                </a:effectLst>
              </a:rPr>
              <a:t>Darius’s first year as king of Babylon would have coincided with the first year of Cyrus as the great king of the Persian empire – also the year that the decree was given to allow some of the Jews to return to their homeland. </a:t>
            </a:r>
          </a:p>
          <a:p>
            <a:r>
              <a:rPr lang="en-US" sz="4000" dirty="0">
                <a:solidFill>
                  <a:schemeClr val="bg1"/>
                </a:solidFill>
                <a:effectLst>
                  <a:outerShdw blurRad="38100" dist="38100" dir="2700000" algn="ctr" rotWithShape="0">
                    <a:schemeClr val="tx1"/>
                  </a:outerShdw>
                </a:effectLst>
              </a:rPr>
              <a:t>Daniel’s prayer </a:t>
            </a:r>
            <a:r>
              <a:rPr lang="en-US" sz="4000" b="1" i="1" dirty="0">
                <a:solidFill>
                  <a:schemeClr val="bg1"/>
                </a:solidFill>
                <a:effectLst>
                  <a:outerShdw blurRad="38100" dist="38100" dir="2700000" algn="ctr" rotWithShape="0">
                    <a:schemeClr val="tx1"/>
                  </a:outerShdw>
                </a:effectLst>
              </a:rPr>
              <a:t>seems</a:t>
            </a:r>
            <a:r>
              <a:rPr lang="en-US" sz="4000" dirty="0">
                <a:solidFill>
                  <a:schemeClr val="bg1"/>
                </a:solidFill>
                <a:effectLst>
                  <a:outerShdw blurRad="38100" dist="38100" dir="2700000" algn="ctr" rotWithShape="0">
                    <a:schemeClr val="tx1"/>
                  </a:outerShdw>
                </a:effectLst>
              </a:rPr>
              <a:t> to have taken place in </a:t>
            </a:r>
            <a:r>
              <a:rPr lang="en-US" sz="4000" b="1" i="1" dirty="0">
                <a:solidFill>
                  <a:schemeClr val="bg1"/>
                </a:solidFill>
                <a:effectLst>
                  <a:outerShdw blurRad="38100" dist="38100" dir="2700000" algn="ctr" rotWithShape="0">
                    <a:schemeClr val="tx1"/>
                  </a:outerShdw>
                </a:effectLst>
              </a:rPr>
              <a:t>anticipation</a:t>
            </a:r>
            <a:r>
              <a:rPr lang="en-US" sz="4000" dirty="0">
                <a:solidFill>
                  <a:schemeClr val="bg1"/>
                </a:solidFill>
                <a:effectLst>
                  <a:outerShdw blurRad="38100" dist="38100" dir="2700000" algn="ctr" rotWithShape="0">
                    <a:schemeClr val="tx1"/>
                  </a:outerShdw>
                </a:effectLst>
              </a:rPr>
              <a:t> of this decree. </a:t>
            </a:r>
          </a:p>
        </p:txBody>
      </p:sp>
      <p:sp>
        <p:nvSpPr>
          <p:cNvPr id="7" name="Title 1">
            <a:extLst>
              <a:ext uri="{FF2B5EF4-FFF2-40B4-BE49-F238E27FC236}">
                <a16:creationId xmlns:a16="http://schemas.microsoft.com/office/drawing/2014/main" id="{FD10F745-2EE8-BECF-9FEE-0ADC6ADD56F2}"/>
              </a:ext>
            </a:extLst>
          </p:cNvPr>
          <p:cNvSpPr>
            <a:spLocks noGrp="1"/>
          </p:cNvSpPr>
          <p:nvPr>
            <p:ph type="title"/>
          </p:nvPr>
        </p:nvSpPr>
        <p:spPr>
          <a:xfrm>
            <a:off x="0" y="6"/>
            <a:ext cx="12192000" cy="73312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first year of Darius the son of Ahasuerus, by descent a Mede,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was made king over the realm of the Chaldeans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99440B5-D261-8140-E57B-740F1E28956F}"/>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Longman, Tremper;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 The NIV Application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dirty="0">
                <a:solidFill>
                  <a:schemeClr val="bg1"/>
                </a:solidFill>
                <a:effectLst>
                  <a:outerShdw blurRad="38100" dist="38100" dir="2700000" algn="ctr" rotWithShape="0">
                    <a:schemeClr val="tx1"/>
                  </a:outerShdw>
                </a:effectLst>
              </a:rPr>
              <a:t>p. 221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6729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EFB6B72-13EE-4D64-BC45-7026603ACBC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79F407-E997-86FD-3A2C-610EA0537FF3}"/>
              </a:ext>
            </a:extLst>
          </p:cNvPr>
          <p:cNvSpPr>
            <a:spLocks noGrp="1"/>
          </p:cNvSpPr>
          <p:nvPr>
            <p:ph idx="1"/>
          </p:nvPr>
        </p:nvSpPr>
        <p:spPr>
          <a:xfrm>
            <a:off x="108284" y="1248356"/>
            <a:ext cx="11975432" cy="5309544"/>
          </a:xfrm>
        </p:spPr>
        <p:txBody>
          <a:bodyPr>
            <a:normAutofit/>
          </a:bodyPr>
          <a:lstStyle/>
          <a:p>
            <a:r>
              <a:rPr lang="en-US" sz="3200" dirty="0">
                <a:solidFill>
                  <a:schemeClr val="bg1"/>
                </a:solidFill>
                <a:effectLst>
                  <a:outerShdw blurRad="38100" dist="38100" dir="2700000" algn="ctr" rotWithShape="0">
                    <a:schemeClr val="tx1"/>
                  </a:outerShdw>
                </a:effectLst>
              </a:rPr>
              <a:t>In the first year of Darius’s reign, Daniel came to understand an important truth as he searched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books </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books</a:t>
            </a:r>
            <a:r>
              <a:rPr lang="en-US" sz="3200" dirty="0">
                <a:solidFill>
                  <a:schemeClr val="bg1"/>
                </a:solidFill>
                <a:effectLst>
                  <a:outerShdw blurRad="38100" dist="38100" dir="2700000" algn="ctr" rotWithShape="0">
                    <a:schemeClr val="tx1"/>
                  </a:outerShdw>
                </a:effectLst>
              </a:rPr>
              <a:t>” (or “Scriptures” as the NIV translates it) were the sacred Hebrew writings available in Daniel’s day – which </a:t>
            </a:r>
            <a:r>
              <a:rPr lang="en-US" sz="3200" b="1" i="1" dirty="0">
                <a:solidFill>
                  <a:schemeClr val="bg1"/>
                </a:solidFill>
                <a:effectLst>
                  <a:outerShdw blurRad="38100" dist="38100" dir="2700000" algn="ctr" rotWithShape="0">
                    <a:schemeClr val="tx1"/>
                  </a:outerShdw>
                </a:effectLst>
              </a:rPr>
              <a:t>included</a:t>
            </a:r>
            <a:r>
              <a:rPr lang="en-US" sz="3200" dirty="0">
                <a:solidFill>
                  <a:schemeClr val="bg1"/>
                </a:solidFill>
                <a:effectLst>
                  <a:outerShdw blurRad="38100" dist="38100" dir="2700000" algn="ctr" rotWithShape="0">
                    <a:schemeClr val="tx1"/>
                  </a:outerShdw>
                </a:effectLst>
              </a:rPr>
              <a:t> what </a:t>
            </a:r>
            <a:r>
              <a:rPr lang="en-US" sz="3200" b="1" i="1" dirty="0">
                <a:solidFill>
                  <a:schemeClr val="bg1"/>
                </a:solidFill>
                <a:effectLst>
                  <a:outerShdw blurRad="38100" dist="38100" dir="2700000" algn="ctr" rotWithShape="0">
                    <a:schemeClr val="tx1"/>
                  </a:outerShdw>
                </a:effectLst>
              </a:rPr>
              <a:t>we</a:t>
            </a:r>
            <a:r>
              <a:rPr lang="en-US" sz="3200" dirty="0">
                <a:solidFill>
                  <a:schemeClr val="bg1"/>
                </a:solidFill>
                <a:effectLst>
                  <a:outerShdw blurRad="38100" dist="38100" dir="2700000" algn="ctr" rotWithShape="0">
                    <a:schemeClr val="tx1"/>
                  </a:outerShdw>
                </a:effectLst>
              </a:rPr>
              <a:t> know as the book of Jeremiah.</a:t>
            </a:r>
          </a:p>
          <a:p>
            <a:r>
              <a:rPr lang="en-US" sz="3200" dirty="0">
                <a:solidFill>
                  <a:schemeClr val="bg1"/>
                </a:solidFill>
                <a:effectLst>
                  <a:outerShdw blurRad="38100" dist="38100" dir="2700000" algn="ctr" rotWithShape="0">
                    <a:schemeClr val="tx1"/>
                  </a:outerShdw>
                </a:effectLst>
              </a:rPr>
              <a:t>Daniel’s statement,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according to the word of the LORD to Jeremiah the prophet</a:t>
            </a:r>
            <a:r>
              <a:rPr lang="en-US" sz="3200" dirty="0">
                <a:solidFill>
                  <a:schemeClr val="bg1"/>
                </a:solidFill>
                <a:effectLst>
                  <a:outerShdw blurRad="38100" dist="38100" dir="2700000" algn="ctr" rotWithShape="0">
                    <a:schemeClr val="tx1"/>
                  </a:outerShdw>
                </a:effectLst>
              </a:rPr>
              <a:t>”, is a strong affirmation of verbal inspiration. </a:t>
            </a:r>
          </a:p>
          <a:p>
            <a:r>
              <a:rPr lang="en-US" sz="3200" dirty="0">
                <a:solidFill>
                  <a:schemeClr val="bg1"/>
                </a:solidFill>
                <a:effectLst>
                  <a:outerShdw blurRad="38100" dist="38100" dir="2700000" algn="ctr" rotWithShape="0">
                    <a:schemeClr val="tx1"/>
                  </a:outerShdw>
                </a:effectLst>
              </a:rPr>
              <a:t>It shows that Daniel believed that the sacred Scriptures, in this case the prophecies of Jeremiah, were the very words of God delivered to the world through a human instrument. </a:t>
            </a:r>
          </a:p>
        </p:txBody>
      </p:sp>
      <p:sp>
        <p:nvSpPr>
          <p:cNvPr id="7" name="Title 1">
            <a:extLst>
              <a:ext uri="{FF2B5EF4-FFF2-40B4-BE49-F238E27FC236}">
                <a16:creationId xmlns:a16="http://schemas.microsoft.com/office/drawing/2014/main" id="{764A3C70-B39A-2C92-883B-86A0BDCCFFA5}"/>
              </a:ext>
            </a:extLst>
          </p:cNvPr>
          <p:cNvSpPr>
            <a:spLocks noGrp="1"/>
          </p:cNvSpPr>
          <p:nvPr>
            <p:ph type="title"/>
          </p:nvPr>
        </p:nvSpPr>
        <p:spPr>
          <a:xfrm>
            <a:off x="0" y="6"/>
            <a:ext cx="12192000" cy="119233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first year of his reign, I, Daniel, perceived 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books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number of years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according to the word of the LORD to Jeremiah the prophet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must pass before the end of the desolations of Jerusalem, namely, seventy years.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FF02E34-530A-6081-482C-3644F808C293}"/>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vol. 18, The New American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(pp</a:t>
            </a:r>
            <a:r>
              <a:rPr lang="en-US" dirty="0">
                <a:solidFill>
                  <a:srgbClr val="FFFFFF"/>
                </a:solidFill>
                <a:effectLst>
                  <a:outerShdw blurRad="50800" dist="50800" dir="5400000" algn="ctr">
                    <a:srgbClr val="000000"/>
                  </a:outerShdw>
                </a:effectLst>
                <a:latin typeface="Calibri" panose="020F0502020204030204" pitchFamily="34" charset="0"/>
              </a:rPr>
              <a:t>. 241–242)</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78212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149881</TotalTime>
  <Words>5451</Words>
  <Application>Microsoft Office PowerPoint</Application>
  <PresentationFormat>Widescreen</PresentationFormat>
  <Paragraphs>183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vt:lpstr>
      <vt:lpstr>Times New Roman</vt:lpstr>
      <vt:lpstr>Wingdings</vt:lpstr>
      <vt:lpstr>Office Theme</vt:lpstr>
      <vt:lpstr>PowerPoint Presentation</vt:lpstr>
      <vt:lpstr>Introduction to Daniel Chapter 9</vt:lpstr>
      <vt:lpstr>Daniel’s Prayer of Confession on Behalf of Israel   (9:1-19)</vt:lpstr>
      <vt:lpstr>Daniel’s Prayer of Confession on Behalf of Israel  (9:1-19)</vt:lpstr>
      <vt:lpstr>Daniel’s Prayer of Confession on Behalf of Israel  (9:1-19)</vt:lpstr>
      <vt:lpstr>Daniel’s Prayer of Confession on Behalf of Israel (9:1-19)</vt:lpstr>
      <vt:lpstr>Daniel’s Prayer of Confession on Behalf of Israel (9:1-19)</vt:lpstr>
      <vt:lpstr>9:1 In the first year of Darius the son of Ahasuerus, by descent a Mede, who was made king over the realm of the Chaldeans-- (ESV)</vt:lpstr>
      <vt:lpstr>9:2 in the first year of his reign, I, Daniel, perceived in the books the number of years that, according to the word of the LORD to Jeremiah the prophet, must pass before the end of the desolations of Jerusalem, namely, seventy years. (ESV)</vt:lpstr>
      <vt:lpstr>9:2 in the first year of his reign, I, Daniel, perceived in the books the number of years that, according to the word of the LORD to Jeremiah the prophet, must pass before the end of the desolations of Jerusalem, namely, seventy years. (ESV)</vt:lpstr>
      <vt:lpstr>9:2 in the first year of his reign, I, Daniel, perceived in the books the number of years that, according to the word of the LORD to Jeremiah the prophet, must pass before the end of the desolations of Jerusalem, namely, seventy years. (ESV)</vt:lpstr>
      <vt:lpstr>9:3 Then I turned my face to the Lord God, seeking him by prayer and pleas for mercy with fasting and sackcloth and ashes. (ESV)</vt:lpstr>
      <vt:lpstr>9:4  I prayed to the LORD my God and made confession, saying, "O Lord, the great and awesome God, who keeps covenant and steadfast love with those who love him and keep his commandments… (ESV)</vt:lpstr>
      <vt:lpstr>9:5  we have sinned and done wrong and acted wickedly and rebelled, turning aside from your commandments and rules. (ESV)</vt:lpstr>
      <vt:lpstr>9:6  We have not listened to your servants the prophets, who spoke in your name to our kings, our princes, and our fathers, and to all the people of the land. (ESV)</vt:lpstr>
      <vt:lpstr>9:7  To you, O Lord, belongs righteousness, but to us open shame, as at this day, to the men of Judah, to the inhabitants of Jerusalem, and to all Israel, those who are near and those who are far away, in all the lands to which you have driven them, because of the treachery that they have committed against you. 8 To us, O LORD, belongs open shame, to our kings, to our princes, and to our fathers, because we have sinned against you. (ESV)</vt:lpstr>
      <vt:lpstr>9:7  To you, O Lord, belongs righteousness, but to us open shame, as at this day, to the men of Judah, to the inhabitants of Jerusalem, and to all Israel, those who are near and those who are far away, in all the lands to which you have driven them, because of the treachery that they have committed against you. 8 To us, O LORD, belongs open shame, to our kings, to our princes, and to our fathers, because we have sinned against you. (ESV)</vt:lpstr>
      <vt:lpstr>9:9  To the Lord our God belong mercy and forgiveness, for we have rebelled against him 10 and have not obeyed the voice of the LORD our God by walking in his laws, which he set before us by his servants the prophets. 11 All Israel has transgressed your law and turned aside, refusing to obey your voice. And the curse and oath that are written in the Law of Moses the servant of God have been poured out upon us, because we have sinned against him. (ESV)</vt:lpstr>
      <vt:lpstr>9:9  To the Lord our God belong mercy and forgiveness, for we have rebelled against him 10 and have not obeyed the voice of the LORD our God by walking in his laws, which he set before us by his servants the prophets. 11 All Israel has transgressed your law and turned aside, refusing to obey your voice. And the curse and oath that are written in the Law of Moses the servant of God have been poured out upon us, because we have sinned against him. (ESV)</vt:lpstr>
      <vt:lpstr>9:12  He has confirmed his words, which he spoke against us and against our rulers who ruled us, by bringing upon us a great calamity. For under the whole heaven there has not been done anything like what has been done against Jerusalem. (ESV)</vt:lpstr>
      <vt:lpstr>9:13   As it is written in the Law of Moses, all this calamity has come upon us; yet we have not entreated the favor of the LORD our God, turning from our iniquities and gaining insight by your truth. (ESV)</vt:lpstr>
      <vt:lpstr>9:14 Therefore the LORD has kept ready the calamity and has brought it upon us, for the LORD our God is righteous in all the works that he has done, and we have not obeyed his voice. 15 And now, O Lord our God, who brought your people out of the land of Egypt with a mighty hand, and have made a name for yourself, as at this day, we have sinned, we have done wickedly. (ESV)</vt:lpstr>
      <vt:lpstr>9:16  "O Lord, according to all your righteous acts, let your anger and your wrath turn away from your city Jerusalem, your holy hill, because for our sins, and for the iniquities of our fathers, Jerusalem and your people have become a byword among all who are around us. (ESV)</vt:lpstr>
      <vt:lpstr>9:17 Now therefore, O our God, listen to the prayer of your servant and to his pleas for mercy, and for your own sake, O Lord, make your face to shine upon your sanctuary, which is desolate. (ESV)</vt:lpstr>
      <vt:lpstr>9:18 O my God, incline your ear and hear. Open your eyes and see our desolations, and the city that is called by your name. For we do not present our pleas before you because of our righteousness, but because of your great mercy. (ESV)</vt:lpstr>
      <vt:lpstr>9:19 O Lord, hear; O Lord, forgive. O Lord, pay attention and act. Delay not, for your own sake, O my God, because your city and your people are called by your name.” (ESV)</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1226</cp:revision>
  <cp:lastPrinted>2025-07-20T14:10:40Z</cp:lastPrinted>
  <dcterms:created xsi:type="dcterms:W3CDTF">2024-11-22T01:38:01Z</dcterms:created>
  <dcterms:modified xsi:type="dcterms:W3CDTF">2025-07-20T14:21:41Z</dcterms:modified>
</cp:coreProperties>
</file>