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099" r:id="rId2"/>
    <p:sldId id="1101" r:id="rId3"/>
    <p:sldId id="1111" r:id="rId4"/>
    <p:sldId id="1112" r:id="rId5"/>
    <p:sldId id="1100" r:id="rId6"/>
    <p:sldId id="1116" r:id="rId7"/>
    <p:sldId id="1105" r:id="rId8"/>
    <p:sldId id="1106" r:id="rId9"/>
    <p:sldId id="1117" r:id="rId10"/>
    <p:sldId id="1107" r:id="rId11"/>
    <p:sldId id="1108" r:id="rId12"/>
    <p:sldId id="1113" r:id="rId13"/>
    <p:sldId id="1119" r:id="rId14"/>
    <p:sldId id="1122" r:id="rId15"/>
    <p:sldId id="1125" r:id="rId16"/>
    <p:sldId id="1120" r:id="rId17"/>
    <p:sldId id="1126" r:id="rId18"/>
    <p:sldId id="1130" r:id="rId19"/>
    <p:sldId id="1132" r:id="rId20"/>
    <p:sldId id="1134" r:id="rId21"/>
    <p:sldId id="1133" r:id="rId22"/>
    <p:sldId id="1135" r:id="rId23"/>
    <p:sldId id="1136" r:id="rId24"/>
    <p:sldId id="1138" r:id="rId25"/>
    <p:sldId id="1137" r:id="rId26"/>
    <p:sldId id="1139" r:id="rId27"/>
    <p:sldId id="1141" r:id="rId28"/>
    <p:sldId id="1140" r:id="rId29"/>
    <p:sldId id="1109" r:id="rId30"/>
    <p:sldId id="1110"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0000CC"/>
    <a:srgbClr val="FFFFCC"/>
    <a:srgbClr val="0033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9/4/2025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9/4/2025 6:30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9/4/2025 6:30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9/4/2025 6:30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9/4/2025 6:30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9/4/2025 6:30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9/4/2025 6:30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9/4/2025 6:30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9/4/2025 6:30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9/4/2025 6:30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9/4/2025 6:30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9/4/2025 6:30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9/4/2025 6:30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reddit.com/r/MapPorn/comments/6itp66/map_of_diadochi_kingdoms_after_the_battle_of/#lightbo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reddit.com/r/MapPorn/comments/6itp66/map_of_diadochi_kingdoms_after_the_battle_of/#lightbo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FBD45E7-1C8C-F9B8-DE46-2FC4AA1AFC9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43C2B0-19D7-3466-67D1-C5A04AAF97D6}"/>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04C5ED49-966A-8941-AC19-1D93E3A376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858A3BCE-64A6-37EE-FC09-9B2AE5AC069D}"/>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39F3C6EE-E126-A30C-5480-CEE692864012}"/>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83683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869046C-A734-9E1D-06AF-A58A6E7DD5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16D48E-5162-6FC5-2882-7E965DC44215}"/>
              </a:ext>
            </a:extLst>
          </p:cNvPr>
          <p:cNvSpPr>
            <a:spLocks noGrp="1"/>
          </p:cNvSpPr>
          <p:nvPr>
            <p:ph type="title"/>
          </p:nvPr>
        </p:nvSpPr>
        <p:spPr>
          <a:xfrm>
            <a:off x="0" y="1"/>
            <a:ext cx="12192000" cy="799106"/>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Egypt and Syria (11:5-20)</a:t>
            </a:r>
          </a:p>
        </p:txBody>
      </p:sp>
      <p:sp>
        <p:nvSpPr>
          <p:cNvPr id="5" name="Content Placeholder 4">
            <a:extLst>
              <a:ext uri="{FF2B5EF4-FFF2-40B4-BE49-F238E27FC236}">
                <a16:creationId xmlns:a16="http://schemas.microsoft.com/office/drawing/2014/main" id="{5200091C-1BDC-B269-75CA-312B2FE5D0AE}"/>
              </a:ext>
            </a:extLst>
          </p:cNvPr>
          <p:cNvSpPr>
            <a:spLocks noGrp="1"/>
          </p:cNvSpPr>
          <p:nvPr>
            <p:ph idx="1"/>
          </p:nvPr>
        </p:nvSpPr>
        <p:spPr>
          <a:xfrm>
            <a:off x="357809" y="830911"/>
            <a:ext cx="11465223" cy="5964743"/>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of the South will become strong, but one of his commanders will become even stronger than he and will rule his own kingdom with great power.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some years, they will become allies. The daughter of the king of the South will go to the king of the North to make an alliance, but she will not retain her power, and he and his power will not last. In those days she will be handed over, together with her royal escort and her father and the one who supported her.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“One from her family line will arise to take her place. He will attack the forces of the king of the North and enter his fortress; he will fight against them and be victorious.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also seize their gods, their metal images and their valuable articles of silver and gold and carry them off to Egypt. For some years he will leave the king of the North alone.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of the North will invade the realm of the king of the South but will retreat to his own country. </a:t>
            </a:r>
          </a:p>
        </p:txBody>
      </p:sp>
    </p:spTree>
    <p:extLst>
      <p:ext uri="{BB962C8B-B14F-4D97-AF65-F5344CB8AC3E}">
        <p14:creationId xmlns:p14="http://schemas.microsoft.com/office/powerpoint/2010/main" val="326174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3C82892-E474-F168-3B7E-C6BE246448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EEA320-409A-7EEF-D003-A8B652A2B44C}"/>
              </a:ext>
            </a:extLst>
          </p:cNvPr>
          <p:cNvSpPr>
            <a:spLocks noGrp="1"/>
          </p:cNvSpPr>
          <p:nvPr>
            <p:ph type="title"/>
          </p:nvPr>
        </p:nvSpPr>
        <p:spPr>
          <a:xfrm>
            <a:off x="0" y="1"/>
            <a:ext cx="12192000" cy="799106"/>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Egypt and Syria (11:5-20)</a:t>
            </a:r>
          </a:p>
        </p:txBody>
      </p:sp>
      <p:sp>
        <p:nvSpPr>
          <p:cNvPr id="5" name="Content Placeholder 4">
            <a:extLst>
              <a:ext uri="{FF2B5EF4-FFF2-40B4-BE49-F238E27FC236}">
                <a16:creationId xmlns:a16="http://schemas.microsoft.com/office/drawing/2014/main" id="{3FECBD7E-2A1D-A733-1095-CBE91BDE741B}"/>
              </a:ext>
            </a:extLst>
          </p:cNvPr>
          <p:cNvSpPr>
            <a:spLocks noGrp="1"/>
          </p:cNvSpPr>
          <p:nvPr>
            <p:ph idx="1"/>
          </p:nvPr>
        </p:nvSpPr>
        <p:spPr>
          <a:xfrm>
            <a:off x="357809" y="830911"/>
            <a:ext cx="11465223" cy="5964743"/>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sons will prepare for war and assemble a great army, which will sweep on like an irresistible flood and carry the battle as far as his fortress.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of the South will march out in a rage and fight against the king of the North, who will raise a large army, but it will be defeated.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the army is carried off, the king of the South will be filled with pride and will slaughter many thousands, yet he will not remain triumphant.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king of the North will muster another army, larger than the first; and after several years, he will advance with a huge army fully equipped.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those times many will rise against the king of the South. The violent men among your own people will rebel in fulfillment of the vision, but without success. </a:t>
            </a:r>
          </a:p>
        </p:txBody>
      </p:sp>
    </p:spTree>
    <p:extLst>
      <p:ext uri="{BB962C8B-B14F-4D97-AF65-F5344CB8AC3E}">
        <p14:creationId xmlns:p14="http://schemas.microsoft.com/office/powerpoint/2010/main" val="25338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D9C3B39-7D6E-773F-7521-49C50279B9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7B5B5-A109-D210-0302-8602576A85F8}"/>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11:5-20</a:t>
            </a:r>
          </a:p>
        </p:txBody>
      </p:sp>
      <p:sp>
        <p:nvSpPr>
          <p:cNvPr id="5" name="Content Placeholder 4">
            <a:extLst>
              <a:ext uri="{FF2B5EF4-FFF2-40B4-BE49-F238E27FC236}">
                <a16:creationId xmlns:a16="http://schemas.microsoft.com/office/drawing/2014/main" id="{A80A52DD-FD44-EFAF-3B31-96D9CF394D26}"/>
              </a:ext>
            </a:extLst>
          </p:cNvPr>
          <p:cNvSpPr>
            <a:spLocks noGrp="1"/>
          </p:cNvSpPr>
          <p:nvPr>
            <p:ph idx="1"/>
          </p:nvPr>
        </p:nvSpPr>
        <p:spPr>
          <a:xfrm>
            <a:off x="344556" y="623958"/>
            <a:ext cx="11502887" cy="5954084"/>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The perspective from which history is assessed now changes. </a:t>
            </a:r>
          </a:p>
          <a:p>
            <a:r>
              <a:rPr lang="en-US" sz="3600" dirty="0">
                <a:solidFill>
                  <a:schemeClr val="bg1"/>
                </a:solidFill>
                <a:effectLst>
                  <a:outerShdw blurRad="38100" dist="38100" dir="2700000" algn="ctr" rotWithShape="0">
                    <a:schemeClr val="tx1"/>
                  </a:outerShdw>
                </a:effectLst>
              </a:rPr>
              <a:t>Up until this point, the viewpoint of the events described has been reported as though viewed </a:t>
            </a:r>
            <a:r>
              <a:rPr lang="en-US" sz="3600" b="1" i="1" dirty="0">
                <a:solidFill>
                  <a:schemeClr val="bg1"/>
                </a:solidFill>
                <a:effectLst>
                  <a:outerShdw blurRad="38100" dist="38100" dir="2700000" algn="ctr" rotWithShape="0">
                    <a:schemeClr val="tx1"/>
                  </a:outerShdw>
                </a:effectLst>
              </a:rPr>
              <a:t>from above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But now we see the events being reported from the viewpoint of being in the </a:t>
            </a:r>
            <a:r>
              <a:rPr lang="en-US" sz="3600" b="1" i="1" dirty="0">
                <a:solidFill>
                  <a:schemeClr val="bg1"/>
                </a:solidFill>
                <a:effectLst>
                  <a:outerShdw blurRad="38100" dist="38100" dir="2700000" algn="ctr" rotWithShape="0">
                    <a:schemeClr val="tx1"/>
                  </a:outerShdw>
                </a:effectLst>
              </a:rPr>
              <a:t>middle</a:t>
            </a:r>
            <a:r>
              <a:rPr lang="en-US" sz="3600" dirty="0">
                <a:solidFill>
                  <a:schemeClr val="bg1"/>
                </a:solidFill>
                <a:effectLst>
                  <a:outerShdw blurRad="38100" dist="38100" dir="2700000" algn="ctr" rotWithShape="0">
                    <a:schemeClr val="tx1"/>
                  </a:outerShdw>
                </a:effectLst>
              </a:rPr>
              <a:t> of what is taking place. </a:t>
            </a:r>
          </a:p>
          <a:p>
            <a:r>
              <a:rPr lang="en-US" sz="3600" dirty="0">
                <a:solidFill>
                  <a:schemeClr val="bg1"/>
                </a:solidFill>
                <a:effectLst>
                  <a:outerShdw blurRad="38100" dist="38100" dir="2700000" algn="ctr" rotWithShape="0">
                    <a:schemeClr val="tx1"/>
                  </a:outerShdw>
                </a:effectLst>
              </a:rPr>
              <a:t>The long and complex prophecy from verse 5 onward sees the ensuing history as a conflict between the kings of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north</a:t>
            </a:r>
            <a:r>
              <a:rPr lang="en-US" sz="3600" dirty="0">
                <a:solidFill>
                  <a:schemeClr val="bg1"/>
                </a:solidFill>
                <a:effectLst>
                  <a:outerShdw blurRad="38100" dist="38100" dir="2700000" algn="ctr" rotWithShape="0">
                    <a:schemeClr val="tx1"/>
                  </a:outerShdw>
                </a:effectLst>
              </a:rPr>
              <a:t>” and the kings of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south</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But north and south of </a:t>
            </a:r>
            <a:r>
              <a:rPr lang="en-US" sz="3600" b="1" i="1" dirty="0">
                <a:solidFill>
                  <a:schemeClr val="bg1"/>
                </a:solidFill>
                <a:effectLst>
                  <a:outerShdw blurRad="38100" dist="38100" dir="2700000" algn="ctr" rotWithShape="0">
                    <a:schemeClr val="tx1"/>
                  </a:outerShdw>
                </a:effectLst>
              </a:rPr>
              <a:t>where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 center of the compass used here is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glorious [or beautiful] land</a:t>
            </a:r>
            <a:r>
              <a:rPr lang="en-US" sz="3600" dirty="0">
                <a:solidFill>
                  <a:schemeClr val="bg1"/>
                </a:solidFill>
                <a:effectLst>
                  <a:outerShdw blurRad="38100" dist="38100" dir="2700000" algn="ctr" rotWithShape="0">
                    <a:schemeClr val="tx1"/>
                  </a:outerShdw>
                </a:effectLst>
              </a:rPr>
              <a:t>” (see verse 16). </a:t>
            </a:r>
          </a:p>
          <a:p>
            <a:r>
              <a:rPr lang="en-US" sz="3600" dirty="0">
                <a:solidFill>
                  <a:schemeClr val="bg1"/>
                </a:solidFill>
                <a:effectLst>
                  <a:outerShdw blurRad="38100" dist="38100" dir="2700000" algn="ctr" rotWithShape="0">
                    <a:schemeClr val="tx1"/>
                  </a:outerShdw>
                </a:effectLst>
              </a:rPr>
              <a:t>In other words, the point from which history is </a:t>
            </a:r>
            <a:r>
              <a:rPr lang="en-US" sz="3600" b="1" i="1" dirty="0">
                <a:solidFill>
                  <a:schemeClr val="bg1"/>
                </a:solidFill>
                <a:effectLst>
                  <a:outerShdw blurRad="38100" dist="38100" dir="2700000" algn="ctr" rotWithShape="0">
                    <a:schemeClr val="tx1"/>
                  </a:outerShdw>
                </a:effectLst>
              </a:rPr>
              <a:t>now</a:t>
            </a:r>
            <a:r>
              <a:rPr lang="en-US" sz="3600" dirty="0">
                <a:solidFill>
                  <a:schemeClr val="bg1"/>
                </a:solidFill>
                <a:effectLst>
                  <a:outerShdw blurRad="38100" dist="38100" dir="2700000" algn="ctr" rotWithShape="0">
                    <a:schemeClr val="tx1"/>
                  </a:outerShdw>
                </a:effectLst>
              </a:rPr>
              <a:t> being viewed is through the eyes of God’s </a:t>
            </a:r>
            <a:r>
              <a:rPr lang="en-US" sz="3600" b="1" i="1" dirty="0">
                <a:solidFill>
                  <a:schemeClr val="bg1"/>
                </a:solidFill>
                <a:effectLst>
                  <a:outerShdw blurRad="38100" dist="38100" dir="2700000" algn="ctr" rotWithShape="0">
                    <a:schemeClr val="tx1"/>
                  </a:outerShdw>
                </a:effectLst>
              </a:rPr>
              <a:t>covenant people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land</a:t>
            </a:r>
            <a:r>
              <a:rPr lang="en-US" sz="3600" dirty="0">
                <a:solidFill>
                  <a:schemeClr val="bg1"/>
                </a:solidFill>
                <a:effectLst>
                  <a:outerShdw blurRad="38100" dist="38100" dir="2700000" algn="ctr" rotWithShape="0">
                    <a:schemeClr val="tx1"/>
                  </a:outerShdw>
                </a:effectLst>
              </a:rPr>
              <a:t>” 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glorious</a:t>
            </a:r>
            <a:r>
              <a:rPr lang="en-US" sz="3600" dirty="0">
                <a:solidFill>
                  <a:schemeClr val="bg1"/>
                </a:solidFill>
                <a:effectLst>
                  <a:outerShdw blurRad="38100" dist="38100" dir="2700000" algn="ctr" rotWithShape="0">
                    <a:schemeClr val="tx1"/>
                  </a:outerShdw>
                </a:effectLst>
              </a:rPr>
              <a:t>” because it is </a:t>
            </a:r>
            <a:r>
              <a:rPr lang="en-US" sz="3600" b="1" i="1" dirty="0">
                <a:solidFill>
                  <a:schemeClr val="bg1"/>
                </a:solidFill>
                <a:effectLst>
                  <a:outerShdw blurRad="38100" dist="38100" dir="2700000" algn="ctr" rotWithShape="0">
                    <a:schemeClr val="tx1"/>
                  </a:outerShdw>
                </a:effectLst>
              </a:rPr>
              <a:t>there</a:t>
            </a:r>
            <a:r>
              <a:rPr lang="en-US" sz="3600" dirty="0">
                <a:solidFill>
                  <a:schemeClr val="bg1"/>
                </a:solidFill>
                <a:effectLst>
                  <a:outerShdw blurRad="38100" dist="38100" dir="2700000" algn="ctr" rotWithShape="0">
                    <a:schemeClr val="tx1"/>
                  </a:outerShdw>
                </a:effectLst>
              </a:rPr>
              <a:t> that the promises of God’s covenant were enshrined and His shekinah presence was made known. </a:t>
            </a:r>
          </a:p>
          <a:p>
            <a:endParaRPr lang="en-US" sz="36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3899F840-B5E0-8CC9-ACD4-57C63C29D49E}"/>
              </a:ext>
            </a:extLst>
          </p:cNvPr>
          <p:cNvSpPr txBox="1"/>
          <p:nvPr/>
        </p:nvSpPr>
        <p:spPr>
          <a:xfrm>
            <a:off x="0" y="6519446"/>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Ferguson, Sinclair B.; The Preacher's Commentary - Vol. 21: Daniel; (</a:t>
            </a:r>
            <a:r>
              <a:rPr lang="en-US" dirty="0">
                <a:solidFill>
                  <a:schemeClr val="bg1"/>
                </a:solidFill>
                <a:effectLst>
                  <a:outerShdw blurRad="38100" dist="38100" dir="2700000" algn="ctr" rotWithShape="0">
                    <a:schemeClr val="tx1"/>
                  </a:outerShdw>
                </a:effectLst>
              </a:rPr>
              <a:t>p. 227</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8343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75C621C-B79F-4291-A8B7-1D3E26B27E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7A2B8E-1B14-1261-63BF-D1CBD40F6E52}"/>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11:5-20</a:t>
            </a:r>
          </a:p>
        </p:txBody>
      </p:sp>
      <p:sp>
        <p:nvSpPr>
          <p:cNvPr id="5" name="Content Placeholder 4">
            <a:extLst>
              <a:ext uri="{FF2B5EF4-FFF2-40B4-BE49-F238E27FC236}">
                <a16:creationId xmlns:a16="http://schemas.microsoft.com/office/drawing/2014/main" id="{5BF465EB-A735-45C5-8796-2BC278A06134}"/>
              </a:ext>
            </a:extLst>
          </p:cNvPr>
          <p:cNvSpPr>
            <a:spLocks noGrp="1"/>
          </p:cNvSpPr>
          <p:nvPr>
            <p:ph idx="1"/>
          </p:nvPr>
        </p:nvSpPr>
        <p:spPr>
          <a:xfrm>
            <a:off x="344556" y="623958"/>
            <a:ext cx="11502887" cy="5954084"/>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While, at least at first glance, this prophecy has to do with foreign nations and their conflicts, Daniel is learning that </a:t>
            </a:r>
            <a:r>
              <a:rPr lang="en-US" sz="3600" b="1" i="1" dirty="0">
                <a:solidFill>
                  <a:schemeClr val="bg1"/>
                </a:solidFill>
                <a:effectLst>
                  <a:outerShdw blurRad="38100" dist="38100" dir="2700000" algn="ctr" rotWithShape="0">
                    <a:schemeClr val="tx1"/>
                  </a:outerShdw>
                </a:effectLst>
              </a:rPr>
              <a:t>all</a:t>
            </a:r>
            <a:r>
              <a:rPr lang="en-US" sz="3600" dirty="0">
                <a:solidFill>
                  <a:schemeClr val="bg1"/>
                </a:solidFill>
                <a:effectLst>
                  <a:outerShdw blurRad="38100" dist="38100" dir="2700000" algn="ctr" rotWithShape="0">
                    <a:schemeClr val="tx1"/>
                  </a:outerShdw>
                </a:effectLst>
              </a:rPr>
              <a:t> of human history is part of the fundamental conflict in which the object of the forces of darkness is the destruction of the city of God. </a:t>
            </a:r>
          </a:p>
          <a:p>
            <a:r>
              <a:rPr lang="en-US" sz="3600" dirty="0">
                <a:solidFill>
                  <a:schemeClr val="bg1"/>
                </a:solidFill>
                <a:effectLst>
                  <a:outerShdw blurRad="38100" dist="38100" dir="2700000" algn="ctr" rotWithShape="0">
                    <a:schemeClr val="tx1"/>
                  </a:outerShdw>
                </a:effectLst>
              </a:rPr>
              <a:t>In one sense Daniel 11 is a mosaic or tapestry of historical events in which the connection between events is not always clear. </a:t>
            </a:r>
          </a:p>
          <a:p>
            <a:r>
              <a:rPr lang="en-US" sz="3600" dirty="0">
                <a:solidFill>
                  <a:schemeClr val="bg1"/>
                </a:solidFill>
                <a:effectLst>
                  <a:outerShdw blurRad="38100" dist="38100" dir="2700000" algn="ctr" rotWithShape="0">
                    <a:schemeClr val="tx1"/>
                  </a:outerShdw>
                </a:effectLst>
              </a:rPr>
              <a:t>Since most of us have a limited knowledge of ancient history, we may have difficulty identifying the events to which the vision points. </a:t>
            </a:r>
          </a:p>
          <a:p>
            <a:r>
              <a:rPr lang="en-US" sz="3600" dirty="0">
                <a:solidFill>
                  <a:schemeClr val="bg1"/>
                </a:solidFill>
                <a:effectLst>
                  <a:outerShdw blurRad="38100" dist="38100" dir="2700000" algn="ctr" rotWithShape="0">
                    <a:schemeClr val="tx1"/>
                  </a:outerShdw>
                </a:effectLst>
              </a:rPr>
              <a:t>We may find ourselves in agreement with the words of the Biblical scholar H. C. Leupold, who says concerning Daniel 11, “We do not see how it could be used for a sermon or for sermons.”</a:t>
            </a:r>
          </a:p>
          <a:p>
            <a:r>
              <a:rPr lang="en-US" sz="3600" dirty="0">
                <a:solidFill>
                  <a:schemeClr val="bg1"/>
                </a:solidFill>
                <a:effectLst>
                  <a:outerShdw blurRad="38100" dist="38100" dir="2700000" algn="ctr" rotWithShape="0">
                    <a:schemeClr val="tx1"/>
                  </a:outerShdw>
                </a:effectLst>
              </a:rPr>
              <a:t>The exposition of this passage becomes somewhat easier when we realize what lies </a:t>
            </a:r>
            <a:r>
              <a:rPr lang="en-US" sz="3600" b="1" i="1" dirty="0">
                <a:solidFill>
                  <a:schemeClr val="bg1"/>
                </a:solidFill>
                <a:effectLst>
                  <a:outerShdw blurRad="38100" dist="38100" dir="2700000" algn="ctr" rotWithShape="0">
                    <a:schemeClr val="tx1"/>
                  </a:outerShdw>
                </a:effectLst>
              </a:rPr>
              <a:t>behind</a:t>
            </a:r>
            <a:r>
              <a:rPr lang="en-US" sz="3600" dirty="0">
                <a:solidFill>
                  <a:schemeClr val="bg1"/>
                </a:solidFill>
                <a:effectLst>
                  <a:outerShdw blurRad="38100" dist="38100" dir="2700000" algn="ctr" rotWithShape="0">
                    <a:schemeClr val="tx1"/>
                  </a:outerShdw>
                </a:effectLst>
              </a:rPr>
              <a:t> it, and we are able to see the details as pieces of a larger design. </a:t>
            </a:r>
          </a:p>
          <a:p>
            <a:r>
              <a:rPr lang="en-US" sz="3600" dirty="0">
                <a:solidFill>
                  <a:schemeClr val="bg1"/>
                </a:solidFill>
                <a:effectLst>
                  <a:outerShdw blurRad="38100" dist="38100" dir="2700000" algn="ctr" rotWithShape="0">
                    <a:schemeClr val="tx1"/>
                  </a:outerShdw>
                </a:effectLst>
              </a:rPr>
              <a:t>As I have already stated, I believe the best approach to the exposition of this detailed and tedious passage is to connect what is said here to the </a:t>
            </a:r>
            <a:r>
              <a:rPr lang="en-US" sz="3600" b="1" i="1" dirty="0">
                <a:solidFill>
                  <a:schemeClr val="bg1"/>
                </a:solidFill>
                <a:effectLst>
                  <a:outerShdw blurRad="38100" dist="38100" dir="2700000" algn="ctr" rotWithShape="0">
                    <a:schemeClr val="tx1"/>
                  </a:outerShdw>
                </a:effectLst>
              </a:rPr>
              <a:t>actual history </a:t>
            </a:r>
            <a:r>
              <a:rPr lang="en-US" sz="3600" dirty="0">
                <a:solidFill>
                  <a:schemeClr val="bg1"/>
                </a:solidFill>
                <a:effectLst>
                  <a:outerShdw blurRad="38100" dist="38100" dir="2700000" algn="ctr" rotWithShape="0">
                    <a:schemeClr val="tx1"/>
                  </a:outerShdw>
                </a:effectLst>
              </a:rPr>
              <a:t>of which verses 5-35 speak.</a:t>
            </a:r>
          </a:p>
        </p:txBody>
      </p:sp>
      <p:sp>
        <p:nvSpPr>
          <p:cNvPr id="2" name="TextBox 1">
            <a:extLst>
              <a:ext uri="{FF2B5EF4-FFF2-40B4-BE49-F238E27FC236}">
                <a16:creationId xmlns:a16="http://schemas.microsoft.com/office/drawing/2014/main" id="{9158EFE4-C3C7-D831-86DB-4A00A6759A95}"/>
              </a:ext>
            </a:extLst>
          </p:cNvPr>
          <p:cNvSpPr txBox="1"/>
          <p:nvPr/>
        </p:nvSpPr>
        <p:spPr>
          <a:xfrm>
            <a:off x="0" y="6519446"/>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Ferguson, Sinclair B.; The Preacher's Commentary - Vol. 21: Daniel; (</a:t>
            </a:r>
            <a:r>
              <a:rPr lang="en-US" dirty="0">
                <a:solidFill>
                  <a:schemeClr val="bg1"/>
                </a:solidFill>
                <a:effectLst>
                  <a:outerShdw blurRad="38100" dist="38100" dir="2700000" algn="ctr" rotWithShape="0">
                    <a:schemeClr val="tx1"/>
                  </a:outerShdw>
                </a:effectLst>
              </a:rPr>
              <a:t>p. 227</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8589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EC21E99-3A18-C9AD-0BE0-D01922F8EC7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A09033-BDFC-F408-B7FB-3047E3960240}"/>
              </a:ext>
            </a:extLst>
          </p:cNvPr>
          <p:cNvSpPr>
            <a:spLocks noGrp="1"/>
          </p:cNvSpPr>
          <p:nvPr>
            <p:ph idx="1"/>
          </p:nvPr>
        </p:nvSpPr>
        <p:spPr>
          <a:xfrm>
            <a:off x="28197" y="1216516"/>
            <a:ext cx="12163803" cy="4958706"/>
          </a:xfrm>
        </p:spPr>
        <p:txBody>
          <a:bodyPr>
            <a:normAutofit/>
          </a:bodyPr>
          <a:lstStyle/>
          <a:p>
            <a:r>
              <a:rPr lang="en-US" sz="3600" dirty="0">
                <a:solidFill>
                  <a:schemeClr val="bg1"/>
                </a:solidFill>
                <a:effectLst>
                  <a:outerShdw blurRad="38100" dist="38100" dir="2700000" algn="ctr" rotWithShape="0">
                    <a:schemeClr val="tx1"/>
                  </a:outerShdw>
                </a:effectLst>
              </a:rPr>
              <a:t>As mentioned earlier, Alexander the Great’s empire was eventually divided  among four of his generals: </a:t>
            </a:r>
          </a:p>
          <a:p>
            <a:pPr lvl="1"/>
            <a:r>
              <a:rPr lang="en-US" sz="3200" dirty="0">
                <a:solidFill>
                  <a:schemeClr val="bg1"/>
                </a:solidFill>
                <a:effectLst>
                  <a:outerShdw blurRad="38100" dist="38100" dir="2700000" algn="ctr" rotWithShape="0">
                    <a:schemeClr val="tx1"/>
                  </a:outerShdw>
                </a:effectLst>
              </a:rPr>
              <a:t>Macedonia was ruled by </a:t>
            </a:r>
            <a:r>
              <a:rPr lang="en-US" sz="3200" dirty="0">
                <a:solidFill>
                  <a:srgbClr val="FFFF99"/>
                </a:solidFill>
                <a:effectLst>
                  <a:outerShdw blurRad="38100" dist="38100" dir="2700000" algn="ctr" rotWithShape="0">
                    <a:schemeClr val="tx1"/>
                  </a:outerShdw>
                </a:effectLst>
              </a:rPr>
              <a:t>Cassander</a:t>
            </a:r>
            <a:r>
              <a:rPr lang="en-US" sz="3200" dirty="0">
                <a:solidFill>
                  <a:schemeClr val="bg1"/>
                </a:solidFill>
                <a:effectLst>
                  <a:outerShdw blurRad="38100" dist="38100" dir="2700000" algn="ctr" rotWithShape="0">
                    <a:schemeClr val="tx1"/>
                  </a:outerShdw>
                </a:effectLst>
              </a:rPr>
              <a:t> </a:t>
            </a:r>
          </a:p>
          <a:p>
            <a:pPr lvl="1"/>
            <a:r>
              <a:rPr lang="en-US" sz="3200" dirty="0">
                <a:solidFill>
                  <a:schemeClr val="bg1"/>
                </a:solidFill>
                <a:effectLst>
                  <a:outerShdw blurRad="38100" dist="38100" dir="2700000" algn="ctr" rotWithShape="0">
                    <a:schemeClr val="tx1"/>
                  </a:outerShdw>
                </a:effectLst>
              </a:rPr>
              <a:t>Thrace and Asia Minor was ruled by </a:t>
            </a:r>
            <a:r>
              <a:rPr lang="en-US" sz="3200" dirty="0">
                <a:solidFill>
                  <a:srgbClr val="FFFF99"/>
                </a:solidFill>
                <a:effectLst>
                  <a:outerShdw blurRad="38100" dist="38100" dir="2700000" algn="ctr" rotWithShape="0">
                    <a:schemeClr val="tx1"/>
                  </a:outerShdw>
                </a:effectLst>
              </a:rPr>
              <a:t>Lysimachus</a:t>
            </a:r>
            <a:r>
              <a:rPr lang="en-US" sz="3200" dirty="0">
                <a:solidFill>
                  <a:schemeClr val="bg1"/>
                </a:solidFill>
                <a:effectLst>
                  <a:outerShdw blurRad="38100" dist="38100" dir="2700000" algn="ctr" rotWithShape="0">
                    <a:schemeClr val="tx1"/>
                  </a:outerShdw>
                </a:effectLst>
              </a:rPr>
              <a:t> </a:t>
            </a:r>
          </a:p>
          <a:p>
            <a:pPr lvl="1"/>
            <a:r>
              <a:rPr lang="en-US" sz="3200" dirty="0">
                <a:solidFill>
                  <a:schemeClr val="bg1"/>
                </a:solidFill>
                <a:effectLst>
                  <a:outerShdw blurRad="38100" dist="38100" dir="2700000" algn="ctr" rotWithShape="0">
                    <a:schemeClr val="tx1"/>
                  </a:outerShdw>
                </a:effectLst>
              </a:rPr>
              <a:t>Syria was ruled by </a:t>
            </a:r>
            <a:r>
              <a:rPr lang="en-US" sz="3200" dirty="0">
                <a:solidFill>
                  <a:srgbClr val="FFFF99"/>
                </a:solidFill>
                <a:effectLst>
                  <a:outerShdw blurRad="38100" dist="38100" dir="2700000" algn="ctr" rotWithShape="0">
                    <a:schemeClr val="tx1"/>
                  </a:outerShdw>
                </a:effectLst>
              </a:rPr>
              <a:t>Seleucus</a:t>
            </a:r>
          </a:p>
          <a:p>
            <a:pPr lvl="1"/>
            <a:r>
              <a:rPr lang="en-US" sz="3200" dirty="0">
                <a:solidFill>
                  <a:schemeClr val="bg1"/>
                </a:solidFill>
                <a:effectLst>
                  <a:outerShdw blurRad="38100" dist="38100" dir="2700000" algn="ctr" rotWithShape="0">
                    <a:schemeClr val="tx1"/>
                  </a:outerShdw>
                </a:effectLst>
              </a:rPr>
              <a:t>Egypt was ruled by </a:t>
            </a:r>
            <a:r>
              <a:rPr lang="en-US" sz="3200" dirty="0">
                <a:solidFill>
                  <a:srgbClr val="FFFF99"/>
                </a:solidFill>
                <a:effectLst>
                  <a:outerShdw blurRad="38100" dist="38100" dir="2700000" algn="ctr" rotWithShape="0">
                    <a:schemeClr val="tx1"/>
                  </a:outerShdw>
                </a:effectLst>
              </a:rPr>
              <a:t>Ptolemy</a:t>
            </a:r>
            <a:r>
              <a:rPr lang="en-US" sz="3200" dirty="0">
                <a:solidFill>
                  <a:schemeClr val="bg1"/>
                </a:solidFill>
                <a:effectLst>
                  <a:outerShdw blurRad="38100" dist="38100" dir="2700000" algn="ctr" rotWithShape="0">
                    <a:schemeClr val="tx1"/>
                  </a:outerShdw>
                </a:effectLst>
              </a:rPr>
              <a:t>. </a:t>
            </a:r>
            <a:r>
              <a:rPr lang="en-US" sz="3200" baseline="30000" dirty="0">
                <a:solidFill>
                  <a:srgbClr val="FFFFFF"/>
                </a:solidFill>
                <a:effectLst>
                  <a:outerShdw blurRad="50800" dist="50800" dir="5400000" algn="ctr">
                    <a:srgbClr val="000000"/>
                  </a:outerShdw>
                </a:effectLst>
                <a:latin typeface="Calibri" panose="020F0502020204030204" pitchFamily="34" charset="0"/>
              </a:rPr>
              <a:t>1</a:t>
            </a:r>
            <a:endParaRPr lang="en-US" sz="32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the south</a:t>
            </a:r>
            <a:r>
              <a:rPr lang="en-US" sz="3600" dirty="0">
                <a:solidFill>
                  <a:schemeClr val="bg1"/>
                </a:solidFill>
                <a:effectLst>
                  <a:outerShdw blurRad="38100" dist="38100" dir="2700000" algn="ctr" rotWithShape="0">
                    <a:schemeClr val="tx1"/>
                  </a:outerShdw>
                </a:effectLst>
              </a:rPr>
              <a:t>” here (whose land is said in verse 8 to be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Egypt</a:t>
            </a:r>
            <a:r>
              <a:rPr lang="en-US" sz="3600" dirty="0">
                <a:solidFill>
                  <a:schemeClr val="bg1"/>
                </a:solidFill>
                <a:effectLst>
                  <a:outerShdw blurRad="38100" dist="38100" dir="2700000" algn="ctr" rotWithShape="0">
                    <a:schemeClr val="tx1"/>
                  </a:outerShdw>
                </a:effectLst>
              </a:rPr>
              <a:t>”) is a reference to Ptolemy I, the ruler of Egypt.</a:t>
            </a:r>
            <a:r>
              <a:rPr lang="en-US" sz="3600" baseline="30000" dirty="0">
                <a:solidFill>
                  <a:srgbClr val="FFFFFF"/>
                </a:solidFill>
                <a:effectLst>
                  <a:outerShdw blurRad="50800" dist="50800" dir="5400000" algn="ctr">
                    <a:srgbClr val="000000"/>
                  </a:outerShdw>
                </a:effectLst>
                <a:latin typeface="Calibri" panose="020F0502020204030204" pitchFamily="34" charset="0"/>
              </a:rPr>
              <a:t>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Ptolemy had been a highly capable general under Alexander.</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a:p>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FEE4072B-5604-7F41-E86F-6E8363FF4ACD}"/>
              </a:ext>
            </a:extLst>
          </p:cNvPr>
          <p:cNvSpPr>
            <a:spLocks noGrp="1"/>
          </p:cNvSpPr>
          <p:nvPr>
            <p:ph type="title"/>
          </p:nvPr>
        </p:nvSpPr>
        <p:spPr>
          <a:xfrm>
            <a:off x="0" y="7"/>
            <a:ext cx="12192000" cy="94662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11:5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the south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strong, but one of his princes shall be stronger than he and shall rule, and his authority shall be a great authority.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55F7829-A2E5-C047-6E22-09AFEE3B2D35}"/>
              </a:ext>
            </a:extLst>
          </p:cNvPr>
          <p:cNvSpPr txBox="1"/>
          <p:nvPr/>
        </p:nvSpPr>
        <p:spPr>
          <a:xfrm>
            <a:off x="0" y="6211669"/>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a:t>
            </a:r>
            <a:r>
              <a:rPr lang="en-US" dirty="0">
                <a:solidFill>
                  <a:srgbClr val="FFFFFF"/>
                </a:solidFill>
                <a:effectLst>
                  <a:outerShdw blurRad="50800" dist="50800" dir="5400000" algn="ctr">
                    <a:srgbClr val="000000"/>
                  </a:outerShdw>
                </a:effectLst>
                <a:latin typeface="Calibri" panose="020F0502020204030204" pitchFamily="34" charset="0"/>
              </a:rPr>
              <a:t> Ferguson, Sinclair B.; The Preacher's Commentary - Vol. 21: Daniel; (</a:t>
            </a:r>
            <a:r>
              <a:rPr lang="en-US" dirty="0">
                <a:solidFill>
                  <a:schemeClr val="bg1"/>
                </a:solidFill>
                <a:effectLst>
                  <a:outerShdw blurRad="38100" dist="38100" dir="2700000" algn="ctr" rotWithShape="0">
                    <a:schemeClr val="tx1"/>
                  </a:outerShdw>
                </a:effectLst>
              </a:rPr>
              <a:t>p. 227</a:t>
            </a:r>
            <a:r>
              <a:rPr lang="en-US" dirty="0">
                <a:solidFill>
                  <a:srgbClr val="FFFFFF"/>
                </a:solidFill>
                <a:effectLst>
                  <a:outerShdw blurRad="50800" dist="50800" dir="5400000" algn="ctr">
                    <a:srgbClr val="000000"/>
                  </a:outerShdw>
                </a:effectLst>
                <a:latin typeface="Calibri" panose="020F0502020204030204" pitchFamily="34" charset="0"/>
              </a:rPr>
              <a:t>) </a:t>
            </a: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a:t>
            </a:r>
            <a:r>
              <a:rPr lang="en-US" dirty="0">
                <a:solidFill>
                  <a:srgbClr val="FFFFFF"/>
                </a:solidFill>
                <a:effectLst>
                  <a:outerShdw blurRad="50800" dist="50800" dir="5400000" algn="ctr">
                    <a:srgbClr val="000000"/>
                  </a:outerShdw>
                </a:effectLst>
                <a:latin typeface="Calibri" panose="020F0502020204030204" pitchFamily="34" charset="0"/>
              </a:rPr>
              <a:t> 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prstClr val="white"/>
                </a:solidFill>
                <a:effectLst>
                  <a:outerShdw blurRad="38100" dist="38100" dir="2700000" algn="ctr" rotWithShape="0">
                    <a:prstClr val="black"/>
                  </a:outerShdw>
                </a:effectLst>
              </a:rPr>
              <a:t>293</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8879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F1DA426-28DE-1896-88BE-5C0995E538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ABAE81-D912-3D76-6A8B-384F09DEBC7F}"/>
              </a:ext>
            </a:extLst>
          </p:cNvPr>
          <p:cNvSpPr>
            <a:spLocks noGrp="1"/>
          </p:cNvSpPr>
          <p:nvPr>
            <p:ph type="title"/>
          </p:nvPr>
        </p:nvSpPr>
        <p:spPr>
          <a:xfrm>
            <a:off x="0" y="18255"/>
            <a:ext cx="12192000" cy="763623"/>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Four-Fold Division of Greek Empire After Alexander</a:t>
            </a:r>
          </a:p>
        </p:txBody>
      </p:sp>
      <p:sp>
        <p:nvSpPr>
          <p:cNvPr id="2" name="TextBox 1">
            <a:extLst>
              <a:ext uri="{FF2B5EF4-FFF2-40B4-BE49-F238E27FC236}">
                <a16:creationId xmlns:a16="http://schemas.microsoft.com/office/drawing/2014/main" id="{8BBB487F-F31D-C6A3-1CB3-42831ABEAE9E}"/>
              </a:ext>
            </a:extLst>
          </p:cNvPr>
          <p:cNvSpPr txBox="1"/>
          <p:nvPr/>
        </p:nvSpPr>
        <p:spPr>
          <a:xfrm>
            <a:off x="0" y="6519446"/>
            <a:ext cx="12192000" cy="369332"/>
          </a:xfrm>
          <a:prstGeom prst="rect">
            <a:avLst/>
          </a:prstGeom>
          <a:noFill/>
        </p:spPr>
        <p:txBody>
          <a:bodyPr wrap="square" rtlCol="0">
            <a:spAutoFit/>
          </a:bodyPr>
          <a:lstStyle/>
          <a:p>
            <a:pPr lvl="0">
              <a:defRPr/>
            </a:pPr>
            <a:r>
              <a:rPr lang="en-US" dirty="0">
                <a:hlinkClick r:id="rId2"/>
              </a:rPr>
              <a:t>https://www.reddit.com/r/MapPorn/comments/6itp66/map_of_diadochi_kingdoms_after_the_battle_of/#lightbox</a:t>
            </a:r>
            <a:r>
              <a:rPr lang="en-US" dirty="0"/>
              <a:t> </a:t>
            </a:r>
            <a:endParaRPr kumimoji="0" lang="en-US" sz="1800" b="0" i="0" u="none" strike="noStrike" kern="1200" cap="none" spc="0" normalizeH="0" baseline="0" noProof="0" dirty="0">
              <a:ln>
                <a:noFill/>
              </a:ln>
              <a:solidFill>
                <a:srgbClr val="CCFFFF"/>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A2185BB0-6C3D-D091-DC6F-02340ACD8D0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12676" y="836860"/>
            <a:ext cx="9766647" cy="5494600"/>
          </a:xfrm>
        </p:spPr>
      </p:pic>
      <p:sp>
        <p:nvSpPr>
          <p:cNvPr id="3" name="TextBox 2">
            <a:extLst>
              <a:ext uri="{FF2B5EF4-FFF2-40B4-BE49-F238E27FC236}">
                <a16:creationId xmlns:a16="http://schemas.microsoft.com/office/drawing/2014/main" id="{829E00C0-459D-3605-B84D-4C44091E521C}"/>
              </a:ext>
            </a:extLst>
          </p:cNvPr>
          <p:cNvSpPr txBox="1"/>
          <p:nvPr/>
        </p:nvSpPr>
        <p:spPr>
          <a:xfrm>
            <a:off x="2437075" y="2357562"/>
            <a:ext cx="1148071" cy="369332"/>
          </a:xfrm>
          <a:prstGeom prst="rect">
            <a:avLst/>
          </a:prstGeom>
          <a:noFill/>
        </p:spPr>
        <p:txBody>
          <a:bodyPr wrap="none" rtlCol="0">
            <a:spAutoFit/>
          </a:bodyPr>
          <a:lstStyle/>
          <a:p>
            <a:r>
              <a:rPr lang="en-US" dirty="0"/>
              <a:t>Cassander</a:t>
            </a:r>
          </a:p>
        </p:txBody>
      </p:sp>
      <p:sp>
        <p:nvSpPr>
          <p:cNvPr id="5" name="TextBox 4">
            <a:extLst>
              <a:ext uri="{FF2B5EF4-FFF2-40B4-BE49-F238E27FC236}">
                <a16:creationId xmlns:a16="http://schemas.microsoft.com/office/drawing/2014/main" id="{57806E2E-D3A5-2CE4-EF9A-3FCCEFB2EB0D}"/>
              </a:ext>
            </a:extLst>
          </p:cNvPr>
          <p:cNvSpPr txBox="1"/>
          <p:nvPr/>
        </p:nvSpPr>
        <p:spPr>
          <a:xfrm>
            <a:off x="3565102" y="2596407"/>
            <a:ext cx="1244443" cy="369332"/>
          </a:xfrm>
          <a:prstGeom prst="rect">
            <a:avLst/>
          </a:prstGeom>
          <a:noFill/>
        </p:spPr>
        <p:txBody>
          <a:bodyPr wrap="none" rtlCol="0">
            <a:spAutoFit/>
          </a:bodyPr>
          <a:lstStyle/>
          <a:p>
            <a:r>
              <a:rPr lang="en-US" dirty="0"/>
              <a:t>Lysimachus</a:t>
            </a:r>
          </a:p>
        </p:txBody>
      </p:sp>
      <p:sp>
        <p:nvSpPr>
          <p:cNvPr id="6" name="TextBox 5">
            <a:extLst>
              <a:ext uri="{FF2B5EF4-FFF2-40B4-BE49-F238E27FC236}">
                <a16:creationId xmlns:a16="http://schemas.microsoft.com/office/drawing/2014/main" id="{D711E266-C295-4BC7-3346-4C03C505526C}"/>
              </a:ext>
            </a:extLst>
          </p:cNvPr>
          <p:cNvSpPr txBox="1"/>
          <p:nvPr/>
        </p:nvSpPr>
        <p:spPr>
          <a:xfrm>
            <a:off x="7454781" y="3931823"/>
            <a:ext cx="1005403" cy="369332"/>
          </a:xfrm>
          <a:prstGeom prst="rect">
            <a:avLst/>
          </a:prstGeom>
          <a:noFill/>
        </p:spPr>
        <p:txBody>
          <a:bodyPr wrap="none" rtlCol="0">
            <a:spAutoFit/>
          </a:bodyPr>
          <a:lstStyle/>
          <a:p>
            <a:r>
              <a:rPr lang="en-US" dirty="0"/>
              <a:t>Seleucus</a:t>
            </a:r>
          </a:p>
        </p:txBody>
      </p:sp>
      <p:sp>
        <p:nvSpPr>
          <p:cNvPr id="7" name="TextBox 6">
            <a:extLst>
              <a:ext uri="{FF2B5EF4-FFF2-40B4-BE49-F238E27FC236}">
                <a16:creationId xmlns:a16="http://schemas.microsoft.com/office/drawing/2014/main" id="{B79AE351-ED25-5C6C-8E76-89D15A03D2B5}"/>
              </a:ext>
            </a:extLst>
          </p:cNvPr>
          <p:cNvSpPr txBox="1"/>
          <p:nvPr/>
        </p:nvSpPr>
        <p:spPr>
          <a:xfrm>
            <a:off x="2808569" y="4541423"/>
            <a:ext cx="953723" cy="369332"/>
          </a:xfrm>
          <a:prstGeom prst="rect">
            <a:avLst/>
          </a:prstGeom>
          <a:noFill/>
        </p:spPr>
        <p:txBody>
          <a:bodyPr wrap="none" rtlCol="0">
            <a:spAutoFit/>
          </a:bodyPr>
          <a:lstStyle/>
          <a:p>
            <a:r>
              <a:rPr lang="en-US" dirty="0"/>
              <a:t>Ptolemy</a:t>
            </a:r>
          </a:p>
        </p:txBody>
      </p:sp>
    </p:spTree>
    <p:extLst>
      <p:ext uri="{BB962C8B-B14F-4D97-AF65-F5344CB8AC3E}">
        <p14:creationId xmlns:p14="http://schemas.microsoft.com/office/powerpoint/2010/main" val="3701092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73B5BE6-74FA-0368-46D4-4E5E38AFF0D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BEC9BE-0D07-A52F-6FD8-82A745F58F50}"/>
              </a:ext>
            </a:extLst>
          </p:cNvPr>
          <p:cNvSpPr>
            <a:spLocks noGrp="1"/>
          </p:cNvSpPr>
          <p:nvPr>
            <p:ph idx="1"/>
          </p:nvPr>
        </p:nvSpPr>
        <p:spPr>
          <a:xfrm>
            <a:off x="28197" y="1059415"/>
            <a:ext cx="12163803" cy="5462231"/>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Seleucus had been a </a:t>
            </a:r>
            <a:r>
              <a:rPr lang="en-US" sz="3600" b="1" i="1" dirty="0">
                <a:solidFill>
                  <a:schemeClr val="bg1"/>
                </a:solidFill>
                <a:effectLst>
                  <a:outerShdw blurRad="38100" dist="38100" dir="2700000" algn="ctr" rotWithShape="0">
                    <a:schemeClr val="tx1"/>
                  </a:outerShdw>
                </a:effectLst>
              </a:rPr>
              <a:t>lesser</a:t>
            </a:r>
            <a:r>
              <a:rPr lang="en-US" sz="3600" dirty="0">
                <a:solidFill>
                  <a:schemeClr val="bg1"/>
                </a:solidFill>
                <a:effectLst>
                  <a:outerShdw blurRad="38100" dist="38100" dir="2700000" algn="ctr" rotWithShape="0">
                    <a:schemeClr val="tx1"/>
                  </a:outerShdw>
                </a:effectLst>
              </a:rPr>
              <a:t> general under Alexander. </a:t>
            </a:r>
          </a:p>
          <a:p>
            <a:r>
              <a:rPr lang="en-US" sz="3600" dirty="0">
                <a:solidFill>
                  <a:schemeClr val="bg1"/>
                </a:solidFill>
                <a:effectLst>
                  <a:outerShdw blurRad="38100" dist="38100" dir="2700000" algn="ctr" rotWithShape="0">
                    <a:schemeClr val="tx1"/>
                  </a:outerShdw>
                </a:effectLst>
              </a:rPr>
              <a:t>Seleucus was appointed king of Babylonia, but when another general, Antigonus, seized Babylonia, Seleucus fled to Ptolemy in Egypt to serve under him, thus becoming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of his princes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But then Antigonus was later </a:t>
            </a:r>
            <a:r>
              <a:rPr lang="en-US" sz="3600" b="1" i="1" dirty="0">
                <a:solidFill>
                  <a:schemeClr val="bg1"/>
                </a:solidFill>
                <a:effectLst>
                  <a:outerShdw blurRad="38100" dist="38100" dir="2700000" algn="ctr" rotWithShape="0">
                    <a:schemeClr val="tx1"/>
                  </a:outerShdw>
                </a:effectLst>
              </a:rPr>
              <a:t>defeated</a:t>
            </a:r>
            <a:r>
              <a:rPr lang="en-US" sz="3600" dirty="0">
                <a:solidFill>
                  <a:schemeClr val="bg1"/>
                </a:solidFill>
                <a:effectLst>
                  <a:outerShdw blurRad="38100" dist="38100" dir="2700000" algn="ctr" rotWithShape="0">
                    <a:schemeClr val="tx1"/>
                  </a:outerShdw>
                </a:effectLst>
              </a:rPr>
              <a:t> and Seleucus </a:t>
            </a:r>
            <a:r>
              <a:rPr lang="en-US" sz="3600" b="1" i="1" dirty="0">
                <a:solidFill>
                  <a:schemeClr val="bg1"/>
                </a:solidFill>
                <a:effectLst>
                  <a:outerShdw blurRad="38100" dist="38100" dir="2700000" algn="ctr" rotWithShape="0">
                    <a:schemeClr val="tx1"/>
                  </a:outerShdw>
                </a:effectLst>
              </a:rPr>
              <a:t>returned</a:t>
            </a:r>
            <a:r>
              <a:rPr lang="en-US" sz="3600" dirty="0">
                <a:solidFill>
                  <a:schemeClr val="bg1"/>
                </a:solidFill>
                <a:effectLst>
                  <a:outerShdw blurRad="38100" dist="38100" dir="2700000" algn="ctr" rotWithShape="0">
                    <a:schemeClr val="tx1"/>
                  </a:outerShdw>
                </a:effectLst>
              </a:rPr>
              <a:t> to his former kingdom. </a:t>
            </a:r>
          </a:p>
          <a:p>
            <a:r>
              <a:rPr lang="en-US" sz="3600" dirty="0">
                <a:solidFill>
                  <a:schemeClr val="bg1"/>
                </a:solidFill>
                <a:effectLst>
                  <a:outerShdw blurRad="38100" dist="38100" dir="2700000" algn="ctr" rotWithShape="0">
                    <a:schemeClr val="tx1"/>
                  </a:outerShdw>
                </a:effectLst>
              </a:rPr>
              <a:t>In doing so he greatly </a:t>
            </a:r>
            <a:r>
              <a:rPr lang="en-US" sz="3600" b="1" i="1" dirty="0">
                <a:solidFill>
                  <a:schemeClr val="bg1"/>
                </a:solidFill>
                <a:effectLst>
                  <a:outerShdw blurRad="38100" dist="38100" dir="2700000" algn="ctr" rotWithShape="0">
                    <a:schemeClr val="tx1"/>
                  </a:outerShdw>
                </a:effectLst>
              </a:rPr>
              <a:t>increased</a:t>
            </a:r>
            <a:r>
              <a:rPr lang="en-US" sz="3600" dirty="0">
                <a:solidFill>
                  <a:schemeClr val="bg1"/>
                </a:solidFill>
                <a:effectLst>
                  <a:outerShdw blurRad="38100" dist="38100" dir="2700000" algn="ctr" rotWithShape="0">
                    <a:schemeClr val="tx1"/>
                  </a:outerShdw>
                </a:effectLst>
              </a:rPr>
              <a:t> his power, eventually controlling </a:t>
            </a:r>
            <a:r>
              <a:rPr lang="en-US" sz="3600" b="1" i="1" dirty="0">
                <a:solidFill>
                  <a:schemeClr val="bg1"/>
                </a:solidFill>
                <a:effectLst>
                  <a:outerShdw blurRad="38100" dist="38100" dir="2700000" algn="ctr" rotWithShape="0">
                    <a:schemeClr val="tx1"/>
                  </a:outerShdw>
                </a:effectLst>
              </a:rPr>
              <a:t>more</a:t>
            </a:r>
            <a:r>
              <a:rPr lang="en-US" sz="3600" dirty="0">
                <a:solidFill>
                  <a:schemeClr val="bg1"/>
                </a:solidFill>
                <a:effectLst>
                  <a:outerShdw blurRad="38100" dist="38100" dir="2700000" algn="ctr" rotWithShape="0">
                    <a:schemeClr val="tx1"/>
                  </a:outerShdw>
                </a:effectLst>
              </a:rPr>
              <a:t> territory than Ptolemy, which is why it says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of his princes shall be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stronger</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than [the king of the south]</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Seleucus’s kingdom included Babylonia, Syria, and Media making it the largest of all the divisions of the Greek Empire, which is why it says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authority shall be a great authority</a:t>
            </a:r>
            <a:r>
              <a:rPr lang="en-US" sz="36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831C0627-E24D-84D7-4419-C2433CCB5301}"/>
              </a:ext>
            </a:extLst>
          </p:cNvPr>
          <p:cNvSpPr>
            <a:spLocks noGrp="1"/>
          </p:cNvSpPr>
          <p:nvPr>
            <p:ph type="title"/>
          </p:nvPr>
        </p:nvSpPr>
        <p:spPr>
          <a:xfrm>
            <a:off x="0" y="7"/>
            <a:ext cx="12192000" cy="94662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11:5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the king of the south shall be strong,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of his princes shall be stronger than he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shall rule, and his authority shall be a great authority.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12091B8-D8B0-47C4-6CAE-24343BB04746}"/>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293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55295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D9B5B08-4803-1D91-DFCD-E5A9EC0B43B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AFB806-7DEA-AB39-EB49-E77501D50A84}"/>
              </a:ext>
            </a:extLst>
          </p:cNvPr>
          <p:cNvSpPr>
            <a:spLocks noGrp="1"/>
          </p:cNvSpPr>
          <p:nvPr>
            <p:ph idx="1"/>
          </p:nvPr>
        </p:nvSpPr>
        <p:spPr>
          <a:xfrm>
            <a:off x="28197" y="1728095"/>
            <a:ext cx="12163803" cy="4793551"/>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Here we see that from the very beginning, </a:t>
            </a:r>
            <a:r>
              <a:rPr lang="en-US" sz="3600" b="1" i="1" dirty="0">
                <a:solidFill>
                  <a:schemeClr val="bg1"/>
                </a:solidFill>
                <a:effectLst>
                  <a:outerShdw blurRad="38100" dist="38100" dir="2700000" algn="ctr" rotWithShape="0">
                    <a:schemeClr val="tx1"/>
                  </a:outerShdw>
                </a:effectLst>
              </a:rPr>
              <a:t>conflicts</a:t>
            </a:r>
            <a:r>
              <a:rPr lang="en-US" sz="3600" dirty="0">
                <a:solidFill>
                  <a:schemeClr val="bg1"/>
                </a:solidFill>
                <a:effectLst>
                  <a:outerShdw blurRad="38100" dist="38100" dir="2700000" algn="ctr" rotWithShape="0">
                    <a:schemeClr val="tx1"/>
                  </a:outerShdw>
                </a:effectLst>
              </a:rPr>
              <a:t> arose between the kingdoms of the Ptolemies (Egypt) and the Seleucids (Syria). </a:t>
            </a:r>
          </a:p>
          <a:p>
            <a:r>
              <a:rPr lang="en-US" sz="3600" dirty="0">
                <a:solidFill>
                  <a:schemeClr val="bg1"/>
                </a:solidFill>
                <a:effectLst>
                  <a:outerShdw blurRad="38100" dist="38100" dir="2700000" algn="ctr" rotWithShape="0">
                    <a:schemeClr val="tx1"/>
                  </a:outerShdw>
                </a:effectLst>
              </a:rPr>
              <a:t>After Ptolemy I died these clashes continued under his son Ptolemy II who, according to tradition, instigated the translation of the Hebrew Bible into Greek called the </a:t>
            </a:r>
            <a:r>
              <a:rPr lang="en-US" sz="3600" i="1" dirty="0">
                <a:solidFill>
                  <a:schemeClr val="bg1"/>
                </a:solidFill>
                <a:effectLst>
                  <a:outerShdw blurRad="38100" dist="38100" dir="2700000" algn="ctr" rotWithShape="0">
                    <a:schemeClr val="tx1"/>
                  </a:outerShdw>
                </a:effectLst>
              </a:rPr>
              <a:t>Septuagint</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some years</a:t>
            </a:r>
            <a:r>
              <a:rPr lang="en-US" sz="3600" dirty="0">
                <a:solidFill>
                  <a:schemeClr val="bg1"/>
                </a:solidFill>
                <a:effectLst>
                  <a:outerShdw blurRad="38100" dist="38100" dir="2700000" algn="ctr" rotWithShape="0">
                    <a:schemeClr val="tx1"/>
                  </a:outerShdw>
                </a:effectLst>
              </a:rPr>
              <a:t>”, Ptolemy II made an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alliance</a:t>
            </a:r>
            <a:r>
              <a:rPr lang="en-US" sz="3600" dirty="0">
                <a:solidFill>
                  <a:schemeClr val="bg1"/>
                </a:solidFill>
                <a:effectLst>
                  <a:outerShdw blurRad="38100" dist="38100" dir="2700000" algn="ctr" rotWithShape="0">
                    <a:schemeClr val="tx1"/>
                  </a:outerShdw>
                </a:effectLst>
              </a:rPr>
              <a:t>” with the Seleucid ruler, Antiochus II (grandson of Seleucus).</a:t>
            </a:r>
          </a:p>
          <a:p>
            <a:r>
              <a:rPr lang="en-US" sz="3600" dirty="0">
                <a:solidFill>
                  <a:schemeClr val="bg1"/>
                </a:solidFill>
                <a:effectLst>
                  <a:outerShdw blurRad="38100" dist="38100" dir="2700000" algn="ctr" rotWithShape="0">
                    <a:schemeClr val="tx1"/>
                  </a:outerShdw>
                </a:effectLst>
              </a:rPr>
              <a:t>Under the terms of the agreement, Ptolemy’s daughter Berenice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daughter of the king of the south </a:t>
            </a:r>
            <a:r>
              <a:rPr lang="en-US" sz="3600" dirty="0">
                <a:solidFill>
                  <a:schemeClr val="bg1"/>
                </a:solidFill>
                <a:effectLst>
                  <a:outerShdw blurRad="38100" dist="38100" dir="2700000" algn="ctr" rotWithShape="0">
                    <a:schemeClr val="tx1"/>
                  </a:outerShdw>
                </a:effectLst>
              </a:rPr>
              <a:t>”) was to </a:t>
            </a:r>
            <a:r>
              <a:rPr lang="en-US" sz="3600" b="1" i="1" dirty="0">
                <a:solidFill>
                  <a:schemeClr val="bg1"/>
                </a:solidFill>
                <a:effectLst>
                  <a:outerShdw blurRad="38100" dist="38100" dir="2700000" algn="ctr" rotWithShape="0">
                    <a:schemeClr val="tx1"/>
                  </a:outerShdw>
                </a:effectLst>
              </a:rPr>
              <a:t>marry</a:t>
            </a:r>
            <a:r>
              <a:rPr lang="en-US" sz="3600" dirty="0">
                <a:solidFill>
                  <a:schemeClr val="bg1"/>
                </a:solidFill>
                <a:effectLst>
                  <a:outerShdw blurRad="38100" dist="38100" dir="2700000" algn="ctr" rotWithShape="0">
                    <a:schemeClr val="tx1"/>
                  </a:outerShdw>
                </a:effectLst>
              </a:rPr>
              <a:t> Antiochus II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north</a:t>
            </a:r>
            <a:r>
              <a:rPr lang="en-US" sz="36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4A67595D-10F2-A17C-A33D-ACEEEB9131C2}"/>
              </a:ext>
            </a:extLst>
          </p:cNvPr>
          <p:cNvSpPr>
            <a:spLocks noGrp="1"/>
          </p:cNvSpPr>
          <p:nvPr>
            <p:ph type="title"/>
          </p:nvPr>
        </p:nvSpPr>
        <p:spPr>
          <a:xfrm>
            <a:off x="0" y="7"/>
            <a:ext cx="12192000" cy="159918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11:6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some years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shall make an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alliance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daughter of the king of the south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come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north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make an agreement. But she shall not retain the strength of her arm, and he and his arm shall not endure, but she shall be given up, and her attendants, he who fathered her, and he who supported her in those times.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8A55523-F471-40D6-F12E-4977C83B287E}"/>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293–294</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97290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666F7C1-C6C5-C015-FA1A-42A14682E1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4BE5A3-70CA-ACB4-EDAD-08465AA5B65E}"/>
              </a:ext>
            </a:extLst>
          </p:cNvPr>
          <p:cNvSpPr>
            <a:spLocks noGrp="1"/>
          </p:cNvSpPr>
          <p:nvPr>
            <p:ph idx="1"/>
          </p:nvPr>
        </p:nvSpPr>
        <p:spPr>
          <a:xfrm>
            <a:off x="28197" y="1728095"/>
            <a:ext cx="12163803" cy="4793551"/>
          </a:xfrm>
        </p:spPr>
        <p:txBody>
          <a:bodyPr>
            <a:normAutofit/>
          </a:bodyPr>
          <a:lstStyle/>
          <a:p>
            <a:r>
              <a:rPr lang="en-US" sz="3600" dirty="0">
                <a:solidFill>
                  <a:schemeClr val="bg1"/>
                </a:solidFill>
                <a:effectLst>
                  <a:outerShdw blurRad="38100" dist="38100" dir="2700000" algn="ctr" rotWithShape="0">
                    <a:schemeClr val="tx1"/>
                  </a:outerShdw>
                </a:effectLst>
              </a:rPr>
              <a:t>Berenice’s son was then become heir to the Seleucid throne. </a:t>
            </a:r>
          </a:p>
          <a:p>
            <a:r>
              <a:rPr lang="en-US" sz="3600" dirty="0">
                <a:solidFill>
                  <a:schemeClr val="bg1"/>
                </a:solidFill>
                <a:effectLst>
                  <a:outerShdw blurRad="38100" dist="38100" dir="2700000" algn="ctr" rotWithShape="0">
                    <a:schemeClr val="tx1"/>
                  </a:outerShdw>
                </a:effectLst>
              </a:rPr>
              <a:t>However, Antiochus II was already married to a powerful and influential woman named Laodice who succeeded in </a:t>
            </a:r>
            <a:r>
              <a:rPr lang="en-US" sz="3600" b="1" i="1" dirty="0">
                <a:solidFill>
                  <a:schemeClr val="bg1"/>
                </a:solidFill>
                <a:effectLst>
                  <a:outerShdw blurRad="38100" dist="38100" dir="2700000" algn="ctr" rotWithShape="0">
                    <a:schemeClr val="tx1"/>
                  </a:outerShdw>
                </a:effectLst>
              </a:rPr>
              <a:t>murdering</a:t>
            </a:r>
            <a:r>
              <a:rPr lang="en-US" sz="3600" dirty="0">
                <a:solidFill>
                  <a:schemeClr val="bg1"/>
                </a:solidFill>
                <a:effectLst>
                  <a:outerShdw blurRad="38100" dist="38100" dir="2700000" algn="ctr" rotWithShape="0">
                    <a:schemeClr val="tx1"/>
                  </a:outerShdw>
                </a:effectLst>
              </a:rPr>
              <a:t> Antiochus II, Berenice, and their child! </a:t>
            </a:r>
          </a:p>
          <a:p>
            <a:r>
              <a:rPr lang="en-US" sz="3600" dirty="0">
                <a:solidFill>
                  <a:schemeClr val="bg1"/>
                </a:solidFill>
                <a:effectLst>
                  <a:outerShdw blurRad="38100" dist="38100" dir="2700000" algn="ctr" rotWithShape="0">
                    <a:schemeClr val="tx1"/>
                  </a:outerShdw>
                </a:effectLst>
              </a:rPr>
              <a:t>Which is why it says their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strength</a:t>
            </a:r>
            <a:r>
              <a:rPr lang="en-US" sz="3600" dirty="0">
                <a:solidFill>
                  <a:schemeClr val="bg1"/>
                </a:solidFill>
                <a:effectLst>
                  <a:outerShdw blurRad="38100" dist="38100" dir="2700000" algn="ctr" rotWithShape="0">
                    <a:schemeClr val="tx1"/>
                  </a:outerShdw>
                </a:effectLst>
              </a:rPr>
              <a:t>” did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not endure</a:t>
            </a:r>
            <a:r>
              <a:rPr lang="en-US" sz="3600" dirty="0">
                <a:solidFill>
                  <a:schemeClr val="bg1"/>
                </a:solidFill>
                <a:effectLst>
                  <a:outerShdw blurRad="38100" dist="38100" dir="2700000" algn="ctr" rotWithShape="0">
                    <a:schemeClr val="tx1"/>
                  </a:outerShdw>
                </a:effectLst>
              </a:rPr>
              <a:t>” but that they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given up</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Laodice then ruled as queen regent until her son, Seleucus II, was old enough to serve as ruler.</a:t>
            </a:r>
          </a:p>
        </p:txBody>
      </p:sp>
      <p:sp>
        <p:nvSpPr>
          <p:cNvPr id="7" name="Title 1">
            <a:extLst>
              <a:ext uri="{FF2B5EF4-FFF2-40B4-BE49-F238E27FC236}">
                <a16:creationId xmlns:a16="http://schemas.microsoft.com/office/drawing/2014/main" id="{2894FA1B-EEF1-60C3-901A-7467828488F0}"/>
              </a:ext>
            </a:extLst>
          </p:cNvPr>
          <p:cNvSpPr>
            <a:spLocks noGrp="1"/>
          </p:cNvSpPr>
          <p:nvPr>
            <p:ph type="title"/>
          </p:nvPr>
        </p:nvSpPr>
        <p:spPr>
          <a:xfrm>
            <a:off x="0" y="7"/>
            <a:ext cx="12192000" cy="159918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11:6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some years they shall make an alliance, and the daughter of the king of the south shall come to the king of the north to make an agreement. But she shall not retain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strength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her arm, and he and his arm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not endure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she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given up</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her attendants, he who fathered her, and he who supported her in those times.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FEE2958-CAB4-AC63-53D8-500D0B70FF6D}"/>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293–294</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81046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9440C4E-1679-D764-E23A-C87D0009837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93DADA-92F9-035A-4389-EDD10F45ADDC}"/>
              </a:ext>
            </a:extLst>
          </p:cNvPr>
          <p:cNvSpPr>
            <a:spLocks noGrp="1"/>
          </p:cNvSpPr>
          <p:nvPr>
            <p:ph idx="1"/>
          </p:nvPr>
        </p:nvSpPr>
        <p:spPr>
          <a:xfrm>
            <a:off x="335280" y="1659617"/>
            <a:ext cx="11482252" cy="4862030"/>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branch from her [Berenice’s] roots [i.e., family line]</a:t>
            </a:r>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600" dirty="0">
                <a:solidFill>
                  <a:schemeClr val="bg1"/>
                </a:solidFill>
                <a:effectLst>
                  <a:outerShdw blurRad="38100" dist="38100" dir="2700000" algn="ctr" rotWithShape="0">
                    <a:schemeClr val="tx1"/>
                  </a:outerShdw>
                </a:effectLst>
              </a:rPr>
              <a:t>refers here to Berenice’s </a:t>
            </a:r>
            <a:r>
              <a:rPr lang="en-US" sz="3600" b="1" i="1" dirty="0">
                <a:solidFill>
                  <a:schemeClr val="bg1"/>
                </a:solidFill>
                <a:effectLst>
                  <a:outerShdw blurRad="38100" dist="38100" dir="2700000" algn="ctr" rotWithShape="0">
                    <a:schemeClr val="tx1"/>
                  </a:outerShdw>
                </a:effectLst>
              </a:rPr>
              <a:t>brother</a:t>
            </a:r>
            <a:r>
              <a:rPr lang="en-US" sz="3600" dirty="0">
                <a:solidFill>
                  <a:schemeClr val="bg1"/>
                </a:solidFill>
                <a:effectLst>
                  <a:outerShdw blurRad="38100" dist="38100" dir="2700000" algn="ctr" rotWithShape="0">
                    <a:schemeClr val="tx1"/>
                  </a:outerShdw>
                </a:effectLst>
              </a:rPr>
              <a:t>, Ptolemy III who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in his [father, Ptolemy II’s]  place</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In retaliation for his sister’s murder, Ptolemy III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come against the army and enter the fortress of the king of the north</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This war lasted from 246 to 241 B.C. during the course of which Ptolemy III eventually captured and looted the Seleucid capital of Antioch. </a:t>
            </a:r>
          </a:p>
          <a:p>
            <a:r>
              <a:rPr lang="en-US" sz="3600" dirty="0">
                <a:solidFill>
                  <a:schemeClr val="bg1"/>
                </a:solidFill>
                <a:effectLst>
                  <a:outerShdw blurRad="38100" dist="38100" dir="2700000" algn="ctr" rotWithShape="0">
                    <a:schemeClr val="tx1"/>
                  </a:outerShdw>
                </a:effectLst>
              </a:rPr>
              <a:t>The Egyptian king soundly defeated the Syrian forces and evidently put to death the evil Laodice who had murdered his sister along with her husband and child.</a:t>
            </a:r>
          </a:p>
        </p:txBody>
      </p:sp>
      <p:sp>
        <p:nvSpPr>
          <p:cNvPr id="7" name="Title 1">
            <a:extLst>
              <a:ext uri="{FF2B5EF4-FFF2-40B4-BE49-F238E27FC236}">
                <a16:creationId xmlns:a16="http://schemas.microsoft.com/office/drawing/2014/main" id="{47F9CDAA-F6DF-B8D9-B7EA-53FFBB9DC5B1}"/>
              </a:ext>
            </a:extLst>
          </p:cNvPr>
          <p:cNvSpPr>
            <a:spLocks noGrp="1"/>
          </p:cNvSpPr>
          <p:nvPr>
            <p:ph type="title"/>
          </p:nvPr>
        </p:nvSpPr>
        <p:spPr>
          <a:xfrm>
            <a:off x="0" y="7"/>
            <a:ext cx="12192000" cy="139173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11:7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from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branch from her roots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in his place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come against the army and enter the fortress of the king of the north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deal with them and shall prevail.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E6BB163-1CC6-3C76-3461-E9FC3DC02190}"/>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293–294</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81286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5A43D43-C566-6A57-4AAB-3AAF2B9EE1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43F1D1-05B1-9212-8F39-C49D50966907}"/>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the Remaining Chapters (11-12)</a:t>
            </a:r>
          </a:p>
        </p:txBody>
      </p:sp>
      <p:sp>
        <p:nvSpPr>
          <p:cNvPr id="5" name="Content Placeholder 4">
            <a:extLst>
              <a:ext uri="{FF2B5EF4-FFF2-40B4-BE49-F238E27FC236}">
                <a16:creationId xmlns:a16="http://schemas.microsoft.com/office/drawing/2014/main" id="{4E664716-81A1-0945-D93C-08DD56874649}"/>
              </a:ext>
            </a:extLst>
          </p:cNvPr>
          <p:cNvSpPr>
            <a:spLocks noGrp="1"/>
          </p:cNvSpPr>
          <p:nvPr>
            <p:ph idx="1"/>
          </p:nvPr>
        </p:nvSpPr>
        <p:spPr>
          <a:xfrm>
            <a:off x="104504" y="605245"/>
            <a:ext cx="12087496" cy="6126481"/>
          </a:xfrm>
        </p:spPr>
        <p:txBody>
          <a:bodyPr>
            <a:normAutofit lnSpcReduction="10000"/>
          </a:bodyPr>
          <a:lstStyle/>
          <a:p>
            <a:r>
              <a:rPr lang="en-US" dirty="0">
                <a:solidFill>
                  <a:schemeClr val="bg1"/>
                </a:solidFill>
                <a:effectLst>
                  <a:outerShdw blurRad="38100" dist="38100" dir="2700000" algn="ctr" rotWithShape="0">
                    <a:schemeClr val="tx1"/>
                  </a:outerShdw>
                </a:effectLst>
              </a:rPr>
              <a:t>Chapters 11–12 contain a </a:t>
            </a:r>
            <a:r>
              <a:rPr lang="en-US" b="1" i="1" dirty="0">
                <a:solidFill>
                  <a:schemeClr val="bg1"/>
                </a:solidFill>
                <a:effectLst>
                  <a:outerShdw blurRad="38100" dist="38100" dir="2700000" algn="ctr" rotWithShape="0">
                    <a:schemeClr val="tx1"/>
                  </a:outerShdw>
                </a:effectLst>
              </a:rPr>
              <a:t>vision</a:t>
            </a:r>
            <a:r>
              <a:rPr lang="en-US" dirty="0">
                <a:solidFill>
                  <a:schemeClr val="bg1"/>
                </a:solidFill>
                <a:effectLst>
                  <a:outerShdw blurRad="38100" dist="38100" dir="2700000" algn="ctr" rotWithShape="0">
                    <a:schemeClr val="tx1"/>
                  </a:outerShdw>
                </a:effectLst>
              </a:rPr>
              <a:t> communicated to Daniel by the angel Gabriel (11:2–12:3) followed by a set of </a:t>
            </a:r>
            <a:r>
              <a:rPr lang="en-US" b="1" i="1" dirty="0">
                <a:solidFill>
                  <a:schemeClr val="bg1"/>
                </a:solidFill>
                <a:effectLst>
                  <a:outerShdw blurRad="38100" dist="38100" dir="2700000" algn="ctr" rotWithShape="0">
                    <a:schemeClr val="tx1"/>
                  </a:outerShdw>
                </a:effectLst>
              </a:rPr>
              <a:t>final instructions </a:t>
            </a:r>
            <a:r>
              <a:rPr lang="en-US" dirty="0">
                <a:solidFill>
                  <a:schemeClr val="bg1"/>
                </a:solidFill>
                <a:effectLst>
                  <a:outerShdw blurRad="38100" dist="38100" dir="2700000" algn="ctr" rotWithShape="0">
                    <a:schemeClr val="tx1"/>
                  </a:outerShdw>
                </a:effectLst>
              </a:rPr>
              <a:t>given to him (12:4–13). </a:t>
            </a:r>
          </a:p>
          <a:p>
            <a:r>
              <a:rPr lang="en-US" dirty="0">
                <a:solidFill>
                  <a:schemeClr val="bg1"/>
                </a:solidFill>
                <a:effectLst>
                  <a:outerShdw blurRad="38100" dist="38100" dir="2700000" algn="ctr" rotWithShape="0">
                    <a:schemeClr val="tx1"/>
                  </a:outerShdw>
                </a:effectLst>
              </a:rPr>
              <a:t>The </a:t>
            </a:r>
            <a:r>
              <a:rPr lang="en-US" b="1" i="1" dirty="0">
                <a:solidFill>
                  <a:schemeClr val="bg1"/>
                </a:solidFill>
                <a:effectLst>
                  <a:outerShdw blurRad="38100" dist="38100" dir="2700000" algn="ctr" rotWithShape="0">
                    <a:schemeClr val="tx1"/>
                  </a:outerShdw>
                </a:effectLst>
              </a:rPr>
              <a:t>vision</a:t>
            </a:r>
            <a:r>
              <a:rPr lang="en-US" dirty="0">
                <a:solidFill>
                  <a:schemeClr val="bg1"/>
                </a:solidFill>
                <a:effectLst>
                  <a:outerShdw blurRad="38100" dist="38100" dir="2700000" algn="ctr" rotWithShape="0">
                    <a:schemeClr val="tx1"/>
                  </a:outerShdw>
                </a:effectLst>
              </a:rPr>
              <a:t>, which we will </a:t>
            </a:r>
            <a:r>
              <a:rPr lang="en-US" b="1" i="1" dirty="0">
                <a:solidFill>
                  <a:schemeClr val="bg1"/>
                </a:solidFill>
                <a:effectLst>
                  <a:outerShdw blurRad="38100" dist="38100" dir="2700000" algn="ctr" rotWithShape="0">
                    <a:schemeClr val="tx1"/>
                  </a:outerShdw>
                </a:effectLst>
              </a:rPr>
              <a:t>begin</a:t>
            </a:r>
            <a:r>
              <a:rPr lang="en-US" dirty="0">
                <a:solidFill>
                  <a:schemeClr val="bg1"/>
                </a:solidFill>
                <a:effectLst>
                  <a:outerShdw blurRad="38100" dist="38100" dir="2700000" algn="ctr" rotWithShape="0">
                    <a:schemeClr val="tx1"/>
                  </a:outerShdw>
                </a:effectLst>
              </a:rPr>
              <a:t> looking at today, contains a considerable amount of </a:t>
            </a:r>
            <a:r>
              <a:rPr lang="en-US" b="1" i="1" dirty="0">
                <a:solidFill>
                  <a:schemeClr val="bg1"/>
                </a:solidFill>
                <a:effectLst>
                  <a:outerShdw blurRad="38100" dist="38100" dir="2700000" algn="ctr" rotWithShape="0">
                    <a:schemeClr val="tx1"/>
                  </a:outerShdw>
                </a:effectLst>
              </a:rPr>
              <a:t>tedious historical detail</a:t>
            </a:r>
            <a:r>
              <a:rPr lang="en-US" dirty="0">
                <a:solidFill>
                  <a:schemeClr val="bg1"/>
                </a:solidFill>
                <a:effectLst>
                  <a:outerShdw blurRad="38100" dist="38100" dir="2700000" algn="ctr" rotWithShape="0">
                    <a:schemeClr val="tx1"/>
                  </a:outerShdw>
                </a:effectLst>
              </a:rPr>
              <a:t>, making it difficult and somewhat cumbersome to try to follow.</a:t>
            </a:r>
          </a:p>
          <a:p>
            <a:r>
              <a:rPr lang="en-US" dirty="0">
                <a:solidFill>
                  <a:schemeClr val="bg1"/>
                </a:solidFill>
                <a:effectLst>
                  <a:outerShdw blurRad="38100" dist="38100" dir="2700000" algn="ctr" rotWithShape="0">
                    <a:schemeClr val="tx1"/>
                  </a:outerShdw>
                </a:effectLst>
              </a:rPr>
              <a:t>But I believe the best way to proceed through this difficult chapter is by reading the text and </a:t>
            </a:r>
            <a:r>
              <a:rPr lang="en-US" b="1" i="1" dirty="0">
                <a:solidFill>
                  <a:schemeClr val="bg1"/>
                </a:solidFill>
                <a:effectLst>
                  <a:outerShdw blurRad="38100" dist="38100" dir="2700000" algn="ctr" rotWithShape="0">
                    <a:schemeClr val="tx1"/>
                  </a:outerShdw>
                </a:effectLst>
              </a:rPr>
              <a:t>identifying</a:t>
            </a:r>
            <a:r>
              <a:rPr lang="en-US" dirty="0">
                <a:solidFill>
                  <a:schemeClr val="bg1"/>
                </a:solidFill>
                <a:effectLst>
                  <a:outerShdw blurRad="38100" dist="38100" dir="2700000" algn="ctr" rotWithShape="0">
                    <a:schemeClr val="tx1"/>
                  </a:outerShdw>
                </a:effectLst>
              </a:rPr>
              <a:t> of these historical situations that were prophesied in </a:t>
            </a:r>
            <a:r>
              <a:rPr lang="en-US" b="1" i="1" dirty="0">
                <a:solidFill>
                  <a:schemeClr val="bg1"/>
                </a:solidFill>
                <a:effectLst>
                  <a:outerShdw blurRad="38100" dist="38100" dir="2700000" algn="ctr" rotWithShape="0">
                    <a:schemeClr val="tx1"/>
                  </a:outerShdw>
                </a:effectLst>
              </a:rPr>
              <a:t>excruciating</a:t>
            </a:r>
            <a:r>
              <a:rPr lang="en-US" dirty="0">
                <a:solidFill>
                  <a:schemeClr val="bg1"/>
                </a:solidFill>
                <a:effectLst>
                  <a:outerShdw blurRad="38100" dist="38100" dir="2700000" algn="ctr" rotWithShape="0">
                    <a:schemeClr val="tx1"/>
                  </a:outerShdw>
                </a:effectLst>
              </a:rPr>
              <a:t> detail, </a:t>
            </a:r>
            <a:r>
              <a:rPr lang="en-US" b="1" i="1" dirty="0">
                <a:solidFill>
                  <a:schemeClr val="bg1"/>
                </a:solidFill>
                <a:effectLst>
                  <a:outerShdw blurRad="38100" dist="38100" dir="2700000" algn="ctr" rotWithShape="0">
                    <a:schemeClr val="tx1"/>
                  </a:outerShdw>
                </a:effectLst>
              </a:rPr>
              <a:t>hundreds</a:t>
            </a:r>
            <a:r>
              <a:rPr lang="en-US" dirty="0">
                <a:solidFill>
                  <a:schemeClr val="bg1"/>
                </a:solidFill>
                <a:effectLst>
                  <a:outerShdw blurRad="38100" dist="38100" dir="2700000" algn="ctr" rotWithShape="0">
                    <a:schemeClr val="tx1"/>
                  </a:outerShdw>
                </a:effectLst>
              </a:rPr>
              <a:t> of years in advance. </a:t>
            </a:r>
          </a:p>
          <a:p>
            <a:r>
              <a:rPr lang="en-US" dirty="0">
                <a:solidFill>
                  <a:schemeClr val="bg1"/>
                </a:solidFill>
                <a:effectLst>
                  <a:outerShdw blurRad="38100" dist="38100" dir="2700000" algn="ctr" rotWithShape="0">
                    <a:schemeClr val="tx1"/>
                  </a:outerShdw>
                </a:effectLst>
              </a:rPr>
              <a:t>Pretty much all commentaries agree Daniel 11:2-4 begins with a reference to the Persian kings who were the successors of Cyrus and extends through the </a:t>
            </a:r>
            <a:r>
              <a:rPr lang="en-US" b="1" i="1" dirty="0">
                <a:solidFill>
                  <a:schemeClr val="bg1"/>
                </a:solidFill>
                <a:effectLst>
                  <a:outerShdw blurRad="38100" dist="38100" dir="2700000" algn="ctr" rotWithShape="0">
                    <a:schemeClr val="tx1"/>
                  </a:outerShdw>
                </a:effectLst>
              </a:rPr>
              <a:t>Greek</a:t>
            </a:r>
            <a:r>
              <a:rPr lang="en-US" dirty="0">
                <a:solidFill>
                  <a:schemeClr val="bg1"/>
                </a:solidFill>
                <a:effectLst>
                  <a:outerShdw blurRad="38100" dist="38100" dir="2700000" algn="ctr" rotWithShape="0">
                    <a:schemeClr val="tx1"/>
                  </a:outerShdw>
                </a:effectLst>
              </a:rPr>
              <a:t> conqueror, Alexander the Great and his successors.</a:t>
            </a:r>
          </a:p>
          <a:p>
            <a:r>
              <a:rPr lang="en-US" dirty="0">
                <a:solidFill>
                  <a:schemeClr val="bg1"/>
                </a:solidFill>
                <a:effectLst>
                  <a:outerShdw blurRad="38100" dist="38100" dir="2700000" algn="ctr" rotWithShape="0">
                    <a:schemeClr val="tx1"/>
                  </a:outerShdw>
                </a:effectLst>
              </a:rPr>
              <a:t>Then, starting in Daniel 11:5, there is a </a:t>
            </a:r>
            <a:r>
              <a:rPr lang="en-US" b="1" i="1" dirty="0">
                <a:solidFill>
                  <a:schemeClr val="bg1"/>
                </a:solidFill>
                <a:effectLst>
                  <a:outerShdw blurRad="38100" dist="38100" dir="2700000" algn="ctr" rotWithShape="0">
                    <a:schemeClr val="tx1"/>
                  </a:outerShdw>
                </a:effectLst>
              </a:rPr>
              <a:t>detailed</a:t>
            </a:r>
            <a:r>
              <a:rPr lang="en-US" dirty="0">
                <a:solidFill>
                  <a:schemeClr val="bg1"/>
                </a:solidFill>
                <a:effectLst>
                  <a:outerShdw blurRad="38100" dist="38100" dir="2700000" algn="ctr" rotWithShape="0">
                    <a:schemeClr val="tx1"/>
                  </a:outerShdw>
                </a:effectLst>
              </a:rPr>
              <a:t> summary of the on-going conflict between the Seleucid and Ptolemaic dynasties (the primary powers of the divided Greek empire that arose after the death of Alexander), with special emphasis on Antiochus IV Epiphanes starting in Daniel 11:21.  </a:t>
            </a:r>
          </a:p>
        </p:txBody>
      </p:sp>
      <p:sp>
        <p:nvSpPr>
          <p:cNvPr id="2" name="TextBox 1">
            <a:extLst>
              <a:ext uri="{FF2B5EF4-FFF2-40B4-BE49-F238E27FC236}">
                <a16:creationId xmlns:a16="http://schemas.microsoft.com/office/drawing/2014/main" id="{BEFCE1DF-C06E-5653-D176-EB49FEFCC766}"/>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248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7E5258E-F389-BC03-D4F8-8C2B44568B8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927DE5-A9D9-6553-9CC4-0885972BF207}"/>
              </a:ext>
            </a:extLst>
          </p:cNvPr>
          <p:cNvSpPr>
            <a:spLocks noGrp="1"/>
          </p:cNvSpPr>
          <p:nvPr>
            <p:ph idx="1"/>
          </p:nvPr>
        </p:nvSpPr>
        <p:spPr>
          <a:xfrm>
            <a:off x="28197" y="1566967"/>
            <a:ext cx="12163803" cy="4954680"/>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Ptolemy III also seized Syria’s “gods” and other valuables. </a:t>
            </a:r>
          </a:p>
          <a:p>
            <a:r>
              <a:rPr lang="en-US" sz="3600" dirty="0">
                <a:solidFill>
                  <a:schemeClr val="bg1"/>
                </a:solidFill>
                <a:effectLst>
                  <a:outerShdw blurRad="38100" dist="38100" dir="2700000" algn="ctr" rotWithShape="0">
                    <a:schemeClr val="tx1"/>
                  </a:outerShdw>
                </a:effectLst>
              </a:rPr>
              <a:t>May of these valuables had been </a:t>
            </a:r>
            <a:r>
              <a:rPr lang="en-US" sz="3600" b="1" i="1" dirty="0">
                <a:solidFill>
                  <a:schemeClr val="bg1"/>
                </a:solidFill>
                <a:effectLst>
                  <a:outerShdw blurRad="38100" dist="38100" dir="2700000" algn="ctr" rotWithShape="0">
                    <a:schemeClr val="tx1"/>
                  </a:outerShdw>
                </a:effectLst>
              </a:rPr>
              <a:t>taken</a:t>
            </a:r>
            <a:r>
              <a:rPr lang="en-US" sz="3600" dirty="0">
                <a:solidFill>
                  <a:schemeClr val="bg1"/>
                </a:solidFill>
                <a:effectLst>
                  <a:outerShdw blurRad="38100" dist="38100" dir="2700000" algn="ctr" rotWithShape="0">
                    <a:schemeClr val="tx1"/>
                  </a:outerShdw>
                </a:effectLst>
              </a:rPr>
              <a:t> from Egypt years earlier by the Persian monarch Cambyses in 524 B.C.</a:t>
            </a:r>
          </a:p>
          <a:p>
            <a:r>
              <a:rPr lang="en-US" sz="3600" dirty="0">
                <a:solidFill>
                  <a:schemeClr val="bg1"/>
                </a:solidFill>
                <a:effectLst>
                  <a:outerShdw blurRad="38100" dist="38100" dir="2700000" algn="ctr" rotWithShape="0">
                    <a:schemeClr val="tx1"/>
                  </a:outerShdw>
                </a:effectLst>
              </a:rPr>
              <a:t>For this feat the native Egyptians bestowed upon Ptolemy III the title “</a:t>
            </a:r>
            <a:r>
              <a:rPr lang="en-US" sz="3600" dirty="0" err="1">
                <a:solidFill>
                  <a:schemeClr val="bg1"/>
                </a:solidFill>
                <a:effectLst>
                  <a:outerShdw blurRad="38100" dist="38100" dir="2700000" algn="ctr" rotWithShape="0">
                    <a:schemeClr val="tx1"/>
                  </a:outerShdw>
                </a:effectLst>
              </a:rPr>
              <a:t>Euergetes</a:t>
            </a:r>
            <a:r>
              <a:rPr lang="en-US" sz="3600" dirty="0">
                <a:solidFill>
                  <a:schemeClr val="bg1"/>
                </a:solidFill>
                <a:effectLst>
                  <a:outerShdw blurRad="38100" dist="38100" dir="2700000" algn="ctr" rotWithShape="0">
                    <a:schemeClr val="tx1"/>
                  </a:outerShdw>
                </a:effectLst>
              </a:rPr>
              <a:t> [Benefactor].” </a:t>
            </a:r>
          </a:p>
          <a:p>
            <a:r>
              <a:rPr lang="en-US" sz="3600" dirty="0">
                <a:solidFill>
                  <a:schemeClr val="bg1"/>
                </a:solidFill>
                <a:effectLst>
                  <a:outerShdw blurRad="38100" dist="38100" dir="2700000" algn="ctr" rotWithShape="0">
                    <a:schemeClr val="tx1"/>
                  </a:outerShdw>
                </a:effectLst>
              </a:rPr>
              <a:t>Ptolemy III then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some years… shall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refrain</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from attacking the king of the north</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Seleucus II, perhaps encouraged by this lack of aggression, eventually attempted to launch a retaliatory strike against Ptolemy III, but was immediately driven back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his own land</a:t>
            </a:r>
            <a:r>
              <a:rPr lang="en-US" sz="36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A10B6013-901C-DB45-9961-A22599C71B0F}"/>
              </a:ext>
            </a:extLst>
          </p:cNvPr>
          <p:cNvSpPr>
            <a:spLocks noGrp="1"/>
          </p:cNvSpPr>
          <p:nvPr>
            <p:ph type="title"/>
          </p:nvPr>
        </p:nvSpPr>
        <p:spPr>
          <a:xfrm>
            <a:off x="0" y="6"/>
            <a:ext cx="12192000" cy="146625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also carry off to Egypt their gods with their metal images and their precious vessels of silver and gold,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some years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refrain from attacking the king of the north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9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the latter shall come into the realm of the king of the south but shall return to his own land.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C3E8E1-E43F-3516-A5AB-A909BF8574ED}"/>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293–294</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3968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200AC22-5555-C95C-BAA9-61D7E7A3785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1D64F6-EA13-8681-3223-617060340487}"/>
              </a:ext>
            </a:extLst>
          </p:cNvPr>
          <p:cNvSpPr>
            <a:spLocks noGrp="1"/>
          </p:cNvSpPr>
          <p:nvPr>
            <p:ph idx="1"/>
          </p:nvPr>
        </p:nvSpPr>
        <p:spPr>
          <a:xfrm>
            <a:off x="28197" y="2372607"/>
            <a:ext cx="12163803" cy="4149040"/>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Seleucus II died in 226 B.C., but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sons</a:t>
            </a:r>
            <a:r>
              <a:rPr lang="en-US" sz="3600" dirty="0">
                <a:solidFill>
                  <a:schemeClr val="bg1"/>
                </a:solidFill>
                <a:effectLst>
                  <a:outerShdw blurRad="38100" dist="38100" dir="2700000" algn="ctr" rotWithShape="0">
                    <a:schemeClr val="tx1"/>
                  </a:outerShdw>
                </a:effectLst>
              </a:rPr>
              <a:t>”, Seleucus III and Antiochus III continued the wars with the Ptolemies.</a:t>
            </a:r>
          </a:p>
          <a:p>
            <a:r>
              <a:rPr lang="en-US" sz="3600" dirty="0">
                <a:solidFill>
                  <a:schemeClr val="bg1"/>
                </a:solidFill>
                <a:effectLst>
                  <a:outerShdw blurRad="38100" dist="38100" dir="2700000" algn="ctr" rotWithShape="0">
                    <a:schemeClr val="tx1"/>
                  </a:outerShdw>
                </a:effectLst>
              </a:rPr>
              <a:t>In response Ptolemy IV,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moved with rage</a:t>
            </a:r>
            <a:r>
              <a:rPr lang="en-US" sz="3600" dirty="0">
                <a:solidFill>
                  <a:schemeClr val="bg1"/>
                </a:solidFill>
                <a:effectLst>
                  <a:outerShdw blurRad="38100" dist="38100" dir="2700000" algn="ctr" rotWithShape="0">
                    <a:schemeClr val="tx1"/>
                  </a:outerShdw>
                </a:effectLst>
              </a:rPr>
              <a:t>”, launched a counterattack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against the king of the north</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shall raise a great multitude</a:t>
            </a:r>
            <a:r>
              <a:rPr lang="en-US" sz="3600" dirty="0">
                <a:solidFill>
                  <a:schemeClr val="bg1"/>
                </a:solidFill>
                <a:effectLst>
                  <a:outerShdw blurRad="38100" dist="38100" dir="2700000" algn="ctr" rotWithShape="0">
                    <a:schemeClr val="tx1"/>
                  </a:outerShdw>
                </a:effectLst>
              </a:rPr>
              <a:t>” – both armies were quite large. </a:t>
            </a:r>
          </a:p>
          <a:p>
            <a:r>
              <a:rPr lang="en-US" sz="3600" dirty="0">
                <a:solidFill>
                  <a:schemeClr val="bg1"/>
                </a:solidFill>
                <a:effectLst>
                  <a:outerShdw blurRad="38100" dist="38100" dir="2700000" algn="ctr" rotWithShape="0">
                    <a:schemeClr val="tx1"/>
                  </a:outerShdw>
                </a:effectLst>
              </a:rPr>
              <a:t>When the battle ended [in 217 B.C.], Ptolemy had won a great victory over the Syrians at Raphia (located in Palestine).</a:t>
            </a:r>
          </a:p>
          <a:p>
            <a:r>
              <a:rPr lang="en-US" sz="3600" dirty="0">
                <a:solidFill>
                  <a:schemeClr val="bg1"/>
                </a:solidFill>
                <a:effectLst>
                  <a:outerShdw blurRad="38100" dist="38100" dir="2700000" algn="ctr" rotWithShape="0">
                    <a:schemeClr val="tx1"/>
                  </a:outerShdw>
                </a:effectLst>
              </a:rPr>
              <a:t>Because of this victory, Ptolemy’s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heart shall be exalted</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he shall not prevail</a:t>
            </a:r>
            <a:r>
              <a:rPr lang="en-US" sz="3600" dirty="0">
                <a:solidFill>
                  <a:schemeClr val="bg1"/>
                </a:solidFill>
                <a:effectLst>
                  <a:outerShdw blurRad="38100" dist="38100" dir="2700000" algn="ctr" rotWithShape="0">
                    <a:schemeClr val="tx1"/>
                  </a:outerShdw>
                </a:effectLst>
              </a:rPr>
              <a:t>” – The Egyptian army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cast down tens of thousands</a:t>
            </a:r>
            <a:r>
              <a:rPr lang="en-US" sz="3600" dirty="0">
                <a:solidFill>
                  <a:schemeClr val="bg1"/>
                </a:solidFill>
                <a:effectLst>
                  <a:outerShdw blurRad="38100" dist="38100" dir="2700000" algn="ctr" rotWithShape="0">
                    <a:schemeClr val="tx1"/>
                  </a:outerShdw>
                </a:effectLst>
              </a:rPr>
              <a:t>” of the Syrian troops in the battle. But Ptolemaic supremacy was not to continue in the end.</a:t>
            </a:r>
          </a:p>
          <a:p>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C8593CFF-0701-5E15-6FE8-09CD6660C126}"/>
              </a:ext>
            </a:extLst>
          </p:cNvPr>
          <p:cNvSpPr>
            <a:spLocks noGrp="1"/>
          </p:cNvSpPr>
          <p:nvPr>
            <p:ph type="title"/>
          </p:nvPr>
        </p:nvSpPr>
        <p:spPr>
          <a:xfrm>
            <a:off x="0" y="7"/>
            <a:ext cx="12192000" cy="216313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11:10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sons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wage war and assemble a multitude of great forces, which shall keep coming and overflow and pass through, and again shall carry the war as far as his fortress.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of the south,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moved with rage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come out and fight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against the king of the north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shall raise a great multitude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it shall be given into his hand.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 the multitude is taken away,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heart shall be exalted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cast down tens of thousands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he shall not prevail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03C0EE5-8D8A-905A-D39D-0048CA180CD3}"/>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294–295</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99940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7F0B370-CEF6-1FB5-134C-49FFA6AF2F9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9731FB-8CB8-4EBA-A996-C55EB870D63A}"/>
              </a:ext>
            </a:extLst>
          </p:cNvPr>
          <p:cNvSpPr>
            <a:spLocks noGrp="1"/>
          </p:cNvSpPr>
          <p:nvPr>
            <p:ph idx="1"/>
          </p:nvPr>
        </p:nvSpPr>
        <p:spPr>
          <a:xfrm>
            <a:off x="28197" y="1091641"/>
            <a:ext cx="12163803" cy="5430006"/>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At this point in the chapter a significant development takes place. </a:t>
            </a:r>
          </a:p>
          <a:p>
            <a:r>
              <a:rPr lang="en-US" sz="3600" dirty="0">
                <a:solidFill>
                  <a:schemeClr val="bg1"/>
                </a:solidFill>
                <a:effectLst>
                  <a:outerShdw blurRad="38100" dist="38100" dir="2700000" algn="ctr" rotWithShape="0">
                    <a:schemeClr val="tx1"/>
                  </a:outerShdw>
                </a:effectLst>
              </a:rPr>
              <a:t>No longer are the Ptolemies dominant, but vv. 13–35 describe the ensuing period of Seleucid supremacy.</a:t>
            </a:r>
          </a:p>
          <a:p>
            <a:r>
              <a:rPr lang="en-US" sz="3600" dirty="0">
                <a:solidFill>
                  <a:schemeClr val="bg1"/>
                </a:solidFill>
                <a:effectLst>
                  <a:outerShdw blurRad="38100" dist="38100" dir="2700000" algn="ctr" rotWithShape="0">
                    <a:schemeClr val="tx1"/>
                  </a:outerShdw>
                </a:effectLst>
              </a:rPr>
              <a:t>Approximately fifteen years later (202 B.C.) Antiochus III again invaded Ptolemaic territories with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great army and abundant supplies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 occasion for this invasion was the death of Ptolemy IV in 203 B.C. and the crowning of his young son (between four and six years of age), Ptolemy V as the new king. </a:t>
            </a:r>
          </a:p>
          <a:p>
            <a:r>
              <a:rPr lang="en-US" sz="3600" dirty="0">
                <a:solidFill>
                  <a:schemeClr val="bg1"/>
                </a:solidFill>
                <a:effectLst>
                  <a:outerShdw blurRad="38100" dist="38100" dir="2700000" algn="ctr" rotWithShape="0">
                    <a:schemeClr val="tx1"/>
                  </a:outerShdw>
                </a:effectLst>
              </a:rPr>
              <a:t>Antiochus III took full advantage of the opportunity and attacked Phoenicia and Palestine.</a:t>
            </a:r>
          </a:p>
        </p:txBody>
      </p:sp>
      <p:sp>
        <p:nvSpPr>
          <p:cNvPr id="7" name="Title 1">
            <a:extLst>
              <a:ext uri="{FF2B5EF4-FFF2-40B4-BE49-F238E27FC236}">
                <a16:creationId xmlns:a16="http://schemas.microsoft.com/office/drawing/2014/main" id="{C88D23BD-7236-061C-F886-54475833B23E}"/>
              </a:ext>
            </a:extLst>
          </p:cNvPr>
          <p:cNvSpPr>
            <a:spLocks noGrp="1"/>
          </p:cNvSpPr>
          <p:nvPr>
            <p:ph type="title"/>
          </p:nvPr>
        </p:nvSpPr>
        <p:spPr>
          <a:xfrm>
            <a:off x="0" y="7"/>
            <a:ext cx="12192000" cy="91439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11:13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the king of the north shall again raise a multitude, greater than the first. And after some years he shall come 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great army and abundant supplies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B51C0D-8F0B-3234-324D-E7BDDD69FE1D}"/>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294–295</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12518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AA92AFD-7257-F0FD-0FA8-6EA8908314A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356550-7B85-0A2F-3AA9-A2A9381A986B}"/>
              </a:ext>
            </a:extLst>
          </p:cNvPr>
          <p:cNvSpPr>
            <a:spLocks noGrp="1"/>
          </p:cNvSpPr>
          <p:nvPr>
            <p:ph idx="1"/>
          </p:nvPr>
        </p:nvSpPr>
        <p:spPr>
          <a:xfrm>
            <a:off x="28197" y="1204430"/>
            <a:ext cx="12163803" cy="5317217"/>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shall rise against the king of the south</a:t>
            </a:r>
            <a:r>
              <a:rPr lang="en-US" sz="3600" dirty="0">
                <a:solidFill>
                  <a:schemeClr val="bg1"/>
                </a:solidFill>
                <a:effectLst>
                  <a:outerShdw blurRad="38100" dist="38100" dir="2700000" algn="ctr" rotWithShape="0">
                    <a:schemeClr val="tx1"/>
                  </a:outerShdw>
                </a:effectLst>
              </a:rPr>
              <a:t>” – With the death of Ptolemy IV, various uprisings occurred that significantly weakened the Egyptian power and broke it by internal dissension.</a:t>
            </a:r>
          </a:p>
          <a:p>
            <a:r>
              <a:rPr lang="en-US" sz="3600" dirty="0">
                <a:solidFill>
                  <a:schemeClr val="bg1"/>
                </a:solidFill>
                <a:effectLst>
                  <a:outerShdw blurRad="38100" dist="38100" dir="2700000" algn="ctr" rotWithShape="0">
                    <a:schemeClr val="tx1"/>
                  </a:outerShdw>
                </a:effectLst>
              </a:rPr>
              <a:t>But that, unfortunately, led some of the Jews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own people </a:t>
            </a:r>
            <a:r>
              <a:rPr lang="en-US" sz="3600" dirty="0">
                <a:solidFill>
                  <a:schemeClr val="bg1"/>
                </a:solidFill>
                <a:effectLst>
                  <a:outerShdw blurRad="38100" dist="38100" dir="2700000" algn="ctr" rotWithShape="0">
                    <a:schemeClr val="tx1"/>
                  </a:outerShdw>
                </a:effectLst>
              </a:rPr>
              <a:t>,” says the angel) to attempt an uprising against the Egyptian dominion under which they had fared relatively well. </a:t>
            </a:r>
          </a:p>
          <a:p>
            <a:r>
              <a:rPr lang="en-US" sz="3600" dirty="0">
                <a:solidFill>
                  <a:schemeClr val="bg1"/>
                </a:solidFill>
                <a:effectLst>
                  <a:outerShdw blurRad="38100" dist="38100" dir="2700000" algn="ctr" rotWithShape="0">
                    <a:schemeClr val="tx1"/>
                  </a:outerShdw>
                </a:effectLst>
              </a:rPr>
              <a:t>That undertaking was to bring trouble upon them – trouble that had been prophesied in the visions of Daniel. </a:t>
            </a:r>
          </a:p>
          <a:p>
            <a:r>
              <a:rPr lang="en-US" sz="3600" dirty="0">
                <a:solidFill>
                  <a:schemeClr val="bg1"/>
                </a:solidFill>
                <a:effectLst>
                  <a:outerShdw blurRad="38100" dist="38100" dir="2700000" algn="ctr" rotWithShape="0">
                    <a:schemeClr val="tx1"/>
                  </a:outerShdw>
                </a:effectLst>
              </a:rPr>
              <a:t>The angel refers to that fact when he says that the Jews shall do this to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fulfill the vision</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This uprising on the part of the Jews proved problematic: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they shall fail</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We see from this one incident how intimately the fortunes of the Jews were intertwined with these of these two warring nations, and how quickly the Jews could end up in deep trouble as they tried to align themselves with the wrong external power.</a:t>
            </a:r>
          </a:p>
          <a:p>
            <a:endParaRPr lang="en-US" sz="3600" dirty="0">
              <a:solidFill>
                <a:schemeClr val="bg1"/>
              </a:solidFill>
              <a:effectLst>
                <a:outerShdw blurRad="38100" dist="38100" dir="2700000" algn="ctr" rotWithShape="0">
                  <a:schemeClr val="tx1"/>
                </a:outerShdw>
              </a:effectLst>
            </a:endParaRPr>
          </a:p>
          <a:p>
            <a:endParaRPr lang="en-US" sz="3600" dirty="0">
              <a:solidFill>
                <a:schemeClr val="bg1"/>
              </a:solidFill>
              <a:effectLst>
                <a:outerShdw blurRad="38100" dist="38100" dir="2700000" algn="ctr" rotWithShape="0">
                  <a:schemeClr val="tx1"/>
                </a:outerShdw>
              </a:effectLst>
            </a:endParaRPr>
          </a:p>
          <a:p>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5155B20-5300-0DDD-0CED-88BEFBD66187}"/>
              </a:ext>
            </a:extLst>
          </p:cNvPr>
          <p:cNvSpPr>
            <a:spLocks noGrp="1"/>
          </p:cNvSpPr>
          <p:nvPr>
            <p:ph type="title"/>
          </p:nvPr>
        </p:nvSpPr>
        <p:spPr>
          <a:xfrm>
            <a:off x="0" y="8"/>
            <a:ext cx="12192000" cy="100704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those times many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rise against the king of the south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violent among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own people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lift themselves up in order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fulfill the vision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they shall fail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F6A3D4E-C4D5-2C17-DB66-BCDA5C0F6BF3}"/>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Leupold, H. C.; Exposition of Daniel (1949); (pp.</a:t>
            </a:r>
            <a:r>
              <a:rPr lang="en-US" dirty="0">
                <a:solidFill>
                  <a:schemeClr val="bg1"/>
                </a:solidFill>
                <a:effectLst>
                  <a:outerShdw blurRad="38100" dist="38100" dir="2700000" algn="ctr" rotWithShape="0">
                    <a:schemeClr val="tx1"/>
                  </a:outerShdw>
                </a:effectLst>
              </a:rPr>
              <a:t> 487–488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99268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AAD0817-7291-3B6C-D7D5-D8D13189F3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01171A-B1BA-0B8C-4F9D-C05EC6943A0B}"/>
              </a:ext>
            </a:extLst>
          </p:cNvPr>
          <p:cNvSpPr>
            <a:spLocks noGrp="1"/>
          </p:cNvSpPr>
          <p:nvPr>
            <p:ph type="title"/>
          </p:nvPr>
        </p:nvSpPr>
        <p:spPr>
          <a:xfrm>
            <a:off x="0" y="18255"/>
            <a:ext cx="12192000" cy="763623"/>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Greek Successor States: 300-250 BC</a:t>
            </a:r>
          </a:p>
        </p:txBody>
      </p:sp>
      <p:sp>
        <p:nvSpPr>
          <p:cNvPr id="2" name="TextBox 1">
            <a:extLst>
              <a:ext uri="{FF2B5EF4-FFF2-40B4-BE49-F238E27FC236}">
                <a16:creationId xmlns:a16="http://schemas.microsoft.com/office/drawing/2014/main" id="{88968B4F-09EE-4B51-2D40-7B0A1BF1B18F}"/>
              </a:ext>
            </a:extLst>
          </p:cNvPr>
          <p:cNvSpPr txBox="1"/>
          <p:nvPr/>
        </p:nvSpPr>
        <p:spPr>
          <a:xfrm>
            <a:off x="0" y="6519446"/>
            <a:ext cx="12192000" cy="369332"/>
          </a:xfrm>
          <a:prstGeom prst="rect">
            <a:avLst/>
          </a:prstGeom>
          <a:noFill/>
        </p:spPr>
        <p:txBody>
          <a:bodyPr wrap="square" rtlCol="0">
            <a:spAutoFit/>
          </a:bodyPr>
          <a:lstStyle/>
          <a:p>
            <a:pPr lvl="0">
              <a:defRPr/>
            </a:pPr>
            <a:r>
              <a:rPr lang="en-US" dirty="0">
                <a:hlinkClick r:id="rId2"/>
              </a:rPr>
              <a:t>https://www.reddit.com/r/MapPorn/comments/6itp66/map_of_diadochi_kingdoms_after_the_battle_of/#lightbox</a:t>
            </a:r>
            <a:r>
              <a:rPr lang="en-US" dirty="0"/>
              <a:t> </a:t>
            </a:r>
            <a:endParaRPr kumimoji="0" lang="en-US" sz="1800" b="0" i="0" u="none" strike="noStrike" kern="1200" cap="none" spc="0" normalizeH="0" baseline="0" noProof="0" dirty="0">
              <a:ln>
                <a:noFill/>
              </a:ln>
              <a:solidFill>
                <a:srgbClr val="CCFFFF"/>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03D3F53-84CC-8A89-5E29-EA5802BCBA9D}"/>
              </a:ext>
            </a:extLst>
          </p:cNvPr>
          <p:cNvPicPr>
            <a:picLocks noChangeAspect="1"/>
          </p:cNvPicPr>
          <p:nvPr/>
        </p:nvPicPr>
        <p:blipFill>
          <a:blip r:embed="rId3"/>
          <a:stretch>
            <a:fillRect/>
          </a:stretch>
        </p:blipFill>
        <p:spPr>
          <a:xfrm>
            <a:off x="1119838" y="1053548"/>
            <a:ext cx="10276965" cy="5238346"/>
          </a:xfrm>
          <a:prstGeom prst="rect">
            <a:avLst/>
          </a:prstGeom>
        </p:spPr>
      </p:pic>
    </p:spTree>
    <p:extLst>
      <p:ext uri="{BB962C8B-B14F-4D97-AF65-F5344CB8AC3E}">
        <p14:creationId xmlns:p14="http://schemas.microsoft.com/office/powerpoint/2010/main" val="7571522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5F9DC34D-EBB9-8427-967E-5980ADDF61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CD5840-B932-AF08-0F93-EEC1AF33AA2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2A0DAAFC-8BE9-D4F3-F8D6-6FDECAC10955}"/>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We know that all scripture is God breathed and that God is the author of all of history, knowing every detail of history from eternity past.</a:t>
            </a:r>
          </a:p>
          <a:p>
            <a:r>
              <a:rPr lang="en-US" sz="3600" dirty="0">
                <a:sym typeface="Wingdings" panose="05000000000000000000" pitchFamily="2" charset="2"/>
              </a:rPr>
              <a:t>Nevertheless, do you not find it </a:t>
            </a:r>
            <a:r>
              <a:rPr lang="en-US" sz="3600" b="1" i="1" dirty="0">
                <a:sym typeface="Wingdings" panose="05000000000000000000" pitchFamily="2" charset="2"/>
              </a:rPr>
              <a:t>stunning</a:t>
            </a:r>
            <a:r>
              <a:rPr lang="en-US" sz="3600" dirty="0">
                <a:sym typeface="Wingdings" panose="05000000000000000000" pitchFamily="2" charset="2"/>
              </a:rPr>
              <a:t> that Daniel was able to make such </a:t>
            </a:r>
            <a:r>
              <a:rPr lang="en-US" sz="3600" b="1" i="1" dirty="0">
                <a:sym typeface="Wingdings" panose="05000000000000000000" pitchFamily="2" charset="2"/>
              </a:rPr>
              <a:t>detailed</a:t>
            </a:r>
            <a:r>
              <a:rPr lang="en-US" sz="3600" dirty="0">
                <a:sym typeface="Wingdings" panose="05000000000000000000" pitchFamily="2" charset="2"/>
              </a:rPr>
              <a:t> predictions of major historical events </a:t>
            </a:r>
            <a:r>
              <a:rPr lang="en-US" sz="3600" b="1" i="1" dirty="0">
                <a:sym typeface="Wingdings" panose="05000000000000000000" pitchFamily="2" charset="2"/>
              </a:rPr>
              <a:t>in writing</a:t>
            </a:r>
            <a:r>
              <a:rPr lang="en-US" sz="3600" dirty="0">
                <a:sym typeface="Wingdings" panose="05000000000000000000" pitchFamily="2" charset="2"/>
              </a:rPr>
              <a:t>, hundreds of years before these events occurred?</a:t>
            </a:r>
          </a:p>
          <a:p>
            <a:r>
              <a:rPr lang="en-US" sz="3600" dirty="0">
                <a:sym typeface="Wingdings" panose="05000000000000000000" pitchFamily="2" charset="2"/>
              </a:rPr>
              <a:t>The liberal scholars are particularly irked by this, and try to claim that Daniel must have been written </a:t>
            </a:r>
            <a:r>
              <a:rPr lang="en-US" sz="3600" b="1" i="1" dirty="0">
                <a:sym typeface="Wingdings" panose="05000000000000000000" pitchFamily="2" charset="2"/>
              </a:rPr>
              <a:t>after</a:t>
            </a:r>
            <a:r>
              <a:rPr lang="en-US" sz="3600" dirty="0">
                <a:sym typeface="Wingdings" panose="05000000000000000000" pitchFamily="2" charset="2"/>
              </a:rPr>
              <a:t> the fact.</a:t>
            </a:r>
          </a:p>
          <a:p>
            <a:r>
              <a:rPr lang="en-US" sz="3600" dirty="0">
                <a:sym typeface="Wingdings" panose="05000000000000000000" pitchFamily="2" charset="2"/>
              </a:rPr>
              <a:t>In their view, there is </a:t>
            </a:r>
            <a:r>
              <a:rPr lang="en-US" sz="3600" b="1" i="1" dirty="0">
                <a:sym typeface="Wingdings" panose="05000000000000000000" pitchFamily="2" charset="2"/>
              </a:rPr>
              <a:t>no way </a:t>
            </a:r>
            <a:r>
              <a:rPr lang="en-US" sz="3600" dirty="0">
                <a:sym typeface="Wingdings" panose="05000000000000000000" pitchFamily="2" charset="2"/>
              </a:rPr>
              <a:t>Daniel could have made such detailed predictions this far in advance.</a:t>
            </a:r>
          </a:p>
          <a:p>
            <a:endParaRPr lang="en-US" sz="3600" dirty="0">
              <a:sym typeface="Wingdings" panose="05000000000000000000" pitchFamily="2" charset="2"/>
            </a:endParaRPr>
          </a:p>
        </p:txBody>
      </p:sp>
    </p:spTree>
    <p:extLst>
      <p:ext uri="{BB962C8B-B14F-4D97-AF65-F5344CB8AC3E}">
        <p14:creationId xmlns:p14="http://schemas.microsoft.com/office/powerpoint/2010/main" val="341681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2CBCD8CE-3280-DCC0-C1F2-441AD929C5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308F03-7126-F929-5B73-E7CAAB14585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CA2735A-8F98-63FD-ECFB-6CD63D6B92C3}"/>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We saw today where the scriptural perspective of historical events is often at odds with the perspective of secular historians.</a:t>
            </a:r>
          </a:p>
          <a:p>
            <a:r>
              <a:rPr lang="en-US" sz="3600" dirty="0">
                <a:sym typeface="Wingdings" panose="05000000000000000000" pitchFamily="2" charset="2"/>
              </a:rPr>
              <a:t>This is why it is important that we constantly evaluate the events of our own day through a scriptural lens.</a:t>
            </a:r>
          </a:p>
          <a:p>
            <a:r>
              <a:rPr lang="en-US" sz="3600" dirty="0">
                <a:sym typeface="Wingdings" panose="05000000000000000000" pitchFamily="2" charset="2"/>
              </a:rPr>
              <a:t>Can you think of some examples of a modern secular perspective that you would take issue with in light of your biblical perspective on the things that are happening around us?</a:t>
            </a: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3683805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DA0862B9-EB4E-C28A-0803-D5FBCE14B9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57831C-6A48-3196-5108-93682763FB8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F78BB30B-1DAB-5B54-650E-9C7FC721206D}"/>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Were you surprised that (in the days prior to feminism!) Loadice was able to get away with murdering her husband, his former wife and their son so that she could serve as queen regent and eventually have her own son take the throne?</a:t>
            </a:r>
          </a:p>
          <a:p>
            <a:r>
              <a:rPr lang="en-US" sz="3600" dirty="0">
                <a:sym typeface="Wingdings" panose="05000000000000000000" pitchFamily="2" charset="2"/>
              </a:rPr>
              <a:t>Do things like this still happen in our day?</a:t>
            </a:r>
          </a:p>
          <a:p>
            <a:r>
              <a:rPr lang="en-US" sz="3600" dirty="0">
                <a:sym typeface="Wingdings" panose="05000000000000000000" pitchFamily="2" charset="2"/>
              </a:rPr>
              <a:t>Can you think of an example?</a:t>
            </a: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46912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B01326D-F1A4-7DDA-CDD3-4E47914FD73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0DBE8B-9502-2F88-0956-CA52C5BBF3E9}"/>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67B791E-3EDA-5253-32A5-8D8CF4ADE1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60E7581D-A43A-FD66-2703-4C85232B4F9F}"/>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C2E7276E-2152-B56F-9487-537234B5EA22}"/>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64471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9A95472-45F7-0D3D-654A-A552E508F6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6E4A8B-15E0-9263-51CD-1AA0F453AB06}"/>
              </a:ext>
            </a:extLst>
          </p:cNvPr>
          <p:cNvSpPr>
            <a:spLocks noGrp="1"/>
          </p:cNvSpPr>
          <p:nvPr>
            <p:ph type="title"/>
          </p:nvPr>
        </p:nvSpPr>
        <p:spPr>
          <a:xfrm>
            <a:off x="0" y="1"/>
            <a:ext cx="12192000" cy="799106"/>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Egypt and Syria (11:5-20)</a:t>
            </a:r>
          </a:p>
        </p:txBody>
      </p:sp>
      <p:sp>
        <p:nvSpPr>
          <p:cNvPr id="5" name="Content Placeholder 4">
            <a:extLst>
              <a:ext uri="{FF2B5EF4-FFF2-40B4-BE49-F238E27FC236}">
                <a16:creationId xmlns:a16="http://schemas.microsoft.com/office/drawing/2014/main" id="{F2B02414-1D41-6EDA-1018-DD27849E168D}"/>
              </a:ext>
            </a:extLst>
          </p:cNvPr>
          <p:cNvSpPr>
            <a:spLocks noGrp="1"/>
          </p:cNvSpPr>
          <p:nvPr>
            <p:ph idx="1"/>
          </p:nvPr>
        </p:nvSpPr>
        <p:spPr>
          <a:xfrm>
            <a:off x="357809" y="830911"/>
            <a:ext cx="11465223" cy="5964743"/>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of the North will come and build up siege ramps and will capture a fortified city. The forces of the South will be powerless to resist; even their best troops will not have the strength to stand.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invader will do as he pleases; no one will be able to stand against him. He will establish himself in the Beautiful Land and will have the power to destroy it.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determine to come with the might of his entire kingdom and will make an alliance with the king of the South. And he will give him a daughter in marriage in order to overthrow the kingdom, but his plans will not succeed or help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he will turn his attention to the coastlands and will take many of them, but a commander will put an end to his insolence and will turn his insolence back upon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this, he will turn back toward the fortresses of his own country but will stumble and fall, to be seen no more. </a:t>
            </a:r>
          </a:p>
        </p:txBody>
      </p:sp>
    </p:spTree>
    <p:extLst>
      <p:ext uri="{BB962C8B-B14F-4D97-AF65-F5344CB8AC3E}">
        <p14:creationId xmlns:p14="http://schemas.microsoft.com/office/powerpoint/2010/main" val="3572169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C26843C-6DA2-E20A-4DA0-61ED30D4B8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4667D4-BB7B-7367-6534-6927BA30E95F}"/>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the Remaining Chapters (11-12)</a:t>
            </a:r>
          </a:p>
        </p:txBody>
      </p:sp>
      <p:sp>
        <p:nvSpPr>
          <p:cNvPr id="5" name="Content Placeholder 4">
            <a:extLst>
              <a:ext uri="{FF2B5EF4-FFF2-40B4-BE49-F238E27FC236}">
                <a16:creationId xmlns:a16="http://schemas.microsoft.com/office/drawing/2014/main" id="{7E3C8C49-D5C6-2C98-5117-200876DF3F6C}"/>
              </a:ext>
            </a:extLst>
          </p:cNvPr>
          <p:cNvSpPr>
            <a:spLocks noGrp="1"/>
          </p:cNvSpPr>
          <p:nvPr>
            <p:ph idx="1"/>
          </p:nvPr>
        </p:nvSpPr>
        <p:spPr>
          <a:xfrm>
            <a:off x="344556" y="623957"/>
            <a:ext cx="11502887" cy="5997423"/>
          </a:xfrm>
        </p:spPr>
        <p:txBody>
          <a:bodyPr>
            <a:normAutofit/>
          </a:bodyPr>
          <a:lstStyle/>
          <a:p>
            <a:r>
              <a:rPr lang="en-US" sz="3600" b="1" i="1" dirty="0">
                <a:solidFill>
                  <a:schemeClr val="bg1"/>
                </a:solidFill>
                <a:effectLst>
                  <a:outerShdw blurRad="38100" dist="38100" dir="2700000" algn="ctr" rotWithShape="0">
                    <a:schemeClr val="tx1"/>
                  </a:outerShdw>
                </a:effectLst>
              </a:rPr>
              <a:t>Many</a:t>
            </a:r>
            <a:r>
              <a:rPr lang="en-US" sz="3600" dirty="0">
                <a:solidFill>
                  <a:schemeClr val="bg1"/>
                </a:solidFill>
                <a:effectLst>
                  <a:outerShdw blurRad="38100" dist="38100" dir="2700000" algn="ctr" rotWithShape="0">
                    <a:schemeClr val="tx1"/>
                  </a:outerShdw>
                </a:effectLst>
              </a:rPr>
              <a:t> evangelical interpreters believe that in verse 36 the angel leaps forward </a:t>
            </a:r>
            <a:r>
              <a:rPr lang="en-US" sz="3600" b="1" i="1" dirty="0">
                <a:solidFill>
                  <a:schemeClr val="bg1"/>
                </a:solidFill>
                <a:effectLst>
                  <a:outerShdw blurRad="38100" dist="38100" dir="2700000" algn="ctr" rotWithShape="0">
                    <a:schemeClr val="tx1"/>
                  </a:outerShdw>
                </a:effectLst>
              </a:rPr>
              <a:t>several thousand years </a:t>
            </a:r>
            <a:r>
              <a:rPr lang="en-US" sz="3600" dirty="0">
                <a:solidFill>
                  <a:schemeClr val="bg1"/>
                </a:solidFill>
                <a:effectLst>
                  <a:outerShdw blurRad="38100" dist="38100" dir="2700000" algn="ctr" rotWithShape="0">
                    <a:schemeClr val="tx1"/>
                  </a:outerShdw>
                </a:effectLst>
              </a:rPr>
              <a:t>to the end of human history and begins describing the Antichrist, of whom Antiochus is the prototype, who they believe will appear just prior to the second coming of Jesus. </a:t>
            </a:r>
          </a:p>
          <a:p>
            <a:r>
              <a:rPr lang="en-US" sz="3600" dirty="0">
                <a:solidFill>
                  <a:schemeClr val="bg1"/>
                </a:solidFill>
                <a:effectLst>
                  <a:outerShdw blurRad="38100" dist="38100" dir="2700000" algn="ctr" rotWithShape="0">
                    <a:schemeClr val="tx1"/>
                  </a:outerShdw>
                </a:effectLst>
              </a:rPr>
              <a:t>Their primary argument is that we have </a:t>
            </a:r>
            <a:r>
              <a:rPr lang="en-US" sz="3600" b="1" i="1" dirty="0">
                <a:solidFill>
                  <a:schemeClr val="bg1"/>
                </a:solidFill>
                <a:effectLst>
                  <a:outerShdw blurRad="38100" dist="38100" dir="2700000" algn="ctr" rotWithShape="0">
                    <a:schemeClr val="tx1"/>
                  </a:outerShdw>
                </a:effectLst>
              </a:rPr>
              <a:t>no explicit evidence </a:t>
            </a:r>
            <a:r>
              <a:rPr lang="en-US" sz="3600" dirty="0">
                <a:solidFill>
                  <a:schemeClr val="bg1"/>
                </a:solidFill>
                <a:effectLst>
                  <a:outerShdw blurRad="38100" dist="38100" dir="2700000" algn="ctr" rotWithShape="0">
                    <a:schemeClr val="tx1"/>
                  </a:outerShdw>
                </a:effectLst>
              </a:rPr>
              <a:t>that the details given in vv. 36–45 correspond to </a:t>
            </a:r>
            <a:r>
              <a:rPr lang="en-US" sz="3600" b="1" i="1" dirty="0">
                <a:solidFill>
                  <a:schemeClr val="bg1"/>
                </a:solidFill>
                <a:effectLst>
                  <a:outerShdw blurRad="38100" dist="38100" dir="2700000" algn="ctr" rotWithShape="0">
                    <a:schemeClr val="tx1"/>
                  </a:outerShdw>
                </a:effectLst>
              </a:rPr>
              <a:t>anything</a:t>
            </a:r>
            <a:r>
              <a:rPr lang="en-US" sz="3600" dirty="0">
                <a:solidFill>
                  <a:schemeClr val="bg1"/>
                </a:solidFill>
                <a:effectLst>
                  <a:outerShdw blurRad="38100" dist="38100" dir="2700000" algn="ctr" rotWithShape="0">
                    <a:schemeClr val="tx1"/>
                  </a:outerShdw>
                </a:effectLst>
              </a:rPr>
              <a:t> in the life and career of Antiochus. </a:t>
            </a:r>
          </a:p>
          <a:p>
            <a:r>
              <a:rPr lang="en-US" sz="3600" dirty="0">
                <a:solidFill>
                  <a:schemeClr val="bg1"/>
                </a:solidFill>
                <a:effectLst>
                  <a:outerShdw blurRad="38100" dist="38100" dir="2700000" algn="ctr" rotWithShape="0">
                    <a:schemeClr val="tx1"/>
                  </a:outerShdw>
                </a:effectLst>
              </a:rPr>
              <a:t>Others argue that these verses are, nevertheless, a </a:t>
            </a:r>
            <a:r>
              <a:rPr lang="en-US" sz="3600" b="1" i="1" dirty="0">
                <a:solidFill>
                  <a:schemeClr val="bg1"/>
                </a:solidFill>
                <a:effectLst>
                  <a:outerShdw blurRad="38100" dist="38100" dir="2700000" algn="ctr" rotWithShape="0">
                    <a:schemeClr val="tx1"/>
                  </a:outerShdw>
                </a:effectLst>
              </a:rPr>
              <a:t>continuation</a:t>
            </a:r>
            <a:r>
              <a:rPr lang="en-US" sz="3600" dirty="0">
                <a:solidFill>
                  <a:schemeClr val="bg1"/>
                </a:solidFill>
                <a:effectLst>
                  <a:outerShdw blurRad="38100" dist="38100" dir="2700000" algn="ctr" rotWithShape="0">
                    <a:schemeClr val="tx1"/>
                  </a:outerShdw>
                </a:effectLst>
              </a:rPr>
              <a:t> of the description given of Antiochus in the preceding verses (vss. 21-35). </a:t>
            </a:r>
          </a:p>
        </p:txBody>
      </p:sp>
      <p:sp>
        <p:nvSpPr>
          <p:cNvPr id="2" name="TextBox 1">
            <a:extLst>
              <a:ext uri="{FF2B5EF4-FFF2-40B4-BE49-F238E27FC236}">
                <a16:creationId xmlns:a16="http://schemas.microsoft.com/office/drawing/2014/main" id="{F8720C06-A4F2-E2AB-F782-8C1D24184022}"/>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4386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09A5FCC-B9FB-D89F-1660-ACE9D08456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DA5DE7-78CB-9399-012D-79658388A713}"/>
              </a:ext>
            </a:extLst>
          </p:cNvPr>
          <p:cNvSpPr>
            <a:spLocks noGrp="1"/>
          </p:cNvSpPr>
          <p:nvPr>
            <p:ph type="title"/>
          </p:nvPr>
        </p:nvSpPr>
        <p:spPr>
          <a:xfrm>
            <a:off x="0" y="1"/>
            <a:ext cx="12192000" cy="799106"/>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Egypt and Syria (11:5-20)</a:t>
            </a:r>
          </a:p>
        </p:txBody>
      </p:sp>
      <p:sp>
        <p:nvSpPr>
          <p:cNvPr id="5" name="Content Placeholder 4">
            <a:extLst>
              <a:ext uri="{FF2B5EF4-FFF2-40B4-BE49-F238E27FC236}">
                <a16:creationId xmlns:a16="http://schemas.microsoft.com/office/drawing/2014/main" id="{EF7296AA-FEF2-2185-4ACA-71F2FE321F8C}"/>
              </a:ext>
            </a:extLst>
          </p:cNvPr>
          <p:cNvSpPr>
            <a:spLocks noGrp="1"/>
          </p:cNvSpPr>
          <p:nvPr>
            <p:ph idx="1"/>
          </p:nvPr>
        </p:nvSpPr>
        <p:spPr>
          <a:xfrm>
            <a:off x="357809" y="830911"/>
            <a:ext cx="11465223" cy="5964743"/>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successor will send out a tax collector to maintain the royal splendor. In a few years, however, he will be destroyed, yet not in anger or in battle.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1215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4347D6C-C3BE-7EED-C2DA-AD0B12B023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B3F498-DAE9-59A4-9C52-97E8E64E5858}"/>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the Remaining Chapters (11-12)</a:t>
            </a:r>
          </a:p>
        </p:txBody>
      </p:sp>
      <p:sp>
        <p:nvSpPr>
          <p:cNvPr id="5" name="Content Placeholder 4">
            <a:extLst>
              <a:ext uri="{FF2B5EF4-FFF2-40B4-BE49-F238E27FC236}">
                <a16:creationId xmlns:a16="http://schemas.microsoft.com/office/drawing/2014/main" id="{62F106F3-9895-8CA7-1D31-95C481063AFF}"/>
              </a:ext>
            </a:extLst>
          </p:cNvPr>
          <p:cNvSpPr>
            <a:spLocks noGrp="1"/>
          </p:cNvSpPr>
          <p:nvPr>
            <p:ph idx="1"/>
          </p:nvPr>
        </p:nvSpPr>
        <p:spPr>
          <a:xfrm>
            <a:off x="344556" y="623957"/>
            <a:ext cx="11502887" cy="5997423"/>
          </a:xfrm>
        </p:spPr>
        <p:txBody>
          <a:bodyPr>
            <a:normAutofit lnSpcReduction="10000"/>
          </a:bodyPr>
          <a:lstStyle/>
          <a:p>
            <a:r>
              <a:rPr lang="en-US" sz="3600" dirty="0">
                <a:solidFill>
                  <a:schemeClr val="bg1"/>
                </a:solidFill>
                <a:effectLst>
                  <a:outerShdw blurRad="38100" dist="38100" dir="2700000" algn="ctr" rotWithShape="0">
                    <a:schemeClr val="tx1"/>
                  </a:outerShdw>
                </a:effectLst>
              </a:rPr>
              <a:t>There does not </a:t>
            </a:r>
            <a:r>
              <a:rPr lang="en-US" sz="3600" b="1" i="1" dirty="0">
                <a:solidFill>
                  <a:schemeClr val="bg1"/>
                </a:solidFill>
                <a:effectLst>
                  <a:outerShdw blurRad="38100" dist="38100" dir="2700000" algn="ctr" rotWithShape="0">
                    <a:schemeClr val="tx1"/>
                  </a:outerShdw>
                </a:effectLst>
              </a:rPr>
              <a:t>seem</a:t>
            </a:r>
            <a:r>
              <a:rPr lang="en-US" sz="3600" dirty="0">
                <a:solidFill>
                  <a:schemeClr val="bg1"/>
                </a:solidFill>
                <a:effectLst>
                  <a:outerShdw blurRad="38100" dist="38100" dir="2700000" algn="ctr" rotWithShape="0">
                    <a:schemeClr val="tx1"/>
                  </a:outerShdw>
                </a:effectLst>
              </a:rPr>
              <a:t> to be a clear indication in verse 36 that we have moved on and are now talking about another king.</a:t>
            </a:r>
          </a:p>
          <a:p>
            <a:r>
              <a:rPr lang="en-US" sz="3600" dirty="0">
                <a:solidFill>
                  <a:schemeClr val="bg1"/>
                </a:solidFill>
                <a:effectLst>
                  <a:outerShdw blurRad="38100" dist="38100" dir="2700000" algn="ctr" rotWithShape="0">
                    <a:schemeClr val="tx1"/>
                  </a:outerShdw>
                </a:effectLst>
              </a:rPr>
              <a:t>Rather, the things discussed in verses 36–45 </a:t>
            </a:r>
            <a:r>
              <a:rPr lang="en-US" sz="3600" b="1" i="1" dirty="0">
                <a:solidFill>
                  <a:schemeClr val="bg1"/>
                </a:solidFill>
                <a:effectLst>
                  <a:outerShdw blurRad="38100" dist="38100" dir="2700000" algn="ctr" rotWithShape="0">
                    <a:schemeClr val="tx1"/>
                  </a:outerShdw>
                </a:effectLst>
              </a:rPr>
              <a:t>appear</a:t>
            </a:r>
            <a:r>
              <a:rPr lang="en-US" sz="3600" dirty="0">
                <a:solidFill>
                  <a:schemeClr val="bg1"/>
                </a:solidFill>
                <a:effectLst>
                  <a:outerShdw blurRad="38100" dist="38100" dir="2700000" algn="ctr" rotWithShape="0">
                    <a:schemeClr val="tx1"/>
                  </a:outerShdw>
                </a:effectLst>
              </a:rPr>
              <a:t> be a </a:t>
            </a:r>
            <a:r>
              <a:rPr lang="en-US" sz="3600" b="1" i="1" dirty="0">
                <a:solidFill>
                  <a:schemeClr val="bg1"/>
                </a:solidFill>
                <a:effectLst>
                  <a:outerShdw blurRad="38100" dist="38100" dir="2700000" algn="ctr" rotWithShape="0">
                    <a:schemeClr val="tx1"/>
                  </a:outerShdw>
                </a:effectLst>
              </a:rPr>
              <a:t>continuation</a:t>
            </a:r>
            <a:r>
              <a:rPr lang="en-US" sz="3600" dirty="0">
                <a:solidFill>
                  <a:schemeClr val="bg1"/>
                </a:solidFill>
                <a:effectLst>
                  <a:outerShdw blurRad="38100" dist="38100" dir="2700000" algn="ctr" rotWithShape="0">
                    <a:schemeClr val="tx1"/>
                  </a:outerShdw>
                </a:effectLst>
              </a:rPr>
              <a:t> of what was discussed in the preceding paragraph. </a:t>
            </a:r>
          </a:p>
          <a:p>
            <a:r>
              <a:rPr lang="en-US" sz="3600" dirty="0">
                <a:solidFill>
                  <a:schemeClr val="bg1"/>
                </a:solidFill>
                <a:effectLst>
                  <a:outerShdw blurRad="38100" dist="38100" dir="2700000" algn="ctr" rotWithShape="0">
                    <a:schemeClr val="tx1"/>
                  </a:outerShdw>
                </a:effectLst>
              </a:rPr>
              <a:t>There are references to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a:t>
            </a:r>
            <a:r>
              <a:rPr lang="en-US" sz="3600" dirty="0">
                <a:solidFill>
                  <a:schemeClr val="bg1"/>
                </a:solidFill>
                <a:effectLst>
                  <a:outerShdw blurRad="38100" dist="38100" dir="2700000" algn="ctr" rotWithShape="0">
                    <a:schemeClr val="tx1"/>
                  </a:outerShdw>
                </a:effectLst>
              </a:rPr>
              <a:t>”;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the South </a:t>
            </a:r>
            <a:r>
              <a:rPr lang="en-US" sz="3600" dirty="0">
                <a:solidFill>
                  <a:schemeClr val="bg1"/>
                </a:solidFill>
                <a:effectLst>
                  <a:outerShdw blurRad="38100" dist="38100" dir="2700000" algn="ctr" rotWithShape="0">
                    <a:schemeClr val="tx1"/>
                  </a:outerShdw>
                </a:effectLst>
              </a:rPr>
              <a:t>”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the North</a:t>
            </a:r>
            <a:r>
              <a:rPr lang="en-US" sz="3600" dirty="0">
                <a:solidFill>
                  <a:schemeClr val="bg1"/>
                </a:solidFill>
                <a:effectLst>
                  <a:outerShdw blurRad="38100" dist="38100" dir="2700000" algn="ctr" rotWithShape="0">
                    <a:schemeClr val="tx1"/>
                  </a:outerShdw>
                </a:effectLst>
              </a:rPr>
              <a:t>” without the slightest indication that the three are any different from those who are described using these same names in the preceding verses. </a:t>
            </a:r>
          </a:p>
          <a:p>
            <a:r>
              <a:rPr lang="en-US" sz="3600" dirty="0">
                <a:solidFill>
                  <a:schemeClr val="bg1"/>
                </a:solidFill>
                <a:effectLst>
                  <a:outerShdw blurRad="38100" dist="38100" dir="2700000" algn="ctr" rotWithShape="0">
                    <a:schemeClr val="tx1"/>
                  </a:outerShdw>
                </a:effectLst>
              </a:rPr>
              <a:t>But we will further explore these and other possible options when we get to that section.</a:t>
            </a:r>
          </a:p>
        </p:txBody>
      </p:sp>
      <p:sp>
        <p:nvSpPr>
          <p:cNvPr id="2" name="TextBox 1">
            <a:extLst>
              <a:ext uri="{FF2B5EF4-FFF2-40B4-BE49-F238E27FC236}">
                <a16:creationId xmlns:a16="http://schemas.microsoft.com/office/drawing/2014/main" id="{200CCFD1-4F1D-A92D-65CD-8DB6D08DAF2B}"/>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1794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3EAB0AC-3D5C-6A05-21F6-0064D3B3C6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A76553-447D-5F69-1345-2AE76F7F9318}"/>
              </a:ext>
            </a:extLst>
          </p:cNvPr>
          <p:cNvSpPr>
            <a:spLocks noGrp="1"/>
          </p:cNvSpPr>
          <p:nvPr>
            <p:ph type="title"/>
          </p:nvPr>
        </p:nvSpPr>
        <p:spPr>
          <a:xfrm>
            <a:off x="0" y="1"/>
            <a:ext cx="12192000" cy="799106"/>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Persia and Greece (11:2-4)</a:t>
            </a:r>
          </a:p>
        </p:txBody>
      </p:sp>
      <p:sp>
        <p:nvSpPr>
          <p:cNvPr id="5" name="Content Placeholder 4">
            <a:extLst>
              <a:ext uri="{FF2B5EF4-FFF2-40B4-BE49-F238E27FC236}">
                <a16:creationId xmlns:a16="http://schemas.microsoft.com/office/drawing/2014/main" id="{156D730D-9788-B9D0-3643-AB538CE0D50C}"/>
              </a:ext>
            </a:extLst>
          </p:cNvPr>
          <p:cNvSpPr>
            <a:spLocks noGrp="1"/>
          </p:cNvSpPr>
          <p:nvPr>
            <p:ph idx="1"/>
          </p:nvPr>
        </p:nvSpPr>
        <p:spPr>
          <a:xfrm>
            <a:off x="357809" y="830911"/>
            <a:ext cx="11465223" cy="5964743"/>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now I will show you the truth. Behold, three more kings shall arise in Persia, and a fourth shall be far richer than all of them. And when he has become strong through his riches, he shall stir up all against the kingdom of Greece.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 mighty king shall arise, who shall rule with great dominion and do as he wills.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soon as he has arisen, his kingdom shall be broken and divided toward the four winds of heaven, but not to his posterity, nor according to the authority with which he ruled, for his kingdom shall be plucked up and go to others besides these.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5245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BC9B864-865B-8396-5F08-05A9BB0B9B2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1672E11-044B-365C-FFD1-06DE71B186B6}"/>
              </a:ext>
            </a:extLst>
          </p:cNvPr>
          <p:cNvSpPr>
            <a:spLocks noGrp="1"/>
          </p:cNvSpPr>
          <p:nvPr>
            <p:ph idx="1"/>
          </p:nvPr>
        </p:nvSpPr>
        <p:spPr>
          <a:xfrm>
            <a:off x="28197" y="1389727"/>
            <a:ext cx="12163803" cy="5131919"/>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Daniel’s vision here begins in much the same way that it did in chapter 8, with a brief summary of the Persian and Greek empires. </a:t>
            </a:r>
          </a:p>
          <a:p>
            <a:r>
              <a:rPr lang="en-US" sz="3200" dirty="0">
                <a:solidFill>
                  <a:schemeClr val="bg1"/>
                </a:solidFill>
                <a:effectLst>
                  <a:outerShdw blurRad="38100" dist="38100" dir="2700000" algn="ctr" rotWithShape="0">
                    <a:schemeClr val="tx1"/>
                  </a:outerShdw>
                </a:effectLst>
              </a:rPr>
              <a:t>After Cyrus, who was the Persian ruler at the time this vision was given (cf. 10:1),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more kings</a:t>
            </a:r>
            <a:r>
              <a:rPr lang="en-US" sz="3200" dirty="0">
                <a:solidFill>
                  <a:schemeClr val="bg1"/>
                </a:solidFill>
                <a:effectLst>
                  <a:outerShdw blurRad="38100" dist="38100" dir="2700000" algn="ctr" rotWithShape="0">
                    <a:schemeClr val="tx1"/>
                  </a:outerShdw>
                </a:effectLst>
              </a:rPr>
              <a:t>” would arise in Persia and then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a:t>
            </a:r>
            <a:r>
              <a:rPr lang="en-US" sz="3200" dirty="0">
                <a:solidFill>
                  <a:schemeClr val="bg1"/>
                </a:solidFill>
                <a:effectLst>
                  <a:outerShdw blurRad="38100" dist="38100" dir="2700000" algn="ctr" rotWithShape="0">
                    <a:schemeClr val="tx1"/>
                  </a:outerShdw>
                </a:effectLst>
              </a:rPr>
              <a:t>”, who would be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far richer</a:t>
            </a:r>
            <a:r>
              <a:rPr lang="en-US" sz="3200" dirty="0">
                <a:solidFill>
                  <a:schemeClr val="bg1"/>
                </a:solidFill>
                <a:effectLst>
                  <a:outerShdw blurRad="38100" dist="38100" dir="2700000" algn="ctr" rotWithShape="0">
                    <a:schemeClr val="tx1"/>
                  </a:outerShdw>
                </a:effectLst>
              </a:rPr>
              <a:t>” and stronger than the other three. </a:t>
            </a:r>
          </a:p>
          <a:p>
            <a:r>
              <a:rPr lang="en-US" sz="3200" dirty="0">
                <a:solidFill>
                  <a:schemeClr val="bg1"/>
                </a:solidFill>
                <a:effectLst>
                  <a:outerShdw blurRad="38100" dist="38100" dir="2700000" algn="ctr" rotWithShape="0">
                    <a:schemeClr val="tx1"/>
                  </a:outerShdw>
                </a:effectLst>
              </a:rPr>
              <a:t>Using his riches and strength he will pick a fight with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 of Greece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a:t>
            </a:r>
            <a:r>
              <a:rPr lang="en-US" sz="3200" dirty="0">
                <a:solidFill>
                  <a:schemeClr val="bg1"/>
                </a:solidFill>
                <a:effectLst>
                  <a:outerShdw blurRad="38100" dist="38100" dir="2700000" algn="ctr" rotWithShape="0">
                    <a:schemeClr val="tx1"/>
                  </a:outerShdw>
                </a:effectLst>
              </a:rPr>
              <a:t>” king is Xerxes I (who ruled from 486-465 B.C.), the husband of Esther (cf. Esther 1:10ff. translated “Ahasuerus” in some translations). </a:t>
            </a:r>
          </a:p>
          <a:p>
            <a:r>
              <a:rPr lang="en-US" sz="3200" dirty="0">
                <a:solidFill>
                  <a:schemeClr val="bg1"/>
                </a:solidFill>
                <a:effectLst>
                  <a:outerShdw blurRad="38100" dist="38100" dir="2700000" algn="ctr" rotWithShape="0">
                    <a:schemeClr val="tx1"/>
                  </a:outerShdw>
                </a:effectLst>
              </a:rPr>
              <a:t>He was a great and mighty king, under whom Persian power reached its pinnacle, but he is also remembered for invading Greece, only to be defeated at the battle of Salamis. </a:t>
            </a:r>
          </a:p>
          <a:p>
            <a:r>
              <a:rPr lang="en-US" sz="3200" dirty="0">
                <a:solidFill>
                  <a:schemeClr val="bg1"/>
                </a:solidFill>
                <a:effectLst>
                  <a:outerShdw blurRad="38100" dist="38100" dir="2700000" algn="ctr" rotWithShape="0">
                    <a:schemeClr val="tx1"/>
                  </a:outerShdw>
                </a:effectLst>
              </a:rPr>
              <a:t>This began a conflict that would </a:t>
            </a:r>
            <a:r>
              <a:rPr lang="en-US" sz="3200" b="1" i="1" dirty="0">
                <a:solidFill>
                  <a:schemeClr val="bg1"/>
                </a:solidFill>
                <a:effectLst>
                  <a:outerShdw blurRad="38100" dist="38100" dir="2700000" algn="ctr" rotWithShape="0">
                    <a:schemeClr val="tx1"/>
                  </a:outerShdw>
                </a:effectLst>
              </a:rPr>
              <a:t>ultimately</a:t>
            </a:r>
            <a:r>
              <a:rPr lang="en-US" sz="3200" dirty="0">
                <a:solidFill>
                  <a:schemeClr val="bg1"/>
                </a:solidFill>
                <a:effectLst>
                  <a:outerShdw blurRad="38100" dist="38100" dir="2700000" algn="ctr" rotWithShape="0">
                    <a:schemeClr val="tx1"/>
                  </a:outerShdw>
                </a:effectLst>
              </a:rPr>
              <a:t> lead to the </a:t>
            </a:r>
            <a:r>
              <a:rPr lang="en-US" sz="3200" b="1" i="1" dirty="0">
                <a:solidFill>
                  <a:schemeClr val="bg1"/>
                </a:solidFill>
                <a:effectLst>
                  <a:outerShdw blurRad="38100" dist="38100" dir="2700000" algn="ctr" rotWithShape="0">
                    <a:schemeClr val="tx1"/>
                  </a:outerShdw>
                </a:effectLst>
              </a:rPr>
              <a:t>downfall</a:t>
            </a:r>
            <a:r>
              <a:rPr lang="en-US" sz="3200" dirty="0">
                <a:solidFill>
                  <a:schemeClr val="bg1"/>
                </a:solidFill>
                <a:effectLst>
                  <a:outerShdw blurRad="38100" dist="38100" dir="2700000" algn="ctr" rotWithShape="0">
                    <a:schemeClr val="tx1"/>
                  </a:outerShdw>
                </a:effectLst>
              </a:rPr>
              <a:t> of the Persian empire to Greece. </a:t>
            </a:r>
          </a:p>
        </p:txBody>
      </p:sp>
      <p:sp>
        <p:nvSpPr>
          <p:cNvPr id="7" name="Title 1">
            <a:extLst>
              <a:ext uri="{FF2B5EF4-FFF2-40B4-BE49-F238E27FC236}">
                <a16:creationId xmlns:a16="http://schemas.microsoft.com/office/drawing/2014/main" id="{FAC740EF-9E0B-7880-8B5F-7F59A78FB810}"/>
              </a:ext>
            </a:extLst>
          </p:cNvPr>
          <p:cNvSpPr>
            <a:spLocks noGrp="1"/>
          </p:cNvSpPr>
          <p:nvPr>
            <p:ph type="title"/>
          </p:nvPr>
        </p:nvSpPr>
        <p:spPr>
          <a:xfrm>
            <a:off x="0" y="6"/>
            <a:ext cx="12192000" cy="107955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now I will show you the truth. Behold,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more kings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in Persia, and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far richer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than all of them. And when he has become strong through his riches, he shall stir up all against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 of Greece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101284-C58E-8E74-33F5-538C82D46698}"/>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Duguid, Iain 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(Reformed Expository Commentaries)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50599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0994313-71C1-3AC6-10A2-FA38AAC5DFF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9975B0-EDC3-B80F-D266-2E2905249C46}"/>
              </a:ext>
            </a:extLst>
          </p:cNvPr>
          <p:cNvSpPr>
            <a:spLocks noGrp="1"/>
          </p:cNvSpPr>
          <p:nvPr>
            <p:ph idx="1"/>
          </p:nvPr>
        </p:nvSpPr>
        <p:spPr>
          <a:xfrm>
            <a:off x="28197" y="942597"/>
            <a:ext cx="12163803" cy="5579049"/>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 heavenly messenger had already advised Daniel that the Persian Empire would be followed by that of Greece.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mighty king…</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shall rule with great dominion</a:t>
            </a:r>
            <a:r>
              <a:rPr lang="en-US" sz="3200" dirty="0">
                <a:solidFill>
                  <a:schemeClr val="bg1"/>
                </a:solidFill>
                <a:effectLst>
                  <a:outerShdw blurRad="38100" dist="38100" dir="2700000" algn="ctr" rotWithShape="0">
                    <a:schemeClr val="tx1"/>
                  </a:outerShdw>
                </a:effectLst>
              </a:rPr>
              <a:t>” is clearly a reference to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goat</a:t>
            </a:r>
            <a:r>
              <a:rPr lang="en-US" sz="3200" dirty="0">
                <a:solidFill>
                  <a:schemeClr val="bg1"/>
                </a:solidFill>
                <a:effectLst>
                  <a:outerShdw blurRad="38100" dist="38100" dir="2700000" algn="ctr" rotWithShape="0">
                    <a:schemeClr val="tx1"/>
                  </a:outerShdw>
                </a:effectLst>
              </a:rPr>
              <a:t>” of chapter 8 (i.e. Greece and it’s first king, Alexander the Great). </a:t>
            </a:r>
          </a:p>
          <a:p>
            <a:r>
              <a:rPr lang="en-US" sz="3200" dirty="0">
                <a:solidFill>
                  <a:schemeClr val="bg1"/>
                </a:solidFill>
                <a:effectLst>
                  <a:outerShdw blurRad="38100" dist="38100" dir="2700000" algn="ctr" rotWithShape="0">
                    <a:schemeClr val="tx1"/>
                  </a:outerShdw>
                </a:effectLst>
              </a:rPr>
              <a:t>That Alexander the Great should be described in these animal terms may seem strange to the secular historian and the fact that his life is summarized here in just a few words may seem surprising for such an important figure. </a:t>
            </a:r>
          </a:p>
          <a:p>
            <a:r>
              <a:rPr lang="en-US" sz="3200" dirty="0">
                <a:solidFill>
                  <a:schemeClr val="bg1"/>
                </a:solidFill>
                <a:effectLst>
                  <a:outerShdw blurRad="38100" dist="38100" dir="2700000" algn="ctr" rotWithShape="0">
                    <a:schemeClr val="tx1"/>
                  </a:outerShdw>
                </a:effectLst>
              </a:rPr>
              <a:t>This prophecy, however, is focused on </a:t>
            </a:r>
            <a:r>
              <a:rPr lang="en-US" sz="3200" b="1" i="1" dirty="0">
                <a:solidFill>
                  <a:schemeClr val="bg1"/>
                </a:solidFill>
                <a:effectLst>
                  <a:outerShdw blurRad="38100" dist="38100" dir="2700000" algn="ctr" rotWithShape="0">
                    <a:schemeClr val="tx1"/>
                  </a:outerShdw>
                </a:effectLst>
              </a:rPr>
              <a:t>God’s</a:t>
            </a:r>
            <a:r>
              <a:rPr lang="en-US" sz="3200" dirty="0">
                <a:solidFill>
                  <a:schemeClr val="bg1"/>
                </a:solidFill>
                <a:effectLst>
                  <a:outerShdw blurRad="38100" dist="38100" dir="2700000" algn="ctr" rotWithShape="0">
                    <a:schemeClr val="tx1"/>
                  </a:outerShdw>
                </a:effectLst>
              </a:rPr>
              <a:t> reign and its </a:t>
            </a:r>
            <a:r>
              <a:rPr lang="en-US" sz="3200" b="1" i="1" dirty="0">
                <a:solidFill>
                  <a:schemeClr val="bg1"/>
                </a:solidFill>
                <a:effectLst>
                  <a:outerShdw blurRad="38100" dist="38100" dir="2700000" algn="ctr" rotWithShape="0">
                    <a:schemeClr val="tx1"/>
                  </a:outerShdw>
                </a:effectLst>
              </a:rPr>
              <a:t>ultimate</a:t>
            </a:r>
            <a:r>
              <a:rPr lang="en-US" sz="3200" dirty="0">
                <a:solidFill>
                  <a:schemeClr val="bg1"/>
                </a:solidFill>
                <a:effectLst>
                  <a:outerShdw blurRad="38100" dist="38100" dir="2700000" algn="ctr" rotWithShape="0">
                    <a:schemeClr val="tx1"/>
                  </a:outerShdw>
                </a:effectLst>
              </a:rPr>
              <a:t> focus is on God’s people. </a:t>
            </a:r>
          </a:p>
          <a:p>
            <a:r>
              <a:rPr lang="en-US" sz="3200" dirty="0">
                <a:solidFill>
                  <a:schemeClr val="bg1"/>
                </a:solidFill>
                <a:effectLst>
                  <a:outerShdw blurRad="38100" dist="38100" dir="2700000" algn="ctr" rotWithShape="0">
                    <a:schemeClr val="tx1"/>
                  </a:outerShdw>
                </a:effectLst>
              </a:rPr>
              <a:t>In the light of that, the great empires and emperors of history are but a “drop in the bucket” when compared to God (Isaiah 40:15). </a:t>
            </a:r>
          </a:p>
          <a:p>
            <a:r>
              <a:rPr lang="en-US" sz="3200" dirty="0">
                <a:solidFill>
                  <a:schemeClr val="bg1"/>
                </a:solidFill>
                <a:effectLst>
                  <a:outerShdw blurRad="38100" dist="38100" dir="2700000" algn="ctr" rotWithShape="0">
                    <a:schemeClr val="tx1"/>
                  </a:outerShdw>
                </a:effectLst>
              </a:rPr>
              <a:t>Even one who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rule with great dominion and do as he wills</a:t>
            </a:r>
            <a:r>
              <a:rPr lang="en-US" sz="3200" dirty="0">
                <a:solidFill>
                  <a:schemeClr val="bg1"/>
                </a:solidFill>
                <a:effectLst>
                  <a:outerShdw blurRad="38100" dist="38100" dir="2700000" algn="ctr" rotWithShape="0">
                    <a:schemeClr val="tx1"/>
                  </a:outerShdw>
                </a:effectLst>
              </a:rPr>
              <a:t>” is still </a:t>
            </a:r>
            <a:r>
              <a:rPr lang="en-US" sz="3200" b="1" i="1" dirty="0">
                <a:solidFill>
                  <a:schemeClr val="bg1"/>
                </a:solidFill>
                <a:effectLst>
                  <a:outerShdw blurRad="38100" dist="38100" dir="2700000" algn="ctr" rotWithShape="0">
                    <a:schemeClr val="tx1"/>
                  </a:outerShdw>
                </a:effectLst>
              </a:rPr>
              <a:t>dependent</a:t>
            </a:r>
            <a:r>
              <a:rPr lang="en-US" sz="3200" dirty="0">
                <a:solidFill>
                  <a:schemeClr val="bg1"/>
                </a:solidFill>
                <a:effectLst>
                  <a:outerShdw blurRad="38100" dist="38100" dir="2700000" algn="ctr" rotWithShape="0">
                    <a:schemeClr val="tx1"/>
                  </a:outerShdw>
                </a:effectLst>
              </a:rPr>
              <a:t> upon God for his ability to </a:t>
            </a:r>
            <a:r>
              <a:rPr lang="en-US" sz="3200" b="1" i="1" dirty="0">
                <a:solidFill>
                  <a:schemeClr val="bg1"/>
                </a:solidFill>
                <a:effectLst>
                  <a:outerShdw blurRad="38100" dist="38100" dir="2700000" algn="ctr" rotWithShape="0">
                    <a:schemeClr val="tx1"/>
                  </a:outerShdw>
                </a:effectLst>
              </a:rPr>
              <a:t>exercise</a:t>
            </a:r>
            <a:r>
              <a:rPr lang="en-US" sz="3200" dirty="0">
                <a:solidFill>
                  <a:schemeClr val="bg1"/>
                </a:solidFill>
                <a:effectLst>
                  <a:outerShdw blurRad="38100" dist="38100" dir="2700000" algn="ctr" rotWithShape="0">
                    <a:schemeClr val="tx1"/>
                  </a:outerShdw>
                </a:effectLst>
              </a:rPr>
              <a:t> that will.</a:t>
            </a:r>
          </a:p>
        </p:txBody>
      </p:sp>
      <p:sp>
        <p:nvSpPr>
          <p:cNvPr id="7" name="Title 1">
            <a:extLst>
              <a:ext uri="{FF2B5EF4-FFF2-40B4-BE49-F238E27FC236}">
                <a16:creationId xmlns:a16="http://schemas.microsoft.com/office/drawing/2014/main" id="{2EBFF632-C86D-7B46-9AC5-6031F7202A28}"/>
              </a:ext>
            </a:extLst>
          </p:cNvPr>
          <p:cNvSpPr>
            <a:spLocks noGrp="1"/>
          </p:cNvSpPr>
          <p:nvPr>
            <p:ph type="title"/>
          </p:nvPr>
        </p:nvSpPr>
        <p:spPr>
          <a:xfrm>
            <a:off x="0" y="6"/>
            <a:ext cx="12192000" cy="72506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mighty king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shall rule with great dominion and do as he wills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B957E01-D3A7-ACE6-15FE-6F5636012175}"/>
              </a:ext>
            </a:extLst>
          </p:cNvPr>
          <p:cNvSpPr txBox="1"/>
          <p:nvPr/>
        </p:nvSpPr>
        <p:spPr>
          <a:xfrm>
            <a:off x="0" y="6488668"/>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Ferguson, Sinclair B.; The Preacher's Commentary - Vol. 21: Daniel; (p. </a:t>
            </a:r>
            <a:r>
              <a:rPr lang="en-US" dirty="0">
                <a:solidFill>
                  <a:schemeClr val="bg1"/>
                </a:solidFill>
                <a:effectLst>
                  <a:outerShdw blurRad="38100" dist="38100" dir="2700000" algn="ctr" rotWithShape="0">
                    <a:schemeClr val="tx1"/>
                  </a:outerShdw>
                </a:effectLst>
              </a:rPr>
              <a:t>223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36073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D9BCEDB-1062-26CD-4AA6-2391A119468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1D2D0-46E9-25A4-71DF-D5C3A1B73135}"/>
              </a:ext>
            </a:extLst>
          </p:cNvPr>
          <p:cNvSpPr>
            <a:spLocks noGrp="1"/>
          </p:cNvSpPr>
          <p:nvPr>
            <p:ph idx="1"/>
          </p:nvPr>
        </p:nvSpPr>
        <p:spPr>
          <a:xfrm>
            <a:off x="28197" y="1268881"/>
            <a:ext cx="12163803" cy="5252765"/>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Here we see the difference between biblical prophecy and secular biography. </a:t>
            </a:r>
          </a:p>
          <a:p>
            <a:r>
              <a:rPr lang="en-US" sz="3600" dirty="0">
                <a:solidFill>
                  <a:schemeClr val="bg1"/>
                </a:solidFill>
                <a:effectLst>
                  <a:outerShdw blurRad="38100" dist="38100" dir="2700000" algn="ctr" rotWithShape="0">
                    <a:schemeClr val="tx1"/>
                  </a:outerShdw>
                </a:effectLst>
              </a:rPr>
              <a:t>One of Alexander’s earliest biographers wrote that “</a:t>
            </a:r>
            <a:r>
              <a:rPr lang="en-US" sz="36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he seemed to the nations to do whatever pleased him</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Scripture agrees, on the surface (as we just saw in the previous verse).</a:t>
            </a:r>
          </a:p>
          <a:p>
            <a:r>
              <a:rPr lang="en-US" sz="3600" dirty="0">
                <a:solidFill>
                  <a:schemeClr val="bg1"/>
                </a:solidFill>
                <a:effectLst>
                  <a:outerShdw blurRad="38100" dist="38100" dir="2700000" algn="ctr" rotWithShape="0">
                    <a:schemeClr val="tx1"/>
                  </a:outerShdw>
                </a:effectLst>
              </a:rPr>
              <a:t>But Scripture </a:t>
            </a:r>
            <a:r>
              <a:rPr lang="en-US" sz="3600" b="1" i="1" dirty="0">
                <a:solidFill>
                  <a:schemeClr val="bg1"/>
                </a:solidFill>
                <a:effectLst>
                  <a:outerShdw blurRad="38100" dist="38100" dir="2700000" algn="ctr" rotWithShape="0">
                    <a:schemeClr val="tx1"/>
                  </a:outerShdw>
                </a:effectLst>
              </a:rPr>
              <a:t>also</a:t>
            </a:r>
            <a:r>
              <a:rPr lang="en-US" sz="3600" dirty="0">
                <a:solidFill>
                  <a:schemeClr val="bg1"/>
                </a:solidFill>
                <a:effectLst>
                  <a:outerShdw blurRad="38100" dist="38100" dir="2700000" algn="ctr" rotWithShape="0">
                    <a:schemeClr val="tx1"/>
                  </a:outerShdw>
                </a:effectLst>
              </a:rPr>
              <a:t> sees the hand of God lying behind the day when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[Alexander’s] kingdom shall be broken and divided toward the four winds of heaven, but not to his posterity [i.e. descendants]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Alexander could not even secure what every father desires, namely, that his children inherit his achievements. </a:t>
            </a:r>
          </a:p>
          <a:p>
            <a:r>
              <a:rPr lang="en-US" sz="3600" dirty="0">
                <a:solidFill>
                  <a:schemeClr val="bg1"/>
                </a:solidFill>
                <a:effectLst>
                  <a:outerShdw blurRad="38100" dist="38100" dir="2700000" algn="ctr" rotWithShape="0">
                    <a:schemeClr val="tx1"/>
                  </a:outerShdw>
                </a:effectLst>
              </a:rPr>
              <a:t>His two sons were soon assassinated, and, as we have already seen, his empire passed into the hands of his four generals. </a:t>
            </a:r>
          </a:p>
          <a:p>
            <a:r>
              <a:rPr lang="en-US" sz="3600" dirty="0">
                <a:solidFill>
                  <a:schemeClr val="bg1"/>
                </a:solidFill>
                <a:effectLst>
                  <a:outerShdw blurRad="38100" dist="38100" dir="2700000" algn="ctr" rotWithShape="0">
                    <a:schemeClr val="tx1"/>
                  </a:outerShdw>
                </a:effectLst>
              </a:rPr>
              <a:t>Scripture’s assessment of Alexander is that he was a broken horn (Dan. 8:22). </a:t>
            </a:r>
          </a:p>
          <a:p>
            <a:r>
              <a:rPr lang="en-US" sz="3600" dirty="0">
                <a:solidFill>
                  <a:schemeClr val="bg1"/>
                </a:solidFill>
                <a:effectLst>
                  <a:outerShdw blurRad="38100" dist="38100" dir="2700000" algn="ctr" rotWithShape="0">
                    <a:schemeClr val="tx1"/>
                  </a:outerShdw>
                </a:effectLst>
              </a:rPr>
              <a:t>We need this heaven-given and long-term perspective on the affairs of our own time. </a:t>
            </a:r>
          </a:p>
        </p:txBody>
      </p:sp>
      <p:sp>
        <p:nvSpPr>
          <p:cNvPr id="7" name="Title 1">
            <a:extLst>
              <a:ext uri="{FF2B5EF4-FFF2-40B4-BE49-F238E27FC236}">
                <a16:creationId xmlns:a16="http://schemas.microsoft.com/office/drawing/2014/main" id="{07C11CB1-404C-E86B-E29B-333504ACA80D}"/>
              </a:ext>
            </a:extLst>
          </p:cNvPr>
          <p:cNvSpPr>
            <a:spLocks noGrp="1"/>
          </p:cNvSpPr>
          <p:nvPr>
            <p:ph type="title"/>
          </p:nvPr>
        </p:nvSpPr>
        <p:spPr>
          <a:xfrm>
            <a:off x="0" y="6"/>
            <a:ext cx="12192000" cy="11923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soon as he has arisen,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kingdom shall be broken and divided toward the four winds of heaven, but not to his posterity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nor according to the authority with which he ruled, for his kingdom shall be plucked up and go to others besides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4D779EF-389C-EC79-A855-33DD1EDE50B5}"/>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Ferguson, Sinclair B.; The Preacher's Commentary - Vol. 21: Daniel; (</a:t>
            </a:r>
            <a:r>
              <a:rPr lang="en-US" dirty="0">
                <a:solidFill>
                  <a:schemeClr val="bg1"/>
                </a:solidFill>
                <a:effectLst>
                  <a:outerShdw blurRad="38100" dist="38100" dir="2700000" algn="ctr" rotWithShape="0">
                    <a:schemeClr val="tx1"/>
                  </a:outerShdw>
                </a:effectLst>
              </a:rPr>
              <a:t>pp. 223-224</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7097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14AE8EB-88DE-1E9D-568D-11E80C2DF94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6F1649-C73C-D671-7125-80FE8F1E02BC}"/>
              </a:ext>
            </a:extLst>
          </p:cNvPr>
          <p:cNvSpPr>
            <a:spLocks noGrp="1"/>
          </p:cNvSpPr>
          <p:nvPr>
            <p:ph idx="1"/>
          </p:nvPr>
        </p:nvSpPr>
        <p:spPr>
          <a:xfrm>
            <a:off x="28197" y="1421952"/>
            <a:ext cx="12163803" cy="5099694"/>
          </a:xfrm>
        </p:spPr>
        <p:txBody>
          <a:bodyPr>
            <a:normAutofit/>
          </a:bodyPr>
          <a:lstStyle/>
          <a:p>
            <a:r>
              <a:rPr lang="en-US" sz="3600" dirty="0">
                <a:solidFill>
                  <a:schemeClr val="bg1"/>
                </a:solidFill>
                <a:effectLst>
                  <a:outerShdw blurRad="38100" dist="38100" dir="2700000" algn="ctr" rotWithShape="0">
                    <a:schemeClr val="tx1"/>
                  </a:outerShdw>
                </a:effectLst>
              </a:rPr>
              <a:t>The people of God do not view the great ones of this world through the eyes of the media or the “talking heads”, but through the lens of scriptural revelation. </a:t>
            </a:r>
          </a:p>
          <a:p>
            <a:r>
              <a:rPr lang="en-US" sz="3600" dirty="0">
                <a:solidFill>
                  <a:schemeClr val="bg1"/>
                </a:solidFill>
                <a:effectLst>
                  <a:outerShdw blurRad="38100" dist="38100" dir="2700000" algn="ctr" rotWithShape="0">
                    <a:schemeClr val="tx1"/>
                  </a:outerShdw>
                </a:effectLst>
              </a:rPr>
              <a:t>They know that it is </a:t>
            </a:r>
            <a:r>
              <a:rPr lang="en-US" sz="3600" b="1" i="1" dirty="0">
                <a:solidFill>
                  <a:schemeClr val="bg1"/>
                </a:solidFill>
                <a:effectLst>
                  <a:outerShdw blurRad="38100" dist="38100" dir="2700000" algn="ctr" rotWithShape="0">
                    <a:schemeClr val="tx1"/>
                  </a:outerShdw>
                </a:effectLst>
              </a:rPr>
              <a:t>God</a:t>
            </a:r>
            <a:r>
              <a:rPr lang="en-US" sz="3600" dirty="0">
                <a:solidFill>
                  <a:schemeClr val="bg1"/>
                </a:solidFill>
                <a:effectLst>
                  <a:outerShdw blurRad="38100" dist="38100" dir="2700000" algn="ctr" rotWithShape="0">
                    <a:schemeClr val="tx1"/>
                  </a:outerShdw>
                </a:effectLst>
              </a:rPr>
              <a:t>, not great men, who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sits enthroned above the circle of the earth, and its people are like grasshoppers. He stretches out the heavens like a canopy, and spreads them out like a tent to live in. He brings princes to naught and reduces the rulers of this world to nothing</a:t>
            </a:r>
            <a:r>
              <a:rPr lang="en-US" sz="3600" dirty="0">
                <a:solidFill>
                  <a:schemeClr val="bg1"/>
                </a:solidFill>
                <a:effectLst>
                  <a:outerShdw blurRad="38100" dist="38100" dir="2700000" algn="ctr" rotWithShape="0">
                    <a:schemeClr val="tx1"/>
                  </a:outerShdw>
                </a:effectLst>
              </a:rPr>
              <a:t>.” (Isaiah 40:22-23 NIV)</a:t>
            </a:r>
          </a:p>
        </p:txBody>
      </p:sp>
      <p:sp>
        <p:nvSpPr>
          <p:cNvPr id="7" name="Title 1">
            <a:extLst>
              <a:ext uri="{FF2B5EF4-FFF2-40B4-BE49-F238E27FC236}">
                <a16:creationId xmlns:a16="http://schemas.microsoft.com/office/drawing/2014/main" id="{81C1FF60-4CA5-D311-37CE-7B17C294A85A}"/>
              </a:ext>
            </a:extLst>
          </p:cNvPr>
          <p:cNvSpPr>
            <a:spLocks noGrp="1"/>
          </p:cNvSpPr>
          <p:nvPr>
            <p:ph type="title"/>
          </p:nvPr>
        </p:nvSpPr>
        <p:spPr>
          <a:xfrm>
            <a:off x="0" y="6"/>
            <a:ext cx="12192000" cy="11923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soon as he has arisen, his kingdom shall be broken and divided toward the four winds of heaven, but not to his posterity, nor according to the authority with which he ruled, for his kingdom shall be plucked up and go to others besides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93FC1DA-A608-2779-6013-61C263352EA0}"/>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Ferguson, Sinclair B.; The Preacher's Commentary - Vol. 21: Daniel; (</a:t>
            </a:r>
            <a:r>
              <a:rPr lang="en-US" dirty="0">
                <a:solidFill>
                  <a:schemeClr val="bg1"/>
                </a:solidFill>
                <a:effectLst>
                  <a:outerShdw blurRad="38100" dist="38100" dir="2700000" algn="ctr" rotWithShape="0">
                    <a:schemeClr val="tx1"/>
                  </a:outerShdw>
                </a:effectLst>
              </a:rPr>
              <a:t>pp. 223-224</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8047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181299</TotalTime>
  <Words>4782</Words>
  <Application>Microsoft Office PowerPoint</Application>
  <PresentationFormat>Widescreen</PresentationFormat>
  <Paragraphs>173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vt:lpstr>
      <vt:lpstr>Times New Roman</vt:lpstr>
      <vt:lpstr>Wingdings</vt:lpstr>
      <vt:lpstr>Office Theme</vt:lpstr>
      <vt:lpstr>PowerPoint Presentation</vt:lpstr>
      <vt:lpstr>Introduction to the Remaining Chapters (11-12)</vt:lpstr>
      <vt:lpstr>Introduction to the Remaining Chapters (11-12)</vt:lpstr>
      <vt:lpstr>Introduction to the Remaining Chapters (11-12)</vt:lpstr>
      <vt:lpstr>Prophesies Concerning Persia and Greece (11:2-4)</vt:lpstr>
      <vt:lpstr>11:2 “And now I will show you the truth. Behold, three more kings shall arise in Persia, and a fourth shall be far richer than all of them. And when he has become strong through his riches, he shall stir up all against the kingdom of Greece. (ESV)</vt:lpstr>
      <vt:lpstr>11:3 Then a mighty king shall arise, who shall rule with great dominion and do as he wills. (ESV)</vt:lpstr>
      <vt:lpstr>11:4 And as soon as he has arisen, his kingdom shall be broken and divided toward the four winds of heaven, but not to his posterity, nor according to the authority with which he ruled, for his kingdom shall be plucked up and go to others besides these. (ESV)</vt:lpstr>
      <vt:lpstr>11:4 And as soon as he has arisen, his kingdom shall be broken and divided toward the four winds of heaven, but not to his posterity, nor according to the authority with which he ruled, for his kingdom shall be plucked up and go to others besides these. (ESV)</vt:lpstr>
      <vt:lpstr>Prophesies Concerning Egypt and Syria (11:5-20)</vt:lpstr>
      <vt:lpstr>Prophesies Concerning Egypt and Syria (11:5-20)</vt:lpstr>
      <vt:lpstr>Introduction to 11:5-20</vt:lpstr>
      <vt:lpstr>Introduction to 11:5-20</vt:lpstr>
      <vt:lpstr>11:5 “Then the king of the south shall be strong, but one of his princes shall be stronger than he and shall rule, and his authority shall be a great authority. (ESV)</vt:lpstr>
      <vt:lpstr>Four-Fold Division of Greek Empire After Alexander</vt:lpstr>
      <vt:lpstr>11:5 “Then the king of the south shall be strong, but one of his princes shall be stronger than he and shall rule, and his authority shall be a great authority. (ESV)</vt:lpstr>
      <vt:lpstr>11:6 After some years they shall make an alliance, and the daughter of the king of the south shall come to the king of the north to make an agreement. But she shall not retain the strength of her arm, and he and his arm shall not endure, but she shall be given up, and her attendants, he who fathered her, and he who supported her in those times. (ESV)</vt:lpstr>
      <vt:lpstr>11:6 After some years they shall make an alliance, and the daughter of the king of the south shall come to the king of the north to make an agreement. But she shall not retain the strength of her arm, and he and his arm shall not endure, but she shall be given up, and her attendants, he who fathered her, and he who supported her in those times. (ESV)</vt:lpstr>
      <vt:lpstr>11:7 "And from a branch from her roots one shall arise in his place. He shall come against the army and enter the fortress of the king of the north, and he shall deal with them and shall prevail. (ESV)</vt:lpstr>
      <vt:lpstr>11:8 He shall also carry off to Egypt their gods with their metal images and their precious vessels of silver and gold, and for some years he shall refrain from attacking the king of the north. 9 Then the latter shall come into the realm of the king of the south but shall return to his own land. (ESV)</vt:lpstr>
      <vt:lpstr>11:10 “His sons shall wage war and assemble a multitude of great forces, which shall keep coming and overflow and pass through, and again shall carry the war as far as his fortress. 11 Then the king of the south, moved with rage, shall come out and fight against the king of the north. And he shall raise a great multitude, but it shall be given into his hand. 12 And when the multitude is taken away, his heart shall be exalted, and he shall cast down tens of thousands, but he shall not prevail. (ESV)</vt:lpstr>
      <vt:lpstr>11:13 For the king of the north shall again raise a multitude, greater than the first. And after some years he shall come on with a great army and abundant supplies. (ESV)</vt:lpstr>
      <vt:lpstr>11:14 "In those times many shall rise against the king of the south, and the violent among your own people shall lift themselves up in order to fulfill the vision, but they shall fail. (ESV)</vt:lpstr>
      <vt:lpstr>Greek Successor States: 300-250 BC</vt:lpstr>
      <vt:lpstr>Class Discussion Time</vt:lpstr>
      <vt:lpstr>Class Discussion Time</vt:lpstr>
      <vt:lpstr>Class Discussion Time</vt:lpstr>
      <vt:lpstr>PowerPoint Presentation</vt:lpstr>
      <vt:lpstr>Prophesies Concerning Egypt and Syria (11:5-20)</vt:lpstr>
      <vt:lpstr>Prophesies Concerning Egypt and Syria (11:5-20)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1504</cp:revision>
  <cp:lastPrinted>2025-09-07T14:11:22Z</cp:lastPrinted>
  <dcterms:created xsi:type="dcterms:W3CDTF">2024-11-22T01:38:01Z</dcterms:created>
  <dcterms:modified xsi:type="dcterms:W3CDTF">2025-09-07T14:13:06Z</dcterms:modified>
</cp:coreProperties>
</file>