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1140" r:id="rId2"/>
    <p:sldId id="1171" r:id="rId3"/>
    <p:sldId id="1109" r:id="rId4"/>
    <p:sldId id="1142" r:id="rId5"/>
    <p:sldId id="1143" r:id="rId6"/>
    <p:sldId id="1144" r:id="rId7"/>
    <p:sldId id="1145" r:id="rId8"/>
    <p:sldId id="1146" r:id="rId9"/>
    <p:sldId id="1148" r:id="rId10"/>
    <p:sldId id="1149" r:id="rId11"/>
    <p:sldId id="1150" r:id="rId12"/>
    <p:sldId id="1155" r:id="rId13"/>
    <p:sldId id="1152" r:id="rId14"/>
    <p:sldId id="1153" r:id="rId15"/>
    <p:sldId id="1154" r:id="rId16"/>
    <p:sldId id="1156" r:id="rId17"/>
    <p:sldId id="1151" r:id="rId18"/>
    <p:sldId id="1158" r:id="rId19"/>
    <p:sldId id="1157" r:id="rId20"/>
    <p:sldId id="1159" r:id="rId21"/>
    <p:sldId id="1161" r:id="rId22"/>
    <p:sldId id="1164" r:id="rId23"/>
    <p:sldId id="1163" r:id="rId24"/>
    <p:sldId id="1165" r:id="rId25"/>
    <p:sldId id="1166" r:id="rId26"/>
    <p:sldId id="1167" r:id="rId27"/>
    <p:sldId id="1168" r:id="rId28"/>
    <p:sldId id="1172" r:id="rId29"/>
    <p:sldId id="1173" r:id="rId30"/>
    <p:sldId id="1170" r:id="rId31"/>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00FFFF"/>
    <a:srgbClr val="FFFF99"/>
    <a:srgbClr val="FFFFCC"/>
    <a:srgbClr val="0033CC"/>
    <a:srgbClr val="3700B4"/>
    <a:srgbClr val="1E00A8"/>
    <a:srgbClr val="4100B9"/>
    <a:srgbClr val="6F00D0"/>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6" autoAdjust="0"/>
    <p:restoredTop sz="97482" autoAdjust="0"/>
  </p:normalViewPr>
  <p:slideViewPr>
    <p:cSldViewPr snapToGrid="0">
      <p:cViewPr varScale="1">
        <p:scale>
          <a:sx n="146" d="100"/>
          <a:sy n="146" d="100"/>
        </p:scale>
        <p:origin x="96" y="41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D37C37FF-10C8-4DB3-8D86-D5E44D27C0CA}" type="datetimeFigureOut">
              <a:rPr lang="en-US" smtClean="0"/>
              <a:t>9/11/2025</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B28B79C9-7D3E-4FDB-BDA2-CB6060862D11}" type="slidenum">
              <a:rPr lang="en-US" smtClean="0"/>
              <a:t>‹#›</a:t>
            </a:fld>
            <a:endParaRPr lang="en-US"/>
          </a:p>
        </p:txBody>
      </p:sp>
    </p:spTree>
    <p:extLst>
      <p:ext uri="{BB962C8B-B14F-4D97-AF65-F5344CB8AC3E}">
        <p14:creationId xmlns:p14="http://schemas.microsoft.com/office/powerpoint/2010/main" val="14225567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19D3D7-1E06-B910-43D5-BFC4D58F644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7601D1C-5D84-76BB-C42E-EC83EE4C136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AD38870-55A9-9711-E2EF-FEC198F1F685}"/>
              </a:ext>
            </a:extLst>
          </p:cNvPr>
          <p:cNvSpPr>
            <a:spLocks noGrp="1"/>
          </p:cNvSpPr>
          <p:nvPr>
            <p:ph type="dt" sz="half" idx="10"/>
          </p:nvPr>
        </p:nvSpPr>
        <p:spPr/>
        <p:txBody>
          <a:bodyPr/>
          <a:lstStyle/>
          <a:p>
            <a:fld id="{B7A785C7-C7F7-4FE3-BA54-D8F7FBBCDA4F}" type="datetime8">
              <a:rPr lang="en-US" smtClean="0"/>
              <a:t>9/11/2025 6:45 PM</a:t>
            </a:fld>
            <a:endParaRPr lang="en-US"/>
          </a:p>
        </p:txBody>
      </p:sp>
      <p:sp>
        <p:nvSpPr>
          <p:cNvPr id="5" name="Footer Placeholder 4">
            <a:extLst>
              <a:ext uri="{FF2B5EF4-FFF2-40B4-BE49-F238E27FC236}">
                <a16:creationId xmlns:a16="http://schemas.microsoft.com/office/drawing/2014/main" id="{7F6F5A40-788C-A63E-A213-704A5796B4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609FB0-7612-0A13-CF3B-6FD59F5A0DA3}"/>
              </a:ext>
            </a:extLst>
          </p:cNvPr>
          <p:cNvSpPr>
            <a:spLocks noGrp="1"/>
          </p:cNvSpPr>
          <p:nvPr>
            <p:ph type="sldNum" sz="quarter" idx="12"/>
          </p:nvPr>
        </p:nvSpPr>
        <p:spPr/>
        <p:txBody>
          <a:bodyPr/>
          <a:lstStyle/>
          <a:p>
            <a:fld id="{B62F9812-7396-49BD-A011-6A37D97C8A4C}" type="slidenum">
              <a:rPr lang="en-US" smtClean="0"/>
              <a:t>‹#›</a:t>
            </a:fld>
            <a:endParaRPr lang="en-US"/>
          </a:p>
        </p:txBody>
      </p:sp>
    </p:spTree>
    <p:extLst>
      <p:ext uri="{BB962C8B-B14F-4D97-AF65-F5344CB8AC3E}">
        <p14:creationId xmlns:p14="http://schemas.microsoft.com/office/powerpoint/2010/main" val="20512659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335DCF-83D4-1288-64F6-3EC74387410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433D1FF-A08F-6432-AE47-FC2B1C8D681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EDCAA5-9659-FF36-FFFA-1C50155ADC6C}"/>
              </a:ext>
            </a:extLst>
          </p:cNvPr>
          <p:cNvSpPr>
            <a:spLocks noGrp="1"/>
          </p:cNvSpPr>
          <p:nvPr>
            <p:ph type="dt" sz="half" idx="10"/>
          </p:nvPr>
        </p:nvSpPr>
        <p:spPr/>
        <p:txBody>
          <a:bodyPr/>
          <a:lstStyle/>
          <a:p>
            <a:fld id="{5C7C2EB6-6A7D-47BF-802A-0B61D08FC687}" type="datetime8">
              <a:rPr lang="en-US" smtClean="0"/>
              <a:t>9/11/2025 6:45 PM</a:t>
            </a:fld>
            <a:endParaRPr lang="en-US"/>
          </a:p>
        </p:txBody>
      </p:sp>
      <p:sp>
        <p:nvSpPr>
          <p:cNvPr id="5" name="Footer Placeholder 4">
            <a:extLst>
              <a:ext uri="{FF2B5EF4-FFF2-40B4-BE49-F238E27FC236}">
                <a16:creationId xmlns:a16="http://schemas.microsoft.com/office/drawing/2014/main" id="{B14EB53E-919B-3EF6-3C1C-79EF838CB8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69273A-1DEF-2464-715F-5472A7281216}"/>
              </a:ext>
            </a:extLst>
          </p:cNvPr>
          <p:cNvSpPr>
            <a:spLocks noGrp="1"/>
          </p:cNvSpPr>
          <p:nvPr>
            <p:ph type="sldNum" sz="quarter" idx="12"/>
          </p:nvPr>
        </p:nvSpPr>
        <p:spPr/>
        <p:txBody>
          <a:bodyPr/>
          <a:lstStyle/>
          <a:p>
            <a:fld id="{B62F9812-7396-49BD-A011-6A37D97C8A4C}" type="slidenum">
              <a:rPr lang="en-US" smtClean="0"/>
              <a:t>‹#›</a:t>
            </a:fld>
            <a:endParaRPr lang="en-US"/>
          </a:p>
        </p:txBody>
      </p:sp>
    </p:spTree>
    <p:extLst>
      <p:ext uri="{BB962C8B-B14F-4D97-AF65-F5344CB8AC3E}">
        <p14:creationId xmlns:p14="http://schemas.microsoft.com/office/powerpoint/2010/main" val="5349369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4DB6625-1F16-E88F-D23E-9916402F5E2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95CD301-8C8A-017E-D518-3099BB27828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78156D8-9CD9-F2A1-4AFD-D81F2328673A}"/>
              </a:ext>
            </a:extLst>
          </p:cNvPr>
          <p:cNvSpPr>
            <a:spLocks noGrp="1"/>
          </p:cNvSpPr>
          <p:nvPr>
            <p:ph type="dt" sz="half" idx="10"/>
          </p:nvPr>
        </p:nvSpPr>
        <p:spPr/>
        <p:txBody>
          <a:bodyPr/>
          <a:lstStyle/>
          <a:p>
            <a:fld id="{D182BCAA-5807-468F-8625-2A01A3E0E915}" type="datetime8">
              <a:rPr lang="en-US" smtClean="0"/>
              <a:t>9/11/2025 6:45 PM</a:t>
            </a:fld>
            <a:endParaRPr lang="en-US"/>
          </a:p>
        </p:txBody>
      </p:sp>
      <p:sp>
        <p:nvSpPr>
          <p:cNvPr id="5" name="Footer Placeholder 4">
            <a:extLst>
              <a:ext uri="{FF2B5EF4-FFF2-40B4-BE49-F238E27FC236}">
                <a16:creationId xmlns:a16="http://schemas.microsoft.com/office/drawing/2014/main" id="{83C01CBE-AC09-0BFE-5E75-3F93B0100C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64C33A-1EB0-B831-A52D-AA628FB3BFAA}"/>
              </a:ext>
            </a:extLst>
          </p:cNvPr>
          <p:cNvSpPr>
            <a:spLocks noGrp="1"/>
          </p:cNvSpPr>
          <p:nvPr>
            <p:ph type="sldNum" sz="quarter" idx="12"/>
          </p:nvPr>
        </p:nvSpPr>
        <p:spPr/>
        <p:txBody>
          <a:bodyPr/>
          <a:lstStyle/>
          <a:p>
            <a:fld id="{B62F9812-7396-49BD-A011-6A37D97C8A4C}" type="slidenum">
              <a:rPr lang="en-US" smtClean="0"/>
              <a:t>‹#›</a:t>
            </a:fld>
            <a:endParaRPr lang="en-US"/>
          </a:p>
        </p:txBody>
      </p:sp>
    </p:spTree>
    <p:extLst>
      <p:ext uri="{BB962C8B-B14F-4D97-AF65-F5344CB8AC3E}">
        <p14:creationId xmlns:p14="http://schemas.microsoft.com/office/powerpoint/2010/main" val="5001643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7E8A4-8034-6CA8-1E1A-47D295A07FB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0840350-F1ED-CEB1-D622-36F537F04BD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202004-C474-1493-6DBB-B55DA51283BC}"/>
              </a:ext>
            </a:extLst>
          </p:cNvPr>
          <p:cNvSpPr>
            <a:spLocks noGrp="1"/>
          </p:cNvSpPr>
          <p:nvPr>
            <p:ph type="dt" sz="half" idx="10"/>
          </p:nvPr>
        </p:nvSpPr>
        <p:spPr/>
        <p:txBody>
          <a:bodyPr/>
          <a:lstStyle/>
          <a:p>
            <a:fld id="{87C1C1E6-ED29-4692-ACEE-0C5846DC82E1}" type="datetime8">
              <a:rPr lang="en-US" smtClean="0"/>
              <a:t>9/11/2025 6:45 PM</a:t>
            </a:fld>
            <a:endParaRPr lang="en-US"/>
          </a:p>
        </p:txBody>
      </p:sp>
      <p:sp>
        <p:nvSpPr>
          <p:cNvPr id="5" name="Footer Placeholder 4">
            <a:extLst>
              <a:ext uri="{FF2B5EF4-FFF2-40B4-BE49-F238E27FC236}">
                <a16:creationId xmlns:a16="http://schemas.microsoft.com/office/drawing/2014/main" id="{7C9886FA-3FB9-5065-7CBD-D6363B5BFB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906CA9-4135-598C-7428-E272466B62A1}"/>
              </a:ext>
            </a:extLst>
          </p:cNvPr>
          <p:cNvSpPr>
            <a:spLocks noGrp="1"/>
          </p:cNvSpPr>
          <p:nvPr>
            <p:ph type="sldNum" sz="quarter" idx="12"/>
          </p:nvPr>
        </p:nvSpPr>
        <p:spPr/>
        <p:txBody>
          <a:bodyPr/>
          <a:lstStyle/>
          <a:p>
            <a:fld id="{B62F9812-7396-49BD-A011-6A37D97C8A4C}" type="slidenum">
              <a:rPr lang="en-US" smtClean="0"/>
              <a:t>‹#›</a:t>
            </a:fld>
            <a:endParaRPr lang="en-US"/>
          </a:p>
        </p:txBody>
      </p:sp>
    </p:spTree>
    <p:extLst>
      <p:ext uri="{BB962C8B-B14F-4D97-AF65-F5344CB8AC3E}">
        <p14:creationId xmlns:p14="http://schemas.microsoft.com/office/powerpoint/2010/main" val="22707121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D67C8-8133-804A-9F5F-45614E864CD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45DC25B-F931-0ED0-A1A5-7F73AE27C3B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3F15FF5-7372-8845-6521-BE0D1FDD820E}"/>
              </a:ext>
            </a:extLst>
          </p:cNvPr>
          <p:cNvSpPr>
            <a:spLocks noGrp="1"/>
          </p:cNvSpPr>
          <p:nvPr>
            <p:ph type="dt" sz="half" idx="10"/>
          </p:nvPr>
        </p:nvSpPr>
        <p:spPr/>
        <p:txBody>
          <a:bodyPr/>
          <a:lstStyle/>
          <a:p>
            <a:fld id="{5128464E-EE04-4B1F-A80F-B9FD8FB9650D}" type="datetime8">
              <a:rPr lang="en-US" smtClean="0"/>
              <a:t>9/11/2025 6:45 PM</a:t>
            </a:fld>
            <a:endParaRPr lang="en-US"/>
          </a:p>
        </p:txBody>
      </p:sp>
      <p:sp>
        <p:nvSpPr>
          <p:cNvPr id="5" name="Footer Placeholder 4">
            <a:extLst>
              <a:ext uri="{FF2B5EF4-FFF2-40B4-BE49-F238E27FC236}">
                <a16:creationId xmlns:a16="http://schemas.microsoft.com/office/drawing/2014/main" id="{0AE9F6E3-5C35-23D2-B838-00EE62191E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31CF06-DB13-2D70-EA8D-AD5D39E8C47A}"/>
              </a:ext>
            </a:extLst>
          </p:cNvPr>
          <p:cNvSpPr>
            <a:spLocks noGrp="1"/>
          </p:cNvSpPr>
          <p:nvPr>
            <p:ph type="sldNum" sz="quarter" idx="12"/>
          </p:nvPr>
        </p:nvSpPr>
        <p:spPr/>
        <p:txBody>
          <a:bodyPr/>
          <a:lstStyle/>
          <a:p>
            <a:fld id="{B62F9812-7396-49BD-A011-6A37D97C8A4C}" type="slidenum">
              <a:rPr lang="en-US" smtClean="0"/>
              <a:t>‹#›</a:t>
            </a:fld>
            <a:endParaRPr lang="en-US"/>
          </a:p>
        </p:txBody>
      </p:sp>
    </p:spTree>
    <p:extLst>
      <p:ext uri="{BB962C8B-B14F-4D97-AF65-F5344CB8AC3E}">
        <p14:creationId xmlns:p14="http://schemas.microsoft.com/office/powerpoint/2010/main" val="32025529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DC2E1-2BC9-7E9B-8668-292B657781E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37C765B-7AA6-1A73-B495-183DC03F516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B94A8B5-CEB2-3A46-4139-F3F84A6AEB1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05A833C-1F0C-64F5-6E74-47C733B6D49D}"/>
              </a:ext>
            </a:extLst>
          </p:cNvPr>
          <p:cNvSpPr>
            <a:spLocks noGrp="1"/>
          </p:cNvSpPr>
          <p:nvPr>
            <p:ph type="dt" sz="half" idx="10"/>
          </p:nvPr>
        </p:nvSpPr>
        <p:spPr/>
        <p:txBody>
          <a:bodyPr/>
          <a:lstStyle/>
          <a:p>
            <a:fld id="{14B516CB-B3AB-4C05-BD8F-AC5CEA40B84E}" type="datetime8">
              <a:rPr lang="en-US" smtClean="0"/>
              <a:t>9/11/2025 6:45 PM</a:t>
            </a:fld>
            <a:endParaRPr lang="en-US"/>
          </a:p>
        </p:txBody>
      </p:sp>
      <p:sp>
        <p:nvSpPr>
          <p:cNvPr id="6" name="Footer Placeholder 5">
            <a:extLst>
              <a:ext uri="{FF2B5EF4-FFF2-40B4-BE49-F238E27FC236}">
                <a16:creationId xmlns:a16="http://schemas.microsoft.com/office/drawing/2014/main" id="{7522BBD7-D1FD-96CB-955F-1BD1255F609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D9ABB3D-D4A2-1E1D-43DF-5BD6CCA8032D}"/>
              </a:ext>
            </a:extLst>
          </p:cNvPr>
          <p:cNvSpPr>
            <a:spLocks noGrp="1"/>
          </p:cNvSpPr>
          <p:nvPr>
            <p:ph type="sldNum" sz="quarter" idx="12"/>
          </p:nvPr>
        </p:nvSpPr>
        <p:spPr/>
        <p:txBody>
          <a:bodyPr/>
          <a:lstStyle/>
          <a:p>
            <a:fld id="{B62F9812-7396-49BD-A011-6A37D97C8A4C}" type="slidenum">
              <a:rPr lang="en-US" smtClean="0"/>
              <a:t>‹#›</a:t>
            </a:fld>
            <a:endParaRPr lang="en-US"/>
          </a:p>
        </p:txBody>
      </p:sp>
    </p:spTree>
    <p:extLst>
      <p:ext uri="{BB962C8B-B14F-4D97-AF65-F5344CB8AC3E}">
        <p14:creationId xmlns:p14="http://schemas.microsoft.com/office/powerpoint/2010/main" val="4862930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45EFE-F290-450B-C9AE-BC4E8A520DB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9580F03-39B1-19AF-F729-F2E6DB149AD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33F73DC-8FC3-7C36-8F50-F3CF3936E6A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78077E3-4995-BE7D-57C5-EEF7575918F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658A9DF-DE55-6771-C3AC-BA5774F7A29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0C19F6E-FB72-E379-B6C4-C44688748DD1}"/>
              </a:ext>
            </a:extLst>
          </p:cNvPr>
          <p:cNvSpPr>
            <a:spLocks noGrp="1"/>
          </p:cNvSpPr>
          <p:nvPr>
            <p:ph type="dt" sz="half" idx="10"/>
          </p:nvPr>
        </p:nvSpPr>
        <p:spPr/>
        <p:txBody>
          <a:bodyPr/>
          <a:lstStyle/>
          <a:p>
            <a:fld id="{F390785F-F96D-420C-97DD-8D72989C66A0}" type="datetime8">
              <a:rPr lang="en-US" smtClean="0"/>
              <a:t>9/11/2025 6:45 PM</a:t>
            </a:fld>
            <a:endParaRPr lang="en-US"/>
          </a:p>
        </p:txBody>
      </p:sp>
      <p:sp>
        <p:nvSpPr>
          <p:cNvPr id="8" name="Footer Placeholder 7">
            <a:extLst>
              <a:ext uri="{FF2B5EF4-FFF2-40B4-BE49-F238E27FC236}">
                <a16:creationId xmlns:a16="http://schemas.microsoft.com/office/drawing/2014/main" id="{D0E0F197-C0E0-DD4D-8F6A-FB9214EF22A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6EFA811-C023-8F4C-258A-71D818A1D35C}"/>
              </a:ext>
            </a:extLst>
          </p:cNvPr>
          <p:cNvSpPr>
            <a:spLocks noGrp="1"/>
          </p:cNvSpPr>
          <p:nvPr>
            <p:ph type="sldNum" sz="quarter" idx="12"/>
          </p:nvPr>
        </p:nvSpPr>
        <p:spPr/>
        <p:txBody>
          <a:bodyPr/>
          <a:lstStyle/>
          <a:p>
            <a:fld id="{B62F9812-7396-49BD-A011-6A37D97C8A4C}" type="slidenum">
              <a:rPr lang="en-US" smtClean="0"/>
              <a:t>‹#›</a:t>
            </a:fld>
            <a:endParaRPr lang="en-US"/>
          </a:p>
        </p:txBody>
      </p:sp>
    </p:spTree>
    <p:extLst>
      <p:ext uri="{BB962C8B-B14F-4D97-AF65-F5344CB8AC3E}">
        <p14:creationId xmlns:p14="http://schemas.microsoft.com/office/powerpoint/2010/main" val="23423111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167BF-F934-6636-13A6-A25B452243F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A96E405-4353-A6CB-3384-982A2F747CB7}"/>
              </a:ext>
            </a:extLst>
          </p:cNvPr>
          <p:cNvSpPr>
            <a:spLocks noGrp="1"/>
          </p:cNvSpPr>
          <p:nvPr>
            <p:ph type="dt" sz="half" idx="10"/>
          </p:nvPr>
        </p:nvSpPr>
        <p:spPr/>
        <p:txBody>
          <a:bodyPr/>
          <a:lstStyle/>
          <a:p>
            <a:fld id="{248F9E38-CD42-44AA-A854-648AA1458DAE}" type="datetime8">
              <a:rPr lang="en-US" smtClean="0"/>
              <a:t>9/11/2025 6:45 PM</a:t>
            </a:fld>
            <a:endParaRPr lang="en-US"/>
          </a:p>
        </p:txBody>
      </p:sp>
      <p:sp>
        <p:nvSpPr>
          <p:cNvPr id="4" name="Footer Placeholder 3">
            <a:extLst>
              <a:ext uri="{FF2B5EF4-FFF2-40B4-BE49-F238E27FC236}">
                <a16:creationId xmlns:a16="http://schemas.microsoft.com/office/drawing/2014/main" id="{862DF4A6-55AE-E177-1F0F-7F427FBF23C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66624DD-E353-8F88-A0D2-28ED71E3D441}"/>
              </a:ext>
            </a:extLst>
          </p:cNvPr>
          <p:cNvSpPr>
            <a:spLocks noGrp="1"/>
          </p:cNvSpPr>
          <p:nvPr>
            <p:ph type="sldNum" sz="quarter" idx="12"/>
          </p:nvPr>
        </p:nvSpPr>
        <p:spPr/>
        <p:txBody>
          <a:bodyPr/>
          <a:lstStyle/>
          <a:p>
            <a:fld id="{B62F9812-7396-49BD-A011-6A37D97C8A4C}" type="slidenum">
              <a:rPr lang="en-US" smtClean="0"/>
              <a:t>‹#›</a:t>
            </a:fld>
            <a:endParaRPr lang="en-US"/>
          </a:p>
        </p:txBody>
      </p:sp>
    </p:spTree>
    <p:extLst>
      <p:ext uri="{BB962C8B-B14F-4D97-AF65-F5344CB8AC3E}">
        <p14:creationId xmlns:p14="http://schemas.microsoft.com/office/powerpoint/2010/main" val="556166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054E53F-7AD6-DB9F-C1AA-FD81916307A3}"/>
              </a:ext>
            </a:extLst>
          </p:cNvPr>
          <p:cNvSpPr>
            <a:spLocks noGrp="1"/>
          </p:cNvSpPr>
          <p:nvPr>
            <p:ph type="dt" sz="half" idx="10"/>
          </p:nvPr>
        </p:nvSpPr>
        <p:spPr/>
        <p:txBody>
          <a:bodyPr/>
          <a:lstStyle/>
          <a:p>
            <a:fld id="{FDD2F625-C442-460F-A33A-C385D42E4BF0}" type="datetime8">
              <a:rPr lang="en-US" smtClean="0"/>
              <a:t>9/11/2025 6:45 PM</a:t>
            </a:fld>
            <a:endParaRPr lang="en-US"/>
          </a:p>
        </p:txBody>
      </p:sp>
      <p:sp>
        <p:nvSpPr>
          <p:cNvPr id="3" name="Footer Placeholder 2">
            <a:extLst>
              <a:ext uri="{FF2B5EF4-FFF2-40B4-BE49-F238E27FC236}">
                <a16:creationId xmlns:a16="http://schemas.microsoft.com/office/drawing/2014/main" id="{49A1BEA7-E521-EFB6-A614-AA25E664B60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928A0A6-3426-F777-D745-C51471B06401}"/>
              </a:ext>
            </a:extLst>
          </p:cNvPr>
          <p:cNvSpPr>
            <a:spLocks noGrp="1"/>
          </p:cNvSpPr>
          <p:nvPr>
            <p:ph type="sldNum" sz="quarter" idx="12"/>
          </p:nvPr>
        </p:nvSpPr>
        <p:spPr/>
        <p:txBody>
          <a:bodyPr/>
          <a:lstStyle/>
          <a:p>
            <a:fld id="{B62F9812-7396-49BD-A011-6A37D97C8A4C}" type="slidenum">
              <a:rPr lang="en-US" smtClean="0"/>
              <a:t>‹#›</a:t>
            </a:fld>
            <a:endParaRPr lang="en-US"/>
          </a:p>
        </p:txBody>
      </p:sp>
    </p:spTree>
    <p:extLst>
      <p:ext uri="{BB962C8B-B14F-4D97-AF65-F5344CB8AC3E}">
        <p14:creationId xmlns:p14="http://schemas.microsoft.com/office/powerpoint/2010/main" val="1454964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F4472-1203-0952-0B24-BD0EAD5CFD4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D4D0110-C02C-D87E-B062-BE623ABB19F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B36B595-F64A-309A-8F14-9A2D590C44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4AF1243-922E-DD1D-1639-47655E1AB389}"/>
              </a:ext>
            </a:extLst>
          </p:cNvPr>
          <p:cNvSpPr>
            <a:spLocks noGrp="1"/>
          </p:cNvSpPr>
          <p:nvPr>
            <p:ph type="dt" sz="half" idx="10"/>
          </p:nvPr>
        </p:nvSpPr>
        <p:spPr/>
        <p:txBody>
          <a:bodyPr/>
          <a:lstStyle/>
          <a:p>
            <a:fld id="{9AD9FFA2-37BB-4065-9E59-A04EE9D0B335}" type="datetime8">
              <a:rPr lang="en-US" smtClean="0"/>
              <a:t>9/11/2025 6:45 PM</a:t>
            </a:fld>
            <a:endParaRPr lang="en-US"/>
          </a:p>
        </p:txBody>
      </p:sp>
      <p:sp>
        <p:nvSpPr>
          <p:cNvPr id="6" name="Footer Placeholder 5">
            <a:extLst>
              <a:ext uri="{FF2B5EF4-FFF2-40B4-BE49-F238E27FC236}">
                <a16:creationId xmlns:a16="http://schemas.microsoft.com/office/drawing/2014/main" id="{ABFC9A5B-94C3-798B-ED21-431621A814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AFC7C39-38A6-AED3-DEF8-62B0F13D241B}"/>
              </a:ext>
            </a:extLst>
          </p:cNvPr>
          <p:cNvSpPr>
            <a:spLocks noGrp="1"/>
          </p:cNvSpPr>
          <p:nvPr>
            <p:ph type="sldNum" sz="quarter" idx="12"/>
          </p:nvPr>
        </p:nvSpPr>
        <p:spPr/>
        <p:txBody>
          <a:bodyPr/>
          <a:lstStyle/>
          <a:p>
            <a:fld id="{B62F9812-7396-49BD-A011-6A37D97C8A4C}" type="slidenum">
              <a:rPr lang="en-US" smtClean="0"/>
              <a:t>‹#›</a:t>
            </a:fld>
            <a:endParaRPr lang="en-US"/>
          </a:p>
        </p:txBody>
      </p:sp>
    </p:spTree>
    <p:extLst>
      <p:ext uri="{BB962C8B-B14F-4D97-AF65-F5344CB8AC3E}">
        <p14:creationId xmlns:p14="http://schemas.microsoft.com/office/powerpoint/2010/main" val="30533834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4ABE40-D137-117B-5C80-B342354B1E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252401C-2F38-01DA-2925-0EB99FB27D7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4306111-57C5-955B-EDCD-34B3E0CC92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DA951AC-5BC5-EC54-1BDF-3B62381B6D86}"/>
              </a:ext>
            </a:extLst>
          </p:cNvPr>
          <p:cNvSpPr>
            <a:spLocks noGrp="1"/>
          </p:cNvSpPr>
          <p:nvPr>
            <p:ph type="dt" sz="half" idx="10"/>
          </p:nvPr>
        </p:nvSpPr>
        <p:spPr/>
        <p:txBody>
          <a:bodyPr/>
          <a:lstStyle/>
          <a:p>
            <a:fld id="{013A77E5-F162-4169-A739-FABD41F31034}" type="datetime8">
              <a:rPr lang="en-US" smtClean="0"/>
              <a:t>9/11/2025 6:45 PM</a:t>
            </a:fld>
            <a:endParaRPr lang="en-US"/>
          </a:p>
        </p:txBody>
      </p:sp>
      <p:sp>
        <p:nvSpPr>
          <p:cNvPr id="6" name="Footer Placeholder 5">
            <a:extLst>
              <a:ext uri="{FF2B5EF4-FFF2-40B4-BE49-F238E27FC236}">
                <a16:creationId xmlns:a16="http://schemas.microsoft.com/office/drawing/2014/main" id="{60BA0740-9CDC-3F83-F22F-6A430E5F65D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49A168F-496E-608D-E2CC-8E3D1574A949}"/>
              </a:ext>
            </a:extLst>
          </p:cNvPr>
          <p:cNvSpPr>
            <a:spLocks noGrp="1"/>
          </p:cNvSpPr>
          <p:nvPr>
            <p:ph type="sldNum" sz="quarter" idx="12"/>
          </p:nvPr>
        </p:nvSpPr>
        <p:spPr/>
        <p:txBody>
          <a:bodyPr/>
          <a:lstStyle/>
          <a:p>
            <a:fld id="{B62F9812-7396-49BD-A011-6A37D97C8A4C}" type="slidenum">
              <a:rPr lang="en-US" smtClean="0"/>
              <a:t>‹#›</a:t>
            </a:fld>
            <a:endParaRPr lang="en-US"/>
          </a:p>
        </p:txBody>
      </p:sp>
    </p:spTree>
    <p:extLst>
      <p:ext uri="{BB962C8B-B14F-4D97-AF65-F5344CB8AC3E}">
        <p14:creationId xmlns:p14="http://schemas.microsoft.com/office/powerpoint/2010/main" val="37237300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BD4B27-6CDA-AB2D-F14B-FB10A975CB4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E4BB02E-3AEB-BE4B-5EFA-E438C98730E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FCE556-CDA2-3DBE-F45F-88ED34C4B18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5C8904-FB86-4BDA-A8FA-65327C0ABD7E}" type="datetime8">
              <a:rPr lang="en-US" smtClean="0"/>
              <a:t>9/11/2025 6:45 PM</a:t>
            </a:fld>
            <a:endParaRPr lang="en-US"/>
          </a:p>
        </p:txBody>
      </p:sp>
      <p:sp>
        <p:nvSpPr>
          <p:cNvPr id="5" name="Footer Placeholder 4">
            <a:extLst>
              <a:ext uri="{FF2B5EF4-FFF2-40B4-BE49-F238E27FC236}">
                <a16:creationId xmlns:a16="http://schemas.microsoft.com/office/drawing/2014/main" id="{BA6FF8D2-BFD8-CCB3-D054-567111AD0F2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1499E67-EF5C-43C9-9535-74047E0A047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2F9812-7396-49BD-A011-6A37D97C8A4C}" type="slidenum">
              <a:rPr lang="en-US" smtClean="0"/>
              <a:t>‹#›</a:t>
            </a:fld>
            <a:endParaRPr lang="en-US"/>
          </a:p>
        </p:txBody>
      </p:sp>
    </p:spTree>
    <p:extLst>
      <p:ext uri="{BB962C8B-B14F-4D97-AF65-F5344CB8AC3E}">
        <p14:creationId xmlns:p14="http://schemas.microsoft.com/office/powerpoint/2010/main" val="10354010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subsplash.com/charis/media/ms/+b72rmnj" TargetMode="Externa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http://www.purifiedbyfaith.com/Daniel/Daniel.htm"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2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1B01326D-F1A4-7DDA-CDD3-4E47914FD735}"/>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E20DBE8B-9502-2F88-0956-CA52C5BBF3E9}"/>
              </a:ext>
            </a:extLst>
          </p:cNvPr>
          <p:cNvSpPr>
            <a:spLocks noGrp="1"/>
          </p:cNvSpPr>
          <p:nvPr>
            <p:ph type="subTitle" idx="1"/>
          </p:nvPr>
        </p:nvSpPr>
        <p:spPr>
          <a:xfrm>
            <a:off x="9186930" y="1669962"/>
            <a:ext cx="2897746" cy="3434366"/>
          </a:xfrm>
        </p:spPr>
        <p:txBody>
          <a:bodyPr>
            <a:normAutofit/>
          </a:bodyPr>
          <a:lstStyle/>
          <a:p>
            <a:pPr algn="l"/>
            <a:r>
              <a:rPr lang="en-US" sz="2800" b="1"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 Most High God rules over the kingdoms of the world and appoints anyone he desires to rule over them.</a:t>
            </a:r>
          </a:p>
          <a:p>
            <a:pPr algn="l"/>
            <a:r>
              <a:rPr lang="en-US" sz="2800" b="1"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800" b="1" i="1" dirty="0">
                <a:solidFill>
                  <a:srgbClr val="CC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(Dan 5:21b NLT)</a:t>
            </a:r>
            <a:endParaRPr lang="en-US" sz="3600" b="1" i="1" dirty="0">
              <a:solidFill>
                <a:srgbClr val="CCFFFF"/>
              </a:solidFill>
              <a:effectLst>
                <a:outerShdw blurRad="50800" dist="50800" dir="5400000" algn="ctr" rotWithShape="0">
                  <a:schemeClr val="tx1"/>
                </a:outerShdw>
              </a:effectLst>
              <a:latin typeface="Cambria" panose="02040503050406030204" pitchFamily="18" charset="0"/>
              <a:ea typeface="Cambria" panose="02040503050406030204" pitchFamily="18" charset="0"/>
            </a:endParaRPr>
          </a:p>
        </p:txBody>
      </p:sp>
      <p:pic>
        <p:nvPicPr>
          <p:cNvPr id="7" name="Picture 6">
            <a:extLst>
              <a:ext uri="{FF2B5EF4-FFF2-40B4-BE49-F238E27FC236}">
                <a16:creationId xmlns:a16="http://schemas.microsoft.com/office/drawing/2014/main" id="{767B791E-3EDA-5253-32A5-8D8CF4ADE10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9036432" cy="6121758"/>
          </a:xfrm>
          <a:prstGeom prst="rect">
            <a:avLst/>
          </a:prstGeom>
        </p:spPr>
      </p:pic>
      <p:sp>
        <p:nvSpPr>
          <p:cNvPr id="8" name="TextBox 7">
            <a:extLst>
              <a:ext uri="{FF2B5EF4-FFF2-40B4-BE49-F238E27FC236}">
                <a16:creationId xmlns:a16="http://schemas.microsoft.com/office/drawing/2014/main" id="{60E7581D-A43A-FD66-2703-4C85232B4F9F}"/>
              </a:ext>
            </a:extLst>
          </p:cNvPr>
          <p:cNvSpPr txBox="1"/>
          <p:nvPr/>
        </p:nvSpPr>
        <p:spPr>
          <a:xfrm>
            <a:off x="7774546" y="6519446"/>
            <a:ext cx="4417454" cy="33855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CCFFFF"/>
                </a:solidFill>
                <a:effectLst/>
                <a:uLnTx/>
                <a:uFillTx/>
                <a:latin typeface="Calibri" panose="020F0502020204030204"/>
                <a:ea typeface="+mn-ea"/>
                <a:cs typeface="+mn-cs"/>
                <a:hlinkClick r:id="rId3">
                  <a:extLst>
                    <a:ext uri="{A12FA001-AC4F-418D-AE19-62706E023703}">
                      <ahyp:hlinkClr xmlns:ahyp="http://schemas.microsoft.com/office/drawing/2018/hyperlinkcolor" val="tx"/>
                    </a:ext>
                  </a:extLst>
                </a:hlinkClick>
              </a:rPr>
              <a:t>https://subsplash.com/charis/media/ms/+b72rmnj</a:t>
            </a:r>
            <a:r>
              <a:rPr kumimoji="0" lang="en-US" sz="1600" b="0" i="0" u="none" strike="noStrike" kern="1200" cap="none" spc="0" normalizeH="0" baseline="0" noProof="0" dirty="0">
                <a:ln>
                  <a:noFill/>
                </a:ln>
                <a:solidFill>
                  <a:srgbClr val="CCFFFF"/>
                </a:solidFill>
                <a:effectLst/>
                <a:uLnTx/>
                <a:uFillTx/>
                <a:latin typeface="Calibri" panose="020F0502020204030204"/>
                <a:ea typeface="+mn-ea"/>
                <a:cs typeface="+mn-cs"/>
              </a:rPr>
              <a:t>   </a:t>
            </a:r>
          </a:p>
        </p:txBody>
      </p:sp>
      <p:sp>
        <p:nvSpPr>
          <p:cNvPr id="9" name="TextBox 8">
            <a:extLst>
              <a:ext uri="{FF2B5EF4-FFF2-40B4-BE49-F238E27FC236}">
                <a16:creationId xmlns:a16="http://schemas.microsoft.com/office/drawing/2014/main" id="{C2E7276E-2152-B56F-9487-537234B5EA22}"/>
              </a:ext>
            </a:extLst>
          </p:cNvPr>
          <p:cNvSpPr txBox="1"/>
          <p:nvPr/>
        </p:nvSpPr>
        <p:spPr>
          <a:xfrm>
            <a:off x="22084" y="6306281"/>
            <a:ext cx="4797289" cy="584775"/>
          </a:xfrm>
          <a:prstGeom prst="rect">
            <a:avLst/>
          </a:prstGeom>
          <a:noFill/>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400" b="0" i="0" u="none" strike="noStrike" cap="none" spc="0" normalizeH="0" baseline="0">
                <a:ln>
                  <a:noFill/>
                </a:ln>
                <a:solidFill>
                  <a:srgbClr val="70AD47">
                    <a:lumMod val="60000"/>
                    <a:lumOff val="40000"/>
                  </a:srgbClr>
                </a:solidFill>
                <a:effectLst/>
                <a:uLnTx/>
                <a:uFillTx/>
                <a:latin typeface="Calibri" panose="020F0502020204030204"/>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ED7D31">
                    <a:lumMod val="40000"/>
                    <a:lumOff val="60000"/>
                  </a:srgbClr>
                </a:solidFill>
                <a:effectLst>
                  <a:outerShdw blurRad="50800" dist="50800" dir="5400000" algn="ctr" rotWithShape="0">
                    <a:prstClr val="black"/>
                  </a:outerShdw>
                </a:effectLst>
                <a:uLnTx/>
                <a:uFillTx/>
                <a:latin typeface="Calibri" panose="020F0502020204030204"/>
                <a:ea typeface="+mn-ea"/>
                <a:cs typeface="+mn-cs"/>
              </a:rPr>
              <a:t>To Download this lesson go to: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CCFFFF"/>
                </a:solidFill>
                <a:effectLst>
                  <a:outerShdw blurRad="50800" dist="50800" dir="5400000" algn="ctr" rotWithShape="0">
                    <a:prstClr val="black"/>
                  </a:outerShdw>
                </a:effectLst>
                <a:uLnTx/>
                <a:uFillTx/>
                <a:latin typeface="Calibri" panose="020F0502020204030204"/>
                <a:ea typeface="+mn-ea"/>
                <a:cs typeface="+mn-cs"/>
                <a:hlinkClick r:id="rId4">
                  <a:extLst>
                    <a:ext uri="{A12FA001-AC4F-418D-AE19-62706E023703}">
                      <ahyp:hlinkClr xmlns:ahyp="http://schemas.microsoft.com/office/drawing/2018/hyperlinkcolor" val="tx"/>
                    </a:ext>
                  </a:extLst>
                </a:hlinkClick>
              </a:rPr>
              <a:t>http://www.purifiedbyfaith.com/Daniel/Daniel.htm </a:t>
            </a:r>
            <a:endParaRPr kumimoji="0" lang="en-US" sz="1600" b="0" i="0" u="none" strike="noStrike" kern="1200" cap="none" spc="0" normalizeH="0" baseline="0" noProof="0" dirty="0">
              <a:ln>
                <a:noFill/>
              </a:ln>
              <a:solidFill>
                <a:srgbClr val="CCFFFF"/>
              </a:solidFill>
              <a:effectLst>
                <a:outerShdw blurRad="50800" dist="50800" dir="5400000" algn="ctr" rotWithShape="0">
                  <a:prstClr val="black"/>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326447184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1269E643-7272-9F5D-BD11-5B7D78BECD4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8726540-93A2-2D2C-148C-D5BEEF191221}"/>
              </a:ext>
            </a:extLst>
          </p:cNvPr>
          <p:cNvSpPr>
            <a:spLocks noGrp="1"/>
          </p:cNvSpPr>
          <p:nvPr>
            <p:ph type="title"/>
          </p:nvPr>
        </p:nvSpPr>
        <p:spPr>
          <a:xfrm>
            <a:off x="0" y="18255"/>
            <a:ext cx="12192000" cy="763623"/>
          </a:xfrm>
        </p:spPr>
        <p:txBody>
          <a:bodyPr>
            <a:normAutofit/>
          </a:bodyPr>
          <a:lstStyle/>
          <a:p>
            <a:pPr algn="ctr"/>
            <a:r>
              <a:rPr lang="en-US" sz="4800" b="1" dirty="0">
                <a:solidFill>
                  <a:schemeClr val="accent2">
                    <a:lumMod val="40000"/>
                    <a:lumOff val="60000"/>
                  </a:schemeClr>
                </a:solidFill>
                <a:effectLst>
                  <a:outerShdw blurRad="50800" dist="50800" dir="5400000" algn="ctr" rotWithShape="0">
                    <a:schemeClr val="tx1"/>
                  </a:outerShdw>
                </a:effectLst>
                <a:latin typeface="+mn-lt"/>
                <a:ea typeface="Tahoma" panose="020B0604030504040204" pitchFamily="34" charset="0"/>
                <a:cs typeface="Tahoma" panose="020B0604030504040204" pitchFamily="34" charset="0"/>
              </a:rPr>
              <a:t>The Defeat of Antiochus III by the Romans</a:t>
            </a:r>
          </a:p>
        </p:txBody>
      </p:sp>
      <p:sp>
        <p:nvSpPr>
          <p:cNvPr id="2" name="TextBox 1">
            <a:extLst>
              <a:ext uri="{FF2B5EF4-FFF2-40B4-BE49-F238E27FC236}">
                <a16:creationId xmlns:a16="http://schemas.microsoft.com/office/drawing/2014/main" id="{F7755536-5A87-DB88-057D-1199D81CA0E8}"/>
              </a:ext>
            </a:extLst>
          </p:cNvPr>
          <p:cNvSpPr txBox="1"/>
          <p:nvPr/>
        </p:nvSpPr>
        <p:spPr>
          <a:xfrm>
            <a:off x="0" y="6519446"/>
            <a:ext cx="12192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Wright, Paul H., </a:t>
            </a:r>
            <a:r>
              <a:rPr kumimoji="0" lang="en-US" sz="1800" b="0" i="1"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Ultimate Bible Atlas (Ultimate Guide) </a:t>
            </a: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(p. </a:t>
            </a:r>
            <a:r>
              <a:rPr kumimoji="0" lang="en-US" sz="1800" b="0" i="0" u="none" strike="noStrike" kern="1200" cap="none" spc="0" normalizeH="0" baseline="0" noProof="0" dirty="0">
                <a:ln>
                  <a:noFill/>
                </a:ln>
                <a:solidFill>
                  <a:prstClr val="white"/>
                </a:solidFill>
                <a:effectLst>
                  <a:outerShdw blurRad="38100" dist="38100" dir="2700000" algn="ctr" rotWithShape="0">
                    <a:prstClr val="black"/>
                  </a:outerShdw>
                </a:effectLst>
                <a:uLnTx/>
                <a:uFillTx/>
                <a:latin typeface="Calibri" panose="020F0502020204030204"/>
                <a:ea typeface="+mn-ea"/>
                <a:cs typeface="+mn-cs"/>
              </a:rPr>
              <a:t>346</a:t>
            </a: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pic>
        <p:nvPicPr>
          <p:cNvPr id="14" name="Picture 13">
            <a:extLst>
              <a:ext uri="{FF2B5EF4-FFF2-40B4-BE49-F238E27FC236}">
                <a16:creationId xmlns:a16="http://schemas.microsoft.com/office/drawing/2014/main" id="{434EE1D2-2235-A584-5FB0-6C905595D1B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751150" y="871663"/>
            <a:ext cx="6639339" cy="5302618"/>
          </a:xfrm>
          <a:prstGeom prst="rect">
            <a:avLst/>
          </a:prstGeom>
        </p:spPr>
      </p:pic>
    </p:spTree>
    <p:extLst>
      <p:ext uri="{BB962C8B-B14F-4D97-AF65-F5344CB8AC3E}">
        <p14:creationId xmlns:p14="http://schemas.microsoft.com/office/powerpoint/2010/main" val="125156319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F662E987-11A2-7FED-5A7F-409432C4A6B7}"/>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52DB9E97-D35F-2FD3-C471-3AD0D7616A7A}"/>
              </a:ext>
            </a:extLst>
          </p:cNvPr>
          <p:cNvSpPr>
            <a:spLocks noGrp="1"/>
          </p:cNvSpPr>
          <p:nvPr>
            <p:ph idx="1"/>
          </p:nvPr>
        </p:nvSpPr>
        <p:spPr>
          <a:xfrm>
            <a:off x="28197" y="1087612"/>
            <a:ext cx="12163803" cy="5434035"/>
          </a:xfrm>
        </p:spPr>
        <p:txBody>
          <a:bodyPr>
            <a:normAutofit fontScale="85000" lnSpcReduction="10000"/>
          </a:bodyPr>
          <a:lstStyle/>
          <a:p>
            <a:r>
              <a:rPr lang="en-US" sz="3600" dirty="0">
                <a:solidFill>
                  <a:schemeClr val="bg1"/>
                </a:solidFill>
                <a:effectLst>
                  <a:outerShdw blurRad="38100" dist="38100" dir="2700000" algn="ctr" rotWithShape="0">
                    <a:schemeClr val="tx1"/>
                  </a:outerShdw>
                </a:effectLst>
              </a:rPr>
              <a:t>The son and successor of Antiochus III was Seleucus IV, who sent a tax collector (Heliodorus) to collect money to pay the thousand talents indemnity (compensation money) demanded annually by the Romans. </a:t>
            </a:r>
          </a:p>
          <a:p>
            <a:r>
              <a:rPr lang="en-US" sz="3600" dirty="0">
                <a:solidFill>
                  <a:schemeClr val="bg1"/>
                </a:solidFill>
                <a:effectLst>
                  <a:outerShdw blurRad="38100" dist="38100" dir="2700000" algn="ctr" rotWithShape="0">
                    <a:schemeClr val="tx1"/>
                  </a:outerShdw>
                </a:effectLst>
              </a:rPr>
              <a:t>According to 2 Macc 3:7–40, Seleucus even sent Heliodorus to plunder the temple in Jerusalem in order to provide funds for the Syrian treasury, but a frightful vision of mighty angels ended up preventing him from doing so.</a:t>
            </a:r>
          </a:p>
          <a:p>
            <a:r>
              <a:rPr lang="en-US" sz="3600" dirty="0">
                <a:solidFill>
                  <a:schemeClr val="bg1"/>
                </a:solidFill>
                <a:effectLst>
                  <a:outerShdw blurRad="38100" dist="38100" dir="2700000" algn="ctr" rotWithShape="0">
                    <a:schemeClr val="tx1"/>
                  </a:outerShdw>
                </a:effectLst>
              </a:rPr>
              <a:t>Seleucus IV reigned only “</a:t>
            </a:r>
            <a:r>
              <a:rPr lang="en-US" sz="36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a few days</a:t>
            </a:r>
            <a:r>
              <a:rPr lang="en-US" sz="3600" dirty="0">
                <a:solidFill>
                  <a:schemeClr val="bg1"/>
                </a:solidFill>
                <a:effectLst>
                  <a:outerShdw blurRad="38100" dist="38100" dir="2700000" algn="ctr" rotWithShape="0">
                    <a:schemeClr val="tx1"/>
                  </a:outerShdw>
                </a:effectLst>
              </a:rPr>
              <a:t>” (a short time) though he was </a:t>
            </a:r>
            <a:r>
              <a:rPr lang="en-US" sz="3600" b="1" i="1" dirty="0">
                <a:solidFill>
                  <a:schemeClr val="bg1"/>
                </a:solidFill>
                <a:effectLst>
                  <a:outerShdw blurRad="38100" dist="38100" dir="2700000" algn="ctr" rotWithShape="0">
                    <a:schemeClr val="tx1"/>
                  </a:outerShdw>
                </a:effectLst>
              </a:rPr>
              <a:t>not</a:t>
            </a:r>
            <a:r>
              <a:rPr lang="en-US" sz="3600" dirty="0">
                <a:solidFill>
                  <a:schemeClr val="bg1"/>
                </a:solidFill>
                <a:effectLst>
                  <a:outerShdw blurRad="38100" dist="38100" dir="2700000" algn="ctr" rotWithShape="0">
                    <a:schemeClr val="tx1"/>
                  </a:outerShdw>
                </a:effectLst>
              </a:rPr>
              <a:t> killed by an angry mob (“</a:t>
            </a:r>
            <a:r>
              <a:rPr lang="en-US" sz="36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in anger </a:t>
            </a:r>
            <a:r>
              <a:rPr lang="en-US" sz="3600" dirty="0">
                <a:solidFill>
                  <a:schemeClr val="bg1"/>
                </a:solidFill>
                <a:effectLst>
                  <a:outerShdw blurRad="38100" dist="38100" dir="2700000" algn="ctr" rotWithShape="0">
                    <a:schemeClr val="tx1"/>
                  </a:outerShdw>
                </a:effectLst>
              </a:rPr>
              <a:t>”) like his father </a:t>
            </a:r>
            <a:r>
              <a:rPr lang="en-US" sz="3600" b="1" i="1" dirty="0">
                <a:solidFill>
                  <a:schemeClr val="bg1"/>
                </a:solidFill>
                <a:effectLst>
                  <a:outerShdw blurRad="38100" dist="38100" dir="2700000" algn="ctr" rotWithShape="0">
                    <a:schemeClr val="tx1"/>
                  </a:outerShdw>
                </a:effectLst>
              </a:rPr>
              <a:t>nor</a:t>
            </a:r>
            <a:r>
              <a:rPr lang="en-US" sz="3600" dirty="0">
                <a:solidFill>
                  <a:schemeClr val="bg1"/>
                </a:solidFill>
                <a:effectLst>
                  <a:outerShdw blurRad="38100" dist="38100" dir="2700000" algn="ctr" rotWithShape="0">
                    <a:schemeClr val="tx1"/>
                  </a:outerShdw>
                </a:effectLst>
              </a:rPr>
              <a:t> was he killed “</a:t>
            </a:r>
            <a:r>
              <a:rPr lang="en-US" sz="36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in battle</a:t>
            </a:r>
            <a:r>
              <a:rPr lang="en-US" sz="3600" dirty="0">
                <a:solidFill>
                  <a:schemeClr val="bg1"/>
                </a:solidFill>
                <a:effectLst>
                  <a:outerShdw blurRad="38100" dist="38100" dir="2700000" algn="ctr" rotWithShape="0">
                    <a:schemeClr val="tx1"/>
                  </a:outerShdw>
                </a:effectLst>
              </a:rPr>
              <a:t>.” </a:t>
            </a:r>
          </a:p>
          <a:p>
            <a:r>
              <a:rPr lang="en-US" sz="3600" dirty="0">
                <a:solidFill>
                  <a:schemeClr val="bg1"/>
                </a:solidFill>
                <a:effectLst>
                  <a:outerShdw blurRad="38100" dist="38100" dir="2700000" algn="ctr" rotWithShape="0">
                    <a:schemeClr val="tx1"/>
                  </a:outerShdw>
                </a:effectLst>
              </a:rPr>
              <a:t>Instead, he was poisoned by his tax collector and prime minister, Heliodorus (possibly with the encouragement and/or assistance of Antiochus IV), who was evidently seeking to gain the throne for himself.</a:t>
            </a:r>
          </a:p>
        </p:txBody>
      </p:sp>
      <p:sp>
        <p:nvSpPr>
          <p:cNvPr id="7" name="Title 1">
            <a:extLst>
              <a:ext uri="{FF2B5EF4-FFF2-40B4-BE49-F238E27FC236}">
                <a16:creationId xmlns:a16="http://schemas.microsoft.com/office/drawing/2014/main" id="{BF576BA3-AEF3-7127-FD7A-7FC01EE2C352}"/>
              </a:ext>
            </a:extLst>
          </p:cNvPr>
          <p:cNvSpPr>
            <a:spLocks noGrp="1"/>
          </p:cNvSpPr>
          <p:nvPr>
            <p:ph type="title"/>
          </p:nvPr>
        </p:nvSpPr>
        <p:spPr>
          <a:xfrm>
            <a:off x="0" y="8"/>
            <a:ext cx="12192000" cy="868069"/>
          </a:xfrm>
          <a:solidFill>
            <a:schemeClr val="tx1"/>
          </a:solidFill>
          <a:ln w="25400">
            <a:solidFill>
              <a:srgbClr val="FFFF99"/>
            </a:solidFill>
          </a:ln>
        </p:spPr>
        <p:txBody>
          <a:bodyPr>
            <a:noAutofit/>
          </a:bodyPr>
          <a:lstStyle/>
          <a:p>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11:20</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“Then shall arise in his place one who shall send an exactor of tribute for the glory of the kingdom. But within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a few days </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he shall be broken, neither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in anger </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nor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in battle</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D5929554-7A30-4186-72E3-9F2FA46870E4}"/>
              </a:ext>
            </a:extLst>
          </p:cNvPr>
          <p:cNvSpPr txBox="1"/>
          <p:nvPr/>
        </p:nvSpPr>
        <p:spPr>
          <a:xfrm>
            <a:off x="0" y="6488668"/>
            <a:ext cx="12192000" cy="369332"/>
          </a:xfrm>
          <a:prstGeom prst="rect">
            <a:avLst/>
          </a:prstGeom>
          <a:noFill/>
        </p:spPr>
        <p:txBody>
          <a:bodyPr wrap="square" rtlCol="0">
            <a:spAutoFit/>
          </a:bodyPr>
          <a:lstStyle/>
          <a:p>
            <a:pPr lvl="0">
              <a:defRPr/>
            </a:pP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Miller, Stephen R., </a:t>
            </a:r>
            <a:r>
              <a:rPr kumimoji="0" lang="en-US" sz="1800" b="0" i="1"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Daniel, vol. 18, The New American Commentary </a:t>
            </a: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(p. </a:t>
            </a:r>
            <a:r>
              <a:rPr lang="en-US" dirty="0">
                <a:solidFill>
                  <a:schemeClr val="bg1"/>
                </a:solidFill>
                <a:effectLst>
                  <a:outerShdw blurRad="38100" dist="38100" dir="2700000" algn="ctr" rotWithShape="0">
                    <a:schemeClr val="tx1"/>
                  </a:outerShdw>
                </a:effectLst>
              </a:rPr>
              <a:t>297</a:t>
            </a: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260620777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DC08765C-F11D-458B-5890-BC70E090628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FE91BD2-CEAB-ABD6-53A0-3B720A774121}"/>
              </a:ext>
            </a:extLst>
          </p:cNvPr>
          <p:cNvSpPr>
            <a:spLocks noGrp="1"/>
          </p:cNvSpPr>
          <p:nvPr>
            <p:ph type="title"/>
          </p:nvPr>
        </p:nvSpPr>
        <p:spPr>
          <a:xfrm>
            <a:off x="0" y="-1"/>
            <a:ext cx="12192000" cy="1637211"/>
          </a:xfrm>
        </p:spPr>
        <p:txBody>
          <a:bodyPr>
            <a:noAutofit/>
          </a:bodyPr>
          <a:lstStyle/>
          <a:p>
            <a:pPr algn="ctr"/>
            <a:r>
              <a:rPr lang="en-US" sz="4800" b="1" dirty="0">
                <a:solidFill>
                  <a:srgbClr val="ED7D31">
                    <a:lumMod val="40000"/>
                    <a:lumOff val="60000"/>
                  </a:srgbClr>
                </a:solidFill>
                <a:effectLst>
                  <a:outerShdw blurRad="50800" dist="50800" dir="5400000" algn="ctr" rotWithShape="0">
                    <a:prstClr val="black"/>
                  </a:outerShdw>
                </a:effectLst>
                <a:latin typeface="Calibri" panose="020F0502020204030204"/>
                <a:ea typeface="Tahoma" panose="020B0604030504040204" pitchFamily="34" charset="0"/>
                <a:cs typeface="Tahoma" panose="020B0604030504040204" pitchFamily="34" charset="0"/>
              </a:rPr>
              <a:t>Introduction to the Prophesies Concerning </a:t>
            </a:r>
            <a:br>
              <a:rPr lang="en-US" sz="4800" b="1" dirty="0">
                <a:solidFill>
                  <a:srgbClr val="ED7D31">
                    <a:lumMod val="40000"/>
                    <a:lumOff val="60000"/>
                  </a:srgbClr>
                </a:solidFill>
                <a:effectLst>
                  <a:outerShdw blurRad="50800" dist="50800" dir="5400000" algn="ctr" rotWithShape="0">
                    <a:prstClr val="black"/>
                  </a:outerShdw>
                </a:effectLst>
                <a:latin typeface="Calibri" panose="020F0502020204030204"/>
                <a:ea typeface="Tahoma" panose="020B0604030504040204" pitchFamily="34" charset="0"/>
                <a:cs typeface="Tahoma" panose="020B0604030504040204" pitchFamily="34" charset="0"/>
              </a:rPr>
            </a:br>
            <a:r>
              <a:rPr lang="en-US" sz="4800" b="1" dirty="0">
                <a:solidFill>
                  <a:srgbClr val="ED7D31">
                    <a:lumMod val="40000"/>
                    <a:lumOff val="60000"/>
                  </a:srgbClr>
                </a:solidFill>
                <a:effectLst>
                  <a:outerShdw blurRad="50800" dist="50800" dir="5400000" algn="ctr" rotWithShape="0">
                    <a:prstClr val="black"/>
                  </a:outerShdw>
                </a:effectLst>
                <a:latin typeface="Calibri" panose="020F0502020204030204"/>
                <a:ea typeface="Tahoma" panose="020B0604030504040204" pitchFamily="34" charset="0"/>
                <a:cs typeface="Tahoma" panose="020B0604030504040204" pitchFamily="34" charset="0"/>
              </a:rPr>
              <a:t>Antiochus IV Epiphanes (Daniel 11:21-35)</a:t>
            </a:r>
            <a:endParaRPr lang="en-US" sz="6600" b="1" dirty="0">
              <a:solidFill>
                <a:schemeClr val="accent2">
                  <a:lumMod val="40000"/>
                  <a:lumOff val="60000"/>
                </a:schemeClr>
              </a:solidFill>
              <a:effectLst>
                <a:outerShdw blurRad="50800" dist="50800" dir="5400000" algn="ctr" rotWithShape="0">
                  <a:schemeClr val="tx1"/>
                </a:outerShdw>
              </a:effectLst>
              <a:latin typeface="+mn-lt"/>
              <a:ea typeface="Tahoma" panose="020B0604030504040204" pitchFamily="34" charset="0"/>
              <a:cs typeface="Tahoma" panose="020B0604030504040204" pitchFamily="34" charset="0"/>
            </a:endParaRPr>
          </a:p>
        </p:txBody>
      </p:sp>
      <p:sp>
        <p:nvSpPr>
          <p:cNvPr id="5" name="Content Placeholder 4">
            <a:extLst>
              <a:ext uri="{FF2B5EF4-FFF2-40B4-BE49-F238E27FC236}">
                <a16:creationId xmlns:a16="http://schemas.microsoft.com/office/drawing/2014/main" id="{F08F4C47-A27D-5535-5910-4CEE5BFB540D}"/>
              </a:ext>
            </a:extLst>
          </p:cNvPr>
          <p:cNvSpPr>
            <a:spLocks noGrp="1"/>
          </p:cNvSpPr>
          <p:nvPr>
            <p:ph idx="1"/>
          </p:nvPr>
        </p:nvSpPr>
        <p:spPr>
          <a:xfrm>
            <a:off x="344556" y="1602377"/>
            <a:ext cx="11502887" cy="4975664"/>
          </a:xfrm>
        </p:spPr>
        <p:txBody>
          <a:bodyPr>
            <a:normAutofit/>
          </a:bodyPr>
          <a:lstStyle/>
          <a:p>
            <a:r>
              <a:rPr lang="en-US" sz="3600" dirty="0">
                <a:solidFill>
                  <a:schemeClr val="bg1"/>
                </a:solidFill>
                <a:effectLst>
                  <a:outerShdw blurRad="38100" dist="38100" dir="2700000" algn="ctr" rotWithShape="0">
                    <a:schemeClr val="tx1"/>
                  </a:outerShdw>
                </a:effectLst>
              </a:rPr>
              <a:t>Verses 21–35 serve as the </a:t>
            </a:r>
            <a:r>
              <a:rPr lang="en-US" sz="3600" b="1" i="1" dirty="0">
                <a:solidFill>
                  <a:schemeClr val="bg1"/>
                </a:solidFill>
                <a:effectLst>
                  <a:outerShdw blurRad="38100" dist="38100" dir="2700000" algn="ctr" rotWithShape="0">
                    <a:schemeClr val="tx1"/>
                  </a:outerShdw>
                </a:effectLst>
              </a:rPr>
              <a:t>climax</a:t>
            </a:r>
            <a:r>
              <a:rPr lang="en-US" sz="3600" dirty="0">
                <a:solidFill>
                  <a:schemeClr val="bg1"/>
                </a:solidFill>
                <a:effectLst>
                  <a:outerShdw blurRad="38100" dist="38100" dir="2700000" algn="ctr" rotWithShape="0">
                    <a:schemeClr val="tx1"/>
                  </a:outerShdw>
                </a:effectLst>
              </a:rPr>
              <a:t> of this section. </a:t>
            </a:r>
          </a:p>
          <a:p>
            <a:r>
              <a:rPr lang="en-US" sz="3600" dirty="0">
                <a:solidFill>
                  <a:schemeClr val="bg1"/>
                </a:solidFill>
                <a:effectLst>
                  <a:outerShdw blurRad="38100" dist="38100" dir="2700000" algn="ctr" rotWithShape="0">
                    <a:schemeClr val="tx1"/>
                  </a:outerShdw>
                </a:effectLst>
              </a:rPr>
              <a:t>The historical preview in vv. 2–20 was furnished in order to set the stage for the prediction of an eighth Seleucid-Greek ruler, Antiochus IV Epiphanes (175-163 B.C.), the “</a:t>
            </a:r>
            <a:r>
              <a:rPr lang="en-US" sz="36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little</a:t>
            </a:r>
            <a:r>
              <a:rPr lang="en-US" sz="3600" dirty="0">
                <a:solidFill>
                  <a:schemeClr val="bg1"/>
                </a:solidFill>
                <a:effectLst>
                  <a:outerShdw blurRad="38100" dist="38100" dir="2700000" algn="ctr" rotWithShape="0">
                    <a:schemeClr val="tx1"/>
                  </a:outerShdw>
                </a:effectLst>
              </a:rPr>
              <a:t> </a:t>
            </a:r>
            <a:r>
              <a:rPr lang="en-US" sz="36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horn</a:t>
            </a:r>
            <a:r>
              <a:rPr lang="en-US" sz="3600" dirty="0">
                <a:solidFill>
                  <a:schemeClr val="bg1"/>
                </a:solidFill>
                <a:effectLst>
                  <a:outerShdw blurRad="38100" dist="38100" dir="2700000" algn="ctr" rotWithShape="0">
                    <a:schemeClr val="tx1"/>
                  </a:outerShdw>
                </a:effectLst>
              </a:rPr>
              <a:t>” of chapter 8 (cf. 8:9–12, 23–25). </a:t>
            </a:r>
          </a:p>
          <a:p>
            <a:r>
              <a:rPr lang="en-US" sz="3600" dirty="0">
                <a:solidFill>
                  <a:schemeClr val="bg1"/>
                </a:solidFill>
                <a:effectLst>
                  <a:outerShdw blurRad="38100" dist="38100" dir="2700000" algn="ctr" rotWithShape="0">
                    <a:schemeClr val="tx1"/>
                  </a:outerShdw>
                </a:effectLst>
              </a:rPr>
              <a:t>Much attention is given to this wicked king in the book of Daniel because his actions profoundly affected Israel.</a:t>
            </a:r>
          </a:p>
        </p:txBody>
      </p:sp>
      <p:sp>
        <p:nvSpPr>
          <p:cNvPr id="2" name="TextBox 1">
            <a:extLst>
              <a:ext uri="{FF2B5EF4-FFF2-40B4-BE49-F238E27FC236}">
                <a16:creationId xmlns:a16="http://schemas.microsoft.com/office/drawing/2014/main" id="{10993810-7734-12AA-0A5D-97F84A28BEA9}"/>
              </a:ext>
            </a:extLst>
          </p:cNvPr>
          <p:cNvSpPr txBox="1"/>
          <p:nvPr/>
        </p:nvSpPr>
        <p:spPr>
          <a:xfrm>
            <a:off x="0" y="6519446"/>
            <a:ext cx="12192000" cy="369332"/>
          </a:xfrm>
          <a:prstGeom prst="rect">
            <a:avLst/>
          </a:prstGeom>
          <a:noFill/>
        </p:spPr>
        <p:txBody>
          <a:bodyPr wrap="square" rtlCol="0">
            <a:spAutoFit/>
          </a:bodyPr>
          <a:lstStyle/>
          <a:p>
            <a:pPr lvl="0">
              <a:defRPr/>
            </a:pPr>
            <a:r>
              <a:rPr lang="en-US" dirty="0">
                <a:solidFill>
                  <a:srgbClr val="FFFFFF"/>
                </a:solidFill>
                <a:effectLst>
                  <a:outerShdw blurRad="50800" dist="50800" dir="5400000" algn="ctr">
                    <a:srgbClr val="000000"/>
                  </a:outerShdw>
                </a:effectLst>
                <a:latin typeface="Calibri" panose="020F0502020204030204" pitchFamily="34" charset="0"/>
              </a:rPr>
              <a:t>Miller, Stephen R., </a:t>
            </a:r>
            <a:r>
              <a:rPr lang="en-US" i="1" dirty="0">
                <a:solidFill>
                  <a:srgbClr val="FFFFFF"/>
                </a:solidFill>
                <a:effectLst>
                  <a:outerShdw blurRad="50800" dist="50800" dir="5400000" algn="ctr">
                    <a:srgbClr val="000000"/>
                  </a:outerShdw>
                </a:effectLst>
                <a:latin typeface="Calibri" panose="020F0502020204030204" pitchFamily="34" charset="0"/>
              </a:rPr>
              <a:t>Daniel, vol. 18, The New American Commentary </a:t>
            </a:r>
            <a:r>
              <a:rPr lang="en-US" dirty="0">
                <a:solidFill>
                  <a:srgbClr val="FFFFFF"/>
                </a:solidFill>
                <a:effectLst>
                  <a:outerShdw blurRad="50800" dist="50800" dir="5400000" algn="ctr">
                    <a:srgbClr val="000000"/>
                  </a:outerShdw>
                </a:effectLst>
                <a:latin typeface="Calibri" panose="020F0502020204030204" pitchFamily="34" charset="0"/>
              </a:rPr>
              <a:t>(p. </a:t>
            </a:r>
            <a:r>
              <a:rPr lang="en-US" dirty="0">
                <a:solidFill>
                  <a:schemeClr val="bg1"/>
                </a:solidFill>
                <a:effectLst>
                  <a:outerShdw blurRad="38100" dist="38100" dir="2700000" algn="ctr" rotWithShape="0">
                    <a:schemeClr val="tx1"/>
                  </a:outerShdw>
                </a:effectLst>
              </a:rPr>
              <a:t>298</a:t>
            </a:r>
            <a:r>
              <a:rPr lang="en-US" dirty="0">
                <a:solidFill>
                  <a:srgbClr val="FFFFFF"/>
                </a:solidFill>
                <a:effectLst>
                  <a:outerShdw blurRad="50800" dist="50800" dir="5400000" algn="ctr">
                    <a:srgbClr val="000000"/>
                  </a:outerShdw>
                </a:effectLst>
                <a:latin typeface="Calibri" panose="020F0502020204030204" pitchFamily="34" charset="0"/>
              </a:rPr>
              <a:t>)</a:t>
            </a:r>
            <a:endParaRPr lang="en-US" dirty="0">
              <a:solidFill>
                <a:prstClr val="black"/>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94363614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145BB6C1-D8FA-AB7B-519F-BB8E9F10438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332E5AE-2928-0E0B-8070-F07E1C25516B}"/>
              </a:ext>
            </a:extLst>
          </p:cNvPr>
          <p:cNvSpPr>
            <a:spLocks noGrp="1"/>
          </p:cNvSpPr>
          <p:nvPr>
            <p:ph type="title"/>
          </p:nvPr>
        </p:nvSpPr>
        <p:spPr>
          <a:xfrm>
            <a:off x="0" y="0"/>
            <a:ext cx="12192000" cy="1240683"/>
          </a:xfrm>
        </p:spPr>
        <p:txBody>
          <a:bodyPr>
            <a:normAutofit fontScale="90000"/>
          </a:bodyPr>
          <a:lstStyle/>
          <a:p>
            <a:pPr algn="ctr"/>
            <a:r>
              <a:rPr lang="en-US" sz="4800" b="1" dirty="0">
                <a:solidFill>
                  <a:schemeClr val="accent2">
                    <a:lumMod val="40000"/>
                    <a:lumOff val="60000"/>
                  </a:schemeClr>
                </a:solidFill>
                <a:effectLst>
                  <a:outerShdw blurRad="50800" dist="50800" dir="5400000" algn="ctr" rotWithShape="0">
                    <a:schemeClr val="tx1"/>
                  </a:outerShdw>
                </a:effectLst>
                <a:latin typeface="+mn-lt"/>
                <a:ea typeface="Tahoma" panose="020B0604030504040204" pitchFamily="34" charset="0"/>
                <a:cs typeface="Tahoma" panose="020B0604030504040204" pitchFamily="34" charset="0"/>
              </a:rPr>
              <a:t>Prophesies Concerning Antiochus IV Epiphanes (11:21-35)</a:t>
            </a:r>
          </a:p>
        </p:txBody>
      </p:sp>
      <p:sp>
        <p:nvSpPr>
          <p:cNvPr id="5" name="Content Placeholder 4">
            <a:extLst>
              <a:ext uri="{FF2B5EF4-FFF2-40B4-BE49-F238E27FC236}">
                <a16:creationId xmlns:a16="http://schemas.microsoft.com/office/drawing/2014/main" id="{D9D84E91-91D3-C3C5-F106-33920834D517}"/>
              </a:ext>
            </a:extLst>
          </p:cNvPr>
          <p:cNvSpPr>
            <a:spLocks noGrp="1"/>
          </p:cNvSpPr>
          <p:nvPr>
            <p:ph idx="1"/>
          </p:nvPr>
        </p:nvSpPr>
        <p:spPr>
          <a:xfrm>
            <a:off x="357809" y="1419308"/>
            <a:ext cx="11465223" cy="5376346"/>
          </a:xfrm>
        </p:spPr>
        <p:txBody>
          <a:bodyPr>
            <a:normAutofit fontScale="92500" lnSpcReduction="20000"/>
          </a:bodyPr>
          <a:lstStyle/>
          <a:p>
            <a:pPr marL="0" indent="0">
              <a:buNone/>
            </a:pPr>
            <a:r>
              <a:rPr lang="en-US" sz="40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11:21 </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“He will be succeeded by a contemptible person who has not been given the honor of royalty. He will invade the kingdom when its people feel secure, and he will seize it through intrigue. </a:t>
            </a:r>
            <a:r>
              <a:rPr lang="en-US" sz="40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22</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Then an overwhelming army will be swept away before him; both it and a prince of the covenant will be destroyed. </a:t>
            </a:r>
            <a:r>
              <a:rPr lang="en-US" sz="40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23</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After coming to an agreement with him, he will act deceitfully, and with only a few people he will rise to power. </a:t>
            </a:r>
            <a:r>
              <a:rPr lang="en-US" sz="40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24</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When the richest provinces feel secure, he will invade them and will achieve what neither his fathers nor his forefathers did. He will distribute plunder, loot and wealth among his followers. He will plot the overthrow of fortresses--but only for a time. </a:t>
            </a:r>
          </a:p>
        </p:txBody>
      </p:sp>
    </p:spTree>
    <p:extLst>
      <p:ext uri="{BB962C8B-B14F-4D97-AF65-F5344CB8AC3E}">
        <p14:creationId xmlns:p14="http://schemas.microsoft.com/office/powerpoint/2010/main" val="224045222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97A9A6C3-97BB-A002-4A34-D0CBDE53033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FD031B1-DAE0-019F-BBA6-FA94BF15E3BF}"/>
              </a:ext>
            </a:extLst>
          </p:cNvPr>
          <p:cNvSpPr>
            <a:spLocks noGrp="1"/>
          </p:cNvSpPr>
          <p:nvPr>
            <p:ph type="title"/>
          </p:nvPr>
        </p:nvSpPr>
        <p:spPr>
          <a:xfrm>
            <a:off x="0" y="0"/>
            <a:ext cx="12192000" cy="1240683"/>
          </a:xfrm>
        </p:spPr>
        <p:txBody>
          <a:bodyPr>
            <a:normAutofit fontScale="90000"/>
          </a:bodyPr>
          <a:lstStyle/>
          <a:p>
            <a:pPr algn="ctr"/>
            <a:r>
              <a:rPr lang="en-US" sz="4800" b="1" dirty="0">
                <a:solidFill>
                  <a:schemeClr val="accent2">
                    <a:lumMod val="40000"/>
                    <a:lumOff val="60000"/>
                  </a:schemeClr>
                </a:solidFill>
                <a:effectLst>
                  <a:outerShdw blurRad="50800" dist="50800" dir="5400000" algn="ctr" rotWithShape="0">
                    <a:schemeClr val="tx1"/>
                  </a:outerShdw>
                </a:effectLst>
                <a:latin typeface="+mn-lt"/>
                <a:ea typeface="Tahoma" panose="020B0604030504040204" pitchFamily="34" charset="0"/>
                <a:cs typeface="Tahoma" panose="020B0604030504040204" pitchFamily="34" charset="0"/>
              </a:rPr>
              <a:t>Prophesies Concerning Antiochus IV Epiphanes (11:21-35)</a:t>
            </a:r>
          </a:p>
        </p:txBody>
      </p:sp>
      <p:sp>
        <p:nvSpPr>
          <p:cNvPr id="5" name="Content Placeholder 4">
            <a:extLst>
              <a:ext uri="{FF2B5EF4-FFF2-40B4-BE49-F238E27FC236}">
                <a16:creationId xmlns:a16="http://schemas.microsoft.com/office/drawing/2014/main" id="{9C6110CB-639F-44EA-DAD5-314FF12EFD0A}"/>
              </a:ext>
            </a:extLst>
          </p:cNvPr>
          <p:cNvSpPr>
            <a:spLocks noGrp="1"/>
          </p:cNvSpPr>
          <p:nvPr>
            <p:ph idx="1"/>
          </p:nvPr>
        </p:nvSpPr>
        <p:spPr>
          <a:xfrm>
            <a:off x="357809" y="1371600"/>
            <a:ext cx="11465223" cy="5424054"/>
          </a:xfrm>
        </p:spPr>
        <p:txBody>
          <a:bodyPr>
            <a:normAutofit fontScale="85000" lnSpcReduction="20000"/>
          </a:bodyPr>
          <a:lstStyle/>
          <a:p>
            <a:pPr marL="0" indent="0">
              <a:buNone/>
            </a:pPr>
            <a:r>
              <a:rPr lang="en-US" sz="40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11:25</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“With a large army he will stir up his strength and courage against the king of the South. The king of the South will wage war with a large and very powerful army, but he will not be able to stand because of the plots devised against him. </a:t>
            </a:r>
            <a:r>
              <a:rPr lang="en-US" sz="40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26</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Those who eat from the king's provisions will try to destroy him; his army will be swept away, and many will fall in battle. </a:t>
            </a:r>
            <a:r>
              <a:rPr lang="en-US" sz="40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27</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The two kings, with their hearts bent on evil, will sit at the same table and lie to each other, but to no avail, because an end will still come at the appointed time. </a:t>
            </a:r>
            <a:r>
              <a:rPr lang="en-US" sz="40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28</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The king of the North will return to his own country with great wealth, but his heart will be set against the holy covenant. He will take action against it and then return to his own country. </a:t>
            </a:r>
            <a:r>
              <a:rPr lang="en-US" sz="40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29</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the appointed time he will invade the South again, but this time the outcome will be different from what it was before. </a:t>
            </a:r>
          </a:p>
        </p:txBody>
      </p:sp>
    </p:spTree>
    <p:extLst>
      <p:ext uri="{BB962C8B-B14F-4D97-AF65-F5344CB8AC3E}">
        <p14:creationId xmlns:p14="http://schemas.microsoft.com/office/powerpoint/2010/main" val="210963989"/>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E6D6594A-CA8E-E61E-897B-48565B92CA7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F611709-14AA-F6DD-785B-85FFE6E94282}"/>
              </a:ext>
            </a:extLst>
          </p:cNvPr>
          <p:cNvSpPr>
            <a:spLocks noGrp="1"/>
          </p:cNvSpPr>
          <p:nvPr>
            <p:ph type="title"/>
          </p:nvPr>
        </p:nvSpPr>
        <p:spPr>
          <a:xfrm>
            <a:off x="0" y="0"/>
            <a:ext cx="12192000" cy="1240683"/>
          </a:xfrm>
        </p:spPr>
        <p:txBody>
          <a:bodyPr>
            <a:normAutofit fontScale="90000"/>
          </a:bodyPr>
          <a:lstStyle/>
          <a:p>
            <a:pPr algn="ctr"/>
            <a:r>
              <a:rPr lang="en-US" sz="4800" b="1" dirty="0">
                <a:solidFill>
                  <a:schemeClr val="accent2">
                    <a:lumMod val="40000"/>
                    <a:lumOff val="60000"/>
                  </a:schemeClr>
                </a:solidFill>
                <a:effectLst>
                  <a:outerShdw blurRad="50800" dist="50800" dir="5400000" algn="ctr" rotWithShape="0">
                    <a:schemeClr val="tx1"/>
                  </a:outerShdw>
                </a:effectLst>
                <a:latin typeface="+mn-lt"/>
                <a:ea typeface="Tahoma" panose="020B0604030504040204" pitchFamily="34" charset="0"/>
                <a:cs typeface="Tahoma" panose="020B0604030504040204" pitchFamily="34" charset="0"/>
              </a:rPr>
              <a:t>Prophesies Concerning Antiochus IV Epiphanes (11:21-35)</a:t>
            </a:r>
          </a:p>
        </p:txBody>
      </p:sp>
      <p:sp>
        <p:nvSpPr>
          <p:cNvPr id="5" name="Content Placeholder 4">
            <a:extLst>
              <a:ext uri="{FF2B5EF4-FFF2-40B4-BE49-F238E27FC236}">
                <a16:creationId xmlns:a16="http://schemas.microsoft.com/office/drawing/2014/main" id="{67DB0806-3D78-0F14-F39B-F2CEF3EE943F}"/>
              </a:ext>
            </a:extLst>
          </p:cNvPr>
          <p:cNvSpPr>
            <a:spLocks noGrp="1"/>
          </p:cNvSpPr>
          <p:nvPr>
            <p:ph idx="1"/>
          </p:nvPr>
        </p:nvSpPr>
        <p:spPr>
          <a:xfrm>
            <a:off x="357809" y="1240684"/>
            <a:ext cx="11465223" cy="5554970"/>
          </a:xfrm>
        </p:spPr>
        <p:txBody>
          <a:bodyPr>
            <a:normAutofit fontScale="85000" lnSpcReduction="20000"/>
          </a:bodyPr>
          <a:lstStyle/>
          <a:p>
            <a:pPr marL="0" indent="0">
              <a:buNone/>
            </a:pPr>
            <a:r>
              <a:rPr lang="en-US" sz="40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11:30</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Ships of the western coastlands will oppose him, and he will lose heart. Then he will turn back and vent his fury against the holy covenant. He will return and show favor to those who forsake the holy covenant. </a:t>
            </a:r>
            <a:r>
              <a:rPr lang="en-US" sz="40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31</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“His armed forces will rise up to desecrate the temple fortress and will abolish the daily sacrifice. Then they will set up the abomination that causes desolation. </a:t>
            </a:r>
            <a:r>
              <a:rPr lang="en-US" sz="40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32</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With flattery he will corrupt those who have violated the covenant, but the people who know their God will firmly resist him. </a:t>
            </a:r>
            <a:r>
              <a:rPr lang="en-US" sz="40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33</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“Those who are wise will instruct many, though for a time they will fall by the sword or be burned or captured or plundered. </a:t>
            </a:r>
            <a:r>
              <a:rPr lang="en-US" sz="40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34</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When they fall, they will receive a little help, and many who are not sincere will join them. </a:t>
            </a:r>
            <a:r>
              <a:rPr lang="en-US" sz="40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35</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Some of the wise will stumble, so that they may be refined, purified and made spotless until the time of the end, for it will still come at the appointed time. </a:t>
            </a:r>
            <a:r>
              <a:rPr lang="en-US" sz="40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(NIV)</a:t>
            </a:r>
            <a:endPar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187089710"/>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5A0141C8-7F31-D96C-FF8E-28E9C0D2072A}"/>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025BF6C-D5F3-5C05-5023-3227B9D16CF5}"/>
              </a:ext>
            </a:extLst>
          </p:cNvPr>
          <p:cNvSpPr>
            <a:spLocks noGrp="1"/>
          </p:cNvSpPr>
          <p:nvPr>
            <p:ph idx="1"/>
          </p:nvPr>
        </p:nvSpPr>
        <p:spPr>
          <a:xfrm>
            <a:off x="28197" y="1087612"/>
            <a:ext cx="12163803" cy="5434035"/>
          </a:xfrm>
        </p:spPr>
        <p:txBody>
          <a:bodyPr>
            <a:normAutofit fontScale="77500" lnSpcReduction="20000"/>
          </a:bodyPr>
          <a:lstStyle/>
          <a:p>
            <a:r>
              <a:rPr lang="en-US" sz="3600" dirty="0">
                <a:solidFill>
                  <a:schemeClr val="bg1"/>
                </a:solidFill>
                <a:effectLst>
                  <a:outerShdw blurRad="38100" dist="38100" dir="2700000" algn="ctr" rotWithShape="0">
                    <a:schemeClr val="tx1"/>
                  </a:outerShdw>
                </a:effectLst>
              </a:rPr>
              <a:t>When Seleucus IV died in 175 B.C., his younger brother, Antiochus IV, another son of Antiochus III, seized the throne.</a:t>
            </a:r>
            <a:r>
              <a:rPr lang="en-US" sz="3600" baseline="30000" dirty="0">
                <a:solidFill>
                  <a:srgbClr val="FFFFFF"/>
                </a:solidFill>
                <a:effectLst>
                  <a:outerShdw blurRad="50800" dist="50800" dir="5400000" algn="ctr">
                    <a:srgbClr val="000000"/>
                  </a:outerShdw>
                </a:effectLst>
                <a:latin typeface="Calibri" panose="020F0502020204030204" pitchFamily="34" charset="0"/>
              </a:rPr>
              <a:t> 1</a:t>
            </a:r>
            <a:r>
              <a:rPr lang="en-US" sz="3600" dirty="0">
                <a:solidFill>
                  <a:schemeClr val="bg1"/>
                </a:solidFill>
                <a:effectLst>
                  <a:outerShdw blurRad="38100" dist="38100" dir="2700000" algn="ctr" rotWithShape="0">
                    <a:schemeClr val="tx1"/>
                  </a:outerShdw>
                </a:effectLst>
              </a:rPr>
              <a:t> </a:t>
            </a:r>
          </a:p>
          <a:p>
            <a:r>
              <a:rPr lang="en-US" sz="3600" dirty="0">
                <a:solidFill>
                  <a:schemeClr val="bg1"/>
                </a:solidFill>
                <a:effectLst>
                  <a:outerShdw blurRad="38100" dist="38100" dir="2700000" algn="ctr" rotWithShape="0">
                    <a:schemeClr val="tx1"/>
                  </a:outerShdw>
                </a:effectLst>
              </a:rPr>
              <a:t>Antiochus IV is labeled here as a “</a:t>
            </a:r>
            <a:r>
              <a:rPr lang="en-US" sz="36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contemptible person</a:t>
            </a:r>
            <a:r>
              <a:rPr lang="en-US" sz="3600" dirty="0">
                <a:solidFill>
                  <a:schemeClr val="bg1"/>
                </a:solidFill>
                <a:effectLst>
                  <a:outerShdw blurRad="38100" dist="38100" dir="2700000" algn="ctr" rotWithShape="0">
                    <a:schemeClr val="tx1"/>
                  </a:outerShdw>
                </a:effectLst>
              </a:rPr>
              <a:t>” because from the Jewish vantage point he was a </a:t>
            </a:r>
            <a:r>
              <a:rPr lang="en-US" sz="3600" b="1" i="1" dirty="0">
                <a:solidFill>
                  <a:schemeClr val="bg1"/>
                </a:solidFill>
                <a:effectLst>
                  <a:outerShdw blurRad="38100" dist="38100" dir="2700000" algn="ctr" rotWithShape="0">
                    <a:schemeClr val="tx1"/>
                  </a:outerShdw>
                </a:effectLst>
              </a:rPr>
              <a:t>monster</a:t>
            </a:r>
            <a:r>
              <a:rPr lang="en-US" sz="3600" dirty="0">
                <a:solidFill>
                  <a:schemeClr val="bg1"/>
                </a:solidFill>
                <a:effectLst>
                  <a:outerShdw blurRad="38100" dist="38100" dir="2700000" algn="ctr" rotWithShape="0">
                    <a:schemeClr val="tx1"/>
                  </a:outerShdw>
                </a:effectLst>
              </a:rPr>
              <a:t>.</a:t>
            </a:r>
            <a:r>
              <a:rPr lang="en-US" sz="3600" baseline="30000" dirty="0">
                <a:solidFill>
                  <a:srgbClr val="FFFFFF"/>
                </a:solidFill>
                <a:effectLst>
                  <a:outerShdw blurRad="50800" dist="50800" dir="5400000" algn="ctr">
                    <a:srgbClr val="000000"/>
                  </a:outerShdw>
                </a:effectLst>
                <a:latin typeface="Calibri" panose="020F0502020204030204" pitchFamily="34" charset="0"/>
              </a:rPr>
              <a:t> 1</a:t>
            </a:r>
            <a:r>
              <a:rPr lang="en-US" sz="3600" dirty="0">
                <a:solidFill>
                  <a:schemeClr val="bg1"/>
                </a:solidFill>
                <a:effectLst>
                  <a:outerShdw blurRad="38100" dist="38100" dir="2700000" algn="ctr" rotWithShape="0">
                    <a:schemeClr val="tx1"/>
                  </a:outerShdw>
                </a:effectLst>
              </a:rPr>
              <a:t> </a:t>
            </a:r>
          </a:p>
          <a:p>
            <a:r>
              <a:rPr lang="en-US" sz="3600" dirty="0">
                <a:solidFill>
                  <a:schemeClr val="bg1"/>
                </a:solidFill>
                <a:effectLst>
                  <a:outerShdw blurRad="38100" dist="38100" dir="2700000" algn="ctr" rotWithShape="0">
                    <a:schemeClr val="tx1"/>
                  </a:outerShdw>
                </a:effectLst>
              </a:rPr>
              <a:t>Antiochus IV severely persecuted the Jews, massacring thousands, and represented one of the greatest threats to Yahweh worship in all of Israel’s history.</a:t>
            </a:r>
            <a:r>
              <a:rPr lang="en-US" sz="3600" baseline="30000" dirty="0">
                <a:solidFill>
                  <a:srgbClr val="FFFFFF"/>
                </a:solidFill>
                <a:effectLst>
                  <a:outerShdw blurRad="50800" dist="50800" dir="5400000" algn="ctr">
                    <a:srgbClr val="000000"/>
                  </a:outerShdw>
                </a:effectLst>
                <a:latin typeface="Calibri" panose="020F0502020204030204" pitchFamily="34" charset="0"/>
              </a:rPr>
              <a:t> 1</a:t>
            </a:r>
            <a:r>
              <a:rPr lang="en-US" sz="3600" dirty="0">
                <a:solidFill>
                  <a:schemeClr val="bg1"/>
                </a:solidFill>
                <a:effectLst>
                  <a:outerShdw blurRad="38100" dist="38100" dir="2700000" algn="ctr" rotWithShape="0">
                    <a:schemeClr val="tx1"/>
                  </a:outerShdw>
                </a:effectLst>
              </a:rPr>
              <a:t> </a:t>
            </a:r>
          </a:p>
          <a:p>
            <a:r>
              <a:rPr lang="en-US" sz="3600" dirty="0">
                <a:solidFill>
                  <a:schemeClr val="bg1"/>
                </a:solidFill>
                <a:effectLst>
                  <a:outerShdw blurRad="38100" dist="38100" dir="2700000" algn="ctr" rotWithShape="0">
                    <a:schemeClr val="tx1"/>
                  </a:outerShdw>
                </a:effectLst>
              </a:rPr>
              <a:t>This arrogant monarch referred to himself as Epiphanes, the “Manifest One,” or “Illustrious One”; but others called him </a:t>
            </a:r>
            <a:r>
              <a:rPr lang="en-US" sz="3600" dirty="0" err="1">
                <a:solidFill>
                  <a:schemeClr val="bg1"/>
                </a:solidFill>
                <a:effectLst>
                  <a:outerShdw blurRad="38100" dist="38100" dir="2700000" algn="ctr" rotWithShape="0">
                    <a:schemeClr val="tx1"/>
                  </a:outerShdw>
                </a:effectLst>
              </a:rPr>
              <a:t>Epimanes</a:t>
            </a:r>
            <a:r>
              <a:rPr lang="en-US" sz="3600" dirty="0">
                <a:solidFill>
                  <a:schemeClr val="bg1"/>
                </a:solidFill>
                <a:effectLst>
                  <a:outerShdw blurRad="38100" dist="38100" dir="2700000" algn="ctr" rotWithShape="0">
                    <a:schemeClr val="tx1"/>
                  </a:outerShdw>
                </a:effectLst>
              </a:rPr>
              <a:t>, the “Madman.”</a:t>
            </a:r>
            <a:r>
              <a:rPr lang="en-US" sz="3600" baseline="30000" dirty="0">
                <a:solidFill>
                  <a:srgbClr val="FFFFFF"/>
                </a:solidFill>
                <a:effectLst>
                  <a:outerShdw blurRad="50800" dist="50800" dir="5400000" algn="ctr">
                    <a:srgbClr val="000000"/>
                  </a:outerShdw>
                </a:effectLst>
                <a:latin typeface="Calibri" panose="020F0502020204030204" pitchFamily="34" charset="0"/>
              </a:rPr>
              <a:t> 1</a:t>
            </a:r>
            <a:endParaRPr lang="en-US" sz="3600" dirty="0">
              <a:solidFill>
                <a:schemeClr val="bg1"/>
              </a:solidFill>
              <a:effectLst>
                <a:outerShdw blurRad="38100" dist="38100" dir="2700000" algn="ctr" rotWithShape="0">
                  <a:schemeClr val="tx1"/>
                </a:outerShdw>
              </a:effectLst>
            </a:endParaRPr>
          </a:p>
          <a:p>
            <a:r>
              <a:rPr lang="en-US" sz="3600" dirty="0">
                <a:solidFill>
                  <a:schemeClr val="bg1"/>
                </a:solidFill>
                <a:effectLst>
                  <a:outerShdw blurRad="38100" dist="38100" dir="2700000" algn="ctr" rotWithShape="0">
                    <a:schemeClr val="tx1"/>
                  </a:outerShdw>
                </a:effectLst>
              </a:rPr>
              <a:t>The honor of “</a:t>
            </a:r>
            <a:r>
              <a:rPr lang="en-US" sz="36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royal majesty</a:t>
            </a:r>
            <a:r>
              <a:rPr lang="en-US" sz="3600" dirty="0">
                <a:solidFill>
                  <a:schemeClr val="bg1"/>
                </a:solidFill>
                <a:effectLst>
                  <a:outerShdw blurRad="38100" dist="38100" dir="2700000" algn="ctr" rotWithShape="0">
                    <a:schemeClr val="tx1"/>
                  </a:outerShdw>
                </a:effectLst>
              </a:rPr>
              <a:t>” was not due Antiochus, for the throne rightfully belonged to Demetrius I, the son of Seleucus IV.</a:t>
            </a:r>
            <a:r>
              <a:rPr lang="en-US" sz="3600" baseline="30000" dirty="0">
                <a:solidFill>
                  <a:srgbClr val="FFFFFF"/>
                </a:solidFill>
                <a:effectLst>
                  <a:outerShdw blurRad="50800" dist="50800" dir="5400000" algn="ctr">
                    <a:srgbClr val="000000"/>
                  </a:outerShdw>
                </a:effectLst>
                <a:latin typeface="Calibri" panose="020F0502020204030204" pitchFamily="34" charset="0"/>
              </a:rPr>
              <a:t> 1</a:t>
            </a:r>
            <a:r>
              <a:rPr lang="en-US" sz="3600" dirty="0">
                <a:solidFill>
                  <a:schemeClr val="bg1"/>
                </a:solidFill>
                <a:effectLst>
                  <a:outerShdw blurRad="38100" dist="38100" dir="2700000" algn="ctr" rotWithShape="0">
                    <a:schemeClr val="tx1"/>
                  </a:outerShdw>
                </a:effectLst>
              </a:rPr>
              <a:t> </a:t>
            </a:r>
          </a:p>
          <a:p>
            <a:r>
              <a:rPr lang="en-US" sz="3600" dirty="0">
                <a:solidFill>
                  <a:schemeClr val="bg1"/>
                </a:solidFill>
                <a:effectLst>
                  <a:outerShdw blurRad="38100" dist="38100" dir="2700000" algn="ctr" rotWithShape="0">
                    <a:schemeClr val="tx1"/>
                  </a:outerShdw>
                </a:effectLst>
              </a:rPr>
              <a:t>However, Demetrius I was being held hostage in Rome, and this allowed Antiochus IV to seize power.</a:t>
            </a:r>
            <a:r>
              <a:rPr lang="en-US" sz="3600" baseline="30000" dirty="0">
                <a:solidFill>
                  <a:srgbClr val="FFFFFF"/>
                </a:solidFill>
                <a:effectLst>
                  <a:outerShdw blurRad="50800" dist="50800" dir="5400000" algn="ctr">
                    <a:srgbClr val="000000"/>
                  </a:outerShdw>
                </a:effectLst>
                <a:latin typeface="Calibri" panose="020F0502020204030204" pitchFamily="34" charset="0"/>
              </a:rPr>
              <a:t> 1</a:t>
            </a:r>
            <a:endParaRPr lang="en-US" sz="3600" dirty="0">
              <a:solidFill>
                <a:schemeClr val="bg1"/>
              </a:solidFill>
              <a:effectLst>
                <a:outerShdw blurRad="38100" dist="38100" dir="2700000" algn="ctr" rotWithShape="0">
                  <a:schemeClr val="tx1"/>
                </a:outerShdw>
              </a:effectLst>
            </a:endParaRPr>
          </a:p>
          <a:p>
            <a:r>
              <a:rPr lang="en-US" sz="3600" dirty="0">
                <a:solidFill>
                  <a:schemeClr val="bg1"/>
                </a:solidFill>
                <a:effectLst>
                  <a:outerShdw blurRad="38100" dist="38100" dir="2700000" algn="ctr" rotWithShape="0">
                    <a:schemeClr val="tx1"/>
                  </a:outerShdw>
                </a:effectLst>
              </a:rPr>
              <a:t>A crafty one, he will arise suddenly (“</a:t>
            </a:r>
            <a:r>
              <a:rPr lang="en-US" sz="36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without warning</a:t>
            </a:r>
            <a:r>
              <a:rPr lang="en-US" sz="3600" dirty="0">
                <a:solidFill>
                  <a:schemeClr val="bg1"/>
                </a:solidFill>
                <a:effectLst>
                  <a:outerShdw blurRad="38100" dist="38100" dir="2700000" algn="ctr" rotWithShape="0">
                    <a:schemeClr val="tx1"/>
                  </a:outerShdw>
                </a:effectLst>
              </a:rPr>
              <a:t>”) through “</a:t>
            </a:r>
            <a:r>
              <a:rPr lang="en-US" sz="36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flatteries</a:t>
            </a:r>
            <a:r>
              <a:rPr lang="en-US" sz="3600" dirty="0">
                <a:solidFill>
                  <a:schemeClr val="bg1"/>
                </a:solidFill>
                <a:effectLst>
                  <a:outerShdw blurRad="38100" dist="38100" dir="2700000" algn="ctr" rotWithShape="0">
                    <a:schemeClr val="tx1"/>
                  </a:outerShdw>
                </a:effectLst>
              </a:rPr>
              <a:t>”.</a:t>
            </a:r>
            <a:r>
              <a:rPr lang="en-US" sz="3600" baseline="30000" dirty="0">
                <a:solidFill>
                  <a:srgbClr val="FFFFFF"/>
                </a:solidFill>
                <a:effectLst>
                  <a:outerShdw blurRad="50800" dist="50800" dir="5400000" algn="ctr">
                    <a:srgbClr val="000000"/>
                  </a:outerShdw>
                </a:effectLst>
                <a:latin typeface="Calibri" panose="020F0502020204030204" pitchFamily="34" charset="0"/>
              </a:rPr>
              <a:t> 2</a:t>
            </a:r>
            <a:r>
              <a:rPr lang="en-US" sz="3600" dirty="0">
                <a:solidFill>
                  <a:schemeClr val="bg1"/>
                </a:solidFill>
                <a:effectLst>
                  <a:outerShdw blurRad="38100" dist="38100" dir="2700000" algn="ctr" rotWithShape="0">
                    <a:schemeClr val="tx1"/>
                  </a:outerShdw>
                </a:effectLst>
              </a:rPr>
              <a:t> </a:t>
            </a:r>
          </a:p>
        </p:txBody>
      </p:sp>
      <p:sp>
        <p:nvSpPr>
          <p:cNvPr id="7" name="Title 1">
            <a:extLst>
              <a:ext uri="{FF2B5EF4-FFF2-40B4-BE49-F238E27FC236}">
                <a16:creationId xmlns:a16="http://schemas.microsoft.com/office/drawing/2014/main" id="{48499015-F487-42F1-EEB1-E7EFEDF96C31}"/>
              </a:ext>
            </a:extLst>
          </p:cNvPr>
          <p:cNvSpPr>
            <a:spLocks noGrp="1"/>
          </p:cNvSpPr>
          <p:nvPr>
            <p:ph type="title"/>
          </p:nvPr>
        </p:nvSpPr>
        <p:spPr>
          <a:xfrm>
            <a:off x="0" y="8"/>
            <a:ext cx="12192000" cy="868069"/>
          </a:xfrm>
          <a:solidFill>
            <a:schemeClr val="tx1"/>
          </a:solidFill>
          <a:ln w="25400">
            <a:solidFill>
              <a:srgbClr val="FFFF99"/>
            </a:solidFill>
          </a:ln>
        </p:spPr>
        <p:txBody>
          <a:bodyPr>
            <a:noAutofit/>
          </a:bodyPr>
          <a:lstStyle/>
          <a:p>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11:21</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In his place shall arise a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contemptible person </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to whom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royal majesty </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has not been given. He shall come in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without warning </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and obtain the kingdom by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flatteries</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1C1C4E63-A46D-B4AA-6008-36DA64237AAD}"/>
              </a:ext>
            </a:extLst>
          </p:cNvPr>
          <p:cNvSpPr txBox="1"/>
          <p:nvPr/>
        </p:nvSpPr>
        <p:spPr>
          <a:xfrm>
            <a:off x="0" y="6211669"/>
            <a:ext cx="12192000" cy="646331"/>
          </a:xfrm>
          <a:prstGeom prst="rect">
            <a:avLst/>
          </a:prstGeom>
          <a:noFill/>
        </p:spPr>
        <p:txBody>
          <a:bodyPr wrap="square" rtlCol="0">
            <a:spAutoFit/>
          </a:bodyPr>
          <a:lstStyle/>
          <a:p>
            <a:pPr lvl="0">
              <a:defRPr/>
            </a:pPr>
            <a:r>
              <a:rPr lang="en-US" baseline="30000" dirty="0">
                <a:solidFill>
                  <a:srgbClr val="FFFFFF"/>
                </a:solidFill>
                <a:effectLst>
                  <a:outerShdw blurRad="50800" dist="50800" dir="5400000" algn="ctr">
                    <a:srgbClr val="000000"/>
                  </a:outerShdw>
                </a:effectLst>
                <a:latin typeface="Calibri" panose="020F0502020204030204" pitchFamily="34" charset="0"/>
              </a:rPr>
              <a:t>1 </a:t>
            </a: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Miller, Stephen R., </a:t>
            </a:r>
            <a:r>
              <a:rPr kumimoji="0" lang="en-US" sz="1800" b="0" i="1"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Daniel, vol. 18, The New American Commentary </a:t>
            </a: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(pp. </a:t>
            </a:r>
            <a:r>
              <a:rPr lang="en-US" dirty="0">
                <a:solidFill>
                  <a:schemeClr val="bg1"/>
                </a:solidFill>
                <a:effectLst>
                  <a:outerShdw blurRad="38100" dist="38100" dir="2700000" algn="ctr" rotWithShape="0">
                    <a:schemeClr val="tx1"/>
                  </a:outerShdw>
                </a:effectLst>
              </a:rPr>
              <a:t>298–299</a:t>
            </a: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a:t>
            </a:r>
          </a:p>
          <a:p>
            <a:pPr>
              <a:defRPr/>
            </a:pPr>
            <a:r>
              <a:rPr lang="en-US" baseline="30000" dirty="0">
                <a:solidFill>
                  <a:srgbClr val="FFFFFF"/>
                </a:solidFill>
                <a:effectLst>
                  <a:outerShdw blurRad="50800" dist="50800" dir="5400000" algn="ctr">
                    <a:srgbClr val="000000"/>
                  </a:outerShdw>
                </a:effectLst>
                <a:latin typeface="Calibri" panose="020F0502020204030204" pitchFamily="34" charset="0"/>
              </a:rPr>
              <a:t>2 </a:t>
            </a:r>
            <a:r>
              <a:rPr lang="en-US" dirty="0">
                <a:solidFill>
                  <a:srgbClr val="FFFFFF"/>
                </a:solidFill>
                <a:effectLst>
                  <a:outerShdw blurRad="50800" dist="50800" dir="5400000" algn="ctr">
                    <a:srgbClr val="000000"/>
                  </a:outerShdw>
                </a:effectLst>
                <a:latin typeface="Calibri" panose="020F0502020204030204" pitchFamily="34" charset="0"/>
              </a:rPr>
              <a:t>House, Paul R.; </a:t>
            </a:r>
            <a:r>
              <a:rPr lang="en-US" i="1" dirty="0">
                <a:solidFill>
                  <a:srgbClr val="FFFFFF"/>
                </a:solidFill>
                <a:effectLst>
                  <a:outerShdw blurRad="50800" dist="50800" dir="5400000" algn="ctr">
                    <a:srgbClr val="000000"/>
                  </a:outerShdw>
                </a:effectLst>
                <a:latin typeface="Calibri" panose="020F0502020204030204" pitchFamily="34" charset="0"/>
              </a:rPr>
              <a:t>Daniel (Tyndale Old Testament Commentaries);</a:t>
            </a:r>
            <a:r>
              <a:rPr lang="en-US" dirty="0">
                <a:solidFill>
                  <a:srgbClr val="FFFFFF"/>
                </a:solidFill>
                <a:effectLst>
                  <a:outerShdw blurRad="50800" dist="50800" dir="5400000" algn="ctr">
                    <a:srgbClr val="000000"/>
                  </a:outerShdw>
                </a:effectLst>
                <a:latin typeface="Calibri" panose="020F0502020204030204" pitchFamily="34" charset="0"/>
              </a:rPr>
              <a:t> (p. </a:t>
            </a:r>
            <a:r>
              <a:rPr lang="en-US" dirty="0">
                <a:solidFill>
                  <a:schemeClr val="bg1"/>
                </a:solidFill>
                <a:effectLst>
                  <a:outerShdw blurRad="38100" dist="38100" dir="2700000" algn="ctr" rotWithShape="0">
                    <a:schemeClr val="tx1"/>
                  </a:outerShdw>
                </a:effectLst>
              </a:rPr>
              <a:t>174</a:t>
            </a:r>
            <a:r>
              <a:rPr lang="en-US" dirty="0">
                <a:solidFill>
                  <a:srgbClr val="FFFFFF"/>
                </a:solidFill>
                <a:effectLst>
                  <a:outerShdw blurRad="50800" dist="50800" dir="5400000" algn="ctr">
                    <a:srgbClr val="000000"/>
                  </a:outerShdw>
                </a:effectLst>
                <a:latin typeface="Calibri" panose="020F0502020204030204" pitchFamily="34" charset="0"/>
              </a:rPr>
              <a:t>)</a:t>
            </a:r>
            <a:endParaRPr lang="en-US" dirty="0">
              <a:solidFill>
                <a:prstClr val="black"/>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682481594"/>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 calcmode="lin" valueType="num">
                                      <p:cBhvr>
                                        <p:cTn id="35"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5">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 calcmode="lin" valueType="num">
                                      <p:cBhvr>
                                        <p:cTn id="42"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5">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5">
                                            <p:txEl>
                                              <p:pRg st="6" end="6"/>
                                            </p:txEl>
                                          </p:spTgt>
                                        </p:tgtEl>
                                        <p:attrNameLst>
                                          <p:attrName>style.visibility</p:attrName>
                                        </p:attrNameLst>
                                      </p:cBhvr>
                                      <p:to>
                                        <p:strVal val="visible"/>
                                      </p:to>
                                    </p:set>
                                    <p:anim calcmode="lin" valueType="num">
                                      <p:cBhvr>
                                        <p:cTn id="49" dur="500" fill="hold"/>
                                        <p:tgtEl>
                                          <p:spTgt spid="5">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5">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CD6B50AC-D277-747A-AA0B-4C0F084DEAC2}"/>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7B41722E-63C8-2BF3-3E1D-EB0BC911C6CD}"/>
              </a:ext>
            </a:extLst>
          </p:cNvPr>
          <p:cNvSpPr>
            <a:spLocks noGrp="1"/>
          </p:cNvSpPr>
          <p:nvPr>
            <p:ph idx="1"/>
          </p:nvPr>
        </p:nvSpPr>
        <p:spPr>
          <a:xfrm>
            <a:off x="28197" y="1236657"/>
            <a:ext cx="12163803" cy="4946622"/>
          </a:xfrm>
        </p:spPr>
        <p:txBody>
          <a:bodyPr>
            <a:normAutofit lnSpcReduction="10000"/>
          </a:bodyPr>
          <a:lstStyle/>
          <a:p>
            <a:r>
              <a:rPr lang="en-US" sz="3200" dirty="0">
                <a:solidFill>
                  <a:schemeClr val="bg1"/>
                </a:solidFill>
                <a:effectLst>
                  <a:outerShdw blurRad="38100" dist="38100" dir="2700000" algn="ctr" rotWithShape="0">
                    <a:schemeClr val="tx1"/>
                  </a:outerShdw>
                </a:effectLst>
              </a:rPr>
              <a:t>Commentaries disagree over the interpretation of these two verses.</a:t>
            </a:r>
          </a:p>
          <a:p>
            <a:r>
              <a:rPr lang="en-US" sz="3200" dirty="0">
                <a:solidFill>
                  <a:schemeClr val="bg1"/>
                </a:solidFill>
                <a:effectLst>
                  <a:outerShdw blurRad="38100" dist="38100" dir="2700000" algn="ctr" rotWithShape="0">
                    <a:schemeClr val="tx1"/>
                  </a:outerShdw>
                </a:effectLst>
              </a:rPr>
              <a:t>I’m inclined to see them as a general description of how Antiochus IV was able to exert the kind of power that he did in the region.</a:t>
            </a:r>
          </a:p>
          <a:p>
            <a:r>
              <a:rPr lang="en-US" sz="3200" dirty="0">
                <a:solidFill>
                  <a:schemeClr val="bg1"/>
                </a:solidFill>
                <a:effectLst>
                  <a:outerShdw blurRad="38100" dist="38100" dir="2700000" algn="ctr" rotWithShape="0">
                    <a:schemeClr val="tx1"/>
                  </a:outerShdw>
                </a:effectLst>
              </a:rPr>
              <a:t>Verse 22 begins with a description of how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armies</a:t>
            </a:r>
            <a:r>
              <a:rPr lang="en-US" sz="3200" dirty="0">
                <a:solidFill>
                  <a:schemeClr val="bg1"/>
                </a:solidFill>
                <a:effectLst>
                  <a:outerShdw blurRad="38100" dist="38100" dir="2700000" algn="ctr" rotWithShape="0">
                    <a:schemeClr val="tx1"/>
                  </a:outerShdw>
                </a:effectLst>
              </a:rPr>
              <a:t>” were often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utterly swept away before him and broken, even the prince of the covenant. </a:t>
            </a:r>
            <a:r>
              <a:rPr lang="en-US" sz="3200" dirty="0">
                <a:solidFill>
                  <a:schemeClr val="bg1"/>
                </a:solidFill>
                <a:effectLst>
                  <a:outerShdw blurRad="38100" dist="38100" dir="2700000" algn="ctr" rotWithShape="0">
                    <a:schemeClr val="tx1"/>
                  </a:outerShdw>
                </a:effectLst>
              </a:rPr>
              <a:t>”</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p>
          <a:p>
            <a:r>
              <a:rPr lang="en-US" sz="3200" dirty="0">
                <a:solidFill>
                  <a:schemeClr val="bg1"/>
                </a:solidFill>
                <a:effectLst>
                  <a:outerShdw blurRad="38100" dist="38100" dir="2700000" algn="ctr" rotWithShape="0">
                    <a:schemeClr val="tx1"/>
                  </a:outerShdw>
                </a:effectLst>
              </a:rPr>
              <a:t>Some commentaries understand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 prince of the covenant</a:t>
            </a:r>
            <a:r>
              <a:rPr lang="en-US" sz="3200" dirty="0">
                <a:solidFill>
                  <a:schemeClr val="bg1"/>
                </a:solidFill>
                <a:effectLst>
                  <a:outerShdw blurRad="38100" dist="38100" dir="2700000" algn="ctr" rotWithShape="0">
                    <a:schemeClr val="tx1"/>
                  </a:outerShdw>
                </a:effectLst>
              </a:rPr>
              <a:t>” to be a reference to Ptolemy VI, a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prince</a:t>
            </a:r>
            <a:r>
              <a:rPr lang="en-US" sz="3200" dirty="0">
                <a:solidFill>
                  <a:schemeClr val="bg1"/>
                </a:solidFill>
                <a:effectLst>
                  <a:outerShdw blurRad="38100" dist="38100" dir="2700000" algn="ctr" rotWithShape="0">
                    <a:schemeClr val="tx1"/>
                  </a:outerShdw>
                </a:effectLst>
              </a:rPr>
              <a:t>” who, after being captured by Antiochus, agreed (made a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covenant</a:t>
            </a:r>
            <a:r>
              <a:rPr lang="en-US" sz="3200" dirty="0">
                <a:solidFill>
                  <a:schemeClr val="bg1"/>
                </a:solidFill>
                <a:effectLst>
                  <a:outerShdw blurRad="38100" dist="38100" dir="2700000" algn="ctr" rotWithShape="0">
                    <a:schemeClr val="tx1"/>
                  </a:outerShdw>
                </a:effectLst>
              </a:rPr>
              <a:t>”) to become an </a:t>
            </a:r>
            <a:r>
              <a:rPr lang="en-US" sz="3200" b="1" i="1" dirty="0">
                <a:solidFill>
                  <a:schemeClr val="bg1"/>
                </a:solidFill>
                <a:effectLst>
                  <a:outerShdw blurRad="38100" dist="38100" dir="2700000" algn="ctr" rotWithShape="0">
                    <a:schemeClr val="tx1"/>
                  </a:outerShdw>
                </a:effectLst>
              </a:rPr>
              <a:t>ally</a:t>
            </a:r>
            <a:r>
              <a:rPr lang="en-US" sz="3200" dirty="0">
                <a:solidFill>
                  <a:schemeClr val="bg1"/>
                </a:solidFill>
                <a:effectLst>
                  <a:outerShdw blurRad="38100" dist="38100" dir="2700000" algn="ctr" rotWithShape="0">
                    <a:schemeClr val="tx1"/>
                  </a:outerShdw>
                </a:effectLst>
              </a:rPr>
              <a:t> of Antiochus IV if Antiochus would help him regain his throne in Egypt, which had been taken by his younger brother, Ptolemy VII.</a:t>
            </a:r>
            <a:r>
              <a:rPr lang="en-US" sz="3200" baseline="30000" dirty="0">
                <a:solidFill>
                  <a:srgbClr val="FFFFFF"/>
                </a:solidFill>
                <a:effectLst>
                  <a:outerShdw blurRad="50800" dist="50800" dir="5400000" algn="ctr">
                    <a:srgbClr val="000000"/>
                  </a:outerShdw>
                </a:effectLst>
                <a:latin typeface="Calibri" panose="020F0502020204030204" pitchFamily="34" charset="0"/>
              </a:rPr>
              <a:t> 1</a:t>
            </a:r>
            <a:r>
              <a:rPr lang="en-US" sz="3200" dirty="0">
                <a:solidFill>
                  <a:schemeClr val="bg1"/>
                </a:solidFill>
                <a:effectLst>
                  <a:outerShdw blurRad="38100" dist="38100" dir="2700000" algn="ctr" rotWithShape="0">
                    <a:schemeClr val="tx1"/>
                  </a:outerShdw>
                </a:effectLst>
              </a:rPr>
              <a:t> </a:t>
            </a:r>
          </a:p>
        </p:txBody>
      </p:sp>
      <p:sp>
        <p:nvSpPr>
          <p:cNvPr id="7" name="Title 1">
            <a:extLst>
              <a:ext uri="{FF2B5EF4-FFF2-40B4-BE49-F238E27FC236}">
                <a16:creationId xmlns:a16="http://schemas.microsoft.com/office/drawing/2014/main" id="{52D1E8D2-0730-10DC-21BF-ABD45E5175E5}"/>
              </a:ext>
            </a:extLst>
          </p:cNvPr>
          <p:cNvSpPr>
            <a:spLocks noGrp="1"/>
          </p:cNvSpPr>
          <p:nvPr>
            <p:ph type="title"/>
          </p:nvPr>
        </p:nvSpPr>
        <p:spPr>
          <a:xfrm>
            <a:off x="0" y="8"/>
            <a:ext cx="12192000" cy="1135943"/>
          </a:xfrm>
          <a:solidFill>
            <a:schemeClr val="tx1"/>
          </a:solidFill>
          <a:ln w="25400">
            <a:solidFill>
              <a:srgbClr val="FFFF99"/>
            </a:solidFill>
          </a:ln>
        </p:spPr>
        <p:txBody>
          <a:bodyPr>
            <a:noAutofit/>
          </a:bodyPr>
          <a:lstStyle/>
          <a:p>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11:22</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Armies</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shall be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utterly swept away before him and broken, even the prince of the covenant</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23</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from the time that an alliance is made with him he shall act deceitfully, and he shall become strong with a small people.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0A799D03-C387-46D4-D559-F7319B2969AE}"/>
              </a:ext>
            </a:extLst>
          </p:cNvPr>
          <p:cNvSpPr txBox="1"/>
          <p:nvPr/>
        </p:nvSpPr>
        <p:spPr>
          <a:xfrm>
            <a:off x="0" y="6211669"/>
            <a:ext cx="12192000" cy="646331"/>
          </a:xfrm>
          <a:prstGeom prst="rect">
            <a:avLst/>
          </a:prstGeom>
          <a:noFill/>
        </p:spPr>
        <p:txBody>
          <a:bodyPr wrap="square" rtlCol="0">
            <a:spAutoFit/>
          </a:bodyPr>
          <a:lstStyle/>
          <a:p>
            <a:pPr lvl="0">
              <a:defRPr/>
            </a:pPr>
            <a:r>
              <a:rPr lang="en-US" baseline="30000" dirty="0">
                <a:solidFill>
                  <a:srgbClr val="FFFFFF"/>
                </a:solidFill>
                <a:effectLst>
                  <a:outerShdw blurRad="50800" dist="50800" dir="5400000" algn="ctr">
                    <a:srgbClr val="000000"/>
                  </a:outerShdw>
                </a:effectLst>
                <a:latin typeface="Calibri" panose="020F0502020204030204" pitchFamily="34" charset="0"/>
              </a:rPr>
              <a:t>1 </a:t>
            </a:r>
            <a:r>
              <a:rPr lang="en-US" dirty="0">
                <a:solidFill>
                  <a:srgbClr val="FFFFFF"/>
                </a:solidFill>
                <a:effectLst>
                  <a:outerShdw blurRad="50800" dist="50800" dir="5400000" algn="ctr">
                    <a:srgbClr val="000000"/>
                  </a:outerShdw>
                </a:effectLst>
                <a:latin typeface="Calibri" panose="020F0502020204030204" pitchFamily="34" charset="0"/>
              </a:rPr>
              <a:t>Miller, Stephen R., </a:t>
            </a:r>
            <a:r>
              <a:rPr lang="en-US" i="1" dirty="0">
                <a:solidFill>
                  <a:srgbClr val="FFFFFF"/>
                </a:solidFill>
                <a:effectLst>
                  <a:outerShdw blurRad="50800" dist="50800" dir="5400000" algn="ctr">
                    <a:srgbClr val="000000"/>
                  </a:outerShdw>
                </a:effectLst>
                <a:latin typeface="Calibri" panose="020F0502020204030204" pitchFamily="34" charset="0"/>
              </a:rPr>
              <a:t>Daniel, vol. 18, The New American Commentary </a:t>
            </a:r>
            <a:r>
              <a:rPr lang="en-US" dirty="0">
                <a:solidFill>
                  <a:srgbClr val="FFFFFF"/>
                </a:solidFill>
                <a:effectLst>
                  <a:outerShdw blurRad="50800" dist="50800" dir="5400000" algn="ctr">
                    <a:srgbClr val="000000"/>
                  </a:outerShdw>
                </a:effectLst>
                <a:latin typeface="Calibri" panose="020F0502020204030204" pitchFamily="34" charset="0"/>
              </a:rPr>
              <a:t>(p. </a:t>
            </a:r>
            <a:r>
              <a:rPr lang="en-US" dirty="0">
                <a:solidFill>
                  <a:schemeClr val="bg1"/>
                </a:solidFill>
                <a:effectLst>
                  <a:outerShdw blurRad="38100" dist="38100" dir="2700000" algn="ctr" rotWithShape="0">
                    <a:schemeClr val="tx1"/>
                  </a:outerShdw>
                </a:effectLst>
              </a:rPr>
              <a:t>299</a:t>
            </a:r>
            <a:r>
              <a:rPr lang="en-US" dirty="0">
                <a:solidFill>
                  <a:srgbClr val="FFFFFF"/>
                </a:solidFill>
                <a:effectLst>
                  <a:outerShdw blurRad="50800" dist="50800" dir="5400000" algn="ctr">
                    <a:srgbClr val="000000"/>
                  </a:outerShdw>
                </a:effectLst>
                <a:latin typeface="Calibri" panose="020F0502020204030204" pitchFamily="34" charset="0"/>
              </a:rPr>
              <a:t>)</a:t>
            </a:r>
          </a:p>
          <a:p>
            <a:pPr lvl="0">
              <a:defRPr/>
            </a:pPr>
            <a:r>
              <a:rPr lang="en-US" baseline="30000" dirty="0">
                <a:solidFill>
                  <a:srgbClr val="FFFFFF"/>
                </a:solidFill>
                <a:effectLst>
                  <a:outerShdw blurRad="50800" dist="50800" dir="5400000" algn="ctr">
                    <a:srgbClr val="000000"/>
                  </a:outerShdw>
                </a:effectLst>
                <a:latin typeface="Calibri" panose="020F0502020204030204" pitchFamily="34" charset="0"/>
              </a:rPr>
              <a:t>2 </a:t>
            </a: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Howe, Thomas A.; </a:t>
            </a:r>
            <a:r>
              <a:rPr lang="en-US" sz="1800" i="1" kern="1200" dirty="0">
                <a:solidFill>
                  <a:srgbClr val="FFFFFF"/>
                </a:solidFill>
                <a:effectLst>
                  <a:outerShdw blurRad="50800" dist="50800" dir="5400000" algn="ctr">
                    <a:srgbClr val="000000"/>
                  </a:outerShdw>
                </a:effectLst>
                <a:latin typeface="Calibri" panose="020F0502020204030204" pitchFamily="34" charset="0"/>
                <a:ea typeface="+mn-ea"/>
                <a:cs typeface="+mn-cs"/>
              </a:rPr>
              <a:t>Daniel in the Preterists' Den: A Critical Look at Preterist Interpretations of Daniel</a:t>
            </a: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a:t>
            </a:r>
            <a:r>
              <a:rPr lang="en-US" sz="1800" i="1" kern="1200" dirty="0">
                <a:solidFill>
                  <a:srgbClr val="FFFFFF"/>
                </a:solidFill>
                <a:effectLst>
                  <a:outerShdw blurRad="50800" dist="50800" dir="5400000" algn="ctr">
                    <a:srgbClr val="000000"/>
                  </a:outerShdw>
                </a:effectLst>
                <a:latin typeface="Calibri" panose="020F0502020204030204" pitchFamily="34" charset="0"/>
                <a:ea typeface="+mn-ea"/>
                <a:cs typeface="+mn-cs"/>
              </a:rPr>
              <a:t> </a:t>
            </a: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(p. 217)</a:t>
            </a:r>
            <a:endParaRPr lang="en-US" dirty="0">
              <a:solidFill>
                <a:prstClr val="black"/>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198857713"/>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D1AE17EC-C078-B62C-CB55-4629DC5F9B8B}"/>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145F6F67-67C1-AC58-2351-CFD3B2AE0F16}"/>
              </a:ext>
            </a:extLst>
          </p:cNvPr>
          <p:cNvSpPr>
            <a:spLocks noGrp="1"/>
          </p:cNvSpPr>
          <p:nvPr>
            <p:ph idx="1"/>
          </p:nvPr>
        </p:nvSpPr>
        <p:spPr>
          <a:xfrm>
            <a:off x="28197" y="1236657"/>
            <a:ext cx="12163803" cy="4946622"/>
          </a:xfrm>
        </p:spPr>
        <p:txBody>
          <a:bodyPr>
            <a:normAutofit lnSpcReduction="10000"/>
          </a:bodyPr>
          <a:lstStyle/>
          <a:p>
            <a:r>
              <a:rPr lang="en-US" sz="3600" dirty="0">
                <a:solidFill>
                  <a:schemeClr val="bg1"/>
                </a:solidFill>
                <a:effectLst>
                  <a:outerShdw blurRad="38100" dist="38100" dir="2700000" algn="ctr" rotWithShape="0">
                    <a:schemeClr val="tx1"/>
                  </a:outerShdw>
                </a:effectLst>
              </a:rPr>
              <a:t>Other commentaries understand “</a:t>
            </a:r>
            <a:r>
              <a:rPr lang="en-US" sz="36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 prince of the covenant</a:t>
            </a:r>
            <a:r>
              <a:rPr lang="en-US" sz="3600" dirty="0">
                <a:solidFill>
                  <a:schemeClr val="bg1"/>
                </a:solidFill>
                <a:effectLst>
                  <a:outerShdw blurRad="38100" dist="38100" dir="2700000" algn="ctr" rotWithShape="0">
                    <a:schemeClr val="tx1"/>
                  </a:outerShdw>
                </a:effectLst>
              </a:rPr>
              <a:t>” to be a reference to the </a:t>
            </a:r>
            <a:r>
              <a:rPr lang="en-US" sz="3600" b="1" i="1" dirty="0">
                <a:solidFill>
                  <a:schemeClr val="bg1"/>
                </a:solidFill>
                <a:effectLst>
                  <a:outerShdw blurRad="38100" dist="38100" dir="2700000" algn="ctr" rotWithShape="0">
                    <a:schemeClr val="tx1"/>
                  </a:outerShdw>
                </a:effectLst>
              </a:rPr>
              <a:t>high priest </a:t>
            </a:r>
            <a:r>
              <a:rPr lang="en-US" sz="3600" dirty="0">
                <a:solidFill>
                  <a:schemeClr val="bg1"/>
                </a:solidFill>
                <a:effectLst>
                  <a:outerShdw blurRad="38100" dist="38100" dir="2700000" algn="ctr" rotWithShape="0">
                    <a:schemeClr val="tx1"/>
                  </a:outerShdw>
                </a:effectLst>
              </a:rPr>
              <a:t>in Israel who bore this title because he was the de facto head of the theocracy at that time.</a:t>
            </a:r>
            <a:r>
              <a:rPr lang="en-US" sz="3600" baseline="30000" dirty="0">
                <a:solidFill>
                  <a:srgbClr val="FFFFFF"/>
                </a:solidFill>
                <a:effectLst>
                  <a:outerShdw blurRad="50800" dist="50800" dir="5400000" algn="ctr">
                    <a:srgbClr val="000000"/>
                  </a:outerShdw>
                </a:effectLst>
                <a:latin typeface="Calibri" panose="020F0502020204030204" pitchFamily="34" charset="0"/>
              </a:rPr>
              <a:t> 2</a:t>
            </a:r>
            <a:endParaRPr lang="en-US" sz="3600" dirty="0">
              <a:solidFill>
                <a:schemeClr val="bg1"/>
              </a:solidFill>
              <a:effectLst>
                <a:outerShdw blurRad="38100" dist="38100" dir="2700000" algn="ctr" rotWithShape="0">
                  <a:schemeClr val="tx1"/>
                </a:outerShdw>
              </a:effectLst>
            </a:endParaRPr>
          </a:p>
          <a:p>
            <a:r>
              <a:rPr lang="en-US" sz="3600" dirty="0">
                <a:solidFill>
                  <a:schemeClr val="bg1"/>
                </a:solidFill>
                <a:effectLst>
                  <a:outerShdw blurRad="38100" dist="38100" dir="2700000" algn="ctr" rotWithShape="0">
                    <a:schemeClr val="tx1"/>
                  </a:outerShdw>
                </a:effectLst>
              </a:rPr>
              <a:t>In which case, “</a:t>
            </a:r>
            <a:r>
              <a:rPr lang="en-US" sz="36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 prince of the covenant</a:t>
            </a:r>
            <a:r>
              <a:rPr lang="en-US" sz="3600" dirty="0">
                <a:solidFill>
                  <a:schemeClr val="bg1"/>
                </a:solidFill>
                <a:effectLst>
                  <a:outerShdw blurRad="38100" dist="38100" dir="2700000" algn="ctr" rotWithShape="0">
                    <a:schemeClr val="tx1"/>
                  </a:outerShdw>
                </a:effectLst>
              </a:rPr>
              <a:t>” being “</a:t>
            </a:r>
            <a:r>
              <a:rPr lang="en-US" sz="36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swept away</a:t>
            </a:r>
            <a:r>
              <a:rPr lang="en-US" sz="3600" dirty="0">
                <a:solidFill>
                  <a:schemeClr val="bg1"/>
                </a:solidFill>
                <a:effectLst>
                  <a:outerShdw blurRad="38100" dist="38100" dir="2700000" algn="ctr" rotWithShape="0">
                    <a:schemeClr val="tx1"/>
                  </a:outerShdw>
                </a:effectLst>
              </a:rPr>
              <a:t>” might be a reference to the  murder of the High Priest </a:t>
            </a:r>
            <a:r>
              <a:rPr lang="en-US" sz="3600" dirty="0" err="1">
                <a:solidFill>
                  <a:schemeClr val="bg1"/>
                </a:solidFill>
                <a:effectLst>
                  <a:outerShdw blurRad="38100" dist="38100" dir="2700000" algn="ctr" rotWithShape="0">
                    <a:schemeClr val="tx1"/>
                  </a:outerShdw>
                </a:effectLst>
              </a:rPr>
              <a:t>Onias</a:t>
            </a:r>
            <a:r>
              <a:rPr lang="en-US" sz="3600" dirty="0">
                <a:solidFill>
                  <a:schemeClr val="bg1"/>
                </a:solidFill>
                <a:effectLst>
                  <a:outerShdw blurRad="38100" dist="38100" dir="2700000" algn="ctr" rotWithShape="0">
                    <a:schemeClr val="tx1"/>
                  </a:outerShdw>
                </a:effectLst>
              </a:rPr>
              <a:t>, which was ordered by Antiochus in 172 B.C.</a:t>
            </a:r>
            <a:r>
              <a:rPr lang="en-US" sz="3600" baseline="30000" dirty="0">
                <a:solidFill>
                  <a:srgbClr val="FFFFFF"/>
                </a:solidFill>
                <a:effectLst>
                  <a:outerShdw blurRad="50800" dist="50800" dir="5400000" algn="ctr">
                    <a:srgbClr val="000000"/>
                  </a:outerShdw>
                </a:effectLst>
                <a:latin typeface="Calibri" panose="020F0502020204030204" pitchFamily="34" charset="0"/>
              </a:rPr>
              <a:t> 2 </a:t>
            </a:r>
            <a:r>
              <a:rPr lang="en-US" sz="3600" dirty="0">
                <a:solidFill>
                  <a:schemeClr val="bg1"/>
                </a:solidFill>
                <a:effectLst>
                  <a:outerShdw blurRad="38100" dist="38100" dir="2700000" algn="ctr" rotWithShape="0">
                    <a:schemeClr val="tx1"/>
                  </a:outerShdw>
                </a:effectLst>
              </a:rPr>
              <a:t> </a:t>
            </a:r>
          </a:p>
          <a:p>
            <a:r>
              <a:rPr lang="en-US" sz="3600" dirty="0">
                <a:solidFill>
                  <a:schemeClr val="bg1"/>
                </a:solidFill>
                <a:effectLst>
                  <a:outerShdw blurRad="38100" dist="38100" dir="2700000" algn="ctr" rotWithShape="0">
                    <a:schemeClr val="tx1"/>
                  </a:outerShdw>
                </a:effectLst>
              </a:rPr>
              <a:t>Verse 23 seems to be a further description of how Antiochus IV, by acting “</a:t>
            </a:r>
            <a:r>
              <a:rPr lang="en-US" sz="36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deceitfully</a:t>
            </a:r>
            <a:r>
              <a:rPr lang="en-US" sz="3600" dirty="0">
                <a:solidFill>
                  <a:schemeClr val="bg1"/>
                </a:solidFill>
                <a:effectLst>
                  <a:outerShdw blurRad="38100" dist="38100" dir="2700000" algn="ctr" rotWithShape="0">
                    <a:schemeClr val="tx1"/>
                  </a:outerShdw>
                </a:effectLst>
              </a:rPr>
              <a:t>”, was able to exert a “</a:t>
            </a:r>
            <a:r>
              <a:rPr lang="en-US" sz="36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strong</a:t>
            </a:r>
            <a:r>
              <a:rPr lang="en-US" sz="3600" dirty="0">
                <a:solidFill>
                  <a:schemeClr val="bg1"/>
                </a:solidFill>
                <a:effectLst>
                  <a:outerShdw blurRad="38100" dist="38100" dir="2700000" algn="ctr" rotWithShape="0">
                    <a:schemeClr val="tx1"/>
                  </a:outerShdw>
                </a:effectLst>
              </a:rPr>
              <a:t>” force in the region “</a:t>
            </a:r>
            <a:r>
              <a:rPr lang="en-US" sz="36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with a small [number of] people.</a:t>
            </a:r>
            <a:r>
              <a:rPr lang="en-US" sz="3600" dirty="0">
                <a:solidFill>
                  <a:schemeClr val="bg1"/>
                </a:solidFill>
                <a:effectLst>
                  <a:outerShdw blurRad="38100" dist="38100" dir="2700000" algn="ctr" rotWithShape="0">
                    <a:schemeClr val="tx1"/>
                  </a:outerShdw>
                </a:effectLst>
              </a:rPr>
              <a:t>”</a:t>
            </a:r>
          </a:p>
        </p:txBody>
      </p:sp>
      <p:sp>
        <p:nvSpPr>
          <p:cNvPr id="7" name="Title 1">
            <a:extLst>
              <a:ext uri="{FF2B5EF4-FFF2-40B4-BE49-F238E27FC236}">
                <a16:creationId xmlns:a16="http://schemas.microsoft.com/office/drawing/2014/main" id="{F76852D1-7B3C-FB56-86B1-7D13314C22B3}"/>
              </a:ext>
            </a:extLst>
          </p:cNvPr>
          <p:cNvSpPr>
            <a:spLocks noGrp="1"/>
          </p:cNvSpPr>
          <p:nvPr>
            <p:ph type="title"/>
          </p:nvPr>
        </p:nvSpPr>
        <p:spPr>
          <a:xfrm>
            <a:off x="0" y="8"/>
            <a:ext cx="12192000" cy="1135943"/>
          </a:xfrm>
          <a:solidFill>
            <a:schemeClr val="tx1"/>
          </a:solidFill>
          <a:ln w="25400">
            <a:solidFill>
              <a:srgbClr val="FFFF99"/>
            </a:solidFill>
          </a:ln>
        </p:spPr>
        <p:txBody>
          <a:bodyPr>
            <a:noAutofit/>
          </a:bodyPr>
          <a:lstStyle/>
          <a:p>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11:22</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Armies shall be utterly swept away before him and broken, even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 prince of the covenant</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23</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from the time that an alliance is made with him he shall act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deceitfully</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he shall become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strong</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with a small people</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9A673A72-8CE0-E197-2D81-A56CFECCBFF9}"/>
              </a:ext>
            </a:extLst>
          </p:cNvPr>
          <p:cNvSpPr txBox="1"/>
          <p:nvPr/>
        </p:nvSpPr>
        <p:spPr>
          <a:xfrm>
            <a:off x="0" y="6211669"/>
            <a:ext cx="12192000" cy="646331"/>
          </a:xfrm>
          <a:prstGeom prst="rect">
            <a:avLst/>
          </a:prstGeom>
          <a:noFill/>
        </p:spPr>
        <p:txBody>
          <a:bodyPr wrap="square" rtlCol="0">
            <a:spAutoFit/>
          </a:bodyPr>
          <a:lstStyle/>
          <a:p>
            <a:pPr lvl="0">
              <a:defRPr/>
            </a:pPr>
            <a:r>
              <a:rPr lang="en-US" baseline="30000" dirty="0">
                <a:solidFill>
                  <a:srgbClr val="FFFFFF"/>
                </a:solidFill>
                <a:effectLst>
                  <a:outerShdw blurRad="50800" dist="50800" dir="5400000" algn="ctr">
                    <a:srgbClr val="000000"/>
                  </a:outerShdw>
                </a:effectLst>
                <a:latin typeface="Calibri" panose="020F0502020204030204" pitchFamily="34" charset="0"/>
              </a:rPr>
              <a:t>1 </a:t>
            </a:r>
            <a:r>
              <a:rPr lang="en-US" dirty="0">
                <a:solidFill>
                  <a:srgbClr val="FFFFFF"/>
                </a:solidFill>
                <a:effectLst>
                  <a:outerShdw blurRad="50800" dist="50800" dir="5400000" algn="ctr">
                    <a:srgbClr val="000000"/>
                  </a:outerShdw>
                </a:effectLst>
                <a:latin typeface="Calibri" panose="020F0502020204030204" pitchFamily="34" charset="0"/>
              </a:rPr>
              <a:t>Miller, Stephen R., </a:t>
            </a:r>
            <a:r>
              <a:rPr lang="en-US" i="1" dirty="0">
                <a:solidFill>
                  <a:srgbClr val="FFFFFF"/>
                </a:solidFill>
                <a:effectLst>
                  <a:outerShdw blurRad="50800" dist="50800" dir="5400000" algn="ctr">
                    <a:srgbClr val="000000"/>
                  </a:outerShdw>
                </a:effectLst>
                <a:latin typeface="Calibri" panose="020F0502020204030204" pitchFamily="34" charset="0"/>
              </a:rPr>
              <a:t>Daniel, vol. 18, The New American Commentary </a:t>
            </a:r>
            <a:r>
              <a:rPr lang="en-US" dirty="0">
                <a:solidFill>
                  <a:srgbClr val="FFFFFF"/>
                </a:solidFill>
                <a:effectLst>
                  <a:outerShdw blurRad="50800" dist="50800" dir="5400000" algn="ctr">
                    <a:srgbClr val="000000"/>
                  </a:outerShdw>
                </a:effectLst>
                <a:latin typeface="Calibri" panose="020F0502020204030204" pitchFamily="34" charset="0"/>
              </a:rPr>
              <a:t>(p. </a:t>
            </a:r>
            <a:r>
              <a:rPr lang="en-US" dirty="0">
                <a:solidFill>
                  <a:schemeClr val="bg1"/>
                </a:solidFill>
                <a:effectLst>
                  <a:outerShdw blurRad="38100" dist="38100" dir="2700000" algn="ctr" rotWithShape="0">
                    <a:schemeClr val="tx1"/>
                  </a:outerShdw>
                </a:effectLst>
              </a:rPr>
              <a:t>299</a:t>
            </a:r>
            <a:r>
              <a:rPr lang="en-US" dirty="0">
                <a:solidFill>
                  <a:srgbClr val="FFFFFF"/>
                </a:solidFill>
                <a:effectLst>
                  <a:outerShdw blurRad="50800" dist="50800" dir="5400000" algn="ctr">
                    <a:srgbClr val="000000"/>
                  </a:outerShdw>
                </a:effectLst>
                <a:latin typeface="Calibri" panose="020F0502020204030204" pitchFamily="34" charset="0"/>
              </a:rPr>
              <a:t>)</a:t>
            </a:r>
          </a:p>
          <a:p>
            <a:pPr lvl="0">
              <a:defRPr/>
            </a:pPr>
            <a:r>
              <a:rPr lang="en-US" baseline="30000" dirty="0">
                <a:solidFill>
                  <a:srgbClr val="FFFFFF"/>
                </a:solidFill>
                <a:effectLst>
                  <a:outerShdw blurRad="50800" dist="50800" dir="5400000" algn="ctr">
                    <a:srgbClr val="000000"/>
                  </a:outerShdw>
                </a:effectLst>
                <a:latin typeface="Calibri" panose="020F0502020204030204" pitchFamily="34" charset="0"/>
              </a:rPr>
              <a:t>2 </a:t>
            </a: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Howe, Thomas A.; </a:t>
            </a:r>
            <a:r>
              <a:rPr lang="en-US" sz="1800" i="1" kern="1200" dirty="0">
                <a:solidFill>
                  <a:srgbClr val="FFFFFF"/>
                </a:solidFill>
                <a:effectLst>
                  <a:outerShdw blurRad="50800" dist="50800" dir="5400000" algn="ctr">
                    <a:srgbClr val="000000"/>
                  </a:outerShdw>
                </a:effectLst>
                <a:latin typeface="Calibri" panose="020F0502020204030204" pitchFamily="34" charset="0"/>
                <a:ea typeface="+mn-ea"/>
                <a:cs typeface="+mn-cs"/>
              </a:rPr>
              <a:t>Daniel in the Preterists' Den: A Critical Look at Preterist Interpretations of Daniel</a:t>
            </a: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a:t>
            </a:r>
            <a:r>
              <a:rPr lang="en-US" sz="1800" i="1" kern="1200" dirty="0">
                <a:solidFill>
                  <a:srgbClr val="FFFFFF"/>
                </a:solidFill>
                <a:effectLst>
                  <a:outerShdw blurRad="50800" dist="50800" dir="5400000" algn="ctr">
                    <a:srgbClr val="000000"/>
                  </a:outerShdw>
                </a:effectLst>
                <a:latin typeface="Calibri" panose="020F0502020204030204" pitchFamily="34" charset="0"/>
                <a:ea typeface="+mn-ea"/>
                <a:cs typeface="+mn-cs"/>
              </a:rPr>
              <a:t> </a:t>
            </a: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(p. 217)</a:t>
            </a:r>
            <a:endParaRPr lang="en-US" dirty="0">
              <a:solidFill>
                <a:prstClr val="black"/>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725723327"/>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5AD8B513-76CC-94CD-512E-D1124EA88D39}"/>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BBAC6C7-6531-FD36-E301-E543610626E7}"/>
              </a:ext>
            </a:extLst>
          </p:cNvPr>
          <p:cNvSpPr>
            <a:spLocks noGrp="1"/>
          </p:cNvSpPr>
          <p:nvPr>
            <p:ph idx="1"/>
          </p:nvPr>
        </p:nvSpPr>
        <p:spPr>
          <a:xfrm>
            <a:off x="28197" y="1166950"/>
            <a:ext cx="12163803" cy="5354698"/>
          </a:xfrm>
        </p:spPr>
        <p:txBody>
          <a:bodyPr>
            <a:normAutofit lnSpcReduction="10000"/>
          </a:bodyPr>
          <a:lstStyle/>
          <a:p>
            <a:r>
              <a:rPr lang="en-US" dirty="0">
                <a:solidFill>
                  <a:schemeClr val="bg1"/>
                </a:solidFill>
                <a:effectLst>
                  <a:outerShdw blurRad="38100" dist="38100" dir="2700000" algn="ctr" rotWithShape="0">
                    <a:schemeClr val="tx1"/>
                  </a:outerShdw>
                </a:effectLst>
              </a:rPr>
              <a:t>Here we see the description of </a:t>
            </a:r>
            <a:r>
              <a:rPr lang="en-US" b="1" i="1" dirty="0">
                <a:solidFill>
                  <a:schemeClr val="bg1"/>
                </a:solidFill>
                <a:effectLst>
                  <a:outerShdw blurRad="38100" dist="38100" dir="2700000" algn="ctr" rotWithShape="0">
                    <a:schemeClr val="tx1"/>
                  </a:outerShdw>
                </a:effectLst>
              </a:rPr>
              <a:t>another</a:t>
            </a:r>
            <a:r>
              <a:rPr lang="en-US" dirty="0">
                <a:solidFill>
                  <a:schemeClr val="bg1"/>
                </a:solidFill>
                <a:effectLst>
                  <a:outerShdw blurRad="38100" dist="38100" dir="2700000" algn="ctr" rotWithShape="0">
                    <a:schemeClr val="tx1"/>
                  </a:outerShdw>
                </a:effectLst>
              </a:rPr>
              <a:t> tactic used by Antiochus IV to gain power and influence. </a:t>
            </a:r>
          </a:p>
          <a:p>
            <a:r>
              <a:rPr lang="en-US" dirty="0">
                <a:solidFill>
                  <a:schemeClr val="bg1"/>
                </a:solidFill>
                <a:effectLst>
                  <a:outerShdw blurRad="38100" dist="38100" dir="2700000" algn="ctr" rotWithShape="0">
                    <a:schemeClr val="tx1"/>
                  </a:outerShdw>
                </a:effectLst>
              </a:rPr>
              <a:t>It was common for Oriental princes in that day to plunder their provinces to the fullest extent. </a:t>
            </a:r>
          </a:p>
          <a:p>
            <a:r>
              <a:rPr lang="en-US" dirty="0">
                <a:solidFill>
                  <a:schemeClr val="bg1"/>
                </a:solidFill>
                <a:effectLst>
                  <a:outerShdw blurRad="38100" dist="38100" dir="2700000" algn="ctr" rotWithShape="0">
                    <a:schemeClr val="tx1"/>
                  </a:outerShdw>
                </a:effectLst>
              </a:rPr>
              <a:t>Antiochus also does this, concentrating on the “</a:t>
            </a:r>
            <a:r>
              <a:rPr lang="en-US"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 richest parts of the province</a:t>
            </a:r>
            <a:r>
              <a:rPr lang="en-US" dirty="0">
                <a:solidFill>
                  <a:schemeClr val="bg1"/>
                </a:solidFill>
                <a:effectLst>
                  <a:outerShdw blurRad="38100" dist="38100" dir="2700000" algn="ctr" rotWithShape="0">
                    <a:schemeClr val="tx1"/>
                  </a:outerShdw>
                </a:effectLst>
              </a:rPr>
              <a:t>” </a:t>
            </a:r>
          </a:p>
          <a:p>
            <a:r>
              <a:rPr lang="en-US" dirty="0">
                <a:solidFill>
                  <a:schemeClr val="bg1"/>
                </a:solidFill>
                <a:effectLst>
                  <a:outerShdw blurRad="38100" dist="38100" dir="2700000" algn="ctr" rotWithShape="0">
                    <a:schemeClr val="tx1"/>
                  </a:outerShdw>
                </a:effectLst>
              </a:rPr>
              <a:t>But Antiochus did not squander these things on </a:t>
            </a:r>
            <a:r>
              <a:rPr lang="en-US" b="1" i="1" dirty="0">
                <a:solidFill>
                  <a:schemeClr val="bg1"/>
                </a:solidFill>
                <a:effectLst>
                  <a:outerShdw blurRad="38100" dist="38100" dir="2700000" algn="ctr" rotWithShape="0">
                    <a:schemeClr val="tx1"/>
                  </a:outerShdw>
                </a:effectLst>
              </a:rPr>
              <a:t>himself</a:t>
            </a:r>
            <a:r>
              <a:rPr lang="en-US" dirty="0">
                <a:solidFill>
                  <a:schemeClr val="bg1"/>
                </a:solidFill>
                <a:effectLst>
                  <a:outerShdw blurRad="38100" dist="38100" dir="2700000" algn="ctr" rotWithShape="0">
                    <a:schemeClr val="tx1"/>
                  </a:outerShdw>
                </a:effectLst>
              </a:rPr>
              <a:t> in luxurious living but instead did the unusual thing of distributing “</a:t>
            </a:r>
            <a:r>
              <a:rPr lang="en-US"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plunder, spoil, and goods</a:t>
            </a:r>
            <a:r>
              <a:rPr lang="en-US" dirty="0">
                <a:solidFill>
                  <a:schemeClr val="bg1"/>
                </a:solidFill>
                <a:effectLst>
                  <a:outerShdw blurRad="38100" dist="38100" dir="2700000" algn="ctr" rotWithShape="0">
                    <a:schemeClr val="tx1"/>
                  </a:outerShdw>
                </a:effectLst>
              </a:rPr>
              <a:t>” to </a:t>
            </a:r>
            <a:r>
              <a:rPr lang="en-US" b="1" i="1" dirty="0">
                <a:solidFill>
                  <a:schemeClr val="bg1"/>
                </a:solidFill>
                <a:effectLst>
                  <a:outerShdw blurRad="38100" dist="38100" dir="2700000" algn="ctr" rotWithShape="0">
                    <a:schemeClr val="tx1"/>
                  </a:outerShdw>
                </a:effectLst>
              </a:rPr>
              <a:t>other</a:t>
            </a:r>
            <a:r>
              <a:rPr lang="en-US" dirty="0">
                <a:solidFill>
                  <a:schemeClr val="bg1"/>
                </a:solidFill>
                <a:effectLst>
                  <a:outerShdw blurRad="38100" dist="38100" dir="2700000" algn="ctr" rotWithShape="0">
                    <a:schemeClr val="tx1"/>
                  </a:outerShdw>
                </a:effectLst>
              </a:rPr>
              <a:t> men</a:t>
            </a:r>
          </a:p>
          <a:p>
            <a:r>
              <a:rPr lang="en-US" dirty="0">
                <a:solidFill>
                  <a:schemeClr val="bg1"/>
                </a:solidFill>
                <a:effectLst>
                  <a:outerShdw blurRad="38100" dist="38100" dir="2700000" algn="ctr" rotWithShape="0">
                    <a:schemeClr val="tx1"/>
                  </a:outerShdw>
                </a:effectLst>
              </a:rPr>
              <a:t>Through this method he was able to buy other men’s allegiance and gain further influence. </a:t>
            </a:r>
          </a:p>
          <a:p>
            <a:r>
              <a:rPr lang="en-US" dirty="0">
                <a:solidFill>
                  <a:schemeClr val="bg1"/>
                </a:solidFill>
                <a:effectLst>
                  <a:outerShdw blurRad="38100" dist="38100" dir="2700000" algn="ctr" rotWithShape="0">
                    <a:schemeClr val="tx1"/>
                  </a:outerShdw>
                </a:effectLst>
              </a:rPr>
              <a:t>It was, however, not the traditional thing to do, for neither his “</a:t>
            </a:r>
            <a:r>
              <a:rPr lang="en-US"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his fathers nor his fathers' fathers </a:t>
            </a:r>
            <a:r>
              <a:rPr lang="en-US" dirty="0">
                <a:solidFill>
                  <a:schemeClr val="bg1"/>
                </a:solidFill>
                <a:effectLst>
                  <a:outerShdw blurRad="38100" dist="38100" dir="2700000" algn="ctr" rotWithShape="0">
                    <a:schemeClr val="tx1"/>
                  </a:outerShdw>
                </a:effectLst>
              </a:rPr>
              <a:t>” had done thus. </a:t>
            </a:r>
          </a:p>
          <a:p>
            <a:r>
              <a:rPr lang="en-US" dirty="0">
                <a:solidFill>
                  <a:schemeClr val="bg1"/>
                </a:solidFill>
                <a:effectLst>
                  <a:outerShdw blurRad="38100" dist="38100" dir="2700000" algn="ctr" rotWithShape="0">
                    <a:schemeClr val="tx1"/>
                  </a:outerShdw>
                </a:effectLst>
              </a:rPr>
              <a:t>Such underhand dealings gave him an </a:t>
            </a:r>
            <a:r>
              <a:rPr lang="en-US" b="1" i="1" dirty="0">
                <a:solidFill>
                  <a:schemeClr val="bg1"/>
                </a:solidFill>
                <a:effectLst>
                  <a:outerShdw blurRad="38100" dist="38100" dir="2700000" algn="ctr" rotWithShape="0">
                    <a:schemeClr val="tx1"/>
                  </a:outerShdw>
                </a:effectLst>
              </a:rPr>
              <a:t>advantage</a:t>
            </a:r>
            <a:r>
              <a:rPr lang="en-US" dirty="0">
                <a:solidFill>
                  <a:schemeClr val="bg1"/>
                </a:solidFill>
                <a:effectLst>
                  <a:outerShdw blurRad="38100" dist="38100" dir="2700000" algn="ctr" rotWithShape="0">
                    <a:schemeClr val="tx1"/>
                  </a:outerShdw>
                </a:effectLst>
              </a:rPr>
              <a:t>, “</a:t>
            </a:r>
            <a:r>
              <a:rPr lang="en-US"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but only for a time</a:t>
            </a:r>
            <a:r>
              <a:rPr lang="en-US" dirty="0">
                <a:solidFill>
                  <a:schemeClr val="bg1"/>
                </a:solidFill>
                <a:effectLst>
                  <a:outerShdw blurRad="38100" dist="38100" dir="2700000" algn="ctr" rotWithShape="0">
                    <a:schemeClr val="tx1"/>
                  </a:outerShdw>
                </a:effectLst>
              </a:rPr>
              <a:t>.”</a:t>
            </a:r>
          </a:p>
        </p:txBody>
      </p:sp>
      <p:sp>
        <p:nvSpPr>
          <p:cNvPr id="7" name="Title 1">
            <a:extLst>
              <a:ext uri="{FF2B5EF4-FFF2-40B4-BE49-F238E27FC236}">
                <a16:creationId xmlns:a16="http://schemas.microsoft.com/office/drawing/2014/main" id="{D8FB1B10-184F-B52D-84DC-8DB5964B2646}"/>
              </a:ext>
            </a:extLst>
          </p:cNvPr>
          <p:cNvSpPr>
            <a:spLocks noGrp="1"/>
          </p:cNvSpPr>
          <p:nvPr>
            <p:ph type="title"/>
          </p:nvPr>
        </p:nvSpPr>
        <p:spPr>
          <a:xfrm>
            <a:off x="0" y="8"/>
            <a:ext cx="12192000" cy="1075501"/>
          </a:xfrm>
          <a:solidFill>
            <a:schemeClr val="tx1"/>
          </a:solidFill>
          <a:ln w="25400">
            <a:solidFill>
              <a:srgbClr val="FFFF99"/>
            </a:solidFill>
          </a:ln>
        </p:spPr>
        <p:txBody>
          <a:bodyPr>
            <a:noAutofit/>
          </a:bodyPr>
          <a:lstStyle/>
          <a:p>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11:24</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Without warning he shall come into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 richest parts of the prov</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ince, and he shall do what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neither his fathers nor his fathers' fathers </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have done, scattering among them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plunder, spoil, and goods</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He shall devise plans against strongholds,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but only for a time</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51E520E5-90D3-FC81-E88F-D2B9F2C48301}"/>
              </a:ext>
            </a:extLst>
          </p:cNvPr>
          <p:cNvSpPr txBox="1"/>
          <p:nvPr/>
        </p:nvSpPr>
        <p:spPr>
          <a:xfrm>
            <a:off x="0" y="6488668"/>
            <a:ext cx="12192000" cy="369332"/>
          </a:xfrm>
          <a:prstGeom prst="rect">
            <a:avLst/>
          </a:prstGeom>
          <a:noFill/>
        </p:spPr>
        <p:txBody>
          <a:bodyPr wrap="square" rtlCol="0">
            <a:spAutoFit/>
          </a:bodyPr>
          <a:lstStyle/>
          <a:p>
            <a:pPr lvl="0">
              <a:defRPr/>
            </a:pPr>
            <a:r>
              <a:rPr lang="en-US" dirty="0">
                <a:solidFill>
                  <a:srgbClr val="FFFFFF"/>
                </a:solidFill>
                <a:effectLst>
                  <a:outerShdw blurRad="50800" dist="50800" dir="5400000" algn="ctr">
                    <a:srgbClr val="000000"/>
                  </a:outerShdw>
                </a:effectLst>
                <a:latin typeface="Calibri" panose="020F0502020204030204" pitchFamily="34" charset="0"/>
              </a:rPr>
              <a:t>Leupold, H. C.; Exposition of Daniel (1949); (pp.</a:t>
            </a:r>
            <a:r>
              <a:rPr lang="en-US" dirty="0">
                <a:solidFill>
                  <a:schemeClr val="bg1"/>
                </a:solidFill>
                <a:effectLst>
                  <a:outerShdw blurRad="38100" dist="38100" dir="2700000" algn="ctr" rotWithShape="0">
                    <a:schemeClr val="tx1"/>
                  </a:outerShdw>
                </a:effectLst>
              </a:rPr>
              <a:t> 496–497</a:t>
            </a:r>
            <a:r>
              <a:rPr lang="en-US" dirty="0">
                <a:solidFill>
                  <a:srgbClr val="FFFFFF"/>
                </a:solidFill>
                <a:effectLst>
                  <a:outerShdw blurRad="50800" dist="50800" dir="5400000" algn="ctr">
                    <a:srgbClr val="000000"/>
                  </a:outerShdw>
                </a:effectLst>
                <a:latin typeface="Calibri" panose="020F0502020204030204" pitchFamily="34" charset="0"/>
              </a:rPr>
              <a:t>)</a:t>
            </a:r>
            <a:endParaRPr lang="en-US" dirty="0">
              <a:solidFill>
                <a:prstClr val="black"/>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913716409"/>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p:cTn id="21"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5">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 calcmode="lin" valueType="num">
                                      <p:cBhvr>
                                        <p:cTn id="28"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5">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anim calcmode="lin" valueType="num">
                                      <p:cBhvr>
                                        <p:cTn id="35"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5">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 calcmode="lin" valueType="num">
                                      <p:cBhvr>
                                        <p:cTn id="42" dur="500" fill="hold"/>
                                        <p:tgtEl>
                                          <p:spTgt spid="5">
                                            <p:txEl>
                                              <p:pRg st="6" end="6"/>
                                            </p:txEl>
                                          </p:spTgt>
                                        </p:tgtEl>
                                        <p:attrNameLst>
                                          <p:attrName>ppt_w</p:attrName>
                                        </p:attrNameLst>
                                      </p:cBhvr>
                                      <p:tavLst>
                                        <p:tav tm="0">
                                          <p:val>
                                            <p:fltVal val="0"/>
                                          </p:val>
                                        </p:tav>
                                        <p:tav tm="100000">
                                          <p:val>
                                            <p:strVal val="#ppt_w"/>
                                          </p:val>
                                        </p:tav>
                                      </p:tavLst>
                                    </p:anim>
                                    <p:anim calcmode="lin" valueType="num">
                                      <p:cBhvr>
                                        <p:cTn id="43" dur="500" fill="hold"/>
                                        <p:tgtEl>
                                          <p:spTgt spid="5">
                                            <p:txEl>
                                              <p:pRg st="6" end="6"/>
                                            </p:txEl>
                                          </p:spTgt>
                                        </p:tgtEl>
                                        <p:attrNameLst>
                                          <p:attrName>ppt_h</p:attrName>
                                        </p:attrNameLst>
                                      </p:cBhvr>
                                      <p:tavLst>
                                        <p:tav tm="0">
                                          <p:val>
                                            <p:fltVal val="0"/>
                                          </p:val>
                                        </p:tav>
                                        <p:tav tm="100000">
                                          <p:val>
                                            <p:strVal val="#ppt_h"/>
                                          </p:val>
                                        </p:tav>
                                      </p:tavLst>
                                    </p:anim>
                                    <p:animEffect transition="in" filter="fade">
                                      <p:cBhvr>
                                        <p:cTn id="44"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FCD6799A-96F1-FB02-C33C-CAE79BA395C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40967B8-626B-21EC-F319-E0AAA98E345F}"/>
              </a:ext>
            </a:extLst>
          </p:cNvPr>
          <p:cNvSpPr>
            <a:spLocks noGrp="1"/>
          </p:cNvSpPr>
          <p:nvPr>
            <p:ph type="title"/>
          </p:nvPr>
        </p:nvSpPr>
        <p:spPr>
          <a:xfrm>
            <a:off x="0" y="0"/>
            <a:ext cx="12192000" cy="657497"/>
          </a:xfrm>
        </p:spPr>
        <p:txBody>
          <a:bodyPr>
            <a:noAutofit/>
          </a:bodyPr>
          <a:lstStyle/>
          <a:p>
            <a:pPr algn="ctr"/>
            <a:r>
              <a:rPr lang="en-US" sz="4000" b="1" dirty="0">
                <a:solidFill>
                  <a:schemeClr val="accent2">
                    <a:lumMod val="40000"/>
                    <a:lumOff val="60000"/>
                  </a:schemeClr>
                </a:solidFill>
                <a:effectLst>
                  <a:outerShdw blurRad="50800" dist="50800" dir="5400000" algn="ctr" rotWithShape="0">
                    <a:schemeClr val="tx1"/>
                  </a:outerShdw>
                </a:effectLst>
                <a:latin typeface="+mn-lt"/>
                <a:ea typeface="Tahoma" panose="020B0604030504040204" pitchFamily="34" charset="0"/>
                <a:cs typeface="Tahoma" panose="020B0604030504040204" pitchFamily="34" charset="0"/>
              </a:rPr>
              <a:t>Summary of What We’ve Covered So Far in Chapter 11</a:t>
            </a:r>
          </a:p>
        </p:txBody>
      </p:sp>
      <p:sp>
        <p:nvSpPr>
          <p:cNvPr id="5" name="Content Placeholder 4">
            <a:extLst>
              <a:ext uri="{FF2B5EF4-FFF2-40B4-BE49-F238E27FC236}">
                <a16:creationId xmlns:a16="http://schemas.microsoft.com/office/drawing/2014/main" id="{9CA8D8CD-8013-795E-4B07-80A352660172}"/>
              </a:ext>
            </a:extLst>
          </p:cNvPr>
          <p:cNvSpPr>
            <a:spLocks noGrp="1"/>
          </p:cNvSpPr>
          <p:nvPr>
            <p:ph idx="1"/>
          </p:nvPr>
        </p:nvSpPr>
        <p:spPr>
          <a:xfrm>
            <a:off x="104504" y="605245"/>
            <a:ext cx="12087496" cy="6252755"/>
          </a:xfrm>
        </p:spPr>
        <p:txBody>
          <a:bodyPr>
            <a:normAutofit/>
          </a:bodyPr>
          <a:lstStyle/>
          <a:p>
            <a:r>
              <a:rPr lang="en-US" dirty="0">
                <a:solidFill>
                  <a:schemeClr val="bg1"/>
                </a:solidFill>
                <a:effectLst>
                  <a:outerShdw blurRad="38100" dist="38100" dir="2700000" algn="ctr" rotWithShape="0">
                    <a:schemeClr val="tx1"/>
                  </a:outerShdw>
                </a:effectLst>
              </a:rPr>
              <a:t>Last week we began looking at the vision communicated to Daniel by the angel Gabriel  in Daniel 11:2–12:3.</a:t>
            </a:r>
          </a:p>
          <a:p>
            <a:r>
              <a:rPr lang="en-US" dirty="0">
                <a:solidFill>
                  <a:schemeClr val="bg1"/>
                </a:solidFill>
                <a:effectLst>
                  <a:outerShdw blurRad="38100" dist="38100" dir="2700000" algn="ctr" rotWithShape="0">
                    <a:schemeClr val="tx1"/>
                  </a:outerShdw>
                </a:effectLst>
              </a:rPr>
              <a:t>This </a:t>
            </a:r>
            <a:r>
              <a:rPr lang="en-US" b="1" i="1" dirty="0">
                <a:solidFill>
                  <a:schemeClr val="bg1"/>
                </a:solidFill>
                <a:effectLst>
                  <a:outerShdw blurRad="38100" dist="38100" dir="2700000" algn="ctr" rotWithShape="0">
                    <a:schemeClr val="tx1"/>
                  </a:outerShdw>
                </a:effectLst>
              </a:rPr>
              <a:t>vision</a:t>
            </a:r>
            <a:r>
              <a:rPr lang="en-US" dirty="0">
                <a:solidFill>
                  <a:schemeClr val="bg1"/>
                </a:solidFill>
                <a:effectLst>
                  <a:outerShdw blurRad="38100" dist="38100" dir="2700000" algn="ctr" rotWithShape="0">
                    <a:schemeClr val="tx1"/>
                  </a:outerShdw>
                </a:effectLst>
              </a:rPr>
              <a:t> contains a considerable amount of </a:t>
            </a:r>
            <a:r>
              <a:rPr lang="en-US" b="1" i="1" dirty="0">
                <a:solidFill>
                  <a:schemeClr val="bg1"/>
                </a:solidFill>
                <a:effectLst>
                  <a:outerShdw blurRad="38100" dist="38100" dir="2700000" algn="ctr" rotWithShape="0">
                    <a:schemeClr val="tx1"/>
                  </a:outerShdw>
                </a:effectLst>
              </a:rPr>
              <a:t>tedious historical detail</a:t>
            </a:r>
            <a:r>
              <a:rPr lang="en-US" dirty="0">
                <a:solidFill>
                  <a:schemeClr val="bg1"/>
                </a:solidFill>
                <a:effectLst>
                  <a:outerShdw blurRad="38100" dist="38100" dir="2700000" algn="ctr" rotWithShape="0">
                    <a:schemeClr val="tx1"/>
                  </a:outerShdw>
                </a:effectLst>
              </a:rPr>
              <a:t>, making it difficult and somewhat cumbersome to try to follow.</a:t>
            </a:r>
          </a:p>
          <a:p>
            <a:r>
              <a:rPr lang="en-US" dirty="0">
                <a:solidFill>
                  <a:schemeClr val="bg1"/>
                </a:solidFill>
                <a:effectLst>
                  <a:outerShdw blurRad="38100" dist="38100" dir="2700000" algn="ctr" rotWithShape="0">
                    <a:schemeClr val="tx1"/>
                  </a:outerShdw>
                </a:effectLst>
              </a:rPr>
              <a:t>But, as we have seen so far, this vision gives an astoundingly </a:t>
            </a:r>
            <a:r>
              <a:rPr lang="en-US" b="1" i="1" dirty="0">
                <a:solidFill>
                  <a:schemeClr val="bg1"/>
                </a:solidFill>
                <a:effectLst>
                  <a:outerShdw blurRad="38100" dist="38100" dir="2700000" algn="ctr" rotWithShape="0">
                    <a:schemeClr val="tx1"/>
                  </a:outerShdw>
                </a:effectLst>
              </a:rPr>
              <a:t>detailed</a:t>
            </a:r>
            <a:r>
              <a:rPr lang="en-US" dirty="0">
                <a:solidFill>
                  <a:schemeClr val="bg1"/>
                </a:solidFill>
                <a:effectLst>
                  <a:outerShdw blurRad="38100" dist="38100" dir="2700000" algn="ctr" rotWithShape="0">
                    <a:schemeClr val="tx1"/>
                  </a:outerShdw>
                </a:effectLst>
              </a:rPr>
              <a:t> and </a:t>
            </a:r>
            <a:r>
              <a:rPr lang="en-US" b="1" i="1" dirty="0">
                <a:solidFill>
                  <a:schemeClr val="bg1"/>
                </a:solidFill>
                <a:effectLst>
                  <a:outerShdw blurRad="38100" dist="38100" dir="2700000" algn="ctr" rotWithShape="0">
                    <a:schemeClr val="tx1"/>
                  </a:outerShdw>
                </a:effectLst>
              </a:rPr>
              <a:t>accurate</a:t>
            </a:r>
            <a:r>
              <a:rPr lang="en-US" dirty="0">
                <a:solidFill>
                  <a:schemeClr val="bg1"/>
                </a:solidFill>
                <a:effectLst>
                  <a:outerShdw blurRad="38100" dist="38100" dir="2700000" algn="ctr" rotWithShape="0">
                    <a:schemeClr val="tx1"/>
                  </a:outerShdw>
                </a:effectLst>
              </a:rPr>
              <a:t> prediction of a number of historical events, many of which would not occur for hundreds of years.</a:t>
            </a:r>
          </a:p>
          <a:p>
            <a:r>
              <a:rPr lang="en-US" dirty="0">
                <a:solidFill>
                  <a:schemeClr val="bg1"/>
                </a:solidFill>
                <a:effectLst>
                  <a:outerShdw blurRad="38100" dist="38100" dir="2700000" algn="ctr" rotWithShape="0">
                    <a:schemeClr val="tx1"/>
                  </a:outerShdw>
                </a:effectLst>
              </a:rPr>
              <a:t>So far, we have looked at Daniel 11:2-4 which begins with a reference to the Persian kings who were the successors of Cyrus and extends through the </a:t>
            </a:r>
            <a:r>
              <a:rPr lang="en-US" b="1" i="1" dirty="0">
                <a:solidFill>
                  <a:schemeClr val="bg1"/>
                </a:solidFill>
                <a:effectLst>
                  <a:outerShdw blurRad="38100" dist="38100" dir="2700000" algn="ctr" rotWithShape="0">
                    <a:schemeClr val="tx1"/>
                  </a:outerShdw>
                </a:effectLst>
              </a:rPr>
              <a:t>Greek</a:t>
            </a:r>
            <a:r>
              <a:rPr lang="en-US" dirty="0">
                <a:solidFill>
                  <a:schemeClr val="bg1"/>
                </a:solidFill>
                <a:effectLst>
                  <a:outerShdw blurRad="38100" dist="38100" dir="2700000" algn="ctr" rotWithShape="0">
                    <a:schemeClr val="tx1"/>
                  </a:outerShdw>
                </a:effectLst>
              </a:rPr>
              <a:t> conqueror, Alexander the Great and his successors.</a:t>
            </a:r>
          </a:p>
          <a:p>
            <a:r>
              <a:rPr lang="en-US" dirty="0">
                <a:solidFill>
                  <a:schemeClr val="bg1"/>
                </a:solidFill>
                <a:effectLst>
                  <a:outerShdw blurRad="38100" dist="38100" dir="2700000" algn="ctr" rotWithShape="0">
                    <a:schemeClr val="tx1"/>
                  </a:outerShdw>
                </a:effectLst>
              </a:rPr>
              <a:t>Then, we began covering Daniel 11:5-20 (we got as far as verse 14) which gives a </a:t>
            </a:r>
            <a:r>
              <a:rPr lang="en-US" b="1" i="1" dirty="0">
                <a:solidFill>
                  <a:schemeClr val="bg1"/>
                </a:solidFill>
                <a:effectLst>
                  <a:outerShdw blurRad="38100" dist="38100" dir="2700000" algn="ctr" rotWithShape="0">
                    <a:schemeClr val="tx1"/>
                  </a:outerShdw>
                </a:effectLst>
              </a:rPr>
              <a:t>detailed</a:t>
            </a:r>
            <a:r>
              <a:rPr lang="en-US" dirty="0">
                <a:solidFill>
                  <a:schemeClr val="bg1"/>
                </a:solidFill>
                <a:effectLst>
                  <a:outerShdw blurRad="38100" dist="38100" dir="2700000" algn="ctr" rotWithShape="0">
                    <a:schemeClr val="tx1"/>
                  </a:outerShdw>
                </a:effectLst>
              </a:rPr>
              <a:t> summary of the on-going conflict between the Seleucid and Ptolemaic dynasties (the primary powers of the divided Greek empire that arose after the death of Alexander).</a:t>
            </a:r>
          </a:p>
        </p:txBody>
      </p:sp>
    </p:spTree>
    <p:extLst>
      <p:ext uri="{BB962C8B-B14F-4D97-AF65-F5344CB8AC3E}">
        <p14:creationId xmlns:p14="http://schemas.microsoft.com/office/powerpoint/2010/main" val="127154304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p:cTn id="21"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5">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 calcmode="lin" valueType="num">
                                      <p:cBhvr>
                                        <p:cTn id="28"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2C9F2BBC-4DB4-29C1-7C37-C23ED8A392FF}"/>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E9799823-F3D4-EDAD-2740-DA02F7953AFD}"/>
              </a:ext>
            </a:extLst>
          </p:cNvPr>
          <p:cNvSpPr>
            <a:spLocks noGrp="1"/>
          </p:cNvSpPr>
          <p:nvPr>
            <p:ph idx="1"/>
          </p:nvPr>
        </p:nvSpPr>
        <p:spPr>
          <a:xfrm>
            <a:off x="28197" y="1812687"/>
            <a:ext cx="12163803" cy="4708960"/>
          </a:xfrm>
        </p:spPr>
        <p:txBody>
          <a:bodyPr>
            <a:normAutofit fontScale="92500" lnSpcReduction="10000"/>
          </a:bodyPr>
          <a:lstStyle/>
          <a:p>
            <a:r>
              <a:rPr lang="en-US" sz="3600" dirty="0">
                <a:solidFill>
                  <a:schemeClr val="bg1"/>
                </a:solidFill>
                <a:effectLst>
                  <a:outerShdw blurRad="38100" dist="38100" dir="2700000" algn="ctr" rotWithShape="0">
                    <a:schemeClr val="tx1"/>
                  </a:outerShdw>
                </a:effectLst>
              </a:rPr>
              <a:t>Antiochus IV will particularly scheme to defeat his old foe, “</a:t>
            </a:r>
            <a:r>
              <a:rPr lang="en-US" sz="36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 king of the south</a:t>
            </a:r>
            <a:r>
              <a:rPr lang="en-US" sz="3600" dirty="0">
                <a:solidFill>
                  <a:schemeClr val="bg1"/>
                </a:solidFill>
                <a:effectLst>
                  <a:outerShdw blurRad="38100" dist="38100" dir="2700000" algn="ctr" rotWithShape="0">
                    <a:schemeClr val="tx1"/>
                  </a:outerShdw>
                </a:effectLst>
              </a:rPr>
              <a:t>” (Ptolemy VI). </a:t>
            </a:r>
          </a:p>
          <a:p>
            <a:r>
              <a:rPr lang="en-US" sz="3600" dirty="0">
                <a:solidFill>
                  <a:schemeClr val="bg1"/>
                </a:solidFill>
                <a:effectLst>
                  <a:outerShdw blurRad="38100" dist="38100" dir="2700000" algn="ctr" rotWithShape="0">
                    <a:schemeClr val="tx1"/>
                  </a:outerShdw>
                </a:effectLst>
              </a:rPr>
              <a:t>This strategy had practical implications, for Egypt was a lush, wealthy land. </a:t>
            </a:r>
          </a:p>
          <a:p>
            <a:r>
              <a:rPr lang="en-US" sz="3600" dirty="0">
                <a:solidFill>
                  <a:schemeClr val="bg1"/>
                </a:solidFill>
                <a:effectLst>
                  <a:outerShdw blurRad="38100" dist="38100" dir="2700000" algn="ctr" rotWithShape="0">
                    <a:schemeClr val="tx1"/>
                  </a:outerShdw>
                </a:effectLst>
              </a:rPr>
              <a:t>Though Ptolemy will raise large armies, “</a:t>
            </a:r>
            <a:r>
              <a:rPr lang="en-US" sz="36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 king of the south </a:t>
            </a:r>
            <a:r>
              <a:rPr lang="en-US" sz="3600" dirty="0">
                <a:solidFill>
                  <a:schemeClr val="bg1"/>
                </a:solidFill>
                <a:effectLst>
                  <a:outerShdw blurRad="38100" dist="38100" dir="2700000" algn="ctr" rotWithShape="0">
                    <a:schemeClr val="tx1"/>
                  </a:outerShdw>
                </a:effectLst>
              </a:rPr>
              <a:t>” will not stand against his northern foe. </a:t>
            </a:r>
          </a:p>
          <a:p>
            <a:r>
              <a:rPr lang="en-US" sz="3600" dirty="0">
                <a:solidFill>
                  <a:schemeClr val="bg1"/>
                </a:solidFill>
                <a:effectLst>
                  <a:outerShdw blurRad="38100" dist="38100" dir="2700000" algn="ctr" rotWithShape="0">
                    <a:schemeClr val="tx1"/>
                  </a:outerShdw>
                </a:effectLst>
              </a:rPr>
              <a:t>He will suffer from internal “</a:t>
            </a:r>
            <a:r>
              <a:rPr lang="en-US" sz="36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plots… devised against him</a:t>
            </a:r>
            <a:r>
              <a:rPr lang="en-US" sz="3600" dirty="0">
                <a:solidFill>
                  <a:schemeClr val="bg1"/>
                </a:solidFill>
                <a:effectLst>
                  <a:outerShdw blurRad="38100" dist="38100" dir="2700000" algn="ctr" rotWithShape="0">
                    <a:schemeClr val="tx1"/>
                  </a:outerShdw>
                </a:effectLst>
              </a:rPr>
              <a:t>” </a:t>
            </a:r>
          </a:p>
          <a:p>
            <a:r>
              <a:rPr lang="en-US" sz="3600" dirty="0">
                <a:solidFill>
                  <a:schemeClr val="bg1"/>
                </a:solidFill>
                <a:effectLst>
                  <a:outerShdw blurRad="38100" dist="38100" dir="2700000" algn="ctr" rotWithShape="0">
                    <a:schemeClr val="tx1"/>
                  </a:outerShdw>
                </a:effectLst>
              </a:rPr>
              <a:t>Perhaps some of the wealth Antiochus IV has distributed to key individuals over the years (see 11:24) will buy him a few traitors down south.</a:t>
            </a:r>
          </a:p>
        </p:txBody>
      </p:sp>
      <p:sp>
        <p:nvSpPr>
          <p:cNvPr id="7" name="Title 1">
            <a:extLst>
              <a:ext uri="{FF2B5EF4-FFF2-40B4-BE49-F238E27FC236}">
                <a16:creationId xmlns:a16="http://schemas.microsoft.com/office/drawing/2014/main" id="{8C30FAD2-2650-0AC6-030F-D4F209F8247D}"/>
              </a:ext>
            </a:extLst>
          </p:cNvPr>
          <p:cNvSpPr>
            <a:spLocks noGrp="1"/>
          </p:cNvSpPr>
          <p:nvPr>
            <p:ph type="title"/>
          </p:nvPr>
        </p:nvSpPr>
        <p:spPr>
          <a:xfrm>
            <a:off x="0" y="8"/>
            <a:ext cx="12192000" cy="1615298"/>
          </a:xfrm>
          <a:solidFill>
            <a:schemeClr val="tx1"/>
          </a:solidFill>
          <a:ln w="25400">
            <a:solidFill>
              <a:srgbClr val="FFFF99"/>
            </a:solidFill>
          </a:ln>
        </p:spPr>
        <p:txBody>
          <a:bodyPr>
            <a:noAutofit/>
          </a:bodyPr>
          <a:lstStyle/>
          <a:p>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11:25</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he shall stir up his power and his heart against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 king of the south </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with a great army. And the king of the south shall wage war with an exceedingly great and mighty army, but he shall not stand, for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plots </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shall be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devised against him</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26</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Even those who eat his food shall break him. His army shall be swept away, and many shall fall down slain.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A00E75A6-F4AE-A085-9BE1-FFC026361359}"/>
              </a:ext>
            </a:extLst>
          </p:cNvPr>
          <p:cNvSpPr txBox="1"/>
          <p:nvPr/>
        </p:nvSpPr>
        <p:spPr>
          <a:xfrm>
            <a:off x="0" y="6488668"/>
            <a:ext cx="12192000" cy="369332"/>
          </a:xfrm>
          <a:prstGeom prst="rect">
            <a:avLst/>
          </a:prstGeom>
          <a:noFill/>
        </p:spPr>
        <p:txBody>
          <a:bodyPr wrap="square" rtlCol="0">
            <a:spAutoFit/>
          </a:bodyPr>
          <a:lstStyle/>
          <a:p>
            <a:pPr lvl="0">
              <a:defRPr/>
            </a:pPr>
            <a:r>
              <a:rPr lang="en-US" dirty="0">
                <a:solidFill>
                  <a:srgbClr val="FFFFFF"/>
                </a:solidFill>
                <a:effectLst>
                  <a:outerShdw blurRad="50800" dist="50800" dir="5400000" algn="ctr">
                    <a:srgbClr val="000000"/>
                  </a:outerShdw>
                </a:effectLst>
                <a:latin typeface="Calibri" panose="020F0502020204030204" pitchFamily="34" charset="0"/>
              </a:rPr>
              <a:t>House, Paul R.; Daniel (Tyndale Old Testament Commentaries); (p. </a:t>
            </a:r>
            <a:r>
              <a:rPr lang="en-US" dirty="0">
                <a:solidFill>
                  <a:schemeClr val="bg1"/>
                </a:solidFill>
                <a:effectLst>
                  <a:outerShdw blurRad="38100" dist="38100" dir="2700000" algn="ctr" rotWithShape="0">
                    <a:schemeClr val="tx1"/>
                  </a:outerShdw>
                </a:effectLst>
              </a:rPr>
              <a:t>175</a:t>
            </a:r>
            <a:r>
              <a:rPr lang="en-US" dirty="0">
                <a:solidFill>
                  <a:srgbClr val="FFFFFF"/>
                </a:solidFill>
                <a:effectLst>
                  <a:outerShdw blurRad="50800" dist="50800" dir="5400000" algn="ctr">
                    <a:srgbClr val="000000"/>
                  </a:outerShdw>
                </a:effectLst>
                <a:latin typeface="Calibri" panose="020F0502020204030204" pitchFamily="34" charset="0"/>
              </a:rPr>
              <a:t>) </a:t>
            </a:r>
            <a:endParaRPr lang="en-US" dirty="0">
              <a:solidFill>
                <a:prstClr val="black"/>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206459685"/>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 calcmode="lin" valueType="num">
                                      <p:cBhvr>
                                        <p:cTn id="35"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FCF8D0FB-ACA5-7A2B-BE59-476D946162C8}"/>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A3EA3D22-A0FB-F3F6-9D30-5FB6A45C4B7D}"/>
              </a:ext>
            </a:extLst>
          </p:cNvPr>
          <p:cNvSpPr>
            <a:spLocks noGrp="1"/>
          </p:cNvSpPr>
          <p:nvPr>
            <p:ph idx="1"/>
          </p:nvPr>
        </p:nvSpPr>
        <p:spPr>
          <a:xfrm>
            <a:off x="28197" y="1671700"/>
            <a:ext cx="12163803" cy="4849947"/>
          </a:xfrm>
        </p:spPr>
        <p:txBody>
          <a:bodyPr>
            <a:normAutofit lnSpcReduction="10000"/>
          </a:bodyPr>
          <a:lstStyle/>
          <a:p>
            <a:r>
              <a:rPr lang="en-US" dirty="0">
                <a:solidFill>
                  <a:schemeClr val="bg1"/>
                </a:solidFill>
                <a:effectLst>
                  <a:outerShdw blurRad="38100" dist="38100" dir="2700000" algn="ctr" rotWithShape="0">
                    <a:schemeClr val="tx1"/>
                  </a:outerShdw>
                </a:effectLst>
              </a:rPr>
              <a:t>Here we see that neither one of these warring kings has any integrity. </a:t>
            </a:r>
          </a:p>
          <a:p>
            <a:r>
              <a:rPr lang="en-US" dirty="0">
                <a:solidFill>
                  <a:schemeClr val="bg1"/>
                </a:solidFill>
                <a:effectLst>
                  <a:outerShdw blurRad="38100" dist="38100" dir="2700000" algn="ctr" rotWithShape="0">
                    <a:schemeClr val="tx1"/>
                  </a:outerShdw>
                </a:effectLst>
              </a:rPr>
              <a:t>“</a:t>
            </a:r>
            <a:r>
              <a:rPr lang="en-US"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They shall speak lies at the same table</a:t>
            </a:r>
            <a:r>
              <a:rPr lang="en-US" dirty="0">
                <a:solidFill>
                  <a:schemeClr val="bg1"/>
                </a:solidFill>
                <a:effectLst>
                  <a:outerShdw blurRad="38100" dist="38100" dir="2700000" algn="ctr" rotWithShape="0">
                    <a:schemeClr val="tx1"/>
                  </a:outerShdw>
                </a:effectLst>
              </a:rPr>
              <a:t>” to gain an edge over the other, “</a:t>
            </a:r>
            <a:r>
              <a:rPr lang="en-US"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but to no avail</a:t>
            </a:r>
            <a:r>
              <a:rPr lang="en-US" dirty="0">
                <a:solidFill>
                  <a:schemeClr val="bg1"/>
                </a:solidFill>
                <a:effectLst>
                  <a:outerShdw blurRad="38100" dist="38100" dir="2700000" algn="ctr" rotWithShape="0">
                    <a:schemeClr val="tx1"/>
                  </a:outerShdw>
                </a:effectLst>
              </a:rPr>
              <a:t>”, for God rules their times. </a:t>
            </a:r>
          </a:p>
          <a:p>
            <a:r>
              <a:rPr lang="en-US" dirty="0">
                <a:solidFill>
                  <a:schemeClr val="bg1"/>
                </a:solidFill>
                <a:effectLst>
                  <a:outerShdw blurRad="38100" dist="38100" dir="2700000" algn="ctr" rotWithShape="0">
                    <a:schemeClr val="tx1"/>
                  </a:outerShdw>
                </a:effectLst>
              </a:rPr>
              <a:t>In verse 28 we see the real purpose of all this historical data – to set the stage for the persecution of the Jewish people (“</a:t>
            </a:r>
            <a:r>
              <a:rPr lang="en-US"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 holy covenant</a:t>
            </a:r>
            <a:r>
              <a:rPr lang="en-US" dirty="0">
                <a:solidFill>
                  <a:schemeClr val="bg1"/>
                </a:solidFill>
                <a:effectLst>
                  <a:outerShdw blurRad="38100" dist="38100" dir="2700000" algn="ctr" rotWithShape="0">
                    <a:schemeClr val="tx1"/>
                  </a:outerShdw>
                </a:effectLst>
              </a:rPr>
              <a:t>”). </a:t>
            </a:r>
          </a:p>
          <a:p>
            <a:r>
              <a:rPr lang="en-US" dirty="0">
                <a:solidFill>
                  <a:schemeClr val="bg1"/>
                </a:solidFill>
                <a:effectLst>
                  <a:outerShdw blurRad="38100" dist="38100" dir="2700000" algn="ctr" rotWithShape="0">
                    <a:schemeClr val="tx1"/>
                  </a:outerShdw>
                </a:effectLst>
              </a:rPr>
              <a:t>After plundering Egypt, Antiochus returned home by way of Palestine and found an insurrection in progress (cf. 1 Macc 1:16–28; 2 Macc 5:1–11). </a:t>
            </a:r>
          </a:p>
          <a:p>
            <a:r>
              <a:rPr lang="en-US" dirty="0">
                <a:solidFill>
                  <a:schemeClr val="bg1"/>
                </a:solidFill>
                <a:effectLst>
                  <a:outerShdw blurRad="38100" dist="38100" dir="2700000" algn="ctr" rotWithShape="0">
                    <a:schemeClr val="tx1"/>
                  </a:outerShdw>
                </a:effectLst>
              </a:rPr>
              <a:t>He put down the rebellion, massacring eighty thousand men, women, and children (2 Macc 5:12–14) and then looted the temple with the help of the evil high priest, Menelaus (cf. 2 Macc 5:15–21). </a:t>
            </a:r>
          </a:p>
          <a:p>
            <a:r>
              <a:rPr lang="en-US" dirty="0">
                <a:solidFill>
                  <a:schemeClr val="bg1"/>
                </a:solidFill>
                <a:effectLst>
                  <a:outerShdw blurRad="38100" dist="38100" dir="2700000" algn="ctr" rotWithShape="0">
                    <a:schemeClr val="tx1"/>
                  </a:outerShdw>
                </a:effectLst>
              </a:rPr>
              <a:t>The persecution of the Jews by this evil tyrant had now escalated to calamitous proportions.</a:t>
            </a:r>
          </a:p>
        </p:txBody>
      </p:sp>
      <p:sp>
        <p:nvSpPr>
          <p:cNvPr id="7" name="Title 1">
            <a:extLst>
              <a:ext uri="{FF2B5EF4-FFF2-40B4-BE49-F238E27FC236}">
                <a16:creationId xmlns:a16="http://schemas.microsoft.com/office/drawing/2014/main" id="{958B76F9-954C-03D2-60CD-A6CE860BAD60}"/>
              </a:ext>
            </a:extLst>
          </p:cNvPr>
          <p:cNvSpPr>
            <a:spLocks noGrp="1"/>
          </p:cNvSpPr>
          <p:nvPr>
            <p:ph type="title"/>
          </p:nvPr>
        </p:nvSpPr>
        <p:spPr>
          <a:xfrm>
            <a:off x="0" y="8"/>
            <a:ext cx="12192000" cy="1575016"/>
          </a:xfrm>
          <a:solidFill>
            <a:schemeClr val="tx1"/>
          </a:solidFill>
          <a:ln w="25400">
            <a:solidFill>
              <a:srgbClr val="FFFF99"/>
            </a:solidFill>
          </a:ln>
        </p:spPr>
        <p:txBody>
          <a:bodyPr>
            <a:noAutofit/>
          </a:bodyPr>
          <a:lstStyle/>
          <a:p>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11:27</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as for the two kings, their hearts shall be bent on doing evil.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They shall speak lies at the same table</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but to no avail, for the end is yet to be at the time appointed. </a:t>
            </a:r>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28</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he shall return to his land with great wealth, but his heart shall be set against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 holy covenant</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he shall work his will and return to his own land.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3D92ED73-713B-C562-8D7F-7E7A6B00AB4E}"/>
              </a:ext>
            </a:extLst>
          </p:cNvPr>
          <p:cNvSpPr txBox="1"/>
          <p:nvPr/>
        </p:nvSpPr>
        <p:spPr>
          <a:xfrm>
            <a:off x="0" y="6488668"/>
            <a:ext cx="12192000" cy="369332"/>
          </a:xfrm>
          <a:prstGeom prst="rect">
            <a:avLst/>
          </a:prstGeom>
          <a:noFill/>
        </p:spPr>
        <p:txBody>
          <a:bodyPr wrap="square" rtlCol="0">
            <a:spAutoFit/>
          </a:bodyPr>
          <a:lstStyle/>
          <a:p>
            <a:pPr lvl="0">
              <a:defRPr/>
            </a:pPr>
            <a:r>
              <a:rPr lang="en-US" dirty="0">
                <a:solidFill>
                  <a:srgbClr val="FFFFFF"/>
                </a:solidFill>
                <a:effectLst>
                  <a:outerShdw blurRad="50800" dist="50800" dir="5400000" algn="ctr">
                    <a:srgbClr val="000000"/>
                  </a:outerShdw>
                </a:effectLst>
                <a:latin typeface="Calibri" panose="020F0502020204030204" pitchFamily="34" charset="0"/>
              </a:rPr>
              <a:t>Miller, Stephen R., </a:t>
            </a:r>
            <a:r>
              <a:rPr lang="en-US" i="1" dirty="0">
                <a:solidFill>
                  <a:srgbClr val="FFFFFF"/>
                </a:solidFill>
                <a:effectLst>
                  <a:outerShdw blurRad="50800" dist="50800" dir="5400000" algn="ctr">
                    <a:srgbClr val="000000"/>
                  </a:outerShdw>
                </a:effectLst>
                <a:latin typeface="Calibri" panose="020F0502020204030204" pitchFamily="34" charset="0"/>
              </a:rPr>
              <a:t>Daniel, vol. 18, The New American Commentary </a:t>
            </a:r>
            <a:r>
              <a:rPr lang="en-US" dirty="0">
                <a:solidFill>
                  <a:srgbClr val="FFFFFF"/>
                </a:solidFill>
                <a:effectLst>
                  <a:outerShdw blurRad="50800" dist="50800" dir="5400000" algn="ctr">
                    <a:srgbClr val="000000"/>
                  </a:outerShdw>
                </a:effectLst>
                <a:latin typeface="Calibri" panose="020F0502020204030204" pitchFamily="34" charset="0"/>
              </a:rPr>
              <a:t>(p. </a:t>
            </a:r>
            <a:r>
              <a:rPr lang="en-US" dirty="0">
                <a:solidFill>
                  <a:schemeClr val="bg1"/>
                </a:solidFill>
                <a:effectLst>
                  <a:outerShdw blurRad="38100" dist="38100" dir="2700000" algn="ctr" rotWithShape="0">
                    <a:schemeClr val="tx1"/>
                  </a:outerShdw>
                </a:effectLst>
              </a:rPr>
              <a:t>300</a:t>
            </a:r>
            <a:r>
              <a:rPr lang="en-US" dirty="0">
                <a:solidFill>
                  <a:srgbClr val="FFFFFF"/>
                </a:solidFill>
                <a:effectLst>
                  <a:outerShdw blurRad="50800" dist="50800" dir="5400000" algn="ctr">
                    <a:srgbClr val="000000"/>
                  </a:outerShdw>
                </a:effectLst>
                <a:latin typeface="Calibri" panose="020F0502020204030204" pitchFamily="34" charset="0"/>
              </a:rPr>
              <a:t>)</a:t>
            </a:r>
            <a:endParaRPr lang="en-US" dirty="0">
              <a:solidFill>
                <a:prstClr val="black"/>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839477289"/>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 calcmode="lin" valueType="num">
                                      <p:cBhvr>
                                        <p:cTn id="35"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5">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 calcmode="lin" valueType="num">
                                      <p:cBhvr>
                                        <p:cTn id="42"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0600509A-B88B-3C7F-C493-470D9003B0E5}"/>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AD4ECC65-B845-841C-0D40-E853DDCB893E}"/>
              </a:ext>
            </a:extLst>
          </p:cNvPr>
          <p:cNvSpPr>
            <a:spLocks noGrp="1"/>
          </p:cNvSpPr>
          <p:nvPr>
            <p:ph idx="1"/>
          </p:nvPr>
        </p:nvSpPr>
        <p:spPr>
          <a:xfrm>
            <a:off x="28197" y="1693818"/>
            <a:ext cx="12163803" cy="4827830"/>
          </a:xfrm>
        </p:spPr>
        <p:txBody>
          <a:bodyPr>
            <a:normAutofit lnSpcReduction="10000"/>
          </a:bodyPr>
          <a:lstStyle/>
          <a:p>
            <a:r>
              <a:rPr lang="en-US" dirty="0">
                <a:solidFill>
                  <a:schemeClr val="bg1"/>
                </a:solidFill>
                <a:effectLst>
                  <a:outerShdw blurRad="38100" dist="38100" dir="2700000" algn="ctr" rotWithShape="0">
                    <a:schemeClr val="tx1"/>
                  </a:outerShdw>
                </a:effectLst>
              </a:rPr>
              <a:t>In 168 B.C. (God’s “</a:t>
            </a:r>
            <a:r>
              <a:rPr lang="en-US"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time appointed </a:t>
            </a:r>
            <a:r>
              <a:rPr lang="en-US" dirty="0">
                <a:solidFill>
                  <a:schemeClr val="bg1"/>
                </a:solidFill>
                <a:effectLst>
                  <a:outerShdw blurRad="38100" dist="38100" dir="2700000" algn="ctr" rotWithShape="0">
                    <a:schemeClr val="tx1"/>
                  </a:outerShdw>
                </a:effectLst>
              </a:rPr>
              <a:t>”) Antiochus invaded Egypt again, but this time he was not successful. </a:t>
            </a:r>
          </a:p>
          <a:p>
            <a:r>
              <a:rPr lang="en-US" dirty="0">
                <a:solidFill>
                  <a:schemeClr val="bg1"/>
                </a:solidFill>
                <a:effectLst>
                  <a:outerShdw blurRad="38100" dist="38100" dir="2700000" algn="ctr" rotWithShape="0">
                    <a:schemeClr val="tx1"/>
                  </a:outerShdw>
                </a:effectLst>
              </a:rPr>
              <a:t>The cause of Antiochus’s failure was that he encountered opposition from the “</a:t>
            </a:r>
            <a:r>
              <a:rPr lang="en-US"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ships of Kittim</a:t>
            </a:r>
            <a:r>
              <a:rPr lang="en-US" dirty="0">
                <a:solidFill>
                  <a:schemeClr val="bg1"/>
                </a:solidFill>
                <a:effectLst>
                  <a:outerShdw blurRad="38100" dist="38100" dir="2700000" algn="ctr" rotWithShape="0">
                    <a:schemeClr val="tx1"/>
                  </a:outerShdw>
                </a:effectLst>
              </a:rPr>
              <a:t>” </a:t>
            </a:r>
          </a:p>
          <a:p>
            <a:r>
              <a:rPr lang="en-US" dirty="0">
                <a:solidFill>
                  <a:schemeClr val="bg1"/>
                </a:solidFill>
                <a:effectLst>
                  <a:outerShdw blurRad="38100" dist="38100" dir="2700000" algn="ctr" rotWithShape="0">
                    <a:schemeClr val="tx1"/>
                  </a:outerShdw>
                </a:effectLst>
              </a:rPr>
              <a:t>“</a:t>
            </a:r>
            <a:r>
              <a:rPr lang="en-US"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Kittim</a:t>
            </a:r>
            <a:r>
              <a:rPr lang="en-US" dirty="0">
                <a:solidFill>
                  <a:schemeClr val="bg1"/>
                </a:solidFill>
                <a:effectLst>
                  <a:outerShdw blurRad="38100" dist="38100" dir="2700000" algn="ctr" rotWithShape="0">
                    <a:schemeClr val="tx1"/>
                  </a:outerShdw>
                </a:effectLst>
              </a:rPr>
              <a:t>” was an ancient name for Cyprus that came to be used for the lands of the Mediterranean in general.</a:t>
            </a:r>
          </a:p>
          <a:p>
            <a:r>
              <a:rPr lang="en-US" dirty="0">
                <a:solidFill>
                  <a:schemeClr val="bg1"/>
                </a:solidFill>
                <a:effectLst>
                  <a:outerShdw blurRad="38100" dist="38100" dir="2700000" algn="ctr" rotWithShape="0">
                    <a:schemeClr val="tx1"/>
                  </a:outerShdw>
                </a:effectLst>
              </a:rPr>
              <a:t>Here it refers to the Roman fleet that had come to Alexandria at the request of the Ptolemies. </a:t>
            </a:r>
          </a:p>
          <a:p>
            <a:r>
              <a:rPr lang="en-US" dirty="0">
                <a:solidFill>
                  <a:schemeClr val="bg1"/>
                </a:solidFill>
                <a:effectLst>
                  <a:outerShdw blurRad="38100" dist="38100" dir="2700000" algn="ctr" rotWithShape="0">
                    <a:schemeClr val="tx1"/>
                  </a:outerShdw>
                </a:effectLst>
              </a:rPr>
              <a:t>As the Syrians were moving to besiege Alexandria, the Roman commander Gaius </a:t>
            </a:r>
            <a:r>
              <a:rPr lang="en-US" dirty="0" err="1">
                <a:solidFill>
                  <a:schemeClr val="bg1"/>
                </a:solidFill>
                <a:effectLst>
                  <a:outerShdw blurRad="38100" dist="38100" dir="2700000" algn="ctr" rotWithShape="0">
                    <a:schemeClr val="tx1"/>
                  </a:outerShdw>
                </a:effectLst>
              </a:rPr>
              <a:t>Popilius</a:t>
            </a:r>
            <a:r>
              <a:rPr lang="en-US" dirty="0">
                <a:solidFill>
                  <a:schemeClr val="bg1"/>
                </a:solidFill>
                <a:effectLst>
                  <a:outerShdw blurRad="38100" dist="38100" dir="2700000" algn="ctr" rotWithShape="0">
                    <a:schemeClr val="tx1"/>
                  </a:outerShdw>
                </a:effectLst>
              </a:rPr>
              <a:t> </a:t>
            </a:r>
            <a:r>
              <a:rPr lang="en-US" dirty="0" err="1">
                <a:solidFill>
                  <a:schemeClr val="bg1"/>
                </a:solidFill>
                <a:effectLst>
                  <a:outerShdw blurRad="38100" dist="38100" dir="2700000" algn="ctr" rotWithShape="0">
                    <a:schemeClr val="tx1"/>
                  </a:outerShdw>
                </a:effectLst>
              </a:rPr>
              <a:t>Laenas</a:t>
            </a:r>
            <a:r>
              <a:rPr lang="en-US" dirty="0">
                <a:solidFill>
                  <a:schemeClr val="bg1"/>
                </a:solidFill>
                <a:effectLst>
                  <a:outerShdw blurRad="38100" dist="38100" dir="2700000" algn="ctr" rotWithShape="0">
                    <a:schemeClr val="tx1"/>
                  </a:outerShdw>
                </a:effectLst>
              </a:rPr>
              <a:t> met Antiochus four miles outside of the city and handed him a letter from the Roman Senate ordering him to leave Egypt or face war with Rome. </a:t>
            </a:r>
          </a:p>
        </p:txBody>
      </p:sp>
      <p:sp>
        <p:nvSpPr>
          <p:cNvPr id="7" name="Title 1">
            <a:extLst>
              <a:ext uri="{FF2B5EF4-FFF2-40B4-BE49-F238E27FC236}">
                <a16:creationId xmlns:a16="http://schemas.microsoft.com/office/drawing/2014/main" id="{98E78F7F-2E30-5899-8B83-700844A6A5DF}"/>
              </a:ext>
            </a:extLst>
          </p:cNvPr>
          <p:cNvSpPr>
            <a:spLocks noGrp="1"/>
          </p:cNvSpPr>
          <p:nvPr>
            <p:ph type="title"/>
          </p:nvPr>
        </p:nvSpPr>
        <p:spPr>
          <a:xfrm>
            <a:off x="0" y="8"/>
            <a:ext cx="12192000" cy="1567535"/>
          </a:xfrm>
          <a:solidFill>
            <a:schemeClr val="tx1"/>
          </a:solidFill>
          <a:ln w="25400">
            <a:solidFill>
              <a:srgbClr val="FFFF99"/>
            </a:solidFill>
          </a:ln>
        </p:spPr>
        <p:txBody>
          <a:bodyPr>
            <a:noAutofit/>
          </a:bodyPr>
          <a:lstStyle/>
          <a:p>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11:29</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the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time appointed </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he shall return and come into the south, but it shall not be this time as it was before. </a:t>
            </a:r>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30</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For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ships of Kittim </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shall come against him, and he shall be afraid and withdraw, and shall turn back and be enraged and take action against the holy covenant. He shall turn back and pay attention to those who forsake the holy covenant.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5B656377-F327-A8CF-0FD3-4C4BD6C68F96}"/>
              </a:ext>
            </a:extLst>
          </p:cNvPr>
          <p:cNvSpPr txBox="1"/>
          <p:nvPr/>
        </p:nvSpPr>
        <p:spPr>
          <a:xfrm>
            <a:off x="0" y="6488668"/>
            <a:ext cx="12192000" cy="369332"/>
          </a:xfrm>
          <a:prstGeom prst="rect">
            <a:avLst/>
          </a:prstGeom>
          <a:noFill/>
        </p:spPr>
        <p:txBody>
          <a:bodyPr wrap="square" rtlCol="0">
            <a:spAutoFit/>
          </a:bodyPr>
          <a:lstStyle/>
          <a:p>
            <a:pPr lvl="0">
              <a:defRPr/>
            </a:pPr>
            <a:r>
              <a:rPr lang="en-US" dirty="0">
                <a:solidFill>
                  <a:srgbClr val="FFFFFF"/>
                </a:solidFill>
                <a:effectLst>
                  <a:outerShdw blurRad="50800" dist="50800" dir="5400000" algn="ctr">
                    <a:srgbClr val="000000"/>
                  </a:outerShdw>
                </a:effectLst>
                <a:latin typeface="Calibri" panose="020F0502020204030204" pitchFamily="34" charset="0"/>
              </a:rPr>
              <a:t>Miller, Stephen R., </a:t>
            </a:r>
            <a:r>
              <a:rPr lang="en-US" i="1" dirty="0">
                <a:solidFill>
                  <a:srgbClr val="FFFFFF"/>
                </a:solidFill>
                <a:effectLst>
                  <a:outerShdw blurRad="50800" dist="50800" dir="5400000" algn="ctr">
                    <a:srgbClr val="000000"/>
                  </a:outerShdw>
                </a:effectLst>
                <a:latin typeface="Calibri" panose="020F0502020204030204" pitchFamily="34" charset="0"/>
              </a:rPr>
              <a:t>Daniel, vol. 18, The New American Commentary </a:t>
            </a:r>
            <a:r>
              <a:rPr lang="en-US" dirty="0">
                <a:solidFill>
                  <a:srgbClr val="FFFFFF"/>
                </a:solidFill>
                <a:effectLst>
                  <a:outerShdw blurRad="50800" dist="50800" dir="5400000" algn="ctr">
                    <a:srgbClr val="000000"/>
                  </a:outerShdw>
                </a:effectLst>
                <a:latin typeface="Calibri" panose="020F0502020204030204" pitchFamily="34" charset="0"/>
              </a:rPr>
              <a:t>(pp. </a:t>
            </a:r>
            <a:r>
              <a:rPr lang="en-US" dirty="0">
                <a:solidFill>
                  <a:schemeClr val="bg1"/>
                </a:solidFill>
                <a:effectLst>
                  <a:outerShdw blurRad="38100" dist="38100" dir="2700000" algn="ctr" rotWithShape="0">
                    <a:schemeClr val="tx1"/>
                  </a:outerShdw>
                </a:effectLst>
              </a:rPr>
              <a:t>300–301</a:t>
            </a:r>
            <a:r>
              <a:rPr lang="en-US" dirty="0">
                <a:solidFill>
                  <a:srgbClr val="FFFFFF"/>
                </a:solidFill>
                <a:effectLst>
                  <a:outerShdw blurRad="50800" dist="50800" dir="5400000" algn="ctr">
                    <a:srgbClr val="000000"/>
                  </a:outerShdw>
                </a:effectLst>
                <a:latin typeface="Calibri" panose="020F0502020204030204" pitchFamily="34" charset="0"/>
              </a:rPr>
              <a:t>)</a:t>
            </a:r>
            <a:endParaRPr lang="en-US" dirty="0">
              <a:solidFill>
                <a:prstClr val="black"/>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827736862"/>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 calcmode="lin" valueType="num">
                                      <p:cBhvr>
                                        <p:cTn id="35"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D2C0CA69-A175-20A6-4EF0-DE6065B42CAB}"/>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220852F6-E40C-4032-0CFC-D940EB96214C}"/>
              </a:ext>
            </a:extLst>
          </p:cNvPr>
          <p:cNvSpPr>
            <a:spLocks noGrp="1"/>
          </p:cNvSpPr>
          <p:nvPr>
            <p:ph idx="1"/>
          </p:nvPr>
        </p:nvSpPr>
        <p:spPr>
          <a:xfrm>
            <a:off x="28197" y="1518629"/>
            <a:ext cx="12163803" cy="5003018"/>
          </a:xfrm>
        </p:spPr>
        <p:txBody>
          <a:bodyPr>
            <a:normAutofit fontScale="92500"/>
          </a:bodyPr>
          <a:lstStyle/>
          <a:p>
            <a:r>
              <a:rPr lang="en-US" dirty="0">
                <a:solidFill>
                  <a:schemeClr val="bg1"/>
                </a:solidFill>
                <a:effectLst>
                  <a:outerShdw blurRad="38100" dist="38100" dir="2700000" algn="ctr" rotWithShape="0">
                    <a:schemeClr val="tx1"/>
                  </a:outerShdw>
                </a:effectLst>
              </a:rPr>
              <a:t>Then the Roman commander drew a circle in the sand around Antiochus and told him that he must respond before stepping from the circle. </a:t>
            </a:r>
          </a:p>
          <a:p>
            <a:r>
              <a:rPr lang="en-US" dirty="0">
                <a:solidFill>
                  <a:schemeClr val="bg1"/>
                </a:solidFill>
                <a:effectLst>
                  <a:outerShdw blurRad="38100" dist="38100" dir="2700000" algn="ctr" rotWithShape="0">
                    <a:schemeClr val="tx1"/>
                  </a:outerShdw>
                </a:effectLst>
              </a:rPr>
              <a:t>Well aware of the might of Rome, having been a hostage there, and also remembering his father’s (Antiochus III) defeat by the Roman legions at the Battle of Magnesia, the Syrian king stood in humiliated silence for a brief interval and then acquiesced to the demand. </a:t>
            </a:r>
          </a:p>
          <a:p>
            <a:r>
              <a:rPr lang="en-US" dirty="0">
                <a:solidFill>
                  <a:schemeClr val="bg1"/>
                </a:solidFill>
                <a:effectLst>
                  <a:outerShdw blurRad="38100" dist="38100" dir="2700000" algn="ctr" rotWithShape="0">
                    <a:schemeClr val="tx1"/>
                  </a:outerShdw>
                </a:effectLst>
              </a:rPr>
              <a:t>Antiochus withdrew from Egypt to Antioch in utter humiliation. In 167 B.C., Antiochus turned his humiliation into anger against the Jewish people (“</a:t>
            </a:r>
            <a:r>
              <a:rPr lang="en-US"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 holy covenant</a:t>
            </a:r>
            <a:r>
              <a:rPr lang="en-US" dirty="0">
                <a:solidFill>
                  <a:schemeClr val="bg1"/>
                </a:solidFill>
                <a:effectLst>
                  <a:outerShdw blurRad="38100" dist="38100" dir="2700000" algn="ctr" rotWithShape="0">
                    <a:schemeClr val="tx1"/>
                  </a:outerShdw>
                </a:effectLst>
              </a:rPr>
              <a:t>”). </a:t>
            </a:r>
          </a:p>
          <a:p>
            <a:r>
              <a:rPr lang="en-US" dirty="0">
                <a:solidFill>
                  <a:schemeClr val="bg1"/>
                </a:solidFill>
                <a:effectLst>
                  <a:outerShdw blurRad="38100" dist="38100" dir="2700000" algn="ctr" rotWithShape="0">
                    <a:schemeClr val="tx1"/>
                  </a:outerShdw>
                </a:effectLst>
              </a:rPr>
              <a:t>He sent Apollonius (2 Macc 5:23–26), the head of his mercenaries and the “chief collector of tribute” (1 Macc 1:29), to Jerusalem. </a:t>
            </a:r>
          </a:p>
          <a:p>
            <a:r>
              <a:rPr lang="en-US" dirty="0">
                <a:solidFill>
                  <a:schemeClr val="bg1"/>
                </a:solidFill>
                <a:effectLst>
                  <a:outerShdw blurRad="38100" dist="38100" dir="2700000" algn="ctr" rotWithShape="0">
                    <a:schemeClr val="tx1"/>
                  </a:outerShdw>
                </a:effectLst>
              </a:rPr>
              <a:t>Apollonius </a:t>
            </a:r>
            <a:r>
              <a:rPr lang="en-US" b="1" i="1" dirty="0">
                <a:solidFill>
                  <a:schemeClr val="bg1"/>
                </a:solidFill>
                <a:effectLst>
                  <a:outerShdw blurRad="38100" dist="38100" dir="2700000" algn="ctr" rotWithShape="0">
                    <a:schemeClr val="tx1"/>
                  </a:outerShdw>
                </a:effectLst>
              </a:rPr>
              <a:t>pretended</a:t>
            </a:r>
            <a:r>
              <a:rPr lang="en-US" dirty="0">
                <a:solidFill>
                  <a:schemeClr val="bg1"/>
                </a:solidFill>
                <a:effectLst>
                  <a:outerShdw blurRad="38100" dist="38100" dir="2700000" algn="ctr" rotWithShape="0">
                    <a:schemeClr val="tx1"/>
                  </a:outerShdw>
                </a:effectLst>
              </a:rPr>
              <a:t> to come in </a:t>
            </a:r>
            <a:r>
              <a:rPr lang="en-US" b="1" i="1" dirty="0">
                <a:solidFill>
                  <a:schemeClr val="bg1"/>
                </a:solidFill>
                <a:effectLst>
                  <a:outerShdw blurRad="38100" dist="38100" dir="2700000" algn="ctr" rotWithShape="0">
                    <a:schemeClr val="tx1"/>
                  </a:outerShdw>
                </a:effectLst>
              </a:rPr>
              <a:t>peace</a:t>
            </a:r>
            <a:r>
              <a:rPr lang="en-US" dirty="0">
                <a:solidFill>
                  <a:schemeClr val="bg1"/>
                </a:solidFill>
                <a:effectLst>
                  <a:outerShdw blurRad="38100" dist="38100" dir="2700000" algn="ctr" rotWithShape="0">
                    <a:schemeClr val="tx1"/>
                  </a:outerShdw>
                </a:effectLst>
              </a:rPr>
              <a:t>, but on the Sabbath Day he suddenly attacked, massacring many people and plundering the city (cf. 1 Macc 1:30–32). </a:t>
            </a:r>
          </a:p>
        </p:txBody>
      </p:sp>
      <p:sp>
        <p:nvSpPr>
          <p:cNvPr id="7" name="Title 1">
            <a:extLst>
              <a:ext uri="{FF2B5EF4-FFF2-40B4-BE49-F238E27FC236}">
                <a16:creationId xmlns:a16="http://schemas.microsoft.com/office/drawing/2014/main" id="{79FF3BE8-9013-6AC9-5A7B-215D4CE1B236}"/>
              </a:ext>
            </a:extLst>
          </p:cNvPr>
          <p:cNvSpPr>
            <a:spLocks noGrp="1"/>
          </p:cNvSpPr>
          <p:nvPr>
            <p:ph type="title"/>
          </p:nvPr>
        </p:nvSpPr>
        <p:spPr>
          <a:xfrm>
            <a:off x="0" y="8"/>
            <a:ext cx="12192000" cy="1427988"/>
          </a:xfrm>
          <a:solidFill>
            <a:schemeClr val="tx1"/>
          </a:solidFill>
          <a:ln w="25400">
            <a:solidFill>
              <a:srgbClr val="FFFF99"/>
            </a:solidFill>
          </a:ln>
        </p:spPr>
        <p:txBody>
          <a:bodyPr>
            <a:noAutofit/>
          </a:bodyPr>
          <a:lstStyle/>
          <a:p>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11:29</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the time appointed he shall return and come into the south, but it shall not be this time as it was before. </a:t>
            </a:r>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30</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For ships of Kittim shall come against him, and he shall be afraid and withdraw, and shall turn back and be enraged and take action against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 holy covenant</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He shall turn back and pay attention to those who forsake the holy covenant.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2DA36E99-B970-A6B5-6B1D-D211D4749D1E}"/>
              </a:ext>
            </a:extLst>
          </p:cNvPr>
          <p:cNvSpPr txBox="1"/>
          <p:nvPr/>
        </p:nvSpPr>
        <p:spPr>
          <a:xfrm>
            <a:off x="0" y="6488668"/>
            <a:ext cx="12192000" cy="369332"/>
          </a:xfrm>
          <a:prstGeom prst="rect">
            <a:avLst/>
          </a:prstGeom>
          <a:noFill/>
        </p:spPr>
        <p:txBody>
          <a:bodyPr wrap="square" rtlCol="0">
            <a:spAutoFit/>
          </a:bodyPr>
          <a:lstStyle/>
          <a:p>
            <a:pPr lvl="0">
              <a:defRPr/>
            </a:pPr>
            <a:r>
              <a:rPr lang="en-US" dirty="0">
                <a:solidFill>
                  <a:srgbClr val="FFFFFF"/>
                </a:solidFill>
                <a:effectLst>
                  <a:outerShdw blurRad="50800" dist="50800" dir="5400000" algn="ctr">
                    <a:srgbClr val="000000"/>
                  </a:outerShdw>
                </a:effectLst>
                <a:latin typeface="Calibri" panose="020F0502020204030204" pitchFamily="34" charset="0"/>
              </a:rPr>
              <a:t>Miller, Stephen R., </a:t>
            </a:r>
            <a:r>
              <a:rPr lang="en-US" i="1" dirty="0">
                <a:solidFill>
                  <a:srgbClr val="FFFFFF"/>
                </a:solidFill>
                <a:effectLst>
                  <a:outerShdw blurRad="50800" dist="50800" dir="5400000" algn="ctr">
                    <a:srgbClr val="000000"/>
                  </a:outerShdw>
                </a:effectLst>
                <a:latin typeface="Calibri" panose="020F0502020204030204" pitchFamily="34" charset="0"/>
              </a:rPr>
              <a:t>Daniel, vol. 18, The New American Commentary </a:t>
            </a:r>
            <a:r>
              <a:rPr lang="en-US" dirty="0">
                <a:solidFill>
                  <a:srgbClr val="FFFFFF"/>
                </a:solidFill>
                <a:effectLst>
                  <a:outerShdw blurRad="50800" dist="50800" dir="5400000" algn="ctr">
                    <a:srgbClr val="000000"/>
                  </a:outerShdw>
                </a:effectLst>
                <a:latin typeface="Calibri" panose="020F0502020204030204" pitchFamily="34" charset="0"/>
              </a:rPr>
              <a:t>(pp. </a:t>
            </a:r>
            <a:r>
              <a:rPr lang="en-US" dirty="0">
                <a:solidFill>
                  <a:schemeClr val="bg1"/>
                </a:solidFill>
                <a:effectLst>
                  <a:outerShdw blurRad="38100" dist="38100" dir="2700000" algn="ctr" rotWithShape="0">
                    <a:schemeClr val="tx1"/>
                  </a:outerShdw>
                </a:effectLst>
              </a:rPr>
              <a:t>300–301</a:t>
            </a:r>
            <a:r>
              <a:rPr lang="en-US" dirty="0">
                <a:solidFill>
                  <a:srgbClr val="FFFFFF"/>
                </a:solidFill>
                <a:effectLst>
                  <a:outerShdw blurRad="50800" dist="50800" dir="5400000" algn="ctr">
                    <a:srgbClr val="000000"/>
                  </a:outerShdw>
                </a:effectLst>
                <a:latin typeface="Calibri" panose="020F0502020204030204" pitchFamily="34" charset="0"/>
              </a:rPr>
              <a:t>)</a:t>
            </a:r>
            <a:endParaRPr lang="en-US" dirty="0">
              <a:solidFill>
                <a:prstClr val="black"/>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077307076"/>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p:cTn id="21"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5">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 calcmode="lin" valueType="num">
                                      <p:cBhvr>
                                        <p:cTn id="28"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25A904DF-A335-2AD5-C1B9-87757B0FD811}"/>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ACF90CBC-5199-C2E6-2B2A-DF06A8177BF0}"/>
              </a:ext>
            </a:extLst>
          </p:cNvPr>
          <p:cNvSpPr>
            <a:spLocks noGrp="1"/>
          </p:cNvSpPr>
          <p:nvPr>
            <p:ph idx="1"/>
          </p:nvPr>
        </p:nvSpPr>
        <p:spPr>
          <a:xfrm>
            <a:off x="28197" y="1724066"/>
            <a:ext cx="12163803" cy="4698505"/>
          </a:xfrm>
        </p:spPr>
        <p:txBody>
          <a:bodyPr>
            <a:normAutofit lnSpcReduction="10000"/>
          </a:bodyPr>
          <a:lstStyle/>
          <a:p>
            <a:r>
              <a:rPr lang="en-US" dirty="0">
                <a:solidFill>
                  <a:schemeClr val="bg1"/>
                </a:solidFill>
                <a:effectLst>
                  <a:outerShdw blurRad="38100" dist="38100" dir="2700000" algn="ctr" rotWithShape="0">
                    <a:schemeClr val="tx1"/>
                  </a:outerShdw>
                </a:effectLst>
              </a:rPr>
              <a:t>The temple is spoken of here as a “</a:t>
            </a:r>
            <a:r>
              <a:rPr lang="en-US"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fortress</a:t>
            </a:r>
            <a:r>
              <a:rPr lang="en-US" dirty="0">
                <a:solidFill>
                  <a:schemeClr val="bg1"/>
                </a:solidFill>
                <a:effectLst>
                  <a:outerShdw blurRad="38100" dist="38100" dir="2700000" algn="ctr" rotWithShape="0">
                    <a:schemeClr val="tx1"/>
                  </a:outerShdw>
                </a:effectLst>
              </a:rPr>
              <a:t>” either because it was a place of spiritual strength or more likely because it was used as a military citadel.</a:t>
            </a:r>
            <a:r>
              <a:rPr lang="en-US" baseline="30000" dirty="0">
                <a:solidFill>
                  <a:srgbClr val="FFFFFF"/>
                </a:solidFill>
                <a:effectLst>
                  <a:outerShdw blurRad="50800" dist="50800" dir="5400000" algn="ctr">
                    <a:srgbClr val="000000"/>
                  </a:outerShdw>
                </a:effectLst>
                <a:latin typeface="Calibri" panose="020F0502020204030204" pitchFamily="34" charset="0"/>
              </a:rPr>
              <a:t> </a:t>
            </a:r>
            <a:r>
              <a:rPr lang="en-US" dirty="0">
                <a:solidFill>
                  <a:schemeClr val="bg1"/>
                </a:solidFill>
                <a:effectLst>
                  <a:outerShdw blurRad="38100" dist="38100" dir="2700000" algn="ctr" rotWithShape="0">
                    <a:schemeClr val="tx1"/>
                  </a:outerShdw>
                </a:effectLst>
              </a:rPr>
              <a:t> </a:t>
            </a:r>
          </a:p>
          <a:p>
            <a:r>
              <a:rPr lang="en-US" dirty="0">
                <a:solidFill>
                  <a:schemeClr val="bg1"/>
                </a:solidFill>
                <a:effectLst>
                  <a:outerShdw blurRad="38100" dist="38100" dir="2700000" algn="ctr" rotWithShape="0">
                    <a:schemeClr val="tx1"/>
                  </a:outerShdw>
                </a:effectLst>
              </a:rPr>
              <a:t>Later, in 167 B.C., the suppression of the Jewish religion began on a grand scale (1 Macc 1:41–50; 2 Macc 6:1–6).</a:t>
            </a:r>
            <a:r>
              <a:rPr lang="en-US" baseline="30000" dirty="0">
                <a:solidFill>
                  <a:srgbClr val="FFFFFF"/>
                </a:solidFill>
                <a:effectLst>
                  <a:outerShdw blurRad="50800" dist="50800" dir="5400000" algn="ctr">
                    <a:srgbClr val="000000"/>
                  </a:outerShdw>
                </a:effectLst>
                <a:latin typeface="Calibri" panose="020F0502020204030204" pitchFamily="34" charset="0"/>
              </a:rPr>
              <a:t> </a:t>
            </a:r>
            <a:endParaRPr lang="en-US" dirty="0">
              <a:solidFill>
                <a:schemeClr val="bg1"/>
              </a:solidFill>
              <a:effectLst>
                <a:outerShdw blurRad="38100" dist="38100" dir="2700000" algn="ctr" rotWithShape="0">
                  <a:schemeClr val="tx1"/>
                </a:outerShdw>
              </a:effectLst>
            </a:endParaRPr>
          </a:p>
          <a:p>
            <a:r>
              <a:rPr lang="en-US" dirty="0">
                <a:solidFill>
                  <a:schemeClr val="bg1"/>
                </a:solidFill>
                <a:effectLst>
                  <a:outerShdw blurRad="38100" dist="38100" dir="2700000" algn="ctr" rotWithShape="0">
                    <a:schemeClr val="tx1"/>
                  </a:outerShdw>
                </a:effectLst>
              </a:rPr>
              <a:t>All Jewish religious practices such as circumcision, possessing the Scriptures, sacrifices, and feast days were forbidden on penalty of death (1 Macc 1:50, 63); and the imperial cult was introduced.</a:t>
            </a:r>
            <a:r>
              <a:rPr lang="en-US" baseline="30000" dirty="0">
                <a:solidFill>
                  <a:srgbClr val="FFFFFF"/>
                </a:solidFill>
                <a:effectLst>
                  <a:outerShdw blurRad="50800" dist="50800" dir="5400000" algn="ctr">
                    <a:srgbClr val="000000"/>
                  </a:outerShdw>
                </a:effectLst>
                <a:latin typeface="Calibri" panose="020F0502020204030204" pitchFamily="34" charset="0"/>
              </a:rPr>
              <a:t> </a:t>
            </a:r>
            <a:endParaRPr lang="en-US" dirty="0">
              <a:solidFill>
                <a:schemeClr val="bg1"/>
              </a:solidFill>
              <a:effectLst>
                <a:outerShdw blurRad="38100" dist="38100" dir="2700000" algn="ctr" rotWithShape="0">
                  <a:schemeClr val="tx1"/>
                </a:outerShdw>
              </a:effectLst>
            </a:endParaRPr>
          </a:p>
          <a:p>
            <a:r>
              <a:rPr lang="en-US" dirty="0">
                <a:solidFill>
                  <a:schemeClr val="bg1"/>
                </a:solidFill>
                <a:effectLst>
                  <a:outerShdw blurRad="38100" dist="38100" dir="2700000" algn="ctr" rotWithShape="0">
                    <a:schemeClr val="tx1"/>
                  </a:outerShdw>
                </a:effectLst>
              </a:rPr>
              <a:t>Desecration of the Jewish religion reached its climax in 167 B.C. (1 Macc 1:54) when an altar or idol-statue devoted to Olympian Zeus (Jupiter) was erected in the temple (“</a:t>
            </a:r>
            <a:r>
              <a:rPr lang="en-US"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 abomination that makes desolate</a:t>
            </a:r>
            <a:r>
              <a:rPr lang="en-US" dirty="0">
                <a:solidFill>
                  <a:schemeClr val="bg1"/>
                </a:solidFill>
                <a:effectLst>
                  <a:outerShdw blurRad="38100" dist="38100" dir="2700000" algn="ctr" rotWithShape="0">
                    <a:schemeClr val="tx1"/>
                  </a:outerShdw>
                </a:effectLst>
              </a:rPr>
              <a:t>”), and sacrifices, probably including swine (cf. 1 Macc 1:47; 2 Macc 6:4–5), were offered on the altar (cf. 1 Macc 1:54, 59).</a:t>
            </a:r>
            <a:r>
              <a:rPr lang="en-US" baseline="30000" dirty="0">
                <a:solidFill>
                  <a:srgbClr val="FFFFFF"/>
                </a:solidFill>
                <a:effectLst>
                  <a:outerShdw blurRad="50800" dist="50800" dir="5400000" algn="ctr">
                    <a:srgbClr val="000000"/>
                  </a:outerShdw>
                </a:effectLst>
                <a:latin typeface="Calibri" panose="020F0502020204030204" pitchFamily="34" charset="0"/>
              </a:rPr>
              <a:t> </a:t>
            </a:r>
            <a:endParaRPr lang="en-US" dirty="0">
              <a:solidFill>
                <a:schemeClr val="bg1"/>
              </a:solidFill>
              <a:effectLst>
                <a:outerShdw blurRad="38100" dist="38100" dir="2700000" algn="ctr" rotWithShape="0">
                  <a:schemeClr val="tx1"/>
                </a:outerShdw>
              </a:effectLst>
            </a:endParaRPr>
          </a:p>
          <a:p>
            <a:endParaRPr lang="en-US" dirty="0">
              <a:solidFill>
                <a:schemeClr val="bg1"/>
              </a:solidFill>
              <a:effectLst>
                <a:outerShdw blurRad="38100" dist="38100" dir="2700000" algn="ctr" rotWithShape="0">
                  <a:schemeClr val="tx1"/>
                </a:outerShdw>
              </a:effectLst>
            </a:endParaRPr>
          </a:p>
        </p:txBody>
      </p:sp>
      <p:sp>
        <p:nvSpPr>
          <p:cNvPr id="7" name="Title 1">
            <a:extLst>
              <a:ext uri="{FF2B5EF4-FFF2-40B4-BE49-F238E27FC236}">
                <a16:creationId xmlns:a16="http://schemas.microsoft.com/office/drawing/2014/main" id="{540215CC-A682-11FB-B94D-05E17170B50B}"/>
              </a:ext>
            </a:extLst>
          </p:cNvPr>
          <p:cNvSpPr>
            <a:spLocks noGrp="1"/>
          </p:cNvSpPr>
          <p:nvPr>
            <p:ph type="title"/>
          </p:nvPr>
        </p:nvSpPr>
        <p:spPr>
          <a:xfrm>
            <a:off x="0" y="8"/>
            <a:ext cx="12192000" cy="1450142"/>
          </a:xfrm>
          <a:solidFill>
            <a:schemeClr val="tx1"/>
          </a:solidFill>
          <a:ln w="25400">
            <a:solidFill>
              <a:srgbClr val="FFFF99"/>
            </a:solidFill>
          </a:ln>
        </p:spPr>
        <p:txBody>
          <a:bodyPr>
            <a:noAutofit/>
          </a:bodyPr>
          <a:lstStyle/>
          <a:p>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11:31</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Forces from him shall appear and profane the temple and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fortress</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shall take away the regular burnt offering. And they shall set up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 abomination that makes desolate</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32</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He shall seduce with flattery those who violate the covenant, but the people who know their God shall stand firm and take action.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8FB2D8A6-987B-A2BD-DB08-5EC83B730C7A}"/>
              </a:ext>
            </a:extLst>
          </p:cNvPr>
          <p:cNvSpPr txBox="1"/>
          <p:nvPr/>
        </p:nvSpPr>
        <p:spPr>
          <a:xfrm>
            <a:off x="0" y="6481995"/>
            <a:ext cx="12192000" cy="369332"/>
          </a:xfrm>
          <a:prstGeom prst="rect">
            <a:avLst/>
          </a:prstGeom>
          <a:noFill/>
        </p:spPr>
        <p:txBody>
          <a:bodyPr wrap="square" rtlCol="0">
            <a:spAutoFit/>
          </a:bodyPr>
          <a:lstStyle/>
          <a:p>
            <a:pPr lvl="0">
              <a:defRPr/>
            </a:pPr>
            <a:r>
              <a:rPr lang="en-US" dirty="0">
                <a:solidFill>
                  <a:srgbClr val="FFFFFF"/>
                </a:solidFill>
                <a:effectLst>
                  <a:outerShdw blurRad="50800" dist="50800" dir="5400000" algn="ctr">
                    <a:srgbClr val="000000"/>
                  </a:outerShdw>
                </a:effectLst>
                <a:latin typeface="Calibri" panose="020F0502020204030204" pitchFamily="34" charset="0"/>
              </a:rPr>
              <a:t>Miller, Stephen R., </a:t>
            </a:r>
            <a:r>
              <a:rPr lang="en-US" i="1" dirty="0">
                <a:solidFill>
                  <a:srgbClr val="FFFFFF"/>
                </a:solidFill>
                <a:effectLst>
                  <a:outerShdw blurRad="50800" dist="50800" dir="5400000" algn="ctr">
                    <a:srgbClr val="000000"/>
                  </a:outerShdw>
                </a:effectLst>
                <a:latin typeface="Calibri" panose="020F0502020204030204" pitchFamily="34" charset="0"/>
              </a:rPr>
              <a:t>Daniel, vol. 18, The New American Commentary </a:t>
            </a:r>
            <a:r>
              <a:rPr lang="en-US" dirty="0">
                <a:solidFill>
                  <a:srgbClr val="FFFFFF"/>
                </a:solidFill>
                <a:effectLst>
                  <a:outerShdw blurRad="50800" dist="50800" dir="5400000" algn="ctr">
                    <a:srgbClr val="000000"/>
                  </a:outerShdw>
                </a:effectLst>
                <a:latin typeface="Calibri" panose="020F0502020204030204" pitchFamily="34" charset="0"/>
              </a:rPr>
              <a:t>(pp. </a:t>
            </a:r>
            <a:r>
              <a:rPr lang="en-US" dirty="0">
                <a:solidFill>
                  <a:schemeClr val="bg1"/>
                </a:solidFill>
                <a:effectLst>
                  <a:outerShdw blurRad="38100" dist="38100" dir="2700000" algn="ctr" rotWithShape="0">
                    <a:schemeClr val="tx1"/>
                  </a:outerShdw>
                </a:effectLst>
              </a:rPr>
              <a:t>301–302</a:t>
            </a:r>
            <a:r>
              <a:rPr lang="en-US" dirty="0">
                <a:solidFill>
                  <a:srgbClr val="FFFFFF"/>
                </a:solidFill>
                <a:effectLst>
                  <a:outerShdw blurRad="50800" dist="50800" dir="5400000" algn="ctr">
                    <a:srgbClr val="000000"/>
                  </a:outerShdw>
                </a:effectLst>
                <a:latin typeface="Calibri" panose="020F0502020204030204" pitchFamily="34" charset="0"/>
              </a:rPr>
              <a:t>)</a:t>
            </a:r>
          </a:p>
        </p:txBody>
      </p:sp>
    </p:spTree>
    <p:extLst>
      <p:ext uri="{BB962C8B-B14F-4D97-AF65-F5344CB8AC3E}">
        <p14:creationId xmlns:p14="http://schemas.microsoft.com/office/powerpoint/2010/main" val="3032836498"/>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2A4144E4-6054-53CC-72C2-393BDC85525F}"/>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E91007FD-A55E-B82D-A43F-1E059BA6A2D3}"/>
              </a:ext>
            </a:extLst>
          </p:cNvPr>
          <p:cNvSpPr>
            <a:spLocks noGrp="1"/>
          </p:cNvSpPr>
          <p:nvPr>
            <p:ph idx="1"/>
          </p:nvPr>
        </p:nvSpPr>
        <p:spPr>
          <a:xfrm>
            <a:off x="28197" y="1720040"/>
            <a:ext cx="12163803" cy="4491622"/>
          </a:xfrm>
        </p:spPr>
        <p:txBody>
          <a:bodyPr>
            <a:normAutofit fontScale="92500" lnSpcReduction="10000"/>
          </a:bodyPr>
          <a:lstStyle/>
          <a:p>
            <a:r>
              <a:rPr lang="en-US" sz="3900" dirty="0">
                <a:solidFill>
                  <a:schemeClr val="bg1"/>
                </a:solidFill>
                <a:effectLst>
                  <a:outerShdw blurRad="38100" dist="38100" dir="2700000" algn="ctr" rotWithShape="0">
                    <a:schemeClr val="tx1"/>
                  </a:outerShdw>
                </a:effectLst>
              </a:rPr>
              <a:t>In this manner the temple was desecrated and rendered empty of Yahweh worshipers.</a:t>
            </a:r>
            <a:r>
              <a:rPr lang="en-US" sz="3900" baseline="30000" dirty="0">
                <a:solidFill>
                  <a:srgbClr val="FFFFFF"/>
                </a:solidFill>
                <a:effectLst>
                  <a:outerShdw blurRad="50800" dist="50800" dir="5400000" algn="ctr">
                    <a:srgbClr val="000000"/>
                  </a:outerShdw>
                </a:effectLst>
                <a:latin typeface="Calibri" panose="020F0502020204030204" pitchFamily="34" charset="0"/>
              </a:rPr>
              <a:t> 1</a:t>
            </a:r>
            <a:endParaRPr lang="en-US" sz="3900" dirty="0">
              <a:solidFill>
                <a:schemeClr val="bg1"/>
              </a:solidFill>
              <a:effectLst>
                <a:outerShdw blurRad="38100" dist="38100" dir="2700000" algn="ctr" rotWithShape="0">
                  <a:schemeClr val="tx1"/>
                </a:outerShdw>
              </a:effectLst>
            </a:endParaRPr>
          </a:p>
          <a:p>
            <a:r>
              <a:rPr lang="en-US" sz="3900" b="1" i="1" dirty="0">
                <a:solidFill>
                  <a:schemeClr val="bg1"/>
                </a:solidFill>
                <a:effectLst>
                  <a:outerShdw blurRad="38100" dist="38100" dir="2700000" algn="ctr" rotWithShape="0">
                    <a:schemeClr val="tx1"/>
                  </a:outerShdw>
                </a:effectLst>
              </a:rPr>
              <a:t>Two</a:t>
            </a:r>
            <a:r>
              <a:rPr lang="en-US" sz="3900" dirty="0">
                <a:solidFill>
                  <a:schemeClr val="bg1"/>
                </a:solidFill>
                <a:effectLst>
                  <a:outerShdw blurRad="38100" dist="38100" dir="2700000" algn="ctr" rotWithShape="0">
                    <a:schemeClr val="tx1"/>
                  </a:outerShdw>
                </a:effectLst>
              </a:rPr>
              <a:t> groups will emerge in Jerusalem during this time: </a:t>
            </a:r>
          </a:p>
          <a:p>
            <a:pPr lvl="1"/>
            <a:r>
              <a:rPr lang="en-US" sz="3500" dirty="0">
                <a:solidFill>
                  <a:schemeClr val="bg1"/>
                </a:solidFill>
                <a:effectLst>
                  <a:outerShdw blurRad="38100" dist="38100" dir="2700000" algn="ctr" rotWithShape="0">
                    <a:schemeClr val="tx1"/>
                  </a:outerShdw>
                </a:effectLst>
              </a:rPr>
              <a:t>Those who are seduced with flattery and </a:t>
            </a:r>
            <a:r>
              <a:rPr lang="en-US" sz="3500" b="1" i="1" dirty="0">
                <a:solidFill>
                  <a:schemeClr val="bg1"/>
                </a:solidFill>
                <a:effectLst>
                  <a:outerShdw blurRad="38100" dist="38100" dir="2700000" algn="ctr" rotWithShape="0">
                    <a:schemeClr val="tx1"/>
                  </a:outerShdw>
                </a:effectLst>
              </a:rPr>
              <a:t>follow</a:t>
            </a:r>
            <a:r>
              <a:rPr lang="en-US" sz="3500" dirty="0">
                <a:solidFill>
                  <a:schemeClr val="bg1"/>
                </a:solidFill>
                <a:effectLst>
                  <a:outerShdw blurRad="38100" dist="38100" dir="2700000" algn="ctr" rotWithShape="0">
                    <a:schemeClr val="tx1"/>
                  </a:outerShdw>
                </a:effectLst>
              </a:rPr>
              <a:t> Antiochus IV</a:t>
            </a:r>
          </a:p>
          <a:p>
            <a:pPr lvl="1"/>
            <a:r>
              <a:rPr lang="en-US" sz="3500" dirty="0">
                <a:solidFill>
                  <a:schemeClr val="bg1"/>
                </a:solidFill>
                <a:effectLst>
                  <a:outerShdw blurRad="38100" dist="38100" dir="2700000" algn="ctr" rotWithShape="0">
                    <a:schemeClr val="tx1"/>
                  </a:outerShdw>
                </a:effectLst>
              </a:rPr>
              <a:t>Those who </a:t>
            </a:r>
            <a:r>
              <a:rPr lang="en-US" sz="3500" b="1" i="1" dirty="0">
                <a:solidFill>
                  <a:schemeClr val="bg1"/>
                </a:solidFill>
                <a:effectLst>
                  <a:outerShdw blurRad="38100" dist="38100" dir="2700000" algn="ctr" rotWithShape="0">
                    <a:schemeClr val="tx1"/>
                  </a:outerShdw>
                </a:effectLst>
              </a:rPr>
              <a:t>know their God </a:t>
            </a:r>
            <a:r>
              <a:rPr lang="en-US" sz="3500" dirty="0">
                <a:solidFill>
                  <a:schemeClr val="bg1"/>
                </a:solidFill>
                <a:effectLst>
                  <a:outerShdw blurRad="38100" dist="38100" dir="2700000" algn="ctr" rotWithShape="0">
                    <a:schemeClr val="tx1"/>
                  </a:outerShdw>
                </a:effectLst>
              </a:rPr>
              <a:t>and thus stand firm and take action.</a:t>
            </a:r>
            <a:r>
              <a:rPr lang="en-US" sz="3500" baseline="30000" dirty="0">
                <a:solidFill>
                  <a:srgbClr val="FFFFFF"/>
                </a:solidFill>
                <a:effectLst>
                  <a:outerShdw blurRad="50800" dist="50800" dir="5400000" algn="ctr">
                    <a:srgbClr val="000000"/>
                  </a:outerShdw>
                </a:effectLst>
                <a:latin typeface="Calibri" panose="020F0502020204030204" pitchFamily="34" charset="0"/>
              </a:rPr>
              <a:t> 2</a:t>
            </a:r>
            <a:r>
              <a:rPr lang="en-US" sz="3500" dirty="0">
                <a:solidFill>
                  <a:schemeClr val="bg1"/>
                </a:solidFill>
                <a:effectLst>
                  <a:outerShdw blurRad="38100" dist="38100" dir="2700000" algn="ctr" rotWithShape="0">
                    <a:schemeClr val="tx1"/>
                  </a:outerShdw>
                </a:effectLst>
              </a:rPr>
              <a:t> </a:t>
            </a:r>
          </a:p>
          <a:p>
            <a:r>
              <a:rPr lang="en-US" sz="3900" dirty="0">
                <a:solidFill>
                  <a:schemeClr val="bg1"/>
                </a:solidFill>
                <a:effectLst>
                  <a:outerShdw blurRad="38100" dist="38100" dir="2700000" algn="ctr" rotWithShape="0">
                    <a:schemeClr val="tx1"/>
                  </a:outerShdw>
                </a:effectLst>
              </a:rPr>
              <a:t>The latter group’s actions are not specified. </a:t>
            </a:r>
          </a:p>
          <a:p>
            <a:r>
              <a:rPr lang="en-US" sz="3900" dirty="0">
                <a:solidFill>
                  <a:schemeClr val="bg1"/>
                </a:solidFill>
                <a:effectLst>
                  <a:outerShdw blurRad="38100" dist="38100" dir="2700000" algn="ctr" rotWithShape="0">
                    <a:schemeClr val="tx1"/>
                  </a:outerShdw>
                </a:effectLst>
              </a:rPr>
              <a:t>They could include accepting martyrdom, or engaging in armed conflict, as the Maccabeans did during the rest of Antiochus IV’s reign (167-164 BC).</a:t>
            </a:r>
            <a:r>
              <a:rPr lang="en-US" sz="3900" baseline="30000" dirty="0">
                <a:solidFill>
                  <a:srgbClr val="FFFFFF"/>
                </a:solidFill>
                <a:effectLst>
                  <a:outerShdw blurRad="50800" dist="50800" dir="5400000" algn="ctr">
                    <a:srgbClr val="000000"/>
                  </a:outerShdw>
                </a:effectLst>
                <a:latin typeface="Calibri" panose="020F0502020204030204" pitchFamily="34" charset="0"/>
              </a:rPr>
              <a:t> 2</a:t>
            </a:r>
            <a:endParaRPr lang="en-US" sz="3900" dirty="0">
              <a:solidFill>
                <a:schemeClr val="bg1"/>
              </a:solidFill>
              <a:effectLst>
                <a:outerShdw blurRad="38100" dist="38100" dir="2700000" algn="ctr" rotWithShape="0">
                  <a:schemeClr val="tx1"/>
                </a:outerShdw>
              </a:effectLst>
            </a:endParaRPr>
          </a:p>
          <a:p>
            <a:endParaRPr lang="en-US" dirty="0">
              <a:solidFill>
                <a:schemeClr val="bg1"/>
              </a:solidFill>
              <a:effectLst>
                <a:outerShdw blurRad="38100" dist="38100" dir="2700000" algn="ctr" rotWithShape="0">
                  <a:schemeClr val="tx1"/>
                </a:outerShdw>
              </a:effectLst>
            </a:endParaRPr>
          </a:p>
        </p:txBody>
      </p:sp>
      <p:sp>
        <p:nvSpPr>
          <p:cNvPr id="7" name="Title 1">
            <a:extLst>
              <a:ext uri="{FF2B5EF4-FFF2-40B4-BE49-F238E27FC236}">
                <a16:creationId xmlns:a16="http://schemas.microsoft.com/office/drawing/2014/main" id="{0BBA6707-4397-B996-82ED-57D1C84A6A5C}"/>
              </a:ext>
            </a:extLst>
          </p:cNvPr>
          <p:cNvSpPr>
            <a:spLocks noGrp="1"/>
          </p:cNvSpPr>
          <p:nvPr>
            <p:ph type="title"/>
          </p:nvPr>
        </p:nvSpPr>
        <p:spPr>
          <a:xfrm>
            <a:off x="0" y="8"/>
            <a:ext cx="12192000" cy="1542790"/>
          </a:xfrm>
          <a:solidFill>
            <a:schemeClr val="tx1"/>
          </a:solidFill>
          <a:ln w="25400">
            <a:solidFill>
              <a:srgbClr val="FFFF99"/>
            </a:solidFill>
          </a:ln>
        </p:spPr>
        <p:txBody>
          <a:bodyPr>
            <a:noAutofit/>
          </a:bodyPr>
          <a:lstStyle/>
          <a:p>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11:31</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Forces from him shall appear and profane the temple and fortress, and shall take away the regular burnt offering. And they shall set up the abomination that makes desolate. </a:t>
            </a:r>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32</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He shall seduce with flattery those who violate the covenant, but the people who know their God shall stand firm and take action.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194BEF58-6F93-0B22-D868-1744C51E5A68}"/>
              </a:ext>
            </a:extLst>
          </p:cNvPr>
          <p:cNvSpPr txBox="1"/>
          <p:nvPr/>
        </p:nvSpPr>
        <p:spPr>
          <a:xfrm>
            <a:off x="0" y="6211661"/>
            <a:ext cx="12192000" cy="646331"/>
          </a:xfrm>
          <a:prstGeom prst="rect">
            <a:avLst/>
          </a:prstGeom>
          <a:noFill/>
        </p:spPr>
        <p:txBody>
          <a:bodyPr wrap="square" rtlCol="0">
            <a:spAutoFit/>
          </a:bodyPr>
          <a:lstStyle/>
          <a:p>
            <a:pPr lvl="0">
              <a:defRPr/>
            </a:pPr>
            <a:r>
              <a:rPr lang="en-US" baseline="30000" dirty="0">
                <a:solidFill>
                  <a:srgbClr val="FFFFFF"/>
                </a:solidFill>
                <a:effectLst>
                  <a:outerShdw blurRad="50800" dist="50800" dir="5400000" algn="ctr">
                    <a:srgbClr val="000000"/>
                  </a:outerShdw>
                </a:effectLst>
                <a:latin typeface="Calibri" panose="020F0502020204030204" pitchFamily="34" charset="0"/>
              </a:rPr>
              <a:t>1 </a:t>
            </a:r>
            <a:r>
              <a:rPr lang="en-US" dirty="0">
                <a:solidFill>
                  <a:srgbClr val="FFFFFF"/>
                </a:solidFill>
                <a:effectLst>
                  <a:outerShdw blurRad="50800" dist="50800" dir="5400000" algn="ctr">
                    <a:srgbClr val="000000"/>
                  </a:outerShdw>
                </a:effectLst>
                <a:latin typeface="Calibri" panose="020F0502020204030204" pitchFamily="34" charset="0"/>
              </a:rPr>
              <a:t>Miller, Stephen R., </a:t>
            </a:r>
            <a:r>
              <a:rPr lang="en-US" i="1" dirty="0">
                <a:solidFill>
                  <a:srgbClr val="FFFFFF"/>
                </a:solidFill>
                <a:effectLst>
                  <a:outerShdw blurRad="50800" dist="50800" dir="5400000" algn="ctr">
                    <a:srgbClr val="000000"/>
                  </a:outerShdw>
                </a:effectLst>
                <a:latin typeface="Calibri" panose="020F0502020204030204" pitchFamily="34" charset="0"/>
              </a:rPr>
              <a:t>Daniel, vol. 18, The New American Commentary </a:t>
            </a:r>
            <a:r>
              <a:rPr lang="en-US" dirty="0">
                <a:solidFill>
                  <a:srgbClr val="FFFFFF"/>
                </a:solidFill>
                <a:effectLst>
                  <a:outerShdw blurRad="50800" dist="50800" dir="5400000" algn="ctr">
                    <a:srgbClr val="000000"/>
                  </a:outerShdw>
                </a:effectLst>
                <a:latin typeface="Calibri" panose="020F0502020204030204" pitchFamily="34" charset="0"/>
              </a:rPr>
              <a:t>(pp. </a:t>
            </a:r>
            <a:r>
              <a:rPr lang="en-US" dirty="0">
                <a:solidFill>
                  <a:schemeClr val="bg1"/>
                </a:solidFill>
                <a:effectLst>
                  <a:outerShdw blurRad="38100" dist="38100" dir="2700000" algn="ctr" rotWithShape="0">
                    <a:schemeClr val="tx1"/>
                  </a:outerShdw>
                </a:effectLst>
              </a:rPr>
              <a:t>301–302</a:t>
            </a:r>
            <a:r>
              <a:rPr lang="en-US" dirty="0">
                <a:solidFill>
                  <a:srgbClr val="FFFFFF"/>
                </a:solidFill>
                <a:effectLst>
                  <a:outerShdw blurRad="50800" dist="50800" dir="5400000" algn="ctr">
                    <a:srgbClr val="000000"/>
                  </a:outerShdw>
                </a:effectLst>
                <a:latin typeface="Calibri" panose="020F0502020204030204" pitchFamily="34" charset="0"/>
              </a:rPr>
              <a:t>)</a:t>
            </a:r>
          </a:p>
          <a:p>
            <a:pPr>
              <a:defRPr/>
            </a:pPr>
            <a:r>
              <a:rPr lang="en-US" baseline="30000" dirty="0">
                <a:solidFill>
                  <a:srgbClr val="FFFFFF"/>
                </a:solidFill>
                <a:effectLst>
                  <a:outerShdw blurRad="50800" dist="50800" dir="5400000" algn="ctr">
                    <a:srgbClr val="000000"/>
                  </a:outerShdw>
                </a:effectLst>
                <a:latin typeface="Calibri" panose="020F0502020204030204" pitchFamily="34" charset="0"/>
              </a:rPr>
              <a:t>2 </a:t>
            </a:r>
            <a:r>
              <a:rPr lang="en-US" dirty="0">
                <a:solidFill>
                  <a:srgbClr val="FFFFFF"/>
                </a:solidFill>
                <a:effectLst>
                  <a:outerShdw blurRad="50800" dist="50800" dir="5400000" algn="ctr">
                    <a:srgbClr val="000000"/>
                  </a:outerShdw>
                </a:effectLst>
                <a:latin typeface="Calibri" panose="020F0502020204030204" pitchFamily="34" charset="0"/>
              </a:rPr>
              <a:t>House, Paul R.; Daniel (Tyndale Old Testament Commentaries); (p. </a:t>
            </a:r>
            <a:r>
              <a:rPr lang="en-US" dirty="0">
                <a:solidFill>
                  <a:schemeClr val="bg1"/>
                </a:solidFill>
                <a:effectLst>
                  <a:outerShdw blurRad="38100" dist="38100" dir="2700000" algn="ctr" rotWithShape="0">
                    <a:schemeClr val="tx1"/>
                  </a:outerShdw>
                </a:effectLst>
              </a:rPr>
              <a:t>176</a:t>
            </a:r>
            <a:r>
              <a:rPr lang="en-US" dirty="0">
                <a:solidFill>
                  <a:srgbClr val="FFFFFF"/>
                </a:solidFill>
                <a:effectLst>
                  <a:outerShdw blurRad="50800" dist="50800" dir="5400000" algn="ctr">
                    <a:srgbClr val="000000"/>
                  </a:outerShdw>
                </a:effectLst>
                <a:latin typeface="Calibri" panose="020F0502020204030204" pitchFamily="34" charset="0"/>
              </a:rPr>
              <a:t>) </a:t>
            </a:r>
            <a:endParaRPr lang="en-US" dirty="0">
              <a:solidFill>
                <a:prstClr val="black"/>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641416479"/>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p:cTn id="21"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5">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 calcmode="lin" valueType="num">
                                      <p:cBhvr>
                                        <p:cTn id="28"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5">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anim calcmode="lin" valueType="num">
                                      <p:cBhvr>
                                        <p:cTn id="35"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34CB375A-5DF9-DD00-0463-FCD869DE2975}"/>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A18FE2EC-3832-7472-23A8-D7E42681E299}"/>
              </a:ext>
            </a:extLst>
          </p:cNvPr>
          <p:cNvSpPr>
            <a:spLocks noGrp="1"/>
          </p:cNvSpPr>
          <p:nvPr>
            <p:ph idx="1"/>
          </p:nvPr>
        </p:nvSpPr>
        <p:spPr>
          <a:xfrm>
            <a:off x="28197" y="1152063"/>
            <a:ext cx="12163803" cy="5369584"/>
          </a:xfrm>
        </p:spPr>
        <p:txBody>
          <a:bodyPr>
            <a:normAutofit fontScale="85000" lnSpcReduction="10000"/>
          </a:bodyPr>
          <a:lstStyle/>
          <a:p>
            <a:r>
              <a:rPr lang="en-US" sz="3200" dirty="0">
                <a:solidFill>
                  <a:schemeClr val="bg1"/>
                </a:solidFill>
                <a:effectLst>
                  <a:outerShdw blurRad="38100" dist="38100" dir="2700000" algn="ctr" rotWithShape="0">
                    <a:schemeClr val="tx1"/>
                  </a:outerShdw>
                </a:effectLst>
              </a:rPr>
              <a:t>“</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 wise among the people</a:t>
            </a:r>
            <a:r>
              <a:rPr lang="en-US" sz="3200" dirty="0">
                <a:solidFill>
                  <a:schemeClr val="bg1"/>
                </a:solidFill>
                <a:effectLst>
                  <a:outerShdw blurRad="38100" dist="38100" dir="2700000" algn="ctr" rotWithShape="0">
                    <a:schemeClr val="tx1"/>
                  </a:outerShdw>
                </a:effectLst>
              </a:rPr>
              <a:t>” refers to those who have spiritual discernment, i.e., true believers.</a:t>
            </a:r>
          </a:p>
          <a:p>
            <a:r>
              <a:rPr lang="en-US" sz="3200" dirty="0">
                <a:solidFill>
                  <a:schemeClr val="bg1"/>
                </a:solidFill>
                <a:effectLst>
                  <a:outerShdw blurRad="38100" dist="38100" dir="2700000" algn="ctr" rotWithShape="0">
                    <a:schemeClr val="tx1"/>
                  </a:outerShdw>
                </a:effectLst>
              </a:rPr>
              <a:t>These saints would remain true to Yahweh during Antiochus’s persecution and would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make many [in Israel] understand</a:t>
            </a:r>
            <a:r>
              <a:rPr lang="en-US" sz="3200" dirty="0">
                <a:solidFill>
                  <a:schemeClr val="bg1"/>
                </a:solidFill>
                <a:effectLst>
                  <a:outerShdw blurRad="38100" dist="38100" dir="2700000" algn="ctr" rotWithShape="0">
                    <a:schemeClr val="tx1"/>
                  </a:outerShdw>
                </a:effectLst>
              </a:rPr>
              <a:t>” concerning the truth and the correct course of action, which included a military revolt against the Syrian government. </a:t>
            </a:r>
          </a:p>
          <a:p>
            <a:r>
              <a:rPr lang="en-US" sz="3200" dirty="0">
                <a:solidFill>
                  <a:schemeClr val="bg1"/>
                </a:solidFill>
                <a:effectLst>
                  <a:outerShdw blurRad="38100" dist="38100" dir="2700000" algn="ctr" rotWithShape="0">
                    <a:schemeClr val="tx1"/>
                  </a:outerShdw>
                </a:effectLst>
              </a:rPr>
              <a:t>Because of their stand many of the Jewish faithful would be killed.</a:t>
            </a:r>
          </a:p>
          <a:p>
            <a:r>
              <a:rPr lang="en-US" sz="3200" dirty="0">
                <a:solidFill>
                  <a:schemeClr val="bg1"/>
                </a:solidFill>
                <a:effectLst>
                  <a:outerShdw blurRad="38100" dist="38100" dir="2700000" algn="ctr" rotWithShape="0">
                    <a:schemeClr val="tx1"/>
                  </a:outerShdw>
                </a:effectLst>
              </a:rPr>
              <a:t>Tens of thousands were slaughtered in these persecutions, and many others died during the fighting (1 Macc 6:43–46; 1 Macc 9:3, 15-18). </a:t>
            </a:r>
          </a:p>
          <a:p>
            <a:r>
              <a:rPr lang="en-US" sz="3200" dirty="0">
                <a:solidFill>
                  <a:schemeClr val="bg1"/>
                </a:solidFill>
                <a:effectLst>
                  <a:outerShdw blurRad="38100" dist="38100" dir="2700000" algn="ctr" rotWithShape="0">
                    <a:schemeClr val="tx1"/>
                  </a:outerShdw>
                </a:effectLst>
              </a:rPr>
              <a:t>Others were “captured” for slaves or had their property confiscated (“plundered”). </a:t>
            </a:r>
          </a:p>
          <a:p>
            <a:r>
              <a:rPr lang="en-US" sz="3200" dirty="0">
                <a:solidFill>
                  <a:schemeClr val="bg1"/>
                </a:solidFill>
                <a:effectLst>
                  <a:outerShdw blurRad="38100" dist="38100" dir="2700000" algn="ctr" rotWithShape="0">
                    <a:schemeClr val="tx1"/>
                  </a:outerShdw>
                </a:effectLst>
              </a:rPr>
              <a:t>Though intense, this persecution would last only for a short while. </a:t>
            </a:r>
          </a:p>
          <a:p>
            <a:r>
              <a:rPr lang="en-US" sz="3200" dirty="0">
                <a:solidFill>
                  <a:schemeClr val="bg1"/>
                </a:solidFill>
                <a:effectLst>
                  <a:outerShdw blurRad="38100" dist="38100" dir="2700000" algn="ctr" rotWithShape="0">
                    <a:schemeClr val="tx1"/>
                  </a:outerShdw>
                </a:effectLst>
              </a:rPr>
              <a:t>Some of these faithful heroes seem to be noted in Heb 11:34. </a:t>
            </a:r>
          </a:p>
          <a:p>
            <a:r>
              <a:rPr lang="en-US" sz="3200" dirty="0">
                <a:solidFill>
                  <a:schemeClr val="bg1"/>
                </a:solidFill>
                <a:effectLst>
                  <a:outerShdw blurRad="38100" dist="38100" dir="2700000" algn="ctr" rotWithShape="0">
                    <a:schemeClr val="tx1"/>
                  </a:outerShdw>
                </a:effectLst>
              </a:rPr>
              <a:t>Hebrews 11:35 is thought by some to speak of the martyrdom of a mother and her seven sons who were horribly tortured and then burned (cf. 2 Macc 7:1–41).</a:t>
            </a:r>
          </a:p>
        </p:txBody>
      </p:sp>
      <p:sp>
        <p:nvSpPr>
          <p:cNvPr id="7" name="Title 1">
            <a:extLst>
              <a:ext uri="{FF2B5EF4-FFF2-40B4-BE49-F238E27FC236}">
                <a16:creationId xmlns:a16="http://schemas.microsoft.com/office/drawing/2014/main" id="{1632EAFB-6072-2A55-EBAC-9CBF3176A512}"/>
              </a:ext>
            </a:extLst>
          </p:cNvPr>
          <p:cNvSpPr>
            <a:spLocks noGrp="1"/>
          </p:cNvSpPr>
          <p:nvPr>
            <p:ph type="title"/>
          </p:nvPr>
        </p:nvSpPr>
        <p:spPr>
          <a:xfrm>
            <a:off x="0" y="8"/>
            <a:ext cx="12192000" cy="974815"/>
          </a:xfrm>
          <a:solidFill>
            <a:schemeClr val="tx1"/>
          </a:solidFill>
          <a:ln w="25400">
            <a:solidFill>
              <a:srgbClr val="FFFF99"/>
            </a:solidFill>
          </a:ln>
        </p:spPr>
        <p:txBody>
          <a:bodyPr>
            <a:noAutofit/>
          </a:bodyPr>
          <a:lstStyle/>
          <a:p>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11:33</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 wise among the people </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shall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make many understand</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though for some days they shall stumble by sword and flame, by captivity and plunder.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F0EFB818-D542-66F4-7FE1-2570DC3CE2F7}"/>
              </a:ext>
            </a:extLst>
          </p:cNvPr>
          <p:cNvSpPr txBox="1"/>
          <p:nvPr/>
        </p:nvSpPr>
        <p:spPr>
          <a:xfrm>
            <a:off x="0" y="6488660"/>
            <a:ext cx="12192000" cy="369332"/>
          </a:xfrm>
          <a:prstGeom prst="rect">
            <a:avLst/>
          </a:prstGeom>
          <a:noFill/>
        </p:spPr>
        <p:txBody>
          <a:bodyPr wrap="square" rtlCol="0">
            <a:spAutoFit/>
          </a:bodyPr>
          <a:lstStyle/>
          <a:p>
            <a:pPr lvl="0">
              <a:defRPr/>
            </a:pPr>
            <a:r>
              <a:rPr lang="en-US" dirty="0">
                <a:solidFill>
                  <a:srgbClr val="FFFFFF"/>
                </a:solidFill>
                <a:effectLst>
                  <a:outerShdw blurRad="50800" dist="50800" dir="5400000" algn="ctr">
                    <a:srgbClr val="000000"/>
                  </a:outerShdw>
                </a:effectLst>
                <a:latin typeface="Calibri" panose="020F0502020204030204" pitchFamily="34" charset="0"/>
              </a:rPr>
              <a:t>Miller, Stephen R., </a:t>
            </a:r>
            <a:r>
              <a:rPr lang="en-US" i="1" dirty="0">
                <a:solidFill>
                  <a:srgbClr val="FFFFFF"/>
                </a:solidFill>
                <a:effectLst>
                  <a:outerShdw blurRad="50800" dist="50800" dir="5400000" algn="ctr">
                    <a:srgbClr val="000000"/>
                  </a:outerShdw>
                </a:effectLst>
                <a:latin typeface="Calibri" panose="020F0502020204030204" pitchFamily="34" charset="0"/>
              </a:rPr>
              <a:t>Daniel, vol. 18, The New American Commentary </a:t>
            </a:r>
            <a:r>
              <a:rPr lang="en-US" dirty="0">
                <a:solidFill>
                  <a:srgbClr val="FFFFFF"/>
                </a:solidFill>
                <a:effectLst>
                  <a:outerShdw blurRad="50800" dist="50800" dir="5400000" algn="ctr">
                    <a:srgbClr val="000000"/>
                  </a:outerShdw>
                </a:effectLst>
                <a:latin typeface="Calibri" panose="020F0502020204030204" pitchFamily="34" charset="0"/>
              </a:rPr>
              <a:t>(pp. </a:t>
            </a:r>
            <a:r>
              <a:rPr lang="en-US" dirty="0">
                <a:solidFill>
                  <a:schemeClr val="bg1"/>
                </a:solidFill>
                <a:effectLst>
                  <a:outerShdw blurRad="38100" dist="38100" dir="2700000" algn="ctr" rotWithShape="0">
                    <a:schemeClr val="tx1"/>
                  </a:outerShdw>
                </a:effectLst>
              </a:rPr>
              <a:t>302–303</a:t>
            </a:r>
            <a:r>
              <a:rPr lang="en-US" dirty="0">
                <a:solidFill>
                  <a:srgbClr val="FFFFFF"/>
                </a:solidFill>
                <a:effectLst>
                  <a:outerShdw blurRad="50800" dist="50800" dir="5400000" algn="ctr">
                    <a:srgbClr val="000000"/>
                  </a:outerShdw>
                </a:effectLst>
                <a:latin typeface="Calibri" panose="020F0502020204030204" pitchFamily="34" charset="0"/>
              </a:rPr>
              <a:t>)</a:t>
            </a:r>
          </a:p>
        </p:txBody>
      </p:sp>
    </p:spTree>
    <p:extLst>
      <p:ext uri="{BB962C8B-B14F-4D97-AF65-F5344CB8AC3E}">
        <p14:creationId xmlns:p14="http://schemas.microsoft.com/office/powerpoint/2010/main" val="3037765794"/>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 calcmode="lin" valueType="num">
                                      <p:cBhvr>
                                        <p:cTn id="35"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5">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 calcmode="lin" valueType="num">
                                      <p:cBhvr>
                                        <p:cTn id="42"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5">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5">
                                            <p:txEl>
                                              <p:pRg st="6" end="6"/>
                                            </p:txEl>
                                          </p:spTgt>
                                        </p:tgtEl>
                                        <p:attrNameLst>
                                          <p:attrName>style.visibility</p:attrName>
                                        </p:attrNameLst>
                                      </p:cBhvr>
                                      <p:to>
                                        <p:strVal val="visible"/>
                                      </p:to>
                                    </p:set>
                                    <p:anim calcmode="lin" valueType="num">
                                      <p:cBhvr>
                                        <p:cTn id="49" dur="500" fill="hold"/>
                                        <p:tgtEl>
                                          <p:spTgt spid="5">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5">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5">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5">
                                            <p:txEl>
                                              <p:pRg st="7" end="7"/>
                                            </p:txEl>
                                          </p:spTgt>
                                        </p:tgtEl>
                                        <p:attrNameLst>
                                          <p:attrName>style.visibility</p:attrName>
                                        </p:attrNameLst>
                                      </p:cBhvr>
                                      <p:to>
                                        <p:strVal val="visible"/>
                                      </p:to>
                                    </p:set>
                                    <p:anim calcmode="lin" valueType="num">
                                      <p:cBhvr>
                                        <p:cTn id="56" dur="500" fill="hold"/>
                                        <p:tgtEl>
                                          <p:spTgt spid="5">
                                            <p:txEl>
                                              <p:pRg st="7" end="7"/>
                                            </p:txEl>
                                          </p:spTgt>
                                        </p:tgtEl>
                                        <p:attrNameLst>
                                          <p:attrName>ppt_w</p:attrName>
                                        </p:attrNameLst>
                                      </p:cBhvr>
                                      <p:tavLst>
                                        <p:tav tm="0">
                                          <p:val>
                                            <p:fltVal val="0"/>
                                          </p:val>
                                        </p:tav>
                                        <p:tav tm="100000">
                                          <p:val>
                                            <p:strVal val="#ppt_w"/>
                                          </p:val>
                                        </p:tav>
                                      </p:tavLst>
                                    </p:anim>
                                    <p:anim calcmode="lin" valueType="num">
                                      <p:cBhvr>
                                        <p:cTn id="57" dur="500" fill="hold"/>
                                        <p:tgtEl>
                                          <p:spTgt spid="5">
                                            <p:txEl>
                                              <p:pRg st="7" end="7"/>
                                            </p:txEl>
                                          </p:spTgt>
                                        </p:tgtEl>
                                        <p:attrNameLst>
                                          <p:attrName>ppt_h</p:attrName>
                                        </p:attrNameLst>
                                      </p:cBhvr>
                                      <p:tavLst>
                                        <p:tav tm="0">
                                          <p:val>
                                            <p:fltVal val="0"/>
                                          </p:val>
                                        </p:tav>
                                        <p:tav tm="100000">
                                          <p:val>
                                            <p:strVal val="#ppt_h"/>
                                          </p:val>
                                        </p:tav>
                                      </p:tavLst>
                                    </p:anim>
                                    <p:animEffect transition="in" filter="fade">
                                      <p:cBhvr>
                                        <p:cTn id="58"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2E7CF6C5-C50B-1C86-2B41-D34D2E786DB5}"/>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79FEFD3-BF86-419B-8142-5AE12562F3C8}"/>
              </a:ext>
            </a:extLst>
          </p:cNvPr>
          <p:cNvSpPr>
            <a:spLocks noGrp="1"/>
          </p:cNvSpPr>
          <p:nvPr>
            <p:ph idx="1"/>
          </p:nvPr>
        </p:nvSpPr>
        <p:spPr>
          <a:xfrm>
            <a:off x="28197" y="1365557"/>
            <a:ext cx="12163803" cy="5224567"/>
          </a:xfrm>
        </p:spPr>
        <p:txBody>
          <a:bodyPr>
            <a:normAutofit fontScale="85000" lnSpcReduction="20000"/>
          </a:bodyPr>
          <a:lstStyle/>
          <a:p>
            <a:r>
              <a:rPr lang="en-US" sz="3200" dirty="0">
                <a:solidFill>
                  <a:schemeClr val="bg1"/>
                </a:solidFill>
                <a:effectLst>
                  <a:outerShdw blurRad="38100" dist="38100" dir="2700000" algn="ctr" rotWithShape="0">
                    <a:schemeClr val="tx1"/>
                  </a:outerShdw>
                </a:effectLst>
              </a:rPr>
              <a:t>During this period of oppression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when</a:t>
            </a:r>
            <a:r>
              <a:rPr lang="en-US" sz="3200" dirty="0">
                <a:solidFill>
                  <a:schemeClr val="bg1"/>
                </a:solidFill>
                <a:effectLst>
                  <a:outerShdw blurRad="38100" dist="38100" dir="2700000" algn="ctr" rotWithShape="0">
                    <a:schemeClr val="tx1"/>
                  </a:outerShdw>
                </a:effectLst>
              </a:rPr>
              <a:t>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they stumble</a:t>
            </a:r>
            <a:r>
              <a:rPr lang="en-US" sz="3200" dirty="0">
                <a:solidFill>
                  <a:schemeClr val="bg1"/>
                </a:solidFill>
                <a:effectLst>
                  <a:outerShdw blurRad="38100" dist="38100" dir="2700000" algn="ctr" rotWithShape="0">
                    <a:schemeClr val="tx1"/>
                  </a:outerShdw>
                </a:effectLst>
              </a:rPr>
              <a:t>”), those faithful to Yahweh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shall receive a little help</a:t>
            </a:r>
            <a:r>
              <a:rPr lang="en-US" sz="3200" dirty="0">
                <a:solidFill>
                  <a:schemeClr val="bg1"/>
                </a:solidFill>
                <a:effectLst>
                  <a:outerShdw blurRad="38100" dist="38100" dir="2700000" algn="ctr" rotWithShape="0">
                    <a:schemeClr val="tx1"/>
                  </a:outerShdw>
                </a:effectLst>
              </a:rPr>
              <a:t>,” presumably an allusion to the small number of forces who at the first fought against Antiochus. </a:t>
            </a:r>
          </a:p>
          <a:p>
            <a:r>
              <a:rPr lang="en-US" sz="3200" dirty="0">
                <a:solidFill>
                  <a:schemeClr val="bg1"/>
                </a:solidFill>
                <a:effectLst>
                  <a:outerShdw blurRad="38100" dist="38100" dir="2700000" algn="ctr" rotWithShape="0">
                    <a:schemeClr val="tx1"/>
                  </a:outerShdw>
                </a:effectLst>
              </a:rPr>
              <a:t>“</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And many shall join themselves to them with flattery</a:t>
            </a:r>
            <a:r>
              <a:rPr lang="en-US" sz="3200" dirty="0">
                <a:solidFill>
                  <a:schemeClr val="bg1"/>
                </a:solidFill>
                <a:effectLst>
                  <a:outerShdw blurRad="38100" dist="38100" dir="2700000" algn="ctr" rotWithShape="0">
                    <a:schemeClr val="tx1"/>
                  </a:outerShdw>
                </a:effectLst>
              </a:rPr>
              <a:t>” refers to the fact that as the strength of the Maccabean revolt grew, many uncommitted Jews sided with the rebels out of expediency, particularly when the Maccabean forces began to put to death those who had collaborated with the Seleucids (cf. 1 Macc 2:42–48).</a:t>
            </a:r>
          </a:p>
          <a:p>
            <a:r>
              <a:rPr lang="en-US" sz="3200" dirty="0">
                <a:solidFill>
                  <a:schemeClr val="bg1"/>
                </a:solidFill>
                <a:effectLst>
                  <a:outerShdw blurRad="38100" dist="38100" dir="2700000" algn="ctr" rotWithShape="0">
                    <a:schemeClr val="tx1"/>
                  </a:outerShdw>
                </a:effectLst>
              </a:rPr>
              <a:t>“</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some of the wise shall stumble, so that they may be refined, purified, and made white</a:t>
            </a:r>
            <a:r>
              <a:rPr lang="en-US" sz="3200" dirty="0">
                <a:solidFill>
                  <a:schemeClr val="bg1"/>
                </a:solidFill>
                <a:effectLst>
                  <a:outerShdw blurRad="38100" dist="38100" dir="2700000" algn="ctr" rotWithShape="0">
                    <a:schemeClr val="tx1"/>
                  </a:outerShdw>
                </a:effectLst>
              </a:rPr>
              <a:t>” – The purpose of this fiery ordeal that fell upon Israel was to cleanse individuals and the nation as a whole of sinful practices and to strengthen their faith. </a:t>
            </a:r>
          </a:p>
          <a:p>
            <a:r>
              <a:rPr lang="en-US" sz="3200" dirty="0">
                <a:solidFill>
                  <a:schemeClr val="bg1"/>
                </a:solidFill>
                <a:effectLst>
                  <a:outerShdw blurRad="38100" dist="38100" dir="2700000" algn="ctr" rotWithShape="0">
                    <a:schemeClr val="tx1"/>
                  </a:outerShdw>
                </a:effectLst>
              </a:rPr>
              <a:t>In this context the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end</a:t>
            </a:r>
            <a:r>
              <a:rPr lang="en-US" sz="3200" dirty="0">
                <a:solidFill>
                  <a:schemeClr val="bg1"/>
                </a:solidFill>
                <a:effectLst>
                  <a:outerShdw blurRad="38100" dist="38100" dir="2700000" algn="ctr" rotWithShape="0">
                    <a:schemeClr val="tx1"/>
                  </a:outerShdw>
                </a:effectLst>
              </a:rPr>
              <a:t>” that has been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appointed</a:t>
            </a:r>
            <a:r>
              <a:rPr lang="en-US" sz="3200" dirty="0">
                <a:solidFill>
                  <a:schemeClr val="bg1"/>
                </a:solidFill>
                <a:effectLst>
                  <a:outerShdw blurRad="38100" dist="38100" dir="2700000" algn="ctr" rotWithShape="0">
                    <a:schemeClr val="tx1"/>
                  </a:outerShdw>
                </a:effectLst>
              </a:rPr>
              <a:t>” by the Lord denotes the termination of Antiochus’s persecutions. </a:t>
            </a:r>
          </a:p>
          <a:p>
            <a:r>
              <a:rPr lang="en-US" sz="3200" dirty="0">
                <a:solidFill>
                  <a:schemeClr val="bg1"/>
                </a:solidFill>
                <a:effectLst>
                  <a:outerShdw blurRad="38100" dist="38100" dir="2700000" algn="ctr" rotWithShape="0">
                    <a:schemeClr val="tx1"/>
                  </a:outerShdw>
                </a:effectLst>
              </a:rPr>
              <a:t>Antiochus IV died in a horrible death 163 B.C. during an expedition in Persia, bringing to a conclusion both his wicked life and his atrocities against God’s people. </a:t>
            </a:r>
          </a:p>
        </p:txBody>
      </p:sp>
      <p:sp>
        <p:nvSpPr>
          <p:cNvPr id="7" name="Title 1">
            <a:extLst>
              <a:ext uri="{FF2B5EF4-FFF2-40B4-BE49-F238E27FC236}">
                <a16:creationId xmlns:a16="http://schemas.microsoft.com/office/drawing/2014/main" id="{6977AB93-2706-7A02-5640-EB6544F066DF}"/>
              </a:ext>
            </a:extLst>
          </p:cNvPr>
          <p:cNvSpPr>
            <a:spLocks noGrp="1"/>
          </p:cNvSpPr>
          <p:nvPr>
            <p:ph type="title"/>
          </p:nvPr>
        </p:nvSpPr>
        <p:spPr>
          <a:xfrm>
            <a:off x="0" y="9"/>
            <a:ext cx="12192000" cy="1143998"/>
          </a:xfrm>
          <a:solidFill>
            <a:schemeClr val="tx1"/>
          </a:solidFill>
          <a:ln w="25400">
            <a:solidFill>
              <a:srgbClr val="FFFF99"/>
            </a:solidFill>
          </a:ln>
        </p:spPr>
        <p:txBody>
          <a:bodyPr>
            <a:noAutofit/>
          </a:bodyPr>
          <a:lstStyle/>
          <a:p>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11:34</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When they stumble, they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shall receive a little help</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many shall join themselves to them with flattery</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35</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some of the wise shall stumble, so that they may be refined, purified, and made white</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until the time of the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end</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for it still awaits the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appointed</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time.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A0ADB450-F168-007E-B56B-303111867624}"/>
              </a:ext>
            </a:extLst>
          </p:cNvPr>
          <p:cNvSpPr txBox="1"/>
          <p:nvPr/>
        </p:nvSpPr>
        <p:spPr>
          <a:xfrm>
            <a:off x="0" y="6488660"/>
            <a:ext cx="12192000" cy="369332"/>
          </a:xfrm>
          <a:prstGeom prst="rect">
            <a:avLst/>
          </a:prstGeom>
          <a:noFill/>
        </p:spPr>
        <p:txBody>
          <a:bodyPr wrap="square" rtlCol="0">
            <a:spAutoFit/>
          </a:bodyPr>
          <a:lstStyle/>
          <a:p>
            <a:pPr lvl="0">
              <a:defRPr/>
            </a:pPr>
            <a:r>
              <a:rPr lang="en-US" dirty="0">
                <a:solidFill>
                  <a:srgbClr val="FFFFFF"/>
                </a:solidFill>
                <a:effectLst>
                  <a:outerShdw blurRad="50800" dist="50800" dir="5400000" algn="ctr">
                    <a:srgbClr val="000000"/>
                  </a:outerShdw>
                </a:effectLst>
                <a:latin typeface="Calibri" panose="020F0502020204030204" pitchFamily="34" charset="0"/>
              </a:rPr>
              <a:t>Miller, Stephen R., </a:t>
            </a:r>
            <a:r>
              <a:rPr lang="en-US" i="1" dirty="0">
                <a:solidFill>
                  <a:srgbClr val="FFFFFF"/>
                </a:solidFill>
                <a:effectLst>
                  <a:outerShdw blurRad="50800" dist="50800" dir="5400000" algn="ctr">
                    <a:srgbClr val="000000"/>
                  </a:outerShdw>
                </a:effectLst>
                <a:latin typeface="Calibri" panose="020F0502020204030204" pitchFamily="34" charset="0"/>
              </a:rPr>
              <a:t>Daniel, vol. 18, The New American Commentary </a:t>
            </a:r>
            <a:r>
              <a:rPr lang="en-US" dirty="0">
                <a:solidFill>
                  <a:srgbClr val="FFFFFF"/>
                </a:solidFill>
                <a:effectLst>
                  <a:outerShdw blurRad="50800" dist="50800" dir="5400000" algn="ctr">
                    <a:srgbClr val="000000"/>
                  </a:outerShdw>
                </a:effectLst>
                <a:latin typeface="Calibri" panose="020F0502020204030204" pitchFamily="34" charset="0"/>
              </a:rPr>
              <a:t>(pp. </a:t>
            </a:r>
            <a:r>
              <a:rPr lang="en-US" dirty="0">
                <a:solidFill>
                  <a:schemeClr val="bg1"/>
                </a:solidFill>
                <a:effectLst>
                  <a:outerShdw blurRad="38100" dist="38100" dir="2700000" algn="ctr" rotWithShape="0">
                    <a:schemeClr val="tx1"/>
                  </a:outerShdw>
                </a:effectLst>
              </a:rPr>
              <a:t>303–304</a:t>
            </a:r>
            <a:r>
              <a:rPr lang="en-US" dirty="0">
                <a:solidFill>
                  <a:srgbClr val="FFFFFF"/>
                </a:solidFill>
                <a:effectLst>
                  <a:outerShdw blurRad="50800" dist="50800" dir="5400000" algn="ctr">
                    <a:srgbClr val="000000"/>
                  </a:outerShdw>
                </a:effectLst>
                <a:latin typeface="Calibri" panose="020F0502020204030204" pitchFamily="34" charset="0"/>
              </a:rPr>
              <a:t>)</a:t>
            </a:r>
          </a:p>
        </p:txBody>
      </p:sp>
    </p:spTree>
    <p:extLst>
      <p:ext uri="{BB962C8B-B14F-4D97-AF65-F5344CB8AC3E}">
        <p14:creationId xmlns:p14="http://schemas.microsoft.com/office/powerpoint/2010/main" val="1625779125"/>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 calcmode="lin" valueType="num">
                                      <p:cBhvr>
                                        <p:cTn id="35"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a:stretch>
        </a:blipFill>
        <a:effectLst/>
      </p:bgPr>
    </p:bg>
    <p:spTree>
      <p:nvGrpSpPr>
        <p:cNvPr id="1" name="">
          <a:extLst>
            <a:ext uri="{FF2B5EF4-FFF2-40B4-BE49-F238E27FC236}">
              <a16:creationId xmlns:a16="http://schemas.microsoft.com/office/drawing/2014/main" id="{3A500F69-0B3A-EEC6-5482-204429D7DA6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0668007-A22A-EB98-92AD-4A8A9370A734}"/>
              </a:ext>
            </a:extLst>
          </p:cNvPr>
          <p:cNvSpPr>
            <a:spLocks noGrp="1"/>
          </p:cNvSpPr>
          <p:nvPr>
            <p:ph type="title"/>
          </p:nvPr>
        </p:nvSpPr>
        <p:spPr>
          <a:xfrm>
            <a:off x="0" y="0"/>
            <a:ext cx="12192000" cy="588394"/>
          </a:xfrm>
        </p:spPr>
        <p:txBody>
          <a:bodyPr>
            <a:noAutofit/>
          </a:bodyPr>
          <a:lstStyle/>
          <a:p>
            <a:pPr algn="ctr"/>
            <a:r>
              <a:rPr lang="en-US" b="1" dirty="0">
                <a:effectLst/>
                <a:latin typeface="+mn-lt"/>
              </a:rPr>
              <a:t>Class Discussion Time</a:t>
            </a:r>
            <a:endParaRPr lang="en-US" dirty="0">
              <a:effectLst/>
              <a:latin typeface="+mn-lt"/>
            </a:endParaRPr>
          </a:p>
        </p:txBody>
      </p:sp>
      <p:sp>
        <p:nvSpPr>
          <p:cNvPr id="2" name="Content Placeholder 1">
            <a:extLst>
              <a:ext uri="{FF2B5EF4-FFF2-40B4-BE49-F238E27FC236}">
                <a16:creationId xmlns:a16="http://schemas.microsoft.com/office/drawing/2014/main" id="{9C3C8CCD-C5F4-46C7-B143-20209EC9445B}"/>
              </a:ext>
            </a:extLst>
          </p:cNvPr>
          <p:cNvSpPr>
            <a:spLocks noGrp="1"/>
          </p:cNvSpPr>
          <p:nvPr>
            <p:ph idx="1"/>
          </p:nvPr>
        </p:nvSpPr>
        <p:spPr>
          <a:xfrm>
            <a:off x="246490" y="588394"/>
            <a:ext cx="11545293" cy="6269606"/>
          </a:xfrm>
        </p:spPr>
        <p:txBody>
          <a:bodyPr>
            <a:normAutofit fontScale="92500"/>
          </a:bodyPr>
          <a:lstStyle/>
          <a:p>
            <a:r>
              <a:rPr lang="en-US" sz="3600" dirty="0">
                <a:sym typeface="Wingdings" panose="05000000000000000000" pitchFamily="2" charset="2"/>
              </a:rPr>
              <a:t>We saw in verses 32-33 that “</a:t>
            </a:r>
            <a:r>
              <a:rPr lang="en-US" sz="3600" i="1" dirty="0">
                <a:solidFill>
                  <a:srgbClr val="0000CC"/>
                </a:solidFill>
                <a:latin typeface="Cambria" panose="02040503050406030204" pitchFamily="18" charset="0"/>
                <a:ea typeface="Cambria" panose="02040503050406030204" pitchFamily="18" charset="0"/>
                <a:sym typeface="Wingdings" panose="05000000000000000000" pitchFamily="2" charset="2"/>
              </a:rPr>
              <a:t>the wise among the people</a:t>
            </a:r>
            <a:r>
              <a:rPr lang="en-US" sz="3600" dirty="0">
                <a:sym typeface="Wingdings" panose="05000000000000000000" pitchFamily="2" charset="2"/>
              </a:rPr>
              <a:t>” (those who have spiritual discernment, i.e., true believers) would remain true to Yahweh during Antiochus’s persecution and would “</a:t>
            </a:r>
            <a:r>
              <a:rPr lang="en-US" sz="3600" i="1" dirty="0">
                <a:solidFill>
                  <a:srgbClr val="0000CC"/>
                </a:solidFill>
                <a:latin typeface="Cambria" panose="02040503050406030204" pitchFamily="18" charset="0"/>
                <a:ea typeface="Cambria" panose="02040503050406030204" pitchFamily="18" charset="0"/>
                <a:sym typeface="Wingdings" panose="05000000000000000000" pitchFamily="2" charset="2"/>
              </a:rPr>
              <a:t>make many [in Israel] understand</a:t>
            </a:r>
            <a:r>
              <a:rPr lang="en-US" sz="3600" dirty="0">
                <a:sym typeface="Wingdings" panose="05000000000000000000" pitchFamily="2" charset="2"/>
              </a:rPr>
              <a:t>” concerning the truth and the correct course of action, which included a military revolt against the government of  Antioch IV. </a:t>
            </a:r>
          </a:p>
          <a:p>
            <a:r>
              <a:rPr lang="en-US" sz="3600" dirty="0">
                <a:sym typeface="Wingdings" panose="05000000000000000000" pitchFamily="2" charset="2"/>
              </a:rPr>
              <a:t>Because of their stand many of these Jewish faithful would be killed.</a:t>
            </a:r>
          </a:p>
          <a:p>
            <a:r>
              <a:rPr lang="en-US" sz="3600" dirty="0">
                <a:sym typeface="Wingdings" panose="05000000000000000000" pitchFamily="2" charset="2"/>
              </a:rPr>
              <a:t>Heb 11:34-35 seems to make honorable mention of these saints when it talks about those who “</a:t>
            </a:r>
            <a:r>
              <a:rPr lang="en-US" sz="3600" i="1" dirty="0">
                <a:solidFill>
                  <a:srgbClr val="0000CC"/>
                </a:solidFill>
                <a:latin typeface="Cambria" panose="02040503050406030204" pitchFamily="18" charset="0"/>
                <a:ea typeface="Cambria" panose="02040503050406030204" pitchFamily="18" charset="0"/>
                <a:sym typeface="Wingdings" panose="05000000000000000000" pitchFamily="2" charset="2"/>
              </a:rPr>
              <a:t>became mighty in war, put foreign armies to flight… some were tortured, refusing to accept release, so that they might rise again to a better life</a:t>
            </a:r>
            <a:r>
              <a:rPr lang="en-US" sz="3600" dirty="0">
                <a:sym typeface="Wingdings" panose="05000000000000000000" pitchFamily="2" charset="2"/>
              </a:rPr>
              <a:t>.”</a:t>
            </a:r>
          </a:p>
          <a:p>
            <a:endParaRPr lang="en-US" sz="3600" dirty="0">
              <a:sym typeface="Wingdings" panose="05000000000000000000" pitchFamily="2" charset="2"/>
            </a:endParaRPr>
          </a:p>
        </p:txBody>
      </p:sp>
    </p:spTree>
    <p:extLst>
      <p:ext uri="{BB962C8B-B14F-4D97-AF65-F5344CB8AC3E}">
        <p14:creationId xmlns:p14="http://schemas.microsoft.com/office/powerpoint/2010/main" val="407446685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p:cTn id="7"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2">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 calcmode="lin" valueType="num">
                                      <p:cBhvr>
                                        <p:cTn id="14"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a:stretch>
        </a:blipFill>
        <a:effectLst/>
      </p:bgPr>
    </p:bg>
    <p:spTree>
      <p:nvGrpSpPr>
        <p:cNvPr id="1" name="">
          <a:extLst>
            <a:ext uri="{FF2B5EF4-FFF2-40B4-BE49-F238E27FC236}">
              <a16:creationId xmlns:a16="http://schemas.microsoft.com/office/drawing/2014/main" id="{53837CD6-2C57-095A-0B3A-3F82AEE70A5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4D850DE-5EFA-AF1B-745F-A561B3EADE15}"/>
              </a:ext>
            </a:extLst>
          </p:cNvPr>
          <p:cNvSpPr>
            <a:spLocks noGrp="1"/>
          </p:cNvSpPr>
          <p:nvPr>
            <p:ph type="title"/>
          </p:nvPr>
        </p:nvSpPr>
        <p:spPr>
          <a:xfrm>
            <a:off x="0" y="0"/>
            <a:ext cx="12192000" cy="588394"/>
          </a:xfrm>
        </p:spPr>
        <p:txBody>
          <a:bodyPr>
            <a:noAutofit/>
          </a:bodyPr>
          <a:lstStyle/>
          <a:p>
            <a:pPr algn="ctr"/>
            <a:r>
              <a:rPr lang="en-US" b="1" dirty="0">
                <a:effectLst/>
                <a:latin typeface="+mn-lt"/>
              </a:rPr>
              <a:t>Class Discussion Time</a:t>
            </a:r>
            <a:endParaRPr lang="en-US" dirty="0">
              <a:effectLst/>
              <a:latin typeface="+mn-lt"/>
            </a:endParaRPr>
          </a:p>
        </p:txBody>
      </p:sp>
      <p:sp>
        <p:nvSpPr>
          <p:cNvPr id="2" name="Content Placeholder 1">
            <a:extLst>
              <a:ext uri="{FF2B5EF4-FFF2-40B4-BE49-F238E27FC236}">
                <a16:creationId xmlns:a16="http://schemas.microsoft.com/office/drawing/2014/main" id="{3E025426-AF71-169C-694F-1CA639FDF016}"/>
              </a:ext>
            </a:extLst>
          </p:cNvPr>
          <p:cNvSpPr>
            <a:spLocks noGrp="1"/>
          </p:cNvSpPr>
          <p:nvPr>
            <p:ph idx="1"/>
          </p:nvPr>
        </p:nvSpPr>
        <p:spPr>
          <a:xfrm>
            <a:off x="246490" y="588394"/>
            <a:ext cx="11545293" cy="6269606"/>
          </a:xfrm>
        </p:spPr>
        <p:txBody>
          <a:bodyPr>
            <a:normAutofit fontScale="92500" lnSpcReduction="10000"/>
          </a:bodyPr>
          <a:lstStyle/>
          <a:p>
            <a:r>
              <a:rPr lang="en-US" sz="3600" dirty="0">
                <a:sym typeface="Wingdings" panose="05000000000000000000" pitchFamily="2" charset="2"/>
              </a:rPr>
              <a:t>This brings to mind a question concerning a proper Christian response to governing authorities – in particular those who are extraordinarily evil.</a:t>
            </a:r>
          </a:p>
          <a:p>
            <a:r>
              <a:rPr lang="en-US" sz="3600" dirty="0">
                <a:sym typeface="Wingdings" panose="05000000000000000000" pitchFamily="2" charset="2"/>
              </a:rPr>
              <a:t>In general, we are told to </a:t>
            </a:r>
            <a:r>
              <a:rPr lang="en-US" sz="3600" b="1" i="1" dirty="0">
                <a:sym typeface="Wingdings" panose="05000000000000000000" pitchFamily="2" charset="2"/>
              </a:rPr>
              <a:t>obey</a:t>
            </a:r>
            <a:r>
              <a:rPr lang="en-US" sz="3600" dirty="0">
                <a:sym typeface="Wingdings" panose="05000000000000000000" pitchFamily="2" charset="2"/>
              </a:rPr>
              <a:t> governing authorities, since they are (ideally) appointed by God to punish evildoers (Romans 13).</a:t>
            </a:r>
          </a:p>
          <a:p>
            <a:r>
              <a:rPr lang="en-US" sz="3600" dirty="0">
                <a:sym typeface="Wingdings" panose="05000000000000000000" pitchFamily="2" charset="2"/>
              </a:rPr>
              <a:t>But what about when the governing authorities </a:t>
            </a:r>
            <a:r>
              <a:rPr lang="en-US" sz="3600" b="1" i="1" dirty="0">
                <a:sym typeface="Wingdings" panose="05000000000000000000" pitchFamily="2" charset="2"/>
              </a:rPr>
              <a:t>themselves</a:t>
            </a:r>
            <a:r>
              <a:rPr lang="en-US" sz="3600" dirty="0">
                <a:sym typeface="Wingdings" panose="05000000000000000000" pitchFamily="2" charset="2"/>
              </a:rPr>
              <a:t> become the evildoers?</a:t>
            </a:r>
          </a:p>
          <a:p>
            <a:r>
              <a:rPr lang="en-US" sz="3600" dirty="0">
                <a:sym typeface="Wingdings" panose="05000000000000000000" pitchFamily="2" charset="2"/>
              </a:rPr>
              <a:t>Is there ever a time when it is appropriate for those with “spiritual discernment” to fight </a:t>
            </a:r>
            <a:r>
              <a:rPr lang="en-US" sz="3600" b="1" i="1" dirty="0">
                <a:sym typeface="Wingdings" panose="05000000000000000000" pitchFamily="2" charset="2"/>
              </a:rPr>
              <a:t>against</a:t>
            </a:r>
            <a:r>
              <a:rPr lang="en-US" sz="3600" dirty="0">
                <a:sym typeface="Wingdings" panose="05000000000000000000" pitchFamily="2" charset="2"/>
              </a:rPr>
              <a:t> evil governing authorities?</a:t>
            </a:r>
          </a:p>
          <a:p>
            <a:r>
              <a:rPr lang="en-US" sz="3600" dirty="0">
                <a:sym typeface="Wingdings" panose="05000000000000000000" pitchFamily="2" charset="2"/>
              </a:rPr>
              <a:t>One historical example that comes to mind is Dietrich Bonhoeffer who was put to death for his efforts to undermine the Hitler regime.</a:t>
            </a:r>
          </a:p>
          <a:p>
            <a:endParaRPr lang="en-US" sz="3600" dirty="0">
              <a:sym typeface="Wingdings" panose="05000000000000000000" pitchFamily="2" charset="2"/>
            </a:endParaRPr>
          </a:p>
        </p:txBody>
      </p:sp>
    </p:spTree>
    <p:extLst>
      <p:ext uri="{BB962C8B-B14F-4D97-AF65-F5344CB8AC3E}">
        <p14:creationId xmlns:p14="http://schemas.microsoft.com/office/powerpoint/2010/main" val="192403727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p:cTn id="7"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2">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 calcmode="lin" valueType="num">
                                      <p:cBhvr>
                                        <p:cTn id="14"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2">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 calcmode="lin" valueType="num">
                                      <p:cBhvr>
                                        <p:cTn id="21"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2">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 calcmode="lin" valueType="num">
                                      <p:cBhvr>
                                        <p:cTn id="28"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79A95472-45F7-0D3D-654A-A552E508F68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C6E4A8B-15E0-9263-51CD-1AA0F453AB06}"/>
              </a:ext>
            </a:extLst>
          </p:cNvPr>
          <p:cNvSpPr>
            <a:spLocks noGrp="1"/>
          </p:cNvSpPr>
          <p:nvPr>
            <p:ph type="title"/>
          </p:nvPr>
        </p:nvSpPr>
        <p:spPr>
          <a:xfrm>
            <a:off x="0" y="1"/>
            <a:ext cx="12192000" cy="576031"/>
          </a:xfrm>
        </p:spPr>
        <p:txBody>
          <a:bodyPr>
            <a:noAutofit/>
          </a:bodyPr>
          <a:lstStyle/>
          <a:p>
            <a:pPr algn="ctr"/>
            <a:r>
              <a:rPr lang="en-US" sz="3600" b="1" dirty="0">
                <a:solidFill>
                  <a:schemeClr val="accent2">
                    <a:lumMod val="40000"/>
                    <a:lumOff val="60000"/>
                  </a:schemeClr>
                </a:solidFill>
                <a:effectLst>
                  <a:outerShdw blurRad="50800" dist="50800" dir="5400000" algn="ctr" rotWithShape="0">
                    <a:schemeClr val="tx1"/>
                  </a:outerShdw>
                </a:effectLst>
                <a:latin typeface="+mn-lt"/>
                <a:ea typeface="Tahoma" panose="020B0604030504040204" pitchFamily="34" charset="0"/>
                <a:cs typeface="Tahoma" panose="020B0604030504040204" pitchFamily="34" charset="0"/>
              </a:rPr>
              <a:t>Prophesies Concerning Egypt and Syria – Part B (11:15-20)</a:t>
            </a:r>
          </a:p>
        </p:txBody>
      </p:sp>
      <p:sp>
        <p:nvSpPr>
          <p:cNvPr id="5" name="Content Placeholder 4">
            <a:extLst>
              <a:ext uri="{FF2B5EF4-FFF2-40B4-BE49-F238E27FC236}">
                <a16:creationId xmlns:a16="http://schemas.microsoft.com/office/drawing/2014/main" id="{F2B02414-1D41-6EDA-1018-DD27849E168D}"/>
              </a:ext>
            </a:extLst>
          </p:cNvPr>
          <p:cNvSpPr>
            <a:spLocks noGrp="1"/>
          </p:cNvSpPr>
          <p:nvPr>
            <p:ph idx="1"/>
          </p:nvPr>
        </p:nvSpPr>
        <p:spPr>
          <a:xfrm>
            <a:off x="357809" y="576032"/>
            <a:ext cx="11775111" cy="6281967"/>
          </a:xfrm>
        </p:spPr>
        <p:txBody>
          <a:bodyPr>
            <a:normAutofit fontScale="85000" lnSpcReduction="20000"/>
          </a:bodyPr>
          <a:lstStyle/>
          <a:p>
            <a:pPr marL="0" indent="0">
              <a:buNone/>
            </a:pPr>
            <a:r>
              <a:rPr lang="en-US" sz="40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11:15</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Then the king of the North will come and build up siege ramps and will capture a fortified city. The forces of the South will be powerless to resist; even their best troops will not have the strength to stand. </a:t>
            </a:r>
            <a:r>
              <a:rPr lang="en-US" sz="40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16</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The invader will do as he pleases; no one will be able to stand against him. He will establish himself in the Beautiful Land and will have the power to destroy it. </a:t>
            </a:r>
            <a:r>
              <a:rPr lang="en-US" sz="40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17</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He will determine to come with the might of his entire kingdom and will make an alliance with the king of the South. And he will give him a daughter in marriage in order to overthrow the kingdom, but his plans will not succeed or help him. </a:t>
            </a:r>
            <a:r>
              <a:rPr lang="en-US" sz="40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18</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Then he will turn his attention to the coastlands and will take many of them, but a commander will put an end to his insolence and will turn his insolence back upon him. </a:t>
            </a:r>
            <a:r>
              <a:rPr lang="en-US" sz="40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19</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After this, he will turn back toward the fortresses of his own country but will stumble and fall, to be seen no more. </a:t>
            </a:r>
            <a:r>
              <a:rPr lang="en-US" sz="40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20</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“His successor will send out a tax collector to maintain the royal splendor. In a few years, however, he will be destroyed, yet not in anger or in battle. </a:t>
            </a:r>
            <a:r>
              <a:rPr lang="en-US" sz="40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(NIV)</a:t>
            </a:r>
            <a:endPar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endParaRPr>
          </a:p>
          <a:p>
            <a:pPr marL="0" indent="0">
              <a:buNone/>
            </a:pPr>
            <a:endPar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57216984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a:stretch>
        </a:blipFill>
        <a:effectLst/>
      </p:bgPr>
    </p:bg>
    <p:spTree>
      <p:nvGrpSpPr>
        <p:cNvPr id="1" name="">
          <a:extLst>
            <a:ext uri="{FF2B5EF4-FFF2-40B4-BE49-F238E27FC236}">
              <a16:creationId xmlns:a16="http://schemas.microsoft.com/office/drawing/2014/main" id="{DA665582-5C8D-6FDF-617B-8B5D5191AAC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9E61B52-41B1-CD29-0CA8-780DD2B1E88E}"/>
              </a:ext>
            </a:extLst>
          </p:cNvPr>
          <p:cNvSpPr>
            <a:spLocks noGrp="1"/>
          </p:cNvSpPr>
          <p:nvPr>
            <p:ph type="title"/>
          </p:nvPr>
        </p:nvSpPr>
        <p:spPr>
          <a:xfrm>
            <a:off x="0" y="0"/>
            <a:ext cx="12192000" cy="588394"/>
          </a:xfrm>
        </p:spPr>
        <p:txBody>
          <a:bodyPr>
            <a:noAutofit/>
          </a:bodyPr>
          <a:lstStyle/>
          <a:p>
            <a:pPr algn="ctr"/>
            <a:r>
              <a:rPr lang="en-US" b="1" dirty="0">
                <a:effectLst/>
                <a:latin typeface="+mn-lt"/>
              </a:rPr>
              <a:t>Class Discussion Time</a:t>
            </a:r>
            <a:endParaRPr lang="en-US" dirty="0">
              <a:effectLst/>
              <a:latin typeface="+mn-lt"/>
            </a:endParaRPr>
          </a:p>
        </p:txBody>
      </p:sp>
      <p:sp>
        <p:nvSpPr>
          <p:cNvPr id="2" name="Content Placeholder 1">
            <a:extLst>
              <a:ext uri="{FF2B5EF4-FFF2-40B4-BE49-F238E27FC236}">
                <a16:creationId xmlns:a16="http://schemas.microsoft.com/office/drawing/2014/main" id="{C5DEF3E6-FB09-95B7-6FE4-F906B8AF6A8B}"/>
              </a:ext>
            </a:extLst>
          </p:cNvPr>
          <p:cNvSpPr>
            <a:spLocks noGrp="1"/>
          </p:cNvSpPr>
          <p:nvPr>
            <p:ph idx="1"/>
          </p:nvPr>
        </p:nvSpPr>
        <p:spPr>
          <a:xfrm>
            <a:off x="246490" y="588394"/>
            <a:ext cx="11545293" cy="6117205"/>
          </a:xfrm>
        </p:spPr>
        <p:txBody>
          <a:bodyPr>
            <a:normAutofit/>
          </a:bodyPr>
          <a:lstStyle/>
          <a:p>
            <a:r>
              <a:rPr lang="en-US" sz="3600" dirty="0">
                <a:sym typeface="Wingdings" panose="05000000000000000000" pitchFamily="2" charset="2"/>
              </a:rPr>
              <a:t>In our lesson today, we saw Antiochus IV, after being defeated and public ally humiliated by the Roman army, turned around and vented his rage against the Jewish people who had nothing to do with his defeat at the hands of the Romans.</a:t>
            </a:r>
          </a:p>
          <a:p>
            <a:r>
              <a:rPr lang="en-US" sz="3600" dirty="0">
                <a:sym typeface="Wingdings" panose="05000000000000000000" pitchFamily="2" charset="2"/>
              </a:rPr>
              <a:t>This unfortunately is a common human behavior, what we might call the “kick the dog” syndrome.</a:t>
            </a:r>
          </a:p>
          <a:p>
            <a:r>
              <a:rPr lang="en-US" sz="3600" dirty="0">
                <a:sym typeface="Wingdings" panose="05000000000000000000" pitchFamily="2" charset="2"/>
              </a:rPr>
              <a:t>Have you seen an example of this kind of behavior in your dealings with other people?</a:t>
            </a:r>
          </a:p>
          <a:p>
            <a:r>
              <a:rPr lang="en-US" sz="3600" dirty="0">
                <a:sym typeface="Wingdings" panose="05000000000000000000" pitchFamily="2" charset="2"/>
              </a:rPr>
              <a:t>Or have you ever been guilty of this kind of behavior yourself?</a:t>
            </a:r>
          </a:p>
          <a:p>
            <a:endParaRPr lang="en-US" sz="3600" dirty="0">
              <a:sym typeface="Wingdings" panose="05000000000000000000" pitchFamily="2" charset="2"/>
            </a:endParaRPr>
          </a:p>
          <a:p>
            <a:endParaRPr lang="en-US" sz="3600" dirty="0">
              <a:sym typeface="Wingdings" panose="05000000000000000000" pitchFamily="2" charset="2"/>
            </a:endParaRPr>
          </a:p>
        </p:txBody>
      </p:sp>
    </p:spTree>
    <p:extLst>
      <p:ext uri="{BB962C8B-B14F-4D97-AF65-F5344CB8AC3E}">
        <p14:creationId xmlns:p14="http://schemas.microsoft.com/office/powerpoint/2010/main" val="58974258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p:cTn id="7"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2">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 calcmode="lin" valueType="num">
                                      <p:cBhvr>
                                        <p:cTn id="14"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2">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 calcmode="lin" valueType="num">
                                      <p:cBhvr>
                                        <p:cTn id="21"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68156AC8-DB4A-A372-511E-E2D4D316BA19}"/>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B250B2F-C862-07DC-9D85-541B1F44271B}"/>
              </a:ext>
            </a:extLst>
          </p:cNvPr>
          <p:cNvSpPr>
            <a:spLocks noGrp="1"/>
          </p:cNvSpPr>
          <p:nvPr>
            <p:ph idx="1"/>
          </p:nvPr>
        </p:nvSpPr>
        <p:spPr>
          <a:xfrm>
            <a:off x="28197" y="1317219"/>
            <a:ext cx="12163803" cy="5204428"/>
          </a:xfrm>
        </p:spPr>
        <p:txBody>
          <a:bodyPr>
            <a:normAutofit fontScale="85000" lnSpcReduction="20000"/>
          </a:bodyPr>
          <a:lstStyle/>
          <a:p>
            <a:r>
              <a:rPr lang="en-US" sz="3600" dirty="0">
                <a:solidFill>
                  <a:schemeClr val="bg1"/>
                </a:solidFill>
                <a:effectLst>
                  <a:outerShdw blurRad="38100" dist="38100" dir="2700000" algn="ctr" rotWithShape="0">
                    <a:schemeClr val="tx1"/>
                  </a:outerShdw>
                </a:effectLst>
              </a:rPr>
              <a:t>There was a brief interruption of the victorious advance of “</a:t>
            </a:r>
            <a:r>
              <a:rPr lang="en-US" sz="36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 king of the north</a:t>
            </a:r>
            <a:r>
              <a:rPr lang="en-US" sz="3600" dirty="0">
                <a:solidFill>
                  <a:schemeClr val="bg1"/>
                </a:solidFill>
                <a:effectLst>
                  <a:outerShdw blurRad="38100" dist="38100" dir="2700000" algn="ctr" rotWithShape="0">
                    <a:schemeClr val="tx1"/>
                  </a:outerShdw>
                </a:effectLst>
              </a:rPr>
              <a:t>” (Antiochus III, as described in verse 13) in which his attention was temporarily diverted by other difficulties. </a:t>
            </a:r>
          </a:p>
          <a:p>
            <a:r>
              <a:rPr lang="en-US" sz="3600" dirty="0">
                <a:solidFill>
                  <a:schemeClr val="bg1"/>
                </a:solidFill>
                <a:effectLst>
                  <a:outerShdw blurRad="38100" dist="38100" dir="2700000" algn="ctr" rotWithShape="0">
                    <a:schemeClr val="tx1"/>
                  </a:outerShdw>
                </a:effectLst>
              </a:rPr>
              <a:t>During his absence the Egyptian general Scopas </a:t>
            </a:r>
            <a:r>
              <a:rPr lang="en-US" sz="3600" b="1" i="1" dirty="0">
                <a:solidFill>
                  <a:schemeClr val="bg1"/>
                </a:solidFill>
                <a:effectLst>
                  <a:outerShdw blurRad="38100" dist="38100" dir="2700000" algn="ctr" rotWithShape="0">
                    <a:schemeClr val="tx1"/>
                  </a:outerShdw>
                </a:effectLst>
              </a:rPr>
              <a:t>recaptured</a:t>
            </a:r>
            <a:r>
              <a:rPr lang="en-US" sz="3600" dirty="0">
                <a:solidFill>
                  <a:schemeClr val="bg1"/>
                </a:solidFill>
                <a:effectLst>
                  <a:outerShdw blurRad="38100" dist="38100" dir="2700000" algn="ctr" rotWithShape="0">
                    <a:schemeClr val="tx1"/>
                  </a:outerShdw>
                </a:effectLst>
              </a:rPr>
              <a:t> some of the territory that Antiochus had just gained. </a:t>
            </a:r>
          </a:p>
          <a:p>
            <a:r>
              <a:rPr lang="en-US" sz="3600" dirty="0">
                <a:solidFill>
                  <a:schemeClr val="bg1"/>
                </a:solidFill>
                <a:effectLst>
                  <a:outerShdw blurRad="38100" dist="38100" dir="2700000" algn="ctr" rotWithShape="0">
                    <a:schemeClr val="tx1"/>
                  </a:outerShdw>
                </a:effectLst>
              </a:rPr>
              <a:t>But Antiochus soon ousted him at the battle of </a:t>
            </a:r>
            <a:r>
              <a:rPr lang="en-US" sz="3600" dirty="0" err="1">
                <a:solidFill>
                  <a:schemeClr val="bg1"/>
                </a:solidFill>
                <a:effectLst>
                  <a:outerShdw blurRad="38100" dist="38100" dir="2700000" algn="ctr" rotWithShape="0">
                    <a:schemeClr val="tx1"/>
                  </a:outerShdw>
                </a:effectLst>
              </a:rPr>
              <a:t>Panium</a:t>
            </a:r>
            <a:r>
              <a:rPr lang="en-US" sz="3600" dirty="0">
                <a:solidFill>
                  <a:schemeClr val="bg1"/>
                </a:solidFill>
                <a:effectLst>
                  <a:outerShdw blurRad="38100" dist="38100" dir="2700000" algn="ctr" rotWithShape="0">
                    <a:schemeClr val="tx1"/>
                  </a:outerShdw>
                </a:effectLst>
              </a:rPr>
              <a:t> and drove him back to the city of Sidon, described here as “</a:t>
            </a:r>
            <a:r>
              <a:rPr lang="en-US" sz="36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a well-fortified city</a:t>
            </a:r>
            <a:r>
              <a:rPr lang="en-US" sz="3600" dirty="0">
                <a:solidFill>
                  <a:schemeClr val="bg1"/>
                </a:solidFill>
                <a:effectLst>
                  <a:outerShdw blurRad="38100" dist="38100" dir="2700000" algn="ctr" rotWithShape="0">
                    <a:schemeClr val="tx1"/>
                  </a:outerShdw>
                </a:effectLst>
              </a:rPr>
              <a:t>”. </a:t>
            </a:r>
          </a:p>
          <a:p>
            <a:r>
              <a:rPr lang="en-US" sz="3600" dirty="0">
                <a:solidFill>
                  <a:schemeClr val="bg1"/>
                </a:solidFill>
                <a:effectLst>
                  <a:outerShdw blurRad="38100" dist="38100" dir="2700000" algn="ctr" rotWithShape="0">
                    <a:schemeClr val="tx1"/>
                  </a:outerShdw>
                </a:effectLst>
              </a:rPr>
              <a:t>When it says that the king “</a:t>
            </a:r>
            <a:r>
              <a:rPr lang="en-US" sz="36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[threw] up siegeworks</a:t>
            </a:r>
            <a:r>
              <a:rPr lang="en-US" sz="3600" dirty="0">
                <a:solidFill>
                  <a:schemeClr val="bg1"/>
                </a:solidFill>
                <a:effectLst>
                  <a:outerShdw blurRad="38100" dist="38100" dir="2700000" algn="ctr" rotWithShape="0">
                    <a:schemeClr val="tx1"/>
                  </a:outerShdw>
                </a:effectLst>
              </a:rPr>
              <a:t>,” this refers to his assault upon Sidon, which ultimately succeeded. </a:t>
            </a:r>
          </a:p>
          <a:p>
            <a:r>
              <a:rPr lang="en-US" sz="3600" dirty="0">
                <a:solidFill>
                  <a:schemeClr val="bg1"/>
                </a:solidFill>
                <a:effectLst>
                  <a:outerShdw blurRad="38100" dist="38100" dir="2700000" algn="ctr" rotWithShape="0">
                    <a:schemeClr val="tx1"/>
                  </a:outerShdw>
                </a:effectLst>
              </a:rPr>
              <a:t>For though the Egyptians sent three of their best generals to counter the siege against that city, they were ultimately driven back so that “</a:t>
            </a:r>
            <a:r>
              <a:rPr lang="en-US" sz="36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 forces of the south shall not stand… even his best troops, for there shall be no strength to stand</a:t>
            </a:r>
            <a:r>
              <a:rPr lang="en-US" sz="3600" dirty="0">
                <a:solidFill>
                  <a:schemeClr val="bg1"/>
                </a:solidFill>
                <a:effectLst>
                  <a:outerShdw blurRad="38100" dist="38100" dir="2700000" algn="ctr" rotWithShape="0">
                    <a:schemeClr val="tx1"/>
                  </a:outerShdw>
                </a:effectLst>
              </a:rPr>
              <a:t>.”</a:t>
            </a:r>
          </a:p>
        </p:txBody>
      </p:sp>
      <p:sp>
        <p:nvSpPr>
          <p:cNvPr id="7" name="Title 1">
            <a:extLst>
              <a:ext uri="{FF2B5EF4-FFF2-40B4-BE49-F238E27FC236}">
                <a16:creationId xmlns:a16="http://schemas.microsoft.com/office/drawing/2014/main" id="{3B8CAB87-9305-3B91-53C2-5383550D8F59}"/>
              </a:ext>
            </a:extLst>
          </p:cNvPr>
          <p:cNvSpPr>
            <a:spLocks noGrp="1"/>
          </p:cNvSpPr>
          <p:nvPr>
            <p:ph type="title"/>
          </p:nvPr>
        </p:nvSpPr>
        <p:spPr>
          <a:xfrm>
            <a:off x="0" y="8"/>
            <a:ext cx="12192000" cy="1168168"/>
          </a:xfrm>
          <a:solidFill>
            <a:schemeClr val="tx1"/>
          </a:solidFill>
          <a:ln w="25400">
            <a:solidFill>
              <a:srgbClr val="FFFF99"/>
            </a:solidFill>
          </a:ln>
        </p:spPr>
        <p:txBody>
          <a:bodyPr>
            <a:noAutofit/>
          </a:bodyPr>
          <a:lstStyle/>
          <a:p>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11:15</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Then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 king of the north </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shall come and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throw up siegeworks </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and take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a well-fortified </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city. And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 forces of the south shall not stand, or even his best troops, for there shall be no strength to stand</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755D2922-9481-EBBF-C64B-76838E0E9C9A}"/>
              </a:ext>
            </a:extLst>
          </p:cNvPr>
          <p:cNvSpPr txBox="1"/>
          <p:nvPr/>
        </p:nvSpPr>
        <p:spPr>
          <a:xfrm>
            <a:off x="0" y="6488668"/>
            <a:ext cx="12192000" cy="369332"/>
          </a:xfrm>
          <a:prstGeom prst="rect">
            <a:avLst/>
          </a:prstGeom>
          <a:noFill/>
        </p:spPr>
        <p:txBody>
          <a:bodyPr wrap="square" rtlCol="0">
            <a:spAutoFit/>
          </a:bodyPr>
          <a:lstStyle/>
          <a:p>
            <a:pPr lvl="0">
              <a:defRPr/>
            </a:pPr>
            <a:r>
              <a:rPr lang="en-US" dirty="0">
                <a:solidFill>
                  <a:srgbClr val="FFFFFF"/>
                </a:solidFill>
                <a:effectLst>
                  <a:outerShdw blurRad="50800" dist="50800" dir="5400000" algn="ctr">
                    <a:srgbClr val="000000"/>
                  </a:outerShdw>
                </a:effectLst>
                <a:latin typeface="Calibri" panose="020F0502020204030204" pitchFamily="34" charset="0"/>
              </a:rPr>
              <a:t>Leupold, H. C.; Exposition of Daniel (1949); (pp.</a:t>
            </a:r>
            <a:r>
              <a:rPr lang="en-US" dirty="0">
                <a:solidFill>
                  <a:schemeClr val="bg1"/>
                </a:solidFill>
                <a:effectLst>
                  <a:outerShdw blurRad="38100" dist="38100" dir="2700000" algn="ctr" rotWithShape="0">
                    <a:schemeClr val="tx1"/>
                  </a:outerShdw>
                </a:effectLst>
              </a:rPr>
              <a:t> 488–489</a:t>
            </a:r>
            <a:r>
              <a:rPr lang="en-US" dirty="0">
                <a:solidFill>
                  <a:srgbClr val="FFFFFF"/>
                </a:solidFill>
                <a:effectLst>
                  <a:outerShdw blurRad="50800" dist="50800" dir="5400000" algn="ctr">
                    <a:srgbClr val="000000"/>
                  </a:outerShdw>
                </a:effectLst>
                <a:latin typeface="Calibri" panose="020F0502020204030204" pitchFamily="34" charset="0"/>
              </a:rPr>
              <a:t>)</a:t>
            </a:r>
            <a:endParaRPr lang="en-US" dirty="0">
              <a:solidFill>
                <a:prstClr val="black"/>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88179506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 calcmode="lin" valueType="num">
                                      <p:cBhvr>
                                        <p:cTn id="35"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C45ECB4B-990D-C03F-7828-6616C46319F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D1509C4-643A-6259-9E28-2EF0052C64D7}"/>
              </a:ext>
            </a:extLst>
          </p:cNvPr>
          <p:cNvSpPr>
            <a:spLocks noGrp="1"/>
          </p:cNvSpPr>
          <p:nvPr>
            <p:ph type="title"/>
          </p:nvPr>
        </p:nvSpPr>
        <p:spPr>
          <a:xfrm>
            <a:off x="0" y="18255"/>
            <a:ext cx="12192000" cy="763623"/>
          </a:xfrm>
        </p:spPr>
        <p:txBody>
          <a:bodyPr>
            <a:normAutofit/>
          </a:bodyPr>
          <a:lstStyle/>
          <a:p>
            <a:pPr algn="ctr"/>
            <a:r>
              <a:rPr lang="en-US" sz="4800" b="1" dirty="0">
                <a:solidFill>
                  <a:schemeClr val="accent2">
                    <a:lumMod val="40000"/>
                    <a:lumOff val="60000"/>
                  </a:schemeClr>
                </a:solidFill>
                <a:effectLst>
                  <a:outerShdw blurRad="50800" dist="50800" dir="5400000" algn="ctr" rotWithShape="0">
                    <a:schemeClr val="tx1"/>
                  </a:outerShdw>
                </a:effectLst>
                <a:latin typeface="+mn-lt"/>
                <a:ea typeface="Tahoma" panose="020B0604030504040204" pitchFamily="34" charset="0"/>
                <a:cs typeface="Tahoma" panose="020B0604030504040204" pitchFamily="34" charset="0"/>
              </a:rPr>
              <a:t>Antiochus III Defeats Ptolemaic Army – 200 BC</a:t>
            </a:r>
          </a:p>
        </p:txBody>
      </p:sp>
      <p:sp>
        <p:nvSpPr>
          <p:cNvPr id="2" name="TextBox 1">
            <a:extLst>
              <a:ext uri="{FF2B5EF4-FFF2-40B4-BE49-F238E27FC236}">
                <a16:creationId xmlns:a16="http://schemas.microsoft.com/office/drawing/2014/main" id="{293B68C3-E31A-EC75-0657-2D42428584FC}"/>
              </a:ext>
            </a:extLst>
          </p:cNvPr>
          <p:cNvSpPr txBox="1"/>
          <p:nvPr/>
        </p:nvSpPr>
        <p:spPr>
          <a:xfrm>
            <a:off x="0" y="6519446"/>
            <a:ext cx="12192000" cy="369332"/>
          </a:xfrm>
          <a:prstGeom prst="rect">
            <a:avLst/>
          </a:prstGeom>
          <a:noFill/>
        </p:spPr>
        <p:txBody>
          <a:bodyPr wrap="square" rtlCol="0">
            <a:spAutoFit/>
          </a:bodyPr>
          <a:lstStyle/>
          <a:p>
            <a:pPr lvl="0">
              <a:defRPr/>
            </a:pPr>
            <a:r>
              <a:rPr lang="en-US" dirty="0">
                <a:solidFill>
                  <a:srgbClr val="FFFFFF"/>
                </a:solidFill>
                <a:effectLst>
                  <a:outerShdw blurRad="50800" dist="50800" dir="5400000" algn="ctr">
                    <a:srgbClr val="000000"/>
                  </a:outerShdw>
                </a:effectLst>
                <a:latin typeface="Calibri" panose="020F0502020204030204" pitchFamily="34" charset="0"/>
              </a:rPr>
              <a:t>Wright, Paul H., </a:t>
            </a:r>
            <a:r>
              <a:rPr lang="en-US" i="1" dirty="0">
                <a:solidFill>
                  <a:srgbClr val="FFFFFF"/>
                </a:solidFill>
                <a:effectLst>
                  <a:outerShdw blurRad="50800" dist="50800" dir="5400000" algn="ctr">
                    <a:srgbClr val="000000"/>
                  </a:outerShdw>
                </a:effectLst>
                <a:latin typeface="Calibri" panose="020F0502020204030204" pitchFamily="34" charset="0"/>
              </a:rPr>
              <a:t>Ultimate Bible Atlas (Ultimate Guide) </a:t>
            </a:r>
            <a:r>
              <a:rPr lang="en-US" dirty="0">
                <a:solidFill>
                  <a:srgbClr val="FFFFFF"/>
                </a:solidFill>
                <a:effectLst>
                  <a:outerShdw blurRad="50800" dist="50800" dir="5400000" algn="ctr">
                    <a:srgbClr val="000000"/>
                  </a:outerShdw>
                </a:effectLst>
                <a:latin typeface="Calibri" panose="020F0502020204030204" pitchFamily="34" charset="0"/>
              </a:rPr>
              <a:t>(p. </a:t>
            </a:r>
            <a:r>
              <a:rPr lang="en-US" dirty="0">
                <a:solidFill>
                  <a:schemeClr val="bg1"/>
                </a:solidFill>
                <a:effectLst>
                  <a:outerShdw blurRad="38100" dist="38100" dir="2700000" algn="ctr" rotWithShape="0">
                    <a:schemeClr val="tx1"/>
                  </a:outerShdw>
                </a:effectLst>
              </a:rPr>
              <a:t>346</a:t>
            </a:r>
            <a:r>
              <a:rPr lang="en-US" dirty="0">
                <a:solidFill>
                  <a:srgbClr val="FFFFFF"/>
                </a:solidFill>
                <a:effectLst>
                  <a:outerShdw blurRad="50800" dist="50800" dir="5400000" algn="ctr">
                    <a:srgbClr val="000000"/>
                  </a:outerShdw>
                </a:effectLst>
                <a:latin typeface="Calibri" panose="020F0502020204030204" pitchFamily="34" charset="0"/>
              </a:rPr>
              <a:t>)</a:t>
            </a:r>
            <a:endParaRPr lang="en-US" dirty="0">
              <a:solidFill>
                <a:prstClr val="black"/>
              </a:solidFill>
              <a:latin typeface="Times New Roman" panose="02020603050405020304" pitchFamily="18" charset="0"/>
              <a:ea typeface="Times New Roman" panose="02020603050405020304" pitchFamily="18" charset="0"/>
            </a:endParaRPr>
          </a:p>
        </p:txBody>
      </p:sp>
      <p:pic>
        <p:nvPicPr>
          <p:cNvPr id="14" name="Picture 13">
            <a:extLst>
              <a:ext uri="{FF2B5EF4-FFF2-40B4-BE49-F238E27FC236}">
                <a16:creationId xmlns:a16="http://schemas.microsoft.com/office/drawing/2014/main" id="{0C9A5C21-7383-6AF2-3F89-286B597F487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943029" y="1053548"/>
            <a:ext cx="4630582" cy="5238346"/>
          </a:xfrm>
          <a:prstGeom prst="rect">
            <a:avLst/>
          </a:prstGeom>
        </p:spPr>
      </p:pic>
    </p:spTree>
    <p:extLst>
      <p:ext uri="{BB962C8B-B14F-4D97-AF65-F5344CB8AC3E}">
        <p14:creationId xmlns:p14="http://schemas.microsoft.com/office/powerpoint/2010/main" val="96969398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89D547DB-9848-0641-37D4-913DD945B1A5}"/>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76DC682-E0E1-58BC-A672-1FC44F9D0866}"/>
              </a:ext>
            </a:extLst>
          </p:cNvPr>
          <p:cNvSpPr>
            <a:spLocks noGrp="1"/>
          </p:cNvSpPr>
          <p:nvPr>
            <p:ph idx="1"/>
          </p:nvPr>
        </p:nvSpPr>
        <p:spPr>
          <a:xfrm>
            <a:off x="28197" y="962298"/>
            <a:ext cx="12163803" cy="5712822"/>
          </a:xfrm>
        </p:spPr>
        <p:txBody>
          <a:bodyPr>
            <a:normAutofit fontScale="92500" lnSpcReduction="10000"/>
          </a:bodyPr>
          <a:lstStyle/>
          <a:p>
            <a:r>
              <a:rPr lang="en-US" dirty="0">
                <a:solidFill>
                  <a:schemeClr val="bg1"/>
                </a:solidFill>
                <a:effectLst>
                  <a:outerShdw blurRad="38100" dist="38100" dir="2700000" algn="ctr" rotWithShape="0">
                    <a:schemeClr val="tx1"/>
                  </a:outerShdw>
                </a:effectLst>
              </a:rPr>
              <a:t>With the defeat of the Egyptians at Sidon, Antiochus III (“</a:t>
            </a:r>
            <a:r>
              <a:rPr lang="en-US"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he who comes against [the king of the south] </a:t>
            </a:r>
            <a:r>
              <a:rPr lang="en-US" dirty="0">
                <a:solidFill>
                  <a:schemeClr val="bg1"/>
                </a:solidFill>
                <a:effectLst>
                  <a:outerShdw blurRad="38100" dist="38100" dir="2700000" algn="ctr" rotWithShape="0">
                    <a:schemeClr val="tx1"/>
                  </a:outerShdw>
                </a:effectLst>
              </a:rPr>
              <a:t>”) acquired complete control over Phoenicia and Palestine. </a:t>
            </a:r>
          </a:p>
          <a:p>
            <a:r>
              <a:rPr lang="en-US" dirty="0">
                <a:solidFill>
                  <a:schemeClr val="bg1"/>
                </a:solidFill>
                <a:effectLst>
                  <a:outerShdw blurRad="38100" dist="38100" dir="2700000" algn="ctr" rotWithShape="0">
                    <a:schemeClr val="tx1"/>
                  </a:outerShdw>
                </a:effectLst>
              </a:rPr>
              <a:t>Although the “</a:t>
            </a:r>
            <a:r>
              <a:rPr lang="en-US"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glorious land</a:t>
            </a:r>
            <a:r>
              <a:rPr lang="en-US" dirty="0">
                <a:solidFill>
                  <a:schemeClr val="bg1"/>
                </a:solidFill>
                <a:effectLst>
                  <a:outerShdw blurRad="38100" dist="38100" dir="2700000" algn="ctr" rotWithShape="0">
                    <a:schemeClr val="tx1"/>
                  </a:outerShdw>
                </a:effectLst>
              </a:rPr>
              <a:t>” (Palestine) had come under Antiochus’s control for a </a:t>
            </a:r>
            <a:r>
              <a:rPr lang="en-US" b="1" i="1" dirty="0">
                <a:solidFill>
                  <a:schemeClr val="bg1"/>
                </a:solidFill>
                <a:effectLst>
                  <a:outerShdw blurRad="38100" dist="38100" dir="2700000" algn="ctr" rotWithShape="0">
                    <a:schemeClr val="tx1"/>
                  </a:outerShdw>
                </a:effectLst>
              </a:rPr>
              <a:t>brief</a:t>
            </a:r>
            <a:r>
              <a:rPr lang="en-US" dirty="0">
                <a:solidFill>
                  <a:schemeClr val="bg1"/>
                </a:solidFill>
                <a:effectLst>
                  <a:outerShdw blurRad="38100" dist="38100" dir="2700000" algn="ctr" rotWithShape="0">
                    <a:schemeClr val="tx1"/>
                  </a:outerShdw>
                </a:effectLst>
              </a:rPr>
              <a:t> time </a:t>
            </a:r>
            <a:r>
              <a:rPr lang="en-US" b="1" i="1" dirty="0">
                <a:solidFill>
                  <a:schemeClr val="bg1"/>
                </a:solidFill>
                <a:effectLst>
                  <a:outerShdw blurRad="38100" dist="38100" dir="2700000" algn="ctr" rotWithShape="0">
                    <a:schemeClr val="tx1"/>
                  </a:outerShdw>
                </a:effectLst>
              </a:rPr>
              <a:t>previously</a:t>
            </a:r>
            <a:r>
              <a:rPr lang="en-US" dirty="0">
                <a:solidFill>
                  <a:schemeClr val="bg1"/>
                </a:solidFill>
                <a:effectLst>
                  <a:outerShdw blurRad="38100" dist="38100" dir="2700000" algn="ctr" rotWithShape="0">
                    <a:schemeClr val="tx1"/>
                  </a:outerShdw>
                </a:effectLst>
              </a:rPr>
              <a:t> (219–217 B.C.), it would now become a </a:t>
            </a:r>
            <a:r>
              <a:rPr lang="en-US" b="1" i="1" dirty="0">
                <a:solidFill>
                  <a:schemeClr val="bg1"/>
                </a:solidFill>
                <a:effectLst>
                  <a:outerShdw blurRad="38100" dist="38100" dir="2700000" algn="ctr" rotWithShape="0">
                    <a:schemeClr val="tx1"/>
                  </a:outerShdw>
                </a:effectLst>
              </a:rPr>
              <a:t>permanent</a:t>
            </a:r>
            <a:r>
              <a:rPr lang="en-US" dirty="0">
                <a:solidFill>
                  <a:schemeClr val="bg1"/>
                </a:solidFill>
                <a:effectLst>
                  <a:outerShdw blurRad="38100" dist="38100" dir="2700000" algn="ctr" rotWithShape="0">
                    <a:schemeClr val="tx1"/>
                  </a:outerShdw>
                </a:effectLst>
              </a:rPr>
              <a:t> possession of the Syrian Empire. </a:t>
            </a:r>
          </a:p>
          <a:p>
            <a:r>
              <a:rPr lang="en-US" dirty="0">
                <a:solidFill>
                  <a:schemeClr val="bg1"/>
                </a:solidFill>
                <a:effectLst>
                  <a:outerShdw blurRad="38100" dist="38100" dir="2700000" algn="ctr" rotWithShape="0">
                    <a:schemeClr val="tx1"/>
                  </a:outerShdw>
                </a:effectLst>
              </a:rPr>
              <a:t>This fact is extremely important because it sets the stage for the reign of terror to follow under the Syrian Greek ruler Antiochus IV Epiphanes (see verses 21ff).</a:t>
            </a:r>
          </a:p>
          <a:p>
            <a:r>
              <a:rPr lang="en-US" dirty="0">
                <a:solidFill>
                  <a:schemeClr val="bg1"/>
                </a:solidFill>
                <a:effectLst>
                  <a:outerShdw blurRad="38100" dist="38100" dir="2700000" algn="ctr" rotWithShape="0">
                    <a:schemeClr val="tx1"/>
                  </a:outerShdw>
                </a:effectLst>
              </a:rPr>
              <a:t>“</a:t>
            </a:r>
            <a:r>
              <a:rPr lang="en-US"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And he shall stand… with destruction in his hand</a:t>
            </a:r>
            <a:r>
              <a:rPr lang="en-US" dirty="0">
                <a:solidFill>
                  <a:schemeClr val="bg1"/>
                </a:solidFill>
                <a:effectLst>
                  <a:outerShdw blurRad="38100" dist="38100" dir="2700000" algn="ctr" rotWithShape="0">
                    <a:schemeClr val="tx1"/>
                  </a:outerShdw>
                </a:effectLst>
              </a:rPr>
              <a:t>” most likely means that Antiochus had the </a:t>
            </a:r>
            <a:r>
              <a:rPr lang="en-US" b="1" i="1" dirty="0">
                <a:solidFill>
                  <a:schemeClr val="bg1"/>
                </a:solidFill>
                <a:effectLst>
                  <a:outerShdw blurRad="38100" dist="38100" dir="2700000" algn="ctr" rotWithShape="0">
                    <a:schemeClr val="tx1"/>
                  </a:outerShdw>
                </a:effectLst>
              </a:rPr>
              <a:t>power</a:t>
            </a:r>
            <a:r>
              <a:rPr lang="en-US" dirty="0">
                <a:solidFill>
                  <a:schemeClr val="bg1"/>
                </a:solidFill>
                <a:effectLst>
                  <a:outerShdw blurRad="38100" dist="38100" dir="2700000" algn="ctr" rotWithShape="0">
                    <a:schemeClr val="tx1"/>
                  </a:outerShdw>
                </a:effectLst>
              </a:rPr>
              <a:t> to completely destroy the land, had he decided to do so. But for the most part he </a:t>
            </a:r>
            <a:r>
              <a:rPr lang="en-US" b="1" i="1" dirty="0">
                <a:solidFill>
                  <a:schemeClr val="bg1"/>
                </a:solidFill>
                <a:effectLst>
                  <a:outerShdw blurRad="38100" dist="38100" dir="2700000" algn="ctr" rotWithShape="0">
                    <a:schemeClr val="tx1"/>
                  </a:outerShdw>
                </a:effectLst>
              </a:rPr>
              <a:t>didn’t</a:t>
            </a:r>
            <a:r>
              <a:rPr lang="en-US" dirty="0">
                <a:solidFill>
                  <a:schemeClr val="bg1"/>
                </a:solidFill>
                <a:effectLst>
                  <a:outerShdw blurRad="38100" dist="38100" dir="2700000" algn="ctr" rotWithShape="0">
                    <a:schemeClr val="tx1"/>
                  </a:outerShdw>
                </a:effectLst>
              </a:rPr>
              <a:t>.</a:t>
            </a:r>
          </a:p>
          <a:p>
            <a:r>
              <a:rPr lang="en-US" dirty="0">
                <a:solidFill>
                  <a:schemeClr val="bg1"/>
                </a:solidFill>
                <a:effectLst>
                  <a:outerShdw blurRad="38100" dist="38100" dir="2700000" algn="ctr" rotWithShape="0">
                    <a:schemeClr val="tx1"/>
                  </a:outerShdw>
                </a:effectLst>
              </a:rPr>
              <a:t>Antiochus </a:t>
            </a:r>
            <a:r>
              <a:rPr lang="en-US" b="1" i="1" dirty="0">
                <a:solidFill>
                  <a:schemeClr val="bg1"/>
                </a:solidFill>
                <a:effectLst>
                  <a:outerShdw blurRad="38100" dist="38100" dir="2700000" algn="ctr" rotWithShape="0">
                    <a:schemeClr val="tx1"/>
                  </a:outerShdw>
                </a:effectLst>
              </a:rPr>
              <a:t>did</a:t>
            </a:r>
            <a:r>
              <a:rPr lang="en-US" dirty="0">
                <a:solidFill>
                  <a:schemeClr val="bg1"/>
                </a:solidFill>
                <a:effectLst>
                  <a:outerShdw blurRad="38100" dist="38100" dir="2700000" algn="ctr" rotWithShape="0">
                    <a:schemeClr val="tx1"/>
                  </a:outerShdw>
                </a:effectLst>
              </a:rPr>
              <a:t> punish the Jews who were pro-Egyptian, but when he entered Jerusalem in 198 B.C., he received a warm welcome, for most looked upon him “as a deliverer and benefactor.” </a:t>
            </a:r>
          </a:p>
          <a:p>
            <a:r>
              <a:rPr lang="en-US" dirty="0">
                <a:solidFill>
                  <a:schemeClr val="bg1"/>
                </a:solidFill>
                <a:effectLst>
                  <a:outerShdw blurRad="38100" dist="38100" dir="2700000" algn="ctr" rotWithShape="0">
                    <a:schemeClr val="tx1"/>
                  </a:outerShdw>
                </a:effectLst>
              </a:rPr>
              <a:t>Little did those welcoming Jews realize that within twenty-three years this change in government would lead to one of the most horrible periods in their history.</a:t>
            </a:r>
          </a:p>
        </p:txBody>
      </p:sp>
      <p:sp>
        <p:nvSpPr>
          <p:cNvPr id="7" name="Title 1">
            <a:extLst>
              <a:ext uri="{FF2B5EF4-FFF2-40B4-BE49-F238E27FC236}">
                <a16:creationId xmlns:a16="http://schemas.microsoft.com/office/drawing/2014/main" id="{D5450220-CBA4-49D5-B58D-D10F35E23F73}"/>
              </a:ext>
            </a:extLst>
          </p:cNvPr>
          <p:cNvSpPr>
            <a:spLocks noGrp="1"/>
          </p:cNvSpPr>
          <p:nvPr>
            <p:ph type="title"/>
          </p:nvPr>
        </p:nvSpPr>
        <p:spPr>
          <a:xfrm>
            <a:off x="0" y="8"/>
            <a:ext cx="12192000" cy="868069"/>
          </a:xfrm>
          <a:solidFill>
            <a:schemeClr val="tx1"/>
          </a:solidFill>
          <a:ln w="25400">
            <a:solidFill>
              <a:srgbClr val="FFFF99"/>
            </a:solidFill>
          </a:ln>
        </p:spPr>
        <p:txBody>
          <a:bodyPr>
            <a:noAutofit/>
          </a:bodyPr>
          <a:lstStyle/>
          <a:p>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11:16</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But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he who comes against him </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shall do as he wills, and none shall stand before him.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And he shall stand</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in the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glorious land</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with destruction in his hand</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71343D0E-38B6-D9EF-7716-C576711ACE84}"/>
              </a:ext>
            </a:extLst>
          </p:cNvPr>
          <p:cNvSpPr txBox="1"/>
          <p:nvPr/>
        </p:nvSpPr>
        <p:spPr>
          <a:xfrm>
            <a:off x="0" y="6488668"/>
            <a:ext cx="12192000" cy="369332"/>
          </a:xfrm>
          <a:prstGeom prst="rect">
            <a:avLst/>
          </a:prstGeom>
          <a:noFill/>
        </p:spPr>
        <p:txBody>
          <a:bodyPr wrap="square" rtlCol="0">
            <a:spAutoFit/>
          </a:bodyPr>
          <a:lstStyle/>
          <a:p>
            <a:pPr lvl="0">
              <a:defRPr/>
            </a:pPr>
            <a:r>
              <a:rPr lang="en-US" dirty="0">
                <a:solidFill>
                  <a:srgbClr val="FFFFFF"/>
                </a:solidFill>
                <a:effectLst>
                  <a:outerShdw blurRad="50800" dist="50800" dir="5400000" algn="ctr">
                    <a:srgbClr val="000000"/>
                  </a:outerShdw>
                </a:effectLst>
                <a:latin typeface="Calibri" panose="020F0502020204030204" pitchFamily="34" charset="0"/>
              </a:rPr>
              <a:t>Miller, Stephen R., </a:t>
            </a:r>
            <a:r>
              <a:rPr lang="en-US" i="1" dirty="0">
                <a:solidFill>
                  <a:srgbClr val="FFFFFF"/>
                </a:solidFill>
                <a:effectLst>
                  <a:outerShdw blurRad="50800" dist="50800" dir="5400000" algn="ctr">
                    <a:srgbClr val="000000"/>
                  </a:outerShdw>
                </a:effectLst>
                <a:latin typeface="Calibri" panose="020F0502020204030204" pitchFamily="34" charset="0"/>
              </a:rPr>
              <a:t>Daniel, vol. 18, The New American Commentary </a:t>
            </a:r>
            <a:r>
              <a:rPr lang="en-US" dirty="0">
                <a:solidFill>
                  <a:srgbClr val="FFFFFF"/>
                </a:solidFill>
                <a:effectLst>
                  <a:outerShdw blurRad="50800" dist="50800" dir="5400000" algn="ctr">
                    <a:srgbClr val="000000"/>
                  </a:outerShdw>
                </a:effectLst>
                <a:latin typeface="Calibri" panose="020F0502020204030204" pitchFamily="34" charset="0"/>
              </a:rPr>
              <a:t>(p. </a:t>
            </a:r>
            <a:r>
              <a:rPr lang="en-US" dirty="0">
                <a:solidFill>
                  <a:schemeClr val="bg1"/>
                </a:solidFill>
                <a:effectLst>
                  <a:outerShdw blurRad="38100" dist="38100" dir="2700000" algn="ctr" rotWithShape="0">
                    <a:schemeClr val="tx1"/>
                  </a:outerShdw>
                </a:effectLst>
              </a:rPr>
              <a:t>296</a:t>
            </a:r>
            <a:r>
              <a:rPr lang="en-US" dirty="0">
                <a:solidFill>
                  <a:srgbClr val="FFFFFF"/>
                </a:solidFill>
                <a:effectLst>
                  <a:outerShdw blurRad="50800" dist="50800" dir="5400000" algn="ctr">
                    <a:srgbClr val="000000"/>
                  </a:outerShdw>
                </a:effectLst>
                <a:latin typeface="Calibri" panose="020F0502020204030204" pitchFamily="34" charset="0"/>
              </a:rPr>
              <a:t>)</a:t>
            </a:r>
            <a:endParaRPr lang="en-US" dirty="0">
              <a:solidFill>
                <a:prstClr val="black"/>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24149122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 calcmode="lin" valueType="num">
                                      <p:cBhvr>
                                        <p:cTn id="35"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5">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 calcmode="lin" valueType="num">
                                      <p:cBhvr>
                                        <p:cTn id="42"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2064A72D-C032-E0CA-60FA-F8E6CB2BB86E}"/>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5AC3B958-C17E-5606-E74D-7F3D5B5EEFED}"/>
              </a:ext>
            </a:extLst>
          </p:cNvPr>
          <p:cNvSpPr>
            <a:spLocks noGrp="1"/>
          </p:cNvSpPr>
          <p:nvPr>
            <p:ph idx="1"/>
          </p:nvPr>
        </p:nvSpPr>
        <p:spPr>
          <a:xfrm>
            <a:off x="28197" y="1305135"/>
            <a:ext cx="12163803" cy="5216513"/>
          </a:xfrm>
        </p:spPr>
        <p:txBody>
          <a:bodyPr>
            <a:normAutofit fontScale="77500" lnSpcReduction="20000"/>
          </a:bodyPr>
          <a:lstStyle/>
          <a:p>
            <a:r>
              <a:rPr lang="en-US" sz="3600" dirty="0">
                <a:solidFill>
                  <a:schemeClr val="bg1"/>
                </a:solidFill>
                <a:effectLst>
                  <a:outerShdw blurRad="38100" dist="38100" dir="2700000" algn="ctr" rotWithShape="0">
                    <a:schemeClr val="tx1"/>
                  </a:outerShdw>
                </a:effectLst>
              </a:rPr>
              <a:t>The idiom “</a:t>
            </a:r>
            <a:r>
              <a:rPr lang="en-US" sz="36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set his face </a:t>
            </a:r>
            <a:r>
              <a:rPr lang="en-US" sz="3600" dirty="0">
                <a:solidFill>
                  <a:schemeClr val="bg1"/>
                </a:solidFill>
                <a:effectLst>
                  <a:outerShdw blurRad="38100" dist="38100" dir="2700000" algn="ctr" rotWithShape="0">
                    <a:schemeClr val="tx1"/>
                  </a:outerShdw>
                </a:effectLst>
              </a:rPr>
              <a:t>” means “to determine.”</a:t>
            </a:r>
            <a:r>
              <a:rPr lang="en-US" sz="3600" baseline="30000" dirty="0">
                <a:solidFill>
                  <a:srgbClr val="FFFFFF"/>
                </a:solidFill>
                <a:effectLst>
                  <a:outerShdw blurRad="50800" dist="50800" dir="5400000" algn="ctr">
                    <a:srgbClr val="000000"/>
                  </a:outerShdw>
                </a:effectLst>
                <a:latin typeface="Calibri" panose="020F0502020204030204" pitchFamily="34" charset="0"/>
              </a:rPr>
              <a:t> 1</a:t>
            </a:r>
            <a:r>
              <a:rPr lang="en-US" sz="3600" dirty="0">
                <a:solidFill>
                  <a:schemeClr val="bg1"/>
                </a:solidFill>
                <a:effectLst>
                  <a:outerShdw blurRad="38100" dist="38100" dir="2700000" algn="ctr" rotWithShape="0">
                    <a:schemeClr val="tx1"/>
                  </a:outerShdw>
                </a:effectLst>
              </a:rPr>
              <a:t> </a:t>
            </a:r>
          </a:p>
          <a:p>
            <a:r>
              <a:rPr lang="en-US" sz="3600" dirty="0">
                <a:solidFill>
                  <a:schemeClr val="bg1"/>
                </a:solidFill>
                <a:effectLst>
                  <a:outerShdw blurRad="38100" dist="38100" dir="2700000" algn="ctr" rotWithShape="0">
                    <a:schemeClr val="tx1"/>
                  </a:outerShdw>
                </a:effectLst>
              </a:rPr>
              <a:t>“</a:t>
            </a:r>
            <a:r>
              <a:rPr lang="en-US" sz="36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he shall bring terms of an agreement</a:t>
            </a:r>
            <a:r>
              <a:rPr lang="en-US" sz="3600" dirty="0">
                <a:solidFill>
                  <a:schemeClr val="bg1"/>
                </a:solidFill>
                <a:effectLst>
                  <a:outerShdw blurRad="38100" dist="38100" dir="2700000" algn="ctr" rotWithShape="0">
                    <a:schemeClr val="tx1"/>
                  </a:outerShdw>
                </a:effectLst>
              </a:rPr>
              <a:t>” refers to a treaty in which Antiochus III betrothed his daughter Cleopatra (“</a:t>
            </a:r>
            <a:r>
              <a:rPr lang="en-US" sz="36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 daughter of women</a:t>
            </a:r>
            <a:r>
              <a:rPr lang="en-US" sz="3600" dirty="0">
                <a:solidFill>
                  <a:schemeClr val="bg1"/>
                </a:solidFill>
                <a:effectLst>
                  <a:outerShdw blurRad="38100" dist="38100" dir="2700000" algn="ctr" rotWithShape="0">
                    <a:schemeClr val="tx1"/>
                  </a:outerShdw>
                </a:effectLst>
              </a:rPr>
              <a:t>”) to Ptolemy V.</a:t>
            </a:r>
            <a:r>
              <a:rPr lang="en-US" sz="3600" baseline="30000" dirty="0">
                <a:solidFill>
                  <a:srgbClr val="FFFFFF"/>
                </a:solidFill>
                <a:effectLst>
                  <a:outerShdw blurRad="50800" dist="50800" dir="5400000" algn="ctr">
                    <a:srgbClr val="000000"/>
                  </a:outerShdw>
                </a:effectLst>
                <a:latin typeface="Calibri" panose="020F0502020204030204" pitchFamily="34" charset="0"/>
              </a:rPr>
              <a:t> 1</a:t>
            </a:r>
            <a:endParaRPr lang="en-US" sz="3600" dirty="0">
              <a:solidFill>
                <a:schemeClr val="bg1"/>
              </a:solidFill>
              <a:effectLst>
                <a:outerShdw blurRad="38100" dist="38100" dir="2700000" algn="ctr" rotWithShape="0">
                  <a:schemeClr val="tx1"/>
                </a:outerShdw>
              </a:effectLst>
            </a:endParaRPr>
          </a:p>
          <a:p>
            <a:r>
              <a:rPr lang="en-US" sz="3600" dirty="0">
                <a:solidFill>
                  <a:schemeClr val="bg1"/>
                </a:solidFill>
                <a:effectLst>
                  <a:outerShdw blurRad="38100" dist="38100" dir="2700000" algn="ctr" rotWithShape="0">
                    <a:schemeClr val="tx1"/>
                  </a:outerShdw>
                </a:effectLst>
              </a:rPr>
              <a:t>Note: This was the first woman in that royal family to bear the name </a:t>
            </a:r>
            <a:r>
              <a:rPr lang="en-US" sz="3600" b="1" i="1" dirty="0">
                <a:solidFill>
                  <a:schemeClr val="bg1"/>
                </a:solidFill>
                <a:effectLst>
                  <a:outerShdw blurRad="38100" dist="38100" dir="2700000" algn="ctr" rotWithShape="0">
                    <a:schemeClr val="tx1"/>
                  </a:outerShdw>
                </a:effectLst>
              </a:rPr>
              <a:t>Cleopatra</a:t>
            </a:r>
            <a:r>
              <a:rPr lang="en-US" sz="3600" dirty="0">
                <a:solidFill>
                  <a:schemeClr val="bg1"/>
                </a:solidFill>
                <a:effectLst>
                  <a:outerShdw blurRad="38100" dist="38100" dir="2700000" algn="ctr" rotWithShape="0">
                    <a:schemeClr val="tx1"/>
                  </a:outerShdw>
                </a:effectLst>
              </a:rPr>
              <a:t>.</a:t>
            </a:r>
            <a:r>
              <a:rPr lang="en-US" sz="3600" baseline="30000" dirty="0">
                <a:solidFill>
                  <a:srgbClr val="FFFFFF"/>
                </a:solidFill>
                <a:effectLst>
                  <a:outerShdw blurRad="50800" dist="50800" dir="5400000" algn="ctr">
                    <a:srgbClr val="000000"/>
                  </a:outerShdw>
                </a:effectLst>
                <a:latin typeface="Calibri" panose="020F0502020204030204" pitchFamily="34" charset="0"/>
              </a:rPr>
              <a:t> </a:t>
            </a:r>
            <a:r>
              <a:rPr lang="en-US" sz="3600" dirty="0">
                <a:solidFill>
                  <a:schemeClr val="bg1"/>
                </a:solidFill>
                <a:effectLst>
                  <a:outerShdw blurRad="38100" dist="38100" dir="2700000" algn="ctr" rotWithShape="0">
                    <a:schemeClr val="tx1"/>
                  </a:outerShdw>
                </a:effectLst>
              </a:rPr>
              <a:t>The more </a:t>
            </a:r>
            <a:r>
              <a:rPr lang="en-US" sz="3600" b="1" i="1" dirty="0">
                <a:solidFill>
                  <a:schemeClr val="bg1"/>
                </a:solidFill>
                <a:effectLst>
                  <a:outerShdw blurRad="38100" dist="38100" dir="2700000" algn="ctr" rotWithShape="0">
                    <a:schemeClr val="tx1"/>
                  </a:outerShdw>
                </a:effectLst>
              </a:rPr>
              <a:t>commonly known </a:t>
            </a:r>
            <a:r>
              <a:rPr lang="en-US" sz="3600" dirty="0">
                <a:solidFill>
                  <a:schemeClr val="bg1"/>
                </a:solidFill>
                <a:effectLst>
                  <a:outerShdw blurRad="38100" dist="38100" dir="2700000" algn="ctr" rotWithShape="0">
                    <a:schemeClr val="tx1"/>
                  </a:outerShdw>
                </a:effectLst>
              </a:rPr>
              <a:t>Cleopatra VII who was associated with Julius Caesar and Mark Antony lived much later (69–30 B.C.).</a:t>
            </a:r>
            <a:r>
              <a:rPr lang="en-US" sz="3600" baseline="30000" dirty="0">
                <a:solidFill>
                  <a:srgbClr val="FFFFFF"/>
                </a:solidFill>
                <a:effectLst>
                  <a:outerShdw blurRad="50800" dist="50800" dir="5400000" algn="ctr">
                    <a:srgbClr val="000000"/>
                  </a:outerShdw>
                </a:effectLst>
                <a:latin typeface="Calibri" panose="020F0502020204030204" pitchFamily="34" charset="0"/>
              </a:rPr>
              <a:t> 2</a:t>
            </a:r>
            <a:endParaRPr lang="en-US" sz="3600" dirty="0">
              <a:solidFill>
                <a:schemeClr val="bg1"/>
              </a:solidFill>
              <a:effectLst>
                <a:outerShdw blurRad="38100" dist="38100" dir="2700000" algn="ctr" rotWithShape="0">
                  <a:schemeClr val="tx1"/>
                </a:outerShdw>
              </a:effectLst>
            </a:endParaRPr>
          </a:p>
          <a:p>
            <a:r>
              <a:rPr lang="en-US" sz="3600" dirty="0">
                <a:solidFill>
                  <a:schemeClr val="bg1"/>
                </a:solidFill>
                <a:effectLst>
                  <a:outerShdw blurRad="38100" dist="38100" dir="2700000" algn="ctr" rotWithShape="0">
                    <a:schemeClr val="tx1"/>
                  </a:outerShdw>
                </a:effectLst>
              </a:rPr>
              <a:t>When the marriage agreement of Cleopatra to Ptolemy V was made, Ptolemy V was only seven years old! The marriage was not actually </a:t>
            </a:r>
            <a:r>
              <a:rPr lang="en-US" sz="3600" b="1" i="1" dirty="0">
                <a:solidFill>
                  <a:schemeClr val="bg1"/>
                </a:solidFill>
                <a:effectLst>
                  <a:outerShdw blurRad="38100" dist="38100" dir="2700000" algn="ctr" rotWithShape="0">
                    <a:schemeClr val="tx1"/>
                  </a:outerShdw>
                </a:effectLst>
              </a:rPr>
              <a:t>consummated</a:t>
            </a:r>
            <a:r>
              <a:rPr lang="en-US" sz="3600" dirty="0">
                <a:solidFill>
                  <a:schemeClr val="bg1"/>
                </a:solidFill>
                <a:effectLst>
                  <a:outerShdw blurRad="38100" dist="38100" dir="2700000" algn="ctr" rotWithShape="0">
                    <a:schemeClr val="tx1"/>
                  </a:outerShdw>
                </a:effectLst>
              </a:rPr>
              <a:t> until five years later.</a:t>
            </a:r>
            <a:r>
              <a:rPr lang="en-US" sz="3600" baseline="30000" dirty="0">
                <a:solidFill>
                  <a:srgbClr val="FFFFFF"/>
                </a:solidFill>
                <a:effectLst>
                  <a:outerShdw blurRad="50800" dist="50800" dir="5400000" algn="ctr">
                    <a:srgbClr val="000000"/>
                  </a:outerShdw>
                </a:effectLst>
                <a:latin typeface="Calibri" panose="020F0502020204030204" pitchFamily="34" charset="0"/>
              </a:rPr>
              <a:t> 1</a:t>
            </a:r>
            <a:r>
              <a:rPr lang="en-US" sz="3600" dirty="0">
                <a:solidFill>
                  <a:schemeClr val="bg1"/>
                </a:solidFill>
                <a:effectLst>
                  <a:outerShdw blurRad="38100" dist="38100" dir="2700000" algn="ctr" rotWithShape="0">
                    <a:schemeClr val="tx1"/>
                  </a:outerShdw>
                </a:effectLst>
              </a:rPr>
              <a:t> </a:t>
            </a:r>
          </a:p>
          <a:p>
            <a:r>
              <a:rPr lang="en-US" sz="3600" dirty="0">
                <a:solidFill>
                  <a:schemeClr val="bg1"/>
                </a:solidFill>
                <a:effectLst>
                  <a:outerShdw blurRad="38100" dist="38100" dir="2700000" algn="ctr" rotWithShape="0">
                    <a:schemeClr val="tx1"/>
                  </a:outerShdw>
                </a:effectLst>
              </a:rPr>
              <a:t>“</a:t>
            </a:r>
            <a:r>
              <a:rPr lang="en-US" sz="36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He shall give him the daughter… to destroy the kingdom</a:t>
            </a:r>
            <a:r>
              <a:rPr lang="en-US" sz="3600" dirty="0">
                <a:solidFill>
                  <a:schemeClr val="bg1"/>
                </a:solidFill>
                <a:effectLst>
                  <a:outerShdw blurRad="38100" dist="38100" dir="2700000" algn="ctr" rotWithShape="0">
                    <a:schemeClr val="tx1"/>
                  </a:outerShdw>
                </a:effectLst>
              </a:rPr>
              <a:t>” – the marriage, was proposed by Antiochus, in hopes of destroying his enemy.</a:t>
            </a:r>
            <a:r>
              <a:rPr lang="en-US" sz="3600" baseline="30000" dirty="0">
                <a:solidFill>
                  <a:srgbClr val="FFFFFF"/>
                </a:solidFill>
                <a:effectLst>
                  <a:outerShdw blurRad="50800" dist="50800" dir="5400000" algn="ctr">
                    <a:srgbClr val="000000"/>
                  </a:outerShdw>
                </a:effectLst>
                <a:latin typeface="Calibri" panose="020F0502020204030204" pitchFamily="34" charset="0"/>
              </a:rPr>
              <a:t> 1</a:t>
            </a:r>
            <a:r>
              <a:rPr lang="en-US" sz="3600" dirty="0">
                <a:solidFill>
                  <a:schemeClr val="bg1"/>
                </a:solidFill>
                <a:effectLst>
                  <a:outerShdw blurRad="38100" dist="38100" dir="2700000" algn="ctr" rotWithShape="0">
                    <a:schemeClr val="tx1"/>
                  </a:outerShdw>
                </a:effectLst>
              </a:rPr>
              <a:t> </a:t>
            </a:r>
          </a:p>
          <a:p>
            <a:r>
              <a:rPr lang="en-US" sz="3600" dirty="0">
                <a:solidFill>
                  <a:schemeClr val="bg1"/>
                </a:solidFill>
                <a:effectLst>
                  <a:outerShdw blurRad="38100" dist="38100" dir="2700000" algn="ctr" rotWithShape="0">
                    <a:schemeClr val="tx1"/>
                  </a:outerShdw>
                </a:effectLst>
              </a:rPr>
              <a:t>“</a:t>
            </a:r>
            <a:r>
              <a:rPr lang="en-US" sz="36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but it shall not stand or be to his advantage</a:t>
            </a:r>
            <a:r>
              <a:rPr lang="en-US" sz="3600" dirty="0">
                <a:solidFill>
                  <a:schemeClr val="bg1"/>
                </a:solidFill>
                <a:effectLst>
                  <a:outerShdw blurRad="38100" dist="38100" dir="2700000" algn="ctr" rotWithShape="0">
                    <a:schemeClr val="tx1"/>
                  </a:outerShdw>
                </a:effectLst>
              </a:rPr>
              <a:t>” – But in the end, Antiochus’ strategy failed, because Cleopatra ended up siding with her husband over against her father.</a:t>
            </a:r>
            <a:r>
              <a:rPr lang="en-US" sz="3600" baseline="30000" dirty="0">
                <a:solidFill>
                  <a:srgbClr val="FFFFFF"/>
                </a:solidFill>
                <a:effectLst>
                  <a:outerShdw blurRad="50800" dist="50800" dir="5400000" algn="ctr">
                    <a:srgbClr val="000000"/>
                  </a:outerShdw>
                </a:effectLst>
                <a:latin typeface="Calibri" panose="020F0502020204030204" pitchFamily="34" charset="0"/>
              </a:rPr>
              <a:t> 1</a:t>
            </a:r>
            <a:r>
              <a:rPr lang="en-US" sz="3600" dirty="0">
                <a:solidFill>
                  <a:schemeClr val="bg1"/>
                </a:solidFill>
                <a:effectLst>
                  <a:outerShdw blurRad="38100" dist="38100" dir="2700000" algn="ctr" rotWithShape="0">
                    <a:schemeClr val="tx1"/>
                  </a:outerShdw>
                </a:effectLst>
              </a:rPr>
              <a:t> </a:t>
            </a:r>
          </a:p>
          <a:p>
            <a:endParaRPr lang="en-US" sz="3600" dirty="0">
              <a:solidFill>
                <a:schemeClr val="bg1"/>
              </a:solidFill>
              <a:effectLst>
                <a:outerShdw blurRad="38100" dist="38100" dir="2700000" algn="ctr" rotWithShape="0">
                  <a:schemeClr val="tx1"/>
                </a:outerShdw>
              </a:effectLst>
            </a:endParaRPr>
          </a:p>
        </p:txBody>
      </p:sp>
      <p:sp>
        <p:nvSpPr>
          <p:cNvPr id="7" name="Title 1">
            <a:extLst>
              <a:ext uri="{FF2B5EF4-FFF2-40B4-BE49-F238E27FC236}">
                <a16:creationId xmlns:a16="http://schemas.microsoft.com/office/drawing/2014/main" id="{3073DC6A-CC10-42C9-1D9A-EEF7316B2CC0}"/>
              </a:ext>
            </a:extLst>
          </p:cNvPr>
          <p:cNvSpPr>
            <a:spLocks noGrp="1"/>
          </p:cNvSpPr>
          <p:nvPr>
            <p:ph type="title"/>
          </p:nvPr>
        </p:nvSpPr>
        <p:spPr>
          <a:xfrm>
            <a:off x="0" y="8"/>
            <a:ext cx="12192000" cy="1220535"/>
          </a:xfrm>
          <a:solidFill>
            <a:schemeClr val="tx1"/>
          </a:solidFill>
          <a:ln w="25400">
            <a:solidFill>
              <a:srgbClr val="FFFF99"/>
            </a:solidFill>
          </a:ln>
        </p:spPr>
        <p:txBody>
          <a:bodyPr>
            <a:noAutofit/>
          </a:bodyPr>
          <a:lstStyle/>
          <a:p>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11:17</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He shall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set his face </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to come with the strength of his whole kingdom, and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he shall bring terms of an agreement </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and perform them. He shall give him the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daughter of women to destroy the kingdom</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but it shall not stand or be to his advantage</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393F42D8-354B-8BE7-893F-A682D1491DCC}"/>
              </a:ext>
            </a:extLst>
          </p:cNvPr>
          <p:cNvSpPr txBox="1"/>
          <p:nvPr/>
        </p:nvSpPr>
        <p:spPr>
          <a:xfrm>
            <a:off x="0" y="6211669"/>
            <a:ext cx="12192000" cy="646331"/>
          </a:xfrm>
          <a:prstGeom prst="rect">
            <a:avLst/>
          </a:prstGeom>
          <a:noFill/>
        </p:spPr>
        <p:txBody>
          <a:bodyPr wrap="square" rtlCol="0">
            <a:spAutoFit/>
          </a:bodyPr>
          <a:lstStyle/>
          <a:p>
            <a:pPr>
              <a:defRPr/>
            </a:pPr>
            <a:r>
              <a:rPr lang="en-US" baseline="30000" dirty="0">
                <a:solidFill>
                  <a:srgbClr val="FFFFFF"/>
                </a:solidFill>
                <a:effectLst>
                  <a:outerShdw blurRad="50800" dist="50800" dir="5400000" algn="ctr">
                    <a:srgbClr val="000000"/>
                  </a:outerShdw>
                </a:effectLst>
                <a:latin typeface="Calibri" panose="020F0502020204030204" pitchFamily="34" charset="0"/>
              </a:rPr>
              <a:t>1</a:t>
            </a:r>
            <a:r>
              <a:rPr lang="en-US" dirty="0">
                <a:solidFill>
                  <a:srgbClr val="FFFFFF"/>
                </a:solidFill>
                <a:effectLst>
                  <a:outerShdw blurRad="50800" dist="50800" dir="5400000" algn="ctr">
                    <a:srgbClr val="000000"/>
                  </a:outerShdw>
                </a:effectLst>
                <a:latin typeface="Calibri" panose="020F0502020204030204" pitchFamily="34" charset="0"/>
              </a:rPr>
              <a:t> Young, Edward J.; The Prophecy of Daniel: A Commentary; (p.</a:t>
            </a:r>
            <a:r>
              <a:rPr lang="en-US" dirty="0">
                <a:solidFill>
                  <a:schemeClr val="bg1"/>
                </a:solidFill>
                <a:effectLst>
                  <a:outerShdw blurRad="38100" dist="38100" dir="2700000" algn="ctr" rotWithShape="0">
                    <a:schemeClr val="tx1"/>
                  </a:outerShdw>
                </a:effectLst>
              </a:rPr>
              <a:t> 240</a:t>
            </a:r>
            <a:r>
              <a:rPr lang="en-US" dirty="0">
                <a:solidFill>
                  <a:srgbClr val="FFFFFF"/>
                </a:solidFill>
                <a:effectLst>
                  <a:outerShdw blurRad="50800" dist="50800" dir="5400000" algn="ctr">
                    <a:srgbClr val="000000"/>
                  </a:outerShdw>
                </a:effectLst>
                <a:latin typeface="Calibri" panose="020F0502020204030204" pitchFamily="34" charset="0"/>
              </a:rPr>
              <a:t>)</a:t>
            </a:r>
            <a:endParaRPr lang="en-US" dirty="0">
              <a:solidFill>
                <a:prstClr val="black"/>
              </a:solidFill>
              <a:latin typeface="Times New Roman" panose="02020603050405020304" pitchFamily="18" charset="0"/>
              <a:ea typeface="Times New Roman" panose="02020603050405020304" pitchFamily="18" charset="0"/>
            </a:endParaRPr>
          </a:p>
          <a:p>
            <a:pPr>
              <a:defRPr/>
            </a:pPr>
            <a:r>
              <a:rPr lang="en-US" baseline="30000" dirty="0">
                <a:solidFill>
                  <a:srgbClr val="FFFFFF"/>
                </a:solidFill>
                <a:effectLst>
                  <a:outerShdw blurRad="50800" dist="50800" dir="5400000" algn="ctr">
                    <a:srgbClr val="000000"/>
                  </a:outerShdw>
                </a:effectLst>
                <a:latin typeface="Calibri" panose="020F0502020204030204" pitchFamily="34" charset="0"/>
              </a:rPr>
              <a:t>2 </a:t>
            </a:r>
            <a:r>
              <a:rPr lang="en-US" dirty="0">
                <a:solidFill>
                  <a:srgbClr val="FFFFFF"/>
                </a:solidFill>
                <a:effectLst>
                  <a:outerShdw blurRad="50800" dist="50800" dir="5400000" algn="ctr">
                    <a:srgbClr val="000000"/>
                  </a:outerShdw>
                </a:effectLst>
                <a:latin typeface="Calibri" panose="020F0502020204030204" pitchFamily="34" charset="0"/>
              </a:rPr>
              <a:t>Miller, Stephen R., </a:t>
            </a:r>
            <a:r>
              <a:rPr lang="en-US" i="1" dirty="0">
                <a:solidFill>
                  <a:srgbClr val="FFFFFF"/>
                </a:solidFill>
                <a:effectLst>
                  <a:outerShdw blurRad="50800" dist="50800" dir="5400000" algn="ctr">
                    <a:srgbClr val="000000"/>
                  </a:outerShdw>
                </a:effectLst>
                <a:latin typeface="Calibri" panose="020F0502020204030204" pitchFamily="34" charset="0"/>
              </a:rPr>
              <a:t>Daniel, vol. 18, The New American Commentary </a:t>
            </a:r>
            <a:r>
              <a:rPr lang="en-US" dirty="0">
                <a:solidFill>
                  <a:srgbClr val="FFFFFF"/>
                </a:solidFill>
                <a:effectLst>
                  <a:outerShdw blurRad="50800" dist="50800" dir="5400000" algn="ctr">
                    <a:srgbClr val="000000"/>
                  </a:outerShdw>
                </a:effectLst>
                <a:latin typeface="Calibri" panose="020F0502020204030204" pitchFamily="34" charset="0"/>
              </a:rPr>
              <a:t>(p. </a:t>
            </a:r>
            <a:r>
              <a:rPr lang="en-US" dirty="0">
                <a:solidFill>
                  <a:schemeClr val="bg1"/>
                </a:solidFill>
                <a:effectLst>
                  <a:outerShdw blurRad="38100" dist="38100" dir="2700000" algn="ctr" rotWithShape="0">
                    <a:schemeClr val="tx1"/>
                  </a:outerShdw>
                </a:effectLst>
              </a:rPr>
              <a:t>296</a:t>
            </a:r>
            <a:r>
              <a:rPr lang="en-US" dirty="0">
                <a:solidFill>
                  <a:srgbClr val="FFFFFF"/>
                </a:solidFill>
                <a:effectLst>
                  <a:outerShdw blurRad="50800" dist="50800" dir="5400000" algn="ctr">
                    <a:srgbClr val="000000"/>
                  </a:outerShdw>
                </a:effectLst>
                <a:latin typeface="Calibri" panose="020F0502020204030204" pitchFamily="34" charset="0"/>
              </a:rPr>
              <a:t>)</a:t>
            </a:r>
            <a:endParaRPr lang="en-US" dirty="0">
              <a:solidFill>
                <a:prstClr val="black"/>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25660749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 calcmode="lin" valueType="num">
                                      <p:cBhvr>
                                        <p:cTn id="35"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5">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 calcmode="lin" valueType="num">
                                      <p:cBhvr>
                                        <p:cTn id="42"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712B417D-28D1-93C0-B691-4AB3FCAF2C46}"/>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54F085B6-5069-ABF5-B2CE-46482E757510}"/>
              </a:ext>
            </a:extLst>
          </p:cNvPr>
          <p:cNvSpPr>
            <a:spLocks noGrp="1"/>
          </p:cNvSpPr>
          <p:nvPr>
            <p:ph idx="1"/>
          </p:nvPr>
        </p:nvSpPr>
        <p:spPr>
          <a:xfrm>
            <a:off x="14098" y="1691842"/>
            <a:ext cx="12163803" cy="4665415"/>
          </a:xfrm>
        </p:spPr>
        <p:txBody>
          <a:bodyPr>
            <a:normAutofit fontScale="85000" lnSpcReduction="20000"/>
          </a:bodyPr>
          <a:lstStyle/>
          <a:p>
            <a:r>
              <a:rPr lang="en-US" sz="3600" dirty="0">
                <a:solidFill>
                  <a:schemeClr val="bg1"/>
                </a:solidFill>
                <a:effectLst>
                  <a:outerShdw blurRad="38100" dist="38100" dir="2700000" algn="ctr" rotWithShape="0">
                    <a:schemeClr val="tx1"/>
                  </a:outerShdw>
                </a:effectLst>
              </a:rPr>
              <a:t>Verses 18–19 prophesy the ultimate </a:t>
            </a:r>
            <a:r>
              <a:rPr lang="en-US" sz="3600" b="1" i="1" dirty="0">
                <a:solidFill>
                  <a:schemeClr val="bg1"/>
                </a:solidFill>
                <a:effectLst>
                  <a:outerShdw blurRad="38100" dist="38100" dir="2700000" algn="ctr" rotWithShape="0">
                    <a:schemeClr val="tx1"/>
                  </a:outerShdw>
                </a:effectLst>
              </a:rPr>
              <a:t>humiliating defeat </a:t>
            </a:r>
            <a:r>
              <a:rPr lang="en-US" sz="3600" dirty="0">
                <a:solidFill>
                  <a:schemeClr val="bg1"/>
                </a:solidFill>
                <a:effectLst>
                  <a:outerShdw blurRad="38100" dist="38100" dir="2700000" algn="ctr" rotWithShape="0">
                    <a:schemeClr val="tx1"/>
                  </a:outerShdw>
                </a:effectLst>
              </a:rPr>
              <a:t>of Antiochus III.</a:t>
            </a:r>
            <a:r>
              <a:rPr lang="en-US" sz="3600" baseline="30000" dirty="0">
                <a:solidFill>
                  <a:srgbClr val="FFFFFF"/>
                </a:solidFill>
                <a:effectLst>
                  <a:outerShdw blurRad="50800" dist="50800" dir="5400000" algn="ctr">
                    <a:srgbClr val="000000"/>
                  </a:outerShdw>
                </a:effectLst>
                <a:latin typeface="Calibri" panose="020F0502020204030204" pitchFamily="34" charset="0"/>
              </a:rPr>
              <a:t> 1</a:t>
            </a:r>
            <a:endParaRPr lang="en-US" sz="3600" dirty="0">
              <a:solidFill>
                <a:schemeClr val="bg1"/>
              </a:solidFill>
              <a:effectLst>
                <a:outerShdw blurRad="38100" dist="38100" dir="2700000" algn="ctr" rotWithShape="0">
                  <a:schemeClr val="tx1"/>
                </a:outerShdw>
              </a:effectLst>
            </a:endParaRPr>
          </a:p>
          <a:p>
            <a:r>
              <a:rPr lang="en-US" sz="3600" dirty="0">
                <a:solidFill>
                  <a:schemeClr val="bg1"/>
                </a:solidFill>
                <a:effectLst>
                  <a:outerShdw blurRad="38100" dist="38100" dir="2700000" algn="ctr" rotWithShape="0">
                    <a:schemeClr val="tx1"/>
                  </a:outerShdw>
                </a:effectLst>
              </a:rPr>
              <a:t>Having vanquished the Egyptians, in 197 B.C. or shortly thereafter Antiochus III turned “</a:t>
            </a:r>
            <a:r>
              <a:rPr lang="en-US" sz="36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his face to the coastlands</a:t>
            </a:r>
            <a:r>
              <a:rPr lang="en-US" sz="3600" dirty="0">
                <a:solidFill>
                  <a:schemeClr val="bg1"/>
                </a:solidFill>
                <a:effectLst>
                  <a:outerShdw blurRad="38100" dist="38100" dir="2700000" algn="ctr" rotWithShape="0">
                    <a:schemeClr val="tx1"/>
                  </a:outerShdw>
                </a:effectLst>
              </a:rPr>
              <a:t>,” the islands or countries around the Mediterranean.</a:t>
            </a:r>
            <a:r>
              <a:rPr lang="en-US" sz="3600" baseline="30000" dirty="0">
                <a:solidFill>
                  <a:srgbClr val="FFFFFF"/>
                </a:solidFill>
                <a:effectLst>
                  <a:outerShdw blurRad="50800" dist="50800" dir="5400000" algn="ctr">
                    <a:srgbClr val="000000"/>
                  </a:outerShdw>
                </a:effectLst>
                <a:latin typeface="Calibri" panose="020F0502020204030204" pitchFamily="34" charset="0"/>
              </a:rPr>
              <a:t> 1</a:t>
            </a:r>
            <a:r>
              <a:rPr lang="en-US" sz="3600" dirty="0">
                <a:solidFill>
                  <a:schemeClr val="bg1"/>
                </a:solidFill>
                <a:effectLst>
                  <a:outerShdw blurRad="38100" dist="38100" dir="2700000" algn="ctr" rotWithShape="0">
                    <a:schemeClr val="tx1"/>
                  </a:outerShdw>
                </a:effectLst>
              </a:rPr>
              <a:t>  </a:t>
            </a:r>
          </a:p>
          <a:p>
            <a:r>
              <a:rPr lang="en-US" sz="3600" dirty="0">
                <a:solidFill>
                  <a:schemeClr val="bg1"/>
                </a:solidFill>
                <a:effectLst>
                  <a:outerShdw blurRad="38100" dist="38100" dir="2700000" algn="ctr" rotWithShape="0">
                    <a:schemeClr val="tx1"/>
                  </a:outerShdw>
                </a:effectLst>
              </a:rPr>
              <a:t>After Antiochus had some initial successes, “</a:t>
            </a:r>
            <a:r>
              <a:rPr lang="en-US" sz="36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a commander</a:t>
            </a:r>
            <a:r>
              <a:rPr lang="en-US" sz="3600" dirty="0">
                <a:solidFill>
                  <a:schemeClr val="bg1"/>
                </a:solidFill>
                <a:effectLst>
                  <a:outerShdw blurRad="38100" dist="38100" dir="2700000" algn="ctr" rotWithShape="0">
                    <a:schemeClr val="tx1"/>
                  </a:outerShdw>
                </a:effectLst>
              </a:rPr>
              <a:t>” (Lucius Scipio Asiaticus) was sent against him by the Roman government.</a:t>
            </a:r>
            <a:r>
              <a:rPr lang="en-US" sz="3600" baseline="30000" dirty="0">
                <a:solidFill>
                  <a:srgbClr val="FFFFFF"/>
                </a:solidFill>
                <a:effectLst>
                  <a:outerShdw blurRad="50800" dist="50800" dir="5400000" algn="ctr">
                    <a:srgbClr val="000000"/>
                  </a:outerShdw>
                </a:effectLst>
                <a:latin typeface="Calibri" panose="020F0502020204030204" pitchFamily="34" charset="0"/>
              </a:rPr>
              <a:t> 1</a:t>
            </a:r>
            <a:r>
              <a:rPr lang="en-US" sz="3600" dirty="0">
                <a:solidFill>
                  <a:schemeClr val="bg1"/>
                </a:solidFill>
                <a:effectLst>
                  <a:outerShdw blurRad="38100" dist="38100" dir="2700000" algn="ctr" rotWithShape="0">
                    <a:schemeClr val="tx1"/>
                  </a:outerShdw>
                </a:effectLst>
              </a:rPr>
              <a:t> </a:t>
            </a:r>
          </a:p>
          <a:p>
            <a:r>
              <a:rPr lang="en-US" sz="3600" dirty="0">
                <a:solidFill>
                  <a:schemeClr val="bg1"/>
                </a:solidFill>
                <a:effectLst>
                  <a:outerShdw blurRad="38100" dist="38100" dir="2700000" algn="ctr" rotWithShape="0">
                    <a:schemeClr val="tx1"/>
                  </a:outerShdw>
                </a:effectLst>
              </a:rPr>
              <a:t>“</a:t>
            </a:r>
            <a:r>
              <a:rPr lang="en-US" sz="36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[this] commander shall put an end to [Antiochus III’s] insolence</a:t>
            </a:r>
            <a:r>
              <a:rPr lang="en-US" sz="3600" dirty="0">
                <a:solidFill>
                  <a:schemeClr val="bg1"/>
                </a:solidFill>
                <a:effectLst>
                  <a:outerShdw blurRad="38100" dist="38100" dir="2700000" algn="ctr" rotWithShape="0">
                    <a:schemeClr val="tx1"/>
                  </a:outerShdw>
                </a:effectLst>
              </a:rPr>
              <a:t>” – a reference to the high-handed and haughty dealings of Antiochus with the Romans.</a:t>
            </a:r>
            <a:r>
              <a:rPr lang="en-US" sz="3600" baseline="30000" dirty="0">
                <a:solidFill>
                  <a:srgbClr val="FFFFFF"/>
                </a:solidFill>
                <a:effectLst>
                  <a:outerShdw blurRad="50800" dist="50800" dir="5400000" algn="ctr">
                    <a:srgbClr val="000000"/>
                  </a:outerShdw>
                </a:effectLst>
                <a:latin typeface="Calibri" panose="020F0502020204030204" pitchFamily="34" charset="0"/>
              </a:rPr>
              <a:t> 2</a:t>
            </a:r>
            <a:r>
              <a:rPr lang="en-US" sz="3600" dirty="0">
                <a:solidFill>
                  <a:schemeClr val="bg1"/>
                </a:solidFill>
                <a:effectLst>
                  <a:outerShdw blurRad="38100" dist="38100" dir="2700000" algn="ctr" rotWithShape="0">
                    <a:schemeClr val="tx1"/>
                  </a:outerShdw>
                </a:effectLst>
              </a:rPr>
              <a:t> </a:t>
            </a:r>
          </a:p>
          <a:p>
            <a:r>
              <a:rPr lang="en-US" sz="3600" dirty="0">
                <a:solidFill>
                  <a:schemeClr val="bg1"/>
                </a:solidFill>
                <a:effectLst>
                  <a:outerShdw blurRad="38100" dist="38100" dir="2700000" algn="ctr" rotWithShape="0">
                    <a:schemeClr val="tx1"/>
                  </a:outerShdw>
                </a:effectLst>
              </a:rPr>
              <a:t>“</a:t>
            </a:r>
            <a:r>
              <a:rPr lang="en-US" sz="36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he shall turn his insolence back upon him</a:t>
            </a:r>
            <a:r>
              <a:rPr lang="en-US" sz="3600" dirty="0">
                <a:solidFill>
                  <a:schemeClr val="bg1"/>
                </a:solidFill>
                <a:effectLst>
                  <a:outerShdw blurRad="38100" dist="38100" dir="2700000" algn="ctr" rotWithShape="0">
                    <a:schemeClr val="tx1"/>
                  </a:outerShdw>
                </a:effectLst>
              </a:rPr>
              <a:t>” – Antiochus’ insolence comes back on his own head, in that he is greatly humiliated by his defeat.</a:t>
            </a:r>
            <a:r>
              <a:rPr lang="en-US" sz="3600" baseline="30000" dirty="0">
                <a:solidFill>
                  <a:srgbClr val="FFFFFF"/>
                </a:solidFill>
                <a:effectLst>
                  <a:outerShdw blurRad="50800" dist="50800" dir="5400000" algn="ctr">
                    <a:srgbClr val="000000"/>
                  </a:outerShdw>
                </a:effectLst>
                <a:latin typeface="Calibri" panose="020F0502020204030204" pitchFamily="34" charset="0"/>
              </a:rPr>
              <a:t> 2</a:t>
            </a:r>
            <a:endParaRPr lang="en-US" sz="3600" dirty="0">
              <a:solidFill>
                <a:schemeClr val="bg1"/>
              </a:solidFill>
              <a:effectLst>
                <a:outerShdw blurRad="38100" dist="38100" dir="2700000" algn="ctr" rotWithShape="0">
                  <a:schemeClr val="tx1"/>
                </a:outerShdw>
              </a:effectLst>
            </a:endParaRPr>
          </a:p>
        </p:txBody>
      </p:sp>
      <p:sp>
        <p:nvSpPr>
          <p:cNvPr id="7" name="Title 1">
            <a:extLst>
              <a:ext uri="{FF2B5EF4-FFF2-40B4-BE49-F238E27FC236}">
                <a16:creationId xmlns:a16="http://schemas.microsoft.com/office/drawing/2014/main" id="{34ABBB20-E68C-227B-623B-449481FDC4FF}"/>
              </a:ext>
            </a:extLst>
          </p:cNvPr>
          <p:cNvSpPr>
            <a:spLocks noGrp="1"/>
          </p:cNvSpPr>
          <p:nvPr>
            <p:ph type="title"/>
          </p:nvPr>
        </p:nvSpPr>
        <p:spPr>
          <a:xfrm>
            <a:off x="0" y="8"/>
            <a:ext cx="12192000" cy="1498480"/>
          </a:xfrm>
          <a:solidFill>
            <a:schemeClr val="tx1"/>
          </a:solidFill>
          <a:ln w="25400">
            <a:solidFill>
              <a:srgbClr val="FFFF99"/>
            </a:solidFill>
          </a:ln>
        </p:spPr>
        <p:txBody>
          <a:bodyPr>
            <a:noAutofit/>
          </a:bodyPr>
          <a:lstStyle/>
          <a:p>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11:18</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Afterward he shall turn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his face to the coastlands </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and shall capture many of them, but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a commander shall put an end to his insolence</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Indeed,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he shall turn his insolence back upon him</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19</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Then he shall turn his face back toward the fortresses of his own land, but he shall stumble and fall, and shall not be found.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8ED99B6A-883D-18BC-D387-4CECE09AD4CD}"/>
              </a:ext>
            </a:extLst>
          </p:cNvPr>
          <p:cNvSpPr txBox="1"/>
          <p:nvPr/>
        </p:nvSpPr>
        <p:spPr>
          <a:xfrm>
            <a:off x="0" y="6211669"/>
            <a:ext cx="12192000" cy="646331"/>
          </a:xfrm>
          <a:prstGeom prst="rect">
            <a:avLst/>
          </a:prstGeom>
          <a:noFill/>
        </p:spPr>
        <p:txBody>
          <a:bodyPr wrap="square" rtlCol="0">
            <a:spAutoFit/>
          </a:bodyPr>
          <a:lstStyle/>
          <a:p>
            <a:pPr>
              <a:defRPr/>
            </a:pPr>
            <a:r>
              <a:rPr lang="en-US" baseline="30000" dirty="0">
                <a:solidFill>
                  <a:srgbClr val="FFFFFF"/>
                </a:solidFill>
                <a:effectLst>
                  <a:outerShdw blurRad="50800" dist="50800" dir="5400000" algn="ctr">
                    <a:srgbClr val="000000"/>
                  </a:outerShdw>
                </a:effectLst>
                <a:latin typeface="Calibri" panose="020F0502020204030204" pitchFamily="34" charset="0"/>
              </a:rPr>
              <a:t>1 </a:t>
            </a:r>
            <a:r>
              <a:rPr lang="en-US" dirty="0">
                <a:solidFill>
                  <a:srgbClr val="FFFFFF"/>
                </a:solidFill>
                <a:effectLst>
                  <a:outerShdw blurRad="50800" dist="50800" dir="5400000" algn="ctr">
                    <a:srgbClr val="000000"/>
                  </a:outerShdw>
                </a:effectLst>
                <a:latin typeface="Calibri" panose="020F0502020204030204" pitchFamily="34" charset="0"/>
              </a:rPr>
              <a:t>Miller, Stephen R., </a:t>
            </a:r>
            <a:r>
              <a:rPr lang="en-US" i="1" dirty="0">
                <a:solidFill>
                  <a:srgbClr val="FFFFFF"/>
                </a:solidFill>
                <a:effectLst>
                  <a:outerShdw blurRad="50800" dist="50800" dir="5400000" algn="ctr">
                    <a:srgbClr val="000000"/>
                  </a:outerShdw>
                </a:effectLst>
                <a:latin typeface="Calibri" panose="020F0502020204030204" pitchFamily="34" charset="0"/>
              </a:rPr>
              <a:t>Daniel, vol. 18, The New American Commentary </a:t>
            </a:r>
            <a:r>
              <a:rPr lang="en-US" dirty="0">
                <a:solidFill>
                  <a:srgbClr val="FFFFFF"/>
                </a:solidFill>
                <a:effectLst>
                  <a:outerShdw blurRad="50800" dist="50800" dir="5400000" algn="ctr">
                    <a:srgbClr val="000000"/>
                  </a:outerShdw>
                </a:effectLst>
                <a:latin typeface="Calibri" panose="020F0502020204030204" pitchFamily="34" charset="0"/>
              </a:rPr>
              <a:t>(p. </a:t>
            </a:r>
            <a:r>
              <a:rPr lang="en-US" dirty="0">
                <a:solidFill>
                  <a:schemeClr val="bg1"/>
                </a:solidFill>
                <a:effectLst>
                  <a:outerShdw blurRad="38100" dist="38100" dir="2700000" algn="ctr" rotWithShape="0">
                    <a:schemeClr val="tx1"/>
                  </a:outerShdw>
                </a:effectLst>
              </a:rPr>
              <a:t>296</a:t>
            </a:r>
            <a:r>
              <a:rPr lang="en-US" dirty="0">
                <a:solidFill>
                  <a:srgbClr val="FFFFFF"/>
                </a:solidFill>
                <a:effectLst>
                  <a:outerShdw blurRad="50800" dist="50800" dir="5400000" algn="ctr">
                    <a:srgbClr val="000000"/>
                  </a:outerShdw>
                </a:effectLst>
                <a:latin typeface="Calibri" panose="020F0502020204030204" pitchFamily="34" charset="0"/>
              </a:rPr>
              <a:t>)</a:t>
            </a:r>
            <a:endParaRPr lang="en-US" dirty="0">
              <a:solidFill>
                <a:prstClr val="black"/>
              </a:solidFill>
              <a:latin typeface="Times New Roman" panose="02020603050405020304" pitchFamily="18" charset="0"/>
              <a:ea typeface="Times New Roman" panose="02020603050405020304" pitchFamily="18" charset="0"/>
            </a:endParaRPr>
          </a:p>
          <a:p>
            <a:pPr>
              <a:defRPr/>
            </a:pPr>
            <a:r>
              <a:rPr lang="en-US" baseline="30000" dirty="0">
                <a:solidFill>
                  <a:srgbClr val="FFFFFF"/>
                </a:solidFill>
                <a:effectLst>
                  <a:outerShdw blurRad="50800" dist="50800" dir="5400000" algn="ctr">
                    <a:srgbClr val="000000"/>
                  </a:outerShdw>
                </a:effectLst>
                <a:latin typeface="Calibri" panose="020F0502020204030204" pitchFamily="34" charset="0"/>
              </a:rPr>
              <a:t>2</a:t>
            </a:r>
            <a:r>
              <a:rPr lang="en-US" dirty="0">
                <a:solidFill>
                  <a:srgbClr val="FFFFFF"/>
                </a:solidFill>
                <a:effectLst>
                  <a:outerShdw blurRad="50800" dist="50800" dir="5400000" algn="ctr">
                    <a:srgbClr val="000000"/>
                  </a:outerShdw>
                </a:effectLst>
                <a:latin typeface="Calibri" panose="020F0502020204030204" pitchFamily="34" charset="0"/>
              </a:rPr>
              <a:t> Young, Edward J.; The Prophecy of Daniel: A Commentary; (p.</a:t>
            </a:r>
            <a:r>
              <a:rPr lang="en-US" dirty="0">
                <a:solidFill>
                  <a:schemeClr val="bg1"/>
                </a:solidFill>
                <a:effectLst>
                  <a:outerShdw blurRad="38100" dist="38100" dir="2700000" algn="ctr" rotWithShape="0">
                    <a:schemeClr val="tx1"/>
                  </a:outerShdw>
                </a:effectLst>
              </a:rPr>
              <a:t> 240</a:t>
            </a:r>
            <a:r>
              <a:rPr lang="en-US" dirty="0">
                <a:solidFill>
                  <a:srgbClr val="FFFFFF"/>
                </a:solidFill>
                <a:effectLst>
                  <a:outerShdw blurRad="50800" dist="50800" dir="5400000" algn="ctr">
                    <a:srgbClr val="000000"/>
                  </a:outerShdw>
                </a:effectLst>
                <a:latin typeface="Calibri" panose="020F0502020204030204" pitchFamily="34" charset="0"/>
              </a:rPr>
              <a:t>)</a:t>
            </a:r>
            <a:endParaRPr lang="en-US" dirty="0">
              <a:solidFill>
                <a:prstClr val="black"/>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661162652"/>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 calcmode="lin" valueType="num">
                                      <p:cBhvr>
                                        <p:cTn id="35"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94E66D33-612F-F002-E577-650AE59D2411}"/>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2926270E-C787-725A-91DA-19BCA6D1D410}"/>
              </a:ext>
            </a:extLst>
          </p:cNvPr>
          <p:cNvSpPr>
            <a:spLocks noGrp="1"/>
          </p:cNvSpPr>
          <p:nvPr>
            <p:ph idx="1"/>
          </p:nvPr>
        </p:nvSpPr>
        <p:spPr>
          <a:xfrm>
            <a:off x="28197" y="1703926"/>
            <a:ext cx="12163803" cy="4745212"/>
          </a:xfrm>
        </p:spPr>
        <p:txBody>
          <a:bodyPr>
            <a:normAutofit fontScale="77500" lnSpcReduction="20000"/>
          </a:bodyPr>
          <a:lstStyle/>
          <a:p>
            <a:r>
              <a:rPr lang="en-US" sz="3600" dirty="0">
                <a:solidFill>
                  <a:schemeClr val="bg1"/>
                </a:solidFill>
                <a:effectLst>
                  <a:outerShdw blurRad="38100" dist="38100" dir="2700000" algn="ctr" rotWithShape="0">
                    <a:schemeClr val="tx1"/>
                  </a:outerShdw>
                </a:effectLst>
              </a:rPr>
              <a:t>In 191 B.C. the Romans routed Antiochus III and forced him to withdraw from Greece and flee to Asia Minor.</a:t>
            </a:r>
            <a:r>
              <a:rPr lang="en-US" sz="3600" baseline="30000" dirty="0">
                <a:solidFill>
                  <a:srgbClr val="FFFFFF"/>
                </a:solidFill>
                <a:effectLst>
                  <a:outerShdw blurRad="50800" dist="50800" dir="5400000" algn="ctr">
                    <a:srgbClr val="000000"/>
                  </a:outerShdw>
                </a:effectLst>
                <a:latin typeface="Calibri" panose="020F0502020204030204" pitchFamily="34" charset="0"/>
              </a:rPr>
              <a:t> 1</a:t>
            </a:r>
            <a:r>
              <a:rPr lang="en-US" sz="3600" dirty="0">
                <a:solidFill>
                  <a:schemeClr val="bg1"/>
                </a:solidFill>
                <a:effectLst>
                  <a:outerShdw blurRad="38100" dist="38100" dir="2700000" algn="ctr" rotWithShape="0">
                    <a:schemeClr val="tx1"/>
                  </a:outerShdw>
                </a:effectLst>
              </a:rPr>
              <a:t> </a:t>
            </a:r>
          </a:p>
          <a:p>
            <a:r>
              <a:rPr lang="en-US" sz="3600" dirty="0">
                <a:solidFill>
                  <a:schemeClr val="bg1"/>
                </a:solidFill>
                <a:effectLst>
                  <a:outerShdw blurRad="38100" dist="38100" dir="2700000" algn="ctr" rotWithShape="0">
                    <a:schemeClr val="tx1"/>
                  </a:outerShdw>
                </a:effectLst>
              </a:rPr>
              <a:t>Then thirty thousand Roman troops pursued Antiochus into Asia and defeated his much larger army of seventy thousand at the Battle of Magnesia near Smyrna (Turkey) in 190 B.C.</a:t>
            </a:r>
            <a:r>
              <a:rPr lang="en-US" sz="3600" baseline="30000" dirty="0">
                <a:solidFill>
                  <a:srgbClr val="FFFFFF"/>
                </a:solidFill>
                <a:effectLst>
                  <a:outerShdw blurRad="50800" dist="50800" dir="5400000" algn="ctr">
                    <a:srgbClr val="000000"/>
                  </a:outerShdw>
                </a:effectLst>
                <a:latin typeface="Calibri" panose="020F0502020204030204" pitchFamily="34" charset="0"/>
              </a:rPr>
              <a:t> 1</a:t>
            </a:r>
            <a:endParaRPr lang="en-US" sz="3600" dirty="0">
              <a:solidFill>
                <a:schemeClr val="bg1"/>
              </a:solidFill>
              <a:effectLst>
                <a:outerShdw blurRad="38100" dist="38100" dir="2700000" algn="ctr" rotWithShape="0">
                  <a:schemeClr val="tx1"/>
                </a:outerShdw>
              </a:effectLst>
            </a:endParaRPr>
          </a:p>
          <a:p>
            <a:r>
              <a:rPr lang="en-US" sz="3600" dirty="0">
                <a:solidFill>
                  <a:schemeClr val="bg1"/>
                </a:solidFill>
                <a:effectLst>
                  <a:outerShdw blurRad="38100" dist="38100" dir="2700000" algn="ctr" rotWithShape="0">
                    <a:schemeClr val="tx1"/>
                  </a:outerShdw>
                </a:effectLst>
              </a:rPr>
              <a:t>In 188 B.C. the Romans forced Antiochus to surrender territory, much of his military force, twenty hostages (one of whom was Antiochus IV), and pay a heavy indemnity (compensation money) to Rome.</a:t>
            </a:r>
            <a:r>
              <a:rPr lang="en-US" sz="3600" baseline="30000" dirty="0">
                <a:solidFill>
                  <a:srgbClr val="FFFFFF"/>
                </a:solidFill>
                <a:effectLst>
                  <a:outerShdw blurRad="50800" dist="50800" dir="5400000" algn="ctr">
                    <a:srgbClr val="000000"/>
                  </a:outerShdw>
                </a:effectLst>
                <a:latin typeface="Calibri" panose="020F0502020204030204" pitchFamily="34" charset="0"/>
              </a:rPr>
              <a:t> 1</a:t>
            </a:r>
            <a:endParaRPr lang="en-US" sz="3600" dirty="0">
              <a:solidFill>
                <a:schemeClr val="bg1"/>
              </a:solidFill>
              <a:effectLst>
                <a:outerShdw blurRad="38100" dist="38100" dir="2700000" algn="ctr" rotWithShape="0">
                  <a:schemeClr val="tx1"/>
                </a:outerShdw>
              </a:effectLst>
            </a:endParaRPr>
          </a:p>
          <a:p>
            <a:r>
              <a:rPr lang="en-US" sz="3600" dirty="0">
                <a:solidFill>
                  <a:schemeClr val="bg1"/>
                </a:solidFill>
                <a:effectLst>
                  <a:outerShdw blurRad="38100" dist="38100" dir="2700000" algn="ctr" rotWithShape="0">
                    <a:schemeClr val="tx1"/>
                  </a:outerShdw>
                </a:effectLst>
              </a:rPr>
              <a:t>“</a:t>
            </a:r>
            <a:r>
              <a:rPr lang="en-US" sz="36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Then he shall turn his face back toward the fortresses of his own land</a:t>
            </a:r>
            <a:r>
              <a:rPr lang="en-US" sz="3600" dirty="0">
                <a:solidFill>
                  <a:schemeClr val="bg1"/>
                </a:solidFill>
                <a:effectLst>
                  <a:outerShdw blurRad="38100" dist="38100" dir="2700000" algn="ctr" rotWithShape="0">
                    <a:schemeClr val="tx1"/>
                  </a:outerShdw>
                </a:effectLst>
              </a:rPr>
              <a:t>” – at this point, Antiochus can no longer attack the strongholds of foreign lands, but must focus his attention on defending the fortresses in his </a:t>
            </a:r>
            <a:r>
              <a:rPr lang="en-US" sz="3600" b="1" i="1" dirty="0">
                <a:solidFill>
                  <a:schemeClr val="bg1"/>
                </a:solidFill>
                <a:effectLst>
                  <a:outerShdw blurRad="38100" dist="38100" dir="2700000" algn="ctr" rotWithShape="0">
                    <a:schemeClr val="tx1"/>
                  </a:outerShdw>
                </a:effectLst>
              </a:rPr>
              <a:t>own</a:t>
            </a:r>
            <a:r>
              <a:rPr lang="en-US" sz="3600" dirty="0">
                <a:solidFill>
                  <a:schemeClr val="bg1"/>
                </a:solidFill>
                <a:effectLst>
                  <a:outerShdw blurRad="38100" dist="38100" dir="2700000" algn="ctr" rotWithShape="0">
                    <a:schemeClr val="tx1"/>
                  </a:outerShdw>
                </a:effectLst>
              </a:rPr>
              <a:t> land.</a:t>
            </a:r>
            <a:r>
              <a:rPr lang="en-US" sz="3600" baseline="30000" dirty="0">
                <a:solidFill>
                  <a:srgbClr val="FFFFFF"/>
                </a:solidFill>
                <a:effectLst>
                  <a:outerShdw blurRad="50800" dist="50800" dir="5400000" algn="ctr">
                    <a:srgbClr val="000000"/>
                  </a:outerShdw>
                </a:effectLst>
                <a:latin typeface="Calibri" panose="020F0502020204030204" pitchFamily="34" charset="0"/>
              </a:rPr>
              <a:t> 2</a:t>
            </a:r>
            <a:endParaRPr lang="en-US" sz="3600" dirty="0">
              <a:solidFill>
                <a:schemeClr val="bg1"/>
              </a:solidFill>
              <a:effectLst>
                <a:outerShdw blurRad="38100" dist="38100" dir="2700000" algn="ctr" rotWithShape="0">
                  <a:schemeClr val="tx1"/>
                </a:outerShdw>
              </a:effectLst>
            </a:endParaRPr>
          </a:p>
          <a:p>
            <a:r>
              <a:rPr lang="en-US" sz="3600" dirty="0">
                <a:solidFill>
                  <a:schemeClr val="bg1"/>
                </a:solidFill>
                <a:effectLst>
                  <a:outerShdw blurRad="38100" dist="38100" dir="2700000" algn="ctr" rotWithShape="0">
                    <a:schemeClr val="tx1"/>
                  </a:outerShdw>
                </a:effectLst>
              </a:rPr>
              <a:t>But when Antiochus </a:t>
            </a:r>
            <a:r>
              <a:rPr lang="en-US" sz="3600" b="1" i="1" dirty="0">
                <a:solidFill>
                  <a:schemeClr val="bg1"/>
                </a:solidFill>
                <a:effectLst>
                  <a:outerShdw blurRad="38100" dist="38100" dir="2700000" algn="ctr" rotWithShape="0">
                    <a:schemeClr val="tx1"/>
                  </a:outerShdw>
                </a:effectLst>
              </a:rPr>
              <a:t>returned</a:t>
            </a:r>
            <a:r>
              <a:rPr lang="en-US" sz="3600" dirty="0">
                <a:solidFill>
                  <a:schemeClr val="bg1"/>
                </a:solidFill>
                <a:effectLst>
                  <a:outerShdw blurRad="38100" dist="38100" dir="2700000" algn="ctr" rotWithShape="0">
                    <a:schemeClr val="tx1"/>
                  </a:outerShdw>
                </a:effectLst>
              </a:rPr>
              <a:t> to his own country after this humiliating defeat, he was killed by an angry mob in 187 B.C.</a:t>
            </a:r>
            <a:r>
              <a:rPr lang="en-US" sz="3600" baseline="30000" dirty="0">
                <a:solidFill>
                  <a:srgbClr val="FFFFFF"/>
                </a:solidFill>
                <a:effectLst>
                  <a:outerShdw blurRad="50800" dist="50800" dir="5400000" algn="ctr">
                    <a:srgbClr val="000000"/>
                  </a:outerShdw>
                </a:effectLst>
                <a:latin typeface="Calibri" panose="020F0502020204030204" pitchFamily="34" charset="0"/>
              </a:rPr>
              <a:t> 1</a:t>
            </a:r>
            <a:r>
              <a:rPr lang="en-US" sz="3600" dirty="0">
                <a:solidFill>
                  <a:schemeClr val="bg1"/>
                </a:solidFill>
                <a:effectLst>
                  <a:outerShdw blurRad="38100" dist="38100" dir="2700000" algn="ctr" rotWithShape="0">
                    <a:schemeClr val="tx1"/>
                  </a:outerShdw>
                </a:effectLst>
              </a:rPr>
              <a:t> </a:t>
            </a:r>
          </a:p>
        </p:txBody>
      </p:sp>
      <p:sp>
        <p:nvSpPr>
          <p:cNvPr id="7" name="Title 1">
            <a:extLst>
              <a:ext uri="{FF2B5EF4-FFF2-40B4-BE49-F238E27FC236}">
                <a16:creationId xmlns:a16="http://schemas.microsoft.com/office/drawing/2014/main" id="{FCABE74F-6F91-7B73-19A5-D2145D53209B}"/>
              </a:ext>
            </a:extLst>
          </p:cNvPr>
          <p:cNvSpPr>
            <a:spLocks noGrp="1"/>
          </p:cNvSpPr>
          <p:nvPr>
            <p:ph type="title"/>
          </p:nvPr>
        </p:nvSpPr>
        <p:spPr>
          <a:xfrm>
            <a:off x="0" y="8"/>
            <a:ext cx="12192000" cy="1498480"/>
          </a:xfrm>
          <a:solidFill>
            <a:schemeClr val="tx1"/>
          </a:solidFill>
          <a:ln w="25400">
            <a:solidFill>
              <a:srgbClr val="FFFF99"/>
            </a:solidFill>
          </a:ln>
        </p:spPr>
        <p:txBody>
          <a:bodyPr>
            <a:noAutofit/>
          </a:bodyPr>
          <a:lstStyle/>
          <a:p>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11:18</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Afterward he shall turn his face to the coastlands and shall capture many of them, but a commander shall put an end to his insolence. Indeed, he shall turn his insolence back upon him. </a:t>
            </a:r>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19</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Then he shall turn his face back toward the fortresses of his own land</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but he shall stumble and fall, and shall not be found.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CB6D16D8-3C7F-CF47-DA58-79E65620177C}"/>
              </a:ext>
            </a:extLst>
          </p:cNvPr>
          <p:cNvSpPr txBox="1"/>
          <p:nvPr/>
        </p:nvSpPr>
        <p:spPr>
          <a:xfrm>
            <a:off x="0" y="6211669"/>
            <a:ext cx="12192000" cy="646331"/>
          </a:xfrm>
          <a:prstGeom prst="rect">
            <a:avLst/>
          </a:prstGeom>
          <a:noFill/>
        </p:spPr>
        <p:txBody>
          <a:bodyPr wrap="square" rtlCol="0">
            <a:spAutoFit/>
          </a:bodyPr>
          <a:lstStyle/>
          <a:p>
            <a:pPr>
              <a:defRPr/>
            </a:pPr>
            <a:r>
              <a:rPr lang="en-US" baseline="30000" dirty="0">
                <a:solidFill>
                  <a:srgbClr val="FFFFFF"/>
                </a:solidFill>
                <a:effectLst>
                  <a:outerShdw blurRad="50800" dist="50800" dir="5400000" algn="ctr">
                    <a:srgbClr val="000000"/>
                  </a:outerShdw>
                </a:effectLst>
                <a:latin typeface="Calibri" panose="020F0502020204030204" pitchFamily="34" charset="0"/>
              </a:rPr>
              <a:t>1 </a:t>
            </a:r>
            <a:r>
              <a:rPr lang="en-US" dirty="0">
                <a:solidFill>
                  <a:srgbClr val="FFFFFF"/>
                </a:solidFill>
                <a:effectLst>
                  <a:outerShdw blurRad="50800" dist="50800" dir="5400000" algn="ctr">
                    <a:srgbClr val="000000"/>
                  </a:outerShdw>
                </a:effectLst>
                <a:latin typeface="Calibri" panose="020F0502020204030204" pitchFamily="34" charset="0"/>
              </a:rPr>
              <a:t>Miller, Stephen R., </a:t>
            </a:r>
            <a:r>
              <a:rPr lang="en-US" i="1" dirty="0">
                <a:solidFill>
                  <a:srgbClr val="FFFFFF"/>
                </a:solidFill>
                <a:effectLst>
                  <a:outerShdw blurRad="50800" dist="50800" dir="5400000" algn="ctr">
                    <a:srgbClr val="000000"/>
                  </a:outerShdw>
                </a:effectLst>
                <a:latin typeface="Calibri" panose="020F0502020204030204" pitchFamily="34" charset="0"/>
              </a:rPr>
              <a:t>Daniel, vol. 18, The New American Commentary </a:t>
            </a:r>
            <a:r>
              <a:rPr lang="en-US" dirty="0">
                <a:solidFill>
                  <a:srgbClr val="FFFFFF"/>
                </a:solidFill>
                <a:effectLst>
                  <a:outerShdw blurRad="50800" dist="50800" dir="5400000" algn="ctr">
                    <a:srgbClr val="000000"/>
                  </a:outerShdw>
                </a:effectLst>
                <a:latin typeface="Calibri" panose="020F0502020204030204" pitchFamily="34" charset="0"/>
              </a:rPr>
              <a:t>(p. </a:t>
            </a:r>
            <a:r>
              <a:rPr lang="en-US" dirty="0">
                <a:solidFill>
                  <a:schemeClr val="bg1"/>
                </a:solidFill>
                <a:effectLst>
                  <a:outerShdw blurRad="38100" dist="38100" dir="2700000" algn="ctr" rotWithShape="0">
                    <a:schemeClr val="tx1"/>
                  </a:outerShdw>
                </a:effectLst>
              </a:rPr>
              <a:t>296</a:t>
            </a:r>
            <a:r>
              <a:rPr lang="en-US" dirty="0">
                <a:solidFill>
                  <a:srgbClr val="FFFFFF"/>
                </a:solidFill>
                <a:effectLst>
                  <a:outerShdw blurRad="50800" dist="50800" dir="5400000" algn="ctr">
                    <a:srgbClr val="000000"/>
                  </a:outerShdw>
                </a:effectLst>
                <a:latin typeface="Calibri" panose="020F0502020204030204" pitchFamily="34" charset="0"/>
              </a:rPr>
              <a:t>)</a:t>
            </a:r>
            <a:endParaRPr lang="en-US" dirty="0">
              <a:solidFill>
                <a:prstClr val="black"/>
              </a:solidFill>
              <a:latin typeface="Times New Roman" panose="02020603050405020304" pitchFamily="18" charset="0"/>
              <a:ea typeface="Times New Roman" panose="02020603050405020304" pitchFamily="18" charset="0"/>
            </a:endParaRPr>
          </a:p>
          <a:p>
            <a:pPr>
              <a:defRPr/>
            </a:pPr>
            <a:r>
              <a:rPr lang="en-US" baseline="30000" dirty="0">
                <a:solidFill>
                  <a:srgbClr val="FFFFFF"/>
                </a:solidFill>
                <a:effectLst>
                  <a:outerShdw blurRad="50800" dist="50800" dir="5400000" algn="ctr">
                    <a:srgbClr val="000000"/>
                  </a:outerShdw>
                </a:effectLst>
                <a:latin typeface="Calibri" panose="020F0502020204030204" pitchFamily="34" charset="0"/>
              </a:rPr>
              <a:t>2</a:t>
            </a:r>
            <a:r>
              <a:rPr lang="en-US" dirty="0">
                <a:solidFill>
                  <a:srgbClr val="FFFFFF"/>
                </a:solidFill>
                <a:effectLst>
                  <a:outerShdw blurRad="50800" dist="50800" dir="5400000" algn="ctr">
                    <a:srgbClr val="000000"/>
                  </a:outerShdw>
                </a:effectLst>
                <a:latin typeface="Calibri" panose="020F0502020204030204" pitchFamily="34" charset="0"/>
              </a:rPr>
              <a:t> Young, Edward J.; The Prophecy of Daniel: A Commentary; (p.</a:t>
            </a:r>
            <a:r>
              <a:rPr lang="en-US" dirty="0">
                <a:solidFill>
                  <a:schemeClr val="bg1"/>
                </a:solidFill>
                <a:effectLst>
                  <a:outerShdw blurRad="38100" dist="38100" dir="2700000" algn="ctr" rotWithShape="0">
                    <a:schemeClr val="tx1"/>
                  </a:outerShdw>
                </a:effectLst>
              </a:rPr>
              <a:t> 240</a:t>
            </a:r>
            <a:r>
              <a:rPr lang="en-US" dirty="0">
                <a:solidFill>
                  <a:srgbClr val="FFFFFF"/>
                </a:solidFill>
                <a:effectLst>
                  <a:outerShdw blurRad="50800" dist="50800" dir="5400000" algn="ctr">
                    <a:srgbClr val="000000"/>
                  </a:outerShdw>
                </a:effectLst>
                <a:latin typeface="Calibri" panose="020F0502020204030204" pitchFamily="34" charset="0"/>
              </a:rPr>
              <a:t>)</a:t>
            </a:r>
            <a:endParaRPr lang="en-US" dirty="0">
              <a:solidFill>
                <a:prstClr val="black"/>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745910663"/>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p:cTn id="21"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5">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 calcmode="lin" valueType="num">
                                      <p:cBhvr>
                                        <p:cTn id="28"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185220</TotalTime>
  <Words>5854</Words>
  <Application>Microsoft Office PowerPoint</Application>
  <PresentationFormat>Widescreen</PresentationFormat>
  <Paragraphs>182</Paragraphs>
  <Slides>30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Arial</vt:lpstr>
      <vt:lpstr>Calibri</vt:lpstr>
      <vt:lpstr>Calibri Light</vt:lpstr>
      <vt:lpstr>Cambria</vt:lpstr>
      <vt:lpstr>Times New Roman</vt:lpstr>
      <vt:lpstr>Wingdings</vt:lpstr>
      <vt:lpstr>Office Theme</vt:lpstr>
      <vt:lpstr>PowerPoint Presentation</vt:lpstr>
      <vt:lpstr>Summary of What We’ve Covered So Far in Chapter 11</vt:lpstr>
      <vt:lpstr>Prophesies Concerning Egypt and Syria – Part B (11:15-20)</vt:lpstr>
      <vt:lpstr>11:15 Then the king of the north shall come and throw up siegeworks and take a well-fortified city. And the forces of the south shall not stand, or even his best troops, for there shall be no strength to stand. (ESV)</vt:lpstr>
      <vt:lpstr>Antiochus III Defeats Ptolemaic Army – 200 BC</vt:lpstr>
      <vt:lpstr>11:16 But he who comes against him shall do as he wills, and none shall stand before him. And he shall stand in the glorious land, with destruction in his hand. (ESV)</vt:lpstr>
      <vt:lpstr>11:17 He shall set his face to come with the strength of his whole kingdom, and he shall bring terms of an agreement and perform them. He shall give him the daughter of women to destroy the kingdom, but it shall not stand or be to his advantage. (ESV)</vt:lpstr>
      <vt:lpstr>11:18 Afterward he shall turn his face to the coastlands and shall capture many of them, but a commander shall put an end to his insolence. Indeed, he shall turn his insolence back upon him. 19 Then he shall turn his face back toward the fortresses of his own land, but he shall stumble and fall, and shall not be found. (ESV)</vt:lpstr>
      <vt:lpstr>11:18 Afterward he shall turn his face to the coastlands and shall capture many of them, but a commander shall put an end to his insolence. Indeed, he shall turn his insolence back upon him. 19 Then he shall turn his face back toward the fortresses of his own land, but he shall stumble and fall, and shall not be found. (ESV)</vt:lpstr>
      <vt:lpstr>The Defeat of Antiochus III by the Romans</vt:lpstr>
      <vt:lpstr>11:20 “Then shall arise in his place one who shall send an exactor of tribute for the glory of the kingdom. But within a few days he shall be broken, neither in anger nor in battle. (ESV)</vt:lpstr>
      <vt:lpstr>Introduction to the Prophesies Concerning  Antiochus IV Epiphanes (Daniel 11:21-35)</vt:lpstr>
      <vt:lpstr>Prophesies Concerning Antiochus IV Epiphanes (11:21-35)</vt:lpstr>
      <vt:lpstr>Prophesies Concerning Antiochus IV Epiphanes (11:21-35)</vt:lpstr>
      <vt:lpstr>Prophesies Concerning Antiochus IV Epiphanes (11:21-35)</vt:lpstr>
      <vt:lpstr>11:21  In his place shall arise a contemptible person to whom royal majesty has not been given. He shall come in without warning and obtain the kingdom by flatteries. (ESV)</vt:lpstr>
      <vt:lpstr>11:22 Armies shall be utterly swept away before him and broken, even the prince of the covenant. 23 And from the time that an alliance is made with him he shall act deceitfully, and he shall become strong with a small people. (ESV)</vt:lpstr>
      <vt:lpstr>11:22 Armies shall be utterly swept away before him and broken, even the prince of the covenant. 23 And from the time that an alliance is made with him he shall act deceitfully, and he shall become strong with a small people. (ESV)</vt:lpstr>
      <vt:lpstr>11:24 Without warning he shall come into the richest parts of the province, and he shall do what neither his fathers nor his fathers' fathers have done, scattering among them plunder, spoil, and goods. He shall devise plans against strongholds, but only for a time. (ESV)</vt:lpstr>
      <vt:lpstr>11:25 And he shall stir up his power and his heart against the king of the south with a great army. And the king of the south shall wage war with an exceedingly great and mighty army, but he shall not stand, for plots shall be devised against him. 26 Even those who eat his food shall break him. His army shall be swept away, and many shall fall down slain. (ESV)</vt:lpstr>
      <vt:lpstr>11:27 And as for the two kings, their hearts shall be bent on doing evil. They shall speak lies at the same table, but to no avail, for the end is yet to be at the time appointed. 28 And he shall return to his land with great wealth, but his heart shall be set against the holy covenant. And he shall work his will and return to his own land. (ESV)</vt:lpstr>
      <vt:lpstr>11:29 "At the time appointed he shall return and come into the south, but it shall not be this time as it was before. 30 For ships of Kittim shall come against him, and he shall be afraid and withdraw, and shall turn back and be enraged and take action against the holy covenant. He shall turn back and pay attention to those who forsake the holy covenant. (ESV)</vt:lpstr>
      <vt:lpstr>11:29 "At the time appointed he shall return and come into the south, but it shall not be this time as it was before. 30 For ships of Kittim shall come against him, and he shall be afraid and withdraw, and shall turn back and be enraged and take action against the holy covenant. He shall turn back and pay attention to those who forsake the holy covenant. (ESV)</vt:lpstr>
      <vt:lpstr>11:31 Forces from him shall appear and profane the temple and fortress, and shall take away the regular burnt offering. And they shall set up the abomination that makes desolate. 32 He shall seduce with flattery those who violate the covenant, but the people who know their God shall stand firm and take action. (ESV)</vt:lpstr>
      <vt:lpstr>11:31 Forces from him shall appear and profane the temple and fortress, and shall take away the regular burnt offering. And they shall set up the abomination that makes desolate. 32 He shall seduce with flattery those who violate the covenant, but the people who know their God shall stand firm and take action. (ESV)</vt:lpstr>
      <vt:lpstr>11:33 And the wise among the people shall make many understand, though for some days they shall stumble by sword and flame, by captivity and plunder. (ESV)</vt:lpstr>
      <vt:lpstr>11:34 When they stumble, they shall receive a little help. And many shall join themselves to them with flattery, 35 and some of the wise shall stumble, so that they may be refined, purified, and made white, until the time of the end, for it still awaits the appointed time. (ESV)</vt:lpstr>
      <vt:lpstr>Class Discussion Time</vt:lpstr>
      <vt:lpstr>Class Discussion Time</vt:lpstr>
      <vt:lpstr>Class Discussion Time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Robert Connolly</dc:creator>
  <cp:lastModifiedBy>Robert Connolly</cp:lastModifiedBy>
  <cp:revision>1557</cp:revision>
  <cp:lastPrinted>2025-09-14T14:15:19Z</cp:lastPrinted>
  <dcterms:created xsi:type="dcterms:W3CDTF">2024-11-22T01:38:01Z</dcterms:created>
  <dcterms:modified xsi:type="dcterms:W3CDTF">2025-09-14T14:16:11Z</dcterms:modified>
</cp:coreProperties>
</file>