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1174" r:id="rId2"/>
    <p:sldId id="1178" r:id="rId3"/>
    <p:sldId id="1180" r:id="rId4"/>
    <p:sldId id="1181" r:id="rId5"/>
    <p:sldId id="1175" r:id="rId6"/>
    <p:sldId id="1176" r:id="rId7"/>
    <p:sldId id="1182" r:id="rId8"/>
    <p:sldId id="1183" r:id="rId9"/>
    <p:sldId id="1184" r:id="rId10"/>
    <p:sldId id="1185" r:id="rId11"/>
    <p:sldId id="1186" r:id="rId12"/>
    <p:sldId id="1187" r:id="rId13"/>
    <p:sldId id="1188" r:id="rId14"/>
    <p:sldId id="1189" r:id="rId15"/>
    <p:sldId id="1190" r:id="rId16"/>
    <p:sldId id="1191" r:id="rId17"/>
    <p:sldId id="1192" r:id="rId18"/>
    <p:sldId id="1193" r:id="rId19"/>
    <p:sldId id="1196" r:id="rId20"/>
    <p:sldId id="1194" r:id="rId21"/>
    <p:sldId id="1197" r:id="rId22"/>
    <p:sldId id="1198" r:id="rId23"/>
    <p:sldId id="1199" r:id="rId24"/>
    <p:sldId id="1200" r:id="rId25"/>
    <p:sldId id="1201" r:id="rId26"/>
    <p:sldId id="1195" r:id="rId27"/>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0000CC"/>
    <a:srgbClr val="FFFF99"/>
    <a:srgbClr val="FFFFCC"/>
    <a:srgbClr val="0033CC"/>
    <a:srgbClr val="3700B4"/>
    <a:srgbClr val="1E00A8"/>
    <a:srgbClr val="4100B9"/>
    <a:srgbClr val="6F00D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6" autoAdjust="0"/>
    <p:restoredTop sz="97482" autoAdjust="0"/>
  </p:normalViewPr>
  <p:slideViewPr>
    <p:cSldViewPr snapToGrid="0">
      <p:cViewPr varScale="1">
        <p:scale>
          <a:sx n="146" d="100"/>
          <a:sy n="146" d="100"/>
        </p:scale>
        <p:origin x="96" y="4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D37C37FF-10C8-4DB3-8D86-D5E44D27C0CA}" type="datetimeFigureOut">
              <a:rPr lang="en-US" smtClean="0"/>
              <a:t>9/18/2025</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B28B79C9-7D3E-4FDB-BDA2-CB6060862D11}" type="slidenum">
              <a:rPr lang="en-US" smtClean="0"/>
              <a:t>‹#›</a:t>
            </a:fld>
            <a:endParaRPr lang="en-US"/>
          </a:p>
        </p:txBody>
      </p:sp>
    </p:spTree>
    <p:extLst>
      <p:ext uri="{BB962C8B-B14F-4D97-AF65-F5344CB8AC3E}">
        <p14:creationId xmlns:p14="http://schemas.microsoft.com/office/powerpoint/2010/main" val="1422556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9D3D7-1E06-B910-43D5-BFC4D58F64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601D1C-5D84-76BB-C42E-EC83EE4C13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D38870-55A9-9711-E2EF-FEC198F1F685}"/>
              </a:ext>
            </a:extLst>
          </p:cNvPr>
          <p:cNvSpPr>
            <a:spLocks noGrp="1"/>
          </p:cNvSpPr>
          <p:nvPr>
            <p:ph type="dt" sz="half" idx="10"/>
          </p:nvPr>
        </p:nvSpPr>
        <p:spPr/>
        <p:txBody>
          <a:bodyPr/>
          <a:lstStyle/>
          <a:p>
            <a:fld id="{B7A785C7-C7F7-4FE3-BA54-D8F7FBBCDA4F}" type="datetime8">
              <a:rPr lang="en-US" smtClean="0"/>
              <a:t>9/18/2025 7:30 PM</a:t>
            </a:fld>
            <a:endParaRPr lang="en-US"/>
          </a:p>
        </p:txBody>
      </p:sp>
      <p:sp>
        <p:nvSpPr>
          <p:cNvPr id="5" name="Footer Placeholder 4">
            <a:extLst>
              <a:ext uri="{FF2B5EF4-FFF2-40B4-BE49-F238E27FC236}">
                <a16:creationId xmlns:a16="http://schemas.microsoft.com/office/drawing/2014/main" id="{7F6F5A40-788C-A63E-A213-704A5796B4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609FB0-7612-0A13-CF3B-6FD59F5A0DA3}"/>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2051265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35DCF-83D4-1288-64F6-3EC74387410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33D1FF-A08F-6432-AE47-FC2B1C8D68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EDCAA5-9659-FF36-FFFA-1C50155ADC6C}"/>
              </a:ext>
            </a:extLst>
          </p:cNvPr>
          <p:cNvSpPr>
            <a:spLocks noGrp="1"/>
          </p:cNvSpPr>
          <p:nvPr>
            <p:ph type="dt" sz="half" idx="10"/>
          </p:nvPr>
        </p:nvSpPr>
        <p:spPr/>
        <p:txBody>
          <a:bodyPr/>
          <a:lstStyle/>
          <a:p>
            <a:fld id="{5C7C2EB6-6A7D-47BF-802A-0B61D08FC687}" type="datetime8">
              <a:rPr lang="en-US" smtClean="0"/>
              <a:t>9/18/2025 7:30 PM</a:t>
            </a:fld>
            <a:endParaRPr lang="en-US"/>
          </a:p>
        </p:txBody>
      </p:sp>
      <p:sp>
        <p:nvSpPr>
          <p:cNvPr id="5" name="Footer Placeholder 4">
            <a:extLst>
              <a:ext uri="{FF2B5EF4-FFF2-40B4-BE49-F238E27FC236}">
                <a16:creationId xmlns:a16="http://schemas.microsoft.com/office/drawing/2014/main" id="{B14EB53E-919B-3EF6-3C1C-79EF838CB8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69273A-1DEF-2464-715F-5472A7281216}"/>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534936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DB6625-1F16-E88F-D23E-9916402F5E2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5CD301-8C8A-017E-D518-3099BB2782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8156D8-9CD9-F2A1-4AFD-D81F2328673A}"/>
              </a:ext>
            </a:extLst>
          </p:cNvPr>
          <p:cNvSpPr>
            <a:spLocks noGrp="1"/>
          </p:cNvSpPr>
          <p:nvPr>
            <p:ph type="dt" sz="half" idx="10"/>
          </p:nvPr>
        </p:nvSpPr>
        <p:spPr/>
        <p:txBody>
          <a:bodyPr/>
          <a:lstStyle/>
          <a:p>
            <a:fld id="{D182BCAA-5807-468F-8625-2A01A3E0E915}" type="datetime8">
              <a:rPr lang="en-US" smtClean="0"/>
              <a:t>9/18/2025 7:30 PM</a:t>
            </a:fld>
            <a:endParaRPr lang="en-US"/>
          </a:p>
        </p:txBody>
      </p:sp>
      <p:sp>
        <p:nvSpPr>
          <p:cNvPr id="5" name="Footer Placeholder 4">
            <a:extLst>
              <a:ext uri="{FF2B5EF4-FFF2-40B4-BE49-F238E27FC236}">
                <a16:creationId xmlns:a16="http://schemas.microsoft.com/office/drawing/2014/main" id="{83C01CBE-AC09-0BFE-5E75-3F93B0100C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64C33A-1EB0-B831-A52D-AA628FB3BFAA}"/>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500164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7E8A4-8034-6CA8-1E1A-47D295A07F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840350-F1ED-CEB1-D622-36F537F04B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202004-C474-1493-6DBB-B55DA51283BC}"/>
              </a:ext>
            </a:extLst>
          </p:cNvPr>
          <p:cNvSpPr>
            <a:spLocks noGrp="1"/>
          </p:cNvSpPr>
          <p:nvPr>
            <p:ph type="dt" sz="half" idx="10"/>
          </p:nvPr>
        </p:nvSpPr>
        <p:spPr/>
        <p:txBody>
          <a:bodyPr/>
          <a:lstStyle/>
          <a:p>
            <a:fld id="{87C1C1E6-ED29-4692-ACEE-0C5846DC82E1}" type="datetime8">
              <a:rPr lang="en-US" smtClean="0"/>
              <a:t>9/18/2025 7:30 PM</a:t>
            </a:fld>
            <a:endParaRPr lang="en-US"/>
          </a:p>
        </p:txBody>
      </p:sp>
      <p:sp>
        <p:nvSpPr>
          <p:cNvPr id="5" name="Footer Placeholder 4">
            <a:extLst>
              <a:ext uri="{FF2B5EF4-FFF2-40B4-BE49-F238E27FC236}">
                <a16:creationId xmlns:a16="http://schemas.microsoft.com/office/drawing/2014/main" id="{7C9886FA-3FB9-5065-7CBD-D6363B5BFB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906CA9-4135-598C-7428-E272466B62A1}"/>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2270712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67C8-8133-804A-9F5F-45614E864C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45DC25B-F931-0ED0-A1A5-7F73AE27C3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F15FF5-7372-8845-6521-BE0D1FDD820E}"/>
              </a:ext>
            </a:extLst>
          </p:cNvPr>
          <p:cNvSpPr>
            <a:spLocks noGrp="1"/>
          </p:cNvSpPr>
          <p:nvPr>
            <p:ph type="dt" sz="half" idx="10"/>
          </p:nvPr>
        </p:nvSpPr>
        <p:spPr/>
        <p:txBody>
          <a:bodyPr/>
          <a:lstStyle/>
          <a:p>
            <a:fld id="{5128464E-EE04-4B1F-A80F-B9FD8FB9650D}" type="datetime8">
              <a:rPr lang="en-US" smtClean="0"/>
              <a:t>9/18/2025 7:30 PM</a:t>
            </a:fld>
            <a:endParaRPr lang="en-US"/>
          </a:p>
        </p:txBody>
      </p:sp>
      <p:sp>
        <p:nvSpPr>
          <p:cNvPr id="5" name="Footer Placeholder 4">
            <a:extLst>
              <a:ext uri="{FF2B5EF4-FFF2-40B4-BE49-F238E27FC236}">
                <a16:creationId xmlns:a16="http://schemas.microsoft.com/office/drawing/2014/main" id="{0AE9F6E3-5C35-23D2-B838-00EE62191E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31CF06-DB13-2D70-EA8D-AD5D39E8C47A}"/>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3202552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DC2E1-2BC9-7E9B-8668-292B657781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7C765B-7AA6-1A73-B495-183DC03F516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94A8B5-CEB2-3A46-4139-F3F84A6AEB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5A833C-1F0C-64F5-6E74-47C733B6D49D}"/>
              </a:ext>
            </a:extLst>
          </p:cNvPr>
          <p:cNvSpPr>
            <a:spLocks noGrp="1"/>
          </p:cNvSpPr>
          <p:nvPr>
            <p:ph type="dt" sz="half" idx="10"/>
          </p:nvPr>
        </p:nvSpPr>
        <p:spPr/>
        <p:txBody>
          <a:bodyPr/>
          <a:lstStyle/>
          <a:p>
            <a:fld id="{14B516CB-B3AB-4C05-BD8F-AC5CEA40B84E}" type="datetime8">
              <a:rPr lang="en-US" smtClean="0"/>
              <a:t>9/18/2025 7:30 PM</a:t>
            </a:fld>
            <a:endParaRPr lang="en-US"/>
          </a:p>
        </p:txBody>
      </p:sp>
      <p:sp>
        <p:nvSpPr>
          <p:cNvPr id="6" name="Footer Placeholder 5">
            <a:extLst>
              <a:ext uri="{FF2B5EF4-FFF2-40B4-BE49-F238E27FC236}">
                <a16:creationId xmlns:a16="http://schemas.microsoft.com/office/drawing/2014/main" id="{7522BBD7-D1FD-96CB-955F-1BD1255F60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9ABB3D-D4A2-1E1D-43DF-5BD6CCA8032D}"/>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486293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45EFE-F290-450B-C9AE-BC4E8A520DB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580F03-39B1-19AF-F729-F2E6DB149A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3F73DC-8FC3-7C36-8F50-F3CF3936E6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78077E3-4995-BE7D-57C5-EEF7575918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58A9DF-DE55-6771-C3AC-BA5774F7A2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C19F6E-FB72-E379-B6C4-C44688748DD1}"/>
              </a:ext>
            </a:extLst>
          </p:cNvPr>
          <p:cNvSpPr>
            <a:spLocks noGrp="1"/>
          </p:cNvSpPr>
          <p:nvPr>
            <p:ph type="dt" sz="half" idx="10"/>
          </p:nvPr>
        </p:nvSpPr>
        <p:spPr/>
        <p:txBody>
          <a:bodyPr/>
          <a:lstStyle/>
          <a:p>
            <a:fld id="{F390785F-F96D-420C-97DD-8D72989C66A0}" type="datetime8">
              <a:rPr lang="en-US" smtClean="0"/>
              <a:t>9/18/2025 7:30 PM</a:t>
            </a:fld>
            <a:endParaRPr lang="en-US"/>
          </a:p>
        </p:txBody>
      </p:sp>
      <p:sp>
        <p:nvSpPr>
          <p:cNvPr id="8" name="Footer Placeholder 7">
            <a:extLst>
              <a:ext uri="{FF2B5EF4-FFF2-40B4-BE49-F238E27FC236}">
                <a16:creationId xmlns:a16="http://schemas.microsoft.com/office/drawing/2014/main" id="{D0E0F197-C0E0-DD4D-8F6A-FB9214EF22A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EFA811-C023-8F4C-258A-71D818A1D35C}"/>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2342311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167BF-F934-6636-13A6-A25B452243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A96E405-4353-A6CB-3384-982A2F747CB7}"/>
              </a:ext>
            </a:extLst>
          </p:cNvPr>
          <p:cNvSpPr>
            <a:spLocks noGrp="1"/>
          </p:cNvSpPr>
          <p:nvPr>
            <p:ph type="dt" sz="half" idx="10"/>
          </p:nvPr>
        </p:nvSpPr>
        <p:spPr/>
        <p:txBody>
          <a:bodyPr/>
          <a:lstStyle/>
          <a:p>
            <a:fld id="{248F9E38-CD42-44AA-A854-648AA1458DAE}" type="datetime8">
              <a:rPr lang="en-US" smtClean="0"/>
              <a:t>9/18/2025 7:30 PM</a:t>
            </a:fld>
            <a:endParaRPr lang="en-US"/>
          </a:p>
        </p:txBody>
      </p:sp>
      <p:sp>
        <p:nvSpPr>
          <p:cNvPr id="4" name="Footer Placeholder 3">
            <a:extLst>
              <a:ext uri="{FF2B5EF4-FFF2-40B4-BE49-F238E27FC236}">
                <a16:creationId xmlns:a16="http://schemas.microsoft.com/office/drawing/2014/main" id="{862DF4A6-55AE-E177-1F0F-7F427FBF23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66624DD-E353-8F88-A0D2-28ED71E3D441}"/>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55616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54E53F-7AD6-DB9F-C1AA-FD81916307A3}"/>
              </a:ext>
            </a:extLst>
          </p:cNvPr>
          <p:cNvSpPr>
            <a:spLocks noGrp="1"/>
          </p:cNvSpPr>
          <p:nvPr>
            <p:ph type="dt" sz="half" idx="10"/>
          </p:nvPr>
        </p:nvSpPr>
        <p:spPr/>
        <p:txBody>
          <a:bodyPr/>
          <a:lstStyle/>
          <a:p>
            <a:fld id="{FDD2F625-C442-460F-A33A-C385D42E4BF0}" type="datetime8">
              <a:rPr lang="en-US" smtClean="0"/>
              <a:t>9/18/2025 7:30 PM</a:t>
            </a:fld>
            <a:endParaRPr lang="en-US"/>
          </a:p>
        </p:txBody>
      </p:sp>
      <p:sp>
        <p:nvSpPr>
          <p:cNvPr id="3" name="Footer Placeholder 2">
            <a:extLst>
              <a:ext uri="{FF2B5EF4-FFF2-40B4-BE49-F238E27FC236}">
                <a16:creationId xmlns:a16="http://schemas.microsoft.com/office/drawing/2014/main" id="{49A1BEA7-E521-EFB6-A614-AA25E664B60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28A0A6-3426-F777-D745-C51471B06401}"/>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145496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F4472-1203-0952-0B24-BD0EAD5CFD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D4D0110-C02C-D87E-B062-BE623ABB19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36B595-F64A-309A-8F14-9A2D590C44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AF1243-922E-DD1D-1639-47655E1AB389}"/>
              </a:ext>
            </a:extLst>
          </p:cNvPr>
          <p:cNvSpPr>
            <a:spLocks noGrp="1"/>
          </p:cNvSpPr>
          <p:nvPr>
            <p:ph type="dt" sz="half" idx="10"/>
          </p:nvPr>
        </p:nvSpPr>
        <p:spPr/>
        <p:txBody>
          <a:bodyPr/>
          <a:lstStyle/>
          <a:p>
            <a:fld id="{9AD9FFA2-37BB-4065-9E59-A04EE9D0B335}" type="datetime8">
              <a:rPr lang="en-US" smtClean="0"/>
              <a:t>9/18/2025 7:30 PM</a:t>
            </a:fld>
            <a:endParaRPr lang="en-US"/>
          </a:p>
        </p:txBody>
      </p:sp>
      <p:sp>
        <p:nvSpPr>
          <p:cNvPr id="6" name="Footer Placeholder 5">
            <a:extLst>
              <a:ext uri="{FF2B5EF4-FFF2-40B4-BE49-F238E27FC236}">
                <a16:creationId xmlns:a16="http://schemas.microsoft.com/office/drawing/2014/main" id="{ABFC9A5B-94C3-798B-ED21-431621A814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FC7C39-38A6-AED3-DEF8-62B0F13D241B}"/>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3053383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ABE40-D137-117B-5C80-B342354B1E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52401C-2F38-01DA-2925-0EB99FB27D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306111-57C5-955B-EDCD-34B3E0CC92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A951AC-5BC5-EC54-1BDF-3B62381B6D86}"/>
              </a:ext>
            </a:extLst>
          </p:cNvPr>
          <p:cNvSpPr>
            <a:spLocks noGrp="1"/>
          </p:cNvSpPr>
          <p:nvPr>
            <p:ph type="dt" sz="half" idx="10"/>
          </p:nvPr>
        </p:nvSpPr>
        <p:spPr/>
        <p:txBody>
          <a:bodyPr/>
          <a:lstStyle/>
          <a:p>
            <a:fld id="{013A77E5-F162-4169-A739-FABD41F31034}" type="datetime8">
              <a:rPr lang="en-US" smtClean="0"/>
              <a:t>9/18/2025 7:30 PM</a:t>
            </a:fld>
            <a:endParaRPr lang="en-US"/>
          </a:p>
        </p:txBody>
      </p:sp>
      <p:sp>
        <p:nvSpPr>
          <p:cNvPr id="6" name="Footer Placeholder 5">
            <a:extLst>
              <a:ext uri="{FF2B5EF4-FFF2-40B4-BE49-F238E27FC236}">
                <a16:creationId xmlns:a16="http://schemas.microsoft.com/office/drawing/2014/main" id="{60BA0740-9CDC-3F83-F22F-6A430E5F65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9A168F-496E-608D-E2CC-8E3D1574A949}"/>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3723730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BD4B27-6CDA-AB2D-F14B-FB10A975CB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4BB02E-3AEB-BE4B-5EFA-E438C98730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FCE556-CDA2-3DBE-F45F-88ED34C4B1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5C8904-FB86-4BDA-A8FA-65327C0ABD7E}" type="datetime8">
              <a:rPr lang="en-US" smtClean="0"/>
              <a:t>9/18/2025 7:30 PM</a:t>
            </a:fld>
            <a:endParaRPr lang="en-US"/>
          </a:p>
        </p:txBody>
      </p:sp>
      <p:sp>
        <p:nvSpPr>
          <p:cNvPr id="5" name="Footer Placeholder 4">
            <a:extLst>
              <a:ext uri="{FF2B5EF4-FFF2-40B4-BE49-F238E27FC236}">
                <a16:creationId xmlns:a16="http://schemas.microsoft.com/office/drawing/2014/main" id="{BA6FF8D2-BFD8-CCB3-D054-567111AD0F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1499E67-EF5C-43C9-9535-74047E0A04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2F9812-7396-49BD-A011-6A37D97C8A4C}" type="slidenum">
              <a:rPr lang="en-US" smtClean="0"/>
              <a:t>‹#›</a:t>
            </a:fld>
            <a:endParaRPr lang="en-US"/>
          </a:p>
        </p:txBody>
      </p:sp>
    </p:spTree>
    <p:extLst>
      <p:ext uri="{BB962C8B-B14F-4D97-AF65-F5344CB8AC3E}">
        <p14:creationId xmlns:p14="http://schemas.microsoft.com/office/powerpoint/2010/main" val="10354010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ubsplash.com/charis/media/ms/+b72rmnj"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www.purifiedbyfaith.com/Daniel/Daniel.ht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E0E1179C-86D8-035D-8FA7-E63D1DA1E785}"/>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9C7672A-EFD9-A21D-7F26-BAEB25F20205}"/>
              </a:ext>
            </a:extLst>
          </p:cNvPr>
          <p:cNvSpPr>
            <a:spLocks noGrp="1"/>
          </p:cNvSpPr>
          <p:nvPr>
            <p:ph type="subTitle" idx="1"/>
          </p:nvPr>
        </p:nvSpPr>
        <p:spPr>
          <a:xfrm>
            <a:off x="9186930" y="1669962"/>
            <a:ext cx="2897746" cy="3434366"/>
          </a:xfrm>
        </p:spPr>
        <p:txBody>
          <a:bodyPr>
            <a:normAutofit/>
          </a:bodyPr>
          <a:lstStyle/>
          <a:p>
            <a:pPr algn="l"/>
            <a:r>
              <a:rPr lang="en-US" sz="2800" b="1"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Most High God rules over the kingdoms of the world and appoints anyone he desires to rule over them.</a:t>
            </a:r>
          </a:p>
          <a:p>
            <a:pPr algn="l"/>
            <a:r>
              <a:rPr lang="en-US" sz="2800" b="1"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800" b="1" i="1" dirty="0">
                <a:solidFill>
                  <a:srgbClr val="CC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(Dan 5:21b NLT)</a:t>
            </a:r>
            <a:endParaRPr lang="en-US" sz="3600" b="1" i="1" dirty="0">
              <a:solidFill>
                <a:srgbClr val="CCFFFF"/>
              </a:solidFill>
              <a:effectLst>
                <a:outerShdw blurRad="50800" dist="50800" dir="5400000" algn="ctr" rotWithShape="0">
                  <a:schemeClr val="tx1"/>
                </a:outerShdw>
              </a:effectLst>
              <a:latin typeface="Cambria" panose="02040503050406030204" pitchFamily="18" charset="0"/>
              <a:ea typeface="Cambria" panose="02040503050406030204" pitchFamily="18" charset="0"/>
            </a:endParaRPr>
          </a:p>
        </p:txBody>
      </p:sp>
      <p:pic>
        <p:nvPicPr>
          <p:cNvPr id="7" name="Picture 6">
            <a:extLst>
              <a:ext uri="{FF2B5EF4-FFF2-40B4-BE49-F238E27FC236}">
                <a16:creationId xmlns:a16="http://schemas.microsoft.com/office/drawing/2014/main" id="{E5F94D47-09C6-30F6-C295-5FC879CB264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9036432" cy="6121758"/>
          </a:xfrm>
          <a:prstGeom prst="rect">
            <a:avLst/>
          </a:prstGeom>
        </p:spPr>
      </p:pic>
      <p:sp>
        <p:nvSpPr>
          <p:cNvPr id="8" name="TextBox 7">
            <a:extLst>
              <a:ext uri="{FF2B5EF4-FFF2-40B4-BE49-F238E27FC236}">
                <a16:creationId xmlns:a16="http://schemas.microsoft.com/office/drawing/2014/main" id="{00089933-DECF-B855-136F-78E2CB7548B9}"/>
              </a:ext>
            </a:extLst>
          </p:cNvPr>
          <p:cNvSpPr txBox="1"/>
          <p:nvPr/>
        </p:nvSpPr>
        <p:spPr>
          <a:xfrm>
            <a:off x="7774546" y="6519446"/>
            <a:ext cx="4417454"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CFFFF"/>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https://subsplash.com/charis/media/ms/+b72rmnj</a:t>
            </a:r>
            <a:r>
              <a:rPr kumimoji="0" lang="en-US" sz="1600" b="0" i="0" u="none" strike="noStrike" kern="1200" cap="none" spc="0" normalizeH="0" baseline="0" noProof="0" dirty="0">
                <a:ln>
                  <a:noFill/>
                </a:ln>
                <a:solidFill>
                  <a:srgbClr val="CCFFFF"/>
                </a:solidFill>
                <a:effectLst/>
                <a:uLnTx/>
                <a:uFillTx/>
                <a:latin typeface="Calibri" panose="020F0502020204030204"/>
                <a:ea typeface="+mn-ea"/>
                <a:cs typeface="+mn-cs"/>
              </a:rPr>
              <a:t>   </a:t>
            </a:r>
          </a:p>
        </p:txBody>
      </p:sp>
      <p:sp>
        <p:nvSpPr>
          <p:cNvPr id="9" name="TextBox 8">
            <a:extLst>
              <a:ext uri="{FF2B5EF4-FFF2-40B4-BE49-F238E27FC236}">
                <a16:creationId xmlns:a16="http://schemas.microsoft.com/office/drawing/2014/main" id="{E9ADB78E-784D-67A8-20B9-647C1B104FC1}"/>
              </a:ext>
            </a:extLst>
          </p:cNvPr>
          <p:cNvSpPr txBox="1"/>
          <p:nvPr/>
        </p:nvSpPr>
        <p:spPr>
          <a:xfrm>
            <a:off x="22084" y="6306281"/>
            <a:ext cx="4797289" cy="584775"/>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400" b="0" i="0" u="none" strike="noStrike" cap="none" spc="0" normalizeH="0" baseline="0">
                <a:ln>
                  <a:noFill/>
                </a:ln>
                <a:solidFill>
                  <a:srgbClr val="70AD47">
                    <a:lumMod val="60000"/>
                    <a:lumOff val="40000"/>
                  </a:srgbClr>
                </a:solidFill>
                <a:effectLst/>
                <a:uLnTx/>
                <a:uFillTx/>
                <a:latin typeface="Calibri" panose="020F0502020204030204"/>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ED7D31">
                    <a:lumMod val="40000"/>
                    <a:lumOff val="60000"/>
                  </a:srgbClr>
                </a:solidFill>
                <a:effectLst>
                  <a:outerShdw blurRad="50800" dist="50800" dir="5400000" algn="ctr" rotWithShape="0">
                    <a:prstClr val="black"/>
                  </a:outerShdw>
                </a:effectLst>
                <a:uLnTx/>
                <a:uFillTx/>
                <a:latin typeface="Calibri" panose="020F0502020204030204"/>
                <a:ea typeface="+mn-ea"/>
                <a:cs typeface="+mn-cs"/>
              </a:rPr>
              <a:t>To Download this lesson go to: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CFFFF"/>
                </a:solidFill>
                <a:effectLst>
                  <a:outerShdw blurRad="50800" dist="50800" dir="5400000" algn="ctr" rotWithShape="0">
                    <a:prstClr val="black"/>
                  </a:outerShdw>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http://www.purifiedbyfaith.com/Daniel/Daniel.htm </a:t>
            </a:r>
            <a:endParaRPr kumimoji="0" lang="en-US" sz="1600" b="0" i="0" u="none" strike="noStrike" kern="1200" cap="none" spc="0" normalizeH="0" baseline="0" noProof="0" dirty="0">
              <a:ln>
                <a:noFill/>
              </a:ln>
              <a:solidFill>
                <a:srgbClr val="CCFFFF"/>
              </a:solidFill>
              <a:effectLst>
                <a:outerShdw blurRad="50800" dist="50800" dir="5400000" algn="ctr" rotWithShape="0">
                  <a:prstClr val="black"/>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8612000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52967375-F830-0538-0492-7547B410CBCB}"/>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3FCE400-CEB6-160F-DEFE-53E3E7DD95FD}"/>
              </a:ext>
            </a:extLst>
          </p:cNvPr>
          <p:cNvSpPr>
            <a:spLocks noGrp="1"/>
          </p:cNvSpPr>
          <p:nvPr>
            <p:ph idx="1"/>
          </p:nvPr>
        </p:nvSpPr>
        <p:spPr>
          <a:xfrm>
            <a:off x="28197" y="1365557"/>
            <a:ext cx="12163803" cy="5224567"/>
          </a:xfrm>
        </p:spPr>
        <p:txBody>
          <a:bodyPr>
            <a:normAutofit lnSpcReduction="10000"/>
          </a:bodyPr>
          <a:lstStyle/>
          <a:p>
            <a:r>
              <a:rPr lang="en-US" sz="3200" dirty="0">
                <a:solidFill>
                  <a:schemeClr val="bg1"/>
                </a:solidFill>
                <a:effectLst>
                  <a:outerShdw blurRad="38100" dist="38100" dir="2700000" algn="ctr" rotWithShape="0">
                    <a:schemeClr val="tx1"/>
                  </a:outerShdw>
                </a:effectLst>
              </a:rPr>
              <a:t>The dynasty of Herod was able, through all the political upheavals of the times, to maintain its favor with Rome, and flourished in authority in Palestine, until the destruction of Jerusalem. </a:t>
            </a:r>
          </a:p>
          <a:p>
            <a:r>
              <a:rPr lang="en-US" sz="3200" dirty="0">
                <a:solidFill>
                  <a:schemeClr val="bg1"/>
                </a:solidFill>
                <a:effectLst>
                  <a:outerShdw blurRad="38100" dist="38100" dir="2700000" algn="ctr" rotWithShape="0">
                    <a:schemeClr val="tx1"/>
                  </a:outerShdw>
                </a:effectLst>
              </a:rPr>
              <a:t>For it was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Herod the king</a:t>
            </a:r>
            <a:r>
              <a:rPr lang="en-US" sz="3200" dirty="0">
                <a:solidFill>
                  <a:schemeClr val="bg1"/>
                </a:solidFill>
                <a:effectLst>
                  <a:outerShdw blurRad="38100" dist="38100" dir="2700000" algn="ctr" rotWithShape="0">
                    <a:schemeClr val="tx1"/>
                  </a:outerShdw>
                </a:effectLst>
              </a:rPr>
              <a:t>” </a:t>
            </a:r>
          </a:p>
          <a:p>
            <a:pPr lvl="1"/>
            <a:r>
              <a:rPr lang="en-US" sz="2800" dirty="0">
                <a:solidFill>
                  <a:schemeClr val="bg1"/>
                </a:solidFill>
                <a:effectLst>
                  <a:outerShdw blurRad="38100" dist="38100" dir="2700000" algn="ctr" rotWithShape="0">
                    <a:schemeClr val="tx1"/>
                  </a:outerShdw>
                </a:effectLst>
              </a:rPr>
              <a:t>Who sought to bring about the death of Christ soon after His birth (with the slaughter of the infants) </a:t>
            </a:r>
          </a:p>
          <a:p>
            <a:pPr lvl="1"/>
            <a:r>
              <a:rPr lang="en-US" sz="2800" dirty="0">
                <a:solidFill>
                  <a:schemeClr val="bg1"/>
                </a:solidFill>
                <a:effectLst>
                  <a:outerShdw blurRad="38100" dist="38100" dir="2700000" algn="ctr" rotWithShape="0">
                    <a:schemeClr val="tx1"/>
                  </a:outerShdw>
                </a:effectLst>
              </a:rPr>
              <a:t>Whose successors put to death John the Baptist (this was done by Herod Antipas) and James the brother of John (by Herod Agrippa I, who also imprisoned Peter, intending to deliver him to the Jews) </a:t>
            </a:r>
          </a:p>
          <a:p>
            <a:pPr lvl="1"/>
            <a:r>
              <a:rPr lang="en-US" sz="2800" dirty="0">
                <a:solidFill>
                  <a:schemeClr val="bg1"/>
                </a:solidFill>
                <a:effectLst>
                  <a:outerShdw blurRad="38100" dist="38100" dir="2700000" algn="ctr" rotWithShape="0">
                    <a:schemeClr val="tx1"/>
                  </a:outerShdw>
                </a:effectLst>
              </a:rPr>
              <a:t>Who finally sent Paul in chains to Rome (which was done by Herod Agrippa II, the </a:t>
            </a:r>
            <a:r>
              <a:rPr lang="en-US" sz="2800" b="1" i="1" dirty="0">
                <a:solidFill>
                  <a:schemeClr val="bg1"/>
                </a:solidFill>
                <a:effectLst>
                  <a:outerShdw blurRad="38100" dist="38100" dir="2700000" algn="ctr" rotWithShape="0">
                    <a:schemeClr val="tx1"/>
                  </a:outerShdw>
                </a:effectLst>
              </a:rPr>
              <a:t>last</a:t>
            </a:r>
            <a:r>
              <a:rPr lang="en-US" sz="2800" dirty="0">
                <a:solidFill>
                  <a:schemeClr val="bg1"/>
                </a:solidFill>
                <a:effectLst>
                  <a:outerShdw blurRad="38100" dist="38100" dir="2700000" algn="ctr" rotWithShape="0">
                    <a:schemeClr val="tx1"/>
                  </a:outerShdw>
                </a:effectLst>
              </a:rPr>
              <a:t> of the dynasty, the man who is best known to the world as he who was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almost persuaded to become a Christian</a:t>
            </a:r>
            <a:r>
              <a:rPr lang="en-US" sz="2800" dirty="0">
                <a:solidFill>
                  <a:schemeClr val="bg1"/>
                </a:solidFill>
                <a:effectLst>
                  <a:outerShdw blurRad="38100" dist="38100" dir="2700000" algn="ctr" rotWithShape="0">
                    <a:schemeClr val="tx1"/>
                  </a:outerShdw>
                </a:effectLst>
              </a:rPr>
              <a:t>” – Acts 26:28).</a:t>
            </a:r>
          </a:p>
        </p:txBody>
      </p:sp>
      <p:sp>
        <p:nvSpPr>
          <p:cNvPr id="7" name="Title 1">
            <a:extLst>
              <a:ext uri="{FF2B5EF4-FFF2-40B4-BE49-F238E27FC236}">
                <a16:creationId xmlns:a16="http://schemas.microsoft.com/office/drawing/2014/main" id="{7A7F80B0-BD2A-6350-5FFE-31ABA199CB39}"/>
              </a:ext>
            </a:extLst>
          </p:cNvPr>
          <p:cNvSpPr>
            <a:spLocks noGrp="1"/>
          </p:cNvSpPr>
          <p:nvPr>
            <p:ph type="title"/>
          </p:nvPr>
        </p:nvSpPr>
        <p:spPr>
          <a:xfrm>
            <a:off x="0" y="9"/>
            <a:ext cx="12192000" cy="1143998"/>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11:36</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king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shall do as he wills. He shall exalt himself and magnify himself above every god, and shall speak astonishing things against the God of gods. He shall prosper till the indignation is accomplished; for what is decreed shall be done.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B63C2EF9-141B-D546-CD23-76151D48118C}"/>
              </a:ext>
            </a:extLst>
          </p:cNvPr>
          <p:cNvSpPr txBox="1"/>
          <p:nvPr/>
        </p:nvSpPr>
        <p:spPr>
          <a:xfrm>
            <a:off x="0" y="6488660"/>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Mauro, Philip,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The Seventy Weeks: And the Great Tribulation </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(p.70)</a:t>
            </a:r>
            <a:endPar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16903934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6B4DB957-A0FD-B343-8330-C9A121C29C4E}"/>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3F771A9-706C-64DF-5C5F-4E209CA9A44B}"/>
              </a:ext>
            </a:extLst>
          </p:cNvPr>
          <p:cNvSpPr>
            <a:spLocks noGrp="1"/>
          </p:cNvSpPr>
          <p:nvPr>
            <p:ph idx="1"/>
          </p:nvPr>
        </p:nvSpPr>
        <p:spPr>
          <a:xfrm>
            <a:off x="28197" y="1365557"/>
            <a:ext cx="12163803" cy="5224567"/>
          </a:xfrm>
        </p:spPr>
        <p:txBody>
          <a:bodyPr>
            <a:normAutofit fontScale="92500" lnSpcReduction="10000"/>
          </a:bodyPr>
          <a:lstStyle/>
          <a:p>
            <a:r>
              <a:rPr lang="en-US" sz="3200" dirty="0">
                <a:solidFill>
                  <a:schemeClr val="bg1"/>
                </a:solidFill>
                <a:effectLst>
                  <a:outerShdw blurRad="38100" dist="38100" dir="2700000" algn="ctr" rotWithShape="0">
                    <a:schemeClr val="tx1"/>
                  </a:outerShdw>
                </a:effectLst>
              </a:rPr>
              <a:t>The </a:t>
            </a:r>
            <a:r>
              <a:rPr lang="en-US" sz="3200" b="1" i="1" dirty="0">
                <a:solidFill>
                  <a:schemeClr val="bg1"/>
                </a:solidFill>
                <a:effectLst>
                  <a:outerShdw blurRad="38100" dist="38100" dir="2700000" algn="ctr" rotWithShape="0">
                    <a:schemeClr val="tx1"/>
                  </a:outerShdw>
                </a:effectLst>
              </a:rPr>
              <a:t>first</a:t>
            </a:r>
            <a:r>
              <a:rPr lang="en-US" sz="3200" dirty="0">
                <a:solidFill>
                  <a:schemeClr val="bg1"/>
                </a:solidFill>
                <a:effectLst>
                  <a:outerShdw blurRad="38100" dist="38100" dir="2700000" algn="ctr" rotWithShape="0">
                    <a:schemeClr val="tx1"/>
                  </a:outerShdw>
                </a:effectLst>
              </a:rPr>
              <a:t> thing said of this king is that he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shall do as he wills</a:t>
            </a:r>
            <a:r>
              <a:rPr lang="en-US" sz="3200" dirty="0">
                <a:solidFill>
                  <a:schemeClr val="bg1"/>
                </a:solidFill>
                <a:effectLst>
                  <a:outerShdw blurRad="38100" dist="38100" dir="2700000" algn="ctr" rotWithShape="0">
                    <a:schemeClr val="tx1"/>
                  </a:outerShdw>
                </a:effectLst>
              </a:rPr>
              <a:t>.” </a:t>
            </a:r>
          </a:p>
          <a:p>
            <a:r>
              <a:rPr lang="en-US" sz="3200" dirty="0">
                <a:solidFill>
                  <a:schemeClr val="bg1"/>
                </a:solidFill>
                <a:effectLst>
                  <a:outerShdw blurRad="38100" dist="38100" dir="2700000" algn="ctr" rotWithShape="0">
                    <a:schemeClr val="tx1"/>
                  </a:outerShdw>
                </a:effectLst>
              </a:rPr>
              <a:t>This expression is used in this same prophecy of two other individuals. </a:t>
            </a:r>
          </a:p>
          <a:p>
            <a:r>
              <a:rPr lang="en-US" sz="3200" dirty="0">
                <a:solidFill>
                  <a:schemeClr val="bg1"/>
                </a:solidFill>
                <a:effectLst>
                  <a:outerShdw blurRad="38100" dist="38100" dir="2700000" algn="ctr" rotWithShape="0">
                    <a:schemeClr val="tx1"/>
                  </a:outerShdw>
                </a:effectLst>
              </a:rPr>
              <a:t>The first of these is Alexander the Great, of whom it is said that he “</a:t>
            </a:r>
            <a:r>
              <a:rPr lang="en-US" sz="31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shall rule with great dominion and do as he wills</a:t>
            </a:r>
            <a:r>
              <a:rPr lang="en-US" sz="3200" dirty="0">
                <a:solidFill>
                  <a:schemeClr val="bg1"/>
                </a:solidFill>
                <a:effectLst>
                  <a:outerShdw blurRad="38100" dist="38100" dir="2700000" algn="ctr" rotWithShape="0">
                    <a:schemeClr val="tx1"/>
                  </a:outerShdw>
                </a:effectLst>
              </a:rPr>
              <a:t>” (Daniel 11:3). </a:t>
            </a:r>
          </a:p>
          <a:p>
            <a:r>
              <a:rPr lang="en-US" sz="3200" dirty="0">
                <a:solidFill>
                  <a:schemeClr val="bg1"/>
                </a:solidFill>
                <a:effectLst>
                  <a:outerShdw blurRad="38100" dist="38100" dir="2700000" algn="ctr" rotWithShape="0">
                    <a:schemeClr val="tx1"/>
                  </a:outerShdw>
                </a:effectLst>
              </a:rPr>
              <a:t>The other (Daniel 11:16) is Antiochus the Great, of whom it is also said, he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shall do as he wills</a:t>
            </a:r>
            <a:r>
              <a:rPr lang="en-US" sz="3200" dirty="0">
                <a:solidFill>
                  <a:schemeClr val="bg1"/>
                </a:solidFill>
                <a:effectLst>
                  <a:outerShdw blurRad="38100" dist="38100" dir="2700000" algn="ctr" rotWithShape="0">
                    <a:schemeClr val="tx1"/>
                  </a:outerShdw>
                </a:effectLst>
              </a:rPr>
              <a:t>” and history shows that this monarch, too, was very successful, during the first part of his reign, in carrying out his evil designs. </a:t>
            </a:r>
          </a:p>
          <a:p>
            <a:r>
              <a:rPr lang="en-US" sz="3200" dirty="0">
                <a:solidFill>
                  <a:schemeClr val="bg1"/>
                </a:solidFill>
                <a:effectLst>
                  <a:outerShdw blurRad="38100" dist="38100" dir="2700000" algn="ctr" rotWithShape="0">
                    <a:schemeClr val="tx1"/>
                  </a:outerShdw>
                </a:effectLst>
              </a:rPr>
              <a:t>This characteristic also distinguished Herod the Great to a remarkable degree. </a:t>
            </a:r>
          </a:p>
          <a:p>
            <a:r>
              <a:rPr lang="en-US" sz="3200" dirty="0">
                <a:solidFill>
                  <a:schemeClr val="bg1"/>
                </a:solidFill>
                <a:effectLst>
                  <a:outerShdw blurRad="38100" dist="38100" dir="2700000" algn="ctr" rotWithShape="0">
                    <a:schemeClr val="tx1"/>
                  </a:outerShdw>
                </a:effectLst>
              </a:rPr>
              <a:t>Herod rose up from a lowly origin to the rank and authority of king, in securing for himself despotic power and retaining it through all the political changes of the times.</a:t>
            </a:r>
          </a:p>
        </p:txBody>
      </p:sp>
      <p:sp>
        <p:nvSpPr>
          <p:cNvPr id="7" name="Title 1">
            <a:extLst>
              <a:ext uri="{FF2B5EF4-FFF2-40B4-BE49-F238E27FC236}">
                <a16:creationId xmlns:a16="http://schemas.microsoft.com/office/drawing/2014/main" id="{E2AE5102-9513-1118-567B-2CEF527DD515}"/>
              </a:ext>
            </a:extLst>
          </p:cNvPr>
          <p:cNvSpPr>
            <a:spLocks noGrp="1"/>
          </p:cNvSpPr>
          <p:nvPr>
            <p:ph type="title"/>
          </p:nvPr>
        </p:nvSpPr>
        <p:spPr>
          <a:xfrm>
            <a:off x="0" y="9"/>
            <a:ext cx="12192000" cy="1143998"/>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11:36</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king shall do as he wills</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He shall exalt himself and magnify himself above every god, and shall speak astonishing things against the God of gods. He shall prosper till the indignation is accomplished; for what is decreed shall be done.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8FB1AEAB-A560-DCD4-B48F-368600E1E1C3}"/>
              </a:ext>
            </a:extLst>
          </p:cNvPr>
          <p:cNvSpPr txBox="1"/>
          <p:nvPr/>
        </p:nvSpPr>
        <p:spPr>
          <a:xfrm>
            <a:off x="0" y="6488660"/>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Mauro, Philip,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The Seventy Weeks: And the Great Tribulation </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(p.70)</a:t>
            </a:r>
            <a:endPar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75389650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p:cTn id="35"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28E2AA27-019B-473E-EBAB-C6983A9B060A}"/>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7E5896F-F4F1-2EE1-901D-56614A2E93BE}"/>
              </a:ext>
            </a:extLst>
          </p:cNvPr>
          <p:cNvSpPr>
            <a:spLocks noGrp="1"/>
          </p:cNvSpPr>
          <p:nvPr>
            <p:ph idx="1"/>
          </p:nvPr>
        </p:nvSpPr>
        <p:spPr>
          <a:xfrm>
            <a:off x="28197" y="1365557"/>
            <a:ext cx="12163803" cy="5224567"/>
          </a:xfrm>
        </p:spPr>
        <p:txBody>
          <a:bodyPr>
            <a:normAutofit fontScale="92500" lnSpcReduction="10000"/>
          </a:bodyPr>
          <a:lstStyle/>
          <a:p>
            <a:r>
              <a:rPr lang="en-US" sz="3200" dirty="0">
                <a:solidFill>
                  <a:schemeClr val="bg1"/>
                </a:solidFill>
                <a:effectLst>
                  <a:outerShdw blurRad="38100" dist="38100" dir="2700000" algn="ctr" rotWithShape="0">
                    <a:schemeClr val="tx1"/>
                  </a:outerShdw>
                </a:effectLst>
              </a:rPr>
              <a:t>Further it is said of this king that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He shall exalt himself and magnify himself above every god, and shall speak astonishing things against the God of gods</a:t>
            </a:r>
            <a:r>
              <a:rPr lang="en-US" sz="3200" dirty="0">
                <a:solidFill>
                  <a:schemeClr val="bg1"/>
                </a:solidFill>
                <a:effectLst>
                  <a:outerShdw blurRad="38100" dist="38100" dir="2700000" algn="ctr" rotWithShape="0">
                    <a:schemeClr val="tx1"/>
                  </a:outerShdw>
                </a:effectLst>
              </a:rPr>
              <a:t>.” </a:t>
            </a:r>
          </a:p>
          <a:p>
            <a:r>
              <a:rPr lang="en-US" sz="3200" dirty="0">
                <a:solidFill>
                  <a:schemeClr val="bg1"/>
                </a:solidFill>
                <a:effectLst>
                  <a:outerShdw blurRad="38100" dist="38100" dir="2700000" algn="ctr" rotWithShape="0">
                    <a:schemeClr val="tx1"/>
                  </a:outerShdw>
                </a:effectLst>
              </a:rPr>
              <a:t>These words are descriptive of Herod. </a:t>
            </a:r>
          </a:p>
          <a:p>
            <a:r>
              <a:rPr lang="en-US" sz="3200" dirty="0">
                <a:solidFill>
                  <a:schemeClr val="bg1"/>
                </a:solidFill>
                <a:effectLst>
                  <a:outerShdw blurRad="38100" dist="38100" dir="2700000" algn="ctr" rotWithShape="0">
                    <a:schemeClr val="tx1"/>
                  </a:outerShdw>
                </a:effectLst>
              </a:rPr>
              <a:t>The words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above every god</a:t>
            </a:r>
            <a:r>
              <a:rPr lang="en-US" sz="3200" dirty="0">
                <a:solidFill>
                  <a:schemeClr val="bg1"/>
                </a:solidFill>
                <a:effectLst>
                  <a:outerShdw blurRad="38100" dist="38100" dir="2700000" algn="ctr" rotWithShape="0">
                    <a:schemeClr val="tx1"/>
                  </a:outerShdw>
                </a:effectLst>
              </a:rPr>
              <a:t>” may be taken to mean every ruler and authority in Israel, just as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God of gods</a:t>
            </a:r>
            <a:r>
              <a:rPr lang="en-US" sz="3200" dirty="0">
                <a:solidFill>
                  <a:schemeClr val="bg1"/>
                </a:solidFill>
                <a:effectLst>
                  <a:outerShdw blurRad="38100" dist="38100" dir="2700000" algn="ctr" rotWithShape="0">
                    <a:schemeClr val="tx1"/>
                  </a:outerShdw>
                </a:effectLst>
              </a:rPr>
              <a:t>” means the Supreme Authority above all authorities. </a:t>
            </a:r>
          </a:p>
          <a:p>
            <a:r>
              <a:rPr lang="en-US" sz="3200" dirty="0">
                <a:solidFill>
                  <a:schemeClr val="bg1"/>
                </a:solidFill>
                <a:effectLst>
                  <a:outerShdw blurRad="38100" dist="38100" dir="2700000" algn="ctr" rotWithShape="0">
                    <a:schemeClr val="tx1"/>
                  </a:outerShdw>
                </a:effectLst>
              </a:rPr>
              <a:t>Herod did successfully aspire to the lordship over every authority in the land, whether priests or rulers. He assumed to appoint whom he would to the office of high priest. </a:t>
            </a:r>
          </a:p>
          <a:p>
            <a:r>
              <a:rPr lang="en-US" sz="3200" dirty="0">
                <a:solidFill>
                  <a:schemeClr val="bg1"/>
                </a:solidFill>
                <a:effectLst>
                  <a:outerShdw blurRad="38100" dist="38100" dir="2700000" algn="ctr" rotWithShape="0">
                    <a:schemeClr val="tx1"/>
                  </a:outerShdw>
                </a:effectLst>
              </a:rPr>
              <a:t>He put his own brother-in-law, Aristobulus, Mariamne’s brother, in that office, and shortly after had him murdered.</a:t>
            </a:r>
          </a:p>
        </p:txBody>
      </p:sp>
      <p:sp>
        <p:nvSpPr>
          <p:cNvPr id="7" name="Title 1">
            <a:extLst>
              <a:ext uri="{FF2B5EF4-FFF2-40B4-BE49-F238E27FC236}">
                <a16:creationId xmlns:a16="http://schemas.microsoft.com/office/drawing/2014/main" id="{A2EDC023-6EB3-90D5-3A40-5BD744E61F53}"/>
              </a:ext>
            </a:extLst>
          </p:cNvPr>
          <p:cNvSpPr>
            <a:spLocks noGrp="1"/>
          </p:cNvSpPr>
          <p:nvPr>
            <p:ph type="title"/>
          </p:nvPr>
        </p:nvSpPr>
        <p:spPr>
          <a:xfrm>
            <a:off x="0" y="9"/>
            <a:ext cx="12192000" cy="1143998"/>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11:36</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the king shall do as he wills.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He shall exalt himself and magnify himself above every god, and shall speak astonishing things against the God of gods</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He shall prosper till the indignation is accomplished; for what is decreed shall be done.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A0BE30F2-1B3A-DD0F-62D9-1370463C5350}"/>
              </a:ext>
            </a:extLst>
          </p:cNvPr>
          <p:cNvSpPr txBox="1"/>
          <p:nvPr/>
        </p:nvSpPr>
        <p:spPr>
          <a:xfrm>
            <a:off x="0" y="6488660"/>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Mauro, Philip,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The Seventy Weeks: And the Great Tribulation </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(p.70)</a:t>
            </a:r>
            <a:endPar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82421828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FB72E8BA-D800-6226-7F24-EF31268857A1}"/>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13F579C-FDF1-5758-3DC4-ACAB11E04302}"/>
              </a:ext>
            </a:extLst>
          </p:cNvPr>
          <p:cNvSpPr>
            <a:spLocks noGrp="1"/>
          </p:cNvSpPr>
          <p:nvPr>
            <p:ph idx="1"/>
          </p:nvPr>
        </p:nvSpPr>
        <p:spPr>
          <a:xfrm>
            <a:off x="28197" y="1365557"/>
            <a:ext cx="12163803" cy="5224567"/>
          </a:xfrm>
        </p:spPr>
        <p:txBody>
          <a:bodyPr>
            <a:normAutofit fontScale="92500"/>
          </a:bodyPr>
          <a:lstStyle/>
          <a:p>
            <a:r>
              <a:rPr lang="en-US" sz="3200" dirty="0">
                <a:solidFill>
                  <a:schemeClr val="bg1"/>
                </a:solidFill>
                <a:effectLst>
                  <a:outerShdw blurRad="38100" dist="38100" dir="2700000" algn="ctr" rotWithShape="0">
                    <a:schemeClr val="tx1"/>
                  </a:outerShdw>
                </a:effectLst>
              </a:rPr>
              <a:t>Herod also uttered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astonishing things against the God of gods</a:t>
            </a:r>
            <a:r>
              <a:rPr lang="en-US" sz="3200" dirty="0">
                <a:solidFill>
                  <a:schemeClr val="bg1"/>
                </a:solidFill>
                <a:effectLst>
                  <a:outerShdw blurRad="38100" dist="38100" dir="2700000" algn="ctr" rotWithShape="0">
                    <a:schemeClr val="tx1"/>
                  </a:outerShdw>
                </a:effectLst>
              </a:rPr>
              <a:t>”. </a:t>
            </a:r>
          </a:p>
          <a:p>
            <a:r>
              <a:rPr lang="en-US" sz="3200" dirty="0">
                <a:solidFill>
                  <a:schemeClr val="bg1"/>
                </a:solidFill>
                <a:effectLst>
                  <a:outerShdw blurRad="38100" dist="38100" dir="2700000" algn="ctr" rotWithShape="0">
                    <a:schemeClr val="tx1"/>
                  </a:outerShdw>
                </a:effectLst>
              </a:rPr>
              <a:t>This characteristic is a little harder to demonstrate as being true of Herod.</a:t>
            </a:r>
          </a:p>
          <a:p>
            <a:r>
              <a:rPr lang="en-US" sz="3200" dirty="0">
                <a:solidFill>
                  <a:schemeClr val="bg1"/>
                </a:solidFill>
                <a:effectLst>
                  <a:outerShdw blurRad="38100" dist="38100" dir="2700000" algn="ctr" rotWithShape="0">
                    <a:schemeClr val="tx1"/>
                  </a:outerShdw>
                </a:effectLst>
              </a:rPr>
              <a:t>Mauro suggests that this could be a reference to his decree for the slaughter of the babes of Bethlehem, the express purpose of which was to get rid of Immanuel, God come in the flesh to be the Ruler of His people, and to be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ruler of kings on earth</a:t>
            </a:r>
            <a:r>
              <a:rPr lang="en-US" sz="3200" dirty="0">
                <a:solidFill>
                  <a:schemeClr val="bg1"/>
                </a:solidFill>
                <a:effectLst>
                  <a:outerShdw blurRad="38100" dist="38100" dir="2700000" algn="ctr" rotWithShape="0">
                    <a:schemeClr val="tx1"/>
                  </a:outerShdw>
                </a:effectLst>
              </a:rPr>
              <a:t>” (Revelation 1:5). </a:t>
            </a:r>
          </a:p>
          <a:p>
            <a:r>
              <a:rPr lang="en-US" sz="3200" dirty="0">
                <a:solidFill>
                  <a:schemeClr val="bg1"/>
                </a:solidFill>
                <a:effectLst>
                  <a:outerShdw blurRad="38100" dist="38100" dir="2700000" algn="ctr" rotWithShape="0">
                    <a:schemeClr val="tx1"/>
                  </a:outerShdw>
                </a:effectLst>
              </a:rPr>
              <a:t>Herod’s way of making himself secure upon the throne was to put to death every suspected rival. </a:t>
            </a:r>
          </a:p>
          <a:p>
            <a:r>
              <a:rPr lang="en-US" sz="3200" dirty="0">
                <a:solidFill>
                  <a:schemeClr val="bg1"/>
                </a:solidFill>
                <a:effectLst>
                  <a:outerShdw blurRad="38100" dist="38100" dir="2700000" algn="ctr" rotWithShape="0">
                    <a:schemeClr val="tx1"/>
                  </a:outerShdw>
                </a:effectLst>
              </a:rPr>
              <a:t>For Herod, in common with the Jewish teachers in his day mistakenly supposed that the Christ of God was coming at that time to occupy the earthly throne upon which Herod was then seated. </a:t>
            </a:r>
          </a:p>
        </p:txBody>
      </p:sp>
      <p:sp>
        <p:nvSpPr>
          <p:cNvPr id="7" name="Title 1">
            <a:extLst>
              <a:ext uri="{FF2B5EF4-FFF2-40B4-BE49-F238E27FC236}">
                <a16:creationId xmlns:a16="http://schemas.microsoft.com/office/drawing/2014/main" id="{9D68F3D9-8142-71FF-7FB0-C124F030F50E}"/>
              </a:ext>
            </a:extLst>
          </p:cNvPr>
          <p:cNvSpPr>
            <a:spLocks noGrp="1"/>
          </p:cNvSpPr>
          <p:nvPr>
            <p:ph type="title"/>
          </p:nvPr>
        </p:nvSpPr>
        <p:spPr>
          <a:xfrm>
            <a:off x="0" y="9"/>
            <a:ext cx="12192000" cy="1143998"/>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11:36</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king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shall do as he wills. He shall exalt himself and magnify himself above every god, and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shall speak astonishing things against the God of gods</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He shall prosper till the indignation is accomplished; for what is decreed shall be done.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A46831B0-5A95-3052-80CA-509DB6C6C69A}"/>
              </a:ext>
            </a:extLst>
          </p:cNvPr>
          <p:cNvSpPr txBox="1"/>
          <p:nvPr/>
        </p:nvSpPr>
        <p:spPr>
          <a:xfrm>
            <a:off x="0" y="6488660"/>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Mauro, Philip,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The Seventy Weeks: And the Great Tribulation </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(p.70)</a:t>
            </a:r>
            <a:endPar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23288407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D166017F-ED98-57FB-EB29-6EC86EDC4976}"/>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55405BB-7E8C-B758-FB1C-16C41D5BA179}"/>
              </a:ext>
            </a:extLst>
          </p:cNvPr>
          <p:cNvSpPr>
            <a:spLocks noGrp="1"/>
          </p:cNvSpPr>
          <p:nvPr>
            <p:ph idx="1"/>
          </p:nvPr>
        </p:nvSpPr>
        <p:spPr>
          <a:xfrm>
            <a:off x="28197" y="1172817"/>
            <a:ext cx="11975821" cy="5417307"/>
          </a:xfrm>
        </p:spPr>
        <p:txBody>
          <a:bodyPr>
            <a:normAutofit lnSpcReduction="10000"/>
          </a:bodyPr>
          <a:lstStyle/>
          <a:p>
            <a:r>
              <a:rPr lang="en-US" sz="3200" dirty="0">
                <a:solidFill>
                  <a:schemeClr val="bg1"/>
                </a:solidFill>
                <a:effectLst>
                  <a:outerShdw blurRad="38100" dist="38100" dir="2700000" algn="ctr" rotWithShape="0">
                    <a:schemeClr val="tx1"/>
                  </a:outerShdw>
                </a:effectLst>
              </a:rPr>
              <a:t>Here we read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He shall pay no attention to the gods of his fathers</a:t>
            </a:r>
            <a:r>
              <a:rPr lang="en-US" sz="3200" dirty="0">
                <a:solidFill>
                  <a:schemeClr val="bg1"/>
                </a:solidFill>
                <a:effectLst>
                  <a:outerShdw blurRad="38100" dist="38100" dir="2700000" algn="ctr" rotWithShape="0">
                    <a:schemeClr val="tx1"/>
                  </a:outerShdw>
                </a:effectLst>
              </a:rPr>
              <a:t>.”</a:t>
            </a:r>
          </a:p>
          <a:p>
            <a:r>
              <a:rPr lang="en-US" sz="3200" dirty="0">
                <a:solidFill>
                  <a:schemeClr val="bg1"/>
                </a:solidFill>
                <a:effectLst>
                  <a:outerShdw blurRad="38100" dist="38100" dir="2700000" algn="ctr" rotWithShape="0">
                    <a:schemeClr val="tx1"/>
                  </a:outerShdw>
                </a:effectLst>
              </a:rPr>
              <a:t>Herod, though of Edomite origin, was virtually a Jew; for all the remaining Edomites, who had come into Judea several centuries earlier, had been pulled into Judaism and adopted Jewish practices like circumcision and observance of the Torah. </a:t>
            </a:r>
          </a:p>
          <a:p>
            <a:r>
              <a:rPr lang="en-US" sz="3200" dirty="0">
                <a:solidFill>
                  <a:schemeClr val="bg1"/>
                </a:solidFill>
                <a:effectLst>
                  <a:outerShdw blurRad="38100" dist="38100" dir="2700000" algn="ctr" rotWithShape="0">
                    <a:schemeClr val="tx1"/>
                  </a:outerShdw>
                </a:effectLst>
              </a:rPr>
              <a:t>As the representative of Roman authority, Herod sought to legitimize his rule over Judea by aligning himself with Jewish traditions, despite his Hellenistic and Roman leanings.</a:t>
            </a:r>
          </a:p>
          <a:p>
            <a:r>
              <a:rPr lang="en-US" sz="3200" dirty="0">
                <a:solidFill>
                  <a:schemeClr val="bg1"/>
                </a:solidFill>
                <a:effectLst>
                  <a:outerShdw blurRad="38100" dist="38100" dir="2700000" algn="ctr" rotWithShape="0">
                    <a:schemeClr val="tx1"/>
                  </a:outerShdw>
                </a:effectLst>
              </a:rPr>
              <a:t>But despite his Jewish identity, Roman loyalty, and actions like building temples to Augustus in the cities of Caesarea and </a:t>
            </a:r>
            <a:r>
              <a:rPr lang="en-US" sz="3200" dirty="0" err="1">
                <a:solidFill>
                  <a:schemeClr val="bg1"/>
                </a:solidFill>
                <a:effectLst>
                  <a:outerShdw blurRad="38100" dist="38100" dir="2700000" algn="ctr" rotWithShape="0">
                    <a:schemeClr val="tx1"/>
                  </a:outerShdw>
                </a:effectLst>
              </a:rPr>
              <a:t>Sebaste</a:t>
            </a:r>
            <a:r>
              <a:rPr lang="en-US" sz="3200" dirty="0">
                <a:solidFill>
                  <a:schemeClr val="bg1"/>
                </a:solidFill>
                <a:effectLst>
                  <a:outerShdw blurRad="38100" dist="38100" dir="2700000" algn="ctr" rotWithShape="0">
                    <a:schemeClr val="tx1"/>
                  </a:outerShdw>
                </a:effectLst>
              </a:rPr>
              <a:t> gave many Jews cause to </a:t>
            </a:r>
            <a:r>
              <a:rPr lang="en-US" sz="3200" b="1" i="1" dirty="0">
                <a:solidFill>
                  <a:schemeClr val="bg1"/>
                </a:solidFill>
                <a:effectLst>
                  <a:outerShdw blurRad="38100" dist="38100" dir="2700000" algn="ctr" rotWithShape="0">
                    <a:schemeClr val="tx1"/>
                  </a:outerShdw>
                </a:effectLst>
              </a:rPr>
              <a:t>question</a:t>
            </a:r>
            <a:r>
              <a:rPr lang="en-US" sz="3200" dirty="0">
                <a:solidFill>
                  <a:schemeClr val="bg1"/>
                </a:solidFill>
                <a:effectLst>
                  <a:outerShdw blurRad="38100" dist="38100" dir="2700000" algn="ctr" rotWithShape="0">
                    <a:schemeClr val="tx1"/>
                  </a:outerShdw>
                </a:effectLst>
              </a:rPr>
              <a:t> his commitment to Judaism and the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gods of his fathers</a:t>
            </a:r>
            <a:r>
              <a:rPr lang="en-US" sz="3200" dirty="0">
                <a:solidFill>
                  <a:schemeClr val="bg1"/>
                </a:solidFill>
                <a:effectLst>
                  <a:outerShdw blurRad="38100" dist="38100" dir="2700000" algn="ctr" rotWithShape="0">
                    <a:schemeClr val="tx1"/>
                  </a:outerShdw>
                </a:effectLst>
              </a:rPr>
              <a:t>”.</a:t>
            </a:r>
          </a:p>
        </p:txBody>
      </p:sp>
      <p:sp>
        <p:nvSpPr>
          <p:cNvPr id="7" name="Title 1">
            <a:extLst>
              <a:ext uri="{FF2B5EF4-FFF2-40B4-BE49-F238E27FC236}">
                <a16:creationId xmlns:a16="http://schemas.microsoft.com/office/drawing/2014/main" id="{5F03DB41-D91F-6BDE-CC07-EE9807C31A1D}"/>
              </a:ext>
            </a:extLst>
          </p:cNvPr>
          <p:cNvSpPr>
            <a:spLocks noGrp="1"/>
          </p:cNvSpPr>
          <p:nvPr>
            <p:ph type="title"/>
          </p:nvPr>
        </p:nvSpPr>
        <p:spPr>
          <a:xfrm>
            <a:off x="0" y="9"/>
            <a:ext cx="12192000" cy="942221"/>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11:37</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He shall pay no attention to the gods of his fathers</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or to the one beloved by women. He shall not pay attention to any other god, for he shall magnify himself above all.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8A94F92E-D15B-74E1-B353-3444D6363379}"/>
              </a:ext>
            </a:extLst>
          </p:cNvPr>
          <p:cNvSpPr txBox="1"/>
          <p:nvPr/>
        </p:nvSpPr>
        <p:spPr>
          <a:xfrm>
            <a:off x="0" y="6488660"/>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Mauro, Philip,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The Seventy Weeks: And the Great Tribulation </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(p.70)</a:t>
            </a:r>
            <a:endPar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5430134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8EEC049E-A90D-EF88-B768-6A7E1CFDD91F}"/>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2359ADF-F153-8116-AE13-05DF2F6DB779}"/>
              </a:ext>
            </a:extLst>
          </p:cNvPr>
          <p:cNvSpPr>
            <a:spLocks noGrp="1"/>
          </p:cNvSpPr>
          <p:nvPr>
            <p:ph idx="1"/>
          </p:nvPr>
        </p:nvSpPr>
        <p:spPr>
          <a:xfrm>
            <a:off x="36906" y="1112631"/>
            <a:ext cx="11975821" cy="5376029"/>
          </a:xfrm>
        </p:spPr>
        <p:txBody>
          <a:bodyPr>
            <a:normAutofit fontScale="92500" lnSpcReduction="10000"/>
          </a:bodyPr>
          <a:lstStyle/>
          <a:p>
            <a:r>
              <a:rPr lang="en-US" sz="3200" dirty="0">
                <a:solidFill>
                  <a:schemeClr val="bg1"/>
                </a:solidFill>
                <a:effectLst>
                  <a:outerShdw blurRad="38100" dist="38100" dir="2700000" algn="ctr" rotWithShape="0">
                    <a:schemeClr val="tx1"/>
                  </a:outerShdw>
                </a:effectLst>
              </a:rPr>
              <a:t>Here we are told that “the King” (Herod), would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pay no attention to [or, “have no regard for”]… the one beloved [or, “desired”] by women</a:t>
            </a:r>
            <a:r>
              <a:rPr lang="en-US" sz="3200" dirty="0">
                <a:solidFill>
                  <a:schemeClr val="bg1"/>
                </a:solidFill>
                <a:effectLst>
                  <a:outerShdw blurRad="38100" dist="38100" dir="2700000" algn="ctr" rotWithShape="0">
                    <a:schemeClr val="tx1"/>
                  </a:outerShdw>
                </a:effectLst>
              </a:rPr>
              <a:t>”. </a:t>
            </a:r>
          </a:p>
          <a:p>
            <a:r>
              <a:rPr lang="en-US" sz="3200" dirty="0">
                <a:solidFill>
                  <a:schemeClr val="bg1"/>
                </a:solidFill>
                <a:effectLst>
                  <a:outerShdw blurRad="38100" dist="38100" dir="2700000" algn="ctr" rotWithShape="0">
                    <a:schemeClr val="tx1"/>
                  </a:outerShdw>
                </a:effectLst>
              </a:rPr>
              <a:t>This is a difficult expression, and the application of it made by commentaries (regardless of who they believe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king</a:t>
            </a:r>
            <a:r>
              <a:rPr lang="en-US" sz="3200" dirty="0">
                <a:solidFill>
                  <a:schemeClr val="bg1"/>
                </a:solidFill>
                <a:effectLst>
                  <a:outerShdw blurRad="38100" dist="38100" dir="2700000" algn="ctr" rotWithShape="0">
                    <a:schemeClr val="tx1"/>
                  </a:outerShdw>
                </a:effectLst>
              </a:rPr>
              <a:t>” is) never really seems to be a good fit, in my opinion.</a:t>
            </a:r>
          </a:p>
          <a:p>
            <a:r>
              <a:rPr lang="en-US" sz="3200" dirty="0">
                <a:solidFill>
                  <a:schemeClr val="bg1"/>
                </a:solidFill>
                <a:effectLst>
                  <a:outerShdw blurRad="38100" dist="38100" dir="2700000" algn="ctr" rotWithShape="0">
                    <a:schemeClr val="tx1"/>
                  </a:outerShdw>
                </a:effectLst>
              </a:rPr>
              <a:t>Nevertheless, Philip Mauro, who understands this expression to be describing Herod, argues that the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women</a:t>
            </a:r>
            <a:r>
              <a:rPr lang="en-US" sz="3200" dirty="0">
                <a:solidFill>
                  <a:schemeClr val="bg1"/>
                </a:solidFill>
                <a:effectLst>
                  <a:outerShdw blurRad="38100" dist="38100" dir="2700000" algn="ctr" rotWithShape="0">
                    <a:schemeClr val="tx1"/>
                  </a:outerShdw>
                </a:effectLst>
              </a:rPr>
              <a:t>” here should be understood to be women of Israel, because the ardent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desire</a:t>
            </a:r>
            <a:r>
              <a:rPr lang="en-US" sz="3200" dirty="0">
                <a:solidFill>
                  <a:schemeClr val="bg1"/>
                </a:solidFill>
                <a:effectLst>
                  <a:outerShdw blurRad="38100" dist="38100" dir="2700000" algn="ctr" rotWithShape="0">
                    <a:schemeClr val="tx1"/>
                  </a:outerShdw>
                </a:effectLst>
              </a:rPr>
              <a:t>” of every one of them was that they might be the mother of the Messiah. </a:t>
            </a:r>
          </a:p>
          <a:p>
            <a:r>
              <a:rPr lang="en-US" sz="3200" dirty="0">
                <a:solidFill>
                  <a:schemeClr val="bg1"/>
                </a:solidFill>
                <a:effectLst>
                  <a:outerShdw blurRad="38100" dist="38100" dir="2700000" algn="ctr" rotWithShape="0">
                    <a:schemeClr val="tx1"/>
                  </a:outerShdw>
                </a:effectLst>
              </a:rPr>
              <a:t>He then goes on to argue that Herod demonstrated that he had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no regard for</a:t>
            </a:r>
            <a:r>
              <a:rPr lang="en-US" sz="3200" dirty="0">
                <a:solidFill>
                  <a:schemeClr val="bg1"/>
                </a:solidFill>
                <a:effectLst>
                  <a:outerShdw blurRad="38100" dist="38100" dir="2700000" algn="ctr" rotWithShape="0">
                    <a:schemeClr val="tx1"/>
                  </a:outerShdw>
                </a:effectLst>
              </a:rPr>
              <a:t>” the Messiah who was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beloved by women</a:t>
            </a:r>
            <a:r>
              <a:rPr lang="en-US" sz="3200" dirty="0">
                <a:solidFill>
                  <a:schemeClr val="bg1"/>
                </a:solidFill>
                <a:effectLst>
                  <a:outerShdw blurRad="38100" dist="38100" dir="2700000" algn="ctr" rotWithShape="0">
                    <a:schemeClr val="tx1"/>
                  </a:outerShdw>
                </a:effectLst>
              </a:rPr>
              <a:t>” when he attempted to murder the </a:t>
            </a:r>
            <a:r>
              <a:rPr lang="en-US" sz="3200" b="1" i="1" dirty="0">
                <a:solidFill>
                  <a:schemeClr val="bg1"/>
                </a:solidFill>
                <a:effectLst>
                  <a:outerShdw blurRad="38100" dist="38100" dir="2700000" algn="ctr" rotWithShape="0">
                    <a:schemeClr val="tx1"/>
                  </a:outerShdw>
                </a:effectLst>
              </a:rPr>
              <a:t>infant</a:t>
            </a:r>
            <a:r>
              <a:rPr lang="en-US" sz="3200" dirty="0">
                <a:solidFill>
                  <a:schemeClr val="bg1"/>
                </a:solidFill>
                <a:effectLst>
                  <a:outerShdw blurRad="38100" dist="38100" dir="2700000" algn="ctr" rotWithShape="0">
                    <a:schemeClr val="tx1"/>
                  </a:outerShdw>
                </a:effectLst>
              </a:rPr>
              <a:t> Messiah through his slaughter of the babes of Bethlehem , as recorded in Matthew 2:1-16.</a:t>
            </a:r>
          </a:p>
        </p:txBody>
      </p:sp>
      <p:sp>
        <p:nvSpPr>
          <p:cNvPr id="7" name="Title 1">
            <a:extLst>
              <a:ext uri="{FF2B5EF4-FFF2-40B4-BE49-F238E27FC236}">
                <a16:creationId xmlns:a16="http://schemas.microsoft.com/office/drawing/2014/main" id="{E0D94B38-2EFA-80FF-A8E2-0314CED0FAA5}"/>
              </a:ext>
            </a:extLst>
          </p:cNvPr>
          <p:cNvSpPr>
            <a:spLocks noGrp="1"/>
          </p:cNvSpPr>
          <p:nvPr>
            <p:ph type="title"/>
          </p:nvPr>
        </p:nvSpPr>
        <p:spPr>
          <a:xfrm>
            <a:off x="0" y="9"/>
            <a:ext cx="12192000" cy="942221"/>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11:37</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He shall pay no attention to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gods of his fathers, or to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one beloved by women</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He shall not pay attention to any other god, for he shall magnify himself above all.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EE2B9672-89AE-FE23-513E-7AAECAB68DFB}"/>
              </a:ext>
            </a:extLst>
          </p:cNvPr>
          <p:cNvSpPr txBox="1"/>
          <p:nvPr/>
        </p:nvSpPr>
        <p:spPr>
          <a:xfrm>
            <a:off x="0" y="6488660"/>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Mauro, Philip,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The Seventy Weeks: And the Great Tribulation </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(p.70)</a:t>
            </a:r>
            <a:endPar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86452428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9A1FDE11-D838-4BF1-A3F5-C7BD3F9D996B}"/>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5781BCC-D234-3BB9-4021-88B417C5B86D}"/>
              </a:ext>
            </a:extLst>
          </p:cNvPr>
          <p:cNvSpPr>
            <a:spLocks noGrp="1"/>
          </p:cNvSpPr>
          <p:nvPr>
            <p:ph idx="1"/>
          </p:nvPr>
        </p:nvSpPr>
        <p:spPr>
          <a:xfrm>
            <a:off x="28197" y="1172817"/>
            <a:ext cx="11975821" cy="5417307"/>
          </a:xfrm>
        </p:spPr>
        <p:txBody>
          <a:bodyPr>
            <a:normAutofit fontScale="85000" lnSpcReduction="20000"/>
          </a:bodyPr>
          <a:lstStyle/>
          <a:p>
            <a:r>
              <a:rPr lang="en-US" sz="3200" dirty="0">
                <a:solidFill>
                  <a:schemeClr val="bg1"/>
                </a:solidFill>
                <a:effectLst>
                  <a:outerShdw blurRad="38100" dist="38100" dir="2700000" algn="ctr" rotWithShape="0">
                    <a:schemeClr val="tx1"/>
                  </a:outerShdw>
                </a:effectLst>
              </a:rPr>
              <a:t> Here it tells us that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king</a:t>
            </a:r>
            <a:r>
              <a:rPr lang="en-US" sz="3200" dirty="0">
                <a:solidFill>
                  <a:schemeClr val="bg1"/>
                </a:solidFill>
                <a:effectLst>
                  <a:outerShdw blurRad="38100" dist="38100" dir="2700000" algn="ctr" rotWithShape="0">
                    <a:schemeClr val="tx1"/>
                  </a:outerShdw>
                </a:effectLst>
              </a:rPr>
              <a:t>” (Herod):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shall honor the god of fortresses instead of these</a:t>
            </a:r>
            <a:r>
              <a:rPr lang="en-US" sz="3200" dirty="0">
                <a:solidFill>
                  <a:schemeClr val="bg1"/>
                </a:solidFill>
                <a:effectLst>
                  <a:outerShdw blurRad="38100" dist="38100" dir="2700000" algn="ctr" rotWithShape="0">
                    <a:schemeClr val="tx1"/>
                  </a:outerShdw>
                </a:effectLst>
              </a:rPr>
              <a:t>”</a:t>
            </a:r>
          </a:p>
          <a:p>
            <a:r>
              <a:rPr lang="en-US" sz="3200" dirty="0">
                <a:solidFill>
                  <a:schemeClr val="bg1"/>
                </a:solidFill>
                <a:effectLst>
                  <a:outerShdw blurRad="38100" dist="38100" dir="2700000" algn="ctr" rotWithShape="0">
                    <a:schemeClr val="tx1"/>
                  </a:outerShdw>
                </a:effectLst>
              </a:rPr>
              <a:t>The expression,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god of fortresses </a:t>
            </a:r>
            <a:r>
              <a:rPr lang="en-US" sz="3200" dirty="0">
                <a:solidFill>
                  <a:schemeClr val="bg1"/>
                </a:solidFill>
                <a:effectLst>
                  <a:outerShdw blurRad="38100" dist="38100" dir="2700000" algn="ctr" rotWithShape="0">
                    <a:schemeClr val="tx1"/>
                  </a:outerShdw>
                </a:effectLst>
              </a:rPr>
              <a:t>,” could be a reference to the Roman emperors who demanded that they be worshipped (as a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god</a:t>
            </a:r>
            <a:r>
              <a:rPr lang="en-US" sz="3200" dirty="0">
                <a:solidFill>
                  <a:schemeClr val="bg1"/>
                </a:solidFill>
                <a:effectLst>
                  <a:outerShdw blurRad="38100" dist="38100" dir="2700000" algn="ctr" rotWithShape="0">
                    <a:schemeClr val="tx1"/>
                  </a:outerShdw>
                </a:effectLst>
              </a:rPr>
              <a:t>”), in that it was by “forces,” or “fortifications,” that they extended and maintained their power, and enforced the worship they demanded. </a:t>
            </a:r>
          </a:p>
          <a:p>
            <a:r>
              <a:rPr lang="en-US" sz="3200" dirty="0">
                <a:solidFill>
                  <a:schemeClr val="bg1"/>
                </a:solidFill>
                <a:effectLst>
                  <a:outerShdw blurRad="38100" dist="38100" dir="2700000" algn="ctr" rotWithShape="0">
                    <a:schemeClr val="tx1"/>
                  </a:outerShdw>
                </a:effectLst>
              </a:rPr>
              <a:t>Herod paid them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honor</a:t>
            </a:r>
            <a:r>
              <a:rPr lang="en-US" sz="3200" dirty="0">
                <a:solidFill>
                  <a:schemeClr val="bg1"/>
                </a:solidFill>
                <a:effectLst>
                  <a:outerShdw blurRad="38100" dist="38100" dir="2700000" algn="ctr" rotWithShape="0">
                    <a:schemeClr val="tx1"/>
                  </a:outerShdw>
                </a:effectLst>
              </a:rPr>
              <a:t>” in the most extravagant fashion; and he did it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with gold and silver, with precious stones and costly gifts</a:t>
            </a:r>
            <a:r>
              <a:rPr lang="en-US" sz="3200" dirty="0">
                <a:solidFill>
                  <a:schemeClr val="bg1"/>
                </a:solidFill>
                <a:effectLst>
                  <a:outerShdw blurRad="38100" dist="38100" dir="2700000" algn="ctr" rotWithShape="0">
                    <a:schemeClr val="tx1"/>
                  </a:outerShdw>
                </a:effectLst>
              </a:rPr>
              <a:t>”. </a:t>
            </a:r>
          </a:p>
          <a:p>
            <a:r>
              <a:rPr lang="en-US" sz="3200" dirty="0">
                <a:solidFill>
                  <a:schemeClr val="bg1"/>
                </a:solidFill>
                <a:effectLst>
                  <a:outerShdw blurRad="38100" dist="38100" dir="2700000" algn="ctr" rotWithShape="0">
                    <a:schemeClr val="tx1"/>
                  </a:outerShdw>
                </a:effectLst>
              </a:rPr>
              <a:t>This honor paid by Herod, first to Julius Caesar, then to Anthony, and then to Anthony’s conqueror, Augustus, was one of the most conspicuous features of Herod’s policy. </a:t>
            </a:r>
          </a:p>
          <a:p>
            <a:r>
              <a:rPr lang="en-US" sz="3200" dirty="0">
                <a:solidFill>
                  <a:schemeClr val="bg1"/>
                </a:solidFill>
                <a:effectLst>
                  <a:outerShdw blurRad="38100" dist="38100" dir="2700000" algn="ctr" rotWithShape="0">
                    <a:schemeClr val="tx1"/>
                  </a:outerShdw>
                </a:effectLst>
              </a:rPr>
              <a:t>Josephus , a first-century Jewish historian, records how Herod sent delegations to Rome, and also to Anthony and Cleopatra in Egypt, bearing the most costly presents.</a:t>
            </a:r>
          </a:p>
          <a:p>
            <a:r>
              <a:rPr lang="en-US" sz="3200" dirty="0">
                <a:solidFill>
                  <a:schemeClr val="bg1"/>
                </a:solidFill>
                <a:effectLst>
                  <a:outerShdw blurRad="38100" dist="38100" dir="2700000" algn="ctr" rotWithShape="0">
                    <a:schemeClr val="tx1"/>
                  </a:outerShdw>
                </a:effectLst>
              </a:rPr>
              <a:t>He built many fortified cities and </a:t>
            </a:r>
            <a:r>
              <a:rPr lang="en-US" sz="3200" b="1" i="1" dirty="0">
                <a:solidFill>
                  <a:schemeClr val="bg1"/>
                </a:solidFill>
                <a:effectLst>
                  <a:outerShdw blurRad="38100" dist="38100" dir="2700000" algn="ctr" rotWithShape="0">
                    <a:schemeClr val="tx1"/>
                  </a:outerShdw>
                </a:effectLst>
              </a:rPr>
              <a:t>named</a:t>
            </a:r>
            <a:r>
              <a:rPr lang="en-US" sz="3200" dirty="0">
                <a:solidFill>
                  <a:schemeClr val="bg1"/>
                </a:solidFill>
                <a:effectLst>
                  <a:outerShdw blurRad="38100" dist="38100" dir="2700000" algn="ctr" rotWithShape="0">
                    <a:schemeClr val="tx1"/>
                  </a:outerShdw>
                </a:effectLst>
              </a:rPr>
              <a:t> them </a:t>
            </a:r>
            <a:r>
              <a:rPr lang="en-US" sz="3200" b="1" i="1" dirty="0">
                <a:solidFill>
                  <a:schemeClr val="bg1"/>
                </a:solidFill>
                <a:effectLst>
                  <a:outerShdw blurRad="38100" dist="38100" dir="2700000" algn="ctr" rotWithShape="0">
                    <a:schemeClr val="tx1"/>
                  </a:outerShdw>
                </a:effectLst>
              </a:rPr>
              <a:t>in honor </a:t>
            </a:r>
            <a:r>
              <a:rPr lang="en-US" sz="3200" dirty="0">
                <a:solidFill>
                  <a:schemeClr val="bg1"/>
                </a:solidFill>
                <a:effectLst>
                  <a:outerShdw blurRad="38100" dist="38100" dir="2700000" algn="ctr" rotWithShape="0">
                    <a:schemeClr val="tx1"/>
                  </a:outerShdw>
                </a:effectLst>
              </a:rPr>
              <a:t>of Caesar</a:t>
            </a:r>
          </a:p>
        </p:txBody>
      </p:sp>
      <p:sp>
        <p:nvSpPr>
          <p:cNvPr id="7" name="Title 1">
            <a:extLst>
              <a:ext uri="{FF2B5EF4-FFF2-40B4-BE49-F238E27FC236}">
                <a16:creationId xmlns:a16="http://schemas.microsoft.com/office/drawing/2014/main" id="{7169E092-2150-4CC0-E7AC-0AB3858FFF0C}"/>
              </a:ext>
            </a:extLst>
          </p:cNvPr>
          <p:cNvSpPr>
            <a:spLocks noGrp="1"/>
          </p:cNvSpPr>
          <p:nvPr>
            <p:ph type="title"/>
          </p:nvPr>
        </p:nvSpPr>
        <p:spPr>
          <a:xfrm>
            <a:off x="0" y="9"/>
            <a:ext cx="12192000" cy="942221"/>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11:38</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He shall honor the god of fortresses instead of these</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 god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whom his fathers did not know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he shall honor with gold and silver, with precious stones and costly gifts</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562D52CF-2402-9526-3FC4-564E20F33B22}"/>
              </a:ext>
            </a:extLst>
          </p:cNvPr>
          <p:cNvSpPr txBox="1"/>
          <p:nvPr/>
        </p:nvSpPr>
        <p:spPr>
          <a:xfrm>
            <a:off x="0" y="6488660"/>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Mauro, Philip,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The Seventy Weeks: And the Great Tribulation </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(p.70)</a:t>
            </a:r>
            <a:endPar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37556876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94CF8A8D-8668-2FEE-94A9-9525ACF17867}"/>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104E7D9-35C8-68AA-2440-CAFC63D60FFC}"/>
              </a:ext>
            </a:extLst>
          </p:cNvPr>
          <p:cNvSpPr>
            <a:spLocks noGrp="1"/>
          </p:cNvSpPr>
          <p:nvPr>
            <p:ph idx="1"/>
          </p:nvPr>
        </p:nvSpPr>
        <p:spPr>
          <a:xfrm>
            <a:off x="28197" y="1172818"/>
            <a:ext cx="11975821" cy="5115194"/>
          </a:xfrm>
        </p:spPr>
        <p:txBody>
          <a:bodyPr>
            <a:normAutofit fontScale="92500" lnSpcReduction="10000"/>
          </a:bodyPr>
          <a:lstStyle/>
          <a:p>
            <a:r>
              <a:rPr lang="en-US" sz="3200" dirty="0">
                <a:solidFill>
                  <a:schemeClr val="bg1"/>
                </a:solidFill>
                <a:effectLst>
                  <a:outerShdw blurRad="38100" dist="38100" dir="2700000" algn="ctr" rotWithShape="0">
                    <a:schemeClr val="tx1"/>
                  </a:outerShdw>
                </a:effectLst>
              </a:rPr>
              <a:t>Here we have a reference to one of the most prominent acts of Herod’s long reign, namely, his rebuilding of the temple, and his making the temple area a stronghold for Caesar. </a:t>
            </a:r>
          </a:p>
          <a:p>
            <a:r>
              <a:rPr lang="en-US" sz="3200" dirty="0">
                <a:solidFill>
                  <a:schemeClr val="bg1"/>
                </a:solidFill>
                <a:effectLst>
                  <a:outerShdw blurRad="38100" dist="38100" dir="2700000" algn="ctr" rotWithShape="0">
                    <a:schemeClr val="tx1"/>
                  </a:outerShdw>
                </a:effectLst>
              </a:rPr>
              <a:t>But, in rebuilding it, Herod took care to make it into a fortress for his own purposes, this being one of the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strongest fortresses </a:t>
            </a:r>
            <a:r>
              <a:rPr lang="en-US" sz="3200" dirty="0">
                <a:solidFill>
                  <a:schemeClr val="bg1"/>
                </a:solidFill>
                <a:effectLst>
                  <a:outerShdw blurRad="38100" dist="38100" dir="2700000" algn="ctr" rotWithShape="0">
                    <a:schemeClr val="tx1"/>
                  </a:outerShdw>
                </a:effectLst>
              </a:rPr>
              <a:t>” of the land. </a:t>
            </a:r>
          </a:p>
          <a:p>
            <a:r>
              <a:rPr lang="en-US" sz="3200" dirty="0">
                <a:solidFill>
                  <a:schemeClr val="bg1"/>
                </a:solidFill>
                <a:effectLst>
                  <a:outerShdw blurRad="38100" dist="38100" dir="2700000" algn="ctr" rotWithShape="0">
                    <a:schemeClr val="tx1"/>
                  </a:outerShdw>
                </a:effectLst>
              </a:rPr>
              <a:t>As a part of this plan, he constructed on the north side of the temple, and overlooking it, a strong citadel which he named the Tower of Antonia, after Mark Anthony. </a:t>
            </a:r>
          </a:p>
          <a:p>
            <a:r>
              <a:rPr lang="en-US" sz="3200" dirty="0">
                <a:solidFill>
                  <a:schemeClr val="bg1"/>
                </a:solidFill>
                <a:effectLst>
                  <a:outerShdw blurRad="38100" dist="38100" dir="2700000" algn="ctr" rotWithShape="0">
                    <a:schemeClr val="tx1"/>
                  </a:outerShdw>
                </a:effectLst>
              </a:rPr>
              <a:t>Josephus says concerning this: “</a:t>
            </a:r>
            <a:r>
              <a:rPr lang="en-US" sz="3200" i="1" dirty="0">
                <a:solidFill>
                  <a:schemeClr val="bg1"/>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But for the Tower itself, when Herod the king of the Jews had fortified it more firmly than before, in order to secure and guard the temple, he gratified Antonius who was his friend and the Roman ruler by calling it the Tower of Antonia</a:t>
            </a:r>
            <a:r>
              <a:rPr lang="en-US" sz="3200" dirty="0">
                <a:solidFill>
                  <a:schemeClr val="bg1"/>
                </a:solidFill>
                <a:effectLst>
                  <a:outerShdw blurRad="38100" dist="38100" dir="2700000" algn="ctr" rotWithShape="0">
                    <a:schemeClr val="tx1"/>
                  </a:outerShdw>
                </a:effectLst>
              </a:rPr>
              <a:t>” (Ant. XV. 11:4–7). </a:t>
            </a:r>
          </a:p>
        </p:txBody>
      </p:sp>
      <p:sp>
        <p:nvSpPr>
          <p:cNvPr id="7" name="Title 1">
            <a:extLst>
              <a:ext uri="{FF2B5EF4-FFF2-40B4-BE49-F238E27FC236}">
                <a16:creationId xmlns:a16="http://schemas.microsoft.com/office/drawing/2014/main" id="{2679202B-D525-C781-79AD-1D2EE53A15DC}"/>
              </a:ext>
            </a:extLst>
          </p:cNvPr>
          <p:cNvSpPr>
            <a:spLocks noGrp="1"/>
          </p:cNvSpPr>
          <p:nvPr>
            <p:ph type="title"/>
          </p:nvPr>
        </p:nvSpPr>
        <p:spPr>
          <a:xfrm>
            <a:off x="0" y="9"/>
            <a:ext cx="12192000" cy="1105222"/>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11:39</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He shall deal with the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strongest fortresses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with the help of a foreign god. Those who acknowledge him he shall load with honor. He shall make them rulers over many and shall divide the land for a price.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C2482795-C001-03A3-FA1E-60AE1F92E9B4}"/>
              </a:ext>
            </a:extLst>
          </p:cNvPr>
          <p:cNvSpPr txBox="1"/>
          <p:nvPr/>
        </p:nvSpPr>
        <p:spPr>
          <a:xfrm>
            <a:off x="0" y="6488660"/>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Mauro, Philip,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The Seventy Weeks: And the Great Tribulation </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(p.70)</a:t>
            </a:r>
            <a:endPar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49573504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6C6B96C3-E3BC-EDDC-8214-B36CDD3E9D76}"/>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D331D23-4B37-4CB0-3A71-1FDA3C892DE1}"/>
              </a:ext>
            </a:extLst>
          </p:cNvPr>
          <p:cNvSpPr>
            <a:spLocks noGrp="1"/>
          </p:cNvSpPr>
          <p:nvPr>
            <p:ph idx="1"/>
          </p:nvPr>
        </p:nvSpPr>
        <p:spPr>
          <a:xfrm>
            <a:off x="28197" y="1172817"/>
            <a:ext cx="11975821" cy="5417307"/>
          </a:xfrm>
        </p:spPr>
        <p:txBody>
          <a:bodyPr>
            <a:normAutofit fontScale="85000" lnSpcReduction="20000"/>
          </a:bodyPr>
          <a:lstStyle/>
          <a:p>
            <a:r>
              <a:rPr lang="en-US" sz="3200" dirty="0">
                <a:solidFill>
                  <a:schemeClr val="bg1"/>
                </a:solidFill>
                <a:effectLst>
                  <a:outerShdw blurRad="38100" dist="38100" dir="2700000" algn="ctr" rotWithShape="0">
                    <a:schemeClr val="tx1"/>
                  </a:outerShdw>
                </a:effectLst>
              </a:rPr>
              <a:t>In connection with the prediction of what this king would do in the chief strongholds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with the help of a foreign god</a:t>
            </a:r>
            <a:r>
              <a:rPr lang="en-US" sz="3200" dirty="0">
                <a:solidFill>
                  <a:schemeClr val="bg1"/>
                </a:solidFill>
                <a:effectLst>
                  <a:outerShdw blurRad="38100" dist="38100" dir="2700000" algn="ctr" rotWithShape="0">
                    <a:schemeClr val="tx1"/>
                  </a:outerShdw>
                </a:effectLst>
              </a:rPr>
              <a:t>,” we should also mention the many images and statues of Caesar, which Herod set up to be worshipped in various fortified places. </a:t>
            </a:r>
          </a:p>
          <a:p>
            <a:r>
              <a:rPr lang="en-US" sz="3200" dirty="0">
                <a:solidFill>
                  <a:schemeClr val="bg1"/>
                </a:solidFill>
                <a:effectLst>
                  <a:outerShdw blurRad="38100" dist="38100" dir="2700000" algn="ctr" rotWithShape="0">
                    <a:schemeClr val="tx1"/>
                  </a:outerShdw>
                </a:effectLst>
              </a:rPr>
              <a:t>In this way did he, in his estate (office), “</a:t>
            </a:r>
            <a:r>
              <a:rPr lang="en-US" sz="33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honor the god of forces</a:t>
            </a:r>
            <a:r>
              <a:rPr lang="en-US" sz="3200" dirty="0">
                <a:solidFill>
                  <a:schemeClr val="bg1"/>
                </a:solidFill>
                <a:effectLst>
                  <a:outerShdw blurRad="38100" dist="38100" dir="2700000" algn="ctr" rotWithShape="0">
                    <a:schemeClr val="tx1"/>
                  </a:outerShdw>
                </a:effectLst>
              </a:rPr>
              <a:t>” (Caesar) whose statues he everywhere introduced as objects of worship. </a:t>
            </a:r>
          </a:p>
          <a:p>
            <a:r>
              <a:rPr lang="en-US" sz="3200" dirty="0">
                <a:solidFill>
                  <a:schemeClr val="bg1"/>
                </a:solidFill>
                <a:effectLst>
                  <a:outerShdw blurRad="38100" dist="38100" dir="2700000" algn="ctr" rotWithShape="0">
                    <a:schemeClr val="tx1"/>
                  </a:outerShdw>
                </a:effectLst>
              </a:rPr>
              <a:t>He fulfilled with literal exactness the words,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Those who acknowledge him he shall load with honor</a:t>
            </a:r>
            <a:r>
              <a:rPr lang="en-US" sz="3200" dirty="0">
                <a:solidFill>
                  <a:schemeClr val="bg1"/>
                </a:solidFill>
                <a:effectLst>
                  <a:outerShdw blurRad="38100" dist="38100" dir="2700000" algn="ctr" rotWithShape="0">
                    <a:schemeClr val="tx1"/>
                  </a:outerShdw>
                </a:effectLst>
              </a:rPr>
              <a:t>” (Daniel 11:39). </a:t>
            </a:r>
          </a:p>
          <a:p>
            <a:r>
              <a:rPr lang="en-US" sz="3200" dirty="0">
                <a:solidFill>
                  <a:schemeClr val="bg1"/>
                </a:solidFill>
                <a:effectLst>
                  <a:outerShdw blurRad="38100" dist="38100" dir="2700000" algn="ctr" rotWithShape="0">
                    <a:schemeClr val="tx1"/>
                  </a:outerShdw>
                </a:effectLst>
              </a:rPr>
              <a:t>The last clause finds a striking fulfillment in Herod’s extravagant pains to glorify Caesar, which, as we have shown, went beyond all bounds. </a:t>
            </a:r>
          </a:p>
          <a:p>
            <a:r>
              <a:rPr lang="en-US" sz="3200" dirty="0">
                <a:solidFill>
                  <a:schemeClr val="bg1"/>
                </a:solidFill>
                <a:effectLst>
                  <a:outerShdw blurRad="38100" dist="38100" dir="2700000" algn="ctr" rotWithShape="0">
                    <a:schemeClr val="tx1"/>
                  </a:outerShdw>
                </a:effectLst>
              </a:rPr>
              <a:t>The words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divide the land for a price</a:t>
            </a:r>
            <a:r>
              <a:rPr lang="en-US" sz="3200" dirty="0">
                <a:solidFill>
                  <a:schemeClr val="bg1"/>
                </a:solidFill>
                <a:effectLst>
                  <a:outerShdw blurRad="38100" dist="38100" dir="2700000" algn="ctr" rotWithShape="0">
                    <a:schemeClr val="tx1"/>
                  </a:outerShdw>
                </a:effectLst>
              </a:rPr>
              <a:t>” (or parceling it out for hire) were fulfilled in the practice adopted by Herod of parceling out among persons favorable to himself, the land adjacent to places which it was important for him to control in case of emergency. </a:t>
            </a:r>
          </a:p>
          <a:p>
            <a:r>
              <a:rPr lang="en-US" sz="3200" dirty="0">
                <a:solidFill>
                  <a:schemeClr val="bg1"/>
                </a:solidFill>
                <a:effectLst>
                  <a:outerShdw blurRad="38100" dist="38100" dir="2700000" algn="ctr" rotWithShape="0">
                    <a:schemeClr val="tx1"/>
                  </a:outerShdw>
                </a:effectLst>
              </a:rPr>
              <a:t>And so, from these things we see a fairly strong correspondence between what is said here of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king</a:t>
            </a:r>
            <a:r>
              <a:rPr lang="en-US" sz="3200" dirty="0">
                <a:solidFill>
                  <a:schemeClr val="bg1"/>
                </a:solidFill>
                <a:effectLst>
                  <a:outerShdw blurRad="38100" dist="38100" dir="2700000" algn="ctr" rotWithShape="0">
                    <a:schemeClr val="tx1"/>
                  </a:outerShdw>
                </a:effectLst>
              </a:rPr>
              <a:t>” and what we know of the career of Herod.</a:t>
            </a:r>
          </a:p>
        </p:txBody>
      </p:sp>
      <p:sp>
        <p:nvSpPr>
          <p:cNvPr id="7" name="Title 1">
            <a:extLst>
              <a:ext uri="{FF2B5EF4-FFF2-40B4-BE49-F238E27FC236}">
                <a16:creationId xmlns:a16="http://schemas.microsoft.com/office/drawing/2014/main" id="{A32015A7-8426-C62A-7BCE-0CB85261E5EE}"/>
              </a:ext>
            </a:extLst>
          </p:cNvPr>
          <p:cNvSpPr>
            <a:spLocks noGrp="1"/>
          </p:cNvSpPr>
          <p:nvPr>
            <p:ph type="title"/>
          </p:nvPr>
        </p:nvSpPr>
        <p:spPr>
          <a:xfrm>
            <a:off x="0" y="9"/>
            <a:ext cx="12192000" cy="1105222"/>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11:39</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He shall deal with the strongest fortresses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with the help of a foreign god</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Those who acknowledge him he shall load with honor. He shall make them rulers over many and shall divide the land for a price.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38D828A7-5BA1-80C4-66DD-67427630FB35}"/>
              </a:ext>
            </a:extLst>
          </p:cNvPr>
          <p:cNvSpPr txBox="1"/>
          <p:nvPr/>
        </p:nvSpPr>
        <p:spPr>
          <a:xfrm>
            <a:off x="0" y="6488660"/>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Mauro, Philip,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The Seventy Weeks: And the Great Tribulation </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(p.70)</a:t>
            </a:r>
            <a:endPar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46763363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p:cTn id="35"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6732D139-809A-207C-334D-36B0F736E863}"/>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CCB6C91-F83B-8A15-C923-23C0CACF307F}"/>
              </a:ext>
            </a:extLst>
          </p:cNvPr>
          <p:cNvSpPr>
            <a:spLocks noGrp="1"/>
          </p:cNvSpPr>
          <p:nvPr>
            <p:ph idx="1"/>
          </p:nvPr>
        </p:nvSpPr>
        <p:spPr>
          <a:xfrm>
            <a:off x="28197" y="1172817"/>
            <a:ext cx="11975821" cy="5417307"/>
          </a:xfrm>
        </p:spPr>
        <p:txBody>
          <a:bodyPr>
            <a:normAutofit fontScale="85000" lnSpcReduction="20000"/>
          </a:bodyPr>
          <a:lstStyle/>
          <a:p>
            <a:r>
              <a:rPr lang="en-US" sz="3200" dirty="0">
                <a:solidFill>
                  <a:schemeClr val="bg1"/>
                </a:solidFill>
                <a:effectLst>
                  <a:outerShdw blurRad="38100" dist="38100" dir="2700000" algn="ctr" rotWithShape="0">
                    <a:schemeClr val="tx1"/>
                  </a:outerShdw>
                </a:effectLst>
              </a:rPr>
              <a:t>The events foretold in this part of the prophecy are said to take place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at the time of the end</a:t>
            </a:r>
            <a:r>
              <a:rPr lang="en-US" sz="3200" dirty="0">
                <a:solidFill>
                  <a:schemeClr val="bg1"/>
                </a:solidFill>
                <a:effectLst>
                  <a:outerShdw blurRad="38100" dist="38100" dir="2700000" algn="ctr" rotWithShape="0">
                    <a:schemeClr val="tx1"/>
                  </a:outerShdw>
                </a:effectLst>
              </a:rPr>
              <a:t>”; that is to say they were coincident with the last era of Jewish history before 70 AD. </a:t>
            </a:r>
          </a:p>
          <a:p>
            <a:r>
              <a:rPr lang="en-US" sz="3200" dirty="0">
                <a:solidFill>
                  <a:schemeClr val="bg1"/>
                </a:solidFill>
                <a:effectLst>
                  <a:outerShdw blurRad="38100" dist="38100" dir="2700000" algn="ctr" rotWithShape="0">
                    <a:schemeClr val="tx1"/>
                  </a:outerShdw>
                </a:effectLst>
              </a:rPr>
              <a:t>The specific events described in this verse could be describing the events of the great Actian war that marked the culmination of the power struggle between Octavian (later Augustus, the first Roman emperor) and Mark Antony, supported by Cleopatra VII of Egypt.</a:t>
            </a:r>
          </a:p>
          <a:p>
            <a:r>
              <a:rPr lang="en-US" sz="3200" dirty="0">
                <a:solidFill>
                  <a:schemeClr val="bg1"/>
                </a:solidFill>
                <a:effectLst>
                  <a:outerShdw blurRad="38100" dist="38100" dir="2700000" algn="ctr" rotWithShape="0">
                    <a:schemeClr val="tx1"/>
                  </a:outerShdw>
                </a:effectLst>
              </a:rPr>
              <a:t>At that time a king of the south (Cleopatra, the last to occupy the throne of Egypt, aided by Mark Anthony) made a push with Herod, who was in league with them, against Syria, which had meanwhile become a Roman province. </a:t>
            </a:r>
          </a:p>
          <a:p>
            <a:r>
              <a:rPr lang="en-US" sz="3200" dirty="0">
                <a:solidFill>
                  <a:schemeClr val="bg1"/>
                </a:solidFill>
                <a:effectLst>
                  <a:outerShdw blurRad="38100" dist="38100" dir="2700000" algn="ctr" rotWithShape="0">
                    <a:schemeClr val="tx1"/>
                  </a:outerShdw>
                </a:effectLst>
              </a:rPr>
              <a:t>The first move in the Actian war was made by Anthony (at the urgency of Cleopatra), in which he was assisted by Herod. </a:t>
            </a:r>
          </a:p>
          <a:p>
            <a:r>
              <a:rPr lang="en-US" sz="3200" dirty="0">
                <a:solidFill>
                  <a:schemeClr val="bg1"/>
                </a:solidFill>
                <a:effectLst>
                  <a:outerShdw blurRad="38100" dist="38100" dir="2700000" algn="ctr" rotWithShape="0">
                    <a:schemeClr val="tx1"/>
                  </a:outerShdw>
                </a:effectLst>
              </a:rPr>
              <a:t>Plutarch, an ancient Greek historian, writes concerning this event: “</a:t>
            </a:r>
            <a:r>
              <a:rPr lang="en-US" sz="3200" i="1" dirty="0">
                <a:solidFill>
                  <a:schemeClr val="bg1"/>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Anthony, being informed of these things</a:t>
            </a:r>
            <a:r>
              <a:rPr lang="en-US" sz="3200" dirty="0">
                <a:solidFill>
                  <a:schemeClr val="bg1"/>
                </a:solidFill>
                <a:effectLst>
                  <a:outerShdw blurRad="38100" dist="38100" dir="2700000" algn="ctr" rotWithShape="0">
                    <a:schemeClr val="tx1"/>
                  </a:outerShdw>
                </a:effectLst>
              </a:rPr>
              <a:t>”(that is of certain disputes between Augustus and others in the Senate at Rome) “</a:t>
            </a:r>
            <a:r>
              <a:rPr lang="en-US" sz="3200" i="1" dirty="0">
                <a:solidFill>
                  <a:schemeClr val="bg1"/>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immediately sent </a:t>
            </a:r>
            <a:r>
              <a:rPr lang="en-US" sz="3200" i="1" dirty="0" err="1">
                <a:solidFill>
                  <a:schemeClr val="bg1"/>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Canidus</a:t>
            </a:r>
            <a:r>
              <a:rPr lang="en-US" sz="3200" i="1" dirty="0">
                <a:solidFill>
                  <a:schemeClr val="bg1"/>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[a prominent Roman general] to the seacoast with sixteen legions</a:t>
            </a:r>
            <a:r>
              <a:rPr lang="en-US" sz="3200" dirty="0">
                <a:solidFill>
                  <a:schemeClr val="bg1"/>
                </a:solidFill>
                <a:effectLst>
                  <a:outerShdw blurRad="38100" dist="38100" dir="2700000" algn="ctr" rotWithShape="0">
                    <a:schemeClr val="tx1"/>
                  </a:outerShdw>
                </a:effectLst>
              </a:rPr>
              <a:t>.” </a:t>
            </a:r>
          </a:p>
        </p:txBody>
      </p:sp>
      <p:sp>
        <p:nvSpPr>
          <p:cNvPr id="7" name="Title 1">
            <a:extLst>
              <a:ext uri="{FF2B5EF4-FFF2-40B4-BE49-F238E27FC236}">
                <a16:creationId xmlns:a16="http://schemas.microsoft.com/office/drawing/2014/main" id="{4F81EB31-0503-1851-292C-A46F0BAE0DAA}"/>
              </a:ext>
            </a:extLst>
          </p:cNvPr>
          <p:cNvSpPr>
            <a:spLocks noGrp="1"/>
          </p:cNvSpPr>
          <p:nvPr>
            <p:ph type="title"/>
          </p:nvPr>
        </p:nvSpPr>
        <p:spPr>
          <a:xfrm>
            <a:off x="0" y="9"/>
            <a:ext cx="12192000" cy="1105222"/>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11:40</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At the time of the end</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 king of the south shall attack him, but the king of the north shall rush upon him like a whirlwind, with chariots and horsemen, and with many ships. And he shall come into countries and shall overflow and pass through.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2743F8AA-1B3F-11BE-A796-3B683459B162}"/>
              </a:ext>
            </a:extLst>
          </p:cNvPr>
          <p:cNvSpPr txBox="1"/>
          <p:nvPr/>
        </p:nvSpPr>
        <p:spPr>
          <a:xfrm>
            <a:off x="0" y="6488660"/>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Mauro, Philip,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The Seventy Weeks: And the Great Tribulation </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(p.70)</a:t>
            </a:r>
          </a:p>
        </p:txBody>
      </p:sp>
    </p:spTree>
    <p:extLst>
      <p:ext uri="{BB962C8B-B14F-4D97-AF65-F5344CB8AC3E}">
        <p14:creationId xmlns:p14="http://schemas.microsoft.com/office/powerpoint/2010/main" val="49383573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E28F5264-B7A8-F953-7179-4168DD37F5C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CDF6D9B-7CBE-35BE-0BB2-DDC17AE81394}"/>
              </a:ext>
            </a:extLst>
          </p:cNvPr>
          <p:cNvSpPr>
            <a:spLocks noGrp="1"/>
          </p:cNvSpPr>
          <p:nvPr>
            <p:ph type="title"/>
          </p:nvPr>
        </p:nvSpPr>
        <p:spPr>
          <a:xfrm>
            <a:off x="0" y="0"/>
            <a:ext cx="12192000" cy="657497"/>
          </a:xfrm>
        </p:spPr>
        <p:txBody>
          <a:bodyPr>
            <a:noAutofit/>
          </a:bodyPr>
          <a:lstStyle/>
          <a:p>
            <a:pPr algn="ctr"/>
            <a:r>
              <a:rPr kumimoji="0" lang="en-US" sz="3600" b="1" i="0" u="none" strike="noStrike" kern="1200" cap="none" spc="0" normalizeH="0" baseline="0" noProof="0" dirty="0">
                <a:ln>
                  <a:noFill/>
                </a:ln>
                <a:solidFill>
                  <a:srgbClr val="ED7D31">
                    <a:lumMod val="40000"/>
                    <a:lumOff val="60000"/>
                  </a:srgbClr>
                </a:solidFill>
                <a:effectLst>
                  <a:outerShdw blurRad="50800" dist="50800" dir="5400000" algn="ctr" rotWithShape="0">
                    <a:prstClr val="black"/>
                  </a:outerShdw>
                </a:effectLst>
                <a:uLnTx/>
                <a:uFillTx/>
                <a:latin typeface="Calibri" panose="020F0502020204030204"/>
                <a:ea typeface="Tahoma" panose="020B0604030504040204" pitchFamily="34" charset="0"/>
                <a:cs typeface="Tahoma" panose="020B0604030504040204" pitchFamily="34" charset="0"/>
              </a:rPr>
              <a:t>The Demise of an Arrogant King (11:36-45)</a:t>
            </a:r>
            <a:endParaRPr lang="en-US" sz="4000" b="1" dirty="0">
              <a:solidFill>
                <a:schemeClr val="accent2">
                  <a:lumMod val="40000"/>
                  <a:lumOff val="60000"/>
                </a:schemeClr>
              </a:solidFill>
              <a:effectLst>
                <a:outerShdw blurRad="50800" dist="50800" dir="5400000" algn="ctr" rotWithShape="0">
                  <a:schemeClr val="tx1"/>
                </a:outerShdw>
              </a:effectLst>
              <a:latin typeface="+mn-lt"/>
              <a:ea typeface="Tahoma" panose="020B0604030504040204" pitchFamily="34" charset="0"/>
              <a:cs typeface="Tahoma" panose="020B0604030504040204" pitchFamily="34" charset="0"/>
            </a:endParaRPr>
          </a:p>
        </p:txBody>
      </p:sp>
      <p:sp>
        <p:nvSpPr>
          <p:cNvPr id="5" name="Content Placeholder 4">
            <a:extLst>
              <a:ext uri="{FF2B5EF4-FFF2-40B4-BE49-F238E27FC236}">
                <a16:creationId xmlns:a16="http://schemas.microsoft.com/office/drawing/2014/main" id="{52F09B2B-895C-DADC-CA03-83B6F8DB9FF1}"/>
              </a:ext>
            </a:extLst>
          </p:cNvPr>
          <p:cNvSpPr>
            <a:spLocks noGrp="1"/>
          </p:cNvSpPr>
          <p:nvPr>
            <p:ph idx="1"/>
          </p:nvPr>
        </p:nvSpPr>
        <p:spPr>
          <a:xfrm>
            <a:off x="104504" y="733132"/>
            <a:ext cx="12087496" cy="5478530"/>
          </a:xfrm>
        </p:spPr>
        <p:txBody>
          <a:bodyPr>
            <a:normAutofit lnSpcReduction="10000"/>
          </a:bodyPr>
          <a:lstStyle/>
          <a:p>
            <a:r>
              <a:rPr lang="en-US" dirty="0">
                <a:solidFill>
                  <a:schemeClr val="bg1"/>
                </a:solidFill>
                <a:effectLst>
                  <a:outerShdw blurRad="38100" dist="38100" dir="2700000" algn="ctr" rotWithShape="0">
                    <a:schemeClr val="tx1"/>
                  </a:outerShdw>
                </a:effectLst>
              </a:rPr>
              <a:t>Scholars are in agreement that the vision up to this point has been concerned with events between the time of Cyrus (in which Daniel lived) and the death of Antiochus IV, but with v. 36 this agreement ends.</a:t>
            </a:r>
            <a:r>
              <a:rPr lang="en-US" baseline="30000" dirty="0">
                <a:solidFill>
                  <a:srgbClr val="FFFFFF"/>
                </a:solidFill>
                <a:effectLst>
                  <a:outerShdw blurRad="50800" dist="50800" dir="5400000" algn="ctr">
                    <a:srgbClr val="000000"/>
                  </a:outerShdw>
                </a:effectLst>
                <a:latin typeface="Calibri" panose="020F0502020204030204" pitchFamily="34" charset="0"/>
              </a:rPr>
              <a:t> 1</a:t>
            </a:r>
            <a:endParaRPr lang="en-US" dirty="0">
              <a:solidFill>
                <a:schemeClr val="bg1"/>
              </a:solidFill>
              <a:effectLst>
                <a:outerShdw blurRad="38100" dist="38100" dir="2700000" algn="ctr" rotWithShape="0">
                  <a:schemeClr val="tx1"/>
                </a:outerShdw>
              </a:effectLst>
            </a:endParaRPr>
          </a:p>
          <a:p>
            <a:r>
              <a:rPr lang="en-US" dirty="0">
                <a:solidFill>
                  <a:schemeClr val="bg1"/>
                </a:solidFill>
                <a:effectLst>
                  <a:outerShdw blurRad="38100" dist="38100" dir="2700000" algn="ctr" rotWithShape="0">
                    <a:schemeClr val="tx1"/>
                  </a:outerShdw>
                </a:effectLst>
              </a:rPr>
              <a:t>In vv. 36-45 we have the description given of a “king”.</a:t>
            </a:r>
          </a:p>
          <a:p>
            <a:r>
              <a:rPr lang="en-US" dirty="0">
                <a:solidFill>
                  <a:schemeClr val="bg1"/>
                </a:solidFill>
                <a:effectLst>
                  <a:outerShdw blurRad="38100" dist="38100" dir="2700000" algn="ctr" rotWithShape="0">
                    <a:schemeClr val="tx1"/>
                  </a:outerShdw>
                </a:effectLst>
              </a:rPr>
              <a:t>There have been a number of proposals given by scholars over the years as to who this “king” might be:</a:t>
            </a:r>
            <a:r>
              <a:rPr lang="en-US" baseline="30000" dirty="0">
                <a:solidFill>
                  <a:srgbClr val="FFFFFF"/>
                </a:solidFill>
                <a:effectLst>
                  <a:outerShdw blurRad="50800" dist="50800" dir="5400000" algn="ctr">
                    <a:srgbClr val="000000"/>
                  </a:outerShdw>
                </a:effectLst>
                <a:latin typeface="Calibri" panose="020F0502020204030204" pitchFamily="34" charset="0"/>
              </a:rPr>
              <a:t> 2</a:t>
            </a:r>
            <a:endParaRPr lang="en-US" dirty="0">
              <a:solidFill>
                <a:schemeClr val="bg1"/>
              </a:solidFill>
              <a:effectLst>
                <a:outerShdw blurRad="38100" dist="38100" dir="2700000" algn="ctr" rotWithShape="0">
                  <a:schemeClr val="tx1"/>
                </a:outerShdw>
              </a:effectLst>
            </a:endParaRPr>
          </a:p>
          <a:p>
            <a:pPr lvl="1"/>
            <a:r>
              <a:rPr lang="en-US" dirty="0">
                <a:solidFill>
                  <a:schemeClr val="bg1"/>
                </a:solidFill>
                <a:effectLst>
                  <a:outerShdw blurRad="38100" dist="38100" dir="2700000" algn="ctr" rotWithShape="0">
                    <a:schemeClr val="tx1"/>
                  </a:outerShdw>
                </a:effectLst>
              </a:rPr>
              <a:t>Some (e.g., Sam Storms and Albert Barnes) have proposed that this “king” is </a:t>
            </a:r>
            <a:r>
              <a:rPr lang="en-US" b="1" i="1" dirty="0">
                <a:solidFill>
                  <a:schemeClr val="bg1"/>
                </a:solidFill>
                <a:effectLst>
                  <a:outerShdw blurRad="38100" dist="38100" dir="2700000" algn="ctr" rotWithShape="0">
                    <a:schemeClr val="tx1"/>
                  </a:outerShdw>
                </a:effectLst>
              </a:rPr>
              <a:t>Antiochus IV Epiphanes</a:t>
            </a:r>
            <a:r>
              <a:rPr lang="en-US" dirty="0">
                <a:solidFill>
                  <a:schemeClr val="bg1"/>
                </a:solidFill>
                <a:effectLst>
                  <a:outerShdw blurRad="38100" dist="38100" dir="2700000" algn="ctr" rotWithShape="0">
                    <a:schemeClr val="tx1"/>
                  </a:outerShdw>
                </a:effectLst>
              </a:rPr>
              <a:t>, and that we is said here is just a continuation of the description given of him in vss. 21-35.</a:t>
            </a:r>
          </a:p>
          <a:p>
            <a:pPr lvl="1"/>
            <a:r>
              <a:rPr lang="en-US" dirty="0">
                <a:solidFill>
                  <a:schemeClr val="bg1"/>
                </a:solidFill>
                <a:effectLst>
                  <a:outerShdw blurRad="38100" dist="38100" dir="2700000" algn="ctr" rotWithShape="0">
                    <a:schemeClr val="tx1"/>
                  </a:outerShdw>
                </a:effectLst>
              </a:rPr>
              <a:t>Some see this king as representing the </a:t>
            </a:r>
            <a:r>
              <a:rPr lang="en-US" b="1" i="1" dirty="0">
                <a:solidFill>
                  <a:schemeClr val="bg1"/>
                </a:solidFill>
                <a:effectLst>
                  <a:outerShdw blurRad="38100" dist="38100" dir="2700000" algn="ctr" rotWithShape="0">
                    <a:schemeClr val="tx1"/>
                  </a:outerShdw>
                </a:effectLst>
              </a:rPr>
              <a:t>Roman empire </a:t>
            </a:r>
            <a:r>
              <a:rPr lang="en-US" dirty="0">
                <a:solidFill>
                  <a:schemeClr val="bg1"/>
                </a:solidFill>
                <a:effectLst>
                  <a:outerShdw blurRad="38100" dist="38100" dir="2700000" algn="ctr" rotWithShape="0">
                    <a:schemeClr val="tx1"/>
                  </a:outerShdw>
                </a:effectLst>
              </a:rPr>
              <a:t>(John Calvin) or some series of </a:t>
            </a:r>
            <a:r>
              <a:rPr lang="en-US" b="1" i="1" dirty="0">
                <a:solidFill>
                  <a:schemeClr val="bg1"/>
                </a:solidFill>
                <a:effectLst>
                  <a:outerShdw blurRad="38100" dist="38100" dir="2700000" algn="ctr" rotWithShape="0">
                    <a:schemeClr val="tx1"/>
                  </a:outerShdw>
                </a:effectLst>
              </a:rPr>
              <a:t>Roman emperors </a:t>
            </a:r>
            <a:r>
              <a:rPr lang="en-US" dirty="0">
                <a:solidFill>
                  <a:schemeClr val="bg1"/>
                </a:solidFill>
                <a:effectLst>
                  <a:outerShdw blurRad="38100" dist="38100" dir="2700000" algn="ctr" rotWithShape="0">
                    <a:schemeClr val="tx1"/>
                  </a:outerShdw>
                </a:effectLst>
              </a:rPr>
              <a:t>(e.g., Jay Rogers)</a:t>
            </a:r>
          </a:p>
          <a:p>
            <a:pPr lvl="1"/>
            <a:r>
              <a:rPr lang="en-US" dirty="0">
                <a:solidFill>
                  <a:schemeClr val="bg1"/>
                </a:solidFill>
                <a:effectLst>
                  <a:outerShdw blurRad="38100" dist="38100" dir="2700000" algn="ctr" rotWithShape="0">
                    <a:schemeClr val="tx1"/>
                  </a:outerShdw>
                </a:effectLst>
              </a:rPr>
              <a:t>The </a:t>
            </a:r>
            <a:r>
              <a:rPr lang="en-US" b="1" i="1" dirty="0">
                <a:solidFill>
                  <a:schemeClr val="bg1"/>
                </a:solidFill>
                <a:effectLst>
                  <a:outerShdw blurRad="38100" dist="38100" dir="2700000" algn="ctr" rotWithShape="0">
                    <a:schemeClr val="tx1"/>
                  </a:outerShdw>
                </a:effectLst>
              </a:rPr>
              <a:t>pope of Rome </a:t>
            </a:r>
            <a:r>
              <a:rPr lang="en-US" dirty="0">
                <a:solidFill>
                  <a:schemeClr val="bg1"/>
                </a:solidFill>
                <a:effectLst>
                  <a:outerShdw blurRad="38100" dist="38100" dir="2700000" algn="ctr" rotWithShape="0">
                    <a:schemeClr val="tx1"/>
                  </a:outerShdw>
                </a:effectLst>
              </a:rPr>
              <a:t>and the Papal System.</a:t>
            </a:r>
          </a:p>
          <a:p>
            <a:pPr lvl="1"/>
            <a:r>
              <a:rPr lang="en-US" b="1" i="1" dirty="0">
                <a:solidFill>
                  <a:schemeClr val="bg1"/>
                </a:solidFill>
                <a:effectLst>
                  <a:outerShdw blurRad="38100" dist="38100" dir="2700000" algn="ctr" rotWithShape="0">
                    <a:schemeClr val="tx1"/>
                  </a:outerShdw>
                </a:effectLst>
              </a:rPr>
              <a:t>Herod the Great </a:t>
            </a:r>
            <a:r>
              <a:rPr lang="en-US" dirty="0">
                <a:solidFill>
                  <a:schemeClr val="bg1"/>
                </a:solidFill>
                <a:effectLst>
                  <a:outerShdw blurRad="38100" dist="38100" dir="2700000" algn="ctr" rotWithShape="0">
                    <a:schemeClr val="tx1"/>
                  </a:outerShdw>
                </a:effectLst>
              </a:rPr>
              <a:t>(Philip Mauro and James Jordan).</a:t>
            </a:r>
          </a:p>
          <a:p>
            <a:pPr lvl="1"/>
            <a:r>
              <a:rPr lang="en-US" b="1" i="1" dirty="0">
                <a:solidFill>
                  <a:schemeClr val="bg1"/>
                </a:solidFill>
                <a:effectLst>
                  <a:outerShdw blurRad="38100" dist="38100" dir="2700000" algn="ctr" rotWithShape="0">
                    <a:schemeClr val="tx1"/>
                  </a:outerShdw>
                </a:effectLst>
              </a:rPr>
              <a:t>The Antichrist</a:t>
            </a:r>
            <a:r>
              <a:rPr lang="en-US" dirty="0">
                <a:solidFill>
                  <a:schemeClr val="bg1"/>
                </a:solidFill>
                <a:effectLst>
                  <a:outerShdw blurRad="38100" dist="38100" dir="2700000" algn="ctr" rotWithShape="0">
                    <a:schemeClr val="tx1"/>
                  </a:outerShdw>
                </a:effectLst>
              </a:rPr>
              <a:t>. This probably the most popular interpretation. It was advocated by Jerome (347-420 A.D.), and he has been followed by many since.</a:t>
            </a:r>
          </a:p>
        </p:txBody>
      </p:sp>
      <p:sp>
        <p:nvSpPr>
          <p:cNvPr id="2" name="TextBox 1">
            <a:extLst>
              <a:ext uri="{FF2B5EF4-FFF2-40B4-BE49-F238E27FC236}">
                <a16:creationId xmlns:a16="http://schemas.microsoft.com/office/drawing/2014/main" id="{53B558D9-A827-2E69-F007-BE371E744DDF}"/>
              </a:ext>
            </a:extLst>
          </p:cNvPr>
          <p:cNvSpPr txBox="1"/>
          <p:nvPr/>
        </p:nvSpPr>
        <p:spPr>
          <a:xfrm>
            <a:off x="0" y="6211661"/>
            <a:ext cx="12192000" cy="923330"/>
          </a:xfrm>
          <a:prstGeom prst="rect">
            <a:avLst/>
          </a:prstGeom>
          <a:noFill/>
        </p:spPr>
        <p:txBody>
          <a:bodyPr wrap="square" rtlCol="0">
            <a:spAutoFit/>
          </a:bodyPr>
          <a:lstStyle/>
          <a:p>
            <a:pPr marL="0" marR="0">
              <a:buNone/>
            </a:pPr>
            <a:r>
              <a:rPr lang="en-US" baseline="30000" dirty="0">
                <a:solidFill>
                  <a:srgbClr val="FFFFFF"/>
                </a:solidFill>
                <a:effectLst>
                  <a:outerShdw blurRad="50800" dist="50800" dir="5400000" algn="ctr">
                    <a:srgbClr val="000000"/>
                  </a:outerShdw>
                </a:effectLst>
                <a:latin typeface="Calibri" panose="020F0502020204030204" pitchFamily="34" charset="0"/>
              </a:rPr>
              <a:t>1 </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Miller, Stephen R.,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Daniel, vol. 18, The New American Commentary </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(p. 76)</a:t>
            </a:r>
            <a:endParaRPr lang="en-US" sz="1800" dirty="0">
              <a:effectLst/>
              <a:latin typeface="Times New Roman" panose="02020603050405020304" pitchFamily="18" charset="0"/>
              <a:ea typeface="Times New Roman" panose="02020603050405020304" pitchFamily="18" charset="0"/>
            </a:endParaRPr>
          </a:p>
          <a:p>
            <a:r>
              <a:rPr lang="en-US" baseline="30000" dirty="0">
                <a:solidFill>
                  <a:srgbClr val="FFFFFF"/>
                </a:solidFill>
                <a:effectLst>
                  <a:outerShdw blurRad="50800" dist="50800" dir="5400000" algn="ctr">
                    <a:srgbClr val="000000"/>
                  </a:outerShdw>
                </a:effectLst>
                <a:latin typeface="Calibri" panose="020F0502020204030204" pitchFamily="34" charset="0"/>
              </a:rPr>
              <a:t>2 </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Young, Edward J.;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The Prophecy of Daniel: A Commentary</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(p.</a:t>
            </a:r>
            <a:r>
              <a:rPr lang="en-US" dirty="0">
                <a:solidFill>
                  <a:schemeClr val="bg1"/>
                </a:solidFill>
                <a:effectLst>
                  <a:outerShdw blurRad="38100" dist="38100" dir="2700000" algn="ctr" rotWithShape="0">
                    <a:schemeClr val="tx1"/>
                  </a:outerShdw>
                </a:effectLst>
              </a:rPr>
              <a:t> 247</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a:t>
            </a:r>
            <a:endParaRPr lang="en-US" sz="1800" dirty="0">
              <a:effectLst/>
              <a:latin typeface="Times New Roman" panose="02020603050405020304" pitchFamily="18" charset="0"/>
              <a:ea typeface="Times New Roman" panose="02020603050405020304" pitchFamily="18" charset="0"/>
            </a:endParaRPr>
          </a:p>
          <a:p>
            <a:pPr lvl="0">
              <a:defRPr/>
            </a:pPr>
            <a:endParaRPr lang="en-US"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82126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 calcmode="lin" valueType="num">
                                      <p:cBhvr>
                                        <p:cTn id="49"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5">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5">
                                            <p:txEl>
                                              <p:pRg st="7" end="7"/>
                                            </p:txEl>
                                          </p:spTgt>
                                        </p:tgtEl>
                                        <p:attrNameLst>
                                          <p:attrName>style.visibility</p:attrName>
                                        </p:attrNameLst>
                                      </p:cBhvr>
                                      <p:to>
                                        <p:strVal val="visible"/>
                                      </p:to>
                                    </p:set>
                                    <p:anim calcmode="lin" valueType="num">
                                      <p:cBhvr>
                                        <p:cTn id="56"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5">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A4DAB4B9-8DAA-BD26-6EEB-E7E9F332C6E9}"/>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4F7ECA6-4125-8C1E-2084-656C03881411}"/>
              </a:ext>
            </a:extLst>
          </p:cNvPr>
          <p:cNvSpPr>
            <a:spLocks noGrp="1"/>
          </p:cNvSpPr>
          <p:nvPr>
            <p:ph idx="1"/>
          </p:nvPr>
        </p:nvSpPr>
        <p:spPr>
          <a:xfrm>
            <a:off x="28197" y="1172817"/>
            <a:ext cx="11975821" cy="5417307"/>
          </a:xfrm>
        </p:spPr>
        <p:txBody>
          <a:bodyPr>
            <a:normAutofit fontScale="85000" lnSpcReduction="20000"/>
          </a:bodyPr>
          <a:lstStyle/>
          <a:p>
            <a:r>
              <a:rPr lang="en-US" sz="3200" dirty="0">
                <a:solidFill>
                  <a:schemeClr val="bg1"/>
                </a:solidFill>
                <a:effectLst>
                  <a:outerShdw blurRad="38100" dist="38100" dir="2700000" algn="ctr" rotWithShape="0">
                    <a:schemeClr val="tx1"/>
                  </a:outerShdw>
                </a:effectLst>
              </a:rPr>
              <a:t>In the meantime Anthony went to Ephesus accompanied by Cleopatra. There he assembled his fleet, which consisted of 800 ships of burden, of which Cleopatra furnished 200 in addition to 20,000 talents, and provisions for the army. </a:t>
            </a:r>
          </a:p>
          <a:p>
            <a:r>
              <a:rPr lang="en-US" sz="3200" dirty="0">
                <a:solidFill>
                  <a:schemeClr val="bg1"/>
                </a:solidFill>
                <a:effectLst>
                  <a:outerShdw blurRad="38100" dist="38100" dir="2700000" algn="ctr" rotWithShape="0">
                    <a:schemeClr val="tx1"/>
                  </a:outerShdw>
                </a:effectLst>
              </a:rPr>
              <a:t>Anthony advanced to Athens, with constantly increasing forces, Augustus being wholly unprepared to fight him; </a:t>
            </a:r>
          </a:p>
          <a:p>
            <a:r>
              <a:rPr lang="en-US" sz="3200" dirty="0">
                <a:solidFill>
                  <a:schemeClr val="bg1"/>
                </a:solidFill>
                <a:effectLst>
                  <a:outerShdw blurRad="38100" dist="38100" dir="2700000" algn="ctr" rotWithShape="0">
                    <a:schemeClr val="tx1"/>
                  </a:outerShdw>
                </a:effectLst>
              </a:rPr>
              <a:t>Plutarch writes concerning this: “</a:t>
            </a:r>
            <a:r>
              <a:rPr lang="en-US" sz="3200" i="1" dirty="0">
                <a:solidFill>
                  <a:schemeClr val="bg1"/>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When Caesar was informed of the magnificence of Anthony’s preparations, he was afraid of being forced into war that summer</a:t>
            </a:r>
            <a:r>
              <a:rPr lang="en-US" sz="3200" dirty="0">
                <a:solidFill>
                  <a:schemeClr val="bg1"/>
                </a:solidFill>
                <a:effectLst>
                  <a:outerShdw blurRad="38100" dist="38100" dir="2700000" algn="ctr" rotWithShape="0">
                    <a:schemeClr val="tx1"/>
                  </a:outerShdw>
                </a:effectLst>
              </a:rPr>
              <a:t>.” </a:t>
            </a:r>
          </a:p>
          <a:p>
            <a:r>
              <a:rPr lang="en-US" sz="3200" dirty="0">
                <a:solidFill>
                  <a:schemeClr val="bg1"/>
                </a:solidFill>
                <a:effectLst>
                  <a:outerShdw blurRad="38100" dist="38100" dir="2700000" algn="ctr" rotWithShape="0">
                    <a:schemeClr val="tx1"/>
                  </a:outerShdw>
                </a:effectLst>
              </a:rPr>
              <a:t>This would have been a disaster for him, for his forces at this point were inadequate. </a:t>
            </a:r>
          </a:p>
          <a:p>
            <a:r>
              <a:rPr lang="en-US" sz="3200" dirty="0">
                <a:solidFill>
                  <a:schemeClr val="bg1"/>
                </a:solidFill>
                <a:effectLst>
                  <a:outerShdw blurRad="38100" dist="38100" dir="2700000" algn="ctr" rotWithShape="0">
                    <a:schemeClr val="tx1"/>
                  </a:outerShdw>
                </a:effectLst>
              </a:rPr>
              <a:t>Thus, a king of the south was the first to make a push in this war, and he pushed with Herod. </a:t>
            </a:r>
          </a:p>
          <a:p>
            <a:r>
              <a:rPr lang="en-US" sz="3200" dirty="0">
                <a:solidFill>
                  <a:schemeClr val="bg1"/>
                </a:solidFill>
                <a:effectLst>
                  <a:outerShdw blurRad="38100" dist="38100" dir="2700000" algn="ctr" rotWithShape="0">
                    <a:schemeClr val="tx1"/>
                  </a:outerShdw>
                </a:effectLst>
              </a:rPr>
              <a:t>Notice that the predictions of the prophet were fulfilled in respect to the character of the forces engaged in the war. </a:t>
            </a:r>
          </a:p>
          <a:p>
            <a:r>
              <a:rPr lang="en-US" sz="3200" dirty="0">
                <a:solidFill>
                  <a:schemeClr val="bg1"/>
                </a:solidFill>
                <a:effectLst>
                  <a:outerShdw blurRad="38100" dist="38100" dir="2700000" algn="ctr" rotWithShape="0">
                    <a:schemeClr val="tx1"/>
                  </a:outerShdw>
                </a:effectLst>
              </a:rPr>
              <a:t>Those forces included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chariots and horsemen</a:t>
            </a:r>
            <a:r>
              <a:rPr lang="en-US" sz="3200" dirty="0">
                <a:solidFill>
                  <a:schemeClr val="bg1"/>
                </a:solidFill>
                <a:effectLst>
                  <a:outerShdw blurRad="38100" dist="38100" dir="2700000" algn="ctr" rotWithShape="0">
                    <a:schemeClr val="tx1"/>
                  </a:outerShdw>
                </a:effectLst>
              </a:rPr>
              <a:t>”, and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many ships</a:t>
            </a:r>
            <a:r>
              <a:rPr lang="en-US" sz="3200" dirty="0">
                <a:solidFill>
                  <a:schemeClr val="bg1"/>
                </a:solidFill>
                <a:effectLst>
                  <a:outerShdw blurRad="38100" dist="38100" dir="2700000" algn="ctr" rotWithShape="0">
                    <a:schemeClr val="tx1"/>
                  </a:outerShdw>
                </a:effectLst>
              </a:rPr>
              <a:t>”. </a:t>
            </a:r>
          </a:p>
        </p:txBody>
      </p:sp>
      <p:sp>
        <p:nvSpPr>
          <p:cNvPr id="7" name="Title 1">
            <a:extLst>
              <a:ext uri="{FF2B5EF4-FFF2-40B4-BE49-F238E27FC236}">
                <a16:creationId xmlns:a16="http://schemas.microsoft.com/office/drawing/2014/main" id="{2E5BE94A-0220-81FE-A1C9-FE23877DC7EC}"/>
              </a:ext>
            </a:extLst>
          </p:cNvPr>
          <p:cNvSpPr>
            <a:spLocks noGrp="1"/>
          </p:cNvSpPr>
          <p:nvPr>
            <p:ph type="title"/>
          </p:nvPr>
        </p:nvSpPr>
        <p:spPr>
          <a:xfrm>
            <a:off x="0" y="9"/>
            <a:ext cx="12192000" cy="1105222"/>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11:40</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the time of the end, the king of the south shall attack him, but the king of the north shall rush upon him like a whirlwind, with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chariots and horsemen, and with many ships</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he shall come into countries and shall overflow and pass through.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F709F063-3BC8-A63E-D8D8-9614B9AA3BE9}"/>
              </a:ext>
            </a:extLst>
          </p:cNvPr>
          <p:cNvSpPr txBox="1"/>
          <p:nvPr/>
        </p:nvSpPr>
        <p:spPr>
          <a:xfrm>
            <a:off x="0" y="6488660"/>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Mauro, Philip,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The Seventy Weeks: And the Great Tribulation </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(p.70)</a:t>
            </a:r>
          </a:p>
        </p:txBody>
      </p:sp>
    </p:spTree>
    <p:extLst>
      <p:ext uri="{BB962C8B-B14F-4D97-AF65-F5344CB8AC3E}">
        <p14:creationId xmlns:p14="http://schemas.microsoft.com/office/powerpoint/2010/main" val="330244329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p:cTn id="35"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 calcmode="lin" valueType="num">
                                      <p:cBhvr>
                                        <p:cTn id="42"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7785BBA1-25C5-8D78-C47A-79BEFE7DD2C6}"/>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412B4E2-DD1A-C3CB-18F2-A39CFFBF982E}"/>
              </a:ext>
            </a:extLst>
          </p:cNvPr>
          <p:cNvSpPr>
            <a:spLocks noGrp="1"/>
          </p:cNvSpPr>
          <p:nvPr>
            <p:ph idx="1"/>
          </p:nvPr>
        </p:nvSpPr>
        <p:spPr>
          <a:xfrm>
            <a:off x="28197" y="1172817"/>
            <a:ext cx="11975821" cy="5417307"/>
          </a:xfrm>
        </p:spPr>
        <p:txBody>
          <a:bodyPr>
            <a:normAutofit fontScale="92500" lnSpcReduction="10000"/>
          </a:bodyPr>
          <a:lstStyle/>
          <a:p>
            <a:r>
              <a:rPr lang="en-US" sz="3200" dirty="0">
                <a:solidFill>
                  <a:schemeClr val="bg1"/>
                </a:solidFill>
                <a:effectLst>
                  <a:outerShdw blurRad="38100" dist="38100" dir="2700000" algn="ctr" rotWithShape="0">
                    <a:schemeClr val="tx1"/>
                  </a:outerShdw>
                </a:effectLst>
              </a:rPr>
              <a:t>A strange feature of the battle is that, Anthony’s foot soldiers </a:t>
            </a:r>
            <a:r>
              <a:rPr lang="en-US" sz="3200" b="1" i="1" dirty="0">
                <a:solidFill>
                  <a:schemeClr val="bg1"/>
                </a:solidFill>
                <a:effectLst>
                  <a:outerShdw blurRad="38100" dist="38100" dir="2700000" algn="ctr" rotWithShape="0">
                    <a:schemeClr val="tx1"/>
                  </a:outerShdw>
                </a:effectLst>
              </a:rPr>
              <a:t>outnumbered</a:t>
            </a:r>
            <a:r>
              <a:rPr lang="en-US" sz="3200" dirty="0">
                <a:solidFill>
                  <a:schemeClr val="bg1"/>
                </a:solidFill>
                <a:effectLst>
                  <a:outerShdw blurRad="38100" dist="38100" dir="2700000" algn="ctr" rotWithShape="0">
                    <a:schemeClr val="tx1"/>
                  </a:outerShdw>
                </a:effectLst>
              </a:rPr>
              <a:t> those of Augustus, and  although his generals urged him to engage in a land battle, nevertheless (to quote again from Plutarch): “</a:t>
            </a:r>
            <a:r>
              <a:rPr lang="en-US" sz="3200" i="1" dirty="0">
                <a:solidFill>
                  <a:schemeClr val="bg1"/>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Such a slave was he to the will of a woman that, to gratify her, though much superior on land, he put his whole confidence in the navy; not withstanding that the ships had not half their complement of men</a:t>
            </a:r>
            <a:r>
              <a:rPr lang="en-US" sz="3200" dirty="0">
                <a:solidFill>
                  <a:schemeClr val="bg1"/>
                </a:solidFill>
                <a:effectLst>
                  <a:outerShdw blurRad="38100" dist="38100" dir="2700000" algn="ctr" rotWithShape="0">
                    <a:schemeClr val="tx1"/>
                  </a:outerShdw>
                </a:effectLst>
              </a:rPr>
              <a:t>.” </a:t>
            </a:r>
          </a:p>
          <a:p>
            <a:r>
              <a:rPr lang="en-US" sz="3200" dirty="0">
                <a:solidFill>
                  <a:schemeClr val="bg1"/>
                </a:solidFill>
                <a:effectLst>
                  <a:outerShdw blurRad="38100" dist="38100" dir="2700000" algn="ctr" rotWithShape="0">
                    <a:schemeClr val="tx1"/>
                  </a:outerShdw>
                </a:effectLst>
              </a:rPr>
              <a:t>This brought on the great naval fight of Actium, which ended in a complete victory for Augustus; which did result in a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king of the north </a:t>
            </a:r>
            <a:r>
              <a:rPr lang="en-US" sz="3200" dirty="0">
                <a:solidFill>
                  <a:schemeClr val="bg1"/>
                </a:solidFill>
                <a:effectLst>
                  <a:outerShdw blurRad="38100" dist="38100" dir="2700000" algn="ctr" rotWithShape="0">
                    <a:schemeClr val="tx1"/>
                  </a:outerShdw>
                </a:effectLst>
              </a:rPr>
              <a:t>” coming upon a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king of the south </a:t>
            </a:r>
            <a:r>
              <a:rPr lang="en-US" sz="3200" dirty="0">
                <a:solidFill>
                  <a:schemeClr val="bg1"/>
                </a:solidFill>
                <a:effectLst>
                  <a:outerShdw blurRad="38100" dist="38100" dir="2700000" algn="ctr" rotWithShape="0">
                    <a:schemeClr val="tx1"/>
                  </a:outerShdw>
                </a:effectLst>
              </a:rPr>
              <a:t>”,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like a whirlwind, with chariots and horsemen, and with many ships</a:t>
            </a:r>
            <a:r>
              <a:rPr lang="en-US" sz="3200" dirty="0">
                <a:solidFill>
                  <a:schemeClr val="bg1"/>
                </a:solidFill>
                <a:effectLst>
                  <a:outerShdw blurRad="38100" dist="38100" dir="2700000" algn="ctr" rotWithShape="0">
                    <a:schemeClr val="tx1"/>
                  </a:outerShdw>
                </a:effectLst>
              </a:rPr>
              <a:t>”. </a:t>
            </a:r>
          </a:p>
          <a:p>
            <a:r>
              <a:rPr lang="en-US" sz="3200" dirty="0">
                <a:solidFill>
                  <a:schemeClr val="bg1"/>
                </a:solidFill>
                <a:effectLst>
                  <a:outerShdw blurRad="38100" dist="38100" dir="2700000" algn="ctr" rotWithShape="0">
                    <a:schemeClr val="tx1"/>
                  </a:outerShdw>
                </a:effectLst>
              </a:rPr>
              <a:t>Plutarch records that, after the disaster at Actium, Anthony’s infantry deserted him. </a:t>
            </a:r>
          </a:p>
          <a:p>
            <a:r>
              <a:rPr lang="en-US" sz="3200" dirty="0">
                <a:solidFill>
                  <a:schemeClr val="bg1"/>
                </a:solidFill>
                <a:effectLst>
                  <a:outerShdw blurRad="38100" dist="38100" dir="2700000" algn="ctr" rotWithShape="0">
                    <a:schemeClr val="tx1"/>
                  </a:outerShdw>
                </a:effectLst>
              </a:rPr>
              <a:t>This sealed the fate of Anthony and Cleopatra.</a:t>
            </a:r>
          </a:p>
          <a:p>
            <a:endParaRPr lang="en-US" sz="3200" dirty="0">
              <a:solidFill>
                <a:schemeClr val="bg1"/>
              </a:solidFill>
              <a:effectLst>
                <a:outerShdw blurRad="38100" dist="38100" dir="2700000" algn="ctr" rotWithShape="0">
                  <a:schemeClr val="tx1"/>
                </a:outerShdw>
              </a:effectLst>
            </a:endParaRPr>
          </a:p>
        </p:txBody>
      </p:sp>
      <p:sp>
        <p:nvSpPr>
          <p:cNvPr id="7" name="Title 1">
            <a:extLst>
              <a:ext uri="{FF2B5EF4-FFF2-40B4-BE49-F238E27FC236}">
                <a16:creationId xmlns:a16="http://schemas.microsoft.com/office/drawing/2014/main" id="{10209DCB-CB6F-4BB9-2ACB-C73D2012FE0F}"/>
              </a:ext>
            </a:extLst>
          </p:cNvPr>
          <p:cNvSpPr>
            <a:spLocks noGrp="1"/>
          </p:cNvSpPr>
          <p:nvPr>
            <p:ph type="title"/>
          </p:nvPr>
        </p:nvSpPr>
        <p:spPr>
          <a:xfrm>
            <a:off x="0" y="9"/>
            <a:ext cx="12192000" cy="1105222"/>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11:40</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the time of the end,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king of the south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shall attack him, but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king of the north shall rush upon him like a whirlwind, with chariots and horsemen, and with many ships</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he shall come into countries and shall overflow and pass through.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1AD25591-9B8E-F44A-0089-FFAC84E4FF8C}"/>
              </a:ext>
            </a:extLst>
          </p:cNvPr>
          <p:cNvSpPr txBox="1"/>
          <p:nvPr/>
        </p:nvSpPr>
        <p:spPr>
          <a:xfrm>
            <a:off x="0" y="6488660"/>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Mauro, Philip,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The Seventy Weeks: And the Great Tribulation </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(p.70)</a:t>
            </a:r>
          </a:p>
        </p:txBody>
      </p:sp>
    </p:spTree>
    <p:extLst>
      <p:ext uri="{BB962C8B-B14F-4D97-AF65-F5344CB8AC3E}">
        <p14:creationId xmlns:p14="http://schemas.microsoft.com/office/powerpoint/2010/main" val="54911379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0E1E4C28-692A-BDDE-9955-B1E35C25138F}"/>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454437A-50D6-4F03-466C-74AAD4553CB5}"/>
              </a:ext>
            </a:extLst>
          </p:cNvPr>
          <p:cNvSpPr>
            <a:spLocks noGrp="1"/>
          </p:cNvSpPr>
          <p:nvPr>
            <p:ph idx="1"/>
          </p:nvPr>
        </p:nvSpPr>
        <p:spPr>
          <a:xfrm>
            <a:off x="28197" y="1172817"/>
            <a:ext cx="11975821" cy="5417307"/>
          </a:xfrm>
        </p:spPr>
        <p:txBody>
          <a:bodyPr>
            <a:normAutofit/>
          </a:bodyPr>
          <a:lstStyle/>
          <a:p>
            <a:r>
              <a:rPr lang="en-US" sz="3200" dirty="0">
                <a:solidFill>
                  <a:schemeClr val="bg1"/>
                </a:solidFill>
                <a:effectLst>
                  <a:outerShdw blurRad="38100" dist="38100" dir="2700000" algn="ctr" rotWithShape="0">
                    <a:schemeClr val="tx1"/>
                  </a:outerShdw>
                </a:effectLst>
              </a:rPr>
              <a:t>Augustus, referred to here as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He</a:t>
            </a:r>
            <a:r>
              <a:rPr lang="en-US" sz="3200" dirty="0">
                <a:solidFill>
                  <a:schemeClr val="bg1"/>
                </a:solidFill>
                <a:effectLst>
                  <a:outerShdw blurRad="38100" dist="38100" dir="2700000" algn="ctr" rotWithShape="0">
                    <a:schemeClr val="tx1"/>
                  </a:outerShdw>
                </a:effectLst>
              </a:rPr>
              <a:t>”</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3200" dirty="0">
                <a:solidFill>
                  <a:schemeClr val="bg1"/>
                </a:solidFill>
                <a:effectLst>
                  <a:outerShdw blurRad="38100" dist="38100" dir="2700000" algn="ctr" rotWithShape="0">
                    <a:schemeClr val="tx1"/>
                  </a:outerShdw>
                </a:effectLst>
              </a:rPr>
              <a:t>will come from the north and enter the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glorious land</a:t>
            </a:r>
            <a:r>
              <a:rPr lang="en-US" sz="3200" dirty="0">
                <a:solidFill>
                  <a:schemeClr val="bg1"/>
                </a:solidFill>
                <a:effectLst>
                  <a:outerShdw blurRad="38100" dist="38100" dir="2700000" algn="ctr" rotWithShape="0">
                    <a:schemeClr val="tx1"/>
                  </a:outerShdw>
                </a:effectLst>
              </a:rPr>
              <a:t>” (Judea) with Herod's assistance, leading to overthrows in many regions. </a:t>
            </a:r>
          </a:p>
          <a:p>
            <a:r>
              <a:rPr lang="en-US" sz="3200" dirty="0">
                <a:solidFill>
                  <a:schemeClr val="bg1"/>
                </a:solidFill>
                <a:effectLst>
                  <a:outerShdw blurRad="38100" dist="38100" dir="2700000" algn="ctr" rotWithShape="0">
                    <a:schemeClr val="tx1"/>
                  </a:outerShdw>
                </a:effectLst>
              </a:rPr>
              <a:t>But Edom, Moab, and Ammon (regions south and east of Judea) escape his direct control, as they were not fully subdued.</a:t>
            </a:r>
          </a:p>
        </p:txBody>
      </p:sp>
      <p:sp>
        <p:nvSpPr>
          <p:cNvPr id="7" name="Title 1">
            <a:extLst>
              <a:ext uri="{FF2B5EF4-FFF2-40B4-BE49-F238E27FC236}">
                <a16:creationId xmlns:a16="http://schemas.microsoft.com/office/drawing/2014/main" id="{05118B49-FB74-FA4C-17FB-2D416CFC3684}"/>
              </a:ext>
            </a:extLst>
          </p:cNvPr>
          <p:cNvSpPr>
            <a:spLocks noGrp="1"/>
          </p:cNvSpPr>
          <p:nvPr>
            <p:ph type="title"/>
          </p:nvPr>
        </p:nvSpPr>
        <p:spPr>
          <a:xfrm>
            <a:off x="0" y="9"/>
            <a:ext cx="12192000" cy="1105222"/>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11:41</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He</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shall come into the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glorious land</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tens of thousands shall fall, but these shall be delivered out of his hand: Edom and Moab and the main part of the Ammonites.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70660A9C-801B-7BCF-CE4B-D344B3EAA9D1}"/>
              </a:ext>
            </a:extLst>
          </p:cNvPr>
          <p:cNvSpPr txBox="1"/>
          <p:nvPr/>
        </p:nvSpPr>
        <p:spPr>
          <a:xfrm>
            <a:off x="0" y="6488660"/>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Mauro, Philip,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The Seventy Weeks: And the Great Tribulation </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(p.70)</a:t>
            </a:r>
          </a:p>
        </p:txBody>
      </p:sp>
    </p:spTree>
    <p:extLst>
      <p:ext uri="{BB962C8B-B14F-4D97-AF65-F5344CB8AC3E}">
        <p14:creationId xmlns:p14="http://schemas.microsoft.com/office/powerpoint/2010/main" val="413529159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BD2FD5EC-7B19-F8CE-B69F-EC0B364F703C}"/>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53BE374-D4F8-5191-4E48-335955AF0CB4}"/>
              </a:ext>
            </a:extLst>
          </p:cNvPr>
          <p:cNvSpPr>
            <a:spLocks noGrp="1"/>
          </p:cNvSpPr>
          <p:nvPr>
            <p:ph idx="1"/>
          </p:nvPr>
        </p:nvSpPr>
        <p:spPr>
          <a:xfrm>
            <a:off x="36905" y="1650274"/>
            <a:ext cx="11975821" cy="4926787"/>
          </a:xfrm>
        </p:spPr>
        <p:txBody>
          <a:bodyPr>
            <a:normAutofit/>
          </a:bodyPr>
          <a:lstStyle/>
          <a:p>
            <a:r>
              <a:rPr lang="en-US" sz="3200" dirty="0">
                <a:solidFill>
                  <a:schemeClr val="bg1"/>
                </a:solidFill>
                <a:effectLst>
                  <a:outerShdw blurRad="38100" dist="38100" dir="2700000" algn="ctr" rotWithShape="0">
                    <a:schemeClr val="tx1"/>
                  </a:outerShdw>
                </a:effectLst>
              </a:rPr>
              <a:t>Here we see Augustus conquers Egypt, gaining control over its vast treasures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of gold and of silver, and all the precious things of Egypt</a:t>
            </a:r>
            <a:r>
              <a:rPr lang="en-US" sz="3200" dirty="0">
                <a:solidFill>
                  <a:schemeClr val="bg1"/>
                </a:solidFill>
                <a:effectLst>
                  <a:outerShdw blurRad="38100" dist="38100" dir="2700000" algn="ctr" rotWithShape="0">
                    <a:schemeClr val="tx1"/>
                  </a:outerShdw>
                </a:effectLst>
              </a:rPr>
              <a:t>”). </a:t>
            </a:r>
          </a:p>
          <a:p>
            <a:r>
              <a:rPr lang="en-US" sz="3200" dirty="0">
                <a:solidFill>
                  <a:schemeClr val="bg1"/>
                </a:solidFill>
                <a:effectLst>
                  <a:outerShdw blurRad="38100" dist="38100" dir="2700000" algn="ctr" rotWithShape="0">
                    <a:schemeClr val="tx1"/>
                  </a:outerShdw>
                </a:effectLst>
              </a:rPr>
              <a:t>Libya and Ethiopia (Cush) fall under his influence or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in his train</a:t>
            </a:r>
            <a:r>
              <a:rPr lang="en-US" sz="3200" dirty="0">
                <a:solidFill>
                  <a:schemeClr val="bg1"/>
                </a:solidFill>
                <a:effectLst>
                  <a:outerShdw blurRad="38100" dist="38100" dir="2700000" algn="ctr" rotWithShape="0">
                    <a:schemeClr val="tx1"/>
                  </a:outerShdw>
                </a:effectLst>
              </a:rPr>
              <a:t>” (following him submissively), through Roman generals.</a:t>
            </a:r>
          </a:p>
          <a:p>
            <a:r>
              <a:rPr lang="en-US" sz="3200" dirty="0">
                <a:solidFill>
                  <a:schemeClr val="bg1"/>
                </a:solidFill>
                <a:effectLst>
                  <a:outerShdw blurRad="38100" dist="38100" dir="2700000" algn="ctr" rotWithShape="0">
                    <a:schemeClr val="tx1"/>
                  </a:outerShdw>
                </a:effectLst>
              </a:rPr>
              <a:t>Egypt's wealth was crucial in Herod's time, funding Roman expansions. </a:t>
            </a:r>
          </a:p>
          <a:p>
            <a:r>
              <a:rPr lang="en-US" sz="3200" dirty="0">
                <a:solidFill>
                  <a:schemeClr val="bg1"/>
                </a:solidFill>
                <a:effectLst>
                  <a:outerShdw blurRad="38100" dist="38100" dir="2700000" algn="ctr" rotWithShape="0">
                    <a:schemeClr val="tx1"/>
                  </a:outerShdw>
                </a:effectLst>
              </a:rPr>
              <a:t>Mauro ties this to the timeline after Actium (30 BC), when Augustus annexed Egypt.</a:t>
            </a:r>
          </a:p>
        </p:txBody>
      </p:sp>
      <p:sp>
        <p:nvSpPr>
          <p:cNvPr id="7" name="Title 1">
            <a:extLst>
              <a:ext uri="{FF2B5EF4-FFF2-40B4-BE49-F238E27FC236}">
                <a16:creationId xmlns:a16="http://schemas.microsoft.com/office/drawing/2014/main" id="{E6354AE9-81E8-4BAC-E4D0-C3BD3AE8DDF2}"/>
              </a:ext>
            </a:extLst>
          </p:cNvPr>
          <p:cNvSpPr>
            <a:spLocks noGrp="1"/>
          </p:cNvSpPr>
          <p:nvPr>
            <p:ph type="title"/>
          </p:nvPr>
        </p:nvSpPr>
        <p:spPr>
          <a:xfrm>
            <a:off x="0" y="9"/>
            <a:ext cx="12192000" cy="1375945"/>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11:42</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He shall stretch out his hand against the countries, and the land of Egypt shall not escape.</a:t>
            </a:r>
            <a:b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b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43</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He shall become ruler of the treasures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of gold and of silver, and all the precious things of Egypt</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the Libyans and the Cushites shall follow in his train.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91619606-4BCF-8B22-F361-DB9384B03143}"/>
              </a:ext>
            </a:extLst>
          </p:cNvPr>
          <p:cNvSpPr txBox="1"/>
          <p:nvPr/>
        </p:nvSpPr>
        <p:spPr>
          <a:xfrm>
            <a:off x="0" y="6488660"/>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Mauro, Philip,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The Seventy Weeks: And the Great Tribulation </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(p.70)</a:t>
            </a:r>
          </a:p>
        </p:txBody>
      </p:sp>
    </p:spTree>
    <p:extLst>
      <p:ext uri="{BB962C8B-B14F-4D97-AF65-F5344CB8AC3E}">
        <p14:creationId xmlns:p14="http://schemas.microsoft.com/office/powerpoint/2010/main" val="238805202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692980CF-8432-9F1C-D718-AFEFA54E0205}"/>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771280D-9599-CF4C-5CF8-72D19BDF8FE7}"/>
              </a:ext>
            </a:extLst>
          </p:cNvPr>
          <p:cNvSpPr>
            <a:spLocks noGrp="1"/>
          </p:cNvSpPr>
          <p:nvPr>
            <p:ph idx="1"/>
          </p:nvPr>
        </p:nvSpPr>
        <p:spPr>
          <a:xfrm>
            <a:off x="36905" y="1293224"/>
            <a:ext cx="11975821" cy="5283838"/>
          </a:xfrm>
        </p:spPr>
        <p:txBody>
          <a:bodyPr>
            <a:normAutofit/>
          </a:bodyPr>
          <a:lstStyle/>
          <a:p>
            <a:r>
              <a:rPr lang="en-US" sz="3200" dirty="0">
                <a:solidFill>
                  <a:schemeClr val="bg1"/>
                </a:solidFill>
                <a:effectLst>
                  <a:outerShdw blurRad="38100" dist="38100" dir="2700000" algn="ctr" rotWithShape="0">
                    <a:schemeClr val="tx1"/>
                  </a:outerShdw>
                </a:effectLst>
              </a:rPr>
              <a:t>“</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news from the east </a:t>
            </a:r>
            <a:r>
              <a:rPr lang="en-US" sz="3200" dirty="0">
                <a:solidFill>
                  <a:schemeClr val="bg1"/>
                </a:solidFill>
                <a:effectLst>
                  <a:outerShdw blurRad="38100" dist="38100" dir="2700000" algn="ctr" rotWithShape="0">
                    <a:schemeClr val="tx1"/>
                  </a:outerShdw>
                </a:effectLst>
              </a:rPr>
              <a:t>” could refer to the wise men's arrival (Magi from Persia/Babylon), troubling Herod and leading to the slaughter of Bethlehem's infants (Matthew 2:1–16). </a:t>
            </a:r>
          </a:p>
          <a:p>
            <a:r>
              <a:rPr lang="en-US" sz="3200" dirty="0">
                <a:solidFill>
                  <a:schemeClr val="bg1"/>
                </a:solidFill>
                <a:effectLst>
                  <a:outerShdw blurRad="38100" dist="38100" dir="2700000" algn="ctr" rotWithShape="0">
                    <a:schemeClr val="tx1"/>
                  </a:outerShdw>
                </a:effectLst>
              </a:rPr>
              <a:t>“</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news from the north</a:t>
            </a:r>
            <a:r>
              <a:rPr lang="en-US" sz="3200" dirty="0">
                <a:solidFill>
                  <a:schemeClr val="bg1"/>
                </a:solidFill>
                <a:effectLst>
                  <a:outerShdw blurRad="38100" dist="38100" dir="2700000" algn="ctr" rotWithShape="0">
                    <a:schemeClr val="tx1"/>
                  </a:outerShdw>
                </a:effectLst>
              </a:rPr>
              <a:t>” may be a reference to Antipater's conspiracy from Rome, inciting Herod's fury against his own sons – leading to his execution of Aristobulus and Alexander.</a:t>
            </a:r>
          </a:p>
          <a:p>
            <a:r>
              <a:rPr lang="en-US" sz="3200" dirty="0">
                <a:solidFill>
                  <a:schemeClr val="bg1"/>
                </a:solidFill>
                <a:effectLst>
                  <a:outerShdw blurRad="38100" dist="38100" dir="2700000" algn="ctr" rotWithShape="0">
                    <a:schemeClr val="tx1"/>
                  </a:outerShdw>
                </a:effectLst>
              </a:rPr>
              <a:t>A picture is being painted here of Herod’s troubled state and destructive fury.</a:t>
            </a:r>
          </a:p>
        </p:txBody>
      </p:sp>
      <p:sp>
        <p:nvSpPr>
          <p:cNvPr id="7" name="Title 1">
            <a:extLst>
              <a:ext uri="{FF2B5EF4-FFF2-40B4-BE49-F238E27FC236}">
                <a16:creationId xmlns:a16="http://schemas.microsoft.com/office/drawing/2014/main" id="{380C2A6F-7A99-A99F-C0CB-93370F076955}"/>
              </a:ext>
            </a:extLst>
          </p:cNvPr>
          <p:cNvSpPr>
            <a:spLocks noGrp="1"/>
          </p:cNvSpPr>
          <p:nvPr>
            <p:ph type="title"/>
          </p:nvPr>
        </p:nvSpPr>
        <p:spPr>
          <a:xfrm>
            <a:off x="0" y="10"/>
            <a:ext cx="12192000" cy="1023248"/>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11:44</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But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news from the east and the north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shall alarm him, and he shall go out with great fury to destroy and devote many to destruction.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E310C3C5-D6A5-FAF8-A245-FEB8D829DF0E}"/>
              </a:ext>
            </a:extLst>
          </p:cNvPr>
          <p:cNvSpPr txBox="1"/>
          <p:nvPr/>
        </p:nvSpPr>
        <p:spPr>
          <a:xfrm>
            <a:off x="0" y="6488660"/>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Mauro, Philip,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The Seventy Weeks: And the Great Tribulation </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(p.70)</a:t>
            </a:r>
          </a:p>
        </p:txBody>
      </p:sp>
    </p:spTree>
    <p:extLst>
      <p:ext uri="{BB962C8B-B14F-4D97-AF65-F5344CB8AC3E}">
        <p14:creationId xmlns:p14="http://schemas.microsoft.com/office/powerpoint/2010/main" val="295621175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46BB2B77-8B12-3229-9EB4-6AFE91046864}"/>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D59C9D4-3663-481C-870B-95E55A45A727}"/>
              </a:ext>
            </a:extLst>
          </p:cNvPr>
          <p:cNvSpPr>
            <a:spLocks noGrp="1"/>
          </p:cNvSpPr>
          <p:nvPr>
            <p:ph idx="1"/>
          </p:nvPr>
        </p:nvSpPr>
        <p:spPr>
          <a:xfrm>
            <a:off x="36905" y="1293224"/>
            <a:ext cx="11975821" cy="5283838"/>
          </a:xfrm>
        </p:spPr>
        <p:txBody>
          <a:bodyPr>
            <a:normAutofit/>
          </a:bodyPr>
          <a:lstStyle/>
          <a:p>
            <a:r>
              <a:rPr lang="en-US" sz="3200" dirty="0">
                <a:solidFill>
                  <a:schemeClr val="bg1"/>
                </a:solidFill>
                <a:effectLst>
                  <a:outerShdw blurRad="38100" dist="38100" dir="2700000" algn="ctr" rotWithShape="0">
                    <a:schemeClr val="tx1"/>
                  </a:outerShdw>
                </a:effectLst>
              </a:rPr>
              <a:t>Here we see a possible reference to palaces built by Herod in Jerusalem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between</a:t>
            </a:r>
            <a:r>
              <a:rPr lang="en-US" sz="3200" dirty="0">
                <a:solidFill>
                  <a:schemeClr val="bg1"/>
                </a:solidFill>
                <a:effectLst>
                  <a:outerShdw blurRad="38100" dist="38100" dir="2700000" algn="ctr" rotWithShape="0">
                    <a:schemeClr val="tx1"/>
                  </a:outerShdw>
                </a:effectLst>
              </a:rPr>
              <a:t>”:</a:t>
            </a:r>
          </a:p>
          <a:p>
            <a:pPr lvl="1"/>
            <a:r>
              <a:rPr lang="en-US" sz="2800" dirty="0">
                <a:solidFill>
                  <a:schemeClr val="bg1"/>
                </a:solidFill>
                <a:effectLst>
                  <a:outerShdw blurRad="38100" dist="38100" dir="2700000" algn="ctr" rotWithShape="0">
                    <a:schemeClr val="tx1"/>
                  </a:outerShdw>
                </a:effectLst>
              </a:rPr>
              <a:t>“</a:t>
            </a:r>
            <a:r>
              <a:rPr lang="en-US" sz="28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sea</a:t>
            </a:r>
            <a:r>
              <a:rPr lang="en-US" sz="2800" dirty="0">
                <a:solidFill>
                  <a:schemeClr val="bg1"/>
                </a:solidFill>
                <a:effectLst>
                  <a:outerShdw blurRad="38100" dist="38100" dir="2700000" algn="ctr" rotWithShape="0">
                    <a:schemeClr val="tx1"/>
                  </a:outerShdw>
                </a:effectLst>
              </a:rPr>
              <a:t>” – i.e., the Mediterranean Sea </a:t>
            </a:r>
          </a:p>
          <a:p>
            <a:pPr lvl="1"/>
            <a:r>
              <a:rPr lang="en-US" sz="2800" dirty="0">
                <a:solidFill>
                  <a:schemeClr val="bg1"/>
                </a:solidFill>
                <a:effectLst>
                  <a:outerShdw blurRad="38100" dist="38100" dir="2700000" algn="ctr" rotWithShape="0">
                    <a:schemeClr val="tx1"/>
                  </a:outerShdw>
                </a:effectLst>
              </a:rPr>
              <a:t>and the “</a:t>
            </a:r>
            <a:r>
              <a:rPr lang="en-US" sz="28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glorious holy mountain</a:t>
            </a:r>
            <a:r>
              <a:rPr lang="en-US" sz="2800" dirty="0">
                <a:solidFill>
                  <a:schemeClr val="bg1"/>
                </a:solidFill>
                <a:effectLst>
                  <a:outerShdw blurRad="38100" dist="38100" dir="2700000" algn="ctr" rotWithShape="0">
                    <a:schemeClr val="tx1"/>
                  </a:outerShdw>
                </a:effectLst>
              </a:rPr>
              <a:t>” – i.e., Mount Zion </a:t>
            </a:r>
          </a:p>
          <a:p>
            <a:r>
              <a:rPr lang="en-US" sz="3200" dirty="0">
                <a:solidFill>
                  <a:schemeClr val="bg1"/>
                </a:solidFill>
                <a:effectLst>
                  <a:outerShdw blurRad="38100" dist="38100" dir="2700000" algn="ctr" rotWithShape="0">
                    <a:schemeClr val="tx1"/>
                  </a:outerShdw>
                </a:effectLst>
              </a:rPr>
              <a:t>“</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Yet he shall come to his end, with none to help him. </a:t>
            </a:r>
            <a:r>
              <a:rPr lang="en-US" sz="3200" dirty="0">
                <a:solidFill>
                  <a:schemeClr val="bg1"/>
                </a:solidFill>
                <a:effectLst>
                  <a:outerShdw blurRad="38100" dist="38100" dir="2700000" algn="ctr" rotWithShape="0">
                    <a:schemeClr val="tx1"/>
                  </a:outerShdw>
                </a:effectLst>
              </a:rPr>
              <a:t>” – Herod dies alone, tormented by diseases and remorse, with failed attempts to secure sympathy (e.g., ordering Jewish leaders killed at his death, a command that goes unfulfilled).</a:t>
            </a:r>
          </a:p>
        </p:txBody>
      </p:sp>
      <p:sp>
        <p:nvSpPr>
          <p:cNvPr id="7" name="Title 1">
            <a:extLst>
              <a:ext uri="{FF2B5EF4-FFF2-40B4-BE49-F238E27FC236}">
                <a16:creationId xmlns:a16="http://schemas.microsoft.com/office/drawing/2014/main" id="{45E19832-0741-F415-63E0-AF39180DFC73}"/>
              </a:ext>
            </a:extLst>
          </p:cNvPr>
          <p:cNvSpPr>
            <a:spLocks noGrp="1"/>
          </p:cNvSpPr>
          <p:nvPr>
            <p:ph type="title"/>
          </p:nvPr>
        </p:nvSpPr>
        <p:spPr>
          <a:xfrm>
            <a:off x="0" y="10"/>
            <a:ext cx="12192000" cy="1023248"/>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11:45</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he shall pitch his palatial tents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between the sea and the glorious holy mountain</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Yet he shall come to his end, with none to help hi</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m.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BB9DCA97-E140-BC27-EBD4-8111CD15A4F2}"/>
              </a:ext>
            </a:extLst>
          </p:cNvPr>
          <p:cNvSpPr txBox="1"/>
          <p:nvPr/>
        </p:nvSpPr>
        <p:spPr>
          <a:xfrm>
            <a:off x="0" y="6488660"/>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Mauro, Philip,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The Seventy Weeks: And the Great Tribulation </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(p.70)</a:t>
            </a:r>
          </a:p>
        </p:txBody>
      </p:sp>
    </p:spTree>
    <p:extLst>
      <p:ext uri="{BB962C8B-B14F-4D97-AF65-F5344CB8AC3E}">
        <p14:creationId xmlns:p14="http://schemas.microsoft.com/office/powerpoint/2010/main" val="263841433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a:extLst>
            <a:ext uri="{FF2B5EF4-FFF2-40B4-BE49-F238E27FC236}">
              <a16:creationId xmlns:a16="http://schemas.microsoft.com/office/drawing/2014/main" id="{98C14BA4-F166-5C12-0865-3C964C9D97E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B96298A-6732-3439-0110-16F8CF119513}"/>
              </a:ext>
            </a:extLst>
          </p:cNvPr>
          <p:cNvSpPr>
            <a:spLocks noGrp="1"/>
          </p:cNvSpPr>
          <p:nvPr>
            <p:ph type="title"/>
          </p:nvPr>
        </p:nvSpPr>
        <p:spPr>
          <a:xfrm>
            <a:off x="0" y="0"/>
            <a:ext cx="12192000" cy="588394"/>
          </a:xfrm>
        </p:spPr>
        <p:txBody>
          <a:bodyPr>
            <a:noAutofit/>
          </a:bodyPr>
          <a:lstStyle/>
          <a:p>
            <a:pPr algn="ctr"/>
            <a:r>
              <a:rPr lang="en-US" b="1" dirty="0">
                <a:effectLst/>
                <a:latin typeface="+mn-lt"/>
              </a:rPr>
              <a:t>Class Discussion Time</a:t>
            </a:r>
            <a:endParaRPr lang="en-US" dirty="0">
              <a:effectLst/>
              <a:latin typeface="+mn-lt"/>
            </a:endParaRPr>
          </a:p>
        </p:txBody>
      </p:sp>
      <p:sp>
        <p:nvSpPr>
          <p:cNvPr id="2" name="Content Placeholder 1">
            <a:extLst>
              <a:ext uri="{FF2B5EF4-FFF2-40B4-BE49-F238E27FC236}">
                <a16:creationId xmlns:a16="http://schemas.microsoft.com/office/drawing/2014/main" id="{DE78001D-55C9-01A4-5E53-A75D94FE5B1F}"/>
              </a:ext>
            </a:extLst>
          </p:cNvPr>
          <p:cNvSpPr>
            <a:spLocks noGrp="1"/>
          </p:cNvSpPr>
          <p:nvPr>
            <p:ph idx="1"/>
          </p:nvPr>
        </p:nvSpPr>
        <p:spPr>
          <a:xfrm>
            <a:off x="246490" y="588394"/>
            <a:ext cx="11545293" cy="6117205"/>
          </a:xfrm>
        </p:spPr>
        <p:txBody>
          <a:bodyPr>
            <a:normAutofit fontScale="85000" lnSpcReduction="20000"/>
          </a:bodyPr>
          <a:lstStyle/>
          <a:p>
            <a:r>
              <a:rPr lang="en-US" sz="3600" dirty="0">
                <a:sym typeface="Wingdings" panose="05000000000000000000" pitchFamily="2" charset="2"/>
              </a:rPr>
              <a:t>I explained at the beginning of today’s lesson that there have been a number of proposals given by scholars over the years as to who “</a:t>
            </a:r>
            <a:r>
              <a:rPr lang="en-US" sz="3600" i="1" dirty="0">
                <a:solidFill>
                  <a:srgbClr val="0000CC"/>
                </a:solidFill>
                <a:latin typeface="Cambria" panose="02040503050406030204" pitchFamily="18" charset="0"/>
                <a:ea typeface="Cambria" panose="02040503050406030204" pitchFamily="18" charset="0"/>
                <a:sym typeface="Wingdings" panose="05000000000000000000" pitchFamily="2" charset="2"/>
              </a:rPr>
              <a:t>the king</a:t>
            </a:r>
            <a:r>
              <a:rPr lang="en-US" sz="3600" dirty="0">
                <a:sym typeface="Wingdings" panose="05000000000000000000" pitchFamily="2" charset="2"/>
              </a:rPr>
              <a:t>” discussed in Daniel 11:36-45 might be:</a:t>
            </a:r>
          </a:p>
          <a:p>
            <a:pPr lvl="1"/>
            <a:r>
              <a:rPr lang="en-US" sz="3200" dirty="0">
                <a:sym typeface="Wingdings" panose="05000000000000000000" pitchFamily="2" charset="2"/>
              </a:rPr>
              <a:t>Some (e.g., Sam Storms and Albert Barnes) have proposed that this “king” is Antiochus IV Epiphanes, and that we is said here is just a continuation of the description given of him in vss. 21-35.</a:t>
            </a:r>
          </a:p>
          <a:p>
            <a:pPr lvl="1"/>
            <a:r>
              <a:rPr lang="en-US" sz="3200" dirty="0">
                <a:sym typeface="Wingdings" panose="05000000000000000000" pitchFamily="2" charset="2"/>
              </a:rPr>
              <a:t>Some see this king as representing the Roman empire (John Calvin) or some series of Roman emperors (e.g., Jay Rogers)</a:t>
            </a:r>
          </a:p>
          <a:p>
            <a:pPr lvl="1"/>
            <a:r>
              <a:rPr lang="en-US" sz="3200" dirty="0">
                <a:sym typeface="Wingdings" panose="05000000000000000000" pitchFamily="2" charset="2"/>
              </a:rPr>
              <a:t>The pope of Rome and the Papal System.</a:t>
            </a:r>
          </a:p>
          <a:p>
            <a:pPr lvl="1"/>
            <a:r>
              <a:rPr lang="en-US" sz="3200" dirty="0">
                <a:sym typeface="Wingdings" panose="05000000000000000000" pitchFamily="2" charset="2"/>
              </a:rPr>
              <a:t>Herod the Great (Philip Mauro and James Jordan).</a:t>
            </a:r>
          </a:p>
          <a:p>
            <a:pPr lvl="1"/>
            <a:r>
              <a:rPr lang="en-US" sz="3200" dirty="0">
                <a:sym typeface="Wingdings" panose="05000000000000000000" pitchFamily="2" charset="2"/>
              </a:rPr>
              <a:t>The Antichrist. This probably the most popular interpretation. It was advocated by Jerome (347-420 A.D.), and he has been followed by many since.</a:t>
            </a:r>
          </a:p>
          <a:p>
            <a:r>
              <a:rPr lang="en-US" sz="3600" dirty="0">
                <a:sym typeface="Wingdings" panose="05000000000000000000" pitchFamily="2" charset="2"/>
              </a:rPr>
              <a:t>What did you think of the view that I lean towards and therefore spent most of my time explaining – a view proposed by Philip Mauro that this text is referring to King Herod?</a:t>
            </a:r>
          </a:p>
          <a:p>
            <a:r>
              <a:rPr lang="en-US" sz="3600" dirty="0">
                <a:sym typeface="Wingdings" panose="05000000000000000000" pitchFamily="2" charset="2"/>
              </a:rPr>
              <a:t>Is there another view that you believe better fits the text? If so, why?</a:t>
            </a:r>
          </a:p>
          <a:p>
            <a:endParaRPr lang="en-US" sz="3600" dirty="0">
              <a:sym typeface="Wingdings" panose="05000000000000000000" pitchFamily="2" charset="2"/>
            </a:endParaRPr>
          </a:p>
          <a:p>
            <a:endParaRPr lang="en-US" sz="3600" dirty="0">
              <a:sym typeface="Wingdings" panose="05000000000000000000" pitchFamily="2" charset="2"/>
            </a:endParaRPr>
          </a:p>
        </p:txBody>
      </p:sp>
    </p:spTree>
    <p:extLst>
      <p:ext uri="{BB962C8B-B14F-4D97-AF65-F5344CB8AC3E}">
        <p14:creationId xmlns:p14="http://schemas.microsoft.com/office/powerpoint/2010/main" val="35366994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p:cTn id="35"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 calcmode="lin" valueType="num">
                                      <p:cBhvr>
                                        <p:cTn id="42"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2">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p:cTn id="49" dur="500" fill="hold"/>
                                        <p:tgtEl>
                                          <p:spTgt spid="2">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2">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AEB5B4CF-11C3-B5C3-9E7C-7B41D731498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483AA8F-9FA7-A9D1-3928-45441AB37FB5}"/>
              </a:ext>
            </a:extLst>
          </p:cNvPr>
          <p:cNvSpPr>
            <a:spLocks noGrp="1"/>
          </p:cNvSpPr>
          <p:nvPr>
            <p:ph type="title"/>
          </p:nvPr>
        </p:nvSpPr>
        <p:spPr>
          <a:xfrm>
            <a:off x="0" y="0"/>
            <a:ext cx="12192000" cy="657497"/>
          </a:xfrm>
        </p:spPr>
        <p:txBody>
          <a:bodyPr>
            <a:noAutofit/>
          </a:bodyPr>
          <a:lstStyle/>
          <a:p>
            <a:pPr algn="ctr"/>
            <a:r>
              <a:rPr kumimoji="0" lang="en-US" sz="3600" b="1" i="0" u="none" strike="noStrike" kern="1200" cap="none" spc="0" normalizeH="0" baseline="0" noProof="0" dirty="0">
                <a:ln>
                  <a:noFill/>
                </a:ln>
                <a:solidFill>
                  <a:srgbClr val="ED7D31">
                    <a:lumMod val="40000"/>
                    <a:lumOff val="60000"/>
                  </a:srgbClr>
                </a:solidFill>
                <a:effectLst>
                  <a:outerShdw blurRad="50800" dist="50800" dir="5400000" algn="ctr" rotWithShape="0">
                    <a:prstClr val="black"/>
                  </a:outerShdw>
                </a:effectLst>
                <a:uLnTx/>
                <a:uFillTx/>
                <a:latin typeface="Calibri" panose="020F0502020204030204"/>
                <a:ea typeface="Tahoma" panose="020B0604030504040204" pitchFamily="34" charset="0"/>
                <a:cs typeface="Tahoma" panose="020B0604030504040204" pitchFamily="34" charset="0"/>
              </a:rPr>
              <a:t>The Demise of an Arrogant King (11:36-45)</a:t>
            </a:r>
            <a:endParaRPr lang="en-US" sz="4000" b="1" dirty="0">
              <a:solidFill>
                <a:schemeClr val="accent2">
                  <a:lumMod val="40000"/>
                  <a:lumOff val="60000"/>
                </a:schemeClr>
              </a:solidFill>
              <a:effectLst>
                <a:outerShdw blurRad="50800" dist="50800" dir="5400000" algn="ctr" rotWithShape="0">
                  <a:schemeClr val="tx1"/>
                </a:outerShdw>
              </a:effectLst>
              <a:latin typeface="+mn-lt"/>
              <a:ea typeface="Tahoma" panose="020B0604030504040204" pitchFamily="34" charset="0"/>
              <a:cs typeface="Tahoma" panose="020B0604030504040204" pitchFamily="34" charset="0"/>
            </a:endParaRPr>
          </a:p>
        </p:txBody>
      </p:sp>
      <p:sp>
        <p:nvSpPr>
          <p:cNvPr id="5" name="Content Placeholder 4">
            <a:extLst>
              <a:ext uri="{FF2B5EF4-FFF2-40B4-BE49-F238E27FC236}">
                <a16:creationId xmlns:a16="http://schemas.microsoft.com/office/drawing/2014/main" id="{B36347CB-972B-B79B-DD00-4495926DD535}"/>
              </a:ext>
            </a:extLst>
          </p:cNvPr>
          <p:cNvSpPr>
            <a:spLocks noGrp="1"/>
          </p:cNvSpPr>
          <p:nvPr>
            <p:ph idx="1"/>
          </p:nvPr>
        </p:nvSpPr>
        <p:spPr>
          <a:xfrm>
            <a:off x="104504" y="657496"/>
            <a:ext cx="12087496" cy="6152796"/>
          </a:xfrm>
        </p:spPr>
        <p:txBody>
          <a:bodyPr>
            <a:normAutofit fontScale="92500"/>
          </a:bodyPr>
          <a:lstStyle/>
          <a:p>
            <a:r>
              <a:rPr lang="en-US" dirty="0">
                <a:solidFill>
                  <a:schemeClr val="bg1"/>
                </a:solidFill>
                <a:effectLst>
                  <a:outerShdw blurRad="38100" dist="38100" dir="2700000" algn="ctr" rotWithShape="0">
                    <a:schemeClr val="tx1"/>
                  </a:outerShdw>
                </a:effectLst>
              </a:rPr>
              <a:t>Each of these views has difficulty explaining how portions of this text fit with their idea of who is being described here.</a:t>
            </a:r>
          </a:p>
          <a:p>
            <a:r>
              <a:rPr lang="en-US" dirty="0">
                <a:solidFill>
                  <a:schemeClr val="bg1"/>
                </a:solidFill>
                <a:effectLst>
                  <a:outerShdw blurRad="38100" dist="38100" dir="2700000" algn="ctr" rotWithShape="0">
                    <a:schemeClr val="tx1"/>
                  </a:outerShdw>
                </a:effectLst>
              </a:rPr>
              <a:t>I personally think that Herod is the best fit, and a series of Roman emperors is a close second.</a:t>
            </a:r>
          </a:p>
          <a:p>
            <a:r>
              <a:rPr lang="en-US" dirty="0">
                <a:solidFill>
                  <a:schemeClr val="bg1"/>
                </a:solidFill>
                <a:effectLst>
                  <a:outerShdw blurRad="38100" dist="38100" dir="2700000" algn="ctr" rotWithShape="0">
                    <a:schemeClr val="tx1"/>
                  </a:outerShdw>
                </a:effectLst>
              </a:rPr>
              <a:t>I think it could work to see this as a continuation of the description of Antiochus IV, though there do seem to be a number of problems making this work.</a:t>
            </a:r>
          </a:p>
          <a:p>
            <a:r>
              <a:rPr lang="en-US" dirty="0">
                <a:solidFill>
                  <a:schemeClr val="bg1"/>
                </a:solidFill>
                <a:effectLst>
                  <a:outerShdw blurRad="38100" dist="38100" dir="2700000" algn="ctr" rotWithShape="0">
                    <a:schemeClr val="tx1"/>
                  </a:outerShdw>
                </a:effectLst>
              </a:rPr>
              <a:t>I find the idea that this is the Antichrist to be the least likely option, even if it is the popular view.</a:t>
            </a:r>
          </a:p>
          <a:p>
            <a:r>
              <a:rPr lang="en-US" dirty="0">
                <a:solidFill>
                  <a:schemeClr val="bg1"/>
                </a:solidFill>
                <a:effectLst>
                  <a:outerShdw blurRad="38100" dist="38100" dir="2700000" algn="ctr" rotWithShape="0">
                    <a:schemeClr val="tx1"/>
                  </a:outerShdw>
                </a:effectLst>
              </a:rPr>
              <a:t>The main problem I have with the Antichrist view is the same problem I have with seeing the seventieth week of Daniel as taking place at the end of human history: it involves seeing a 2000+ year gap between what is described here and what precedes it, without there being any hint in the text about there being this kind of gap in time.</a:t>
            </a:r>
          </a:p>
          <a:p>
            <a:r>
              <a:rPr lang="en-US" dirty="0">
                <a:solidFill>
                  <a:schemeClr val="bg1"/>
                </a:solidFill>
                <a:effectLst>
                  <a:outerShdw blurRad="38100" dist="38100" dir="2700000" algn="ctr" rotWithShape="0">
                    <a:schemeClr val="tx1"/>
                  </a:outerShdw>
                </a:effectLst>
              </a:rPr>
              <a:t>One of the attractions to this view is that, since the Antichrist is yet future, anything that is said about him here can’t be falsified. But in my opinion, that makes the view </a:t>
            </a:r>
            <a:r>
              <a:rPr lang="en-US" b="1" i="1" dirty="0">
                <a:solidFill>
                  <a:schemeClr val="bg1"/>
                </a:solidFill>
                <a:effectLst>
                  <a:outerShdw blurRad="38100" dist="38100" dir="2700000" algn="ctr" rotWithShape="0">
                    <a:schemeClr val="tx1"/>
                  </a:outerShdw>
                </a:effectLst>
              </a:rPr>
              <a:t>less</a:t>
            </a:r>
            <a:r>
              <a:rPr lang="en-US" dirty="0">
                <a:solidFill>
                  <a:schemeClr val="bg1"/>
                </a:solidFill>
                <a:effectLst>
                  <a:outerShdw blurRad="38100" dist="38100" dir="2700000" algn="ctr" rotWithShape="0">
                    <a:schemeClr val="tx1"/>
                  </a:outerShdw>
                </a:effectLst>
              </a:rPr>
              <a:t> attractive.</a:t>
            </a:r>
          </a:p>
        </p:txBody>
      </p:sp>
    </p:spTree>
    <p:extLst>
      <p:ext uri="{BB962C8B-B14F-4D97-AF65-F5344CB8AC3E}">
        <p14:creationId xmlns:p14="http://schemas.microsoft.com/office/powerpoint/2010/main" val="384850070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C3D48829-35A8-D166-3FD9-D7EDC9E5942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D1471DB-C562-2AA2-A431-8EF4C6E70231}"/>
              </a:ext>
            </a:extLst>
          </p:cNvPr>
          <p:cNvSpPr>
            <a:spLocks noGrp="1"/>
          </p:cNvSpPr>
          <p:nvPr>
            <p:ph type="title"/>
          </p:nvPr>
        </p:nvSpPr>
        <p:spPr>
          <a:xfrm>
            <a:off x="0" y="0"/>
            <a:ext cx="12192000" cy="657497"/>
          </a:xfrm>
        </p:spPr>
        <p:txBody>
          <a:bodyPr>
            <a:noAutofit/>
          </a:bodyPr>
          <a:lstStyle/>
          <a:p>
            <a:pPr algn="ctr"/>
            <a:r>
              <a:rPr kumimoji="0" lang="en-US" sz="3600" b="1" i="0" u="none" strike="noStrike" kern="1200" cap="none" spc="0" normalizeH="0" baseline="0" noProof="0" dirty="0">
                <a:ln>
                  <a:noFill/>
                </a:ln>
                <a:solidFill>
                  <a:srgbClr val="ED7D31">
                    <a:lumMod val="40000"/>
                    <a:lumOff val="60000"/>
                  </a:srgbClr>
                </a:solidFill>
                <a:effectLst>
                  <a:outerShdw blurRad="50800" dist="50800" dir="5400000" algn="ctr" rotWithShape="0">
                    <a:prstClr val="black"/>
                  </a:outerShdw>
                </a:effectLst>
                <a:uLnTx/>
                <a:uFillTx/>
                <a:latin typeface="Calibri" panose="020F0502020204030204"/>
                <a:ea typeface="Tahoma" panose="020B0604030504040204" pitchFamily="34" charset="0"/>
                <a:cs typeface="Tahoma" panose="020B0604030504040204" pitchFamily="34" charset="0"/>
              </a:rPr>
              <a:t>The Demise of an Arrogant King (11:36-45)</a:t>
            </a:r>
            <a:endParaRPr lang="en-US" sz="4000" b="1" dirty="0">
              <a:solidFill>
                <a:schemeClr val="accent2">
                  <a:lumMod val="40000"/>
                  <a:lumOff val="60000"/>
                </a:schemeClr>
              </a:solidFill>
              <a:effectLst>
                <a:outerShdw blurRad="50800" dist="50800" dir="5400000" algn="ctr" rotWithShape="0">
                  <a:schemeClr val="tx1"/>
                </a:outerShdw>
              </a:effectLst>
              <a:latin typeface="+mn-lt"/>
              <a:ea typeface="Tahoma" panose="020B0604030504040204" pitchFamily="34" charset="0"/>
              <a:cs typeface="Tahoma" panose="020B0604030504040204" pitchFamily="34" charset="0"/>
            </a:endParaRPr>
          </a:p>
        </p:txBody>
      </p:sp>
      <p:sp>
        <p:nvSpPr>
          <p:cNvPr id="5" name="Content Placeholder 4">
            <a:extLst>
              <a:ext uri="{FF2B5EF4-FFF2-40B4-BE49-F238E27FC236}">
                <a16:creationId xmlns:a16="http://schemas.microsoft.com/office/drawing/2014/main" id="{3FB102C1-0423-B7CC-1BC5-E90FEEAD08E2}"/>
              </a:ext>
            </a:extLst>
          </p:cNvPr>
          <p:cNvSpPr>
            <a:spLocks noGrp="1"/>
          </p:cNvSpPr>
          <p:nvPr>
            <p:ph idx="1"/>
          </p:nvPr>
        </p:nvSpPr>
        <p:spPr>
          <a:xfrm>
            <a:off x="104504" y="657496"/>
            <a:ext cx="12087496" cy="5554165"/>
          </a:xfrm>
        </p:spPr>
        <p:txBody>
          <a:bodyPr>
            <a:normAutofit/>
          </a:bodyPr>
          <a:lstStyle/>
          <a:p>
            <a:r>
              <a:rPr lang="en-US" dirty="0">
                <a:solidFill>
                  <a:schemeClr val="bg1"/>
                </a:solidFill>
                <a:effectLst>
                  <a:outerShdw blurRad="38100" dist="38100" dir="2700000" algn="ctr" rotWithShape="0">
                    <a:schemeClr val="tx1"/>
                  </a:outerShdw>
                </a:effectLst>
              </a:rPr>
              <a:t>As we work our way through the text, I will put the most effort into explaining how it fits the Herod view as advanced by Philip Mauro.</a:t>
            </a:r>
          </a:p>
          <a:p>
            <a:r>
              <a:rPr lang="en-US" dirty="0">
                <a:solidFill>
                  <a:schemeClr val="bg1"/>
                </a:solidFill>
                <a:effectLst>
                  <a:outerShdw blurRad="38100" dist="38100" dir="2700000" algn="ctr" rotWithShape="0">
                    <a:schemeClr val="tx1"/>
                  </a:outerShdw>
                </a:effectLst>
              </a:rPr>
              <a:t>While I find his explanation to be the best </a:t>
            </a:r>
            <a:r>
              <a:rPr lang="en-US" b="1" i="1" dirty="0">
                <a:solidFill>
                  <a:schemeClr val="bg1"/>
                </a:solidFill>
                <a:effectLst>
                  <a:outerShdw blurRad="38100" dist="38100" dir="2700000" algn="ctr" rotWithShape="0">
                    <a:schemeClr val="tx1"/>
                  </a:outerShdw>
                </a:effectLst>
              </a:rPr>
              <a:t>overall</a:t>
            </a:r>
            <a:r>
              <a:rPr lang="en-US" dirty="0">
                <a:solidFill>
                  <a:schemeClr val="bg1"/>
                </a:solidFill>
                <a:effectLst>
                  <a:outerShdw blurRad="38100" dist="38100" dir="2700000" algn="ctr" rotWithShape="0">
                    <a:schemeClr val="tx1"/>
                  </a:outerShdw>
                </a:effectLst>
              </a:rPr>
              <a:t> fit, there do seem to be shortcomings in some of his explanations and I will point those out as we go along.</a:t>
            </a:r>
          </a:p>
          <a:p>
            <a:r>
              <a:rPr lang="en-US" dirty="0">
                <a:solidFill>
                  <a:schemeClr val="bg1"/>
                </a:solidFill>
                <a:effectLst>
                  <a:outerShdw blurRad="38100" dist="38100" dir="2700000" algn="ctr" rotWithShape="0">
                    <a:schemeClr val="tx1"/>
                  </a:outerShdw>
                </a:effectLst>
              </a:rPr>
              <a:t>During the discussion time at the end, I will ask your feedback, based on what you have seen today, which view you think is the best fit.</a:t>
            </a:r>
          </a:p>
        </p:txBody>
      </p:sp>
    </p:spTree>
    <p:extLst>
      <p:ext uri="{BB962C8B-B14F-4D97-AF65-F5344CB8AC3E}">
        <p14:creationId xmlns:p14="http://schemas.microsoft.com/office/powerpoint/2010/main" val="242378506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F3ABE728-A611-4E9F-6425-0EC579F8307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9EBFB58-5926-31C0-6E6F-9E76B81CAA9C}"/>
              </a:ext>
            </a:extLst>
          </p:cNvPr>
          <p:cNvSpPr>
            <a:spLocks noGrp="1"/>
          </p:cNvSpPr>
          <p:nvPr>
            <p:ph type="title"/>
          </p:nvPr>
        </p:nvSpPr>
        <p:spPr>
          <a:xfrm>
            <a:off x="0" y="1"/>
            <a:ext cx="12192000" cy="576031"/>
          </a:xfrm>
        </p:spPr>
        <p:txBody>
          <a:bodyPr>
            <a:noAutofit/>
          </a:bodyPr>
          <a:lstStyle/>
          <a:p>
            <a:pPr algn="ctr"/>
            <a:r>
              <a:rPr lang="en-US" sz="3600" b="1" dirty="0">
                <a:solidFill>
                  <a:schemeClr val="accent2">
                    <a:lumMod val="40000"/>
                    <a:lumOff val="60000"/>
                  </a:schemeClr>
                </a:solidFill>
                <a:effectLst>
                  <a:outerShdw blurRad="50800" dist="50800" dir="5400000" algn="ctr" rotWithShape="0">
                    <a:schemeClr val="tx1"/>
                  </a:outerShdw>
                </a:effectLst>
                <a:latin typeface="+mn-lt"/>
                <a:ea typeface="Tahoma" panose="020B0604030504040204" pitchFamily="34" charset="0"/>
                <a:cs typeface="Tahoma" panose="020B0604030504040204" pitchFamily="34" charset="0"/>
              </a:rPr>
              <a:t>The Demise of an Arrogant King (11:36-45)</a:t>
            </a:r>
          </a:p>
        </p:txBody>
      </p:sp>
      <p:sp>
        <p:nvSpPr>
          <p:cNvPr id="5" name="Content Placeholder 4">
            <a:extLst>
              <a:ext uri="{FF2B5EF4-FFF2-40B4-BE49-F238E27FC236}">
                <a16:creationId xmlns:a16="http://schemas.microsoft.com/office/drawing/2014/main" id="{A868301F-C0E2-653D-79F9-0E947B4185CC}"/>
              </a:ext>
            </a:extLst>
          </p:cNvPr>
          <p:cNvSpPr>
            <a:spLocks noGrp="1"/>
          </p:cNvSpPr>
          <p:nvPr>
            <p:ph idx="1"/>
          </p:nvPr>
        </p:nvSpPr>
        <p:spPr>
          <a:xfrm>
            <a:off x="357809" y="773413"/>
            <a:ext cx="11775111" cy="6084586"/>
          </a:xfrm>
        </p:spPr>
        <p:txBody>
          <a:bodyPr>
            <a:normAutofit fontScale="92500" lnSpcReduction="20000"/>
          </a:bodyPr>
          <a:lstStyle/>
          <a:p>
            <a:pPr marL="0" indent="0">
              <a:buNone/>
            </a:pP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11:36</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the king shall do as he wills. He shall exalt himself and magnify himself above every god, and shall speak astonishing things against the God of gods. He shall prosper till the indignation is accomplished; for what is decreed shall be done.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37</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He shall pay no attention to the gods of his fathers, or to the one beloved by women. He shall not pay attention to any other god, for he shall magnify himself above all.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38</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He shall honor the god of fortresses instead of these. A god whom his fathers did not know he shall honor with gold and silver, with precious stones and costly gifts.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39</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He shall deal with the strongest fortresses with the help of a foreign god. Those who acknowledge him he shall load with honor. He shall make them rulers over many and shall divide the land for a price. </a:t>
            </a:r>
            <a:r>
              <a:rPr lang="en-US" sz="40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(NIV)</a:t>
            </a:r>
            <a:endPar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endParaRPr>
          </a:p>
          <a:p>
            <a:pPr marL="0" indent="0">
              <a:buNone/>
            </a:pPr>
            <a:endPar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941529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BB433FE5-7E33-F80A-D633-96FECC15381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3B3D429-DBB4-3714-CC88-E52150C27BF2}"/>
              </a:ext>
            </a:extLst>
          </p:cNvPr>
          <p:cNvSpPr>
            <a:spLocks noGrp="1"/>
          </p:cNvSpPr>
          <p:nvPr>
            <p:ph type="title"/>
          </p:nvPr>
        </p:nvSpPr>
        <p:spPr>
          <a:xfrm>
            <a:off x="0" y="1"/>
            <a:ext cx="12192000" cy="539777"/>
          </a:xfrm>
        </p:spPr>
        <p:txBody>
          <a:bodyPr>
            <a:noAutofit/>
          </a:bodyPr>
          <a:lstStyle/>
          <a:p>
            <a:pPr algn="ctr"/>
            <a:r>
              <a:rPr kumimoji="0" lang="en-US" sz="3600" b="1" i="0" u="none" strike="noStrike" kern="1200" cap="none" spc="0" normalizeH="0" baseline="0" noProof="0" dirty="0">
                <a:ln>
                  <a:noFill/>
                </a:ln>
                <a:solidFill>
                  <a:srgbClr val="ED7D31">
                    <a:lumMod val="40000"/>
                    <a:lumOff val="60000"/>
                  </a:srgbClr>
                </a:solidFill>
                <a:effectLst>
                  <a:outerShdw blurRad="50800" dist="50800" dir="5400000" algn="ctr" rotWithShape="0">
                    <a:prstClr val="black"/>
                  </a:outerShdw>
                </a:effectLst>
                <a:uLnTx/>
                <a:uFillTx/>
                <a:latin typeface="Calibri" panose="020F0502020204030204"/>
                <a:ea typeface="Tahoma" panose="020B0604030504040204" pitchFamily="34" charset="0"/>
                <a:cs typeface="Tahoma" panose="020B0604030504040204" pitchFamily="34" charset="0"/>
              </a:rPr>
              <a:t>The Demise of an Arrogant King (11:36-45)</a:t>
            </a:r>
            <a:endParaRPr lang="en-US" sz="3600" b="1" dirty="0">
              <a:solidFill>
                <a:schemeClr val="accent2">
                  <a:lumMod val="40000"/>
                  <a:lumOff val="60000"/>
                </a:schemeClr>
              </a:solidFill>
              <a:effectLst>
                <a:outerShdw blurRad="50800" dist="50800" dir="5400000" algn="ctr" rotWithShape="0">
                  <a:schemeClr val="tx1"/>
                </a:outerShdw>
              </a:effectLst>
              <a:latin typeface="+mn-lt"/>
              <a:ea typeface="Tahoma" panose="020B0604030504040204" pitchFamily="34" charset="0"/>
              <a:cs typeface="Tahoma" panose="020B0604030504040204" pitchFamily="34" charset="0"/>
            </a:endParaRPr>
          </a:p>
        </p:txBody>
      </p:sp>
      <p:sp>
        <p:nvSpPr>
          <p:cNvPr id="5" name="Content Placeholder 4">
            <a:extLst>
              <a:ext uri="{FF2B5EF4-FFF2-40B4-BE49-F238E27FC236}">
                <a16:creationId xmlns:a16="http://schemas.microsoft.com/office/drawing/2014/main" id="{8CD40989-2B8F-C7C8-39AE-7CBF4C0DB6DD}"/>
              </a:ext>
            </a:extLst>
          </p:cNvPr>
          <p:cNvSpPr>
            <a:spLocks noGrp="1"/>
          </p:cNvSpPr>
          <p:nvPr>
            <p:ph idx="1"/>
          </p:nvPr>
        </p:nvSpPr>
        <p:spPr>
          <a:xfrm>
            <a:off x="357809" y="773413"/>
            <a:ext cx="11775111" cy="6084586"/>
          </a:xfrm>
        </p:spPr>
        <p:txBody>
          <a:bodyPr>
            <a:normAutofit fontScale="85000" lnSpcReduction="20000"/>
          </a:bodyPr>
          <a:lstStyle/>
          <a:p>
            <a:pPr marL="0" indent="0">
              <a:buNone/>
            </a:pP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11:40</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the time of the end, the king of the south shall attack him, but the king of the north shall rush upon him like a whirlwind, with chariots and horsemen, and with many ships. And he shall come into countries and shall overflow and pass through.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41</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He shall come into the glorious land. And tens of thousands shall fall, but these shall be delivered out of his hand: Edom and Moab and the main part of the Ammonites.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42</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He shall stretch out his hand against the countries, and the land of Egypt shall not escape.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43</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He shall become ruler of the treasures of gold and of silver, and all the precious things of Egypt, and the Libyans and the Cushites shall follow in his train.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44</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But news from the east and the north shall alarm him, and he shall go out with great fury to destroy and devote many to destruction.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45</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he shall pitch his palatial tents between the sea and the glorious holy mountain. Yet he shall come to his end, with none to help him. </a:t>
            </a:r>
            <a:r>
              <a:rPr lang="en-US" sz="40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(NIV)</a:t>
            </a:r>
            <a:endPar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endParaRPr>
          </a:p>
          <a:p>
            <a:pPr marL="0" indent="0">
              <a:buNone/>
            </a:pPr>
            <a:endPar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7125144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D51831FF-EBE4-8E56-4F6E-96A13D981E7A}"/>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0DFCA5D-75B5-47BA-41E7-4534E1DD494A}"/>
              </a:ext>
            </a:extLst>
          </p:cNvPr>
          <p:cNvSpPr>
            <a:spLocks noGrp="1"/>
          </p:cNvSpPr>
          <p:nvPr>
            <p:ph idx="1"/>
          </p:nvPr>
        </p:nvSpPr>
        <p:spPr>
          <a:xfrm>
            <a:off x="28197" y="1365557"/>
            <a:ext cx="12163803" cy="5224567"/>
          </a:xfrm>
        </p:spPr>
        <p:txBody>
          <a:bodyPr>
            <a:normAutofit fontScale="85000" lnSpcReduction="10000"/>
          </a:bodyPr>
          <a:lstStyle/>
          <a:p>
            <a:r>
              <a:rPr lang="en-US" sz="3200" dirty="0">
                <a:solidFill>
                  <a:schemeClr val="bg1"/>
                </a:solidFill>
                <a:effectLst>
                  <a:outerShdw blurRad="38100" dist="38100" dir="2700000" algn="ctr" rotWithShape="0">
                    <a:schemeClr val="tx1"/>
                  </a:outerShdw>
                </a:effectLst>
              </a:rPr>
              <a:t>There are a number of reasons to see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king </a:t>
            </a:r>
            <a:r>
              <a:rPr lang="en-US" sz="3200" dirty="0">
                <a:solidFill>
                  <a:schemeClr val="bg1"/>
                </a:solidFill>
                <a:effectLst>
                  <a:outerShdw blurRad="38100" dist="38100" dir="2700000" algn="ctr" rotWithShape="0">
                    <a:schemeClr val="tx1"/>
                  </a:outerShdw>
                </a:effectLst>
              </a:rPr>
              <a:t>” mentioned here as a referring to Herod the Great.</a:t>
            </a:r>
          </a:p>
          <a:p>
            <a:r>
              <a:rPr lang="en-US" sz="3200" dirty="0">
                <a:solidFill>
                  <a:schemeClr val="bg1"/>
                </a:solidFill>
                <a:effectLst>
                  <a:outerShdw blurRad="38100" dist="38100" dir="2700000" algn="ctr" rotWithShape="0">
                    <a:schemeClr val="tx1"/>
                  </a:outerShdw>
                </a:effectLst>
              </a:rPr>
              <a:t>The section preceding this verse (verses 32–35) describes the period of time when the Maccabees successfully revolted against Antiochus IV, which we know historically resulted in a period of Hasmonean rule in Israel from </a:t>
            </a:r>
            <a:r>
              <a:rPr lang="pl-PL" sz="3200" dirty="0">
                <a:solidFill>
                  <a:schemeClr val="bg1"/>
                </a:solidFill>
                <a:effectLst>
                  <a:outerShdw blurRad="38100" dist="38100" dir="2700000" algn="ctr" rotWithShape="0">
                    <a:schemeClr val="tx1"/>
                  </a:outerShdw>
                </a:effectLst>
              </a:rPr>
              <a:t>140 BC to 37 BC</a:t>
            </a:r>
            <a:r>
              <a:rPr lang="en-US" sz="3200" dirty="0">
                <a:solidFill>
                  <a:schemeClr val="bg1"/>
                </a:solidFill>
                <a:effectLst>
                  <a:outerShdw blurRad="38100" dist="38100" dir="2700000" algn="ctr" rotWithShape="0">
                    <a:schemeClr val="tx1"/>
                  </a:outerShdw>
                </a:effectLst>
              </a:rPr>
              <a:t>. </a:t>
            </a:r>
          </a:p>
          <a:p>
            <a:r>
              <a:rPr lang="en-US" sz="3200" dirty="0">
                <a:solidFill>
                  <a:schemeClr val="bg1"/>
                </a:solidFill>
                <a:effectLst>
                  <a:outerShdw blurRad="38100" dist="38100" dir="2700000" algn="ctr" rotWithShape="0">
                    <a:schemeClr val="tx1"/>
                  </a:outerShdw>
                </a:effectLst>
              </a:rPr>
              <a:t>So, it makes sense that what we see next in the text is a reference to the events in Israel which followed immediately after that era of Hasmonean rule. </a:t>
            </a:r>
          </a:p>
          <a:p>
            <a:r>
              <a:rPr lang="en-US" sz="3200" dirty="0">
                <a:solidFill>
                  <a:schemeClr val="bg1"/>
                </a:solidFill>
                <a:effectLst>
                  <a:outerShdw blurRad="38100" dist="38100" dir="2700000" algn="ctr" rotWithShape="0">
                    <a:schemeClr val="tx1"/>
                  </a:outerShdw>
                </a:effectLst>
              </a:rPr>
              <a:t>And that is exactly what we do find. </a:t>
            </a:r>
          </a:p>
          <a:p>
            <a:r>
              <a:rPr lang="en-US" sz="3200" dirty="0">
                <a:solidFill>
                  <a:schemeClr val="bg1"/>
                </a:solidFill>
                <a:effectLst>
                  <a:outerShdw blurRad="38100" dist="38100" dir="2700000" algn="ctr" rotWithShape="0">
                    <a:schemeClr val="tx1"/>
                  </a:outerShdw>
                </a:effectLst>
              </a:rPr>
              <a:t>There is no need either to make these verses apply to Antiochus Epiphanes, or to make a sudden and gigantic leap into the far distant future, in order to find a person whose career might conceivably fit this part of the prophecy. </a:t>
            </a:r>
          </a:p>
          <a:p>
            <a:r>
              <a:rPr lang="en-US" sz="3200" dirty="0">
                <a:solidFill>
                  <a:schemeClr val="bg1"/>
                </a:solidFill>
                <a:effectLst>
                  <a:outerShdw blurRad="38100" dist="38100" dir="2700000" algn="ctr" rotWithShape="0">
                    <a:schemeClr val="tx1"/>
                  </a:outerShdw>
                </a:effectLst>
              </a:rPr>
              <a:t>Because there is a person who occupies center stage in Israel at the end of the Hasmonean era, who answers to every item of the prophetic description given here. </a:t>
            </a:r>
          </a:p>
        </p:txBody>
      </p:sp>
      <p:sp>
        <p:nvSpPr>
          <p:cNvPr id="7" name="Title 1">
            <a:extLst>
              <a:ext uri="{FF2B5EF4-FFF2-40B4-BE49-F238E27FC236}">
                <a16:creationId xmlns:a16="http://schemas.microsoft.com/office/drawing/2014/main" id="{993E58DB-78F0-5A05-714A-FE6848833C96}"/>
              </a:ext>
            </a:extLst>
          </p:cNvPr>
          <p:cNvSpPr>
            <a:spLocks noGrp="1"/>
          </p:cNvSpPr>
          <p:nvPr>
            <p:ph type="title"/>
          </p:nvPr>
        </p:nvSpPr>
        <p:spPr>
          <a:xfrm>
            <a:off x="0" y="9"/>
            <a:ext cx="12192000" cy="1143998"/>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11:36</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king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shall do as he wills. He shall exalt himself and magnify himself above every god, and shall speak astonishing things against the God of gods. He shall prosper till the indignation is accomplished; for what is decreed shall be done.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B3F172C1-647C-4779-361C-CA49484BB59D}"/>
              </a:ext>
            </a:extLst>
          </p:cNvPr>
          <p:cNvSpPr txBox="1"/>
          <p:nvPr/>
        </p:nvSpPr>
        <p:spPr>
          <a:xfrm>
            <a:off x="0" y="6488660"/>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Mauro, Philip,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The Seventy Weeks: And the Great Tribulation </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(p.70)</a:t>
            </a:r>
            <a:endPar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4823542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79EF8571-239F-893C-1BF1-8BFA7D90F807}"/>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744EB93-22B0-86C5-821E-33162A8B3335}"/>
              </a:ext>
            </a:extLst>
          </p:cNvPr>
          <p:cNvSpPr>
            <a:spLocks noGrp="1"/>
          </p:cNvSpPr>
          <p:nvPr>
            <p:ph idx="1"/>
          </p:nvPr>
        </p:nvSpPr>
        <p:spPr>
          <a:xfrm>
            <a:off x="28197" y="1365557"/>
            <a:ext cx="12163803" cy="5224567"/>
          </a:xfrm>
        </p:spPr>
        <p:txBody>
          <a:bodyPr>
            <a:normAutofit fontScale="92500" lnSpcReduction="20000"/>
          </a:bodyPr>
          <a:lstStyle/>
          <a:p>
            <a:r>
              <a:rPr lang="en-US" sz="3200" dirty="0">
                <a:solidFill>
                  <a:schemeClr val="bg1"/>
                </a:solidFill>
                <a:effectLst>
                  <a:outerShdw blurRad="38100" dist="38100" dir="2700000" algn="ctr" rotWithShape="0">
                    <a:schemeClr val="tx1"/>
                  </a:outerShdw>
                </a:effectLst>
              </a:rPr>
              <a:t>We have reference here to the one whom the Gospels refer to as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Herod the King</a:t>
            </a:r>
            <a:r>
              <a:rPr lang="en-US" sz="3200" dirty="0">
                <a:solidFill>
                  <a:schemeClr val="bg1"/>
                </a:solidFill>
                <a:effectLst>
                  <a:outerShdw blurRad="38100" dist="38100" dir="2700000" algn="ctr" rotWithShape="0">
                    <a:schemeClr val="tx1"/>
                  </a:outerShdw>
                </a:effectLst>
              </a:rPr>
              <a:t>” (e.g. Mat 2:1), who was a usurper of the throne of David when Christ, the true King, was born. </a:t>
            </a:r>
          </a:p>
          <a:p>
            <a:r>
              <a:rPr lang="en-US" sz="3200" dirty="0">
                <a:solidFill>
                  <a:schemeClr val="bg1"/>
                </a:solidFill>
                <a:effectLst>
                  <a:outerShdw blurRad="38100" dist="38100" dir="2700000" algn="ctr" rotWithShape="0">
                    <a:schemeClr val="tx1"/>
                  </a:outerShdw>
                </a:effectLst>
              </a:rPr>
              <a:t>For Herod alone is called by that title in the Gospels, and he alone had the rank and authority of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king</a:t>
            </a:r>
            <a:r>
              <a:rPr lang="en-US" sz="3200" dirty="0">
                <a:solidFill>
                  <a:schemeClr val="bg1"/>
                </a:solidFill>
                <a:effectLst>
                  <a:outerShdw blurRad="38100" dist="38100" dir="2700000" algn="ctr" rotWithShape="0">
                    <a:schemeClr val="tx1"/>
                  </a:outerShdw>
                </a:effectLst>
              </a:rPr>
              <a:t>” in Israel in those days.  </a:t>
            </a:r>
          </a:p>
          <a:p>
            <a:r>
              <a:rPr lang="en-US" sz="3200" dirty="0">
                <a:solidFill>
                  <a:schemeClr val="bg1"/>
                </a:solidFill>
                <a:effectLst>
                  <a:outerShdw blurRad="38100" dist="38100" dir="2700000" algn="ctr" rotWithShape="0">
                    <a:schemeClr val="tx1"/>
                  </a:outerShdw>
                </a:effectLst>
              </a:rPr>
              <a:t>The text does not speak of </a:t>
            </a:r>
            <a:r>
              <a:rPr lang="en-US" sz="3200" b="1" i="1" dirty="0">
                <a:solidFill>
                  <a:schemeClr val="bg1"/>
                </a:solidFill>
                <a:effectLst>
                  <a:outerShdw blurRad="38100" dist="38100" dir="2700000" algn="ctr" rotWithShape="0">
                    <a:schemeClr val="tx1"/>
                  </a:outerShdw>
                </a:effectLst>
              </a:rPr>
              <a:t>a</a:t>
            </a:r>
            <a:r>
              <a:rPr lang="en-US" sz="3200" dirty="0">
                <a:solidFill>
                  <a:schemeClr val="bg1"/>
                </a:solidFill>
                <a:effectLst>
                  <a:outerShdw blurRad="38100" dist="38100" dir="2700000" algn="ctr" rotWithShape="0">
                    <a:schemeClr val="tx1"/>
                  </a:outerShdw>
                </a:effectLst>
              </a:rPr>
              <a:t> king, but of </a:t>
            </a:r>
            <a:r>
              <a:rPr lang="en-US" sz="3200" b="1" i="1" dirty="0">
                <a:solidFill>
                  <a:schemeClr val="bg1"/>
                </a:solidFill>
                <a:effectLst>
                  <a:outerShdw blurRad="38100" dist="38100" dir="2700000" algn="ctr" rotWithShape="0">
                    <a:schemeClr val="tx1"/>
                  </a:outerShdw>
                </a:effectLst>
              </a:rPr>
              <a:t>the</a:t>
            </a:r>
            <a:r>
              <a:rPr lang="en-US" sz="3200" dirty="0">
                <a:solidFill>
                  <a:schemeClr val="bg1"/>
                </a:solidFill>
                <a:effectLst>
                  <a:outerShdw blurRad="38100" dist="38100" dir="2700000" algn="ctr" rotWithShape="0">
                    <a:schemeClr val="tx1"/>
                  </a:outerShdw>
                </a:effectLst>
              </a:rPr>
              <a:t> king, the emphatic Hebrew article being used.  </a:t>
            </a:r>
          </a:p>
          <a:p>
            <a:r>
              <a:rPr lang="en-US" sz="3200" dirty="0">
                <a:solidFill>
                  <a:schemeClr val="bg1"/>
                </a:solidFill>
                <a:effectLst>
                  <a:outerShdw blurRad="38100" dist="38100" dir="2700000" algn="ctr" rotWithShape="0">
                    <a:schemeClr val="tx1"/>
                  </a:outerShdw>
                </a:effectLst>
              </a:rPr>
              <a:t>This is in marked contrast with the  terms of verse 40, where the Hebrew speaks of “a king of the north,” and “a king of the south.”</a:t>
            </a:r>
          </a:p>
          <a:p>
            <a:r>
              <a:rPr lang="en-US" sz="3200" dirty="0">
                <a:solidFill>
                  <a:schemeClr val="bg1"/>
                </a:solidFill>
                <a:effectLst>
                  <a:outerShdw blurRad="38100" dist="38100" dir="2700000" algn="ctr" rotWithShape="0">
                    <a:schemeClr val="tx1"/>
                  </a:outerShdw>
                </a:effectLst>
              </a:rPr>
              <a:t>Nor can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king</a:t>
            </a:r>
            <a:r>
              <a:rPr lang="en-US" sz="3200" dirty="0">
                <a:solidFill>
                  <a:schemeClr val="bg1"/>
                </a:solidFill>
                <a:effectLst>
                  <a:outerShdw blurRad="38100" dist="38100" dir="2700000" algn="ctr" rotWithShape="0">
                    <a:schemeClr val="tx1"/>
                  </a:outerShdw>
                </a:effectLst>
              </a:rPr>
              <a:t>” of verse 36 refer to either of the kings of verse 27, since these are never spoken of as “the king,” but always, both before and after verse 36, as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king </a:t>
            </a:r>
            <a:r>
              <a:rPr lang="en-US" sz="32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of the north</a:t>
            </a:r>
            <a:r>
              <a:rPr lang="en-US" sz="3200" dirty="0">
                <a:solidFill>
                  <a:schemeClr val="bg1"/>
                </a:solidFill>
                <a:effectLst>
                  <a:outerShdw blurRad="38100" dist="38100" dir="2700000" algn="ctr" rotWithShape="0">
                    <a:schemeClr val="tx1"/>
                  </a:outerShdw>
                </a:effectLst>
              </a:rPr>
              <a:t>,” or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king </a:t>
            </a:r>
            <a:r>
              <a:rPr lang="en-US" sz="32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of the south</a:t>
            </a:r>
            <a:r>
              <a:rPr lang="en-US" sz="3200" dirty="0">
                <a:solidFill>
                  <a:schemeClr val="bg1"/>
                </a:solidFill>
                <a:effectLst>
                  <a:outerShdw blurRad="38100" dist="38100" dir="2700000" algn="ctr" rotWithShape="0">
                    <a:schemeClr val="tx1"/>
                  </a:outerShdw>
                </a:effectLst>
              </a:rPr>
              <a:t>,” as the case may be. </a:t>
            </a:r>
          </a:p>
        </p:txBody>
      </p:sp>
      <p:sp>
        <p:nvSpPr>
          <p:cNvPr id="7" name="Title 1">
            <a:extLst>
              <a:ext uri="{FF2B5EF4-FFF2-40B4-BE49-F238E27FC236}">
                <a16:creationId xmlns:a16="http://schemas.microsoft.com/office/drawing/2014/main" id="{C7ACFFB4-9E75-272F-2DAB-0AAAA2FE4F8C}"/>
              </a:ext>
            </a:extLst>
          </p:cNvPr>
          <p:cNvSpPr>
            <a:spLocks noGrp="1"/>
          </p:cNvSpPr>
          <p:nvPr>
            <p:ph type="title"/>
          </p:nvPr>
        </p:nvSpPr>
        <p:spPr>
          <a:xfrm>
            <a:off x="0" y="9"/>
            <a:ext cx="12192000" cy="1143998"/>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11:36</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king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shall do as he wills. He shall exalt himself and magnify himself above every god, and shall speak astonishing things against the God of gods. He shall prosper till the indignation is accomplished; for what is decreed shall be done.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8B5A92EE-5ADD-D8F2-D9D4-3FF8E283ECD5}"/>
              </a:ext>
            </a:extLst>
          </p:cNvPr>
          <p:cNvSpPr txBox="1"/>
          <p:nvPr/>
        </p:nvSpPr>
        <p:spPr>
          <a:xfrm>
            <a:off x="0" y="6488660"/>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Mauro, Philip,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The Seventy Weeks: And the Great Tribulation </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(p.70)</a:t>
            </a:r>
            <a:endPar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95787636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0854C1D6-11D0-0AAE-C1CE-8B26AB17497E}"/>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89137C0-FC30-F4A5-9E01-4D71E567174F}"/>
              </a:ext>
            </a:extLst>
          </p:cNvPr>
          <p:cNvSpPr>
            <a:spLocks noGrp="1"/>
          </p:cNvSpPr>
          <p:nvPr>
            <p:ph idx="1"/>
          </p:nvPr>
        </p:nvSpPr>
        <p:spPr>
          <a:xfrm>
            <a:off x="28197" y="1365557"/>
            <a:ext cx="12163803" cy="5224567"/>
          </a:xfrm>
        </p:spPr>
        <p:txBody>
          <a:bodyPr>
            <a:normAutofit lnSpcReduction="10000"/>
          </a:bodyPr>
          <a:lstStyle/>
          <a:p>
            <a:r>
              <a:rPr lang="en-US" sz="3200" dirty="0">
                <a:solidFill>
                  <a:schemeClr val="bg1"/>
                </a:solidFill>
                <a:effectLst>
                  <a:outerShdw blurRad="38100" dist="38100" dir="2700000" algn="ctr" rotWithShape="0">
                    <a:schemeClr val="tx1"/>
                  </a:outerShdw>
                </a:effectLst>
              </a:rPr>
              <a:t>Many commentaries (the futurists) understand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king </a:t>
            </a:r>
            <a:r>
              <a:rPr lang="en-US" sz="3200" dirty="0">
                <a:solidFill>
                  <a:schemeClr val="bg1"/>
                </a:solidFill>
                <a:effectLst>
                  <a:outerShdw blurRad="38100" dist="38100" dir="2700000" algn="ctr" rotWithShape="0">
                    <a:schemeClr val="tx1"/>
                  </a:outerShdw>
                </a:effectLst>
              </a:rPr>
              <a:t>”  spoken of here as the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man of sin</a:t>
            </a:r>
            <a:r>
              <a:rPr lang="en-US" sz="3200" dirty="0">
                <a:solidFill>
                  <a:schemeClr val="bg1"/>
                </a:solidFill>
                <a:effectLst>
                  <a:outerShdw blurRad="38100" dist="38100" dir="2700000" algn="ctr" rotWithShape="0">
                    <a:schemeClr val="tx1"/>
                  </a:outerShdw>
                </a:effectLst>
              </a:rPr>
              <a:t>,” described in 2 Thessalonians 2:3-10. </a:t>
            </a:r>
          </a:p>
          <a:p>
            <a:r>
              <a:rPr lang="en-US" sz="3200" dirty="0">
                <a:solidFill>
                  <a:schemeClr val="bg1"/>
                </a:solidFill>
                <a:effectLst>
                  <a:outerShdw blurRad="38100" dist="38100" dir="2700000" algn="ctr" rotWithShape="0">
                    <a:schemeClr val="tx1"/>
                  </a:outerShdw>
                </a:effectLst>
              </a:rPr>
              <a:t>But the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man of sin</a:t>
            </a:r>
            <a:r>
              <a:rPr lang="en-US" sz="3200" dirty="0">
                <a:solidFill>
                  <a:schemeClr val="bg1"/>
                </a:solidFill>
                <a:effectLst>
                  <a:outerShdw blurRad="38100" dist="38100" dir="2700000" algn="ctr" rotWithShape="0">
                    <a:schemeClr val="tx1"/>
                  </a:outerShdw>
                </a:effectLst>
              </a:rPr>
              <a:t>” is never called a king, nor described as having kingly rank, but rather as one claiming divine worship in the temple of God, and backing up his pretensions by means of miracles and lying wonders. </a:t>
            </a:r>
          </a:p>
          <a:p>
            <a:r>
              <a:rPr lang="en-US" sz="3200" dirty="0">
                <a:solidFill>
                  <a:schemeClr val="bg1"/>
                </a:solidFill>
                <a:effectLst>
                  <a:outerShdw blurRad="38100" dist="38100" dir="2700000" algn="ctr" rotWithShape="0">
                    <a:schemeClr val="tx1"/>
                  </a:outerShdw>
                </a:effectLst>
              </a:rPr>
              <a:t>The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king</a:t>
            </a:r>
            <a:r>
              <a:rPr lang="en-US" sz="3200" dirty="0">
                <a:solidFill>
                  <a:schemeClr val="bg1"/>
                </a:solidFill>
                <a:effectLst>
                  <a:outerShdw blurRad="38100" dist="38100" dir="2700000" algn="ctr" rotWithShape="0">
                    <a:schemeClr val="tx1"/>
                  </a:outerShdw>
                </a:effectLst>
              </a:rPr>
              <a:t>” of Daniel 11:36 achieves his ends in a very different way as we will soon see.</a:t>
            </a:r>
          </a:p>
          <a:p>
            <a:r>
              <a:rPr lang="en-US" sz="3200" dirty="0">
                <a:solidFill>
                  <a:schemeClr val="bg1"/>
                </a:solidFill>
                <a:effectLst>
                  <a:outerShdw blurRad="38100" dist="38100" dir="2700000" algn="ctr" rotWithShape="0">
                    <a:schemeClr val="tx1"/>
                  </a:outerShdw>
                </a:effectLst>
              </a:rPr>
              <a:t>It is said of this king that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He shall prosper till the indignation is accomplished [or “until the time of wrath is completed”]</a:t>
            </a:r>
            <a:r>
              <a:rPr lang="en-US" sz="3200" dirty="0">
                <a:solidFill>
                  <a:schemeClr val="bg1"/>
                </a:solidFill>
                <a:effectLst>
                  <a:outerShdw blurRad="38100" dist="38100" dir="2700000" algn="ctr" rotWithShape="0">
                    <a:schemeClr val="tx1"/>
                  </a:outerShdw>
                </a:effectLst>
              </a:rPr>
              <a:t>”– which I would see as a reference to the destruction of Jerusalem in 70 AD.</a:t>
            </a:r>
          </a:p>
        </p:txBody>
      </p:sp>
      <p:sp>
        <p:nvSpPr>
          <p:cNvPr id="7" name="Title 1">
            <a:extLst>
              <a:ext uri="{FF2B5EF4-FFF2-40B4-BE49-F238E27FC236}">
                <a16:creationId xmlns:a16="http://schemas.microsoft.com/office/drawing/2014/main" id="{F768BC12-F2A4-188F-CD17-CCB304F81AE9}"/>
              </a:ext>
            </a:extLst>
          </p:cNvPr>
          <p:cNvSpPr>
            <a:spLocks noGrp="1"/>
          </p:cNvSpPr>
          <p:nvPr>
            <p:ph type="title"/>
          </p:nvPr>
        </p:nvSpPr>
        <p:spPr>
          <a:xfrm>
            <a:off x="0" y="9"/>
            <a:ext cx="12192000" cy="1143998"/>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11:36</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king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shall do as he wills. He shall exalt himself and magnify himself above every god, and shall speak astonishing things against the God of gods.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He shall prosper till the indignation is accomplished</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for what is decreed shall be done.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643965DB-3185-3F38-7B02-DA6F3F97A3B5}"/>
              </a:ext>
            </a:extLst>
          </p:cNvPr>
          <p:cNvSpPr txBox="1"/>
          <p:nvPr/>
        </p:nvSpPr>
        <p:spPr>
          <a:xfrm>
            <a:off x="0" y="6488660"/>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Mauro, Philip,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The Seventy Weeks: And the Great Tribulation </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(p.70)</a:t>
            </a:r>
            <a:endPar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24131952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189520</TotalTime>
  <Words>5310</Words>
  <Application>Microsoft Office PowerPoint</Application>
  <PresentationFormat>Widescreen</PresentationFormat>
  <Paragraphs>167</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Calibri Light</vt:lpstr>
      <vt:lpstr>Cambria</vt:lpstr>
      <vt:lpstr>Times New Roman</vt:lpstr>
      <vt:lpstr>Wingdings</vt:lpstr>
      <vt:lpstr>Office Theme</vt:lpstr>
      <vt:lpstr>PowerPoint Presentation</vt:lpstr>
      <vt:lpstr>The Demise of an Arrogant King (11:36-45)</vt:lpstr>
      <vt:lpstr>The Demise of an Arrogant King (11:36-45)</vt:lpstr>
      <vt:lpstr>The Demise of an Arrogant King (11:36-45)</vt:lpstr>
      <vt:lpstr>The Demise of an Arrogant King (11:36-45)</vt:lpstr>
      <vt:lpstr>The Demise of an Arrogant King (11:36-45)</vt:lpstr>
      <vt:lpstr>11:36  "And the king shall do as he wills. He shall exalt himself and magnify himself above every god, and shall speak astonishing things against the God of gods. He shall prosper till the indignation is accomplished; for what is decreed shall be done. (ESV)</vt:lpstr>
      <vt:lpstr>11:36  "And the king shall do as he wills. He shall exalt himself and magnify himself above every god, and shall speak astonishing things against the God of gods. He shall prosper till the indignation is accomplished; for what is decreed shall be done. (ESV)</vt:lpstr>
      <vt:lpstr>11:36  "And the king shall do as he wills. He shall exalt himself and magnify himself above every god, and shall speak astonishing things against the God of gods. He shall prosper till the indignation is accomplished; for what is decreed shall be done. (ESV)</vt:lpstr>
      <vt:lpstr>11:36  "And the king shall do as he wills. He shall exalt himself and magnify himself above every god, and shall speak astonishing things against the God of gods. He shall prosper till the indignation is accomplished; for what is decreed shall be done. (ESV)</vt:lpstr>
      <vt:lpstr>11:36  "And the king shall do as he wills. He shall exalt himself and magnify himself above every god, and shall speak astonishing things against the God of gods. He shall prosper till the indignation is accomplished; for what is decreed shall be done. (ESV)</vt:lpstr>
      <vt:lpstr>11:36  "And the king shall do as he wills. He shall exalt himself and magnify himself above every god, and shall speak astonishing things against the God of gods. He shall prosper till the indignation is accomplished; for what is decreed shall be done. (ESV)</vt:lpstr>
      <vt:lpstr>11:36  "And the king shall do as he wills. He shall exalt himself and magnify himself above every god, and shall speak astonishing things against the God of gods. He shall prosper till the indignation is accomplished; for what is decreed shall be done. (ESV)</vt:lpstr>
      <vt:lpstr>11:37  He shall pay no attention to the gods of his fathers, or to the one beloved by women. He shall not pay attention to any other god, for he shall magnify himself above all. (ESV)</vt:lpstr>
      <vt:lpstr>11:37  He shall pay no attention to the gods of his fathers, or to the one beloved by women. He shall not pay attention to any other god, for he shall magnify himself above all. (ESV)</vt:lpstr>
      <vt:lpstr>11:38 He shall honor the god of fortresses instead of these. A god whom his fathers did not know he shall honor with gold and silver, with precious stones and costly gifts. (ESV)</vt:lpstr>
      <vt:lpstr>11:39 He shall deal with the strongest fortresses with the help of a foreign god. Those who acknowledge him he shall load with honor. He shall make them rulers over many and shall divide the land for a price. (ESV)</vt:lpstr>
      <vt:lpstr>11:39 He shall deal with the strongest fortresses with the help of a foreign god. Those who acknowledge him he shall load with honor. He shall make them rulers over many and shall divide the land for a price. (ESV)</vt:lpstr>
      <vt:lpstr>11:40 "At the time of the end, the king of the south shall attack him, but the king of the north shall rush upon him like a whirlwind, with chariots and horsemen, and with many ships. And he shall come into countries and shall overflow and pass through. (ESV)</vt:lpstr>
      <vt:lpstr>11:40 "At the time of the end, the king of the south shall attack him, but the king of the north shall rush upon him like a whirlwind, with chariots and horsemen, and with many ships. And he shall come into countries and shall overflow and pass through. (ESV)</vt:lpstr>
      <vt:lpstr>11:40 "At the time of the end, the king of the south shall attack him, but the king of the north shall rush upon him like a whirlwind, with chariots and horsemen, and with many ships. And he shall come into countries and shall overflow and pass through. (ESV)</vt:lpstr>
      <vt:lpstr>11:41 He shall come into the glorious land. And tens of thousands shall fall, but these shall be delivered out of his hand: Edom and Moab and the main part of the Ammonites. (ESV)</vt:lpstr>
      <vt:lpstr>11:42 He shall stretch out his hand against the countries, and the land of Egypt shall not escape.  43 He shall become ruler of the treasures of gold and of silver, and all the precious things of Egypt, and the Libyans and the Cushites shall follow in his train. (ESV)</vt:lpstr>
      <vt:lpstr>11:44 But news from the east and the north shall alarm him, and he shall go out with great fury to destroy and devote many to destruction. (ESV)</vt:lpstr>
      <vt:lpstr>11:45 And he shall pitch his palatial tents between the sea and the glorious holy mountain. Yet he shall come to his end, with none to help him. (ESV)</vt:lpstr>
      <vt:lpstr>Class Discussion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Robert Connolly</dc:creator>
  <cp:lastModifiedBy>Robert Connolly</cp:lastModifiedBy>
  <cp:revision>1567</cp:revision>
  <cp:lastPrinted>2025-09-21T14:20:30Z</cp:lastPrinted>
  <dcterms:created xsi:type="dcterms:W3CDTF">2024-11-22T01:38:01Z</dcterms:created>
  <dcterms:modified xsi:type="dcterms:W3CDTF">2025-09-21T14:23:34Z</dcterms:modified>
</cp:coreProperties>
</file>