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8" r:id="rId3"/>
    <p:sldId id="296" r:id="rId4"/>
    <p:sldId id="257" r:id="rId5"/>
    <p:sldId id="259" r:id="rId6"/>
    <p:sldId id="260" r:id="rId7"/>
    <p:sldId id="298" r:id="rId8"/>
    <p:sldId id="261" r:id="rId9"/>
    <p:sldId id="262" r:id="rId10"/>
    <p:sldId id="263" r:id="rId11"/>
    <p:sldId id="265" r:id="rId12"/>
    <p:sldId id="267" r:id="rId13"/>
    <p:sldId id="309" r:id="rId14"/>
    <p:sldId id="312" r:id="rId15"/>
    <p:sldId id="313" r:id="rId16"/>
    <p:sldId id="311" r:id="rId17"/>
    <p:sldId id="278" r:id="rId18"/>
    <p:sldId id="279" r:id="rId19"/>
    <p:sldId id="275" r:id="rId20"/>
    <p:sldId id="276" r:id="rId21"/>
    <p:sldId id="305" r:id="rId22"/>
    <p:sldId id="306" r:id="rId23"/>
    <p:sldId id="307" r:id="rId24"/>
    <p:sldId id="285" r:id="rId25"/>
    <p:sldId id="287" r:id="rId26"/>
    <p:sldId id="289" r:id="rId27"/>
    <p:sldId id="310" r:id="rId28"/>
    <p:sldId id="293" r:id="rId29"/>
    <p:sldId id="292" r:id="rId30"/>
    <p:sldId id="294" r:id="rId31"/>
    <p:sldId id="308" r:id="rId32"/>
    <p:sldId id="295" r:id="rId3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6" autoAdjust="0"/>
    <p:restoredTop sz="94660"/>
  </p:normalViewPr>
  <p:slideViewPr>
    <p:cSldViewPr snapToGrid="0">
      <p:cViewPr varScale="1">
        <p:scale>
          <a:sx n="146" d="100"/>
          <a:sy n="146" d="100"/>
        </p:scale>
        <p:origin x="116"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B2755599-3CFB-4717-B31F-B858D791C43E}" type="datetimeFigureOut">
              <a:rPr lang="en-US" smtClean="0"/>
              <a:t>1/15/2026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18282C8-B627-4CD6-9856-36AF36F244B1}" type="slidenum">
              <a:rPr lang="en-US" smtClean="0"/>
              <a:t>‹#›</a:t>
            </a:fld>
            <a:endParaRPr lang="en-US"/>
          </a:p>
        </p:txBody>
      </p:sp>
    </p:spTree>
    <p:extLst>
      <p:ext uri="{BB962C8B-B14F-4D97-AF65-F5344CB8AC3E}">
        <p14:creationId xmlns:p14="http://schemas.microsoft.com/office/powerpoint/2010/main" val="3956460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1B88B-9C76-D3E2-E8B5-1F472D1C0A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F2ECD7-0EA8-41BD-6828-CD8393E0CF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86C1D8-CDA4-BE86-7507-7931BEFE2716}"/>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5" name="Footer Placeholder 4">
            <a:extLst>
              <a:ext uri="{FF2B5EF4-FFF2-40B4-BE49-F238E27FC236}">
                <a16:creationId xmlns:a16="http://schemas.microsoft.com/office/drawing/2014/main" id="{25A2DEE9-27A0-ECDD-B0F3-0309DF8D2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1152B4-2CD4-32CA-4BEC-CB81885D286C}"/>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4279899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A0150-68BA-BD84-425A-C4A87F7E27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2A8B0E-E5F8-C940-9580-A748663F5A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ADC83F-4A88-3B88-5AD8-1529069D0E4F}"/>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5" name="Footer Placeholder 4">
            <a:extLst>
              <a:ext uri="{FF2B5EF4-FFF2-40B4-BE49-F238E27FC236}">
                <a16:creationId xmlns:a16="http://schemas.microsoft.com/office/drawing/2014/main" id="{AA583070-1030-0EF9-C6AB-B158C78942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9E8329-4568-4716-0D5E-ABDD9BB81990}"/>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148526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91A897-C5EB-9226-66B2-9314B14219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E8C3AD-9E58-2096-C9B8-4427D16532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B1B70-9073-4560-526E-AE81273862E8}"/>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5" name="Footer Placeholder 4">
            <a:extLst>
              <a:ext uri="{FF2B5EF4-FFF2-40B4-BE49-F238E27FC236}">
                <a16:creationId xmlns:a16="http://schemas.microsoft.com/office/drawing/2014/main" id="{853429DA-F625-D202-4F3E-FD14FED528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A88763-F786-EC71-E7FA-5A64941F9394}"/>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953263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7D782-8EA8-6A4B-4573-C6B42D5FCD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78D21D-2039-444F-4E36-0EA25DEF51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6A597-3E10-D6C3-8357-B6FE97A40139}"/>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5" name="Footer Placeholder 4">
            <a:extLst>
              <a:ext uri="{FF2B5EF4-FFF2-40B4-BE49-F238E27FC236}">
                <a16:creationId xmlns:a16="http://schemas.microsoft.com/office/drawing/2014/main" id="{02FB98AF-0AE3-2887-ECDD-F2B3C41F1F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9BA6CD-39C3-81F1-7AF9-1785E0BCF5C8}"/>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339764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2E075-EDA5-AD1F-D0E2-80A2275844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F0BED7-D761-1786-F807-759E546E7C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FE470A-6A34-2120-AAAA-2574F6288E43}"/>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5" name="Footer Placeholder 4">
            <a:extLst>
              <a:ext uri="{FF2B5EF4-FFF2-40B4-BE49-F238E27FC236}">
                <a16:creationId xmlns:a16="http://schemas.microsoft.com/office/drawing/2014/main" id="{5AFCFDAB-7D95-E29B-C118-ACBEDE5C62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D5C3C0-53F9-CCBB-AE7F-244EF07C450B}"/>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65568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DD2A2-2D8A-B4D2-2BE2-20626ED787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42FA70-01AD-3F51-FAE9-397B82F5CA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C85C9A-9793-0833-9080-2ADB228887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CF2DEE-809A-A825-8962-FBBF7A0638E9}"/>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6" name="Footer Placeholder 5">
            <a:extLst>
              <a:ext uri="{FF2B5EF4-FFF2-40B4-BE49-F238E27FC236}">
                <a16:creationId xmlns:a16="http://schemas.microsoft.com/office/drawing/2014/main" id="{50C96118-4318-F24D-7B74-DC153D3D40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5934BD-A7F7-03BD-6C73-06E4C3372FB8}"/>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3758594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FBB2B-443C-FD86-A423-A204F523FB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BD0FCA-561A-9A83-64F9-E9149B5EC1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8E186C-408A-7CA8-301C-E319CD7989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698504-4204-FA45-F0CC-7C3A1F9A39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104EBA-AE81-F3E6-CECF-E18CA97048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1279D1-8A0F-735F-8E9F-7D675223DF3C}"/>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8" name="Footer Placeholder 7">
            <a:extLst>
              <a:ext uri="{FF2B5EF4-FFF2-40B4-BE49-F238E27FC236}">
                <a16:creationId xmlns:a16="http://schemas.microsoft.com/office/drawing/2014/main" id="{6E176253-A1B0-F8C6-2F41-ABE6BE1BBC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ADD118-9C3D-DCA8-A72B-62E8A6BB8AC7}"/>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382937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11E7F-7404-F2DE-6223-60E5D6F89E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C89619-2DCA-58A4-77D4-87508D9D9627}"/>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4" name="Footer Placeholder 3">
            <a:extLst>
              <a:ext uri="{FF2B5EF4-FFF2-40B4-BE49-F238E27FC236}">
                <a16:creationId xmlns:a16="http://schemas.microsoft.com/office/drawing/2014/main" id="{39638671-D304-050C-4E62-B3A1E3C51E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05E899-95A5-BF49-9915-8C6F40CDE29C}"/>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846251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E6F2C8-E959-1070-27D4-039E14FCC549}"/>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3" name="Footer Placeholder 2">
            <a:extLst>
              <a:ext uri="{FF2B5EF4-FFF2-40B4-BE49-F238E27FC236}">
                <a16:creationId xmlns:a16="http://schemas.microsoft.com/office/drawing/2014/main" id="{E68C469E-3502-6D81-15EB-D0A1228373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4DDFD0C-EEC4-B04E-E7E3-2161C19CC057}"/>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3235209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77305-4353-9FA7-0888-FC5F61AC55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4909F6-8C8E-3351-C01C-6A025B4094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1839E8-BEDE-4EFB-034E-3AA600AD30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6A3C12-83FB-337F-C5DD-EAD5BEC81F62}"/>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6" name="Footer Placeholder 5">
            <a:extLst>
              <a:ext uri="{FF2B5EF4-FFF2-40B4-BE49-F238E27FC236}">
                <a16:creationId xmlns:a16="http://schemas.microsoft.com/office/drawing/2014/main" id="{9293AC15-C11C-A3A9-F7BF-1871DA672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7C3D58-7632-ED24-B095-D9151FCA5677}"/>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2062575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5AEFD-202D-9F4D-6B1B-EE185619A9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D9090F-3528-746D-305B-762116F7FB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1735672-0A51-2933-4127-E9BD7338C3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037E65-8D52-3F44-153D-AFA8497E5D1D}"/>
              </a:ext>
            </a:extLst>
          </p:cNvPr>
          <p:cNvSpPr>
            <a:spLocks noGrp="1"/>
          </p:cNvSpPr>
          <p:nvPr>
            <p:ph type="dt" sz="half" idx="10"/>
          </p:nvPr>
        </p:nvSpPr>
        <p:spPr/>
        <p:txBody>
          <a:bodyPr/>
          <a:lstStyle/>
          <a:p>
            <a:fld id="{9FF7F0CC-E99E-473B-8CF1-73FC7D1E375F}" type="datetimeFigureOut">
              <a:rPr lang="en-US" smtClean="0"/>
              <a:t>1/15/2026</a:t>
            </a:fld>
            <a:endParaRPr lang="en-US"/>
          </a:p>
        </p:txBody>
      </p:sp>
      <p:sp>
        <p:nvSpPr>
          <p:cNvPr id="6" name="Footer Placeholder 5">
            <a:extLst>
              <a:ext uri="{FF2B5EF4-FFF2-40B4-BE49-F238E27FC236}">
                <a16:creationId xmlns:a16="http://schemas.microsoft.com/office/drawing/2014/main" id="{5CC0919D-46F3-80F0-DE69-A1E5B3FE74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70443F-5DC8-59A6-70E1-5F99F76E94DA}"/>
              </a:ext>
            </a:extLst>
          </p:cNvPr>
          <p:cNvSpPr>
            <a:spLocks noGrp="1"/>
          </p:cNvSpPr>
          <p:nvPr>
            <p:ph type="sldNum" sz="quarter" idx="12"/>
          </p:nvPr>
        </p:nvSpPr>
        <p:spPr/>
        <p:txBody>
          <a:bodyPr/>
          <a:lstStyle/>
          <a:p>
            <a:fld id="{EC15445E-5A97-47F1-A3BE-4DB7B32666F6}" type="slidenum">
              <a:rPr lang="en-US" smtClean="0"/>
              <a:t>‹#›</a:t>
            </a:fld>
            <a:endParaRPr lang="en-US"/>
          </a:p>
        </p:txBody>
      </p:sp>
    </p:spTree>
    <p:extLst>
      <p:ext uri="{BB962C8B-B14F-4D97-AF65-F5344CB8AC3E}">
        <p14:creationId xmlns:p14="http://schemas.microsoft.com/office/powerpoint/2010/main" val="3240197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E697B0-9E00-91E1-3B68-9D08372DBE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F2223E-BC1C-2426-93C6-73B7B7BDA4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4FC555-00BF-F959-D7F2-62150F2D5A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F7F0CC-E99E-473B-8CF1-73FC7D1E375F}" type="datetimeFigureOut">
              <a:rPr lang="en-US" smtClean="0"/>
              <a:t>1/15/2026</a:t>
            </a:fld>
            <a:endParaRPr lang="en-US"/>
          </a:p>
        </p:txBody>
      </p:sp>
      <p:sp>
        <p:nvSpPr>
          <p:cNvPr id="5" name="Footer Placeholder 4">
            <a:extLst>
              <a:ext uri="{FF2B5EF4-FFF2-40B4-BE49-F238E27FC236}">
                <a16:creationId xmlns:a16="http://schemas.microsoft.com/office/drawing/2014/main" id="{3C23CC89-AB39-B78C-4CD0-468808EA02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DC729D-D047-8ADE-53C3-35A5CE08ED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5445E-5A97-47F1-A3BE-4DB7B32666F6}" type="slidenum">
              <a:rPr lang="en-US" smtClean="0"/>
              <a:t>‹#›</a:t>
            </a:fld>
            <a:endParaRPr lang="en-US"/>
          </a:p>
        </p:txBody>
      </p:sp>
    </p:spTree>
    <p:extLst>
      <p:ext uri="{BB962C8B-B14F-4D97-AF65-F5344CB8AC3E}">
        <p14:creationId xmlns:p14="http://schemas.microsoft.com/office/powerpoint/2010/main" val="2506494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ignificantpractice-baptism.weebly.com/types-of-baptism.html"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28.xml.rels><?xml version="1.0" encoding="UTF-8" standalone="yes"?>
<Relationships xmlns="http://schemas.openxmlformats.org/package/2006/relationships"><Relationship Id="rId3" Type="http://schemas.openxmlformats.org/officeDocument/2006/relationships/hyperlink" Target="https://faith.edu/faith-pulpit/posts/the-reformers-defense-of-infant-baptism/" TargetMode="External"/><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A0867-CA6E-177E-F1EE-5BD1CED3CF2D}"/>
              </a:ext>
            </a:extLst>
          </p:cNvPr>
          <p:cNvSpPr>
            <a:spLocks noGrp="1"/>
          </p:cNvSpPr>
          <p:nvPr>
            <p:ph type="ctrTitle"/>
          </p:nvPr>
        </p:nvSpPr>
        <p:spPr>
          <a:xfrm>
            <a:off x="0" y="0"/>
            <a:ext cx="4864504" cy="1864360"/>
          </a:xfrm>
        </p:spPr>
        <p:txBody>
          <a:bodyPr>
            <a:normAutofit/>
          </a:bodyPr>
          <a:lstStyle/>
          <a:p>
            <a:r>
              <a:rPr lang="en-US" b="1" dirty="0">
                <a:latin typeface="Garamond" panose="02020404030301010803" pitchFamily="18" charset="0"/>
              </a:rPr>
              <a:t>Baptists and Baptism</a:t>
            </a:r>
          </a:p>
        </p:txBody>
      </p:sp>
      <p:sp>
        <p:nvSpPr>
          <p:cNvPr id="3" name="Subtitle 2">
            <a:extLst>
              <a:ext uri="{FF2B5EF4-FFF2-40B4-BE49-F238E27FC236}">
                <a16:creationId xmlns:a16="http://schemas.microsoft.com/office/drawing/2014/main" id="{5F313691-D5EC-6E74-308F-EA02ABCF1CF7}"/>
              </a:ext>
            </a:extLst>
          </p:cNvPr>
          <p:cNvSpPr>
            <a:spLocks noGrp="1"/>
          </p:cNvSpPr>
          <p:nvPr>
            <p:ph type="subTitle" idx="1"/>
          </p:nvPr>
        </p:nvSpPr>
        <p:spPr>
          <a:xfrm>
            <a:off x="2" y="2181225"/>
            <a:ext cx="4762498" cy="3421999"/>
          </a:xfrm>
        </p:spPr>
        <p:txBody>
          <a:bodyPr>
            <a:normAutofit/>
          </a:bodyPr>
          <a:lstStyle/>
          <a:p>
            <a:pPr>
              <a:lnSpc>
                <a:spcPct val="140000"/>
              </a:lnSpc>
            </a:pPr>
            <a:r>
              <a:rPr lang="en-US" sz="2800" dirty="0">
                <a:latin typeface="Garamond" panose="02020404030301010803" pitchFamily="18" charset="0"/>
              </a:rPr>
              <a:t>An exploration of the topic of Believer’s Baptism</a:t>
            </a:r>
          </a:p>
        </p:txBody>
      </p:sp>
      <p:sp>
        <p:nvSpPr>
          <p:cNvPr id="8" name="TextBox 7">
            <a:extLst>
              <a:ext uri="{FF2B5EF4-FFF2-40B4-BE49-F238E27FC236}">
                <a16:creationId xmlns:a16="http://schemas.microsoft.com/office/drawing/2014/main" id="{3D327B02-8A6C-DC3A-E8DE-11CF4AD57593}"/>
              </a:ext>
            </a:extLst>
          </p:cNvPr>
          <p:cNvSpPr txBox="1"/>
          <p:nvPr/>
        </p:nvSpPr>
        <p:spPr>
          <a:xfrm>
            <a:off x="0" y="6550223"/>
            <a:ext cx="12192000" cy="369332"/>
          </a:xfrm>
          <a:prstGeom prst="rect">
            <a:avLst/>
          </a:prstGeom>
          <a:noFill/>
        </p:spPr>
        <p:txBody>
          <a:bodyPr wrap="square" rtlCol="0">
            <a:spAutoFit/>
          </a:bodyPr>
          <a:lstStyle/>
          <a:p>
            <a:r>
              <a:rPr lang="fr-FR" dirty="0">
                <a:solidFill>
                  <a:schemeClr val="bg1">
                    <a:lumMod val="65000"/>
                  </a:schemeClr>
                </a:solidFill>
              </a:rPr>
              <a:t>Image credit – </a:t>
            </a:r>
            <a:r>
              <a:rPr lang="fr-FR" dirty="0">
                <a:solidFill>
                  <a:schemeClr val="bg1">
                    <a:lumMod val="65000"/>
                  </a:schemeClr>
                </a:solidFill>
                <a:hlinkClick r:id="rId3">
                  <a:extLst>
                    <a:ext uri="{A12FA001-AC4F-418D-AE19-62706E023703}">
                      <ahyp:hlinkClr xmlns:ahyp="http://schemas.microsoft.com/office/drawing/2018/hyperlinkcolor" val="tx"/>
                    </a:ext>
                  </a:extLst>
                </a:hlinkClick>
              </a:rPr>
              <a:t>https://significantpractice-baptism.weebly.com/types-of-baptism.html</a:t>
            </a:r>
            <a:endParaRPr lang="en-US" sz="1600" dirty="0">
              <a:solidFill>
                <a:schemeClr val="bg1">
                  <a:lumMod val="65000"/>
                </a:schemeClr>
              </a:solidFill>
            </a:endParaRPr>
          </a:p>
        </p:txBody>
      </p:sp>
      <p:pic>
        <p:nvPicPr>
          <p:cNvPr id="10" name="Picture 9">
            <a:extLst>
              <a:ext uri="{FF2B5EF4-FFF2-40B4-BE49-F238E27FC236}">
                <a16:creationId xmlns:a16="http://schemas.microsoft.com/office/drawing/2014/main" id="{2A305CF4-D541-5DE8-02D8-4699E6524D8A}"/>
              </a:ext>
            </a:extLst>
          </p:cNvPr>
          <p:cNvPicPr>
            <a:picLocks noChangeAspect="1"/>
          </p:cNvPicPr>
          <p:nvPr/>
        </p:nvPicPr>
        <p:blipFill>
          <a:blip r:embed="rId4"/>
          <a:stretch>
            <a:fillRect/>
          </a:stretch>
        </p:blipFill>
        <p:spPr>
          <a:xfrm>
            <a:off x="4864504" y="129860"/>
            <a:ext cx="7194669" cy="5473364"/>
          </a:xfrm>
          <a:prstGeom prst="rect">
            <a:avLst/>
          </a:prstGeom>
        </p:spPr>
      </p:pic>
    </p:spTree>
    <p:extLst>
      <p:ext uri="{BB962C8B-B14F-4D97-AF65-F5344CB8AC3E}">
        <p14:creationId xmlns:p14="http://schemas.microsoft.com/office/powerpoint/2010/main" val="3935247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B2D0F4B6-15D8-70F4-4215-8DCAE6A69F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8A1131-9190-6527-09AC-B0839C4248BC}"/>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A0A68614-BAD4-9F26-D0F4-1374E9B410A0}"/>
              </a:ext>
            </a:extLst>
          </p:cNvPr>
          <p:cNvSpPr>
            <a:spLocks noGrp="1"/>
          </p:cNvSpPr>
          <p:nvPr>
            <p:ph idx="1"/>
          </p:nvPr>
        </p:nvSpPr>
        <p:spPr>
          <a:xfrm>
            <a:off x="234412" y="757660"/>
            <a:ext cx="11513890" cy="5731008"/>
          </a:xfrm>
        </p:spPr>
        <p:txBody>
          <a:bodyPr>
            <a:normAutofit fontScale="92500" lnSpcReduction="10000"/>
          </a:bodyPr>
          <a:lstStyle/>
          <a:p>
            <a:r>
              <a:rPr lang="en-US" sz="3600" dirty="0"/>
              <a:t>Washing and death and resurrection with Christ are </a:t>
            </a:r>
            <a:r>
              <a:rPr lang="en-US" sz="3600" b="1" i="1" dirty="0"/>
              <a:t>all</a:t>
            </a:r>
            <a:r>
              <a:rPr lang="en-US" sz="3600" dirty="0"/>
              <a:t> symbolized in baptism. </a:t>
            </a:r>
          </a:p>
          <a:p>
            <a:r>
              <a:rPr lang="en-US" sz="3600" dirty="0"/>
              <a:t>Death and resurrection with Christ are symbolized </a:t>
            </a:r>
            <a:r>
              <a:rPr lang="en-US" sz="3600" b="1" i="1" dirty="0"/>
              <a:t>only</a:t>
            </a:r>
            <a:r>
              <a:rPr lang="en-US" sz="3600" dirty="0"/>
              <a:t> by immersion, </a:t>
            </a:r>
            <a:r>
              <a:rPr lang="en-US" sz="3600" b="1" i="1" dirty="0"/>
              <a:t>not at all </a:t>
            </a:r>
            <a:r>
              <a:rPr lang="en-US" sz="3600" dirty="0"/>
              <a:t>by sprinkling or pouring. </a:t>
            </a:r>
          </a:p>
          <a:p>
            <a:r>
              <a:rPr lang="en-US" sz="3600" dirty="0"/>
              <a:t>In all the discussion over the mode of baptism and the disputes over its meaning, it is easy for Christians to lose sight of the significance and beauty of baptism and to disregard the tremendous </a:t>
            </a:r>
            <a:r>
              <a:rPr lang="en-US" sz="3600" b="1" i="1" dirty="0"/>
              <a:t>blessing</a:t>
            </a:r>
            <a:r>
              <a:rPr lang="en-US" sz="3600" dirty="0"/>
              <a:t> pictured by this ceremony. </a:t>
            </a:r>
          </a:p>
          <a:p>
            <a:r>
              <a:rPr lang="en-US" sz="3600" dirty="0"/>
              <a:t>Passing through the waters of judgment safely, dying and rising with Christ, and having our sins washed away— these are </a:t>
            </a:r>
            <a:r>
              <a:rPr lang="en-US" sz="3600" b="1" i="1" dirty="0"/>
              <a:t>amazing</a:t>
            </a:r>
            <a:r>
              <a:rPr lang="en-US" sz="3600" dirty="0"/>
              <a:t> truths of momentous and eternal proportion and ought to be an occasion for giving great glory and praise to God! </a:t>
            </a:r>
          </a:p>
        </p:txBody>
      </p:sp>
      <p:sp>
        <p:nvSpPr>
          <p:cNvPr id="4" name="TextBox 3">
            <a:extLst>
              <a:ext uri="{FF2B5EF4-FFF2-40B4-BE49-F238E27FC236}">
                <a16:creationId xmlns:a16="http://schemas.microsoft.com/office/drawing/2014/main" id="{0B1EAF42-0C03-03AB-265E-89C659B3C507}"/>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2305-2307)</a:t>
            </a:r>
          </a:p>
        </p:txBody>
      </p:sp>
    </p:spTree>
    <p:extLst>
      <p:ext uri="{BB962C8B-B14F-4D97-AF65-F5344CB8AC3E}">
        <p14:creationId xmlns:p14="http://schemas.microsoft.com/office/powerpoint/2010/main" val="2432724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36E914DB-1D16-659A-7DB2-38234821E7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7883C-CF84-5F8F-A2B0-5F282733EDFF}"/>
              </a:ext>
            </a:extLst>
          </p:cNvPr>
          <p:cNvSpPr>
            <a:spLocks noGrp="1"/>
          </p:cNvSpPr>
          <p:nvPr>
            <p:ph type="title"/>
          </p:nvPr>
        </p:nvSpPr>
        <p:spPr>
          <a:xfrm>
            <a:off x="0" y="63121"/>
            <a:ext cx="12192000" cy="618197"/>
          </a:xfrm>
        </p:spPr>
        <p:txBody>
          <a:bodyPr>
            <a:noAutofit/>
          </a:bodyPr>
          <a:lstStyle/>
          <a:p>
            <a:pPr algn="ctr"/>
            <a:r>
              <a:rPr lang="en-US" sz="6000" b="1" dirty="0"/>
              <a:t>The Subjects of Baptism</a:t>
            </a:r>
          </a:p>
        </p:txBody>
      </p:sp>
      <p:sp>
        <p:nvSpPr>
          <p:cNvPr id="3" name="Content Placeholder 2">
            <a:extLst>
              <a:ext uri="{FF2B5EF4-FFF2-40B4-BE49-F238E27FC236}">
                <a16:creationId xmlns:a16="http://schemas.microsoft.com/office/drawing/2014/main" id="{DD15CF6C-83DE-46A0-C76F-6D1431F77D58}"/>
              </a:ext>
            </a:extLst>
          </p:cNvPr>
          <p:cNvSpPr>
            <a:spLocks noGrp="1"/>
          </p:cNvSpPr>
          <p:nvPr>
            <p:ph idx="1"/>
          </p:nvPr>
        </p:nvSpPr>
        <p:spPr>
          <a:xfrm>
            <a:off x="247475" y="788126"/>
            <a:ext cx="11513890" cy="5845755"/>
          </a:xfrm>
        </p:spPr>
        <p:txBody>
          <a:bodyPr>
            <a:normAutofit lnSpcReduction="10000"/>
          </a:bodyPr>
          <a:lstStyle/>
          <a:p>
            <a:r>
              <a:rPr lang="en-US" sz="3600" dirty="0"/>
              <a:t>Many of the </a:t>
            </a:r>
            <a:r>
              <a:rPr lang="en-US" sz="3600" b="1" i="1" dirty="0"/>
              <a:t>narrative</a:t>
            </a:r>
            <a:r>
              <a:rPr lang="en-US" sz="3600" dirty="0"/>
              <a:t> </a:t>
            </a:r>
            <a:r>
              <a:rPr lang="en-US" sz="3600" b="1" i="1" dirty="0"/>
              <a:t>examples</a:t>
            </a:r>
            <a:r>
              <a:rPr lang="en-US" sz="3600" dirty="0"/>
              <a:t> of those who were baptized in the New Testament </a:t>
            </a:r>
            <a:r>
              <a:rPr lang="en-US" sz="3600" b="1" i="1" dirty="0"/>
              <a:t>strongly support </a:t>
            </a:r>
            <a:r>
              <a:rPr lang="en-US" sz="3600" dirty="0"/>
              <a:t>the idea that baptism was administered </a:t>
            </a:r>
            <a:r>
              <a:rPr lang="en-US" sz="3600" b="1" i="1" dirty="0"/>
              <a:t>only</a:t>
            </a:r>
            <a:r>
              <a:rPr lang="en-US" sz="3600" dirty="0"/>
              <a:t> to those who gave a believable profession of faith.</a:t>
            </a:r>
          </a:p>
          <a:p>
            <a:r>
              <a:rPr lang="en-US" sz="3600" dirty="0"/>
              <a:t>For example, after Peter’s sermon at Pentecost we read, “</a:t>
            </a:r>
            <a:r>
              <a:rPr lang="en-US" sz="3600" b="1" i="1" dirty="0">
                <a:solidFill>
                  <a:srgbClr val="0033CC"/>
                </a:solidFill>
                <a:latin typeface="Cambria" panose="02040503050406030204" pitchFamily="18" charset="0"/>
                <a:ea typeface="Cambria" panose="02040503050406030204" pitchFamily="18" charset="0"/>
              </a:rPr>
              <a:t>Those who received his word </a:t>
            </a:r>
            <a:r>
              <a:rPr lang="en-US" sz="3600" i="1" dirty="0">
                <a:solidFill>
                  <a:srgbClr val="0033CC"/>
                </a:solidFill>
                <a:latin typeface="Cambria" panose="02040503050406030204" pitchFamily="18" charset="0"/>
                <a:ea typeface="Cambria" panose="02040503050406030204" pitchFamily="18" charset="0"/>
              </a:rPr>
              <a:t>were baptized</a:t>
            </a:r>
            <a:r>
              <a:rPr lang="en-US" sz="3600" dirty="0"/>
              <a:t>” (Acts 2:41). </a:t>
            </a:r>
          </a:p>
          <a:p>
            <a:r>
              <a:rPr lang="en-US" sz="3600" dirty="0"/>
              <a:t>Similarly, when Philip preached the gospel in Samaria, we read, “</a:t>
            </a:r>
            <a:r>
              <a:rPr lang="en-US" sz="3600" b="1" i="1" dirty="0">
                <a:solidFill>
                  <a:srgbClr val="0033CC"/>
                </a:solidFill>
                <a:latin typeface="Cambria" panose="02040503050406030204" pitchFamily="18" charset="0"/>
                <a:ea typeface="Cambria" panose="02040503050406030204" pitchFamily="18" charset="0"/>
              </a:rPr>
              <a:t>When they believed</a:t>
            </a:r>
            <a:r>
              <a:rPr lang="en-US" sz="3600" i="1" dirty="0">
                <a:solidFill>
                  <a:srgbClr val="0033CC"/>
                </a:solidFill>
                <a:latin typeface="Cambria" panose="02040503050406030204" pitchFamily="18" charset="0"/>
                <a:ea typeface="Cambria" panose="02040503050406030204" pitchFamily="18" charset="0"/>
              </a:rPr>
              <a:t> Philip as he preached good news about the kingdom of God and the name of Jesus Christ, </a:t>
            </a:r>
            <a:r>
              <a:rPr lang="en-US" sz="3600" b="1" i="1" dirty="0">
                <a:solidFill>
                  <a:srgbClr val="0033CC"/>
                </a:solidFill>
                <a:latin typeface="Cambria" panose="02040503050406030204" pitchFamily="18" charset="0"/>
                <a:ea typeface="Cambria" panose="02040503050406030204" pitchFamily="18" charset="0"/>
              </a:rPr>
              <a:t>they were baptized</a:t>
            </a:r>
            <a:r>
              <a:rPr lang="en-US" sz="3600" i="1" dirty="0">
                <a:solidFill>
                  <a:srgbClr val="0033CC"/>
                </a:solidFill>
                <a:latin typeface="Cambria" panose="02040503050406030204" pitchFamily="18" charset="0"/>
                <a:ea typeface="Cambria" panose="02040503050406030204" pitchFamily="18" charset="0"/>
              </a:rPr>
              <a:t>, both men and women</a:t>
            </a:r>
            <a:r>
              <a:rPr lang="en-US" sz="3600" dirty="0"/>
              <a:t>” (Acts 8:12). </a:t>
            </a:r>
          </a:p>
          <a:p>
            <a:endParaRPr lang="en-US" sz="3200" dirty="0"/>
          </a:p>
        </p:txBody>
      </p:sp>
      <p:sp>
        <p:nvSpPr>
          <p:cNvPr id="4" name="TextBox 3">
            <a:extLst>
              <a:ext uri="{FF2B5EF4-FFF2-40B4-BE49-F238E27FC236}">
                <a16:creationId xmlns:a16="http://schemas.microsoft.com/office/drawing/2014/main" id="{CF9FA283-BAC3-89FB-BD08-00BE228E0E09}"/>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2307-2308)</a:t>
            </a:r>
          </a:p>
        </p:txBody>
      </p:sp>
    </p:spTree>
    <p:extLst>
      <p:ext uri="{BB962C8B-B14F-4D97-AF65-F5344CB8AC3E}">
        <p14:creationId xmlns:p14="http://schemas.microsoft.com/office/powerpoint/2010/main" val="18872425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AD6752B2-1B6C-9E5B-846D-CC01F8DD2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AC15FE-1AC9-AEEE-1322-D260C948AF82}"/>
              </a:ext>
            </a:extLst>
          </p:cNvPr>
          <p:cNvSpPr>
            <a:spLocks noGrp="1"/>
          </p:cNvSpPr>
          <p:nvPr>
            <p:ph type="title"/>
          </p:nvPr>
        </p:nvSpPr>
        <p:spPr>
          <a:xfrm>
            <a:off x="0" y="63121"/>
            <a:ext cx="12192000" cy="717055"/>
          </a:xfrm>
        </p:spPr>
        <p:txBody>
          <a:bodyPr>
            <a:noAutofit/>
          </a:bodyPr>
          <a:lstStyle/>
          <a:p>
            <a:pPr algn="ctr"/>
            <a:r>
              <a:rPr lang="en-US" sz="6000" b="1" dirty="0"/>
              <a:t>The Subjects of Baptism</a:t>
            </a:r>
          </a:p>
        </p:txBody>
      </p:sp>
      <p:sp>
        <p:nvSpPr>
          <p:cNvPr id="3" name="Content Placeholder 2">
            <a:extLst>
              <a:ext uri="{FF2B5EF4-FFF2-40B4-BE49-F238E27FC236}">
                <a16:creationId xmlns:a16="http://schemas.microsoft.com/office/drawing/2014/main" id="{BE02ED30-74EC-51F7-84E6-FB8EB464EF8D}"/>
              </a:ext>
            </a:extLst>
          </p:cNvPr>
          <p:cNvSpPr>
            <a:spLocks noGrp="1"/>
          </p:cNvSpPr>
          <p:nvPr>
            <p:ph idx="1"/>
          </p:nvPr>
        </p:nvSpPr>
        <p:spPr>
          <a:xfrm>
            <a:off x="247475" y="838899"/>
            <a:ext cx="11513890" cy="5588795"/>
          </a:xfrm>
        </p:spPr>
        <p:txBody>
          <a:bodyPr>
            <a:normAutofit lnSpcReduction="10000"/>
          </a:bodyPr>
          <a:lstStyle/>
          <a:p>
            <a:r>
              <a:rPr lang="en-US" sz="3600" dirty="0"/>
              <a:t>The New Testament authors wrote as though they </a:t>
            </a:r>
            <a:r>
              <a:rPr lang="en-US" sz="3600" b="1" i="1" dirty="0"/>
              <a:t>clearly assumed </a:t>
            </a:r>
            <a:r>
              <a:rPr lang="en-US" sz="3600" dirty="0"/>
              <a:t>that </a:t>
            </a:r>
            <a:r>
              <a:rPr lang="en-US" sz="3600" b="1" i="1" dirty="0"/>
              <a:t>everyone</a:t>
            </a:r>
            <a:r>
              <a:rPr lang="en-US" sz="3600" dirty="0"/>
              <a:t> who was baptized had </a:t>
            </a:r>
            <a:r>
              <a:rPr lang="en-US" sz="3600" b="1" i="1" dirty="0"/>
              <a:t>also</a:t>
            </a:r>
            <a:r>
              <a:rPr lang="en-US" sz="3600" dirty="0"/>
              <a:t> personally trusted in Christ and experienced salvation. </a:t>
            </a:r>
          </a:p>
          <a:p>
            <a:r>
              <a:rPr lang="en-US" sz="3600" dirty="0"/>
              <a:t>For example, Paul says, “</a:t>
            </a:r>
            <a:r>
              <a:rPr lang="en-US" sz="3600" i="1" dirty="0">
                <a:solidFill>
                  <a:srgbClr val="0033CC"/>
                </a:solidFill>
                <a:latin typeface="Cambria" panose="02040503050406030204" pitchFamily="18" charset="0"/>
                <a:ea typeface="Cambria" panose="02040503050406030204" pitchFamily="18" charset="0"/>
              </a:rPr>
              <a:t>As many of you as were baptized into Christ have put on Christ</a:t>
            </a:r>
            <a:r>
              <a:rPr lang="en-US" sz="3600" dirty="0"/>
              <a:t>” (Gal. 3:27). </a:t>
            </a:r>
          </a:p>
          <a:p>
            <a:r>
              <a:rPr lang="en-US" sz="3600" dirty="0"/>
              <a:t>Paul here assumes that baptism is the outward sign that inward regeneration has already taken place. </a:t>
            </a:r>
          </a:p>
          <a:p>
            <a:r>
              <a:rPr lang="en-US" sz="3600" dirty="0"/>
              <a:t>This would </a:t>
            </a:r>
            <a:r>
              <a:rPr lang="en-US" sz="3600" b="1" i="1" dirty="0"/>
              <a:t>not</a:t>
            </a:r>
            <a:r>
              <a:rPr lang="en-US" sz="3600" dirty="0"/>
              <a:t> have been true of </a:t>
            </a:r>
            <a:r>
              <a:rPr lang="en-US" sz="3600" b="1" i="1" dirty="0"/>
              <a:t>infants</a:t>
            </a:r>
            <a:r>
              <a:rPr lang="en-US" sz="3600" dirty="0"/>
              <a:t>— Paul could not have said, “</a:t>
            </a:r>
            <a:r>
              <a:rPr lang="en-US" sz="3600" i="1" dirty="0">
                <a:solidFill>
                  <a:srgbClr val="0033CC"/>
                </a:solidFill>
                <a:latin typeface="Cambria" panose="02040503050406030204" pitchFamily="18" charset="0"/>
                <a:ea typeface="Cambria" panose="02040503050406030204" pitchFamily="18" charset="0"/>
              </a:rPr>
              <a:t>As many </a:t>
            </a:r>
            <a:r>
              <a:rPr lang="en-US" sz="3600" b="1" i="1" dirty="0">
                <a:solidFill>
                  <a:srgbClr val="0033CC"/>
                </a:solidFill>
                <a:latin typeface="Cambria" panose="02040503050406030204" pitchFamily="18" charset="0"/>
                <a:ea typeface="Cambria" panose="02040503050406030204" pitchFamily="18" charset="0"/>
              </a:rPr>
              <a:t>infants</a:t>
            </a:r>
            <a:r>
              <a:rPr lang="en-US" sz="3600" i="1" dirty="0">
                <a:solidFill>
                  <a:srgbClr val="0033CC"/>
                </a:solidFill>
                <a:latin typeface="Cambria" panose="02040503050406030204" pitchFamily="18" charset="0"/>
                <a:ea typeface="Cambria" panose="02040503050406030204" pitchFamily="18" charset="0"/>
              </a:rPr>
              <a:t> as have been baptized into Christ have put on Christ</a:t>
            </a:r>
            <a:r>
              <a:rPr lang="en-US" sz="3600" dirty="0"/>
              <a:t>,” for infants have not yet come to saving faith or given </a:t>
            </a:r>
            <a:r>
              <a:rPr lang="en-US" sz="3600" b="1" i="1" dirty="0"/>
              <a:t>any</a:t>
            </a:r>
            <a:r>
              <a:rPr lang="en-US" sz="3600" dirty="0"/>
              <a:t> evidence of regeneration.</a:t>
            </a:r>
          </a:p>
        </p:txBody>
      </p:sp>
      <p:sp>
        <p:nvSpPr>
          <p:cNvPr id="4" name="TextBox 3">
            <a:extLst>
              <a:ext uri="{FF2B5EF4-FFF2-40B4-BE49-F238E27FC236}">
                <a16:creationId xmlns:a16="http://schemas.microsoft.com/office/drawing/2014/main" id="{9F4327A3-EAE5-0A4C-0978-C4F9F730E466}"/>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2309)</a:t>
            </a:r>
          </a:p>
        </p:txBody>
      </p:sp>
    </p:spTree>
    <p:extLst>
      <p:ext uri="{BB962C8B-B14F-4D97-AF65-F5344CB8AC3E}">
        <p14:creationId xmlns:p14="http://schemas.microsoft.com/office/powerpoint/2010/main" val="5074627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95FED051-143D-05BD-ED83-BE72DAD6BD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D1934B-AC39-87CF-4691-FD2D397E4941}"/>
              </a:ext>
            </a:extLst>
          </p:cNvPr>
          <p:cNvSpPr>
            <a:spLocks noGrp="1"/>
          </p:cNvSpPr>
          <p:nvPr>
            <p:ph type="title"/>
          </p:nvPr>
        </p:nvSpPr>
        <p:spPr>
          <a:xfrm>
            <a:off x="0" y="63121"/>
            <a:ext cx="12192000" cy="717055"/>
          </a:xfrm>
        </p:spPr>
        <p:txBody>
          <a:bodyPr>
            <a:noAutofit/>
          </a:bodyPr>
          <a:lstStyle/>
          <a:p>
            <a:pPr algn="ctr"/>
            <a:r>
              <a:rPr lang="en-US" sz="6000" b="1" dirty="0"/>
              <a:t>The Subjects of Baptism</a:t>
            </a:r>
          </a:p>
        </p:txBody>
      </p:sp>
      <p:sp>
        <p:nvSpPr>
          <p:cNvPr id="3" name="Content Placeholder 2">
            <a:extLst>
              <a:ext uri="{FF2B5EF4-FFF2-40B4-BE49-F238E27FC236}">
                <a16:creationId xmlns:a16="http://schemas.microsoft.com/office/drawing/2014/main" id="{0922E73F-F845-8C30-915C-25BCEFDD924E}"/>
              </a:ext>
            </a:extLst>
          </p:cNvPr>
          <p:cNvSpPr>
            <a:spLocks noGrp="1"/>
          </p:cNvSpPr>
          <p:nvPr>
            <p:ph idx="1"/>
          </p:nvPr>
        </p:nvSpPr>
        <p:spPr>
          <a:xfrm>
            <a:off x="247475" y="838899"/>
            <a:ext cx="11513890" cy="5696884"/>
          </a:xfrm>
        </p:spPr>
        <p:txBody>
          <a:bodyPr>
            <a:normAutofit fontScale="92500" lnSpcReduction="10000"/>
          </a:bodyPr>
          <a:lstStyle/>
          <a:p>
            <a:r>
              <a:rPr lang="en-US" sz="3000" dirty="0"/>
              <a:t>And it’s not just </a:t>
            </a:r>
            <a:r>
              <a:rPr lang="en-US" sz="3000" b="1" i="1" dirty="0"/>
              <a:t>only</a:t>
            </a:r>
            <a:r>
              <a:rPr lang="en-US" sz="3000" dirty="0"/>
              <a:t> those who repent and believe who are to be baptized –  the scriptures teach that </a:t>
            </a:r>
            <a:r>
              <a:rPr lang="en-US" sz="3000" b="1" i="1" dirty="0"/>
              <a:t>all</a:t>
            </a:r>
            <a:r>
              <a:rPr lang="en-US" sz="3000" dirty="0"/>
              <a:t> those who repent of their sins and believe in Christ have a </a:t>
            </a:r>
            <a:r>
              <a:rPr lang="en-US" sz="3000" b="1" i="1" dirty="0"/>
              <a:t>duty</a:t>
            </a:r>
            <a:r>
              <a:rPr lang="en-US" sz="3000" dirty="0"/>
              <a:t> to be baptized.</a:t>
            </a:r>
          </a:p>
          <a:p>
            <a:r>
              <a:rPr lang="en-US" sz="3000" dirty="0"/>
              <a:t>In giving the Great Commission, Jesus makes it clear that he expects </a:t>
            </a:r>
            <a:r>
              <a:rPr lang="en-US" sz="3000" b="1" i="1" dirty="0"/>
              <a:t>all</a:t>
            </a:r>
            <a:r>
              <a:rPr lang="en-US" sz="3000" dirty="0"/>
              <a:t> those who become his disciples to be baptized: “</a:t>
            </a:r>
            <a:r>
              <a:rPr lang="en-US" sz="3000" i="1" dirty="0">
                <a:solidFill>
                  <a:srgbClr val="0033CC"/>
                </a:solidFill>
                <a:latin typeface="Cambria" panose="02040503050406030204" pitchFamily="18" charset="0"/>
                <a:ea typeface="Cambria" panose="02040503050406030204" pitchFamily="18" charset="0"/>
              </a:rPr>
              <a:t>Go therefore and make disciples of all nations, </a:t>
            </a:r>
            <a:r>
              <a:rPr lang="en-US" sz="3000" b="1" i="1" dirty="0">
                <a:solidFill>
                  <a:srgbClr val="0033CC"/>
                </a:solidFill>
                <a:latin typeface="Cambria" panose="02040503050406030204" pitchFamily="18" charset="0"/>
                <a:ea typeface="Cambria" panose="02040503050406030204" pitchFamily="18" charset="0"/>
              </a:rPr>
              <a:t>baptizing</a:t>
            </a:r>
            <a:r>
              <a:rPr lang="en-US" sz="3000" i="1" dirty="0">
                <a:solidFill>
                  <a:srgbClr val="0033CC"/>
                </a:solidFill>
                <a:latin typeface="Cambria" panose="02040503050406030204" pitchFamily="18" charset="0"/>
                <a:ea typeface="Cambria" panose="02040503050406030204" pitchFamily="18" charset="0"/>
              </a:rPr>
              <a:t> them in the name of the Father and of the Son and of the Holy Spirit, </a:t>
            </a:r>
            <a:r>
              <a:rPr lang="en-US" sz="3000" b="1" i="1" dirty="0">
                <a:solidFill>
                  <a:srgbClr val="0033CC"/>
                </a:solidFill>
                <a:latin typeface="Cambria" panose="02040503050406030204" pitchFamily="18" charset="0"/>
                <a:ea typeface="Cambria" panose="02040503050406030204" pitchFamily="18" charset="0"/>
              </a:rPr>
              <a:t>teaching them to observe all that I have commanded you</a:t>
            </a:r>
            <a:r>
              <a:rPr lang="en-US" sz="3000" i="1" dirty="0">
                <a:solidFill>
                  <a:srgbClr val="0033CC"/>
                </a:solidFill>
                <a:latin typeface="Cambria" panose="02040503050406030204" pitchFamily="18" charset="0"/>
                <a:ea typeface="Cambria" panose="02040503050406030204" pitchFamily="18" charset="0"/>
              </a:rPr>
              <a:t>. And behold, I am with you always, to the end of the age.</a:t>
            </a:r>
            <a:r>
              <a:rPr lang="en-US" sz="3000" dirty="0"/>
              <a:t>” (Mat 28:19-20)</a:t>
            </a:r>
          </a:p>
          <a:p>
            <a:r>
              <a:rPr lang="en-US" sz="3000" dirty="0"/>
              <a:t>Peter, on the day of Pentecost </a:t>
            </a:r>
            <a:r>
              <a:rPr lang="en-US" sz="3000" b="1" i="1" dirty="0"/>
              <a:t>commanded</a:t>
            </a:r>
            <a:r>
              <a:rPr lang="en-US" sz="3000" dirty="0"/>
              <a:t> those present “</a:t>
            </a:r>
            <a:r>
              <a:rPr lang="en-US" sz="3000" i="1" dirty="0">
                <a:solidFill>
                  <a:srgbClr val="0033CC"/>
                </a:solidFill>
                <a:latin typeface="Cambria" panose="02040503050406030204" pitchFamily="18" charset="0"/>
                <a:ea typeface="Cambria" panose="02040503050406030204" pitchFamily="18" charset="0"/>
              </a:rPr>
              <a:t>Repent </a:t>
            </a:r>
            <a:r>
              <a:rPr lang="en-US" sz="3000" b="1" i="1" dirty="0">
                <a:solidFill>
                  <a:srgbClr val="0033CC"/>
                </a:solidFill>
                <a:latin typeface="Cambria" panose="02040503050406030204" pitchFamily="18" charset="0"/>
                <a:ea typeface="Cambria" panose="02040503050406030204" pitchFamily="18" charset="0"/>
              </a:rPr>
              <a:t>and be baptized</a:t>
            </a:r>
            <a:r>
              <a:rPr lang="en-US" sz="3000" i="1" dirty="0">
                <a:solidFill>
                  <a:srgbClr val="0033CC"/>
                </a:solidFill>
                <a:latin typeface="Cambria" panose="02040503050406030204" pitchFamily="18" charset="0"/>
                <a:ea typeface="Cambria" panose="02040503050406030204" pitchFamily="18" charset="0"/>
              </a:rPr>
              <a:t> every one of you in the name of Jesus Christ for the forgiveness of your sins, and you will receive the gift of the Holy Spirit</a:t>
            </a:r>
            <a:r>
              <a:rPr lang="en-US" sz="3000" dirty="0"/>
              <a:t>.” (Act 2:38)</a:t>
            </a:r>
          </a:p>
          <a:p>
            <a:r>
              <a:rPr lang="en-US" sz="3000" dirty="0"/>
              <a:t>Likewise, when Peter preached to the household Cornelius “</a:t>
            </a:r>
            <a:r>
              <a:rPr lang="en-US" sz="3000" i="1" dirty="0">
                <a:solidFill>
                  <a:srgbClr val="0033CC"/>
                </a:solidFill>
                <a:latin typeface="Cambria" panose="02040503050406030204" pitchFamily="18" charset="0"/>
                <a:ea typeface="Cambria" panose="02040503050406030204" pitchFamily="18" charset="0"/>
              </a:rPr>
              <a:t>the Holy Spirit fell on all who heard the word</a:t>
            </a:r>
            <a:r>
              <a:rPr lang="en-US" sz="3000" dirty="0"/>
              <a:t>,” and therefore Peter “</a:t>
            </a:r>
            <a:r>
              <a:rPr lang="en-US" sz="3000" b="1" i="1" dirty="0">
                <a:solidFill>
                  <a:srgbClr val="0033CC"/>
                </a:solidFill>
                <a:latin typeface="Cambria" panose="02040503050406030204" pitchFamily="18" charset="0"/>
                <a:ea typeface="Cambria" panose="02040503050406030204" pitchFamily="18" charset="0"/>
              </a:rPr>
              <a:t>commanded</a:t>
            </a:r>
            <a:r>
              <a:rPr lang="en-US" sz="3000" i="1" dirty="0">
                <a:solidFill>
                  <a:srgbClr val="0033CC"/>
                </a:solidFill>
                <a:latin typeface="Cambria" panose="02040503050406030204" pitchFamily="18" charset="0"/>
                <a:ea typeface="Cambria" panose="02040503050406030204" pitchFamily="18" charset="0"/>
              </a:rPr>
              <a:t> them to be baptized in the name of Jesus Christ</a:t>
            </a:r>
            <a:r>
              <a:rPr lang="en-US" sz="3000" dirty="0"/>
              <a:t>” (Acts 10: 47-48). </a:t>
            </a:r>
          </a:p>
          <a:p>
            <a:endParaRPr lang="en-US" dirty="0"/>
          </a:p>
          <a:p>
            <a:endParaRPr lang="en-US" sz="3200" dirty="0"/>
          </a:p>
          <a:p>
            <a:endParaRPr lang="en-US" sz="3200" dirty="0"/>
          </a:p>
          <a:p>
            <a:endParaRPr lang="en-US" sz="3200" dirty="0"/>
          </a:p>
        </p:txBody>
      </p:sp>
      <p:sp>
        <p:nvSpPr>
          <p:cNvPr id="4" name="TextBox 3">
            <a:extLst>
              <a:ext uri="{FF2B5EF4-FFF2-40B4-BE49-F238E27FC236}">
                <a16:creationId xmlns:a16="http://schemas.microsoft.com/office/drawing/2014/main" id="{B1D87AF4-DA7C-F7F3-1967-C5A20BD77D59}"/>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2307-2308)</a:t>
            </a:r>
          </a:p>
        </p:txBody>
      </p:sp>
    </p:spTree>
    <p:extLst>
      <p:ext uri="{BB962C8B-B14F-4D97-AF65-F5344CB8AC3E}">
        <p14:creationId xmlns:p14="http://schemas.microsoft.com/office/powerpoint/2010/main" val="21844001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185A5A25-64D8-3108-85CF-314F2220C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99A9CA-50C0-545E-413B-9C538F68A450}"/>
              </a:ext>
            </a:extLst>
          </p:cNvPr>
          <p:cNvSpPr>
            <a:spLocks noGrp="1"/>
          </p:cNvSpPr>
          <p:nvPr>
            <p:ph type="title"/>
          </p:nvPr>
        </p:nvSpPr>
        <p:spPr>
          <a:xfrm>
            <a:off x="0" y="63121"/>
            <a:ext cx="12192000" cy="717055"/>
          </a:xfrm>
        </p:spPr>
        <p:txBody>
          <a:bodyPr>
            <a:noAutofit/>
          </a:bodyPr>
          <a:lstStyle/>
          <a:p>
            <a:pPr algn="ctr"/>
            <a:r>
              <a:rPr lang="en-US" sz="6000" b="1" dirty="0"/>
              <a:t>Who Baptizes?</a:t>
            </a:r>
          </a:p>
        </p:txBody>
      </p:sp>
      <p:sp>
        <p:nvSpPr>
          <p:cNvPr id="3" name="Content Placeholder 2">
            <a:extLst>
              <a:ext uri="{FF2B5EF4-FFF2-40B4-BE49-F238E27FC236}">
                <a16:creationId xmlns:a16="http://schemas.microsoft.com/office/drawing/2014/main" id="{FA71AAEE-59D3-8B6E-328A-46F8B4B90DEB}"/>
              </a:ext>
            </a:extLst>
          </p:cNvPr>
          <p:cNvSpPr>
            <a:spLocks noGrp="1"/>
          </p:cNvSpPr>
          <p:nvPr>
            <p:ph idx="1"/>
          </p:nvPr>
        </p:nvSpPr>
        <p:spPr>
          <a:xfrm>
            <a:off x="247475" y="838899"/>
            <a:ext cx="11513890" cy="5696884"/>
          </a:xfrm>
        </p:spPr>
        <p:txBody>
          <a:bodyPr>
            <a:normAutofit/>
          </a:bodyPr>
          <a:lstStyle/>
          <a:p>
            <a:r>
              <a:rPr lang="en-US" sz="3000" dirty="0"/>
              <a:t>Many think it should be the minister who baptizes. </a:t>
            </a:r>
          </a:p>
          <a:p>
            <a:r>
              <a:rPr lang="en-US" sz="3000" dirty="0"/>
              <a:t>Sometimes this conclusion comes from a wrong clericalism, with a Roman Catholic-like assumption of the status given to someone who is ordained. </a:t>
            </a:r>
          </a:p>
          <a:p>
            <a:r>
              <a:rPr lang="en-US" sz="3000" dirty="0"/>
              <a:t>Others think it simply does not matter who does the baptizing. </a:t>
            </a:r>
          </a:p>
          <a:p>
            <a:r>
              <a:rPr lang="en-US" sz="3000" dirty="0"/>
              <a:t>Some have felt that it should be those who lead them to the Lord, others that it could be any pastor on staff. </a:t>
            </a:r>
          </a:p>
          <a:p>
            <a:r>
              <a:rPr lang="en-US" sz="3000" dirty="0"/>
              <a:t>Some have felt that an elder should do it. </a:t>
            </a:r>
          </a:p>
          <a:p>
            <a:r>
              <a:rPr lang="en-US" sz="3000" dirty="0"/>
              <a:t>Who should do the baptizing today? </a:t>
            </a:r>
          </a:p>
          <a:p>
            <a:r>
              <a:rPr lang="en-US" sz="3000" dirty="0"/>
              <a:t>None of these answers given above are required by the biblical testimony. </a:t>
            </a:r>
          </a:p>
          <a:p>
            <a:endParaRPr lang="en-US" sz="3200" dirty="0"/>
          </a:p>
          <a:p>
            <a:endParaRPr lang="en-US" sz="3200" dirty="0"/>
          </a:p>
          <a:p>
            <a:endParaRPr lang="en-US" sz="3200" dirty="0"/>
          </a:p>
        </p:txBody>
      </p:sp>
      <p:sp>
        <p:nvSpPr>
          <p:cNvPr id="4" name="TextBox 3">
            <a:extLst>
              <a:ext uri="{FF2B5EF4-FFF2-40B4-BE49-F238E27FC236}">
                <a16:creationId xmlns:a16="http://schemas.microsoft.com/office/drawing/2014/main" id="{ECC3CF14-3DFB-8166-7B6E-7D4E27D4BB8A}"/>
              </a:ext>
            </a:extLst>
          </p:cNvPr>
          <p:cNvSpPr txBox="1"/>
          <p:nvPr/>
        </p:nvSpPr>
        <p:spPr>
          <a:xfrm>
            <a:off x="0" y="6488668"/>
            <a:ext cx="12192000" cy="369332"/>
          </a:xfrm>
          <a:prstGeom prst="rect">
            <a:avLst/>
          </a:prstGeom>
          <a:noFill/>
        </p:spPr>
        <p:txBody>
          <a:bodyPr wrap="square" rtlCol="0">
            <a:spAutoFit/>
          </a:bodyPr>
          <a:lstStyle/>
          <a:p>
            <a:r>
              <a:rPr lang="en-US" dirty="0"/>
              <a:t>Thomas R. Schreiner; Shawn Wright. </a:t>
            </a:r>
            <a:r>
              <a:rPr lang="en-US" i="1" dirty="0"/>
              <a:t>Believer's Baptism</a:t>
            </a:r>
            <a:r>
              <a:rPr lang="en-US" dirty="0"/>
              <a:t>: (pp. 330-331).</a:t>
            </a:r>
          </a:p>
        </p:txBody>
      </p:sp>
    </p:spTree>
    <p:extLst>
      <p:ext uri="{BB962C8B-B14F-4D97-AF65-F5344CB8AC3E}">
        <p14:creationId xmlns:p14="http://schemas.microsoft.com/office/powerpoint/2010/main" val="6911936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03A6F93D-F91C-1BDF-5471-F1C026F25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53731E-F807-C9B9-393C-F58C062CFF5A}"/>
              </a:ext>
            </a:extLst>
          </p:cNvPr>
          <p:cNvSpPr>
            <a:spLocks noGrp="1"/>
          </p:cNvSpPr>
          <p:nvPr>
            <p:ph type="title"/>
          </p:nvPr>
        </p:nvSpPr>
        <p:spPr>
          <a:xfrm>
            <a:off x="0" y="63121"/>
            <a:ext cx="12192000" cy="717055"/>
          </a:xfrm>
        </p:spPr>
        <p:txBody>
          <a:bodyPr>
            <a:noAutofit/>
          </a:bodyPr>
          <a:lstStyle/>
          <a:p>
            <a:pPr algn="ctr"/>
            <a:r>
              <a:rPr lang="en-US" sz="6000" b="1" dirty="0"/>
              <a:t>Who Baptizes?</a:t>
            </a:r>
          </a:p>
        </p:txBody>
      </p:sp>
      <p:sp>
        <p:nvSpPr>
          <p:cNvPr id="3" name="Content Placeholder 2">
            <a:extLst>
              <a:ext uri="{FF2B5EF4-FFF2-40B4-BE49-F238E27FC236}">
                <a16:creationId xmlns:a16="http://schemas.microsoft.com/office/drawing/2014/main" id="{B9090309-AB97-0053-FBDE-3ADC8BEAD435}"/>
              </a:ext>
            </a:extLst>
          </p:cNvPr>
          <p:cNvSpPr>
            <a:spLocks noGrp="1"/>
          </p:cNvSpPr>
          <p:nvPr>
            <p:ph idx="1"/>
          </p:nvPr>
        </p:nvSpPr>
        <p:spPr>
          <a:xfrm>
            <a:off x="247475" y="838899"/>
            <a:ext cx="11513890" cy="5696884"/>
          </a:xfrm>
        </p:spPr>
        <p:txBody>
          <a:bodyPr>
            <a:normAutofit/>
          </a:bodyPr>
          <a:lstStyle/>
          <a:p>
            <a:r>
              <a:rPr lang="en-US" sz="3200" dirty="0"/>
              <a:t>Neither by explicit instruction nor by example does the Bible teach that a particular administrator is essential for a true, valid baptism. </a:t>
            </a:r>
          </a:p>
          <a:p>
            <a:r>
              <a:rPr lang="en-US" sz="3200" dirty="0"/>
              <a:t>Neither Jesus nor Paul baptized as a central part of their own ministry (see John 4: 2; 1 Cor 1: 14). </a:t>
            </a:r>
          </a:p>
          <a:p>
            <a:r>
              <a:rPr lang="en-US" sz="3200" dirty="0"/>
              <a:t>Having said that, it is normally prudent to have someone perform the baptism who well represents the congregation as a whole. </a:t>
            </a:r>
          </a:p>
          <a:p>
            <a:r>
              <a:rPr lang="en-US" sz="3200" dirty="0"/>
              <a:t>The senior pastor, the preaching minister, or some other elder recognized by the congregation would most obviously seem to act on behalf of the congregation as a whole and then ultimately on behalf of the Lord in their baptizing.</a:t>
            </a:r>
          </a:p>
          <a:p>
            <a:endParaRPr lang="en-US" sz="3200" dirty="0"/>
          </a:p>
          <a:p>
            <a:endParaRPr lang="en-US" sz="3200" dirty="0"/>
          </a:p>
          <a:p>
            <a:endParaRPr lang="en-US" sz="3200" dirty="0"/>
          </a:p>
        </p:txBody>
      </p:sp>
      <p:sp>
        <p:nvSpPr>
          <p:cNvPr id="4" name="TextBox 3">
            <a:extLst>
              <a:ext uri="{FF2B5EF4-FFF2-40B4-BE49-F238E27FC236}">
                <a16:creationId xmlns:a16="http://schemas.microsoft.com/office/drawing/2014/main" id="{C62C5910-6A7C-7B12-5674-F5656AC3B9A1}"/>
              </a:ext>
            </a:extLst>
          </p:cNvPr>
          <p:cNvSpPr txBox="1"/>
          <p:nvPr/>
        </p:nvSpPr>
        <p:spPr>
          <a:xfrm>
            <a:off x="0" y="6488668"/>
            <a:ext cx="12192000" cy="369332"/>
          </a:xfrm>
          <a:prstGeom prst="rect">
            <a:avLst/>
          </a:prstGeom>
          <a:noFill/>
        </p:spPr>
        <p:txBody>
          <a:bodyPr wrap="square" rtlCol="0">
            <a:spAutoFit/>
          </a:bodyPr>
          <a:lstStyle/>
          <a:p>
            <a:r>
              <a:rPr lang="en-US" dirty="0"/>
              <a:t>Thomas R. Schreiner; Shawn Wright. </a:t>
            </a:r>
            <a:r>
              <a:rPr lang="en-US" i="1" dirty="0"/>
              <a:t>Believer's Baptism</a:t>
            </a:r>
            <a:r>
              <a:rPr lang="en-US" dirty="0"/>
              <a:t>: (pp. 330-331).</a:t>
            </a:r>
          </a:p>
        </p:txBody>
      </p:sp>
    </p:spTree>
    <p:extLst>
      <p:ext uri="{BB962C8B-B14F-4D97-AF65-F5344CB8AC3E}">
        <p14:creationId xmlns:p14="http://schemas.microsoft.com/office/powerpoint/2010/main" val="30547555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469CB2DA-CD32-BA94-E20F-CDCAACF871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A29949-E2C3-9EBF-4559-4951E283D8AC}"/>
              </a:ext>
            </a:extLst>
          </p:cNvPr>
          <p:cNvSpPr>
            <a:spLocks noGrp="1"/>
          </p:cNvSpPr>
          <p:nvPr>
            <p:ph type="title"/>
          </p:nvPr>
        </p:nvSpPr>
        <p:spPr>
          <a:xfrm>
            <a:off x="0" y="63121"/>
            <a:ext cx="12192000" cy="717055"/>
          </a:xfrm>
        </p:spPr>
        <p:txBody>
          <a:bodyPr>
            <a:noAutofit/>
          </a:bodyPr>
          <a:lstStyle/>
          <a:p>
            <a:pPr algn="ctr"/>
            <a:r>
              <a:rPr lang="en-US" sz="6000" b="1" dirty="0"/>
              <a:t>The Age of Baptism</a:t>
            </a:r>
          </a:p>
        </p:txBody>
      </p:sp>
      <p:sp>
        <p:nvSpPr>
          <p:cNvPr id="3" name="Content Placeholder 2">
            <a:extLst>
              <a:ext uri="{FF2B5EF4-FFF2-40B4-BE49-F238E27FC236}">
                <a16:creationId xmlns:a16="http://schemas.microsoft.com/office/drawing/2014/main" id="{C7674E34-231F-AA55-6EEF-383D84A28F5B}"/>
              </a:ext>
            </a:extLst>
          </p:cNvPr>
          <p:cNvSpPr>
            <a:spLocks noGrp="1"/>
          </p:cNvSpPr>
          <p:nvPr>
            <p:ph idx="1"/>
          </p:nvPr>
        </p:nvSpPr>
        <p:spPr>
          <a:xfrm>
            <a:off x="247475" y="838899"/>
            <a:ext cx="11513890" cy="5696884"/>
          </a:xfrm>
        </p:spPr>
        <p:txBody>
          <a:bodyPr>
            <a:normAutofit lnSpcReduction="10000"/>
          </a:bodyPr>
          <a:lstStyle/>
          <a:p>
            <a:r>
              <a:rPr lang="en-US" sz="3000" dirty="0"/>
              <a:t>Those who are convinced by the arguments for believer’s baptism must then begin to ask, “How old should children be before they are baptized?” </a:t>
            </a:r>
          </a:p>
          <a:p>
            <a:r>
              <a:rPr lang="en-US" sz="3000" dirty="0"/>
              <a:t>The most direct answer is that they should be old enough to give a believable profession of faith. </a:t>
            </a:r>
          </a:p>
          <a:p>
            <a:r>
              <a:rPr lang="en-US" sz="3000" dirty="0"/>
              <a:t>It is impossible to set a precise age that will apply to every child, but when parents see convincing evidence of genuine spiritual life and some degree of understanding regarding the meaning of trusting in Christ, then baptism is appropriate. </a:t>
            </a:r>
          </a:p>
          <a:p>
            <a:r>
              <a:rPr lang="en-US" sz="3000" dirty="0"/>
              <a:t>Of course, this will require careful administration by the church, as well as a good explanation by parents in their homes. </a:t>
            </a:r>
          </a:p>
          <a:p>
            <a:r>
              <a:rPr lang="en-US" sz="3000" dirty="0"/>
              <a:t>The exact age for baptism will vary from child to child, and somewhat from church to church as well.</a:t>
            </a:r>
          </a:p>
          <a:p>
            <a:endParaRPr lang="en-US" sz="3200" dirty="0"/>
          </a:p>
          <a:p>
            <a:endParaRPr lang="en-US" sz="3200" dirty="0"/>
          </a:p>
          <a:p>
            <a:endParaRPr lang="en-US" sz="3200" dirty="0"/>
          </a:p>
        </p:txBody>
      </p:sp>
      <p:sp>
        <p:nvSpPr>
          <p:cNvPr id="4" name="TextBox 3">
            <a:extLst>
              <a:ext uri="{FF2B5EF4-FFF2-40B4-BE49-F238E27FC236}">
                <a16:creationId xmlns:a16="http://schemas.microsoft.com/office/drawing/2014/main" id="{307435A7-A92E-E8F4-2DAC-1CB0FB232492}"/>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 2328)</a:t>
            </a:r>
          </a:p>
        </p:txBody>
      </p:sp>
    </p:spTree>
    <p:extLst>
      <p:ext uri="{BB962C8B-B14F-4D97-AF65-F5344CB8AC3E}">
        <p14:creationId xmlns:p14="http://schemas.microsoft.com/office/powerpoint/2010/main" val="337723226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5A8D216F-F25C-8B44-C6A7-47BB98912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60046E-2ABD-02DC-70EC-AC030E1A5DC3}"/>
              </a:ext>
            </a:extLst>
          </p:cNvPr>
          <p:cNvSpPr>
            <a:spLocks noGrp="1"/>
          </p:cNvSpPr>
          <p:nvPr>
            <p:ph type="title"/>
          </p:nvPr>
        </p:nvSpPr>
        <p:spPr>
          <a:xfrm>
            <a:off x="0" y="63121"/>
            <a:ext cx="12192000" cy="717055"/>
          </a:xfrm>
        </p:spPr>
        <p:txBody>
          <a:bodyPr>
            <a:noAutofit/>
          </a:bodyPr>
          <a:lstStyle/>
          <a:p>
            <a:pPr algn="ctr"/>
            <a:r>
              <a:rPr lang="en-US" sz="6000" b="1" dirty="0"/>
              <a:t>The Roman Catholic View of Baptism</a:t>
            </a:r>
          </a:p>
        </p:txBody>
      </p:sp>
      <p:sp>
        <p:nvSpPr>
          <p:cNvPr id="3" name="Content Placeholder 2">
            <a:extLst>
              <a:ext uri="{FF2B5EF4-FFF2-40B4-BE49-F238E27FC236}">
                <a16:creationId xmlns:a16="http://schemas.microsoft.com/office/drawing/2014/main" id="{D806C9B1-42BB-188D-6643-03B0C623C257}"/>
              </a:ext>
            </a:extLst>
          </p:cNvPr>
          <p:cNvSpPr>
            <a:spLocks noGrp="1"/>
          </p:cNvSpPr>
          <p:nvPr>
            <p:ph idx="1"/>
          </p:nvPr>
        </p:nvSpPr>
        <p:spPr>
          <a:xfrm>
            <a:off x="247475" y="829235"/>
            <a:ext cx="11513890" cy="5715000"/>
          </a:xfrm>
        </p:spPr>
        <p:txBody>
          <a:bodyPr>
            <a:normAutofit fontScale="92500" lnSpcReduction="20000"/>
          </a:bodyPr>
          <a:lstStyle/>
          <a:p>
            <a:r>
              <a:rPr lang="en-US" sz="3600" dirty="0"/>
              <a:t>The Roman Catholic Church practices infant baptism because it teaches that baptism is </a:t>
            </a:r>
            <a:r>
              <a:rPr lang="en-US" sz="3600" b="1" i="1" dirty="0"/>
              <a:t>necessary</a:t>
            </a:r>
            <a:r>
              <a:rPr lang="en-US" sz="3600" dirty="0"/>
              <a:t> for salvation and that the act itself brings </a:t>
            </a:r>
            <a:r>
              <a:rPr lang="en-US" sz="3600" b="1" i="1" dirty="0"/>
              <a:t>regeneration</a:t>
            </a:r>
            <a:r>
              <a:rPr lang="en-US" sz="3600" dirty="0"/>
              <a:t>. </a:t>
            </a:r>
          </a:p>
          <a:p>
            <a:r>
              <a:rPr lang="en-US" sz="3600" dirty="0"/>
              <a:t>In this view, baptism functions as a channel through which the church grants saving grace, and therefore it should be given to all infants. </a:t>
            </a:r>
          </a:p>
          <a:p>
            <a:r>
              <a:rPr lang="en-US" sz="3600" dirty="0"/>
              <a:t>If baptism is </a:t>
            </a:r>
            <a:r>
              <a:rPr lang="en-US" sz="3600" b="1" i="1" dirty="0"/>
              <a:t>required</a:t>
            </a:r>
            <a:r>
              <a:rPr lang="en-US" sz="3600" dirty="0"/>
              <a:t> to receive grace, then, according to the Roman Catholic view, salvation is </a:t>
            </a:r>
            <a:r>
              <a:rPr lang="en-US" sz="3600" b="1" i="1" dirty="0"/>
              <a:t>ultimately</a:t>
            </a:r>
            <a:r>
              <a:rPr lang="en-US" sz="3600" dirty="0"/>
              <a:t> the result of </a:t>
            </a:r>
            <a:r>
              <a:rPr lang="en-US" sz="3600" b="1" i="1" dirty="0"/>
              <a:t>good works</a:t>
            </a:r>
            <a:r>
              <a:rPr lang="en-US" sz="3600" dirty="0"/>
              <a:t>.</a:t>
            </a:r>
          </a:p>
          <a:p>
            <a:r>
              <a:rPr lang="en-US" sz="3600" dirty="0"/>
              <a:t>The New Testament, however, teaches justification by faith </a:t>
            </a:r>
            <a:r>
              <a:rPr lang="en-US" sz="3600" b="1" i="1" dirty="0"/>
              <a:t>alone</a:t>
            </a:r>
            <a:r>
              <a:rPr lang="en-US" sz="3600" dirty="0"/>
              <a:t>: </a:t>
            </a:r>
          </a:p>
          <a:p>
            <a:pPr lvl="1"/>
            <a:r>
              <a:rPr lang="en-US" sz="3200" dirty="0"/>
              <a:t>“</a:t>
            </a:r>
            <a:r>
              <a:rPr lang="en-US" sz="3200" i="1" dirty="0">
                <a:solidFill>
                  <a:srgbClr val="0033CC"/>
                </a:solidFill>
                <a:latin typeface="Cambria" panose="02040503050406030204" pitchFamily="18" charset="0"/>
                <a:ea typeface="Cambria" panose="02040503050406030204" pitchFamily="18" charset="0"/>
              </a:rPr>
              <a:t>By grace you have been saved </a:t>
            </a:r>
            <a:r>
              <a:rPr lang="en-US" sz="3200" b="1" i="1" dirty="0">
                <a:solidFill>
                  <a:srgbClr val="0033CC"/>
                </a:solidFill>
                <a:latin typeface="Cambria" panose="02040503050406030204" pitchFamily="18" charset="0"/>
                <a:ea typeface="Cambria" panose="02040503050406030204" pitchFamily="18" charset="0"/>
              </a:rPr>
              <a:t>through faith</a:t>
            </a:r>
            <a:r>
              <a:rPr lang="en-US" sz="3200" i="1" dirty="0">
                <a:solidFill>
                  <a:srgbClr val="0033CC"/>
                </a:solidFill>
                <a:latin typeface="Cambria" panose="02040503050406030204" pitchFamily="18" charset="0"/>
                <a:ea typeface="Cambria" panose="02040503050406030204" pitchFamily="18" charset="0"/>
              </a:rPr>
              <a:t>… </a:t>
            </a:r>
            <a:r>
              <a:rPr lang="en-US" sz="3200" b="1" i="1" dirty="0">
                <a:solidFill>
                  <a:srgbClr val="0033CC"/>
                </a:solidFill>
                <a:latin typeface="Cambria" panose="02040503050406030204" pitchFamily="18" charset="0"/>
                <a:ea typeface="Cambria" panose="02040503050406030204" pitchFamily="18" charset="0"/>
              </a:rPr>
              <a:t>not</a:t>
            </a:r>
            <a:r>
              <a:rPr lang="en-US" sz="3200" i="1" dirty="0">
                <a:solidFill>
                  <a:srgbClr val="0033CC"/>
                </a:solidFill>
                <a:latin typeface="Cambria" panose="02040503050406030204" pitchFamily="18" charset="0"/>
                <a:ea typeface="Cambria" panose="02040503050406030204" pitchFamily="18" charset="0"/>
              </a:rPr>
              <a:t> a result of works</a:t>
            </a:r>
            <a:r>
              <a:rPr lang="en-US" sz="3200" dirty="0"/>
              <a:t>” (Eph. 2:8-9)</a:t>
            </a:r>
          </a:p>
          <a:p>
            <a:pPr lvl="1"/>
            <a:r>
              <a:rPr lang="en-US" sz="3200" dirty="0"/>
              <a:t>Eternal life is “</a:t>
            </a:r>
            <a:r>
              <a:rPr lang="en-US" sz="3200" i="1" dirty="0">
                <a:solidFill>
                  <a:srgbClr val="0033CC"/>
                </a:solidFill>
                <a:latin typeface="Cambria" panose="02040503050406030204" pitchFamily="18" charset="0"/>
                <a:ea typeface="Cambria" panose="02040503050406030204" pitchFamily="18" charset="0"/>
              </a:rPr>
              <a:t>the free gift of God… in Christ Jesus</a:t>
            </a:r>
            <a:r>
              <a:rPr lang="en-US" sz="3200" dirty="0"/>
              <a:t>” (Rom. 6:23)</a:t>
            </a:r>
          </a:p>
          <a:p>
            <a:pPr marL="0" indent="0">
              <a:buNone/>
            </a:pPr>
            <a:endParaRPr lang="en-US" sz="3600" dirty="0"/>
          </a:p>
        </p:txBody>
      </p:sp>
      <p:sp>
        <p:nvSpPr>
          <p:cNvPr id="4" name="TextBox 3">
            <a:extLst>
              <a:ext uri="{FF2B5EF4-FFF2-40B4-BE49-F238E27FC236}">
                <a16:creationId xmlns:a16="http://schemas.microsoft.com/office/drawing/2014/main" id="{C2F208E1-A90F-13CA-7513-3C863580530E}"/>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2310-2313)</a:t>
            </a:r>
          </a:p>
        </p:txBody>
      </p:sp>
    </p:spTree>
    <p:extLst>
      <p:ext uri="{BB962C8B-B14F-4D97-AF65-F5344CB8AC3E}">
        <p14:creationId xmlns:p14="http://schemas.microsoft.com/office/powerpoint/2010/main" val="42380617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E692E343-4C53-0245-32FE-4B4D214CE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8F6B2E-7501-D042-82E4-D4CF84243BA1}"/>
              </a:ext>
            </a:extLst>
          </p:cNvPr>
          <p:cNvSpPr>
            <a:spLocks noGrp="1"/>
          </p:cNvSpPr>
          <p:nvPr>
            <p:ph type="title"/>
          </p:nvPr>
        </p:nvSpPr>
        <p:spPr>
          <a:xfrm>
            <a:off x="0" y="63121"/>
            <a:ext cx="12192000" cy="717055"/>
          </a:xfrm>
        </p:spPr>
        <p:txBody>
          <a:bodyPr>
            <a:noAutofit/>
          </a:bodyPr>
          <a:lstStyle/>
          <a:p>
            <a:pPr algn="ctr"/>
            <a:r>
              <a:rPr lang="en-US" sz="6000" b="1" dirty="0"/>
              <a:t>The Roman Catholic View of Baptism</a:t>
            </a:r>
          </a:p>
        </p:txBody>
      </p:sp>
      <p:sp>
        <p:nvSpPr>
          <p:cNvPr id="3" name="Content Placeholder 2">
            <a:extLst>
              <a:ext uri="{FF2B5EF4-FFF2-40B4-BE49-F238E27FC236}">
                <a16:creationId xmlns:a16="http://schemas.microsoft.com/office/drawing/2014/main" id="{E835DBF7-3F1F-2290-14D7-F26DA7737BBD}"/>
              </a:ext>
            </a:extLst>
          </p:cNvPr>
          <p:cNvSpPr>
            <a:spLocks noGrp="1"/>
          </p:cNvSpPr>
          <p:nvPr>
            <p:ph idx="1"/>
          </p:nvPr>
        </p:nvSpPr>
        <p:spPr>
          <a:xfrm>
            <a:off x="247475" y="725648"/>
            <a:ext cx="11513890" cy="5989739"/>
          </a:xfrm>
        </p:spPr>
        <p:txBody>
          <a:bodyPr>
            <a:normAutofit fontScale="92500"/>
          </a:bodyPr>
          <a:lstStyle/>
          <a:p>
            <a:r>
              <a:rPr lang="en-US" sz="3600" dirty="0"/>
              <a:t>The Catholic claim that </a:t>
            </a:r>
            <a:r>
              <a:rPr lang="en-US" sz="3600" b="1" i="1" dirty="0"/>
              <a:t>baptism</a:t>
            </a:r>
            <a:r>
              <a:rPr lang="en-US" sz="3600" dirty="0"/>
              <a:t> is </a:t>
            </a:r>
            <a:r>
              <a:rPr lang="en-US" sz="3600" b="1" i="1" dirty="0"/>
              <a:t>required</a:t>
            </a:r>
            <a:r>
              <a:rPr lang="en-US" sz="3600" dirty="0"/>
              <a:t> for salvation would then be </a:t>
            </a:r>
            <a:r>
              <a:rPr lang="en-US" sz="3600" b="1" i="1" dirty="0"/>
              <a:t>similar</a:t>
            </a:r>
            <a:r>
              <a:rPr lang="en-US" sz="3600" dirty="0"/>
              <a:t> to the claim made by the </a:t>
            </a:r>
            <a:r>
              <a:rPr lang="en-US" sz="3600" b="1" i="1" dirty="0"/>
              <a:t>Judaizers</a:t>
            </a:r>
            <a:r>
              <a:rPr lang="en-US" sz="3600" dirty="0"/>
              <a:t> in Galatia who claimed that </a:t>
            </a:r>
            <a:r>
              <a:rPr lang="en-US" sz="3600" b="1" i="1" dirty="0"/>
              <a:t>circumcision</a:t>
            </a:r>
            <a:r>
              <a:rPr lang="en-US" sz="3600" dirty="0"/>
              <a:t> was necessary for salvation. </a:t>
            </a:r>
          </a:p>
          <a:p>
            <a:r>
              <a:rPr lang="en-US" sz="3600" dirty="0"/>
              <a:t>Paul calls this “</a:t>
            </a:r>
            <a:r>
              <a:rPr lang="en-US" sz="3600" i="1" dirty="0">
                <a:solidFill>
                  <a:srgbClr val="0033CC"/>
                </a:solidFill>
                <a:latin typeface="Cambria" panose="02040503050406030204" pitchFamily="18" charset="0"/>
                <a:ea typeface="Cambria" panose="02040503050406030204" pitchFamily="18" charset="0"/>
              </a:rPr>
              <a:t>a different gospel</a:t>
            </a:r>
            <a:r>
              <a:rPr lang="en-US" sz="3600" dirty="0"/>
              <a:t>” (Gal. 1:6), warns that reliance on works brings a </a:t>
            </a:r>
            <a:r>
              <a:rPr lang="en-US" sz="3600" b="1" i="1" dirty="0"/>
              <a:t>curse</a:t>
            </a:r>
            <a:r>
              <a:rPr lang="en-US" sz="3600" dirty="0"/>
              <a:t> (Gal. 3:10), and says that adding law-keeping to justification </a:t>
            </a:r>
            <a:r>
              <a:rPr lang="en-US" sz="3600" b="1" i="1" dirty="0"/>
              <a:t>separates</a:t>
            </a:r>
            <a:r>
              <a:rPr lang="en-US" sz="3600" dirty="0"/>
              <a:t> one from Christ (Gal. 5:4). </a:t>
            </a:r>
          </a:p>
          <a:p>
            <a:r>
              <a:rPr lang="en-US" sz="3600" dirty="0"/>
              <a:t>The clear teaching of the New Testament is that </a:t>
            </a:r>
            <a:r>
              <a:rPr lang="en-US" sz="3600" b="1" i="1" dirty="0"/>
              <a:t>no work</a:t>
            </a:r>
            <a:r>
              <a:rPr lang="en-US" sz="3600" dirty="0"/>
              <a:t>, </a:t>
            </a:r>
            <a:r>
              <a:rPr lang="en-US" sz="3600" b="1" i="1" dirty="0"/>
              <a:t>including baptism</a:t>
            </a:r>
            <a:r>
              <a:rPr lang="en-US" sz="3600" dirty="0"/>
              <a:t>, is the </a:t>
            </a:r>
            <a:r>
              <a:rPr lang="en-US" sz="3600" b="1" i="1" dirty="0"/>
              <a:t>basis</a:t>
            </a:r>
            <a:r>
              <a:rPr lang="en-US" sz="3600" dirty="0"/>
              <a:t> of our salvation. </a:t>
            </a:r>
          </a:p>
          <a:p>
            <a:r>
              <a:rPr lang="en-US" sz="3600" dirty="0"/>
              <a:t>Baptism therefore, is not the </a:t>
            </a:r>
            <a:r>
              <a:rPr lang="en-US" sz="3600" b="1" i="1" dirty="0"/>
              <a:t>cause</a:t>
            </a:r>
            <a:r>
              <a:rPr lang="en-US" sz="3600" dirty="0"/>
              <a:t> of our regeneration, but a physical act designed to </a:t>
            </a:r>
            <a:r>
              <a:rPr lang="en-US" sz="3600" b="1" i="1" dirty="0"/>
              <a:t>picture</a:t>
            </a:r>
            <a:r>
              <a:rPr lang="en-US" sz="3600" dirty="0"/>
              <a:t> the salvation and cleansing that has </a:t>
            </a:r>
            <a:r>
              <a:rPr lang="en-US" sz="3600" b="1" i="1" dirty="0"/>
              <a:t>already taken place</a:t>
            </a:r>
            <a:r>
              <a:rPr lang="en-US" sz="3600" dirty="0"/>
              <a:t>.</a:t>
            </a:r>
          </a:p>
        </p:txBody>
      </p:sp>
      <p:sp>
        <p:nvSpPr>
          <p:cNvPr id="4" name="TextBox 3">
            <a:extLst>
              <a:ext uri="{FF2B5EF4-FFF2-40B4-BE49-F238E27FC236}">
                <a16:creationId xmlns:a16="http://schemas.microsoft.com/office/drawing/2014/main" id="{B88D1CF5-78EF-8875-7E8C-6D65F526BA51}"/>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2310-2313)</a:t>
            </a:r>
          </a:p>
        </p:txBody>
      </p:sp>
    </p:spTree>
    <p:extLst>
      <p:ext uri="{BB962C8B-B14F-4D97-AF65-F5344CB8AC3E}">
        <p14:creationId xmlns:p14="http://schemas.microsoft.com/office/powerpoint/2010/main" val="9153185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34CF6157-EA3C-8884-BCB7-76C20B18FB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8EA0C-9408-EA17-035E-5F972527AB5C}"/>
              </a:ext>
            </a:extLst>
          </p:cNvPr>
          <p:cNvSpPr>
            <a:spLocks noGrp="1"/>
          </p:cNvSpPr>
          <p:nvPr>
            <p:ph type="title"/>
          </p:nvPr>
        </p:nvSpPr>
        <p:spPr>
          <a:xfrm>
            <a:off x="0" y="63121"/>
            <a:ext cx="12192000" cy="717055"/>
          </a:xfrm>
        </p:spPr>
        <p:txBody>
          <a:bodyPr>
            <a:noAutofit/>
          </a:bodyPr>
          <a:lstStyle/>
          <a:p>
            <a:pPr algn="ctr"/>
            <a:r>
              <a:rPr lang="en-US" sz="6000" b="1" dirty="0"/>
              <a:t>The Paedobaptist View of Baptism</a:t>
            </a:r>
          </a:p>
        </p:txBody>
      </p:sp>
      <p:sp>
        <p:nvSpPr>
          <p:cNvPr id="3" name="Content Placeholder 2">
            <a:extLst>
              <a:ext uri="{FF2B5EF4-FFF2-40B4-BE49-F238E27FC236}">
                <a16:creationId xmlns:a16="http://schemas.microsoft.com/office/drawing/2014/main" id="{372DC175-FCF0-13B6-A637-8F00AFC40403}"/>
              </a:ext>
            </a:extLst>
          </p:cNvPr>
          <p:cNvSpPr>
            <a:spLocks noGrp="1"/>
          </p:cNvSpPr>
          <p:nvPr>
            <p:ph idx="1"/>
          </p:nvPr>
        </p:nvSpPr>
        <p:spPr>
          <a:xfrm>
            <a:off x="238766" y="679300"/>
            <a:ext cx="11513890" cy="5910244"/>
          </a:xfrm>
        </p:spPr>
        <p:txBody>
          <a:bodyPr>
            <a:normAutofit/>
          </a:bodyPr>
          <a:lstStyle/>
          <a:p>
            <a:r>
              <a:rPr lang="en-US" sz="3200" dirty="0"/>
              <a:t>In contrast both to the Baptist and Roman Catholic views, another commonly held view is that baptism is rightly administered to all </a:t>
            </a:r>
            <a:r>
              <a:rPr lang="en-US" sz="3200" b="1" i="1" dirty="0"/>
              <a:t>infant children of believing parents</a:t>
            </a:r>
            <a:r>
              <a:rPr lang="en-US" sz="3200" dirty="0"/>
              <a:t>. </a:t>
            </a:r>
          </a:p>
          <a:p>
            <a:r>
              <a:rPr lang="en-US" sz="3200" dirty="0"/>
              <a:t>We refer to this view as the </a:t>
            </a:r>
            <a:r>
              <a:rPr lang="en-US" sz="3200" b="1" i="1" dirty="0"/>
              <a:t>paedobaptist</a:t>
            </a:r>
            <a:r>
              <a:rPr lang="en-US" sz="3200" dirty="0"/>
              <a:t> view. </a:t>
            </a:r>
          </a:p>
          <a:p>
            <a:r>
              <a:rPr lang="en-US" sz="3200" dirty="0"/>
              <a:t>The prefix “paedo” is derived from the Greek word </a:t>
            </a:r>
            <a:r>
              <a:rPr lang="en-US" sz="3200" i="1" dirty="0" err="1"/>
              <a:t>pais</a:t>
            </a:r>
            <a:r>
              <a:rPr lang="en-US" sz="3200" dirty="0"/>
              <a:t>, meaning “child”. </a:t>
            </a:r>
          </a:p>
          <a:p>
            <a:r>
              <a:rPr lang="en-US" sz="3200" dirty="0"/>
              <a:t>This view is held by </a:t>
            </a:r>
            <a:r>
              <a:rPr lang="en-US" sz="3200" b="1" i="1" dirty="0"/>
              <a:t>many</a:t>
            </a:r>
            <a:r>
              <a:rPr lang="en-US" sz="3200" dirty="0"/>
              <a:t> Protestant groups (especially Lutheran, Episcopalian, Methodist, and Presbyterian churches). </a:t>
            </a:r>
          </a:p>
          <a:p>
            <a:r>
              <a:rPr lang="en-US" sz="3200" dirty="0"/>
              <a:t>Paedobaptists tend to use one or both of the following arguments to biblically support their view:</a:t>
            </a:r>
          </a:p>
          <a:p>
            <a:pPr lvl="1"/>
            <a:r>
              <a:rPr lang="en-US" sz="2800" dirty="0"/>
              <a:t>The Argument From Circumcision</a:t>
            </a:r>
          </a:p>
          <a:p>
            <a:pPr lvl="1"/>
            <a:r>
              <a:rPr lang="en-US" sz="2800" dirty="0"/>
              <a:t>The Argument From Household Baptisms</a:t>
            </a:r>
          </a:p>
        </p:txBody>
      </p:sp>
      <p:sp>
        <p:nvSpPr>
          <p:cNvPr id="4" name="TextBox 3">
            <a:extLst>
              <a:ext uri="{FF2B5EF4-FFF2-40B4-BE49-F238E27FC236}">
                <a16:creationId xmlns:a16="http://schemas.microsoft.com/office/drawing/2014/main" id="{8DE5B16A-DC61-A0DF-C624-464504027229}"/>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2316-2317)</a:t>
            </a:r>
          </a:p>
        </p:txBody>
      </p:sp>
    </p:spTree>
    <p:extLst>
      <p:ext uri="{BB962C8B-B14F-4D97-AF65-F5344CB8AC3E}">
        <p14:creationId xmlns:p14="http://schemas.microsoft.com/office/powerpoint/2010/main" val="20094975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722BBB62-8924-697D-D203-AE25119658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2A0E53-3112-5C15-F9AA-16E83A3145A2}"/>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73A5CCB3-AC7D-D8C9-B17E-735508CCC9AF}"/>
              </a:ext>
            </a:extLst>
          </p:cNvPr>
          <p:cNvSpPr>
            <a:spLocks noGrp="1"/>
          </p:cNvSpPr>
          <p:nvPr>
            <p:ph idx="1"/>
          </p:nvPr>
        </p:nvSpPr>
        <p:spPr>
          <a:xfrm>
            <a:off x="247475" y="886691"/>
            <a:ext cx="11513890" cy="5711333"/>
          </a:xfrm>
        </p:spPr>
        <p:txBody>
          <a:bodyPr>
            <a:normAutofit/>
          </a:bodyPr>
          <a:lstStyle/>
          <a:p>
            <a:r>
              <a:rPr lang="en-US" sz="3200" dirty="0"/>
              <a:t>The practice of Christian baptism in the New Testament was carried out in </a:t>
            </a:r>
            <a:r>
              <a:rPr lang="en-US" sz="3200" b="1" i="1" dirty="0"/>
              <a:t>one</a:t>
            </a:r>
            <a:r>
              <a:rPr lang="en-US" sz="3200" dirty="0"/>
              <a:t> way: the person being baptized was </a:t>
            </a:r>
            <a:r>
              <a:rPr lang="en-US" sz="3200" b="1" i="1" dirty="0"/>
              <a:t>immersed </a:t>
            </a:r>
            <a:r>
              <a:rPr lang="en-US" sz="3200" dirty="0"/>
              <a:t>– put </a:t>
            </a:r>
            <a:r>
              <a:rPr lang="en-US" sz="3200" b="1" i="1" dirty="0"/>
              <a:t>completely</a:t>
            </a:r>
            <a:r>
              <a:rPr lang="en-US" sz="3200" dirty="0"/>
              <a:t> under the water and then brought back up again. </a:t>
            </a:r>
          </a:p>
          <a:p>
            <a:r>
              <a:rPr lang="en-US" sz="3200" dirty="0"/>
              <a:t>Baptism by immersion is therefore </a:t>
            </a:r>
            <a:r>
              <a:rPr lang="en-US" sz="3200" b="1" i="1" dirty="0"/>
              <a:t>the</a:t>
            </a:r>
            <a:r>
              <a:rPr lang="en-US" sz="3200" dirty="0"/>
              <a:t> “mode” of baptism – the way in which baptism was carried out in the New Testament. </a:t>
            </a:r>
          </a:p>
          <a:p>
            <a:r>
              <a:rPr lang="en-US" sz="3200" dirty="0"/>
              <a:t>The word translated “</a:t>
            </a:r>
            <a:r>
              <a:rPr lang="en-US" sz="3200" i="1" dirty="0">
                <a:solidFill>
                  <a:srgbClr val="0033CC"/>
                </a:solidFill>
                <a:latin typeface="Cambria" panose="02040503050406030204" pitchFamily="18" charset="0"/>
                <a:ea typeface="Cambria" panose="02040503050406030204" pitchFamily="18" charset="0"/>
              </a:rPr>
              <a:t>baptism</a:t>
            </a:r>
            <a:r>
              <a:rPr lang="en-US" sz="3200" dirty="0"/>
              <a:t>” in almost all of our English Bibles is the Greek word </a:t>
            </a:r>
            <a:r>
              <a:rPr lang="en-US" sz="3200" i="1" dirty="0" err="1"/>
              <a:t>baptizō</a:t>
            </a:r>
            <a:r>
              <a:rPr lang="en-US" sz="3200" dirty="0"/>
              <a:t> which means “</a:t>
            </a:r>
            <a:r>
              <a:rPr lang="en-US" sz="3200" i="1" dirty="0">
                <a:latin typeface="Cambria" panose="02040503050406030204" pitchFamily="18" charset="0"/>
                <a:ea typeface="Cambria" panose="02040503050406030204" pitchFamily="18" charset="0"/>
              </a:rPr>
              <a:t>to plunge, dip, or immerse</a:t>
            </a:r>
            <a:r>
              <a:rPr lang="en-US" sz="3200" dirty="0"/>
              <a:t>” something in water.</a:t>
            </a:r>
          </a:p>
          <a:p>
            <a:r>
              <a:rPr lang="en-US" sz="3200" dirty="0"/>
              <a:t>This is the commonly recognized and </a:t>
            </a:r>
            <a:r>
              <a:rPr lang="en-US" sz="3200" b="1" i="1" dirty="0"/>
              <a:t>standard</a:t>
            </a:r>
            <a:r>
              <a:rPr lang="en-US" sz="3200" dirty="0"/>
              <a:t> meaning of the term in ancient Greek literature both inside and outside of the Bible. </a:t>
            </a:r>
          </a:p>
        </p:txBody>
      </p:sp>
      <p:sp>
        <p:nvSpPr>
          <p:cNvPr id="4" name="TextBox 3">
            <a:extLst>
              <a:ext uri="{FF2B5EF4-FFF2-40B4-BE49-F238E27FC236}">
                <a16:creationId xmlns:a16="http://schemas.microsoft.com/office/drawing/2014/main" id="{D8B6EBB1-E4BE-9E8D-2AB8-22381763C45B}"/>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2304-2305)</a:t>
            </a:r>
          </a:p>
        </p:txBody>
      </p:sp>
    </p:spTree>
    <p:extLst>
      <p:ext uri="{BB962C8B-B14F-4D97-AF65-F5344CB8AC3E}">
        <p14:creationId xmlns:p14="http://schemas.microsoft.com/office/powerpoint/2010/main" val="36549573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4BDD6902-23CC-3B82-89D3-8E1A7F2B16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DEBD00-30E0-0637-3B02-0F2FEFE6BA0A}"/>
              </a:ext>
            </a:extLst>
          </p:cNvPr>
          <p:cNvSpPr>
            <a:spLocks noGrp="1"/>
          </p:cNvSpPr>
          <p:nvPr>
            <p:ph type="title"/>
          </p:nvPr>
        </p:nvSpPr>
        <p:spPr>
          <a:xfrm>
            <a:off x="0" y="1"/>
            <a:ext cx="12192000" cy="524311"/>
          </a:xfrm>
        </p:spPr>
        <p:txBody>
          <a:bodyPr>
            <a:noAutofit/>
          </a:bodyPr>
          <a:lstStyle/>
          <a:p>
            <a:pPr algn="ctr"/>
            <a:r>
              <a:rPr lang="en-US" sz="4800" b="1" dirty="0"/>
              <a:t>The Argument From Circumcision</a:t>
            </a:r>
          </a:p>
        </p:txBody>
      </p:sp>
      <p:sp>
        <p:nvSpPr>
          <p:cNvPr id="3" name="Content Placeholder 2">
            <a:extLst>
              <a:ext uri="{FF2B5EF4-FFF2-40B4-BE49-F238E27FC236}">
                <a16:creationId xmlns:a16="http://schemas.microsoft.com/office/drawing/2014/main" id="{E5434F73-4A05-80F4-12C3-81658064475C}"/>
              </a:ext>
            </a:extLst>
          </p:cNvPr>
          <p:cNvSpPr>
            <a:spLocks noGrp="1"/>
          </p:cNvSpPr>
          <p:nvPr>
            <p:ph idx="1"/>
          </p:nvPr>
        </p:nvSpPr>
        <p:spPr>
          <a:xfrm>
            <a:off x="247475" y="524312"/>
            <a:ext cx="11513890" cy="6333688"/>
          </a:xfrm>
        </p:spPr>
        <p:txBody>
          <a:bodyPr>
            <a:normAutofit fontScale="92500" lnSpcReduction="10000"/>
          </a:bodyPr>
          <a:lstStyle/>
          <a:p>
            <a:r>
              <a:rPr lang="en-US" sz="3200" dirty="0"/>
              <a:t>The argument from circumcision goes something like this:</a:t>
            </a:r>
          </a:p>
          <a:p>
            <a:pPr lvl="1"/>
            <a:r>
              <a:rPr lang="en-US" sz="2800" dirty="0"/>
              <a:t>In the </a:t>
            </a:r>
            <a:r>
              <a:rPr lang="en-US" sz="2800" b="1" i="1" dirty="0"/>
              <a:t>Old</a:t>
            </a:r>
            <a:r>
              <a:rPr lang="en-US" sz="2800" dirty="0"/>
              <a:t> Testament, circumcision functioned as the outward sign of entry into the covenant community and was given to all Israelite males at eight days old. </a:t>
            </a:r>
          </a:p>
          <a:p>
            <a:pPr lvl="1"/>
            <a:r>
              <a:rPr lang="en-US" sz="2800" dirty="0"/>
              <a:t>Since baptism is the </a:t>
            </a:r>
            <a:r>
              <a:rPr lang="en-US" sz="2800" b="1" i="1" dirty="0"/>
              <a:t>New</a:t>
            </a:r>
            <a:r>
              <a:rPr lang="en-US" sz="2800" dirty="0"/>
              <a:t> Testament sign of covenant membership, it </a:t>
            </a:r>
            <a:r>
              <a:rPr lang="en-US" sz="2800" b="1" i="1" dirty="0"/>
              <a:t>replaces</a:t>
            </a:r>
            <a:r>
              <a:rPr lang="en-US" sz="2800" dirty="0"/>
              <a:t> circumcision and should therefore be administered to infants. </a:t>
            </a:r>
          </a:p>
          <a:p>
            <a:pPr lvl="1"/>
            <a:r>
              <a:rPr lang="en-US" sz="2800" dirty="0"/>
              <a:t>The support for this idea is </a:t>
            </a:r>
            <a:r>
              <a:rPr lang="en-US" sz="2800" b="1" i="1" dirty="0"/>
              <a:t>supposedly</a:t>
            </a:r>
            <a:r>
              <a:rPr lang="en-US" sz="2800" dirty="0"/>
              <a:t> found in Colossians 2:11-12, where the Apostle Paul directly </a:t>
            </a:r>
            <a:r>
              <a:rPr lang="en-US" sz="2800" b="1" i="1" dirty="0"/>
              <a:t>links</a:t>
            </a:r>
            <a:r>
              <a:rPr lang="en-US" sz="2800" dirty="0"/>
              <a:t> circumcision and baptism, thereby </a:t>
            </a:r>
            <a:r>
              <a:rPr lang="en-US" sz="2800" b="1" i="1" dirty="0"/>
              <a:t>confirming</a:t>
            </a:r>
            <a:r>
              <a:rPr lang="en-US" sz="2800" dirty="0"/>
              <a:t> that baptism should be administered to infants in the New Testament:</a:t>
            </a:r>
          </a:p>
          <a:p>
            <a:pPr lvl="1"/>
            <a:r>
              <a:rPr lang="en-US" sz="2800" i="1" dirty="0">
                <a:solidFill>
                  <a:srgbClr val="0033CC"/>
                </a:solidFill>
                <a:latin typeface="Cambria" panose="02040503050406030204" pitchFamily="18" charset="0"/>
                <a:ea typeface="Cambria" panose="02040503050406030204" pitchFamily="18" charset="0"/>
              </a:rPr>
              <a:t>In him also </a:t>
            </a:r>
            <a:r>
              <a:rPr lang="en-US" sz="2800" b="1" i="1" dirty="0">
                <a:solidFill>
                  <a:srgbClr val="0033CC"/>
                </a:solidFill>
                <a:latin typeface="Cambria" panose="02040503050406030204" pitchFamily="18" charset="0"/>
                <a:ea typeface="Cambria" panose="02040503050406030204" pitchFamily="18" charset="0"/>
              </a:rPr>
              <a:t>you were circumcised </a:t>
            </a:r>
            <a:r>
              <a:rPr lang="en-US" sz="2800" i="1" dirty="0">
                <a:solidFill>
                  <a:srgbClr val="0033CC"/>
                </a:solidFill>
                <a:latin typeface="Cambria" panose="02040503050406030204" pitchFamily="18" charset="0"/>
                <a:ea typeface="Cambria" panose="02040503050406030204" pitchFamily="18" charset="0"/>
              </a:rPr>
              <a:t>with a circumcision made without hands, by putting off the body of the flesh, by the circumcision of Christ, </a:t>
            </a:r>
            <a:r>
              <a:rPr lang="en-US" sz="2800" b="1" i="1" dirty="0">
                <a:solidFill>
                  <a:srgbClr val="0033CC"/>
                </a:solidFill>
                <a:latin typeface="Cambria" panose="02040503050406030204" pitchFamily="18" charset="0"/>
                <a:ea typeface="Cambria" panose="02040503050406030204" pitchFamily="18" charset="0"/>
              </a:rPr>
              <a:t>having been buried with him in baptism</a:t>
            </a:r>
            <a:r>
              <a:rPr lang="en-US" sz="2800" i="1" dirty="0">
                <a:solidFill>
                  <a:srgbClr val="0033CC"/>
                </a:solidFill>
                <a:latin typeface="Cambria" panose="02040503050406030204" pitchFamily="18" charset="0"/>
                <a:ea typeface="Cambria" panose="02040503050406030204" pitchFamily="18" charset="0"/>
              </a:rPr>
              <a:t>, in which you were also raised with him through faith in the powerful working of God, who raised him from the dead</a:t>
            </a:r>
          </a:p>
          <a:p>
            <a:r>
              <a:rPr lang="en-US" sz="3200" dirty="0"/>
              <a:t>In </a:t>
            </a:r>
            <a:r>
              <a:rPr lang="en-US" sz="3200" b="1" i="1" dirty="0"/>
              <a:t>reality</a:t>
            </a:r>
            <a:r>
              <a:rPr lang="en-US" sz="3200" dirty="0"/>
              <a:t>, there is not a </a:t>
            </a:r>
            <a:r>
              <a:rPr lang="en-US" sz="3200" b="1" i="1" dirty="0"/>
              <a:t>single</a:t>
            </a:r>
            <a:r>
              <a:rPr lang="en-US" sz="3200" dirty="0"/>
              <a:t> scripture that teaches that baptism is the New Testament </a:t>
            </a:r>
            <a:r>
              <a:rPr lang="en-US" sz="3200" b="1" i="1" dirty="0"/>
              <a:t>replacement</a:t>
            </a:r>
            <a:r>
              <a:rPr lang="en-US" sz="3200" dirty="0"/>
              <a:t> for circumcision in the Old Testament.</a:t>
            </a:r>
          </a:p>
          <a:p>
            <a:r>
              <a:rPr lang="en-US" sz="3200" dirty="0"/>
              <a:t>The paedobaptists </a:t>
            </a:r>
            <a:r>
              <a:rPr lang="en-US" sz="3200" b="1" i="1" dirty="0"/>
              <a:t>claim</a:t>
            </a:r>
            <a:r>
              <a:rPr lang="en-US" sz="3200" dirty="0"/>
              <a:t> that Colossians 2:11-12 links the two, but when we look at this passage </a:t>
            </a:r>
            <a:r>
              <a:rPr lang="en-US" sz="3200" b="1" i="1" dirty="0"/>
              <a:t>in context</a:t>
            </a:r>
            <a:r>
              <a:rPr lang="en-US" sz="3200" dirty="0"/>
              <a:t>, we can see that it does nothing of the kind.</a:t>
            </a:r>
          </a:p>
        </p:txBody>
      </p:sp>
    </p:spTree>
    <p:extLst>
      <p:ext uri="{BB962C8B-B14F-4D97-AF65-F5344CB8AC3E}">
        <p14:creationId xmlns:p14="http://schemas.microsoft.com/office/powerpoint/2010/main" val="35894382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16DC6E32-2338-3DA9-773D-2DDF964998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58E34F-F81B-7220-9354-3542730DF2DD}"/>
              </a:ext>
            </a:extLst>
          </p:cNvPr>
          <p:cNvSpPr>
            <a:spLocks noGrp="1"/>
          </p:cNvSpPr>
          <p:nvPr>
            <p:ph idx="1"/>
          </p:nvPr>
        </p:nvSpPr>
        <p:spPr>
          <a:xfrm>
            <a:off x="247475" y="2013358"/>
            <a:ext cx="11513890" cy="4811085"/>
          </a:xfrm>
        </p:spPr>
        <p:txBody>
          <a:bodyPr>
            <a:normAutofit fontScale="92500" lnSpcReduction="10000"/>
          </a:bodyPr>
          <a:lstStyle/>
          <a:p>
            <a:r>
              <a:rPr lang="en-US" sz="3600" dirty="0"/>
              <a:t>The original recipients of the Colossian letter were new Gentile converts who had been recently exposed to </a:t>
            </a:r>
            <a:r>
              <a:rPr lang="en-US" sz="3600" b="1" i="1" dirty="0"/>
              <a:t>heretical teaching </a:t>
            </a:r>
            <a:r>
              <a:rPr lang="en-US" sz="3600" dirty="0"/>
              <a:t>that </a:t>
            </a:r>
            <a:r>
              <a:rPr lang="en-US" sz="3600" b="1" i="1" dirty="0"/>
              <a:t>questioned</a:t>
            </a:r>
            <a:r>
              <a:rPr lang="en-US" sz="3600" dirty="0"/>
              <a:t> the </a:t>
            </a:r>
            <a:r>
              <a:rPr lang="en-US" sz="3600" b="1" i="1" dirty="0"/>
              <a:t>sufficiency of Christ </a:t>
            </a:r>
            <a:r>
              <a:rPr lang="en-US" sz="3600" dirty="0"/>
              <a:t>and </a:t>
            </a:r>
            <a:r>
              <a:rPr lang="en-US" sz="3600" b="1" i="1" dirty="0"/>
              <a:t>encouraged</a:t>
            </a:r>
            <a:r>
              <a:rPr lang="en-US" sz="3600" dirty="0"/>
              <a:t> a return to certain </a:t>
            </a:r>
            <a:r>
              <a:rPr lang="en-US" sz="3600" b="1" i="1" dirty="0"/>
              <a:t>ceremonial practices of Judaism</a:t>
            </a:r>
            <a:r>
              <a:rPr lang="en-US" sz="3600" dirty="0"/>
              <a:t>. </a:t>
            </a:r>
          </a:p>
          <a:p>
            <a:r>
              <a:rPr lang="en-US" sz="3600" dirty="0"/>
              <a:t>To </a:t>
            </a:r>
            <a:r>
              <a:rPr lang="en-US" sz="3600" b="1" i="1" dirty="0"/>
              <a:t>counter</a:t>
            </a:r>
            <a:r>
              <a:rPr lang="en-US" sz="3600" dirty="0"/>
              <a:t> this false teaching, the Apostle Paul here </a:t>
            </a:r>
            <a:r>
              <a:rPr lang="en-US" sz="3600" b="1" i="1" dirty="0"/>
              <a:t>reminds</a:t>
            </a:r>
            <a:r>
              <a:rPr lang="en-US" sz="3600" dirty="0"/>
              <a:t> the Colossians of the </a:t>
            </a:r>
            <a:r>
              <a:rPr lang="en-US" sz="3600" b="1" i="1" dirty="0"/>
              <a:t>sufficiency of Christ </a:t>
            </a:r>
            <a:r>
              <a:rPr lang="en-US" sz="3600" dirty="0"/>
              <a:t>and what he has accomplished on their behalf. </a:t>
            </a:r>
          </a:p>
          <a:p>
            <a:r>
              <a:rPr lang="en-US" sz="3600" dirty="0"/>
              <a:t>Here he is warning them not to be taken in by “</a:t>
            </a:r>
            <a:r>
              <a:rPr lang="en-US" sz="3600" i="1" dirty="0">
                <a:solidFill>
                  <a:srgbClr val="000099"/>
                </a:solidFill>
                <a:latin typeface="Cambria" panose="02040503050406030204" pitchFamily="18" charset="0"/>
                <a:ea typeface="Cambria" panose="02040503050406030204" pitchFamily="18" charset="0"/>
              </a:rPr>
              <a:t>philosophy and empty deception, according to the tradition of men</a:t>
            </a:r>
            <a:r>
              <a:rPr lang="en-US" sz="3600" dirty="0"/>
              <a:t>” he reminds them that in Christ “</a:t>
            </a:r>
            <a:r>
              <a:rPr lang="en-US" sz="3600" i="1" dirty="0">
                <a:solidFill>
                  <a:srgbClr val="000099"/>
                </a:solidFill>
                <a:latin typeface="Cambria" panose="02040503050406030204" pitchFamily="18" charset="0"/>
                <a:ea typeface="Cambria" panose="02040503050406030204" pitchFamily="18" charset="0"/>
              </a:rPr>
              <a:t>all the fulness of Deity dwells in bodily form</a:t>
            </a:r>
            <a:r>
              <a:rPr lang="en-US" sz="3600" dirty="0"/>
              <a:t>” and that “</a:t>
            </a:r>
            <a:r>
              <a:rPr lang="en-US" sz="3600" i="1" dirty="0">
                <a:solidFill>
                  <a:srgbClr val="000099"/>
                </a:solidFill>
                <a:latin typeface="Cambria" panose="02040503050406030204" pitchFamily="18" charset="0"/>
                <a:ea typeface="Cambria" panose="02040503050406030204" pitchFamily="18" charset="0"/>
              </a:rPr>
              <a:t>in </a:t>
            </a:r>
            <a:r>
              <a:rPr lang="en-US" sz="3600" b="1" i="1" dirty="0">
                <a:solidFill>
                  <a:srgbClr val="000099"/>
                </a:solidFill>
                <a:latin typeface="Cambria" panose="02040503050406030204" pitchFamily="18" charset="0"/>
                <a:ea typeface="Cambria" panose="02040503050406030204" pitchFamily="18" charset="0"/>
              </a:rPr>
              <a:t>him</a:t>
            </a:r>
            <a:r>
              <a:rPr lang="en-US" sz="3600" dirty="0"/>
              <a:t>” they been “</a:t>
            </a:r>
            <a:r>
              <a:rPr lang="en-US" sz="3600" b="1" i="1" dirty="0">
                <a:solidFill>
                  <a:srgbClr val="000099"/>
                </a:solidFill>
                <a:latin typeface="Cambria" panose="02040503050406030204" pitchFamily="18" charset="0"/>
                <a:ea typeface="Cambria" panose="02040503050406030204" pitchFamily="18" charset="0"/>
              </a:rPr>
              <a:t>made complete</a:t>
            </a:r>
            <a:r>
              <a:rPr lang="en-US" sz="3600" dirty="0"/>
              <a:t>”.</a:t>
            </a:r>
            <a:endParaRPr lang="en-US" sz="3200" dirty="0"/>
          </a:p>
          <a:p>
            <a:pPr lvl="1"/>
            <a:endParaRPr lang="en-US" sz="3200" dirty="0"/>
          </a:p>
          <a:p>
            <a:pPr lvl="1"/>
            <a:endParaRPr lang="en-US" sz="3200" dirty="0"/>
          </a:p>
          <a:p>
            <a:pPr lvl="1"/>
            <a:endParaRPr lang="en-US" sz="3200" dirty="0"/>
          </a:p>
        </p:txBody>
      </p:sp>
      <p:sp>
        <p:nvSpPr>
          <p:cNvPr id="6" name="Title 3">
            <a:extLst>
              <a:ext uri="{FF2B5EF4-FFF2-40B4-BE49-F238E27FC236}">
                <a16:creationId xmlns:a16="http://schemas.microsoft.com/office/drawing/2014/main" id="{BCB616C3-A152-7582-FD36-98B308B0E0F1}"/>
              </a:ext>
            </a:extLst>
          </p:cNvPr>
          <p:cNvSpPr txBox="1">
            <a:spLocks/>
          </p:cNvSpPr>
          <p:nvPr/>
        </p:nvSpPr>
        <p:spPr>
          <a:xfrm>
            <a:off x="0" y="0"/>
            <a:ext cx="12192000" cy="1950440"/>
          </a:xfrm>
          <a:prstGeom prst="rect">
            <a:avLst/>
          </a:prstGeom>
          <a:solidFill>
            <a:sysClr val="window" lastClr="FFFFFF"/>
          </a:solidFill>
          <a:ln w="25400">
            <a:solidFill>
              <a:srgbClr val="000099"/>
            </a:solidFill>
          </a:ln>
        </p:spPr>
        <p:txBody>
          <a:bodyPr vert="horz" lIns="91440" tIns="45720" rIns="91440" bIns="45720" rtlCol="0" anchor="ctr">
            <a:noAutofit/>
          </a:bodyPr>
          <a:lst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a:lstStyle>
          <a:p>
            <a:pPr marL="173038" lvl="0" algn="l">
              <a:spcBef>
                <a:spcPts val="1000"/>
              </a:spcBef>
              <a:buClr>
                <a:srgbClr val="000099"/>
              </a:buClr>
              <a:defRPr/>
            </a:pPr>
            <a:r>
              <a:rPr lang="en-US" sz="2800" b="0" baseline="30000" dirty="0">
                <a:solidFill>
                  <a:prstClr val="black"/>
                </a:solidFill>
                <a:effectLst/>
                <a:ea typeface="Cambria" panose="02040503050406030204" pitchFamily="18" charset="0"/>
              </a:rPr>
              <a:t>Colossians 2:8</a:t>
            </a:r>
            <a:r>
              <a:rPr lang="en-US" sz="2800" b="0" i="1" dirty="0">
                <a:effectLst/>
                <a:latin typeface="Cambria" panose="02040503050406030204" pitchFamily="18" charset="0"/>
                <a:ea typeface="Cambria" panose="02040503050406030204" pitchFamily="18" charset="0"/>
              </a:rPr>
              <a:t> </a:t>
            </a:r>
            <a:r>
              <a:rPr lang="en-US" sz="2800" i="1" dirty="0">
                <a:effectLst/>
                <a:latin typeface="Cambria" panose="02040503050406030204" pitchFamily="18" charset="0"/>
                <a:ea typeface="Cambria" panose="02040503050406030204" pitchFamily="18" charset="0"/>
              </a:rPr>
              <a:t>See</a:t>
            </a:r>
            <a:r>
              <a:rPr lang="en-US" sz="2800" b="0" i="1" dirty="0">
                <a:effectLst/>
                <a:latin typeface="Cambria" panose="02040503050406030204" pitchFamily="18" charset="0"/>
                <a:ea typeface="Cambria" panose="02040503050406030204" pitchFamily="18" charset="0"/>
              </a:rPr>
              <a:t> to it </a:t>
            </a:r>
            <a:r>
              <a:rPr lang="en-US" sz="2800" i="1" dirty="0">
                <a:effectLst/>
                <a:latin typeface="Cambria" panose="02040503050406030204" pitchFamily="18" charset="0"/>
                <a:ea typeface="Cambria" panose="02040503050406030204" pitchFamily="18" charset="0"/>
              </a:rPr>
              <a:t>that no one takes you captive through philosophy and empty deception, according to the tradition of men</a:t>
            </a:r>
            <a:r>
              <a:rPr lang="en-US" sz="2800" b="0" i="1" dirty="0">
                <a:effectLst/>
                <a:latin typeface="Cambria" panose="02040503050406030204" pitchFamily="18" charset="0"/>
                <a:ea typeface="Cambria" panose="02040503050406030204" pitchFamily="18" charset="0"/>
              </a:rPr>
              <a:t>, according to the elementary principles of the world, rather than according to Christ. </a:t>
            </a:r>
            <a:r>
              <a:rPr lang="en-US" sz="2800" b="0" baseline="30000" dirty="0">
                <a:solidFill>
                  <a:prstClr val="black"/>
                </a:solidFill>
                <a:effectLst/>
                <a:ea typeface="Cambria" panose="02040503050406030204" pitchFamily="18" charset="0"/>
              </a:rPr>
              <a:t>9</a:t>
            </a:r>
            <a:r>
              <a:rPr lang="en-US" sz="2800" b="0" i="1" dirty="0">
                <a:effectLst/>
                <a:latin typeface="Cambria" panose="02040503050406030204" pitchFamily="18" charset="0"/>
                <a:ea typeface="Cambria" panose="02040503050406030204" pitchFamily="18" charset="0"/>
              </a:rPr>
              <a:t> For </a:t>
            </a:r>
            <a:r>
              <a:rPr lang="en-US" sz="2800" i="1" dirty="0">
                <a:effectLst/>
                <a:latin typeface="Cambria" panose="02040503050406030204" pitchFamily="18" charset="0"/>
                <a:ea typeface="Cambria" panose="02040503050406030204" pitchFamily="18" charset="0"/>
              </a:rPr>
              <a:t>in Him all the fulness of Deity dwells in bodily form</a:t>
            </a:r>
            <a:r>
              <a:rPr lang="en-US" sz="2800" b="0" i="1" dirty="0">
                <a:effectLst/>
                <a:latin typeface="Cambria" panose="02040503050406030204" pitchFamily="18" charset="0"/>
                <a:ea typeface="Cambria" panose="02040503050406030204" pitchFamily="18" charset="0"/>
              </a:rPr>
              <a:t>, </a:t>
            </a:r>
            <a:r>
              <a:rPr lang="en-US" sz="2800" b="0" baseline="30000" dirty="0">
                <a:solidFill>
                  <a:prstClr val="black"/>
                </a:solidFill>
                <a:effectLst/>
                <a:ea typeface="Cambria" panose="02040503050406030204" pitchFamily="18" charset="0"/>
              </a:rPr>
              <a:t>10</a:t>
            </a:r>
            <a:r>
              <a:rPr lang="en-US" sz="2800" b="0" i="1" dirty="0">
                <a:effectLst/>
                <a:latin typeface="Cambria" panose="02040503050406030204" pitchFamily="18" charset="0"/>
                <a:ea typeface="Cambria" panose="02040503050406030204" pitchFamily="18" charset="0"/>
              </a:rPr>
              <a:t> and </a:t>
            </a:r>
            <a:r>
              <a:rPr lang="en-US" sz="2800" i="1" dirty="0">
                <a:effectLst/>
                <a:latin typeface="Cambria" panose="02040503050406030204" pitchFamily="18" charset="0"/>
                <a:ea typeface="Cambria" panose="02040503050406030204" pitchFamily="18" charset="0"/>
              </a:rPr>
              <a:t>in Him you have been made complete</a:t>
            </a:r>
            <a:r>
              <a:rPr lang="en-US" sz="2800" b="0" i="1" dirty="0">
                <a:effectLst/>
                <a:latin typeface="Cambria" panose="02040503050406030204" pitchFamily="18" charset="0"/>
                <a:ea typeface="Cambria" panose="02040503050406030204" pitchFamily="18" charset="0"/>
              </a:rPr>
              <a:t>, and He is the head over all rule and authority;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(NASB)</a:t>
            </a:r>
            <a:endParaRPr lang="en-US" sz="1800" b="0" i="1" dirty="0">
              <a:solidFill>
                <a:srgbClr val="7030A0"/>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68710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A874C269-3BF7-1AD7-4BFA-B81C33CB200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278584-8073-FD20-4290-2CA4DE202D84}"/>
              </a:ext>
            </a:extLst>
          </p:cNvPr>
          <p:cNvSpPr>
            <a:spLocks noGrp="1"/>
          </p:cNvSpPr>
          <p:nvPr>
            <p:ph idx="1"/>
          </p:nvPr>
        </p:nvSpPr>
        <p:spPr>
          <a:xfrm>
            <a:off x="247475" y="2013358"/>
            <a:ext cx="11513890" cy="4811085"/>
          </a:xfrm>
        </p:spPr>
        <p:txBody>
          <a:bodyPr>
            <a:normAutofit fontScale="85000" lnSpcReduction="20000"/>
          </a:bodyPr>
          <a:lstStyle/>
          <a:p>
            <a:r>
              <a:rPr lang="en-US" sz="3600" dirty="0"/>
              <a:t>Here Paul tells the </a:t>
            </a:r>
            <a:r>
              <a:rPr lang="en-US" sz="3600" b="1" i="1" dirty="0"/>
              <a:t>how</a:t>
            </a:r>
            <a:r>
              <a:rPr lang="en-US" sz="3600" dirty="0"/>
              <a:t> they have been made complete in Christ.</a:t>
            </a:r>
          </a:p>
          <a:p>
            <a:r>
              <a:rPr lang="en-US" sz="3600" dirty="0"/>
              <a:t>The false teachers were telling the Gentile converts in Colosse they needed to return to some of the Jewish ceremonial practices.</a:t>
            </a:r>
          </a:p>
          <a:p>
            <a:r>
              <a:rPr lang="en-US" sz="3600" dirty="0"/>
              <a:t>Most of the Colossians, being Gentiles, had not been circumcised as infants on the eighth day by the “</a:t>
            </a:r>
            <a:r>
              <a:rPr lang="en-US" sz="3600" i="1" dirty="0">
                <a:solidFill>
                  <a:srgbClr val="000099"/>
                </a:solidFill>
                <a:latin typeface="Cambria" panose="02040503050406030204" pitchFamily="18" charset="0"/>
                <a:ea typeface="Cambria" panose="02040503050406030204" pitchFamily="18" charset="0"/>
              </a:rPr>
              <a:t>hands</a:t>
            </a:r>
            <a:r>
              <a:rPr lang="en-US" sz="3600" dirty="0"/>
              <a:t>” (of men).</a:t>
            </a:r>
          </a:p>
          <a:p>
            <a:r>
              <a:rPr lang="en-US" sz="3600" dirty="0"/>
              <a:t>In the Mosaic Law, it taught that this ceremonial practice of circumcision was a </a:t>
            </a:r>
            <a:r>
              <a:rPr lang="en-US" sz="3600" b="1" i="1" dirty="0"/>
              <a:t>picture</a:t>
            </a:r>
            <a:r>
              <a:rPr lang="en-US" sz="3600" dirty="0"/>
              <a:t> of a spiritual reality which </a:t>
            </a:r>
            <a:r>
              <a:rPr lang="en-US" sz="3600" b="1" i="1" dirty="0"/>
              <a:t>many</a:t>
            </a:r>
            <a:r>
              <a:rPr lang="en-US" sz="3600" dirty="0"/>
              <a:t> physically circumcised Jews had never experienced: circumcision of the heart (which is metaphorical way of describing regeneration):</a:t>
            </a:r>
          </a:p>
          <a:p>
            <a:pPr lvl="1"/>
            <a:r>
              <a:rPr lang="en-US" sz="3300" i="1" dirty="0">
                <a:solidFill>
                  <a:srgbClr val="0033CC"/>
                </a:solidFill>
                <a:latin typeface="Cambria" panose="02040503050406030204" pitchFamily="18" charset="0"/>
                <a:ea typeface="Cambria" panose="02040503050406030204" pitchFamily="18" charset="0"/>
              </a:rPr>
              <a:t>And the LORD your God will </a:t>
            </a:r>
            <a:r>
              <a:rPr lang="en-US" sz="3300" b="1" i="1" dirty="0">
                <a:solidFill>
                  <a:srgbClr val="0033CC"/>
                </a:solidFill>
                <a:latin typeface="Cambria" panose="02040503050406030204" pitchFamily="18" charset="0"/>
                <a:ea typeface="Cambria" panose="02040503050406030204" pitchFamily="18" charset="0"/>
              </a:rPr>
              <a:t>circumcise your heart </a:t>
            </a:r>
            <a:r>
              <a:rPr lang="en-US" sz="3300" i="1" dirty="0">
                <a:solidFill>
                  <a:srgbClr val="0033CC"/>
                </a:solidFill>
                <a:latin typeface="Cambria" panose="02040503050406030204" pitchFamily="18" charset="0"/>
                <a:ea typeface="Cambria" panose="02040503050406030204" pitchFamily="18" charset="0"/>
              </a:rPr>
              <a:t>and the heart of your offspring, so that you will love the LORD your God with all your heart and with all your soul, that you may live. </a:t>
            </a:r>
            <a:r>
              <a:rPr lang="en-US" sz="3300" dirty="0"/>
              <a:t>(Deut 30:6)</a:t>
            </a:r>
          </a:p>
          <a:p>
            <a:pPr lvl="1"/>
            <a:endParaRPr lang="en-US" sz="2800" dirty="0"/>
          </a:p>
          <a:p>
            <a:pPr lvl="1"/>
            <a:endParaRPr lang="en-US" sz="3200" dirty="0"/>
          </a:p>
          <a:p>
            <a:pPr lvl="1"/>
            <a:endParaRPr lang="en-US" sz="3200" dirty="0"/>
          </a:p>
          <a:p>
            <a:pPr lvl="1"/>
            <a:endParaRPr lang="en-US" sz="3200" dirty="0"/>
          </a:p>
        </p:txBody>
      </p:sp>
      <p:sp>
        <p:nvSpPr>
          <p:cNvPr id="6" name="Title 3">
            <a:extLst>
              <a:ext uri="{FF2B5EF4-FFF2-40B4-BE49-F238E27FC236}">
                <a16:creationId xmlns:a16="http://schemas.microsoft.com/office/drawing/2014/main" id="{5B8559A1-3BB8-A4D6-318F-7054E624376F}"/>
              </a:ext>
            </a:extLst>
          </p:cNvPr>
          <p:cNvSpPr txBox="1">
            <a:spLocks/>
          </p:cNvSpPr>
          <p:nvPr/>
        </p:nvSpPr>
        <p:spPr>
          <a:xfrm>
            <a:off x="0" y="0"/>
            <a:ext cx="12192000" cy="1782661"/>
          </a:xfrm>
          <a:prstGeom prst="rect">
            <a:avLst/>
          </a:prstGeom>
          <a:solidFill>
            <a:sysClr val="window" lastClr="FFFFFF"/>
          </a:solidFill>
          <a:ln w="25400">
            <a:solidFill>
              <a:srgbClr val="000099"/>
            </a:solidFill>
          </a:ln>
        </p:spPr>
        <p:txBody>
          <a:bodyPr vert="horz" lIns="91440" tIns="45720" rIns="91440" bIns="45720" rtlCol="0" anchor="ctr">
            <a:noAutofit/>
          </a:bodyPr>
          <a:lst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j-cs"/>
              </a:rPr>
              <a:t>Colossians 2:11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In him also you were circumcised with a circumcision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made without hands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by putting off the body of the flesh, by the circumcision of Christ, </a:t>
            </a:r>
            <a:r>
              <a:rPr lang="en-US" sz="2800" b="0" baseline="30000" dirty="0">
                <a:solidFill>
                  <a:prstClr val="black"/>
                </a:solidFill>
                <a:effectLst/>
                <a:ea typeface="Cambria" panose="02040503050406030204" pitchFamily="18" charset="0"/>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having been buried with him in baptism, in which you were also raised with him through faith in the powerful working of God, who raised him from the dead. </a:t>
            </a:r>
            <a:endParaRPr kumimoji="0" lang="en-US" sz="1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333300222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A043AD17-46D0-2C0D-82AA-E89CED1A83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E23B88-5C81-2F98-69B3-91D56CFE9471}"/>
              </a:ext>
            </a:extLst>
          </p:cNvPr>
          <p:cNvSpPr>
            <a:spLocks noGrp="1"/>
          </p:cNvSpPr>
          <p:nvPr>
            <p:ph idx="1"/>
          </p:nvPr>
        </p:nvSpPr>
        <p:spPr>
          <a:xfrm>
            <a:off x="247475" y="2063692"/>
            <a:ext cx="11513890" cy="4760751"/>
          </a:xfrm>
        </p:spPr>
        <p:txBody>
          <a:bodyPr>
            <a:normAutofit fontScale="92500" lnSpcReduction="10000"/>
          </a:bodyPr>
          <a:lstStyle/>
          <a:p>
            <a:r>
              <a:rPr lang="en-US" sz="3200" dirty="0"/>
              <a:t>“</a:t>
            </a:r>
            <a:r>
              <a:rPr lang="en-US" sz="3200" b="1" i="1" dirty="0">
                <a:solidFill>
                  <a:srgbClr val="000099"/>
                </a:solidFill>
                <a:latin typeface="Cambria" panose="02040503050406030204" pitchFamily="18" charset="0"/>
                <a:ea typeface="Cambria" panose="02040503050406030204" pitchFamily="18" charset="0"/>
              </a:rPr>
              <a:t>you</a:t>
            </a:r>
            <a:r>
              <a:rPr lang="en-US" sz="3200" i="1" dirty="0">
                <a:solidFill>
                  <a:srgbClr val="000099"/>
                </a:solidFill>
                <a:latin typeface="Cambria" panose="02040503050406030204" pitchFamily="18" charset="0"/>
                <a:ea typeface="Cambria" panose="02040503050406030204" pitchFamily="18" charset="0"/>
              </a:rPr>
              <a:t> were circumcised… by the circumcision of Christ</a:t>
            </a:r>
            <a:r>
              <a:rPr lang="en-US" sz="3200" dirty="0"/>
              <a:t>” – the circumcision that the </a:t>
            </a:r>
            <a:r>
              <a:rPr lang="en-US" sz="3200" b="1" i="1" dirty="0"/>
              <a:t>Colossians</a:t>
            </a:r>
            <a:r>
              <a:rPr lang="en-US" sz="3200" dirty="0"/>
              <a:t> had received was a </a:t>
            </a:r>
            <a:r>
              <a:rPr lang="en-US" sz="3200" b="1" i="1" dirty="0"/>
              <a:t>spiritual</a:t>
            </a:r>
            <a:r>
              <a:rPr lang="en-US" sz="3200" dirty="0"/>
              <a:t> circumcision “</a:t>
            </a:r>
            <a:r>
              <a:rPr lang="en-US" sz="3200" i="1" dirty="0">
                <a:solidFill>
                  <a:srgbClr val="000099"/>
                </a:solidFill>
                <a:latin typeface="Cambria" panose="02040503050406030204" pitchFamily="18" charset="0"/>
                <a:ea typeface="Cambria" panose="02040503050406030204" pitchFamily="18" charset="0"/>
              </a:rPr>
              <a:t>made without hands</a:t>
            </a:r>
            <a:r>
              <a:rPr lang="en-US" sz="3200" dirty="0"/>
              <a:t>” (= circumcision of the heart) given </a:t>
            </a:r>
            <a:r>
              <a:rPr lang="en-US" sz="3200" b="1" i="1" dirty="0"/>
              <a:t>by Christ </a:t>
            </a:r>
            <a:r>
              <a:rPr lang="en-US" sz="3200" dirty="0"/>
              <a:t>at the time of their conversion.</a:t>
            </a:r>
          </a:p>
          <a:p>
            <a:r>
              <a:rPr lang="en-US" sz="3200" dirty="0"/>
              <a:t>Furthermore, in their “</a:t>
            </a:r>
            <a:r>
              <a:rPr lang="en-US" sz="3200" i="1" dirty="0">
                <a:solidFill>
                  <a:srgbClr val="000099"/>
                </a:solidFill>
                <a:latin typeface="Cambria" panose="02040503050406030204" pitchFamily="18" charset="0"/>
                <a:ea typeface="Cambria" panose="02040503050406030204" pitchFamily="18" charset="0"/>
              </a:rPr>
              <a:t>baptism</a:t>
            </a:r>
            <a:r>
              <a:rPr lang="en-US" sz="3200" dirty="0"/>
              <a:t>” (given </a:t>
            </a:r>
            <a:r>
              <a:rPr lang="en-US" sz="3200" b="1" i="1" dirty="0"/>
              <a:t>subsequent</a:t>
            </a:r>
            <a:r>
              <a:rPr lang="en-US" sz="3200" dirty="0"/>
              <a:t> to their conversion) they had publicly demonstrated that “</a:t>
            </a:r>
            <a:r>
              <a:rPr lang="en-US" sz="3200" i="1" dirty="0">
                <a:solidFill>
                  <a:srgbClr val="000099"/>
                </a:solidFill>
                <a:latin typeface="Cambria" panose="02040503050406030204" pitchFamily="18" charset="0"/>
                <a:ea typeface="Cambria" panose="02040503050406030204" pitchFamily="18" charset="0"/>
              </a:rPr>
              <a:t>through faith</a:t>
            </a:r>
            <a:r>
              <a:rPr lang="en-US" sz="3200" dirty="0"/>
              <a:t>” they had been counted in Christ’s death, burial, and resurrection on their behalf.</a:t>
            </a:r>
          </a:p>
          <a:p>
            <a:r>
              <a:rPr lang="en-US" sz="3200" dirty="0"/>
              <a:t>So, as you can see, Paul is not equating baptism to physical circumcision given to infants in the Old Testament here – he is not even talking about </a:t>
            </a:r>
            <a:r>
              <a:rPr lang="en-US" sz="3200" b="1" i="1" dirty="0"/>
              <a:t>physical</a:t>
            </a:r>
            <a:r>
              <a:rPr lang="en-US" sz="3200" dirty="0"/>
              <a:t> circumcision – he is talking about the circumcision of the </a:t>
            </a:r>
            <a:r>
              <a:rPr lang="en-US" sz="3200" b="1" i="1" dirty="0"/>
              <a:t>heart</a:t>
            </a:r>
            <a:r>
              <a:rPr lang="en-US" sz="3200" dirty="0"/>
              <a:t> (=regeneration) which must </a:t>
            </a:r>
            <a:r>
              <a:rPr lang="en-US" sz="3200" b="1" i="1" dirty="0"/>
              <a:t>precede</a:t>
            </a:r>
            <a:r>
              <a:rPr lang="en-US" sz="3200" dirty="0"/>
              <a:t> baptism.</a:t>
            </a:r>
          </a:p>
          <a:p>
            <a:endParaRPr lang="en-US" sz="3200" dirty="0"/>
          </a:p>
          <a:p>
            <a:pPr lvl="1"/>
            <a:endParaRPr lang="en-US" sz="3200" dirty="0"/>
          </a:p>
          <a:p>
            <a:pPr lvl="1"/>
            <a:endParaRPr lang="en-US" sz="3200" dirty="0"/>
          </a:p>
          <a:p>
            <a:pPr lvl="1"/>
            <a:endParaRPr lang="en-US" sz="3200" dirty="0"/>
          </a:p>
        </p:txBody>
      </p:sp>
      <p:sp>
        <p:nvSpPr>
          <p:cNvPr id="6" name="Title 3">
            <a:extLst>
              <a:ext uri="{FF2B5EF4-FFF2-40B4-BE49-F238E27FC236}">
                <a16:creationId xmlns:a16="http://schemas.microsoft.com/office/drawing/2014/main" id="{BE99303A-1A27-2D9C-6FD8-0035D630DF0C}"/>
              </a:ext>
            </a:extLst>
          </p:cNvPr>
          <p:cNvSpPr txBox="1">
            <a:spLocks/>
          </p:cNvSpPr>
          <p:nvPr/>
        </p:nvSpPr>
        <p:spPr>
          <a:xfrm>
            <a:off x="0" y="-1"/>
            <a:ext cx="12192000" cy="2025941"/>
          </a:xfrm>
          <a:prstGeom prst="rect">
            <a:avLst/>
          </a:prstGeom>
          <a:solidFill>
            <a:sysClr val="window" lastClr="FFFFFF"/>
          </a:solidFill>
          <a:ln w="25400">
            <a:solidFill>
              <a:srgbClr val="000099"/>
            </a:solidFill>
          </a:ln>
        </p:spPr>
        <p:txBody>
          <a:bodyPr vert="horz" lIns="91440" tIns="45720" rIns="91440" bIns="45720" rtlCol="0" anchor="ctr">
            <a:noAutofit/>
          </a:bodyPr>
          <a:lst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j-cs"/>
              </a:rPr>
              <a:t>Colossians 2:11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In him also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you were circumcised with a circumcision made without hands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by putting off the body of the flesh,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by the circumcision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a:t>
            </a:r>
            <a:r>
              <a:rPr lang="en-US" sz="2800" b="0" baseline="30000" dirty="0">
                <a:solidFill>
                  <a:prstClr val="black"/>
                </a:solidFill>
                <a:effectLst/>
                <a:ea typeface="Cambria" panose="02040503050406030204" pitchFamily="18" charset="0"/>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having been buried with him in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baptism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in which you were also raised with him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through faith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in the powerful working of God, who raised him from the dead. </a:t>
            </a:r>
            <a:endParaRPr kumimoji="0" lang="en-US" sz="1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37075056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28AC6250-67DB-D317-D79E-AFCC88AAAC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45B02F-2DE2-6802-78A1-37BD30C5C7AB}"/>
              </a:ext>
            </a:extLst>
          </p:cNvPr>
          <p:cNvSpPr>
            <a:spLocks noGrp="1"/>
          </p:cNvSpPr>
          <p:nvPr>
            <p:ph type="title"/>
          </p:nvPr>
        </p:nvSpPr>
        <p:spPr>
          <a:xfrm>
            <a:off x="0" y="0"/>
            <a:ext cx="12192000" cy="717055"/>
          </a:xfrm>
        </p:spPr>
        <p:txBody>
          <a:bodyPr>
            <a:noAutofit/>
          </a:bodyPr>
          <a:lstStyle/>
          <a:p>
            <a:pPr algn="ctr"/>
            <a:r>
              <a:rPr lang="en-US" sz="5400" b="1" dirty="0"/>
              <a:t>The Argument From Household Baptisms</a:t>
            </a:r>
          </a:p>
        </p:txBody>
      </p:sp>
      <p:sp>
        <p:nvSpPr>
          <p:cNvPr id="3" name="Content Placeholder 2">
            <a:extLst>
              <a:ext uri="{FF2B5EF4-FFF2-40B4-BE49-F238E27FC236}">
                <a16:creationId xmlns:a16="http://schemas.microsoft.com/office/drawing/2014/main" id="{57151BFA-4374-9ADA-C679-3113E405A4DE}"/>
              </a:ext>
            </a:extLst>
          </p:cNvPr>
          <p:cNvSpPr>
            <a:spLocks noGrp="1"/>
          </p:cNvSpPr>
          <p:nvPr>
            <p:ph idx="1"/>
          </p:nvPr>
        </p:nvSpPr>
        <p:spPr>
          <a:xfrm>
            <a:off x="247475" y="694765"/>
            <a:ext cx="11513890" cy="5961529"/>
          </a:xfrm>
        </p:spPr>
        <p:txBody>
          <a:bodyPr>
            <a:normAutofit fontScale="77500" lnSpcReduction="20000"/>
          </a:bodyPr>
          <a:lstStyle/>
          <a:p>
            <a:r>
              <a:rPr lang="en-US" sz="3600" dirty="0"/>
              <a:t>Advocates of the Protestant paedobaptist view are fond of citing the “many examples” of household baptisms described in the New Testament, households which they </a:t>
            </a:r>
            <a:r>
              <a:rPr lang="en-US" sz="3600" b="1" i="1" dirty="0"/>
              <a:t>assume</a:t>
            </a:r>
            <a:r>
              <a:rPr lang="en-US" sz="3600" dirty="0"/>
              <a:t> include infants, therefore demonstrating that </a:t>
            </a:r>
            <a:r>
              <a:rPr lang="en-US" sz="3600" b="1" i="1" dirty="0"/>
              <a:t>all</a:t>
            </a:r>
            <a:r>
              <a:rPr lang="en-US" sz="3600" dirty="0"/>
              <a:t> infants of believing parents should be baptized.</a:t>
            </a:r>
          </a:p>
          <a:p>
            <a:r>
              <a:rPr lang="en-US" sz="3600" dirty="0"/>
              <a:t>But when we </a:t>
            </a:r>
            <a:r>
              <a:rPr lang="en-US" sz="3600" b="1" i="1" dirty="0"/>
              <a:t>examine</a:t>
            </a:r>
            <a:r>
              <a:rPr lang="en-US" sz="3600" dirty="0"/>
              <a:t> these passages </a:t>
            </a:r>
            <a:r>
              <a:rPr lang="en-US" sz="3600" b="1" i="1" dirty="0"/>
              <a:t>closely</a:t>
            </a:r>
            <a:r>
              <a:rPr lang="en-US" sz="3600" dirty="0"/>
              <a:t>, we find there is not a </a:t>
            </a:r>
            <a:r>
              <a:rPr lang="en-US" sz="3600" b="1" i="1" dirty="0"/>
              <a:t>single instance </a:t>
            </a:r>
            <a:r>
              <a:rPr lang="en-US" sz="3600" dirty="0"/>
              <a:t>of a “household baptism” mentioned in the New Testament where it can be shown that there were infants in the household.</a:t>
            </a:r>
          </a:p>
          <a:p>
            <a:r>
              <a:rPr lang="en-US" sz="3600" dirty="0"/>
              <a:t>In several cases, these texts indicate that </a:t>
            </a:r>
            <a:r>
              <a:rPr lang="en-US" sz="3600" b="1" i="1" dirty="0"/>
              <a:t>all</a:t>
            </a:r>
            <a:r>
              <a:rPr lang="en-US" sz="3600" dirty="0"/>
              <a:t> who were baptized in the household had saving faith (and therefore were presumably not infants): </a:t>
            </a:r>
          </a:p>
          <a:p>
            <a:r>
              <a:rPr lang="en-US" sz="3600" dirty="0"/>
              <a:t>For example, prior to baptizing the household of Cornilius, Peter asks “</a:t>
            </a:r>
            <a:r>
              <a:rPr lang="en-US" sz="3600" i="1" dirty="0">
                <a:solidFill>
                  <a:srgbClr val="0033CC"/>
                </a:solidFill>
                <a:latin typeface="Cambria" panose="02040503050406030204" pitchFamily="18" charset="0"/>
                <a:ea typeface="Cambria" panose="02040503050406030204" pitchFamily="18" charset="0"/>
              </a:rPr>
              <a:t>Can anyone withhold water for baptizing these people, </a:t>
            </a:r>
            <a:r>
              <a:rPr lang="en-US" sz="3600" b="1" i="1" dirty="0">
                <a:solidFill>
                  <a:srgbClr val="0033CC"/>
                </a:solidFill>
                <a:latin typeface="Cambria" panose="02040503050406030204" pitchFamily="18" charset="0"/>
                <a:ea typeface="Cambria" panose="02040503050406030204" pitchFamily="18" charset="0"/>
              </a:rPr>
              <a:t>who have received the Holy Spirit just as we have</a:t>
            </a:r>
            <a:r>
              <a:rPr lang="en-US" sz="3600" i="1" dirty="0">
                <a:solidFill>
                  <a:srgbClr val="0033CC"/>
                </a:solidFill>
                <a:latin typeface="Cambria" panose="02040503050406030204" pitchFamily="18" charset="0"/>
                <a:ea typeface="Cambria" panose="02040503050406030204" pitchFamily="18" charset="0"/>
              </a:rPr>
              <a:t>?</a:t>
            </a:r>
            <a:r>
              <a:rPr lang="en-US" sz="3600" dirty="0"/>
              <a:t>" (Act 10:47)</a:t>
            </a:r>
          </a:p>
          <a:p>
            <a:r>
              <a:rPr lang="en-US" sz="3600" dirty="0"/>
              <a:t>The Philippian jailer’s household was baptized (Acts 16:33), but Paul and Silas “</a:t>
            </a:r>
            <a:r>
              <a:rPr lang="en-US" sz="3600" i="1" dirty="0">
                <a:solidFill>
                  <a:srgbClr val="0033CC"/>
                </a:solidFill>
                <a:latin typeface="Cambria" panose="02040503050406030204" pitchFamily="18" charset="0"/>
                <a:ea typeface="Cambria" panose="02040503050406030204" pitchFamily="18" charset="0"/>
              </a:rPr>
              <a:t>spoke the word of the Lord</a:t>
            </a:r>
            <a:r>
              <a:rPr lang="en-US" sz="3600" dirty="0"/>
              <a:t>” to </a:t>
            </a:r>
            <a:r>
              <a:rPr lang="en-US" sz="3600" b="1" i="1" dirty="0"/>
              <a:t>everyone</a:t>
            </a:r>
            <a:r>
              <a:rPr lang="en-US" sz="3600" dirty="0"/>
              <a:t> in the house (Acts 16:32), implying that everyone in the household could </a:t>
            </a:r>
            <a:r>
              <a:rPr lang="en-US" sz="3600" b="1" i="1" dirty="0"/>
              <a:t>understand</a:t>
            </a:r>
            <a:r>
              <a:rPr lang="en-US" sz="3600" dirty="0"/>
              <a:t> and </a:t>
            </a:r>
            <a:r>
              <a:rPr lang="en-US" sz="3600" b="1" i="1" dirty="0"/>
              <a:t>believe</a:t>
            </a:r>
            <a:r>
              <a:rPr lang="en-US" sz="3600" dirty="0"/>
              <a:t>. </a:t>
            </a:r>
          </a:p>
          <a:p>
            <a:r>
              <a:rPr lang="en-US" sz="3600" dirty="0"/>
              <a:t>Afterward, the jailer “</a:t>
            </a:r>
            <a:r>
              <a:rPr lang="en-US" sz="3600" i="1" dirty="0">
                <a:solidFill>
                  <a:srgbClr val="0033CC"/>
                </a:solidFill>
                <a:latin typeface="Cambria" panose="02040503050406030204" pitchFamily="18" charset="0"/>
                <a:ea typeface="Cambria" panose="02040503050406030204" pitchFamily="18" charset="0"/>
              </a:rPr>
              <a:t>rejoiced… with his </a:t>
            </a:r>
            <a:r>
              <a:rPr lang="en-US" sz="3600" b="1" i="1" dirty="0">
                <a:solidFill>
                  <a:srgbClr val="0033CC"/>
                </a:solidFill>
                <a:latin typeface="Cambria" panose="02040503050406030204" pitchFamily="18" charset="0"/>
                <a:ea typeface="Cambria" panose="02040503050406030204" pitchFamily="18" charset="0"/>
              </a:rPr>
              <a:t>entire</a:t>
            </a:r>
            <a:r>
              <a:rPr lang="en-US" sz="3600" i="1" dirty="0">
                <a:solidFill>
                  <a:srgbClr val="0033CC"/>
                </a:solidFill>
                <a:latin typeface="Cambria" panose="02040503050406030204" pitchFamily="18" charset="0"/>
                <a:ea typeface="Cambria" panose="02040503050406030204" pitchFamily="18" charset="0"/>
              </a:rPr>
              <a:t> household</a:t>
            </a:r>
            <a:r>
              <a:rPr lang="en-US" sz="3600" dirty="0"/>
              <a:t>” because he had believed (Acts 16:34), again indicating household faith.</a:t>
            </a:r>
          </a:p>
        </p:txBody>
      </p:sp>
      <p:sp>
        <p:nvSpPr>
          <p:cNvPr id="4" name="TextBox 3">
            <a:extLst>
              <a:ext uri="{FF2B5EF4-FFF2-40B4-BE49-F238E27FC236}">
                <a16:creationId xmlns:a16="http://schemas.microsoft.com/office/drawing/2014/main" id="{1DC50CE8-ECDA-986F-16D5-A592AFA455BA}"/>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2321-2322)</a:t>
            </a:r>
          </a:p>
        </p:txBody>
      </p:sp>
    </p:spTree>
    <p:extLst>
      <p:ext uri="{BB962C8B-B14F-4D97-AF65-F5344CB8AC3E}">
        <p14:creationId xmlns:p14="http://schemas.microsoft.com/office/powerpoint/2010/main" val="6533042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27512101-7F18-0634-58D8-A376E28866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9E72F7-C1B6-350A-77D8-6EF547360CCA}"/>
              </a:ext>
            </a:extLst>
          </p:cNvPr>
          <p:cNvSpPr>
            <a:spLocks noGrp="1"/>
          </p:cNvSpPr>
          <p:nvPr>
            <p:ph type="title"/>
          </p:nvPr>
        </p:nvSpPr>
        <p:spPr>
          <a:xfrm>
            <a:off x="0" y="0"/>
            <a:ext cx="12192000" cy="717055"/>
          </a:xfrm>
        </p:spPr>
        <p:txBody>
          <a:bodyPr>
            <a:noAutofit/>
          </a:bodyPr>
          <a:lstStyle/>
          <a:p>
            <a:pPr algn="ctr"/>
            <a:r>
              <a:rPr lang="en-US" sz="5400" b="1" dirty="0"/>
              <a:t>The Argument From Household Baptisms</a:t>
            </a:r>
          </a:p>
        </p:txBody>
      </p:sp>
      <p:sp>
        <p:nvSpPr>
          <p:cNvPr id="3" name="Content Placeholder 2">
            <a:extLst>
              <a:ext uri="{FF2B5EF4-FFF2-40B4-BE49-F238E27FC236}">
                <a16:creationId xmlns:a16="http://schemas.microsoft.com/office/drawing/2014/main" id="{76B3FFF3-1FFF-2152-F6B7-951B53193D23}"/>
              </a:ext>
            </a:extLst>
          </p:cNvPr>
          <p:cNvSpPr>
            <a:spLocks noGrp="1"/>
          </p:cNvSpPr>
          <p:nvPr>
            <p:ph idx="1"/>
          </p:nvPr>
        </p:nvSpPr>
        <p:spPr>
          <a:xfrm>
            <a:off x="247475" y="694765"/>
            <a:ext cx="11513890" cy="5961529"/>
          </a:xfrm>
        </p:spPr>
        <p:txBody>
          <a:bodyPr>
            <a:normAutofit fontScale="77500" lnSpcReduction="20000"/>
          </a:bodyPr>
          <a:lstStyle/>
          <a:p>
            <a:r>
              <a:rPr lang="en-US" sz="3600" dirty="0"/>
              <a:t>Similarly, Paul baptized “</a:t>
            </a:r>
            <a:r>
              <a:rPr lang="en-US" sz="3600" i="1" dirty="0">
                <a:solidFill>
                  <a:srgbClr val="0033CC"/>
                </a:solidFill>
                <a:latin typeface="Cambria" panose="02040503050406030204" pitchFamily="18" charset="0"/>
                <a:ea typeface="Cambria" panose="02040503050406030204" pitchFamily="18" charset="0"/>
              </a:rPr>
              <a:t>the household of Stephanas</a:t>
            </a:r>
            <a:r>
              <a:rPr lang="en-US" sz="3600" dirty="0"/>
              <a:t>” (1 Cor. 1:16), yet he later states they were “</a:t>
            </a:r>
            <a:r>
              <a:rPr lang="en-US" sz="3600" i="1" dirty="0">
                <a:solidFill>
                  <a:srgbClr val="0033CC"/>
                </a:solidFill>
                <a:latin typeface="Cambria" panose="02040503050406030204" pitchFamily="18" charset="0"/>
                <a:ea typeface="Cambria" panose="02040503050406030204" pitchFamily="18" charset="0"/>
              </a:rPr>
              <a:t>the household of Stephanas were the first </a:t>
            </a:r>
            <a:r>
              <a:rPr lang="en-US" sz="3600" b="1" i="1" dirty="0">
                <a:solidFill>
                  <a:srgbClr val="0033CC"/>
                </a:solidFill>
                <a:latin typeface="Cambria" panose="02040503050406030204" pitchFamily="18" charset="0"/>
                <a:ea typeface="Cambria" panose="02040503050406030204" pitchFamily="18" charset="0"/>
              </a:rPr>
              <a:t>converts</a:t>
            </a:r>
            <a:r>
              <a:rPr lang="en-US" sz="3600" i="1" dirty="0">
                <a:solidFill>
                  <a:srgbClr val="0033CC"/>
                </a:solidFill>
                <a:latin typeface="Cambria" panose="02040503050406030204" pitchFamily="18" charset="0"/>
                <a:ea typeface="Cambria" panose="02040503050406030204" pitchFamily="18" charset="0"/>
              </a:rPr>
              <a:t> in Achaia</a:t>
            </a:r>
            <a:r>
              <a:rPr lang="en-US" sz="3600" dirty="0"/>
              <a:t>” who devoted themselves to serving believers (1 Cor. 16:15), again showing faith preceded baptism. </a:t>
            </a:r>
          </a:p>
          <a:p>
            <a:r>
              <a:rPr lang="en-US" sz="3600" dirty="0"/>
              <a:t>Peter’s statement that “</a:t>
            </a:r>
            <a:r>
              <a:rPr lang="en-US" sz="3600" i="1" dirty="0">
                <a:solidFill>
                  <a:srgbClr val="0033CC"/>
                </a:solidFill>
                <a:latin typeface="Cambria" panose="02040503050406030204" pitchFamily="18" charset="0"/>
                <a:ea typeface="Cambria" panose="02040503050406030204" pitchFamily="18" charset="0"/>
              </a:rPr>
              <a:t>the promise is for you and for your children</a:t>
            </a:r>
            <a:r>
              <a:rPr lang="en-US" sz="3600" dirty="0"/>
              <a:t>” continues by including “</a:t>
            </a:r>
            <a:r>
              <a:rPr lang="en-US" sz="3600" i="1" dirty="0">
                <a:solidFill>
                  <a:srgbClr val="0033CC"/>
                </a:solidFill>
                <a:latin typeface="Cambria" panose="02040503050406030204" pitchFamily="18" charset="0"/>
                <a:ea typeface="Cambria" panose="02040503050406030204" pitchFamily="18" charset="0"/>
              </a:rPr>
              <a:t>and for all who are far off… </a:t>
            </a:r>
            <a:r>
              <a:rPr lang="en-US" sz="3600" b="1" i="1" dirty="0">
                <a:solidFill>
                  <a:srgbClr val="0033CC"/>
                </a:solidFill>
                <a:latin typeface="Cambria" panose="02040503050406030204" pitchFamily="18" charset="0"/>
                <a:ea typeface="Cambria" panose="02040503050406030204" pitchFamily="18" charset="0"/>
              </a:rPr>
              <a:t>whom the Lord our God calls to himself</a:t>
            </a:r>
            <a:r>
              <a:rPr lang="en-US" sz="3600" dirty="0"/>
              <a:t>” (Acts 2:39). The same context clarifies that “</a:t>
            </a:r>
            <a:r>
              <a:rPr lang="en-US" sz="3600" i="1" dirty="0">
                <a:solidFill>
                  <a:srgbClr val="0033CC"/>
                </a:solidFill>
                <a:latin typeface="Cambria" panose="02040503050406030204" pitchFamily="18" charset="0"/>
                <a:ea typeface="Cambria" panose="02040503050406030204" pitchFamily="18" charset="0"/>
              </a:rPr>
              <a:t>those who </a:t>
            </a:r>
            <a:r>
              <a:rPr lang="en-US" sz="3600" b="1" i="1" dirty="0">
                <a:solidFill>
                  <a:srgbClr val="0033CC"/>
                </a:solidFill>
                <a:latin typeface="Cambria" panose="02040503050406030204" pitchFamily="18" charset="0"/>
                <a:ea typeface="Cambria" panose="02040503050406030204" pitchFamily="18" charset="0"/>
              </a:rPr>
              <a:t>received</a:t>
            </a:r>
            <a:r>
              <a:rPr lang="en-US" sz="3600" i="1" dirty="0">
                <a:solidFill>
                  <a:srgbClr val="0033CC"/>
                </a:solidFill>
                <a:latin typeface="Cambria" panose="02040503050406030204" pitchFamily="18" charset="0"/>
                <a:ea typeface="Cambria" panose="02040503050406030204" pitchFamily="18" charset="0"/>
              </a:rPr>
              <a:t> [Peter’s] </a:t>
            </a:r>
            <a:r>
              <a:rPr lang="en-US" sz="3600" b="1" i="1" dirty="0">
                <a:solidFill>
                  <a:srgbClr val="0033CC"/>
                </a:solidFill>
                <a:latin typeface="Cambria" panose="02040503050406030204" pitchFamily="18" charset="0"/>
                <a:ea typeface="Cambria" panose="02040503050406030204" pitchFamily="18" charset="0"/>
              </a:rPr>
              <a:t>word</a:t>
            </a:r>
            <a:r>
              <a:rPr lang="en-US" sz="3600" i="1" dirty="0">
                <a:solidFill>
                  <a:srgbClr val="0033CC"/>
                </a:solidFill>
                <a:latin typeface="Cambria" panose="02040503050406030204" pitchFamily="18" charset="0"/>
                <a:ea typeface="Cambria" panose="02040503050406030204" pitchFamily="18" charset="0"/>
              </a:rPr>
              <a:t> were baptized</a:t>
            </a:r>
            <a:r>
              <a:rPr lang="en-US" sz="3600" dirty="0"/>
              <a:t>” (Acts 2:41), not unbelieving children.</a:t>
            </a:r>
          </a:p>
          <a:p>
            <a:r>
              <a:rPr lang="en-US" sz="3600" dirty="0"/>
              <a:t>Other passages mention entire households believing without mentioning baptism, such as the official whose “</a:t>
            </a:r>
            <a:r>
              <a:rPr lang="en-US" sz="3600" i="1" dirty="0">
                <a:solidFill>
                  <a:srgbClr val="0033CC"/>
                </a:solidFill>
                <a:latin typeface="Cambria" panose="02040503050406030204" pitchFamily="18" charset="0"/>
                <a:ea typeface="Cambria" panose="02040503050406030204" pitchFamily="18" charset="0"/>
              </a:rPr>
              <a:t>whole household</a:t>
            </a:r>
            <a:r>
              <a:rPr lang="en-US" sz="3600" dirty="0"/>
              <a:t>” </a:t>
            </a:r>
            <a:r>
              <a:rPr lang="en-US" sz="3600" b="1" i="1" dirty="0"/>
              <a:t>believed</a:t>
            </a:r>
            <a:r>
              <a:rPr lang="en-US" sz="3600" dirty="0"/>
              <a:t> (John 4:53) and Crispus, who </a:t>
            </a:r>
            <a:r>
              <a:rPr lang="en-US" sz="3600" b="1" i="1" dirty="0"/>
              <a:t>believed</a:t>
            </a:r>
            <a:r>
              <a:rPr lang="en-US" sz="3600" dirty="0"/>
              <a:t> “</a:t>
            </a:r>
            <a:r>
              <a:rPr lang="en-US" sz="3600" i="1" dirty="0">
                <a:solidFill>
                  <a:srgbClr val="0033CC"/>
                </a:solidFill>
                <a:latin typeface="Cambria" panose="02040503050406030204" pitchFamily="18" charset="0"/>
                <a:ea typeface="Cambria" panose="02040503050406030204" pitchFamily="18" charset="0"/>
              </a:rPr>
              <a:t>together with his entire household</a:t>
            </a:r>
            <a:r>
              <a:rPr lang="en-US" sz="3600" dirty="0"/>
              <a:t>” (Acts 18:8).</a:t>
            </a:r>
          </a:p>
          <a:p>
            <a:r>
              <a:rPr lang="en-US" sz="3600" dirty="0"/>
              <a:t>The </a:t>
            </a:r>
            <a:r>
              <a:rPr lang="en-US" sz="3600" b="1" i="1" dirty="0"/>
              <a:t>only</a:t>
            </a:r>
            <a:r>
              <a:rPr lang="en-US" sz="3600" dirty="0"/>
              <a:t> household baptism where there is not an </a:t>
            </a:r>
            <a:r>
              <a:rPr lang="en-US" sz="3600" b="1" i="1" dirty="0"/>
              <a:t>explicit</a:t>
            </a:r>
            <a:r>
              <a:rPr lang="en-US" sz="3600" dirty="0"/>
              <a:t> mention of faith is Lydia’s (Acts 16:14-15).</a:t>
            </a:r>
          </a:p>
          <a:p>
            <a:r>
              <a:rPr lang="en-US" sz="3600" b="1" i="1" dirty="0"/>
              <a:t>Lydia</a:t>
            </a:r>
            <a:r>
              <a:rPr lang="en-US" sz="3600" dirty="0"/>
              <a:t> is said to have believed (the Lord “</a:t>
            </a:r>
            <a:r>
              <a:rPr lang="en-US" sz="3600" i="1" dirty="0">
                <a:solidFill>
                  <a:srgbClr val="0033CC"/>
                </a:solidFill>
                <a:latin typeface="Cambria" panose="02040503050406030204" pitchFamily="18" charset="0"/>
                <a:ea typeface="Cambria" panose="02040503050406030204" pitchFamily="18" charset="0"/>
              </a:rPr>
              <a:t>opened her heart</a:t>
            </a:r>
            <a:r>
              <a:rPr lang="en-US" sz="3600" dirty="0"/>
              <a:t>”), but </a:t>
            </a:r>
            <a:r>
              <a:rPr lang="en-US" sz="3600" b="1" i="1" dirty="0"/>
              <a:t>no</a:t>
            </a:r>
            <a:r>
              <a:rPr lang="en-US" sz="3600" dirty="0"/>
              <a:t> </a:t>
            </a:r>
            <a:r>
              <a:rPr lang="en-US" sz="3600" b="1" i="1" dirty="0"/>
              <a:t>information</a:t>
            </a:r>
            <a:r>
              <a:rPr lang="en-US" sz="3600" dirty="0"/>
              <a:t> is given about her </a:t>
            </a:r>
            <a:r>
              <a:rPr lang="en-US" sz="3600" b="1" i="1" dirty="0"/>
              <a:t>household</a:t>
            </a:r>
            <a:r>
              <a:rPr lang="en-US" sz="3600" dirty="0"/>
              <a:t> and whether or not any of them were infants. </a:t>
            </a:r>
          </a:p>
        </p:txBody>
      </p:sp>
      <p:sp>
        <p:nvSpPr>
          <p:cNvPr id="4" name="TextBox 3">
            <a:extLst>
              <a:ext uri="{FF2B5EF4-FFF2-40B4-BE49-F238E27FC236}">
                <a16:creationId xmlns:a16="http://schemas.microsoft.com/office/drawing/2014/main" id="{421A693B-AD94-F318-1F4E-8556427160CB}"/>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2321-2322)</a:t>
            </a:r>
          </a:p>
        </p:txBody>
      </p:sp>
    </p:spTree>
    <p:extLst>
      <p:ext uri="{BB962C8B-B14F-4D97-AF65-F5344CB8AC3E}">
        <p14:creationId xmlns:p14="http://schemas.microsoft.com/office/powerpoint/2010/main" val="38051548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C5AF5D66-636F-F787-E7FD-84623C4ABB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72978-A77E-35CA-7662-EB947C151FD6}"/>
              </a:ext>
            </a:extLst>
          </p:cNvPr>
          <p:cNvSpPr>
            <a:spLocks noGrp="1"/>
          </p:cNvSpPr>
          <p:nvPr>
            <p:ph type="title"/>
          </p:nvPr>
        </p:nvSpPr>
        <p:spPr>
          <a:xfrm>
            <a:off x="0" y="63121"/>
            <a:ext cx="12192000" cy="717055"/>
          </a:xfrm>
        </p:spPr>
        <p:txBody>
          <a:bodyPr>
            <a:noAutofit/>
          </a:bodyPr>
          <a:lstStyle/>
          <a:p>
            <a:pPr algn="ctr"/>
            <a:r>
              <a:rPr lang="en-US" sz="6000" b="1" dirty="0"/>
              <a:t>The Paedobaptist View of Baptism</a:t>
            </a:r>
          </a:p>
        </p:txBody>
      </p:sp>
      <p:sp>
        <p:nvSpPr>
          <p:cNvPr id="3" name="Content Placeholder 2">
            <a:extLst>
              <a:ext uri="{FF2B5EF4-FFF2-40B4-BE49-F238E27FC236}">
                <a16:creationId xmlns:a16="http://schemas.microsoft.com/office/drawing/2014/main" id="{0BEFE36E-08D9-D98B-483F-93951B371AAB}"/>
              </a:ext>
            </a:extLst>
          </p:cNvPr>
          <p:cNvSpPr>
            <a:spLocks noGrp="1"/>
          </p:cNvSpPr>
          <p:nvPr>
            <p:ph idx="1"/>
          </p:nvPr>
        </p:nvSpPr>
        <p:spPr>
          <a:xfrm>
            <a:off x="251958" y="713393"/>
            <a:ext cx="11513890" cy="5920489"/>
          </a:xfrm>
        </p:spPr>
        <p:txBody>
          <a:bodyPr>
            <a:normAutofit fontScale="77500" lnSpcReduction="20000"/>
          </a:bodyPr>
          <a:lstStyle/>
          <a:p>
            <a:r>
              <a:rPr lang="en-US" sz="3600" dirty="0"/>
              <a:t>A further objection to paedobaptism can be raised by asking what baptism accomplishes. </a:t>
            </a:r>
          </a:p>
          <a:p>
            <a:r>
              <a:rPr lang="en-US" sz="3600" dirty="0"/>
              <a:t>Roman Catholics say it causes regeneration; Baptists say it symbolizes regeneration already received. </a:t>
            </a:r>
          </a:p>
          <a:p>
            <a:r>
              <a:rPr lang="en-US" sz="3600" dirty="0"/>
              <a:t>Paedobaptists deny both, since infant baptism cannot symbolize </a:t>
            </a:r>
            <a:r>
              <a:rPr lang="en-US" sz="3600" b="1" i="1" dirty="0"/>
              <a:t>present</a:t>
            </a:r>
            <a:r>
              <a:rPr lang="en-US" sz="3600" dirty="0"/>
              <a:t> regeneration and </a:t>
            </a:r>
            <a:r>
              <a:rPr lang="en-US" sz="3600" b="1" i="1" dirty="0"/>
              <a:t>future</a:t>
            </a:r>
            <a:r>
              <a:rPr lang="en-US" sz="3600" dirty="0"/>
              <a:t> regeneration is uncertain, as some baptized infants never believe. </a:t>
            </a:r>
          </a:p>
          <a:p>
            <a:r>
              <a:rPr lang="en-US" sz="3600" dirty="0"/>
              <a:t>Thus, paedobaptist baptism signifies only </a:t>
            </a:r>
            <a:r>
              <a:rPr lang="en-US" sz="3600" b="1" i="1" dirty="0"/>
              <a:t>probable</a:t>
            </a:r>
            <a:r>
              <a:rPr lang="en-US" sz="3600" dirty="0"/>
              <a:t> future regeneration. </a:t>
            </a:r>
          </a:p>
          <a:p>
            <a:r>
              <a:rPr lang="en-US" sz="3600" dirty="0"/>
              <a:t>The New Testament authors do not say, “</a:t>
            </a:r>
            <a:r>
              <a:rPr lang="en-US" sz="3600" i="1" dirty="0">
                <a:solidFill>
                  <a:srgbClr val="0033CC"/>
                </a:solidFill>
                <a:latin typeface="Cambria" panose="02040503050406030204" pitchFamily="18" charset="0"/>
                <a:ea typeface="Cambria" panose="02040503050406030204" pitchFamily="18" charset="0"/>
              </a:rPr>
              <a:t>Can anyone withhold water for baptizing those who will </a:t>
            </a:r>
            <a:r>
              <a:rPr lang="en-US" sz="3600" b="1" i="1" dirty="0">
                <a:solidFill>
                  <a:srgbClr val="0033CC"/>
                </a:solidFill>
                <a:latin typeface="Cambria" panose="02040503050406030204" pitchFamily="18" charset="0"/>
                <a:ea typeface="Cambria" panose="02040503050406030204" pitchFamily="18" charset="0"/>
              </a:rPr>
              <a:t>probably</a:t>
            </a:r>
            <a:r>
              <a:rPr lang="en-US" sz="3600" i="1" dirty="0">
                <a:solidFill>
                  <a:srgbClr val="0033CC"/>
                </a:solidFill>
                <a:latin typeface="Cambria" panose="02040503050406030204" pitchFamily="18" charset="0"/>
                <a:ea typeface="Cambria" panose="02040503050406030204" pitchFamily="18" charset="0"/>
              </a:rPr>
              <a:t> someday be saved?</a:t>
            </a:r>
            <a:r>
              <a:rPr lang="en-US" sz="3600" dirty="0"/>
              <a:t>” (cf. Acts 10:47), or “</a:t>
            </a:r>
            <a:r>
              <a:rPr lang="en-US" sz="3600" i="1" dirty="0">
                <a:solidFill>
                  <a:srgbClr val="0033CC"/>
                </a:solidFill>
                <a:latin typeface="Cambria" panose="02040503050406030204" pitchFamily="18" charset="0"/>
                <a:ea typeface="Cambria" panose="02040503050406030204" pitchFamily="18" charset="0"/>
              </a:rPr>
              <a:t>As many of you as were baptized into Christ will </a:t>
            </a:r>
            <a:r>
              <a:rPr lang="en-US" sz="3600" b="1" i="1" dirty="0">
                <a:solidFill>
                  <a:srgbClr val="0033CC"/>
                </a:solidFill>
                <a:latin typeface="Cambria" panose="02040503050406030204" pitchFamily="18" charset="0"/>
                <a:ea typeface="Cambria" panose="02040503050406030204" pitchFamily="18" charset="0"/>
              </a:rPr>
              <a:t>probably</a:t>
            </a:r>
            <a:r>
              <a:rPr lang="en-US" sz="3600" i="1" dirty="0">
                <a:solidFill>
                  <a:srgbClr val="0033CC"/>
                </a:solidFill>
                <a:latin typeface="Cambria" panose="02040503050406030204" pitchFamily="18" charset="0"/>
                <a:ea typeface="Cambria" panose="02040503050406030204" pitchFamily="18" charset="0"/>
              </a:rPr>
              <a:t> someday put on Christ</a:t>
            </a:r>
            <a:r>
              <a:rPr lang="en-US" sz="3600" dirty="0"/>
              <a:t>” (cf. Gal. 3:27), or “</a:t>
            </a:r>
            <a:r>
              <a:rPr lang="en-US" sz="3600" i="1" dirty="0">
                <a:solidFill>
                  <a:srgbClr val="0033CC"/>
                </a:solidFill>
                <a:latin typeface="Cambria" panose="02040503050406030204" pitchFamily="18" charset="0"/>
                <a:ea typeface="Cambria" panose="02040503050406030204" pitchFamily="18" charset="0"/>
              </a:rPr>
              <a:t>Do you not know that all of us who have been baptized into Christ Jesus will </a:t>
            </a:r>
            <a:r>
              <a:rPr lang="en-US" sz="3600" b="1" i="1" dirty="0">
                <a:solidFill>
                  <a:srgbClr val="0033CC"/>
                </a:solidFill>
                <a:latin typeface="Cambria" panose="02040503050406030204" pitchFamily="18" charset="0"/>
                <a:ea typeface="Cambria" panose="02040503050406030204" pitchFamily="18" charset="0"/>
              </a:rPr>
              <a:t>probably</a:t>
            </a:r>
            <a:r>
              <a:rPr lang="en-US" sz="3600" i="1" dirty="0">
                <a:solidFill>
                  <a:srgbClr val="0033CC"/>
                </a:solidFill>
                <a:latin typeface="Cambria" panose="02040503050406030204" pitchFamily="18" charset="0"/>
                <a:ea typeface="Cambria" panose="02040503050406030204" pitchFamily="18" charset="0"/>
              </a:rPr>
              <a:t> someday be baptized into his death?</a:t>
            </a:r>
            <a:r>
              <a:rPr lang="en-US" sz="3600" dirty="0"/>
              <a:t>” (cf. Rom. 6:3). </a:t>
            </a:r>
          </a:p>
          <a:p>
            <a:r>
              <a:rPr lang="en-US" sz="3600" dirty="0"/>
              <a:t>Instead, baptism signifies new birth, cleansing from sin, and entry into the Christian life, and should therefore be reserved for those who </a:t>
            </a:r>
            <a:r>
              <a:rPr lang="en-US" sz="3600" b="1" i="1" dirty="0"/>
              <a:t>show evidence </a:t>
            </a:r>
            <a:r>
              <a:rPr lang="en-US" sz="3600" dirty="0"/>
              <a:t>that these realities are already </a:t>
            </a:r>
            <a:r>
              <a:rPr lang="en-US" sz="3600" b="1" i="1" dirty="0"/>
              <a:t>true</a:t>
            </a:r>
            <a:r>
              <a:rPr lang="en-US" sz="3600" dirty="0"/>
              <a:t>.</a:t>
            </a:r>
          </a:p>
        </p:txBody>
      </p:sp>
      <p:sp>
        <p:nvSpPr>
          <p:cNvPr id="4" name="TextBox 3">
            <a:extLst>
              <a:ext uri="{FF2B5EF4-FFF2-40B4-BE49-F238E27FC236}">
                <a16:creationId xmlns:a16="http://schemas.microsoft.com/office/drawing/2014/main" id="{35D6F7F5-2C27-A16F-84A4-A7E79292AD25}"/>
              </a:ext>
            </a:extLst>
          </p:cNvPr>
          <p:cNvSpPr txBox="1"/>
          <p:nvPr/>
        </p:nvSpPr>
        <p:spPr>
          <a:xfrm>
            <a:off x="0" y="6488668"/>
            <a:ext cx="12192000" cy="369332"/>
          </a:xfrm>
          <a:prstGeom prst="rect">
            <a:avLst/>
          </a:prstGeom>
          <a:noFill/>
        </p:spPr>
        <p:txBody>
          <a:bodyPr wrap="square" rtlCol="0">
            <a:spAutoFit/>
          </a:bodyPr>
          <a:lstStyle/>
          <a:p>
            <a:pPr lvl="0"/>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Grudem, Wayne.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Systematic Theology, Second Edition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(pp. </a:t>
            </a:r>
            <a:r>
              <a:rPr lang="en-US" dirty="0"/>
              <a:t>2322-2323</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31642310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A622C600-9E5B-4469-A5F3-29EC61E190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EBE3B8-E0AF-1998-D7C7-28D05CB14717}"/>
              </a:ext>
            </a:extLst>
          </p:cNvPr>
          <p:cNvSpPr>
            <a:spLocks noGrp="1"/>
          </p:cNvSpPr>
          <p:nvPr>
            <p:ph type="title"/>
          </p:nvPr>
        </p:nvSpPr>
        <p:spPr>
          <a:xfrm>
            <a:off x="0" y="2"/>
            <a:ext cx="12192000" cy="573740"/>
          </a:xfrm>
        </p:spPr>
        <p:txBody>
          <a:bodyPr>
            <a:noAutofit/>
          </a:bodyPr>
          <a:lstStyle/>
          <a:p>
            <a:pPr algn="ctr"/>
            <a:r>
              <a:rPr lang="en-US" sz="4800" b="1" dirty="0"/>
              <a:t>Where Did Belief in Infant Baptism Come From?</a:t>
            </a:r>
          </a:p>
        </p:txBody>
      </p:sp>
      <p:sp>
        <p:nvSpPr>
          <p:cNvPr id="3" name="Content Placeholder 2">
            <a:extLst>
              <a:ext uri="{FF2B5EF4-FFF2-40B4-BE49-F238E27FC236}">
                <a16:creationId xmlns:a16="http://schemas.microsoft.com/office/drawing/2014/main" id="{438CEF04-BC11-474C-3AE9-16034DF52CB0}"/>
              </a:ext>
            </a:extLst>
          </p:cNvPr>
          <p:cNvSpPr>
            <a:spLocks noGrp="1"/>
          </p:cNvSpPr>
          <p:nvPr>
            <p:ph idx="1"/>
          </p:nvPr>
        </p:nvSpPr>
        <p:spPr>
          <a:xfrm>
            <a:off x="198169" y="649942"/>
            <a:ext cx="11671101" cy="5567978"/>
          </a:xfrm>
        </p:spPr>
        <p:txBody>
          <a:bodyPr>
            <a:normAutofit/>
          </a:bodyPr>
          <a:lstStyle/>
          <a:p>
            <a:r>
              <a:rPr lang="en-US" sz="3600" dirty="0"/>
              <a:t>The patristic literature of the first four centuries clearly shows how infant baptism developed.</a:t>
            </a:r>
          </a:p>
          <a:p>
            <a:r>
              <a:rPr lang="en-US" sz="3600" dirty="0"/>
              <a:t>The first </a:t>
            </a:r>
            <a:r>
              <a:rPr lang="en-US" sz="3600" b="1" i="1" dirty="0"/>
              <a:t>known</a:t>
            </a:r>
            <a:r>
              <a:rPr lang="en-US" sz="3600" dirty="0"/>
              <a:t> reference to infant baptism occurs in the latter part of the </a:t>
            </a:r>
            <a:r>
              <a:rPr lang="en-US" sz="3600" b="1" i="1" dirty="0"/>
              <a:t>third century</a:t>
            </a:r>
            <a:r>
              <a:rPr lang="en-US" sz="3600" dirty="0"/>
              <a:t>, mostly in North Africa,</a:t>
            </a:r>
          </a:p>
          <a:p>
            <a:r>
              <a:rPr lang="en-US" sz="3600" dirty="0"/>
              <a:t>The unifying of the church and state which began to develop in the </a:t>
            </a:r>
            <a:r>
              <a:rPr lang="en-US" sz="3600" b="1" i="1" dirty="0"/>
              <a:t>fourth century </a:t>
            </a:r>
            <a:r>
              <a:rPr lang="en-US" sz="3600" dirty="0"/>
              <a:t>provided the theological base for infant baptism to be accepted throughout the Christian church.</a:t>
            </a:r>
          </a:p>
          <a:p>
            <a:r>
              <a:rPr lang="en-US" sz="3600" dirty="0"/>
              <a:t>After that, infant baptism began to develop into a generally accepted custom. </a:t>
            </a:r>
          </a:p>
        </p:txBody>
      </p:sp>
      <p:sp>
        <p:nvSpPr>
          <p:cNvPr id="4" name="TextBox 3">
            <a:extLst>
              <a:ext uri="{FF2B5EF4-FFF2-40B4-BE49-F238E27FC236}">
                <a16:creationId xmlns:a16="http://schemas.microsoft.com/office/drawing/2014/main" id="{667FF4F6-DEA5-F39D-87E1-BB732B3CE377}"/>
              </a:ext>
            </a:extLst>
          </p:cNvPr>
          <p:cNvSpPr txBox="1"/>
          <p:nvPr/>
        </p:nvSpPr>
        <p:spPr>
          <a:xfrm>
            <a:off x="0" y="6488668"/>
            <a:ext cx="12192000" cy="369332"/>
          </a:xfrm>
          <a:prstGeom prst="rect">
            <a:avLst/>
          </a:prstGeom>
          <a:noFill/>
        </p:spPr>
        <p:txBody>
          <a:bodyPr wrap="square" rtlCol="0">
            <a:spAutoFit/>
          </a:bodyPr>
          <a:lstStyle/>
          <a:p>
            <a:pPr lvl="0"/>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Stander, H.F. and Louw, J.P.;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Baptism in the Early Church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(p.184)</a:t>
            </a:r>
          </a:p>
        </p:txBody>
      </p:sp>
    </p:spTree>
    <p:extLst>
      <p:ext uri="{BB962C8B-B14F-4D97-AF65-F5344CB8AC3E}">
        <p14:creationId xmlns:p14="http://schemas.microsoft.com/office/powerpoint/2010/main" val="16474089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4EE843FB-5CF1-B10D-4E20-2014D02604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D1ED7-706B-91E8-F68C-219BC964E947}"/>
              </a:ext>
            </a:extLst>
          </p:cNvPr>
          <p:cNvSpPr>
            <a:spLocks noGrp="1"/>
          </p:cNvSpPr>
          <p:nvPr>
            <p:ph type="title"/>
          </p:nvPr>
        </p:nvSpPr>
        <p:spPr>
          <a:xfrm>
            <a:off x="0" y="2"/>
            <a:ext cx="12192000" cy="573740"/>
          </a:xfrm>
        </p:spPr>
        <p:txBody>
          <a:bodyPr>
            <a:noAutofit/>
          </a:bodyPr>
          <a:lstStyle/>
          <a:p>
            <a:pPr algn="ctr"/>
            <a:r>
              <a:rPr lang="en-US" sz="4800" b="1" dirty="0"/>
              <a:t>Where Did Belief in Infant Baptism Come From?</a:t>
            </a:r>
          </a:p>
        </p:txBody>
      </p:sp>
      <p:sp>
        <p:nvSpPr>
          <p:cNvPr id="3" name="Content Placeholder 2">
            <a:extLst>
              <a:ext uri="{FF2B5EF4-FFF2-40B4-BE49-F238E27FC236}">
                <a16:creationId xmlns:a16="http://schemas.microsoft.com/office/drawing/2014/main" id="{7B02CD79-7F6B-8493-416B-06359F5395CB}"/>
              </a:ext>
            </a:extLst>
          </p:cNvPr>
          <p:cNvSpPr>
            <a:spLocks noGrp="1"/>
          </p:cNvSpPr>
          <p:nvPr>
            <p:ph idx="1"/>
          </p:nvPr>
        </p:nvSpPr>
        <p:spPr>
          <a:xfrm>
            <a:off x="198169" y="649942"/>
            <a:ext cx="11671101" cy="5838726"/>
          </a:xfrm>
        </p:spPr>
        <p:txBody>
          <a:bodyPr>
            <a:normAutofit fontScale="92500" lnSpcReduction="10000"/>
          </a:bodyPr>
          <a:lstStyle/>
          <a:p>
            <a:r>
              <a:rPr lang="en-US" sz="3600" dirty="0"/>
              <a:t>The Reformers’ defense of infant baptism conflicted with their principles of </a:t>
            </a:r>
            <a:r>
              <a:rPr lang="en-US" sz="3600" i="1" dirty="0"/>
              <a:t>sola Scriptura</a:t>
            </a:r>
            <a:r>
              <a:rPr lang="en-US" sz="3600" dirty="0"/>
              <a:t> and, at times, </a:t>
            </a:r>
            <a:r>
              <a:rPr lang="en-US" sz="3600" i="1" dirty="0"/>
              <a:t>sola fide</a:t>
            </a:r>
            <a:r>
              <a:rPr lang="en-US" sz="3600" dirty="0"/>
              <a:t>. </a:t>
            </a:r>
          </a:p>
          <a:p>
            <a:r>
              <a:rPr lang="en-US" sz="3600" dirty="0"/>
              <a:t>Zwingli, Luther, Bucer, and Calvin justified infant baptism through appeals to covenant theology, election, tradition, and speculative infant faith or regeneration, rather than a clear biblical mandate. </a:t>
            </a:r>
          </a:p>
          <a:p>
            <a:r>
              <a:rPr lang="en-US" sz="3600" dirty="0"/>
              <a:t>The Reformers also relied heavily on historical continuity and church tradition, arguing that infant baptism had been practiced from early Christianity and was not explicitly forbidden in Scripture. </a:t>
            </a:r>
          </a:p>
          <a:p>
            <a:r>
              <a:rPr lang="en-US" sz="3600" dirty="0"/>
              <a:t>Some, especially Bucer and at times Luther and Calvin, moved toward </a:t>
            </a:r>
            <a:r>
              <a:rPr lang="en-US" sz="3600" b="1" i="1" dirty="0"/>
              <a:t>sacramental</a:t>
            </a:r>
            <a:r>
              <a:rPr lang="en-US" sz="3600" dirty="0"/>
              <a:t> language, suggesting baptism brought about regeneration, forgiveness, or the “seed” of future faith – ideas which all </a:t>
            </a:r>
            <a:r>
              <a:rPr lang="en-US" sz="3600" b="1" i="1" dirty="0"/>
              <a:t>conflict</a:t>
            </a:r>
            <a:r>
              <a:rPr lang="en-US" sz="3600" dirty="0"/>
              <a:t> with the idea of justification by faith alone.</a:t>
            </a:r>
          </a:p>
        </p:txBody>
      </p:sp>
      <p:sp>
        <p:nvSpPr>
          <p:cNvPr id="4" name="TextBox 3">
            <a:extLst>
              <a:ext uri="{FF2B5EF4-FFF2-40B4-BE49-F238E27FC236}">
                <a16:creationId xmlns:a16="http://schemas.microsoft.com/office/drawing/2014/main" id="{D3DA6157-ECBF-F0B1-E558-34A82A60324B}"/>
              </a:ext>
            </a:extLst>
          </p:cNvPr>
          <p:cNvSpPr txBox="1"/>
          <p:nvPr/>
        </p:nvSpPr>
        <p:spPr>
          <a:xfrm>
            <a:off x="0" y="6488668"/>
            <a:ext cx="12192000" cy="369332"/>
          </a:xfrm>
          <a:prstGeom prst="rect">
            <a:avLst/>
          </a:prstGeom>
          <a:noFill/>
        </p:spPr>
        <p:txBody>
          <a:bodyPr wrap="square" rtlCol="0">
            <a:spAutoFit/>
          </a:bodyPr>
          <a:lstStyle/>
          <a:p>
            <a:pPr lvl="0"/>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https://faith.edu/faith-pulpit/posts/the-reformers-defense-of-infant-baptism/</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5861305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F03C14DA-B0B9-582B-0067-9A21FF8124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3D2E6-4B2D-6BC4-4657-5E6E4FE9723F}"/>
              </a:ext>
            </a:extLst>
          </p:cNvPr>
          <p:cNvSpPr>
            <a:spLocks noGrp="1"/>
          </p:cNvSpPr>
          <p:nvPr>
            <p:ph type="title"/>
          </p:nvPr>
        </p:nvSpPr>
        <p:spPr>
          <a:xfrm>
            <a:off x="0" y="2"/>
            <a:ext cx="12192000" cy="573740"/>
          </a:xfrm>
        </p:spPr>
        <p:txBody>
          <a:bodyPr>
            <a:noAutofit/>
          </a:bodyPr>
          <a:lstStyle/>
          <a:p>
            <a:pPr algn="ctr"/>
            <a:r>
              <a:rPr lang="en-US" sz="4800" b="1" dirty="0"/>
              <a:t>How Important Is a Right Belief About Baptism?</a:t>
            </a:r>
          </a:p>
        </p:txBody>
      </p:sp>
      <p:sp>
        <p:nvSpPr>
          <p:cNvPr id="3" name="Content Placeholder 2">
            <a:extLst>
              <a:ext uri="{FF2B5EF4-FFF2-40B4-BE49-F238E27FC236}">
                <a16:creationId xmlns:a16="http://schemas.microsoft.com/office/drawing/2014/main" id="{C9D2C4AF-088D-676A-068B-9AA9F41D46E8}"/>
              </a:ext>
            </a:extLst>
          </p:cNvPr>
          <p:cNvSpPr>
            <a:spLocks noGrp="1"/>
          </p:cNvSpPr>
          <p:nvPr>
            <p:ph idx="1"/>
          </p:nvPr>
        </p:nvSpPr>
        <p:spPr>
          <a:xfrm>
            <a:off x="198169" y="649941"/>
            <a:ext cx="11671101" cy="6172199"/>
          </a:xfrm>
        </p:spPr>
        <p:txBody>
          <a:bodyPr>
            <a:normAutofit fontScale="77500" lnSpcReduction="20000"/>
          </a:bodyPr>
          <a:lstStyle/>
          <a:p>
            <a:r>
              <a:rPr lang="en-US" sz="3600" dirty="0"/>
              <a:t>For some in our day, this doctrine seems rather trivial, much like the old song:</a:t>
            </a:r>
          </a:p>
          <a:p>
            <a:pPr marL="457200" lvl="1" indent="0" algn="ctr">
              <a:buNone/>
            </a:pPr>
            <a:r>
              <a:rPr lang="en-US" sz="3200" i="1" dirty="0">
                <a:latin typeface="Cambria" panose="02040503050406030204" pitchFamily="18" charset="0"/>
                <a:ea typeface="Cambria" panose="02040503050406030204" pitchFamily="18" charset="0"/>
              </a:rPr>
              <a:t>You like potato and I like po-</a:t>
            </a:r>
            <a:r>
              <a:rPr lang="en-US" sz="3200" i="1" dirty="0" err="1">
                <a:latin typeface="Cambria" panose="02040503050406030204" pitchFamily="18" charset="0"/>
                <a:ea typeface="Cambria" panose="02040503050406030204" pitchFamily="18" charset="0"/>
              </a:rPr>
              <a:t>tah</a:t>
            </a:r>
            <a:r>
              <a:rPr lang="en-US" sz="3200" i="1" dirty="0">
                <a:latin typeface="Cambria" panose="02040503050406030204" pitchFamily="18" charset="0"/>
                <a:ea typeface="Cambria" panose="02040503050406030204" pitchFamily="18" charset="0"/>
              </a:rPr>
              <a:t>-to</a:t>
            </a:r>
          </a:p>
          <a:p>
            <a:pPr marL="457200" lvl="1" indent="0" algn="ctr">
              <a:buNone/>
            </a:pPr>
            <a:r>
              <a:rPr lang="en-US" sz="3200" i="1" dirty="0">
                <a:latin typeface="Cambria" panose="02040503050406030204" pitchFamily="18" charset="0"/>
                <a:ea typeface="Cambria" panose="02040503050406030204" pitchFamily="18" charset="0"/>
              </a:rPr>
              <a:t>You like tomato and I like to-</a:t>
            </a:r>
            <a:r>
              <a:rPr lang="en-US" sz="3200" i="1" dirty="0" err="1">
                <a:latin typeface="Cambria" panose="02040503050406030204" pitchFamily="18" charset="0"/>
                <a:ea typeface="Cambria" panose="02040503050406030204" pitchFamily="18" charset="0"/>
              </a:rPr>
              <a:t>mah</a:t>
            </a:r>
            <a:r>
              <a:rPr lang="en-US" sz="3200" i="1" dirty="0">
                <a:latin typeface="Cambria" panose="02040503050406030204" pitchFamily="18" charset="0"/>
                <a:ea typeface="Cambria" panose="02040503050406030204" pitchFamily="18" charset="0"/>
              </a:rPr>
              <a:t>-to</a:t>
            </a:r>
          </a:p>
          <a:p>
            <a:pPr marL="457200" lvl="1" indent="0" algn="ctr">
              <a:buNone/>
            </a:pPr>
            <a:r>
              <a:rPr lang="en-US" sz="3200" i="1" dirty="0">
                <a:latin typeface="Cambria" panose="02040503050406030204" pitchFamily="18" charset="0"/>
                <a:ea typeface="Cambria" panose="02040503050406030204" pitchFamily="18" charset="0"/>
              </a:rPr>
              <a:t>Potato, po-</a:t>
            </a:r>
            <a:r>
              <a:rPr lang="en-US" sz="3200" i="1" dirty="0" err="1">
                <a:latin typeface="Cambria" panose="02040503050406030204" pitchFamily="18" charset="0"/>
                <a:ea typeface="Cambria" panose="02040503050406030204" pitchFamily="18" charset="0"/>
              </a:rPr>
              <a:t>tah</a:t>
            </a:r>
            <a:r>
              <a:rPr lang="en-US" sz="3200" i="1" dirty="0">
                <a:latin typeface="Cambria" panose="02040503050406030204" pitchFamily="18" charset="0"/>
                <a:ea typeface="Cambria" panose="02040503050406030204" pitchFamily="18" charset="0"/>
              </a:rPr>
              <a:t>-to, tomato, to-</a:t>
            </a:r>
            <a:r>
              <a:rPr lang="en-US" sz="3200" i="1" dirty="0" err="1">
                <a:latin typeface="Cambria" panose="02040503050406030204" pitchFamily="18" charset="0"/>
                <a:ea typeface="Cambria" panose="02040503050406030204" pitchFamily="18" charset="0"/>
              </a:rPr>
              <a:t>mah</a:t>
            </a:r>
            <a:r>
              <a:rPr lang="en-US" sz="3200" i="1" dirty="0">
                <a:latin typeface="Cambria" panose="02040503050406030204" pitchFamily="18" charset="0"/>
                <a:ea typeface="Cambria" panose="02040503050406030204" pitchFamily="18" charset="0"/>
              </a:rPr>
              <a:t>-to</a:t>
            </a:r>
          </a:p>
          <a:p>
            <a:pPr marL="457200" lvl="1" indent="0" algn="ctr">
              <a:buNone/>
            </a:pPr>
            <a:r>
              <a:rPr lang="en-US" sz="3200" i="1" dirty="0">
                <a:latin typeface="Cambria" panose="02040503050406030204" pitchFamily="18" charset="0"/>
                <a:ea typeface="Cambria" panose="02040503050406030204" pitchFamily="18" charset="0"/>
              </a:rPr>
              <a:t>Let's call the whole thing off</a:t>
            </a:r>
          </a:p>
          <a:p>
            <a:r>
              <a:rPr lang="en-US" sz="3600" dirty="0"/>
              <a:t>But this has not always been the case.</a:t>
            </a:r>
          </a:p>
          <a:p>
            <a:r>
              <a:rPr lang="en-US" sz="3600" dirty="0"/>
              <a:t>In his book, </a:t>
            </a:r>
            <a:r>
              <a:rPr lang="en-US" sz="3600" i="1" dirty="0"/>
              <a:t>The Anabaptist Story</a:t>
            </a:r>
            <a:r>
              <a:rPr lang="en-US" sz="3600" dirty="0"/>
              <a:t>, William Estep tells how Ulrich Zwingli, the leading Swiss reformer, had students in his Bible study circles—who applied his own emphasis on </a:t>
            </a:r>
            <a:r>
              <a:rPr lang="en-US" sz="3600" i="1" dirty="0"/>
              <a:t>sola scriptura </a:t>
            </a:r>
            <a:r>
              <a:rPr lang="en-US" sz="3600" dirty="0"/>
              <a:t>(scripture alone as the ultimate authority for doctrine) to question and ultimately </a:t>
            </a:r>
            <a:r>
              <a:rPr lang="en-US" sz="3600" b="1" i="1" dirty="0"/>
              <a:t>reject</a:t>
            </a:r>
            <a:r>
              <a:rPr lang="en-US" sz="3600" dirty="0"/>
              <a:t> infant baptism in favor of credobaptism (believer's baptism, or baptism upon profession of personal faith). </a:t>
            </a:r>
          </a:p>
          <a:p>
            <a:r>
              <a:rPr lang="en-US" sz="3600" dirty="0"/>
              <a:t>These individuals, primarily Conrad Grebel and Felix Manz who later, along with many others, came to be called “Anabaptists” (="rebaptizers“), attempted to persuade Zwingli through public debates but </a:t>
            </a:r>
            <a:r>
              <a:rPr lang="en-US" sz="3600" b="1" i="1" dirty="0"/>
              <a:t>failed</a:t>
            </a:r>
            <a:r>
              <a:rPr lang="en-US" sz="3600" dirty="0"/>
              <a:t>. </a:t>
            </a:r>
          </a:p>
          <a:p>
            <a:r>
              <a:rPr lang="en-US" sz="3600" dirty="0"/>
              <a:t>Zwingli not only </a:t>
            </a:r>
            <a:r>
              <a:rPr lang="en-US" sz="3600" b="1" i="1" dirty="0"/>
              <a:t>rejected</a:t>
            </a:r>
            <a:r>
              <a:rPr lang="en-US" sz="3600" dirty="0"/>
              <a:t> their views but publicly denounced them as divisive radicals and heretics, influencing the Zurich city council (with which he closely collaborated) to arrest, banish, and eventually </a:t>
            </a:r>
            <a:r>
              <a:rPr lang="en-US" sz="3600" b="1" i="1" dirty="0"/>
              <a:t>execute</a:t>
            </a:r>
            <a:r>
              <a:rPr lang="en-US" sz="3600" dirty="0"/>
              <a:t> some of them!</a:t>
            </a:r>
          </a:p>
          <a:p>
            <a:endParaRPr lang="en-US" sz="3600" dirty="0"/>
          </a:p>
        </p:txBody>
      </p:sp>
    </p:spTree>
    <p:extLst>
      <p:ext uri="{BB962C8B-B14F-4D97-AF65-F5344CB8AC3E}">
        <p14:creationId xmlns:p14="http://schemas.microsoft.com/office/powerpoint/2010/main" val="1451911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 calcmode="lin" valueType="num">
                                      <p:cBhvr>
                                        <p:cTn id="50"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1"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2" dur="5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 calcmode="lin" valueType="num">
                                      <p:cBhvr>
                                        <p:cTn id="5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8"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9AB204E7-C051-788A-E708-82820F17DD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E6CD46-1478-FB27-E431-1F3490D04A82}"/>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6B329D70-F286-5AA7-8F46-95A7E3F10913}"/>
              </a:ext>
            </a:extLst>
          </p:cNvPr>
          <p:cNvSpPr>
            <a:spLocks noGrp="1"/>
          </p:cNvSpPr>
          <p:nvPr>
            <p:ph idx="1"/>
          </p:nvPr>
        </p:nvSpPr>
        <p:spPr>
          <a:xfrm>
            <a:off x="247475" y="780177"/>
            <a:ext cx="11513890" cy="6014702"/>
          </a:xfrm>
        </p:spPr>
        <p:txBody>
          <a:bodyPr>
            <a:normAutofit fontScale="92500" lnSpcReduction="20000"/>
          </a:bodyPr>
          <a:lstStyle/>
          <a:p>
            <a:r>
              <a:rPr lang="en-US" sz="3000" dirty="0"/>
              <a:t>Unfortunately, instead of </a:t>
            </a:r>
            <a:r>
              <a:rPr lang="en-US" sz="3000" b="1" i="1" dirty="0"/>
              <a:t>translating</a:t>
            </a:r>
            <a:r>
              <a:rPr lang="en-US" sz="3000" dirty="0"/>
              <a:t> this Greek word </a:t>
            </a:r>
            <a:r>
              <a:rPr lang="en-US" sz="3000" i="1" dirty="0" err="1"/>
              <a:t>baptizō</a:t>
            </a:r>
            <a:r>
              <a:rPr lang="en-US" sz="3000" dirty="0"/>
              <a:t> (giving it’s actual meaning in English) most English translations have chosen to </a:t>
            </a:r>
            <a:r>
              <a:rPr lang="en-US" sz="3000" b="1" i="1" dirty="0"/>
              <a:t>transliterate</a:t>
            </a:r>
            <a:r>
              <a:rPr lang="en-US" sz="3000" dirty="0"/>
              <a:t> the word (use a made-up English word that </a:t>
            </a:r>
            <a:r>
              <a:rPr lang="en-US" sz="3000" b="1" i="1" dirty="0"/>
              <a:t>sounds</a:t>
            </a:r>
            <a:r>
              <a:rPr lang="en-US" sz="3000" dirty="0"/>
              <a:t> phonetically like the Greek word), which then </a:t>
            </a:r>
            <a:r>
              <a:rPr lang="en-US" sz="3000" b="1" i="1" dirty="0"/>
              <a:t>obscures</a:t>
            </a:r>
            <a:r>
              <a:rPr lang="en-US" sz="3000" dirty="0"/>
              <a:t> its actual meaning.</a:t>
            </a:r>
          </a:p>
          <a:p>
            <a:r>
              <a:rPr lang="en-US" sz="3000" dirty="0"/>
              <a:t>Here are some examples of what an </a:t>
            </a:r>
            <a:r>
              <a:rPr lang="en-US" sz="3000" b="1" i="1" dirty="0"/>
              <a:t>actual</a:t>
            </a:r>
            <a:r>
              <a:rPr lang="en-US" sz="3000" dirty="0"/>
              <a:t> translation would look like:</a:t>
            </a:r>
          </a:p>
          <a:p>
            <a:pPr lvl="1"/>
            <a:r>
              <a:rPr lang="en-US" sz="2800" i="1" dirty="0">
                <a:solidFill>
                  <a:srgbClr val="0033CC"/>
                </a:solidFill>
                <a:latin typeface="Cambria" panose="02040503050406030204" pitchFamily="18" charset="0"/>
                <a:ea typeface="Cambria" panose="02040503050406030204" pitchFamily="18" charset="0"/>
              </a:rPr>
              <a:t>And in those days John the </a:t>
            </a:r>
            <a:r>
              <a:rPr lang="en-US" sz="2800" b="1" i="1" dirty="0">
                <a:solidFill>
                  <a:srgbClr val="0033CC"/>
                </a:solidFill>
                <a:latin typeface="Cambria" panose="02040503050406030204" pitchFamily="18" charset="0"/>
                <a:ea typeface="Cambria" panose="02040503050406030204" pitchFamily="18" charset="0"/>
              </a:rPr>
              <a:t>Immerser</a:t>
            </a:r>
            <a:r>
              <a:rPr lang="en-US" sz="2800" i="1" dirty="0">
                <a:solidFill>
                  <a:srgbClr val="0033CC"/>
                </a:solidFill>
                <a:latin typeface="Cambria" panose="02040503050406030204" pitchFamily="18" charset="0"/>
                <a:ea typeface="Cambria" panose="02040503050406030204" pitchFamily="18" charset="0"/>
              </a:rPr>
              <a:t> comes, proclaiming in the wilderness of Judea </a:t>
            </a:r>
            <a:r>
              <a:rPr lang="en-US" sz="2800" dirty="0"/>
              <a:t>(Matthew 3:1 LSV)</a:t>
            </a:r>
          </a:p>
          <a:p>
            <a:pPr lvl="1"/>
            <a:r>
              <a:rPr lang="en-US" sz="2800" i="1" dirty="0">
                <a:solidFill>
                  <a:srgbClr val="0033CC"/>
                </a:solidFill>
                <a:latin typeface="Cambria" panose="02040503050406030204" pitchFamily="18" charset="0"/>
                <a:ea typeface="Cambria" panose="02040503050406030204" pitchFamily="18" charset="0"/>
              </a:rPr>
              <a:t>Are you ignorant that we, as many as were </a:t>
            </a:r>
            <a:r>
              <a:rPr lang="en-US" sz="2800" b="1" i="1" dirty="0">
                <a:solidFill>
                  <a:srgbClr val="0033CC"/>
                </a:solidFill>
                <a:latin typeface="Cambria" panose="02040503050406030204" pitchFamily="18" charset="0"/>
                <a:ea typeface="Cambria" panose="02040503050406030204" pitchFamily="18" charset="0"/>
              </a:rPr>
              <a:t>immersed</a:t>
            </a:r>
            <a:r>
              <a:rPr lang="en-US" sz="2800" i="1" dirty="0">
                <a:solidFill>
                  <a:srgbClr val="0033CC"/>
                </a:solidFill>
                <a:latin typeface="Cambria" panose="02040503050406030204" pitchFamily="18" charset="0"/>
                <a:ea typeface="Cambria" panose="02040503050406030204" pitchFamily="18" charset="0"/>
              </a:rPr>
              <a:t> into Christ Jesus, were </a:t>
            </a:r>
            <a:r>
              <a:rPr lang="en-US" sz="2800" b="1" i="1" dirty="0">
                <a:solidFill>
                  <a:srgbClr val="0033CC"/>
                </a:solidFill>
                <a:latin typeface="Cambria" panose="02040503050406030204" pitchFamily="18" charset="0"/>
                <a:ea typeface="Cambria" panose="02040503050406030204" pitchFamily="18" charset="0"/>
              </a:rPr>
              <a:t>immersed</a:t>
            </a:r>
            <a:r>
              <a:rPr lang="en-US" sz="2800" i="1" dirty="0">
                <a:solidFill>
                  <a:srgbClr val="0033CC"/>
                </a:solidFill>
                <a:latin typeface="Cambria" panose="02040503050406030204" pitchFamily="18" charset="0"/>
                <a:ea typeface="Cambria" panose="02040503050406030204" pitchFamily="18" charset="0"/>
              </a:rPr>
              <a:t> into His death? </a:t>
            </a:r>
            <a:r>
              <a:rPr lang="en-US" sz="2800" dirty="0"/>
              <a:t>(Romans 6:3 LSV)</a:t>
            </a:r>
          </a:p>
          <a:p>
            <a:r>
              <a:rPr lang="en-US" sz="3000" dirty="0"/>
              <a:t>Had the NT writers intended to say “sprinkle” or “pour” water, rather than “dip” or “immerse” in water they had </a:t>
            </a:r>
            <a:r>
              <a:rPr lang="en-US" sz="3000" b="1" i="1" dirty="0"/>
              <a:t>other</a:t>
            </a:r>
            <a:r>
              <a:rPr lang="en-US" sz="3000" dirty="0"/>
              <a:t> Greek words they could have used as illustrated by the Septuagint translation of this passage:</a:t>
            </a:r>
          </a:p>
          <a:p>
            <a:pPr lvl="1"/>
            <a:r>
              <a:rPr lang="en-US" sz="2800" i="1" dirty="0">
                <a:solidFill>
                  <a:srgbClr val="0033CC"/>
                </a:solidFill>
                <a:latin typeface="Cambria" panose="02040503050406030204" pitchFamily="18" charset="0"/>
                <a:ea typeface="Cambria" panose="02040503050406030204" pitchFamily="18" charset="0"/>
              </a:rPr>
              <a:t>and the priest shall </a:t>
            </a:r>
            <a:r>
              <a:rPr lang="en-US" sz="2800" b="1" i="1" dirty="0">
                <a:solidFill>
                  <a:srgbClr val="0033CC"/>
                </a:solidFill>
                <a:latin typeface="Cambria" panose="02040503050406030204" pitchFamily="18" charset="0"/>
                <a:ea typeface="Cambria" panose="02040503050406030204" pitchFamily="18" charset="0"/>
              </a:rPr>
              <a:t>dip</a:t>
            </a:r>
            <a:r>
              <a:rPr lang="en-US" sz="2800" i="1" dirty="0">
                <a:solidFill>
                  <a:srgbClr val="0033CC"/>
                </a:solidFill>
                <a:latin typeface="Cambria" panose="02040503050406030204" pitchFamily="18" charset="0"/>
                <a:ea typeface="Cambria" panose="02040503050406030204" pitchFamily="18" charset="0"/>
              </a:rPr>
              <a:t> </a:t>
            </a:r>
            <a:r>
              <a:rPr lang="en-US" sz="2800" dirty="0">
                <a:ea typeface="Cambria" panose="02040503050406030204" pitchFamily="18" charset="0"/>
              </a:rPr>
              <a:t>(</a:t>
            </a:r>
            <a:r>
              <a:rPr lang="en-US" sz="2800" i="1" dirty="0" err="1">
                <a:ea typeface="Cambria" panose="02040503050406030204" pitchFamily="18" charset="0"/>
              </a:rPr>
              <a:t>bapto</a:t>
            </a:r>
            <a:r>
              <a:rPr lang="en-US" sz="2800" dirty="0">
                <a:ea typeface="Cambria" panose="02040503050406030204" pitchFamily="18" charset="0"/>
              </a:rPr>
              <a:t> – root word of </a:t>
            </a:r>
            <a:r>
              <a:rPr lang="en-US" sz="2800" i="1" dirty="0" err="1">
                <a:ea typeface="Cambria" panose="02040503050406030204" pitchFamily="18" charset="0"/>
              </a:rPr>
              <a:t>baptizo</a:t>
            </a:r>
            <a:r>
              <a:rPr lang="en-US" sz="2800" dirty="0">
                <a:ea typeface="Cambria" panose="02040503050406030204" pitchFamily="18" charset="0"/>
              </a:rPr>
              <a:t>)</a:t>
            </a:r>
            <a:r>
              <a:rPr lang="en-US" sz="2800" i="1" dirty="0">
                <a:solidFill>
                  <a:srgbClr val="0033CC"/>
                </a:solidFill>
                <a:latin typeface="Cambria" panose="02040503050406030204" pitchFamily="18" charset="0"/>
                <a:ea typeface="Cambria" panose="02040503050406030204" pitchFamily="18" charset="0"/>
              </a:rPr>
              <a:t> his finger in the blood and </a:t>
            </a:r>
            <a:r>
              <a:rPr lang="en-US" sz="2800" b="1" i="1" dirty="0">
                <a:solidFill>
                  <a:srgbClr val="0033CC"/>
                </a:solidFill>
                <a:latin typeface="Cambria" panose="02040503050406030204" pitchFamily="18" charset="0"/>
                <a:ea typeface="Cambria" panose="02040503050406030204" pitchFamily="18" charset="0"/>
              </a:rPr>
              <a:t>sprinkle</a:t>
            </a:r>
            <a:r>
              <a:rPr lang="en-US" sz="2800" i="1" dirty="0">
                <a:solidFill>
                  <a:srgbClr val="0033CC"/>
                </a:solidFill>
                <a:latin typeface="Cambria" panose="02040503050406030204" pitchFamily="18" charset="0"/>
                <a:ea typeface="Cambria" panose="02040503050406030204" pitchFamily="18" charset="0"/>
              </a:rPr>
              <a:t> </a:t>
            </a:r>
            <a:r>
              <a:rPr lang="en-US" sz="2800" dirty="0">
                <a:ea typeface="Cambria" panose="02040503050406030204" pitchFamily="18" charset="0"/>
              </a:rPr>
              <a:t>(</a:t>
            </a:r>
            <a:r>
              <a:rPr lang="en-US" sz="2800" i="1" dirty="0" err="1">
                <a:ea typeface="Cambria" panose="02040503050406030204" pitchFamily="18" charset="0"/>
              </a:rPr>
              <a:t>prosraino</a:t>
            </a:r>
            <a:r>
              <a:rPr lang="en-US" sz="2800" dirty="0">
                <a:ea typeface="Cambria" panose="02040503050406030204" pitchFamily="18" charset="0"/>
              </a:rPr>
              <a:t>)</a:t>
            </a:r>
            <a:r>
              <a:rPr lang="en-US" sz="2800" i="1" dirty="0">
                <a:solidFill>
                  <a:srgbClr val="0033CC"/>
                </a:solidFill>
                <a:latin typeface="Cambria" panose="02040503050406030204" pitchFamily="18" charset="0"/>
                <a:ea typeface="Cambria" panose="02040503050406030204" pitchFamily="18" charset="0"/>
              </a:rPr>
              <a:t> part of the blood seven times before the LORD in front of the veil of the sanctuary. </a:t>
            </a:r>
            <a:r>
              <a:rPr lang="en-US" sz="2800" i="1" baseline="30000" dirty="0">
                <a:solidFill>
                  <a:srgbClr val="0033CC"/>
                </a:solidFill>
                <a:latin typeface="Cambria" panose="02040503050406030204" pitchFamily="18" charset="0"/>
                <a:ea typeface="Cambria" panose="02040503050406030204" pitchFamily="18" charset="0"/>
              </a:rPr>
              <a:t>7</a:t>
            </a:r>
            <a:r>
              <a:rPr lang="en-US" sz="2800" i="1" dirty="0">
                <a:solidFill>
                  <a:srgbClr val="0033CC"/>
                </a:solidFill>
                <a:latin typeface="Cambria" panose="02040503050406030204" pitchFamily="18" charset="0"/>
                <a:ea typeface="Cambria" panose="02040503050406030204" pitchFamily="18" charset="0"/>
              </a:rPr>
              <a:t> And the priest shall put some of the blood on the horns of the altar of fragrant incense before the LORD that is in the tent of meeting, and all the rest of the blood of the bull he shall </a:t>
            </a:r>
            <a:r>
              <a:rPr lang="en-US" sz="2800" b="1" i="1" dirty="0">
                <a:solidFill>
                  <a:srgbClr val="0033CC"/>
                </a:solidFill>
                <a:latin typeface="Cambria" panose="02040503050406030204" pitchFamily="18" charset="0"/>
                <a:ea typeface="Cambria" panose="02040503050406030204" pitchFamily="18" charset="0"/>
              </a:rPr>
              <a:t>pour out </a:t>
            </a:r>
            <a:r>
              <a:rPr lang="en-US" sz="2800" dirty="0">
                <a:ea typeface="Cambria" panose="02040503050406030204" pitchFamily="18" charset="0"/>
              </a:rPr>
              <a:t>(</a:t>
            </a:r>
            <a:r>
              <a:rPr lang="en-US" sz="2800" i="1" dirty="0" err="1">
                <a:ea typeface="Cambria" panose="02040503050406030204" pitchFamily="18" charset="0"/>
              </a:rPr>
              <a:t>ekxeo</a:t>
            </a:r>
            <a:r>
              <a:rPr lang="en-US" sz="2800" dirty="0">
                <a:ea typeface="Cambria" panose="02040503050406030204" pitchFamily="18" charset="0"/>
              </a:rPr>
              <a:t>)</a:t>
            </a:r>
            <a:r>
              <a:rPr lang="en-US" sz="2800" i="1" dirty="0">
                <a:solidFill>
                  <a:srgbClr val="0033CC"/>
                </a:solidFill>
                <a:latin typeface="Cambria" panose="02040503050406030204" pitchFamily="18" charset="0"/>
                <a:ea typeface="Cambria" panose="02040503050406030204" pitchFamily="18" charset="0"/>
              </a:rPr>
              <a:t> at the base of the altar of burnt offering that is at the entrance of the tent of meeting. </a:t>
            </a:r>
            <a:r>
              <a:rPr lang="en-US" sz="2800" dirty="0"/>
              <a:t>(Lev 4:6-7)</a:t>
            </a:r>
          </a:p>
        </p:txBody>
      </p:sp>
    </p:spTree>
    <p:extLst>
      <p:ext uri="{BB962C8B-B14F-4D97-AF65-F5344CB8AC3E}">
        <p14:creationId xmlns:p14="http://schemas.microsoft.com/office/powerpoint/2010/main" val="18893622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F536647C-6FDA-0177-7678-0203D6CBB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5793F7-AAC6-FB0C-8D52-6ED6131E5374}"/>
              </a:ext>
            </a:extLst>
          </p:cNvPr>
          <p:cNvSpPr>
            <a:spLocks noGrp="1"/>
          </p:cNvSpPr>
          <p:nvPr>
            <p:ph type="title"/>
          </p:nvPr>
        </p:nvSpPr>
        <p:spPr>
          <a:xfrm>
            <a:off x="0" y="2"/>
            <a:ext cx="12192000" cy="573740"/>
          </a:xfrm>
        </p:spPr>
        <p:txBody>
          <a:bodyPr>
            <a:noAutofit/>
          </a:bodyPr>
          <a:lstStyle/>
          <a:p>
            <a:pPr algn="ctr"/>
            <a:r>
              <a:rPr lang="en-US" sz="4800" b="1" dirty="0"/>
              <a:t>How Important Is a Right Belief About Baptism?</a:t>
            </a:r>
          </a:p>
        </p:txBody>
      </p:sp>
      <p:sp>
        <p:nvSpPr>
          <p:cNvPr id="3" name="Content Placeholder 2">
            <a:extLst>
              <a:ext uri="{FF2B5EF4-FFF2-40B4-BE49-F238E27FC236}">
                <a16:creationId xmlns:a16="http://schemas.microsoft.com/office/drawing/2014/main" id="{5DE8EAC5-DF3F-67D0-4ED0-D251D2E59DC7}"/>
              </a:ext>
            </a:extLst>
          </p:cNvPr>
          <p:cNvSpPr>
            <a:spLocks noGrp="1"/>
          </p:cNvSpPr>
          <p:nvPr>
            <p:ph idx="1"/>
          </p:nvPr>
        </p:nvSpPr>
        <p:spPr>
          <a:xfrm>
            <a:off x="189205" y="636493"/>
            <a:ext cx="11671101" cy="6091517"/>
          </a:xfrm>
        </p:spPr>
        <p:txBody>
          <a:bodyPr>
            <a:normAutofit/>
          </a:bodyPr>
          <a:lstStyle/>
          <a:p>
            <a:r>
              <a:rPr lang="en-US" sz="3600" dirty="0"/>
              <a:t>The willingness of the early Anabaptists to pay such a high price for their credobaptist beliefs may seem a bit extreme in our day.</a:t>
            </a:r>
          </a:p>
          <a:p>
            <a:r>
              <a:rPr lang="en-US" sz="3600" dirty="0"/>
              <a:t>Would </a:t>
            </a:r>
            <a:r>
              <a:rPr lang="en-US" sz="3600" b="1" i="1" dirty="0"/>
              <a:t>you</a:t>
            </a:r>
            <a:r>
              <a:rPr lang="en-US" sz="3600" dirty="0"/>
              <a:t> be willing to be imprisoned and/or put to death for </a:t>
            </a:r>
            <a:r>
              <a:rPr lang="en-US" sz="3600" b="1" i="1" dirty="0"/>
              <a:t>your</a:t>
            </a:r>
            <a:r>
              <a:rPr lang="en-US" sz="3600" dirty="0"/>
              <a:t> credobaptist beliefs?</a:t>
            </a:r>
          </a:p>
          <a:p>
            <a:r>
              <a:rPr lang="en-US" sz="3600" dirty="0"/>
              <a:t>Is it </a:t>
            </a:r>
            <a:r>
              <a:rPr lang="en-US" sz="3600" b="1" i="1" dirty="0"/>
              <a:t>really</a:t>
            </a:r>
            <a:r>
              <a:rPr lang="en-US" sz="3600" dirty="0"/>
              <a:t> that big of a deal?</a:t>
            </a:r>
          </a:p>
          <a:p>
            <a:r>
              <a:rPr lang="en-US" sz="3600" dirty="0"/>
              <a:t>I would argue that obedience to Christ in the way we practice baptism is </a:t>
            </a:r>
            <a:r>
              <a:rPr lang="en-US" sz="3600" b="1" i="1" dirty="0"/>
              <a:t>very</a:t>
            </a:r>
            <a:r>
              <a:rPr lang="en-US" sz="3600" dirty="0"/>
              <a:t> important, and would like to think that were I faced with the consequences for my belief that the early Anabaptists faced, that I would be as faithful as they were.</a:t>
            </a:r>
          </a:p>
          <a:p>
            <a:endParaRPr lang="en-US" sz="3600" dirty="0"/>
          </a:p>
          <a:p>
            <a:pPr marL="0" indent="0">
              <a:buNone/>
            </a:pPr>
            <a:endParaRPr lang="en-US" sz="3600" dirty="0"/>
          </a:p>
        </p:txBody>
      </p:sp>
      <p:sp>
        <p:nvSpPr>
          <p:cNvPr id="4" name="TextBox 3">
            <a:extLst>
              <a:ext uri="{FF2B5EF4-FFF2-40B4-BE49-F238E27FC236}">
                <a16:creationId xmlns:a16="http://schemas.microsoft.com/office/drawing/2014/main" id="{13F57DB0-EC16-9E1F-A506-35A8F63731A7}"/>
              </a:ext>
            </a:extLst>
          </p:cNvPr>
          <p:cNvSpPr txBox="1"/>
          <p:nvPr/>
        </p:nvSpPr>
        <p:spPr>
          <a:xfrm>
            <a:off x="0" y="6488668"/>
            <a:ext cx="12192000" cy="369332"/>
          </a:xfrm>
          <a:prstGeom prst="rect">
            <a:avLst/>
          </a:prstGeom>
          <a:noFill/>
        </p:spPr>
        <p:txBody>
          <a:bodyPr wrap="square" rtlCol="0">
            <a:spAutoFit/>
          </a:bodyPr>
          <a:lstStyle/>
          <a:p>
            <a:r>
              <a:rPr lang="en-US" dirty="0"/>
              <a:t>Ware, Bruce A.; </a:t>
            </a:r>
            <a:r>
              <a:rPr lang="en-US" i="1" dirty="0"/>
              <a:t>Baptism – Three Views</a:t>
            </a:r>
            <a:endParaRPr lang="en-US" dirty="0"/>
          </a:p>
        </p:txBody>
      </p:sp>
    </p:spTree>
    <p:extLst>
      <p:ext uri="{BB962C8B-B14F-4D97-AF65-F5344CB8AC3E}">
        <p14:creationId xmlns:p14="http://schemas.microsoft.com/office/powerpoint/2010/main" val="4659608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B8C1094D-75D9-6EC2-0F5C-40406A825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52616-CCB9-D271-1EB4-CB0AFAF8D57A}"/>
              </a:ext>
            </a:extLst>
          </p:cNvPr>
          <p:cNvSpPr>
            <a:spLocks noGrp="1"/>
          </p:cNvSpPr>
          <p:nvPr>
            <p:ph type="title"/>
          </p:nvPr>
        </p:nvSpPr>
        <p:spPr>
          <a:xfrm>
            <a:off x="0" y="2"/>
            <a:ext cx="12192000" cy="573740"/>
          </a:xfrm>
        </p:spPr>
        <p:txBody>
          <a:bodyPr>
            <a:noAutofit/>
          </a:bodyPr>
          <a:lstStyle/>
          <a:p>
            <a:pPr algn="ctr"/>
            <a:r>
              <a:rPr lang="en-US" sz="4800" b="1" dirty="0"/>
              <a:t>How Important Is a Right Belief About Baptism?</a:t>
            </a:r>
          </a:p>
        </p:txBody>
      </p:sp>
      <p:sp>
        <p:nvSpPr>
          <p:cNvPr id="3" name="Content Placeholder 2">
            <a:extLst>
              <a:ext uri="{FF2B5EF4-FFF2-40B4-BE49-F238E27FC236}">
                <a16:creationId xmlns:a16="http://schemas.microsoft.com/office/drawing/2014/main" id="{AE315E2C-0B40-7AC9-43CD-E43777261A91}"/>
              </a:ext>
            </a:extLst>
          </p:cNvPr>
          <p:cNvSpPr>
            <a:spLocks noGrp="1"/>
          </p:cNvSpPr>
          <p:nvPr>
            <p:ph idx="1"/>
          </p:nvPr>
        </p:nvSpPr>
        <p:spPr>
          <a:xfrm>
            <a:off x="189205" y="636493"/>
            <a:ext cx="11671101" cy="6091517"/>
          </a:xfrm>
        </p:spPr>
        <p:txBody>
          <a:bodyPr>
            <a:normAutofit fontScale="92500" lnSpcReduction="10000"/>
          </a:bodyPr>
          <a:lstStyle/>
          <a:p>
            <a:r>
              <a:rPr lang="en-US" sz="3600" dirty="0"/>
              <a:t>The closing words of the Gospel of Matthew present some of the most important instructions of the Lord Christ to his redeemed people: “</a:t>
            </a:r>
            <a:r>
              <a:rPr lang="en-US" sz="3600" i="1" dirty="0">
                <a:solidFill>
                  <a:srgbClr val="0033CC"/>
                </a:solidFill>
                <a:latin typeface="Cambria" panose="02040503050406030204" pitchFamily="18" charset="0"/>
                <a:ea typeface="Cambria" panose="02040503050406030204" pitchFamily="18" charset="0"/>
              </a:rPr>
              <a:t>All authority in heaven and on earth has been given to me. Go therefore and make disciples of all nations, </a:t>
            </a:r>
            <a:r>
              <a:rPr lang="en-US" sz="3600" b="1" i="1" dirty="0">
                <a:solidFill>
                  <a:srgbClr val="0033CC"/>
                </a:solidFill>
                <a:latin typeface="Cambria" panose="02040503050406030204" pitchFamily="18" charset="0"/>
                <a:ea typeface="Cambria" panose="02040503050406030204" pitchFamily="18" charset="0"/>
              </a:rPr>
              <a:t>baptizing them </a:t>
            </a:r>
            <a:r>
              <a:rPr lang="en-US" sz="3600" i="1" dirty="0">
                <a:solidFill>
                  <a:srgbClr val="0033CC"/>
                </a:solidFill>
                <a:latin typeface="Cambria" panose="02040503050406030204" pitchFamily="18" charset="0"/>
                <a:ea typeface="Cambria" panose="02040503050406030204" pitchFamily="18" charset="0"/>
              </a:rPr>
              <a:t>in the name of the Father and of the Son and of the Holy Spirit, teaching them to observe all that I have commanded you. And behold, I am with you always, to the end of the age</a:t>
            </a:r>
            <a:r>
              <a:rPr lang="en-US" sz="3600" dirty="0"/>
              <a:t>” (Mt 28:18-20).</a:t>
            </a:r>
          </a:p>
          <a:p>
            <a:r>
              <a:rPr lang="en-US" sz="3600" dirty="0"/>
              <a:t>Despite the obvious significance of this Great Commission (as it’s often called), followers of Christ have entertained both differing understandings and differing practices concerning Christ’s command to baptize others.</a:t>
            </a:r>
          </a:p>
          <a:p>
            <a:r>
              <a:rPr lang="en-US" sz="3600" dirty="0"/>
              <a:t>One would have hoped that Christ’s church would uniformly understand and follow just what Christ instructed. </a:t>
            </a:r>
          </a:p>
          <a:p>
            <a:endParaRPr lang="en-US" sz="3600" dirty="0"/>
          </a:p>
          <a:p>
            <a:pPr marL="0" indent="0">
              <a:buNone/>
            </a:pPr>
            <a:endParaRPr lang="en-US" sz="3600" dirty="0"/>
          </a:p>
        </p:txBody>
      </p:sp>
      <p:sp>
        <p:nvSpPr>
          <p:cNvPr id="4" name="TextBox 3">
            <a:extLst>
              <a:ext uri="{FF2B5EF4-FFF2-40B4-BE49-F238E27FC236}">
                <a16:creationId xmlns:a16="http://schemas.microsoft.com/office/drawing/2014/main" id="{87D96FE7-27E2-6050-CBF0-22BCDBC66EA0}"/>
              </a:ext>
            </a:extLst>
          </p:cNvPr>
          <p:cNvSpPr txBox="1"/>
          <p:nvPr/>
        </p:nvSpPr>
        <p:spPr>
          <a:xfrm>
            <a:off x="0" y="6488668"/>
            <a:ext cx="12192000" cy="369332"/>
          </a:xfrm>
          <a:prstGeom prst="rect">
            <a:avLst/>
          </a:prstGeom>
          <a:noFill/>
        </p:spPr>
        <p:txBody>
          <a:bodyPr wrap="square" rtlCol="0">
            <a:spAutoFit/>
          </a:bodyPr>
          <a:lstStyle/>
          <a:p>
            <a:r>
              <a:rPr lang="en-US" dirty="0"/>
              <a:t>Ware, Bruce A.; </a:t>
            </a:r>
            <a:r>
              <a:rPr lang="en-US" i="1" dirty="0"/>
              <a:t>Baptism – Three Views</a:t>
            </a:r>
            <a:endParaRPr lang="en-US" dirty="0"/>
          </a:p>
        </p:txBody>
      </p:sp>
    </p:spTree>
    <p:extLst>
      <p:ext uri="{BB962C8B-B14F-4D97-AF65-F5344CB8AC3E}">
        <p14:creationId xmlns:p14="http://schemas.microsoft.com/office/powerpoint/2010/main" val="25853876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2AB41ED0-10D2-3FC6-E59A-291C4EB914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D14D4-AA72-F230-2F9A-E844EE0B52A3}"/>
              </a:ext>
            </a:extLst>
          </p:cNvPr>
          <p:cNvSpPr>
            <a:spLocks noGrp="1"/>
          </p:cNvSpPr>
          <p:nvPr>
            <p:ph type="title"/>
          </p:nvPr>
        </p:nvSpPr>
        <p:spPr>
          <a:xfrm>
            <a:off x="0" y="2"/>
            <a:ext cx="12192000" cy="573740"/>
          </a:xfrm>
        </p:spPr>
        <p:txBody>
          <a:bodyPr>
            <a:noAutofit/>
          </a:bodyPr>
          <a:lstStyle/>
          <a:p>
            <a:pPr algn="ctr"/>
            <a:r>
              <a:rPr lang="en-US" sz="4800" b="1" dirty="0"/>
              <a:t>How Important Is a Right Belief About Baptism?</a:t>
            </a:r>
          </a:p>
        </p:txBody>
      </p:sp>
      <p:sp>
        <p:nvSpPr>
          <p:cNvPr id="3" name="Content Placeholder 2">
            <a:extLst>
              <a:ext uri="{FF2B5EF4-FFF2-40B4-BE49-F238E27FC236}">
                <a16:creationId xmlns:a16="http://schemas.microsoft.com/office/drawing/2014/main" id="{B77F224B-7F77-5E02-F9E8-51D9E68CDB2B}"/>
              </a:ext>
            </a:extLst>
          </p:cNvPr>
          <p:cNvSpPr>
            <a:spLocks noGrp="1"/>
          </p:cNvSpPr>
          <p:nvPr>
            <p:ph idx="1"/>
          </p:nvPr>
        </p:nvSpPr>
        <p:spPr>
          <a:xfrm>
            <a:off x="198169" y="649941"/>
            <a:ext cx="11671101" cy="5890195"/>
          </a:xfrm>
        </p:spPr>
        <p:txBody>
          <a:bodyPr>
            <a:normAutofit fontScale="70000" lnSpcReduction="20000"/>
          </a:bodyPr>
          <a:lstStyle/>
          <a:p>
            <a:r>
              <a:rPr lang="en-US" sz="4100" dirty="0"/>
              <a:t>Yet the sad fact is that our different views of baptism mean that in all likelihood significant portions of Christ’s church are failing to carry out what Christ has commanded, even if this failure stems from good motives.</a:t>
            </a:r>
          </a:p>
          <a:p>
            <a:r>
              <a:rPr lang="en-US" sz="4100" dirty="0"/>
              <a:t>Christ’s imperative here is that </a:t>
            </a:r>
            <a:r>
              <a:rPr lang="en-US" sz="4100" b="1" i="1" dirty="0"/>
              <a:t>only</a:t>
            </a:r>
            <a:r>
              <a:rPr lang="en-US" sz="4100" dirty="0"/>
              <a:t> those, and </a:t>
            </a:r>
            <a:r>
              <a:rPr lang="en-US" sz="4100" b="1" i="1" dirty="0"/>
              <a:t>all</a:t>
            </a:r>
            <a:r>
              <a:rPr lang="en-US" sz="4100" dirty="0"/>
              <a:t> of those, who have become believers in Christ should be baptized following their conversion to Christ and that their baptism should take place through their immersion in water. </a:t>
            </a:r>
          </a:p>
          <a:p>
            <a:r>
              <a:rPr lang="en-US" sz="4100" dirty="0"/>
              <a:t>The </a:t>
            </a:r>
            <a:r>
              <a:rPr lang="en-US" sz="4100" b="1" i="1" dirty="0"/>
              <a:t>subjects</a:t>
            </a:r>
            <a:r>
              <a:rPr lang="en-US" sz="4100" dirty="0"/>
              <a:t> of baptism, then, are believers in Christ and his atoning work. The </a:t>
            </a:r>
            <a:r>
              <a:rPr lang="en-US" sz="4100" b="1" i="1" dirty="0"/>
              <a:t>mode</a:t>
            </a:r>
            <a:r>
              <a:rPr lang="en-US" sz="4100" dirty="0"/>
              <a:t> of their baptism is by immersion.</a:t>
            </a:r>
          </a:p>
          <a:p>
            <a:r>
              <a:rPr lang="en-US" sz="4100" dirty="0"/>
              <a:t>Large portions of the church are living in disobedience to Christ, despite the fact that they would deny this is the case and they even attempt to </a:t>
            </a:r>
            <a:r>
              <a:rPr lang="en-US" sz="4100" b="1" i="1" dirty="0"/>
              <a:t>defend</a:t>
            </a:r>
            <a:r>
              <a:rPr lang="en-US" sz="4100" dirty="0"/>
              <a:t> their own practice of baptizing infants on biblical grounds. </a:t>
            </a:r>
          </a:p>
          <a:p>
            <a:r>
              <a:rPr lang="en-US" sz="4100" dirty="0"/>
              <a:t>While we agree to disagree as brothers and sisters in Christ, our disagreement here must be seen by all followers of Christ as </a:t>
            </a:r>
            <a:r>
              <a:rPr lang="en-US" sz="4100" b="1" i="1" dirty="0"/>
              <a:t>sobering</a:t>
            </a:r>
            <a:r>
              <a:rPr lang="en-US" sz="4100" dirty="0"/>
              <a:t>, since we cannot but conclude that obedience to our Lord is at stake in our understanding and practice of the baptism he commanded his followers to practice.</a:t>
            </a:r>
          </a:p>
          <a:p>
            <a:endParaRPr lang="en-US" sz="3600" dirty="0"/>
          </a:p>
        </p:txBody>
      </p:sp>
      <p:sp>
        <p:nvSpPr>
          <p:cNvPr id="4" name="TextBox 3">
            <a:extLst>
              <a:ext uri="{FF2B5EF4-FFF2-40B4-BE49-F238E27FC236}">
                <a16:creationId xmlns:a16="http://schemas.microsoft.com/office/drawing/2014/main" id="{64B05027-B3E2-9577-E477-EE221C3C8B72}"/>
              </a:ext>
            </a:extLst>
          </p:cNvPr>
          <p:cNvSpPr txBox="1"/>
          <p:nvPr/>
        </p:nvSpPr>
        <p:spPr>
          <a:xfrm>
            <a:off x="0" y="6488668"/>
            <a:ext cx="12192000" cy="369332"/>
          </a:xfrm>
          <a:prstGeom prst="rect">
            <a:avLst/>
          </a:prstGeom>
          <a:noFill/>
        </p:spPr>
        <p:txBody>
          <a:bodyPr wrap="square" rtlCol="0">
            <a:spAutoFit/>
          </a:bodyPr>
          <a:lstStyle/>
          <a:p>
            <a:r>
              <a:rPr lang="en-US" dirty="0"/>
              <a:t>Ware, Bruce A.; </a:t>
            </a:r>
            <a:r>
              <a:rPr lang="en-US" i="1" dirty="0"/>
              <a:t>Baptism – Three Views</a:t>
            </a:r>
            <a:endParaRPr lang="en-US" dirty="0"/>
          </a:p>
        </p:txBody>
      </p:sp>
    </p:spTree>
    <p:extLst>
      <p:ext uri="{BB962C8B-B14F-4D97-AF65-F5344CB8AC3E}">
        <p14:creationId xmlns:p14="http://schemas.microsoft.com/office/powerpoint/2010/main" val="37349522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BDC9A-EB44-6A38-25FB-09D57F2D4728}"/>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B9627C8E-5AF2-9682-6D73-A6583CF84712}"/>
              </a:ext>
            </a:extLst>
          </p:cNvPr>
          <p:cNvSpPr>
            <a:spLocks noGrp="1"/>
          </p:cNvSpPr>
          <p:nvPr>
            <p:ph idx="1"/>
          </p:nvPr>
        </p:nvSpPr>
        <p:spPr>
          <a:xfrm>
            <a:off x="247475" y="838899"/>
            <a:ext cx="11513890" cy="5649769"/>
          </a:xfrm>
        </p:spPr>
        <p:txBody>
          <a:bodyPr>
            <a:normAutofit fontScale="85000" lnSpcReduction="20000"/>
          </a:bodyPr>
          <a:lstStyle/>
          <a:p>
            <a:r>
              <a:rPr lang="en-US" sz="3200" dirty="0"/>
              <a:t>Furthermore, the </a:t>
            </a:r>
            <a:r>
              <a:rPr lang="en-US" sz="3200" b="1" i="1" dirty="0"/>
              <a:t>wording</a:t>
            </a:r>
            <a:r>
              <a:rPr lang="en-US" sz="3200" dirty="0"/>
              <a:t> of many New Testament passages where baptism is described </a:t>
            </a:r>
            <a:r>
              <a:rPr lang="en-US" sz="3200" b="1" i="1" dirty="0"/>
              <a:t>strongly implies </a:t>
            </a:r>
            <a:r>
              <a:rPr lang="en-US" sz="3200" dirty="0"/>
              <a:t>that baptism involved immersion. </a:t>
            </a:r>
          </a:p>
          <a:p>
            <a:r>
              <a:rPr lang="en-US" sz="3200" dirty="0"/>
              <a:t>In Mark 1:5, people were baptized by John “</a:t>
            </a:r>
            <a:r>
              <a:rPr lang="en-US" sz="3200" b="1" i="1" dirty="0">
                <a:solidFill>
                  <a:srgbClr val="0033CC"/>
                </a:solidFill>
                <a:latin typeface="Cambria" panose="02040503050406030204" pitchFamily="18" charset="0"/>
                <a:ea typeface="Cambria" panose="02040503050406030204" pitchFamily="18" charset="0"/>
              </a:rPr>
              <a:t>in</a:t>
            </a:r>
            <a:r>
              <a:rPr lang="en-US" sz="3200" i="1" dirty="0">
                <a:solidFill>
                  <a:srgbClr val="0033CC"/>
                </a:solidFill>
                <a:latin typeface="Cambria" panose="02040503050406030204" pitchFamily="18" charset="0"/>
                <a:ea typeface="Cambria" panose="02040503050406030204" pitchFamily="18" charset="0"/>
              </a:rPr>
              <a:t> the river Jordan</a:t>
            </a:r>
            <a:r>
              <a:rPr lang="en-US" sz="3200" dirty="0"/>
              <a:t>” (the Greek text has </a:t>
            </a:r>
            <a:r>
              <a:rPr lang="en-US" sz="3200" i="1" dirty="0" err="1"/>
              <a:t>en</a:t>
            </a:r>
            <a:r>
              <a:rPr lang="en-US" sz="3200" dirty="0"/>
              <a:t>, “in,” and not “beside” or “by” or “near” the river). </a:t>
            </a:r>
          </a:p>
          <a:p>
            <a:r>
              <a:rPr lang="en-US" sz="3200" dirty="0"/>
              <a:t>Mark also tells us that when Jesus had been baptized “</a:t>
            </a:r>
            <a:r>
              <a:rPr lang="en-US" sz="3200" i="1" dirty="0">
                <a:solidFill>
                  <a:srgbClr val="0033CC"/>
                </a:solidFill>
                <a:latin typeface="Cambria" panose="02040503050406030204" pitchFamily="18" charset="0"/>
                <a:ea typeface="Cambria" panose="02040503050406030204" pitchFamily="18" charset="0"/>
              </a:rPr>
              <a:t>he came up </a:t>
            </a:r>
            <a:r>
              <a:rPr lang="en-US" sz="3200" b="1" i="1" dirty="0">
                <a:solidFill>
                  <a:srgbClr val="0033CC"/>
                </a:solidFill>
                <a:latin typeface="Cambria" panose="02040503050406030204" pitchFamily="18" charset="0"/>
                <a:ea typeface="Cambria" panose="02040503050406030204" pitchFamily="18" charset="0"/>
              </a:rPr>
              <a:t>out of the water</a:t>
            </a:r>
            <a:r>
              <a:rPr lang="en-US" sz="3200" dirty="0"/>
              <a:t>” (Mark 1:10). </a:t>
            </a:r>
          </a:p>
          <a:p>
            <a:r>
              <a:rPr lang="en-US" sz="3200" dirty="0"/>
              <a:t>The Greek text specifies that he came “</a:t>
            </a:r>
            <a:r>
              <a:rPr lang="en-US" sz="3200" i="1" dirty="0">
                <a:solidFill>
                  <a:srgbClr val="0033CC"/>
                </a:solidFill>
                <a:latin typeface="Cambria" panose="02040503050406030204" pitchFamily="18" charset="0"/>
                <a:ea typeface="Cambria" panose="02040503050406030204" pitchFamily="18" charset="0"/>
              </a:rPr>
              <a:t>out of </a:t>
            </a:r>
            <a:r>
              <a:rPr lang="en-US" sz="3200" dirty="0"/>
              <a:t>” (</a:t>
            </a:r>
            <a:r>
              <a:rPr lang="en-US" sz="3200" i="1" dirty="0"/>
              <a:t>ek</a:t>
            </a:r>
            <a:r>
              <a:rPr lang="en-US" sz="3200" dirty="0"/>
              <a:t>) the water, not that he came away from it (this would be expressed by Gk. </a:t>
            </a:r>
            <a:r>
              <a:rPr lang="en-US" sz="3200" i="1" dirty="0"/>
              <a:t>apo</a:t>
            </a:r>
            <a:r>
              <a:rPr lang="en-US" sz="3200" dirty="0"/>
              <a:t>). </a:t>
            </a:r>
          </a:p>
          <a:p>
            <a:r>
              <a:rPr lang="en-US" sz="3200" dirty="0"/>
              <a:t>The fact that John and Jesus went </a:t>
            </a:r>
            <a:r>
              <a:rPr lang="en-US" sz="3200" b="1" i="1" dirty="0"/>
              <a:t>into</a:t>
            </a:r>
            <a:r>
              <a:rPr lang="en-US" sz="3200" dirty="0"/>
              <a:t> the river and </a:t>
            </a:r>
            <a:r>
              <a:rPr lang="en-US" sz="3200" b="1" i="1" dirty="0"/>
              <a:t>came up out of it </a:t>
            </a:r>
            <a:r>
              <a:rPr lang="en-US" sz="3200" dirty="0"/>
              <a:t>strongly suggests immersion, since sprinkling or pouring of water could much more readily have been done standing beside the river, particularly because multitudes of people were coming for baptism. </a:t>
            </a:r>
          </a:p>
          <a:p>
            <a:r>
              <a:rPr lang="en-US" sz="3200" dirty="0"/>
              <a:t>John’s gospel tells us that John the Baptist “</a:t>
            </a:r>
            <a:r>
              <a:rPr lang="en-US" sz="3200" i="1" dirty="0">
                <a:solidFill>
                  <a:srgbClr val="0033CC"/>
                </a:solidFill>
                <a:latin typeface="Cambria" panose="02040503050406030204" pitchFamily="18" charset="0"/>
                <a:ea typeface="Cambria" panose="02040503050406030204" pitchFamily="18" charset="0"/>
              </a:rPr>
              <a:t>was baptizing at Aenon near Salim, </a:t>
            </a:r>
            <a:r>
              <a:rPr lang="en-US" sz="3200" b="1" i="1" dirty="0">
                <a:solidFill>
                  <a:srgbClr val="0033CC"/>
                </a:solidFill>
                <a:latin typeface="Cambria" panose="02040503050406030204" pitchFamily="18" charset="0"/>
                <a:ea typeface="Cambria" panose="02040503050406030204" pitchFamily="18" charset="0"/>
              </a:rPr>
              <a:t>because</a:t>
            </a:r>
            <a:r>
              <a:rPr lang="en-US" sz="3200" i="1" dirty="0">
                <a:solidFill>
                  <a:srgbClr val="0033CC"/>
                </a:solidFill>
                <a:latin typeface="Cambria" panose="02040503050406030204" pitchFamily="18" charset="0"/>
                <a:ea typeface="Cambria" panose="02040503050406030204" pitchFamily="18" charset="0"/>
              </a:rPr>
              <a:t> water was </a:t>
            </a:r>
            <a:r>
              <a:rPr lang="en-US" sz="3200" b="1" i="1" dirty="0">
                <a:solidFill>
                  <a:srgbClr val="0033CC"/>
                </a:solidFill>
                <a:latin typeface="Cambria" panose="02040503050406030204" pitchFamily="18" charset="0"/>
                <a:ea typeface="Cambria" panose="02040503050406030204" pitchFamily="18" charset="0"/>
              </a:rPr>
              <a:t>plentiful</a:t>
            </a:r>
            <a:r>
              <a:rPr lang="en-US" sz="3200" i="1" dirty="0">
                <a:solidFill>
                  <a:srgbClr val="0033CC"/>
                </a:solidFill>
                <a:latin typeface="Cambria" panose="02040503050406030204" pitchFamily="18" charset="0"/>
                <a:ea typeface="Cambria" panose="02040503050406030204" pitchFamily="18" charset="0"/>
              </a:rPr>
              <a:t> there</a:t>
            </a:r>
            <a:r>
              <a:rPr lang="en-US" sz="3200" dirty="0"/>
              <a:t>” (John 3:23). </a:t>
            </a:r>
          </a:p>
          <a:p>
            <a:r>
              <a:rPr lang="en-US" sz="3200" dirty="0"/>
              <a:t>Again, it would not take a “</a:t>
            </a:r>
            <a:r>
              <a:rPr lang="en-US" sz="3200" i="1" dirty="0">
                <a:solidFill>
                  <a:srgbClr val="0033CC"/>
                </a:solidFill>
                <a:latin typeface="Cambria" panose="02040503050406030204" pitchFamily="18" charset="0"/>
                <a:ea typeface="Cambria" panose="02040503050406030204" pitchFamily="18" charset="0"/>
              </a:rPr>
              <a:t>plentiful</a:t>
            </a:r>
            <a:r>
              <a:rPr lang="en-US" sz="3200" dirty="0"/>
              <a:t>” amount of water to baptize people by </a:t>
            </a:r>
            <a:r>
              <a:rPr lang="en-US" sz="3200" b="1" i="1" dirty="0"/>
              <a:t>sprinkling</a:t>
            </a:r>
            <a:r>
              <a:rPr lang="en-US" sz="3200" dirty="0"/>
              <a:t>, but water </a:t>
            </a:r>
            <a:r>
              <a:rPr lang="en-US" sz="3200" b="1" i="1" dirty="0"/>
              <a:t>would</a:t>
            </a:r>
            <a:r>
              <a:rPr lang="en-US" sz="3200" dirty="0"/>
              <a:t> need to be plentiful to baptize by </a:t>
            </a:r>
            <a:r>
              <a:rPr lang="en-US" sz="3200" b="1" i="1" dirty="0"/>
              <a:t>immersion</a:t>
            </a:r>
            <a:r>
              <a:rPr lang="en-US" sz="3200" dirty="0"/>
              <a:t>. </a:t>
            </a:r>
          </a:p>
          <a:p>
            <a:pPr marL="0" indent="0">
              <a:buNone/>
            </a:pPr>
            <a:endParaRPr lang="en-US" sz="3200" dirty="0"/>
          </a:p>
        </p:txBody>
      </p:sp>
      <p:sp>
        <p:nvSpPr>
          <p:cNvPr id="4" name="TextBox 3">
            <a:extLst>
              <a:ext uri="{FF2B5EF4-FFF2-40B4-BE49-F238E27FC236}">
                <a16:creationId xmlns:a16="http://schemas.microsoft.com/office/drawing/2014/main" id="{CB71B3E6-1B0F-FDE1-9022-A8833F27AC65}"/>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2304-2305)</a:t>
            </a:r>
          </a:p>
        </p:txBody>
      </p:sp>
    </p:spTree>
    <p:extLst>
      <p:ext uri="{BB962C8B-B14F-4D97-AF65-F5344CB8AC3E}">
        <p14:creationId xmlns:p14="http://schemas.microsoft.com/office/powerpoint/2010/main" val="18348934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6F1849E5-8361-7C6F-F0CD-DA7EC46D3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50C86-33CA-9127-2828-897D24289998}"/>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52525B24-087F-7936-7A0C-DA672F072899}"/>
              </a:ext>
            </a:extLst>
          </p:cNvPr>
          <p:cNvSpPr>
            <a:spLocks noGrp="1"/>
          </p:cNvSpPr>
          <p:nvPr>
            <p:ph idx="1"/>
          </p:nvPr>
        </p:nvSpPr>
        <p:spPr>
          <a:xfrm>
            <a:off x="247475" y="886691"/>
            <a:ext cx="11513890" cy="5644097"/>
          </a:xfrm>
        </p:spPr>
        <p:txBody>
          <a:bodyPr>
            <a:normAutofit fontScale="85000" lnSpcReduction="20000"/>
          </a:bodyPr>
          <a:lstStyle/>
          <a:p>
            <a:r>
              <a:rPr lang="en-US" sz="3200" dirty="0"/>
              <a:t>When Philip had shared the gospel with the Ethiopian eunuch, “</a:t>
            </a:r>
            <a:r>
              <a:rPr lang="en-US" sz="3200" i="1" dirty="0">
                <a:solidFill>
                  <a:srgbClr val="0033CC"/>
                </a:solidFill>
                <a:latin typeface="Cambria" panose="02040503050406030204" pitchFamily="18" charset="0"/>
                <a:ea typeface="Cambria" panose="02040503050406030204" pitchFamily="18" charset="0"/>
              </a:rPr>
              <a:t>as they were going along the road they came to some water, and the eunuch said, ‘See, here is water! What prevents me from being baptized?’ </a:t>
            </a:r>
            <a:r>
              <a:rPr lang="en-US" sz="3200" dirty="0"/>
              <a:t>” (Acts 8:36). </a:t>
            </a:r>
          </a:p>
          <a:p>
            <a:r>
              <a:rPr lang="en-US" sz="3200" dirty="0"/>
              <a:t>Apparently neither of them thought that </a:t>
            </a:r>
            <a:r>
              <a:rPr lang="en-US" sz="3200" b="1" i="1" dirty="0"/>
              <a:t>sprinkling or pouring </a:t>
            </a:r>
            <a:r>
              <a:rPr lang="en-US" sz="3200" dirty="0"/>
              <a:t>a handful of water from the container of drinking water that would have been carried in the chariot was enough to constitute baptism. </a:t>
            </a:r>
          </a:p>
          <a:p>
            <a:r>
              <a:rPr lang="en-US" sz="3200" dirty="0"/>
              <a:t>Rather, they waited until there was a </a:t>
            </a:r>
            <a:r>
              <a:rPr lang="en-US" sz="3200" b="1" i="1" dirty="0"/>
              <a:t>body of water </a:t>
            </a:r>
            <a:r>
              <a:rPr lang="en-US" sz="3200" dirty="0"/>
              <a:t>near the road. </a:t>
            </a:r>
          </a:p>
          <a:p>
            <a:r>
              <a:rPr lang="en-US" sz="3200" dirty="0"/>
              <a:t>The passage then goes on: “</a:t>
            </a:r>
            <a:r>
              <a:rPr lang="en-US" sz="3200" i="1" dirty="0">
                <a:solidFill>
                  <a:srgbClr val="0033CC"/>
                </a:solidFill>
                <a:latin typeface="Cambria" panose="02040503050406030204" pitchFamily="18" charset="0"/>
                <a:ea typeface="Cambria" panose="02040503050406030204" pitchFamily="18" charset="0"/>
              </a:rPr>
              <a:t>he commanded the chariot to stop, and they both went </a:t>
            </a:r>
            <a:r>
              <a:rPr lang="en-US" sz="3200" b="1" i="1" dirty="0">
                <a:solidFill>
                  <a:srgbClr val="0033CC"/>
                </a:solidFill>
                <a:latin typeface="Cambria" panose="02040503050406030204" pitchFamily="18" charset="0"/>
                <a:ea typeface="Cambria" panose="02040503050406030204" pitchFamily="18" charset="0"/>
              </a:rPr>
              <a:t>down into the water</a:t>
            </a:r>
            <a:r>
              <a:rPr lang="en-US" sz="3200" i="1" dirty="0">
                <a:solidFill>
                  <a:srgbClr val="0033CC"/>
                </a:solidFill>
                <a:latin typeface="Cambria" panose="02040503050406030204" pitchFamily="18" charset="0"/>
                <a:ea typeface="Cambria" panose="02040503050406030204" pitchFamily="18" charset="0"/>
              </a:rPr>
              <a:t>, Philip and the eunuch, and he baptized him. And when they came </a:t>
            </a:r>
            <a:r>
              <a:rPr lang="en-US" sz="3200" b="1" i="1" dirty="0">
                <a:solidFill>
                  <a:srgbClr val="0033CC"/>
                </a:solidFill>
                <a:latin typeface="Cambria" panose="02040503050406030204" pitchFamily="18" charset="0"/>
                <a:ea typeface="Cambria" panose="02040503050406030204" pitchFamily="18" charset="0"/>
              </a:rPr>
              <a:t>up out of the water,</a:t>
            </a:r>
            <a:r>
              <a:rPr lang="en-US" sz="3200" i="1" dirty="0">
                <a:solidFill>
                  <a:srgbClr val="0033CC"/>
                </a:solidFill>
                <a:latin typeface="Cambria" panose="02040503050406030204" pitchFamily="18" charset="0"/>
                <a:ea typeface="Cambria" panose="02040503050406030204" pitchFamily="18" charset="0"/>
              </a:rPr>
              <a:t> the Spirit of the Lord carried Philip away, and the eunuch saw him no more, and went on his way rejoicing</a:t>
            </a:r>
            <a:r>
              <a:rPr lang="en-US" sz="3200" dirty="0"/>
              <a:t>” (Acts 8:38-39). </a:t>
            </a:r>
          </a:p>
          <a:p>
            <a:r>
              <a:rPr lang="en-US" sz="3200" dirty="0"/>
              <a:t>As in the case of Jesus, this baptism occurred when Philip and the eunuch went </a:t>
            </a:r>
            <a:r>
              <a:rPr lang="en-US" sz="3200" b="1" i="1" dirty="0"/>
              <a:t>down into </a:t>
            </a:r>
            <a:r>
              <a:rPr lang="en-US" sz="3200" dirty="0"/>
              <a:t>a body of water, and after the baptism they came </a:t>
            </a:r>
            <a:r>
              <a:rPr lang="en-US" sz="3200" b="1" i="1" dirty="0"/>
              <a:t>up out of </a:t>
            </a:r>
            <a:r>
              <a:rPr lang="en-US" sz="3200" dirty="0"/>
              <a:t>that body of water. </a:t>
            </a:r>
          </a:p>
          <a:p>
            <a:r>
              <a:rPr lang="en-US" sz="3200" dirty="0"/>
              <a:t>Once again </a:t>
            </a:r>
            <a:r>
              <a:rPr lang="en-US" sz="3200" b="1" i="1" dirty="0"/>
              <a:t>baptism by immersion</a:t>
            </a:r>
            <a:r>
              <a:rPr lang="en-US" sz="3200" dirty="0"/>
              <a:t> is the only satisfactory explanation of this narrative.  </a:t>
            </a:r>
          </a:p>
          <a:p>
            <a:endParaRPr lang="en-US" sz="3200" dirty="0"/>
          </a:p>
        </p:txBody>
      </p:sp>
      <p:sp>
        <p:nvSpPr>
          <p:cNvPr id="4" name="TextBox 3">
            <a:extLst>
              <a:ext uri="{FF2B5EF4-FFF2-40B4-BE49-F238E27FC236}">
                <a16:creationId xmlns:a16="http://schemas.microsoft.com/office/drawing/2014/main" id="{64957ECD-75E5-8270-F4BF-8313262A8206}"/>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2304-2305)</a:t>
            </a:r>
          </a:p>
        </p:txBody>
      </p:sp>
    </p:spTree>
    <p:extLst>
      <p:ext uri="{BB962C8B-B14F-4D97-AF65-F5344CB8AC3E}">
        <p14:creationId xmlns:p14="http://schemas.microsoft.com/office/powerpoint/2010/main" val="20536492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35F8A58D-73B4-D74D-0C31-F532216C4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11CF0-DE6B-AC4B-D899-0CABA144E870}"/>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A1F99A81-2350-90D4-C4E1-B970A4DAA2D6}"/>
              </a:ext>
            </a:extLst>
          </p:cNvPr>
          <p:cNvSpPr>
            <a:spLocks noGrp="1"/>
          </p:cNvSpPr>
          <p:nvPr>
            <p:ph idx="1"/>
          </p:nvPr>
        </p:nvSpPr>
        <p:spPr>
          <a:xfrm>
            <a:off x="247475" y="838899"/>
            <a:ext cx="11513890" cy="5714301"/>
          </a:xfrm>
        </p:spPr>
        <p:txBody>
          <a:bodyPr>
            <a:normAutofit/>
          </a:bodyPr>
          <a:lstStyle/>
          <a:p>
            <a:r>
              <a:rPr lang="en-US" sz="3200" dirty="0"/>
              <a:t>The </a:t>
            </a:r>
            <a:r>
              <a:rPr lang="en-US" sz="3200" b="1" i="1" dirty="0"/>
              <a:t>symbolism</a:t>
            </a:r>
            <a:r>
              <a:rPr lang="en-US" sz="3200" dirty="0"/>
              <a:t> of union with Christ in his death, burial, and resurrection </a:t>
            </a:r>
            <a:r>
              <a:rPr lang="en-US" sz="3200" b="1" i="1" dirty="0"/>
              <a:t>also</a:t>
            </a:r>
            <a:r>
              <a:rPr lang="en-US" sz="3200" dirty="0"/>
              <a:t> seems to require baptism by immersion. </a:t>
            </a:r>
          </a:p>
          <a:p>
            <a:r>
              <a:rPr lang="en-US" sz="3200" dirty="0"/>
              <a:t>Paul says, “</a:t>
            </a:r>
            <a:r>
              <a:rPr lang="en-US" sz="3200" i="1" dirty="0">
                <a:solidFill>
                  <a:srgbClr val="0033CC"/>
                </a:solidFill>
                <a:latin typeface="Cambria" panose="02040503050406030204" pitchFamily="18" charset="0"/>
                <a:ea typeface="Cambria" panose="02040503050406030204" pitchFamily="18" charset="0"/>
              </a:rPr>
              <a:t>Do you not know that all of us who have been baptized into Christ Jesus were baptized into his death? We were </a:t>
            </a:r>
            <a:r>
              <a:rPr lang="en-US" sz="3200" b="1" i="1" dirty="0">
                <a:solidFill>
                  <a:srgbClr val="0033CC"/>
                </a:solidFill>
                <a:latin typeface="Cambria" panose="02040503050406030204" pitchFamily="18" charset="0"/>
                <a:ea typeface="Cambria" panose="02040503050406030204" pitchFamily="18" charset="0"/>
              </a:rPr>
              <a:t>buried therefore with him by baptism </a:t>
            </a:r>
            <a:r>
              <a:rPr lang="en-US" sz="3200" i="1" dirty="0">
                <a:solidFill>
                  <a:srgbClr val="0033CC"/>
                </a:solidFill>
                <a:latin typeface="Cambria" panose="02040503050406030204" pitchFamily="18" charset="0"/>
                <a:ea typeface="Cambria" panose="02040503050406030204" pitchFamily="18" charset="0"/>
              </a:rPr>
              <a:t>into death, in order that, just as Christ was raised from the dead by the glory of the Father, we too might walk in newness of life</a:t>
            </a:r>
            <a:r>
              <a:rPr lang="en-US" sz="3200" dirty="0"/>
              <a:t>” (Rom. 6:3-4). </a:t>
            </a:r>
          </a:p>
          <a:p>
            <a:r>
              <a:rPr lang="en-US" sz="3200" dirty="0"/>
              <a:t>Similarly, Paul tells the Colossians that they have “</a:t>
            </a:r>
            <a:r>
              <a:rPr lang="en-US" sz="3200" i="1" dirty="0">
                <a:solidFill>
                  <a:srgbClr val="0033CC"/>
                </a:solidFill>
                <a:latin typeface="Cambria" panose="02040503050406030204" pitchFamily="18" charset="0"/>
                <a:ea typeface="Cambria" panose="02040503050406030204" pitchFamily="18" charset="0"/>
              </a:rPr>
              <a:t>been </a:t>
            </a:r>
            <a:r>
              <a:rPr lang="en-US" sz="3200" b="1" i="1" dirty="0">
                <a:solidFill>
                  <a:srgbClr val="0033CC"/>
                </a:solidFill>
                <a:latin typeface="Cambria" panose="02040503050406030204" pitchFamily="18" charset="0"/>
                <a:ea typeface="Cambria" panose="02040503050406030204" pitchFamily="18" charset="0"/>
              </a:rPr>
              <a:t>buried with him in baptism</a:t>
            </a:r>
            <a:r>
              <a:rPr lang="en-US" sz="3200" i="1" dirty="0">
                <a:solidFill>
                  <a:srgbClr val="0033CC"/>
                </a:solidFill>
                <a:latin typeface="Cambria" panose="02040503050406030204" pitchFamily="18" charset="0"/>
                <a:ea typeface="Cambria" panose="02040503050406030204" pitchFamily="18" charset="0"/>
              </a:rPr>
              <a:t>, in which you were also </a:t>
            </a:r>
            <a:r>
              <a:rPr lang="en-US" sz="3200" b="1" i="1" dirty="0">
                <a:solidFill>
                  <a:srgbClr val="0033CC"/>
                </a:solidFill>
                <a:latin typeface="Cambria" panose="02040503050406030204" pitchFamily="18" charset="0"/>
                <a:ea typeface="Cambria" panose="02040503050406030204" pitchFamily="18" charset="0"/>
              </a:rPr>
              <a:t>raised with him </a:t>
            </a:r>
            <a:r>
              <a:rPr lang="en-US" sz="3200" i="1" dirty="0">
                <a:solidFill>
                  <a:srgbClr val="0033CC"/>
                </a:solidFill>
                <a:latin typeface="Cambria" panose="02040503050406030204" pitchFamily="18" charset="0"/>
                <a:ea typeface="Cambria" panose="02040503050406030204" pitchFamily="18" charset="0"/>
              </a:rPr>
              <a:t>through faith in the powerful working of God, who raised him from the dead</a:t>
            </a:r>
            <a:r>
              <a:rPr lang="en-US" sz="3200" dirty="0"/>
              <a:t>” (Col. 2:12). </a:t>
            </a:r>
          </a:p>
        </p:txBody>
      </p:sp>
      <p:sp>
        <p:nvSpPr>
          <p:cNvPr id="4" name="TextBox 3">
            <a:extLst>
              <a:ext uri="{FF2B5EF4-FFF2-40B4-BE49-F238E27FC236}">
                <a16:creationId xmlns:a16="http://schemas.microsoft.com/office/drawing/2014/main" id="{980CD528-62E4-9BBE-CC08-720F6C89B75A}"/>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2305-2307)</a:t>
            </a:r>
          </a:p>
        </p:txBody>
      </p:sp>
    </p:spTree>
    <p:extLst>
      <p:ext uri="{BB962C8B-B14F-4D97-AF65-F5344CB8AC3E}">
        <p14:creationId xmlns:p14="http://schemas.microsoft.com/office/powerpoint/2010/main" val="27219092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3F8ACB6A-F516-816C-3BC2-7F8C61D8B5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7C289A-60D0-A2D6-F55A-24F7B05B1F3B}"/>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FB840621-F5C6-ACCE-B715-74CCE77D4696}"/>
              </a:ext>
            </a:extLst>
          </p:cNvPr>
          <p:cNvSpPr>
            <a:spLocks noGrp="1"/>
          </p:cNvSpPr>
          <p:nvPr>
            <p:ph idx="1"/>
          </p:nvPr>
        </p:nvSpPr>
        <p:spPr>
          <a:xfrm>
            <a:off x="247475" y="838899"/>
            <a:ext cx="11513890" cy="5714301"/>
          </a:xfrm>
        </p:spPr>
        <p:txBody>
          <a:bodyPr>
            <a:normAutofit lnSpcReduction="10000"/>
          </a:bodyPr>
          <a:lstStyle/>
          <a:p>
            <a:r>
              <a:rPr lang="en-US" sz="3600" dirty="0"/>
              <a:t>Union with Christ in his death, burial, and resurrection is clearly symbolized in </a:t>
            </a:r>
            <a:r>
              <a:rPr lang="en-US" sz="3600" b="1" i="1" dirty="0"/>
              <a:t>baptism by immersion</a:t>
            </a:r>
            <a:r>
              <a:rPr lang="en-US" sz="3600" dirty="0"/>
              <a:t>. </a:t>
            </a:r>
          </a:p>
          <a:p>
            <a:r>
              <a:rPr lang="en-US" sz="3600" dirty="0"/>
              <a:t>When the candidate for baptism goes </a:t>
            </a:r>
            <a:r>
              <a:rPr lang="en-US" sz="3600" b="1" i="1" dirty="0"/>
              <a:t>down into </a:t>
            </a:r>
            <a:r>
              <a:rPr lang="en-US" sz="3600" dirty="0"/>
              <a:t>the water, it is a picture of going </a:t>
            </a:r>
            <a:r>
              <a:rPr lang="en-US" sz="3600" b="1" i="1" dirty="0"/>
              <a:t>down into </a:t>
            </a:r>
            <a:r>
              <a:rPr lang="en-US" sz="3600" dirty="0"/>
              <a:t>the grave and being buried. </a:t>
            </a:r>
          </a:p>
          <a:p>
            <a:r>
              <a:rPr lang="en-US" sz="3600" b="1" i="1" dirty="0"/>
              <a:t>Coming up out of </a:t>
            </a:r>
            <a:r>
              <a:rPr lang="en-US" sz="3600" dirty="0"/>
              <a:t>the water is then a picture of being raised with Christ to walk in newness of life. </a:t>
            </a:r>
          </a:p>
          <a:p>
            <a:r>
              <a:rPr lang="en-US" sz="3600" dirty="0"/>
              <a:t>Baptism thus very clearly pictures death to one’s old way of life and rising to a new kind of life in Christ. </a:t>
            </a:r>
          </a:p>
          <a:p>
            <a:r>
              <a:rPr lang="en-US" sz="3600" dirty="0"/>
              <a:t>But baptism by </a:t>
            </a:r>
            <a:r>
              <a:rPr lang="en-US" sz="3600" b="1" i="1" dirty="0"/>
              <a:t>sprinkling or pouring </a:t>
            </a:r>
            <a:r>
              <a:rPr lang="en-US" sz="3600" dirty="0"/>
              <a:t>simply misses this symbolism.</a:t>
            </a:r>
          </a:p>
        </p:txBody>
      </p:sp>
      <p:sp>
        <p:nvSpPr>
          <p:cNvPr id="4" name="TextBox 3">
            <a:extLst>
              <a:ext uri="{FF2B5EF4-FFF2-40B4-BE49-F238E27FC236}">
                <a16:creationId xmlns:a16="http://schemas.microsoft.com/office/drawing/2014/main" id="{C10F158B-C663-41E0-82D4-1D6679BD4EFB}"/>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2305-2307)</a:t>
            </a:r>
          </a:p>
        </p:txBody>
      </p:sp>
    </p:spTree>
    <p:extLst>
      <p:ext uri="{BB962C8B-B14F-4D97-AF65-F5344CB8AC3E}">
        <p14:creationId xmlns:p14="http://schemas.microsoft.com/office/powerpoint/2010/main" val="9592933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65A50ADC-696B-CD1B-40C6-15F97E509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947FA0-5071-38EB-CE24-AA3452392661}"/>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7D275801-DF0F-F981-B4C8-9407C6F2974D}"/>
              </a:ext>
            </a:extLst>
          </p:cNvPr>
          <p:cNvSpPr>
            <a:spLocks noGrp="1"/>
          </p:cNvSpPr>
          <p:nvPr>
            <p:ph idx="1"/>
          </p:nvPr>
        </p:nvSpPr>
        <p:spPr>
          <a:xfrm>
            <a:off x="247475" y="838899"/>
            <a:ext cx="11513890" cy="5649769"/>
          </a:xfrm>
        </p:spPr>
        <p:txBody>
          <a:bodyPr>
            <a:normAutofit fontScale="85000" lnSpcReduction="20000"/>
          </a:bodyPr>
          <a:lstStyle/>
          <a:p>
            <a:r>
              <a:rPr lang="en-US" sz="3200" dirty="0"/>
              <a:t>In fact, the waters of baptism have an </a:t>
            </a:r>
            <a:r>
              <a:rPr lang="en-US" sz="3200" b="1" i="1" dirty="0"/>
              <a:t>even richer </a:t>
            </a:r>
            <a:r>
              <a:rPr lang="en-US" sz="3200" dirty="0"/>
              <a:t>symbolism than simply the symbolism of the grave. </a:t>
            </a:r>
          </a:p>
          <a:p>
            <a:r>
              <a:rPr lang="en-US" sz="3200" dirty="0"/>
              <a:t>The waters also remind us of the waters of God’s judgment that came upon unbelievers at the time of the flood (Gen. 7:6-24) or the drowning of the Egyptians in the exodus (Ex. 14:26-29). </a:t>
            </a:r>
          </a:p>
          <a:p>
            <a:r>
              <a:rPr lang="en-US" sz="3200" dirty="0"/>
              <a:t>Similarly, when Jonah was thrown into the deep (Jonah 1:7-16), he was thrown down to the place of death because of God’s judgment on his disobedience— even though he was miraculously rescued and thus became a sign of the resurrection. </a:t>
            </a:r>
          </a:p>
          <a:p>
            <a:r>
              <a:rPr lang="en-US" sz="3200" dirty="0"/>
              <a:t>Therefore, those who go down into the waters of baptism really are going down into the waters of judgment and death, death that they deserve from God for their sins. </a:t>
            </a:r>
          </a:p>
          <a:p>
            <a:r>
              <a:rPr lang="en-US" sz="3200" dirty="0"/>
              <a:t>When they come back up out of the waters of baptism it shows that they have come safely through God’s judgment only because of the merits of Jesus Christ, with whom they are united in his death and resurrection. </a:t>
            </a:r>
          </a:p>
          <a:p>
            <a:r>
              <a:rPr lang="en-US" sz="3200" dirty="0"/>
              <a:t>This is why Peter can say in 1 Peter 3:21 that baptism “</a:t>
            </a:r>
            <a:r>
              <a:rPr lang="en-US" sz="3200" i="1" dirty="0">
                <a:solidFill>
                  <a:srgbClr val="0033CC"/>
                </a:solidFill>
                <a:latin typeface="Cambria" panose="02040503050406030204" pitchFamily="18" charset="0"/>
                <a:ea typeface="Cambria" panose="02040503050406030204" pitchFamily="18" charset="0"/>
              </a:rPr>
              <a:t>corresponds to</a:t>
            </a:r>
            <a:r>
              <a:rPr lang="en-US" sz="3200" dirty="0"/>
              <a:t>” the saving of Noah and his family from the waters of judgment in the flood. </a:t>
            </a:r>
          </a:p>
          <a:p>
            <a:endParaRPr lang="en-US" sz="3200" dirty="0"/>
          </a:p>
        </p:txBody>
      </p:sp>
      <p:sp>
        <p:nvSpPr>
          <p:cNvPr id="4" name="TextBox 3">
            <a:extLst>
              <a:ext uri="{FF2B5EF4-FFF2-40B4-BE49-F238E27FC236}">
                <a16:creationId xmlns:a16="http://schemas.microsoft.com/office/drawing/2014/main" id="{F3025E61-EC66-CD34-2748-09F3DE8B7A41}"/>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2305-2307)</a:t>
            </a:r>
          </a:p>
        </p:txBody>
      </p:sp>
    </p:spTree>
    <p:extLst>
      <p:ext uri="{BB962C8B-B14F-4D97-AF65-F5344CB8AC3E}">
        <p14:creationId xmlns:p14="http://schemas.microsoft.com/office/powerpoint/2010/main" val="15487622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60000"/>
                <a:lumOff val="40000"/>
              </a:schemeClr>
            </a:gs>
            <a:gs pos="100000">
              <a:schemeClr val="accent1">
                <a:lumMod val="60000"/>
                <a:lumOff val="40000"/>
              </a:schemeClr>
            </a:gs>
          </a:gsLst>
          <a:lin ang="5400000" scaled="1"/>
        </a:gradFill>
        <a:effectLst/>
      </p:bgPr>
    </p:bg>
    <p:spTree>
      <p:nvGrpSpPr>
        <p:cNvPr id="1" name="">
          <a:extLst>
            <a:ext uri="{FF2B5EF4-FFF2-40B4-BE49-F238E27FC236}">
              <a16:creationId xmlns:a16="http://schemas.microsoft.com/office/drawing/2014/main" id="{893D2171-F4AB-68CE-42FF-9FE34F2DEF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AF7F0A-B883-09DC-B568-50D424C18530}"/>
              </a:ext>
            </a:extLst>
          </p:cNvPr>
          <p:cNvSpPr>
            <a:spLocks noGrp="1"/>
          </p:cNvSpPr>
          <p:nvPr>
            <p:ph type="title"/>
          </p:nvPr>
        </p:nvSpPr>
        <p:spPr>
          <a:xfrm>
            <a:off x="0" y="63121"/>
            <a:ext cx="12192000" cy="717055"/>
          </a:xfrm>
        </p:spPr>
        <p:txBody>
          <a:bodyPr>
            <a:noAutofit/>
          </a:bodyPr>
          <a:lstStyle/>
          <a:p>
            <a:pPr algn="ctr"/>
            <a:r>
              <a:rPr lang="en-US" sz="6000" b="1" dirty="0"/>
              <a:t>The Mode and Meaning of Baptism</a:t>
            </a:r>
          </a:p>
        </p:txBody>
      </p:sp>
      <p:sp>
        <p:nvSpPr>
          <p:cNvPr id="3" name="Content Placeholder 2">
            <a:extLst>
              <a:ext uri="{FF2B5EF4-FFF2-40B4-BE49-F238E27FC236}">
                <a16:creationId xmlns:a16="http://schemas.microsoft.com/office/drawing/2014/main" id="{6334016E-B117-7E80-3828-34E169FEA243}"/>
              </a:ext>
            </a:extLst>
          </p:cNvPr>
          <p:cNvSpPr>
            <a:spLocks noGrp="1"/>
          </p:cNvSpPr>
          <p:nvPr>
            <p:ph idx="1"/>
          </p:nvPr>
        </p:nvSpPr>
        <p:spPr>
          <a:xfrm>
            <a:off x="247475" y="838899"/>
            <a:ext cx="11513890" cy="5378125"/>
          </a:xfrm>
        </p:spPr>
        <p:txBody>
          <a:bodyPr>
            <a:normAutofit fontScale="92500" lnSpcReduction="10000"/>
          </a:bodyPr>
          <a:lstStyle/>
          <a:p>
            <a:r>
              <a:rPr lang="en-US" sz="3200" dirty="0"/>
              <a:t>Sometimes it is objected that the </a:t>
            </a:r>
            <a:r>
              <a:rPr lang="en-US" sz="3200" b="1" i="1" dirty="0"/>
              <a:t>essential</a:t>
            </a:r>
            <a:r>
              <a:rPr lang="en-US" sz="3200" dirty="0"/>
              <a:t> thing symbolized in baptism is not death and resurrection with Christ but </a:t>
            </a:r>
            <a:r>
              <a:rPr lang="en-US" sz="3200" b="1" i="1" dirty="0"/>
              <a:t>purification</a:t>
            </a:r>
            <a:r>
              <a:rPr lang="en-US" sz="3200" dirty="0"/>
              <a:t> and </a:t>
            </a:r>
            <a:r>
              <a:rPr lang="en-US" sz="3200" b="1" i="1" dirty="0"/>
              <a:t>cleansing</a:t>
            </a:r>
            <a:r>
              <a:rPr lang="en-US" sz="3200" dirty="0"/>
              <a:t> from sins. </a:t>
            </a:r>
          </a:p>
          <a:p>
            <a:r>
              <a:rPr lang="en-US" sz="3200" dirty="0"/>
              <a:t>Certainly, it is true that the waters of baptism </a:t>
            </a:r>
            <a:r>
              <a:rPr lang="en-US" sz="3200" b="1" i="1" dirty="0"/>
              <a:t>do</a:t>
            </a:r>
            <a:r>
              <a:rPr lang="en-US" sz="3200" dirty="0"/>
              <a:t> symbolize washing and purification from sins </a:t>
            </a:r>
            <a:r>
              <a:rPr lang="en-US" sz="3200" b="1" i="1" dirty="0"/>
              <a:t>as well as </a:t>
            </a:r>
            <a:r>
              <a:rPr lang="en-US" sz="3200" dirty="0"/>
              <a:t>death and resurrection with Christ. </a:t>
            </a:r>
          </a:p>
          <a:p>
            <a:r>
              <a:rPr lang="en-US" sz="3200" dirty="0"/>
              <a:t>Titus 3:5 speaks of “</a:t>
            </a:r>
            <a:r>
              <a:rPr lang="en-US" sz="3200" i="1" dirty="0">
                <a:solidFill>
                  <a:srgbClr val="0033CC"/>
                </a:solidFill>
                <a:latin typeface="Cambria" panose="02040503050406030204" pitchFamily="18" charset="0"/>
                <a:ea typeface="Cambria" panose="02040503050406030204" pitchFamily="18" charset="0"/>
              </a:rPr>
              <a:t>the washing of regeneration</a:t>
            </a:r>
            <a:r>
              <a:rPr lang="en-US" sz="3200" dirty="0"/>
              <a:t>,” and even though the word baptism is not used in this text, it is certainly true that there is a cleansing from sin that occurs at the time of conversion. </a:t>
            </a:r>
          </a:p>
          <a:p>
            <a:r>
              <a:rPr lang="en-US" sz="3200" dirty="0"/>
              <a:t>Ananias told Saul, “</a:t>
            </a:r>
            <a:r>
              <a:rPr lang="en-US" sz="3200" i="1" dirty="0">
                <a:solidFill>
                  <a:srgbClr val="0033CC"/>
                </a:solidFill>
                <a:latin typeface="Cambria" panose="02040503050406030204" pitchFamily="18" charset="0"/>
                <a:ea typeface="Cambria" panose="02040503050406030204" pitchFamily="18" charset="0"/>
              </a:rPr>
              <a:t>Rise and be baptized and wash away your sins, calling on his name</a:t>
            </a:r>
            <a:r>
              <a:rPr lang="en-US" sz="3200" dirty="0"/>
              <a:t>” (Acts 22:16). </a:t>
            </a:r>
          </a:p>
          <a:p>
            <a:r>
              <a:rPr lang="en-US" sz="3200" dirty="0"/>
              <a:t>But to say that washing away of sins is the </a:t>
            </a:r>
            <a:r>
              <a:rPr lang="en-US" sz="3200" b="1" i="1" dirty="0"/>
              <a:t>only</a:t>
            </a:r>
            <a:r>
              <a:rPr lang="en-US" sz="3200" dirty="0"/>
              <a:t> thing (or even the most essential thing) pictured in baptism does not faithfully represent New Testament teaching. </a:t>
            </a:r>
          </a:p>
          <a:p>
            <a:endParaRPr lang="en-US" sz="3200" dirty="0"/>
          </a:p>
        </p:txBody>
      </p:sp>
      <p:sp>
        <p:nvSpPr>
          <p:cNvPr id="4" name="TextBox 3">
            <a:extLst>
              <a:ext uri="{FF2B5EF4-FFF2-40B4-BE49-F238E27FC236}">
                <a16:creationId xmlns:a16="http://schemas.microsoft.com/office/drawing/2014/main" id="{C3FC554A-213A-1FDE-7A28-5B763164F524}"/>
              </a:ext>
            </a:extLst>
          </p:cNvPr>
          <p:cNvSpPr txBox="1"/>
          <p:nvPr/>
        </p:nvSpPr>
        <p:spPr>
          <a:xfrm>
            <a:off x="0" y="6488668"/>
            <a:ext cx="12192000" cy="369332"/>
          </a:xfrm>
          <a:prstGeom prst="rect">
            <a:avLst/>
          </a:prstGeom>
          <a:noFill/>
        </p:spPr>
        <p:txBody>
          <a:bodyPr wrap="square" rtlCol="0">
            <a:spAutoFit/>
          </a:bodyPr>
          <a:lstStyle/>
          <a:p>
            <a:r>
              <a:rPr lang="en-US" dirty="0"/>
              <a:t>Grudem, Wayne. </a:t>
            </a:r>
            <a:r>
              <a:rPr lang="en-US" i="1" dirty="0"/>
              <a:t>Systematic Theology, Second Edition </a:t>
            </a:r>
            <a:r>
              <a:rPr lang="en-US" dirty="0"/>
              <a:t>(pp. 2305-2307)</a:t>
            </a:r>
          </a:p>
        </p:txBody>
      </p:sp>
    </p:spTree>
    <p:extLst>
      <p:ext uri="{BB962C8B-B14F-4D97-AF65-F5344CB8AC3E}">
        <p14:creationId xmlns:p14="http://schemas.microsoft.com/office/powerpoint/2010/main" val="10672109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18504</TotalTime>
  <Words>5480</Words>
  <Application>Microsoft Office PowerPoint</Application>
  <PresentationFormat>Widescreen</PresentationFormat>
  <Paragraphs>223</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Calibri Light</vt:lpstr>
      <vt:lpstr>Cambria</vt:lpstr>
      <vt:lpstr>Candara</vt:lpstr>
      <vt:lpstr>Garamond</vt:lpstr>
      <vt:lpstr>Office Theme</vt:lpstr>
      <vt:lpstr>Baptists and Baptism</vt:lpstr>
      <vt:lpstr>The Mode and Meaning of Baptism</vt:lpstr>
      <vt:lpstr>The Mode and Meaning of Baptism</vt:lpstr>
      <vt:lpstr>The Mode and Meaning of Baptism</vt:lpstr>
      <vt:lpstr>The Mode and Meaning of Baptism</vt:lpstr>
      <vt:lpstr>The Mode and Meaning of Baptism</vt:lpstr>
      <vt:lpstr>The Mode and Meaning of Baptism</vt:lpstr>
      <vt:lpstr>The Mode and Meaning of Baptism</vt:lpstr>
      <vt:lpstr>The Mode and Meaning of Baptism</vt:lpstr>
      <vt:lpstr>The Mode and Meaning of Baptism</vt:lpstr>
      <vt:lpstr>The Subjects of Baptism</vt:lpstr>
      <vt:lpstr>The Subjects of Baptism</vt:lpstr>
      <vt:lpstr>The Subjects of Baptism</vt:lpstr>
      <vt:lpstr>Who Baptizes?</vt:lpstr>
      <vt:lpstr>Who Baptizes?</vt:lpstr>
      <vt:lpstr>The Age of Baptism</vt:lpstr>
      <vt:lpstr>The Roman Catholic View of Baptism</vt:lpstr>
      <vt:lpstr>The Roman Catholic View of Baptism</vt:lpstr>
      <vt:lpstr>The Paedobaptist View of Baptism</vt:lpstr>
      <vt:lpstr>The Argument From Circumcision</vt:lpstr>
      <vt:lpstr>PowerPoint Presentation</vt:lpstr>
      <vt:lpstr>PowerPoint Presentation</vt:lpstr>
      <vt:lpstr>PowerPoint Presentation</vt:lpstr>
      <vt:lpstr>The Argument From Household Baptisms</vt:lpstr>
      <vt:lpstr>The Argument From Household Baptisms</vt:lpstr>
      <vt:lpstr>The Paedobaptist View of Baptism</vt:lpstr>
      <vt:lpstr>Where Did Belief in Infant Baptism Come From?</vt:lpstr>
      <vt:lpstr>Where Did Belief in Infant Baptism Come From?</vt:lpstr>
      <vt:lpstr>How Important Is a Right Belief About Baptism?</vt:lpstr>
      <vt:lpstr>How Important Is a Right Belief About Baptism?</vt:lpstr>
      <vt:lpstr>How Important Is a Right Belief About Baptism?</vt:lpstr>
      <vt:lpstr>How Important Is a Right Belief About Baptism?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Connolly</dc:creator>
  <cp:lastModifiedBy>Robert Connolly</cp:lastModifiedBy>
  <cp:revision>161</cp:revision>
  <cp:lastPrinted>2026-01-18T15:13:19Z</cp:lastPrinted>
  <dcterms:created xsi:type="dcterms:W3CDTF">2025-12-28T03:22:40Z</dcterms:created>
  <dcterms:modified xsi:type="dcterms:W3CDTF">2026-01-18T15:19:37Z</dcterms:modified>
</cp:coreProperties>
</file>