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notesSlides/notesSlide1.xml" ContentType="application/vnd.openxmlformats-officedocument.presentationml.notesSlide+xml"/>
  <Override PartName="/ppt/theme/themeOverride34.xml" ContentType="application/vnd.openxmlformats-officedocument.themeOverride+xml"/>
  <Override PartName="/ppt/notesSlides/notesSlide2.xml" ContentType="application/vnd.openxmlformats-officedocument.presentationml.notesSlide+xml"/>
  <Override PartName="/ppt/theme/themeOverride35.xml" ContentType="application/vnd.openxmlformats-officedocument.themeOverride+xml"/>
  <Override PartName="/ppt/notesSlides/notesSlide3.xml" ContentType="application/vnd.openxmlformats-officedocument.presentationml.notesSlide+xml"/>
  <Override PartName="/ppt/theme/themeOverride36.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42"/>
  </p:notesMasterIdLst>
  <p:sldIdLst>
    <p:sldId id="256" r:id="rId3"/>
    <p:sldId id="258" r:id="rId4"/>
    <p:sldId id="433" r:id="rId5"/>
    <p:sldId id="434" r:id="rId6"/>
    <p:sldId id="296" r:id="rId7"/>
    <p:sldId id="436" r:id="rId8"/>
    <p:sldId id="490" r:id="rId9"/>
    <p:sldId id="441" r:id="rId10"/>
    <p:sldId id="447" r:id="rId11"/>
    <p:sldId id="449" r:id="rId12"/>
    <p:sldId id="450" r:id="rId13"/>
    <p:sldId id="451" r:id="rId14"/>
    <p:sldId id="452" r:id="rId15"/>
    <p:sldId id="275" r:id="rId16"/>
    <p:sldId id="313" r:id="rId17"/>
    <p:sldId id="314" r:id="rId18"/>
    <p:sldId id="453" r:id="rId19"/>
    <p:sldId id="305" r:id="rId20"/>
    <p:sldId id="456" r:id="rId21"/>
    <p:sldId id="457" r:id="rId22"/>
    <p:sldId id="303" r:id="rId23"/>
    <p:sldId id="458" r:id="rId24"/>
    <p:sldId id="461" r:id="rId25"/>
    <p:sldId id="460" r:id="rId26"/>
    <p:sldId id="459" r:id="rId27"/>
    <p:sldId id="462" r:id="rId28"/>
    <p:sldId id="464" r:id="rId29"/>
    <p:sldId id="465" r:id="rId30"/>
    <p:sldId id="470" r:id="rId31"/>
    <p:sldId id="471" r:id="rId32"/>
    <p:sldId id="473" r:id="rId33"/>
    <p:sldId id="472" r:id="rId34"/>
    <p:sldId id="475" r:id="rId35"/>
    <p:sldId id="478" r:id="rId36"/>
    <p:sldId id="479" r:id="rId37"/>
    <p:sldId id="480" r:id="rId38"/>
    <p:sldId id="481" r:id="rId39"/>
    <p:sldId id="484" r:id="rId40"/>
    <p:sldId id="483"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D4B7A5"/>
    <a:srgbClr val="AA7B5E"/>
    <a:srgbClr val="BF977F"/>
    <a:srgbClr val="B0815B"/>
    <a:srgbClr val="894F1A"/>
    <a:srgbClr val="F2B300"/>
    <a:srgbClr val="6C5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0964" autoAdjust="0"/>
  </p:normalViewPr>
  <p:slideViewPr>
    <p:cSldViewPr snapToGrid="0">
      <p:cViewPr varScale="1">
        <p:scale>
          <a:sx n="146" d="100"/>
          <a:sy n="146" d="100"/>
        </p:scale>
        <p:origin x="64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2755599-3CFB-4717-B31F-B858D791C43E}" type="datetimeFigureOut">
              <a:rPr lang="en-US" smtClean="0"/>
              <a:t>2/1/2026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18282C8-B627-4CD6-9856-36AF36F244B1}" type="slidenum">
              <a:rPr lang="en-US" smtClean="0"/>
              <a:t>‹#›</a:t>
            </a:fld>
            <a:endParaRPr lang="en-US"/>
          </a:p>
        </p:txBody>
      </p:sp>
    </p:spTree>
    <p:extLst>
      <p:ext uri="{BB962C8B-B14F-4D97-AF65-F5344CB8AC3E}">
        <p14:creationId xmlns:p14="http://schemas.microsoft.com/office/powerpoint/2010/main" val="395646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282C8-B627-4CD6-9856-36AF36F244B1}" type="slidenum">
              <a:rPr lang="en-US" smtClean="0"/>
              <a:t>36</a:t>
            </a:fld>
            <a:endParaRPr lang="en-US"/>
          </a:p>
        </p:txBody>
      </p:sp>
    </p:spTree>
    <p:extLst>
      <p:ext uri="{BB962C8B-B14F-4D97-AF65-F5344CB8AC3E}">
        <p14:creationId xmlns:p14="http://schemas.microsoft.com/office/powerpoint/2010/main" val="176837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3B179-BF0C-1A8B-066D-518228B88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65860-6582-2215-2393-8A92F90C1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E2995-78E1-064A-59A8-2DD6B15CC9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C6755B-230B-814A-F2DB-118B18F646BC}"/>
              </a:ext>
            </a:extLst>
          </p:cNvPr>
          <p:cNvSpPr>
            <a:spLocks noGrp="1"/>
          </p:cNvSpPr>
          <p:nvPr>
            <p:ph type="sldNum" sz="quarter" idx="5"/>
          </p:nvPr>
        </p:nvSpPr>
        <p:spPr/>
        <p:txBody>
          <a:bodyPr/>
          <a:lstStyle/>
          <a:p>
            <a:fld id="{518282C8-B627-4CD6-9856-36AF36F244B1}" type="slidenum">
              <a:rPr lang="en-US" smtClean="0"/>
              <a:t>37</a:t>
            </a:fld>
            <a:endParaRPr lang="en-US"/>
          </a:p>
        </p:txBody>
      </p:sp>
    </p:spTree>
    <p:extLst>
      <p:ext uri="{BB962C8B-B14F-4D97-AF65-F5344CB8AC3E}">
        <p14:creationId xmlns:p14="http://schemas.microsoft.com/office/powerpoint/2010/main" val="142176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E9CC4-358D-6D7F-ACB6-7B67E6AC6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7554D-A6F7-7449-5085-6255263CF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F4A71-383E-C267-0F13-DF626CEBED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13A9D6-BA04-4119-CE26-DCC02D5E5F13}"/>
              </a:ext>
            </a:extLst>
          </p:cNvPr>
          <p:cNvSpPr>
            <a:spLocks noGrp="1"/>
          </p:cNvSpPr>
          <p:nvPr>
            <p:ph type="sldNum" sz="quarter" idx="5"/>
          </p:nvPr>
        </p:nvSpPr>
        <p:spPr/>
        <p:txBody>
          <a:bodyPr/>
          <a:lstStyle/>
          <a:p>
            <a:fld id="{518282C8-B627-4CD6-9856-36AF36F244B1}" type="slidenum">
              <a:rPr lang="en-US" smtClean="0"/>
              <a:t>38</a:t>
            </a:fld>
            <a:endParaRPr lang="en-US"/>
          </a:p>
        </p:txBody>
      </p:sp>
    </p:spTree>
    <p:extLst>
      <p:ext uri="{BB962C8B-B14F-4D97-AF65-F5344CB8AC3E}">
        <p14:creationId xmlns:p14="http://schemas.microsoft.com/office/powerpoint/2010/main" val="371372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BD682-63FE-F9A5-D1F0-EB1377753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0A374-7E64-A9C9-6734-8186239E5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CC91D-7F10-FAB5-75A3-C37E1B9D17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F4C88A-B411-57C1-2A87-9460D67EA6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282C8-B627-4CD6-9856-36AF36F244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58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C8F-C868-44EA-6267-39D8CCEF6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EF1F8-6683-589A-9A38-3DBD484D9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0A9619-9D2E-81D2-2926-5EB0114B383C}"/>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5" name="Footer Placeholder 4">
            <a:extLst>
              <a:ext uri="{FF2B5EF4-FFF2-40B4-BE49-F238E27FC236}">
                <a16:creationId xmlns:a16="http://schemas.microsoft.com/office/drawing/2014/main" id="{B4BE2146-0F22-4D1F-3845-61FFBB76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8CB5E-C2FF-EAAF-5830-A488DA22EA5B}"/>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90326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0A3A-17F0-88A7-9C55-68CE12FEC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80F52B-A41E-FEF6-3F2E-136F2DC13A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BC470-6025-58CC-AB1A-71EB2D24CFEA}"/>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5" name="Footer Placeholder 4">
            <a:extLst>
              <a:ext uri="{FF2B5EF4-FFF2-40B4-BE49-F238E27FC236}">
                <a16:creationId xmlns:a16="http://schemas.microsoft.com/office/drawing/2014/main" id="{00BD7855-EB9A-D3AA-918D-8A38E8111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411A4-86AA-514C-43EC-2267A76134AE}"/>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301909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E070F-C3A7-F7B3-C098-01560A1318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EB0E1D-E188-5BFB-BA5E-40949F41B1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B5EB4-7E6F-5EA7-6787-6C97B36BD72E}"/>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5" name="Footer Placeholder 4">
            <a:extLst>
              <a:ext uri="{FF2B5EF4-FFF2-40B4-BE49-F238E27FC236}">
                <a16:creationId xmlns:a16="http://schemas.microsoft.com/office/drawing/2014/main" id="{2AE1A6E8-CD5E-F774-6FD8-FC0458E8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5415C-B1B4-743A-7E83-A3248F1CCCD0}"/>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358994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extLst>
      <p:ext uri="{BB962C8B-B14F-4D97-AF65-F5344CB8AC3E}">
        <p14:creationId xmlns:p14="http://schemas.microsoft.com/office/powerpoint/2010/main" val="4023092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extLst>
      <p:ext uri="{BB962C8B-B14F-4D97-AF65-F5344CB8AC3E}">
        <p14:creationId xmlns:p14="http://schemas.microsoft.com/office/powerpoint/2010/main" val="428142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extLst>
      <p:ext uri="{BB962C8B-B14F-4D97-AF65-F5344CB8AC3E}">
        <p14:creationId xmlns:p14="http://schemas.microsoft.com/office/powerpoint/2010/main" val="4190123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extLst>
      <p:ext uri="{BB962C8B-B14F-4D97-AF65-F5344CB8AC3E}">
        <p14:creationId xmlns:p14="http://schemas.microsoft.com/office/powerpoint/2010/main" val="2099303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extLst>
      <p:ext uri="{BB962C8B-B14F-4D97-AF65-F5344CB8AC3E}">
        <p14:creationId xmlns:p14="http://schemas.microsoft.com/office/powerpoint/2010/main" val="225076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extLst>
      <p:ext uri="{BB962C8B-B14F-4D97-AF65-F5344CB8AC3E}">
        <p14:creationId xmlns:p14="http://schemas.microsoft.com/office/powerpoint/2010/main" val="223253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extLst>
      <p:ext uri="{BB962C8B-B14F-4D97-AF65-F5344CB8AC3E}">
        <p14:creationId xmlns:p14="http://schemas.microsoft.com/office/powerpoint/2010/main" val="110224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extLst>
      <p:ext uri="{BB962C8B-B14F-4D97-AF65-F5344CB8AC3E}">
        <p14:creationId xmlns:p14="http://schemas.microsoft.com/office/powerpoint/2010/main" val="351939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8E3F-B318-BF84-0FDC-E204B6E895A9}"/>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848AE47-8598-51F5-79FD-69F319C5B100}"/>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5" name="Footer Placeholder 4">
            <a:extLst>
              <a:ext uri="{FF2B5EF4-FFF2-40B4-BE49-F238E27FC236}">
                <a16:creationId xmlns:a16="http://schemas.microsoft.com/office/drawing/2014/main" id="{9E4F8E8A-1D01-456E-2BFF-D3BAC5A2A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34332-1A0B-79FF-2ABC-1A8E803ABAB8}"/>
              </a:ext>
            </a:extLst>
          </p:cNvPr>
          <p:cNvSpPr>
            <a:spLocks noGrp="1"/>
          </p:cNvSpPr>
          <p:nvPr>
            <p:ph type="sldNum" sz="quarter" idx="12"/>
          </p:nvPr>
        </p:nvSpPr>
        <p:spPr/>
        <p:txBody>
          <a:bodyPr/>
          <a:lstStyle/>
          <a:p>
            <a:fld id="{EC15445E-5A97-47F1-A3BE-4DB7B32666F6}" type="slidenum">
              <a:rPr lang="en-US" smtClean="0"/>
              <a:t>‹#›</a:t>
            </a:fld>
            <a:endParaRPr lang="en-US"/>
          </a:p>
        </p:txBody>
      </p:sp>
      <p:sp>
        <p:nvSpPr>
          <p:cNvPr id="10" name="Text Placeholder 9">
            <a:extLst>
              <a:ext uri="{FF2B5EF4-FFF2-40B4-BE49-F238E27FC236}">
                <a16:creationId xmlns:a16="http://schemas.microsoft.com/office/drawing/2014/main" id="{51A3A9B2-FA13-9A41-F838-C6D1940B035B}"/>
              </a:ext>
            </a:extLst>
          </p:cNvPr>
          <p:cNvSpPr>
            <a:spLocks noGrp="1"/>
          </p:cNvSpPr>
          <p:nvPr>
            <p:ph type="body" sz="quarter" idx="13"/>
          </p:nvPr>
        </p:nvSpPr>
        <p:spPr>
          <a:xfrm>
            <a:off x="838200" y="1954213"/>
            <a:ext cx="10552113" cy="4154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861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extLst>
      <p:ext uri="{BB962C8B-B14F-4D97-AF65-F5344CB8AC3E}">
        <p14:creationId xmlns:p14="http://schemas.microsoft.com/office/powerpoint/2010/main" val="2469781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extLst>
      <p:ext uri="{BB962C8B-B14F-4D97-AF65-F5344CB8AC3E}">
        <p14:creationId xmlns:p14="http://schemas.microsoft.com/office/powerpoint/2010/main" val="4178845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extLst>
      <p:ext uri="{BB962C8B-B14F-4D97-AF65-F5344CB8AC3E}">
        <p14:creationId xmlns:p14="http://schemas.microsoft.com/office/powerpoint/2010/main" val="7092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2FBE-2B7A-9875-48EB-B68F0013C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D5A3EF-7AD2-6E5C-5EF8-771EBEC6B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38BC0-734A-E6D3-059A-ED2F99CE32D1}"/>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5" name="Footer Placeholder 4">
            <a:extLst>
              <a:ext uri="{FF2B5EF4-FFF2-40B4-BE49-F238E27FC236}">
                <a16:creationId xmlns:a16="http://schemas.microsoft.com/office/drawing/2014/main" id="{94EC7B30-ACCA-DA0C-1693-17A2F04B0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0D443-AE3C-6C85-82BD-F098647C3906}"/>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111675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47B0-20DD-518D-6284-D6A29449F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FB258-0B4B-3723-99C4-3F9A9A5913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9736F-2E2A-D0BE-7325-B411890E66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354D09-903B-9513-5239-8CA77F2A1D3A}"/>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6" name="Footer Placeholder 5">
            <a:extLst>
              <a:ext uri="{FF2B5EF4-FFF2-40B4-BE49-F238E27FC236}">
                <a16:creationId xmlns:a16="http://schemas.microsoft.com/office/drawing/2014/main" id="{4768C574-9657-E86A-A08D-F9415877B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479F4-229E-38E9-89F9-7A8F77F92379}"/>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178948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A4D3-1844-AEBE-039B-4AF2805C7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0C3651-751D-896C-A23C-19E103B0D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DB058-B565-A298-3CF3-930A9560F3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4F0C7-3A0C-C55C-5971-D1B3EE6C5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EB5ADF-6145-AE95-7BF0-36040290E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6F9BF-E747-56A2-8757-187F3046ACB4}"/>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8" name="Footer Placeholder 7">
            <a:extLst>
              <a:ext uri="{FF2B5EF4-FFF2-40B4-BE49-F238E27FC236}">
                <a16:creationId xmlns:a16="http://schemas.microsoft.com/office/drawing/2014/main" id="{427EA4EE-D21D-51A2-76CC-5AD58EA3F6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97AA9A-77DE-696B-80DE-94982E6716F1}"/>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343761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28FA-5796-F8F1-8882-8749734A04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16C88-4296-F40A-FF71-83612AAC923F}"/>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4" name="Footer Placeholder 3">
            <a:extLst>
              <a:ext uri="{FF2B5EF4-FFF2-40B4-BE49-F238E27FC236}">
                <a16:creationId xmlns:a16="http://schemas.microsoft.com/office/drawing/2014/main" id="{8D96F779-77E9-1490-C00D-CA3A01D00D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9DC828-EAFE-6114-485F-AF88F7E5A4B8}"/>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139229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2FD27-DA52-02D9-A734-BFF78CCE86DA}"/>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3" name="Footer Placeholder 2">
            <a:extLst>
              <a:ext uri="{FF2B5EF4-FFF2-40B4-BE49-F238E27FC236}">
                <a16:creationId xmlns:a16="http://schemas.microsoft.com/office/drawing/2014/main" id="{E3172E7F-2F54-28EA-6287-ADD4BB5D48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7568ED-BF71-DDFA-C969-5838B9D5C6F4}"/>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45516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18AC-7076-A3CC-DDCF-EA999EA4F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54ED2-9BF0-A68F-69CE-D3B9DD54C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FBB4DA-AF1C-C42B-6861-CD3291B58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0AFC5-6D91-9D90-6F18-4A6CAAFF4F60}"/>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6" name="Footer Placeholder 5">
            <a:extLst>
              <a:ext uri="{FF2B5EF4-FFF2-40B4-BE49-F238E27FC236}">
                <a16:creationId xmlns:a16="http://schemas.microsoft.com/office/drawing/2014/main" id="{BF16B10C-A3C3-5416-53BA-7B14DB32E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55E84-A79F-225E-5983-DDEB2E91249E}"/>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137272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7361-C4B9-9579-E7D3-D8C00E3CC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B7A0E-5945-848B-EC9E-16CD05456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D2C221-EF98-82C9-BDDE-C53F594A1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4E781-4488-09A2-88B9-CA816D1CD5CF}"/>
              </a:ext>
            </a:extLst>
          </p:cNvPr>
          <p:cNvSpPr>
            <a:spLocks noGrp="1"/>
          </p:cNvSpPr>
          <p:nvPr>
            <p:ph type="dt" sz="half" idx="10"/>
          </p:nvPr>
        </p:nvSpPr>
        <p:spPr/>
        <p:txBody>
          <a:bodyPr/>
          <a:lstStyle/>
          <a:p>
            <a:fld id="{9FF7F0CC-E99E-473B-8CF1-73FC7D1E375F}" type="datetimeFigureOut">
              <a:rPr lang="en-US" smtClean="0"/>
              <a:t>2/1/2026</a:t>
            </a:fld>
            <a:endParaRPr lang="en-US"/>
          </a:p>
        </p:txBody>
      </p:sp>
      <p:sp>
        <p:nvSpPr>
          <p:cNvPr id="6" name="Footer Placeholder 5">
            <a:extLst>
              <a:ext uri="{FF2B5EF4-FFF2-40B4-BE49-F238E27FC236}">
                <a16:creationId xmlns:a16="http://schemas.microsoft.com/office/drawing/2014/main" id="{CA47A4E6-DA4C-2CE7-D344-74A907996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76BCD4-2188-C5FB-D851-B88F0A10B16E}"/>
              </a:ext>
            </a:extLst>
          </p:cNvPr>
          <p:cNvSpPr>
            <a:spLocks noGrp="1"/>
          </p:cNvSpPr>
          <p:nvPr>
            <p:ph type="sldNum" sz="quarter" idx="12"/>
          </p:nvPr>
        </p:nvSpPr>
        <p:spPr/>
        <p:txBody>
          <a:bodyPr/>
          <a:lstStyle/>
          <a:p>
            <a:fld id="{EC15445E-5A97-47F1-A3BE-4DB7B32666F6}" type="slidenum">
              <a:rPr lang="en-US" smtClean="0"/>
              <a:t>‹#›</a:t>
            </a:fld>
            <a:endParaRPr lang="en-US"/>
          </a:p>
        </p:txBody>
      </p:sp>
    </p:spTree>
    <p:extLst>
      <p:ext uri="{BB962C8B-B14F-4D97-AF65-F5344CB8AC3E}">
        <p14:creationId xmlns:p14="http://schemas.microsoft.com/office/powerpoint/2010/main" val="234142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E1E35-8A7D-0EDB-D309-5D1779DDC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0111BF-CC0B-952E-2776-F915C8D4A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A8135-1687-7A06-D6FB-322673F68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7F0CC-E99E-473B-8CF1-73FC7D1E375F}" type="datetimeFigureOut">
              <a:rPr lang="en-US" smtClean="0"/>
              <a:t>2/1/2026</a:t>
            </a:fld>
            <a:endParaRPr lang="en-US"/>
          </a:p>
        </p:txBody>
      </p:sp>
      <p:sp>
        <p:nvSpPr>
          <p:cNvPr id="5" name="Footer Placeholder 4">
            <a:extLst>
              <a:ext uri="{FF2B5EF4-FFF2-40B4-BE49-F238E27FC236}">
                <a16:creationId xmlns:a16="http://schemas.microsoft.com/office/drawing/2014/main" id="{C508B7D2-ECDD-0373-12CC-45B8483F5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B5668F-42B6-E82F-5063-6BB004C80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5445E-5A97-47F1-A3BE-4DB7B32666F6}" type="slidenum">
              <a:rPr lang="en-US" smtClean="0"/>
              <a:t>‹#›</a:t>
            </a:fld>
            <a:endParaRPr lang="en-US"/>
          </a:p>
        </p:txBody>
      </p:sp>
    </p:spTree>
    <p:extLst>
      <p:ext uri="{BB962C8B-B14F-4D97-AF65-F5344CB8AC3E}">
        <p14:creationId xmlns:p14="http://schemas.microsoft.com/office/powerpoint/2010/main" val="9600456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extLst>
      <p:ext uri="{BB962C8B-B14F-4D97-AF65-F5344CB8AC3E}">
        <p14:creationId xmlns:p14="http://schemas.microsoft.com/office/powerpoint/2010/main" val="6760733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ligonier.org/articles/dispensationalism" TargetMode="Externa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hyperlink" Target="https://biblegraphics.com/downloads/Dispensational%20Chart%201-4%20BIG%20EN.pdf" TargetMode="Externa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learn.ligonier.org/articles/dispensationalism" TargetMode="Externa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4.xml.rels><?xml version="1.0" encoding="UTF-8" standalone="yes"?>
<Relationships xmlns="http://schemas.openxmlformats.org/package/2006/relationships"><Relationship Id="rId3" Type="http://schemas.openxmlformats.org/officeDocument/2006/relationships/hyperlink" Target="https://learn.ligonier.org/guides/covenant-theology" TargetMode="Externa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5.xml.rels><?xml version="1.0" encoding="UTF-8" standalone="yes"?>
<Relationships xmlns="http://schemas.openxmlformats.org/package/2006/relationships"><Relationship Id="rId3" Type="http://schemas.openxmlformats.org/officeDocument/2006/relationships/hyperlink" Target="https://westportexperiment.com/wp-content/uploads/2022/03/wcf-07-the-covenants.jpg" TargetMode="Externa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0867-CA6E-177E-F1EE-5BD1CED3CF2D}"/>
              </a:ext>
            </a:extLst>
          </p:cNvPr>
          <p:cNvSpPr>
            <a:spLocks noGrp="1"/>
          </p:cNvSpPr>
          <p:nvPr>
            <p:ph type="ctrTitle"/>
          </p:nvPr>
        </p:nvSpPr>
        <p:spPr>
          <a:xfrm>
            <a:off x="0" y="0"/>
            <a:ext cx="4864504" cy="1864360"/>
          </a:xfrm>
        </p:spPr>
        <p:txBody>
          <a:bodyPr>
            <a:normAutofit fontScale="90000"/>
          </a:bodyPr>
          <a:lstStyle/>
          <a:p>
            <a:r>
              <a:rPr lang="en-US" b="1" dirty="0">
                <a:latin typeface="Garamond" panose="02020404030301010803" pitchFamily="18" charset="0"/>
              </a:rPr>
              <a:t>New Covenant Theology</a:t>
            </a:r>
          </a:p>
        </p:txBody>
      </p:sp>
      <p:sp>
        <p:nvSpPr>
          <p:cNvPr id="3" name="Subtitle 2">
            <a:extLst>
              <a:ext uri="{FF2B5EF4-FFF2-40B4-BE49-F238E27FC236}">
                <a16:creationId xmlns:a16="http://schemas.microsoft.com/office/drawing/2014/main" id="{5F313691-D5EC-6E74-308F-EA02ABCF1CF7}"/>
              </a:ext>
            </a:extLst>
          </p:cNvPr>
          <p:cNvSpPr>
            <a:spLocks noGrp="1"/>
          </p:cNvSpPr>
          <p:nvPr>
            <p:ph type="subTitle" idx="1"/>
          </p:nvPr>
        </p:nvSpPr>
        <p:spPr>
          <a:xfrm>
            <a:off x="2" y="2181225"/>
            <a:ext cx="4762498" cy="4267472"/>
          </a:xfrm>
        </p:spPr>
        <p:txBody>
          <a:bodyPr>
            <a:normAutofit/>
          </a:bodyPr>
          <a:lstStyle/>
          <a:p>
            <a:pPr>
              <a:lnSpc>
                <a:spcPct val="100000"/>
              </a:lnSpc>
              <a:spcBef>
                <a:spcPts val="0"/>
              </a:spcBef>
            </a:pPr>
            <a:r>
              <a:rPr lang="en-US" sz="2800" dirty="0">
                <a:latin typeface="Garamond" panose="02020404030301010803" pitchFamily="18" charset="0"/>
              </a:rPr>
              <a:t>An Exploration of the </a:t>
            </a:r>
          </a:p>
          <a:p>
            <a:pPr>
              <a:lnSpc>
                <a:spcPct val="100000"/>
              </a:lnSpc>
              <a:spcBef>
                <a:spcPts val="0"/>
              </a:spcBef>
            </a:pPr>
            <a:r>
              <a:rPr lang="en-US" sz="2800" dirty="0">
                <a:latin typeface="Garamond" panose="02020404030301010803" pitchFamily="18" charset="0"/>
              </a:rPr>
              <a:t>Biblical Covenants </a:t>
            </a:r>
          </a:p>
          <a:p>
            <a:pPr>
              <a:lnSpc>
                <a:spcPct val="100000"/>
              </a:lnSpc>
              <a:spcBef>
                <a:spcPts val="0"/>
              </a:spcBef>
            </a:pPr>
            <a:r>
              <a:rPr lang="en-US" sz="2800" dirty="0">
                <a:latin typeface="Garamond" panose="02020404030301010803" pitchFamily="18" charset="0"/>
              </a:rPr>
              <a:t>as they Culminate in the </a:t>
            </a:r>
          </a:p>
          <a:p>
            <a:pPr>
              <a:lnSpc>
                <a:spcPct val="100000"/>
              </a:lnSpc>
              <a:spcBef>
                <a:spcPts val="0"/>
              </a:spcBef>
            </a:pPr>
            <a:r>
              <a:rPr lang="en-US" sz="2800" b="1" dirty="0">
                <a:latin typeface="Garamond" panose="02020404030301010803" pitchFamily="18" charset="0"/>
              </a:rPr>
              <a:t>New Covenant</a:t>
            </a:r>
          </a:p>
        </p:txBody>
      </p:sp>
      <p:sp>
        <p:nvSpPr>
          <p:cNvPr id="8" name="TextBox 7">
            <a:extLst>
              <a:ext uri="{FF2B5EF4-FFF2-40B4-BE49-F238E27FC236}">
                <a16:creationId xmlns:a16="http://schemas.microsoft.com/office/drawing/2014/main" id="{3D327B02-8A6C-DC3A-E8DE-11CF4AD57593}"/>
              </a:ext>
            </a:extLst>
          </p:cNvPr>
          <p:cNvSpPr txBox="1"/>
          <p:nvPr/>
        </p:nvSpPr>
        <p:spPr>
          <a:xfrm>
            <a:off x="0" y="6550223"/>
            <a:ext cx="12192000" cy="369332"/>
          </a:xfrm>
          <a:prstGeom prst="rect">
            <a:avLst/>
          </a:prstGeom>
          <a:noFill/>
        </p:spPr>
        <p:txBody>
          <a:bodyPr wrap="square" rtlCol="0">
            <a:spAutoFit/>
          </a:bodyPr>
          <a:lstStyle/>
          <a:p>
            <a:r>
              <a:rPr lang="fr-FR" dirty="0">
                <a:solidFill>
                  <a:schemeClr val="bg1">
                    <a:lumMod val="65000"/>
                  </a:schemeClr>
                </a:solidFill>
              </a:rPr>
              <a:t>Image credit – https://www.amazon.com/New-Covenant-Community-Significance-Understanding/dp/1842272489</a:t>
            </a:r>
            <a:endParaRPr lang="en-US" sz="1600" dirty="0">
              <a:solidFill>
                <a:schemeClr val="bg1">
                  <a:lumMod val="65000"/>
                </a:schemeClr>
              </a:solidFill>
            </a:endParaRPr>
          </a:p>
        </p:txBody>
      </p:sp>
      <p:pic>
        <p:nvPicPr>
          <p:cNvPr id="5" name="Picture 4">
            <a:extLst>
              <a:ext uri="{FF2B5EF4-FFF2-40B4-BE49-F238E27FC236}">
                <a16:creationId xmlns:a16="http://schemas.microsoft.com/office/drawing/2014/main" id="{53EBF9B1-ED7C-D71C-6544-630F1A804596}"/>
              </a:ext>
            </a:extLst>
          </p:cNvPr>
          <p:cNvPicPr>
            <a:picLocks noChangeAspect="1"/>
          </p:cNvPicPr>
          <p:nvPr/>
        </p:nvPicPr>
        <p:blipFill>
          <a:blip r:embed="rId2"/>
          <a:stretch>
            <a:fillRect/>
          </a:stretch>
        </p:blipFill>
        <p:spPr>
          <a:xfrm>
            <a:off x="4801597" y="0"/>
            <a:ext cx="7390404" cy="5091953"/>
          </a:xfrm>
          <a:prstGeom prst="rect">
            <a:avLst/>
          </a:prstGeom>
        </p:spPr>
      </p:pic>
    </p:spTree>
    <p:extLst>
      <p:ext uri="{BB962C8B-B14F-4D97-AF65-F5344CB8AC3E}">
        <p14:creationId xmlns:p14="http://schemas.microsoft.com/office/powerpoint/2010/main" val="393524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C55B6F4E-D7C5-B88E-28E5-5F9EAC2F8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F7FD0-CBC5-5360-8B62-534DA248E2A2}"/>
              </a:ext>
            </a:extLst>
          </p:cNvPr>
          <p:cNvSpPr>
            <a:spLocks noGrp="1"/>
          </p:cNvSpPr>
          <p:nvPr>
            <p:ph type="title"/>
          </p:nvPr>
        </p:nvSpPr>
        <p:spPr>
          <a:xfrm>
            <a:off x="0" y="63121"/>
            <a:ext cx="12192000" cy="717055"/>
          </a:xfrm>
        </p:spPr>
        <p:txBody>
          <a:bodyPr>
            <a:noAutofit/>
          </a:bodyPr>
          <a:lstStyle/>
          <a:p>
            <a:pPr algn="ctr"/>
            <a:r>
              <a:rPr lang="en-US" sz="6000" b="1" dirty="0"/>
              <a:t>The New Covenant</a:t>
            </a:r>
          </a:p>
        </p:txBody>
      </p:sp>
      <p:sp>
        <p:nvSpPr>
          <p:cNvPr id="3" name="Content Placeholder 2">
            <a:extLst>
              <a:ext uri="{FF2B5EF4-FFF2-40B4-BE49-F238E27FC236}">
                <a16:creationId xmlns:a16="http://schemas.microsoft.com/office/drawing/2014/main" id="{B2CCEC06-EEBA-AC85-0A62-BC9DF40CADA2}"/>
              </a:ext>
            </a:extLst>
          </p:cNvPr>
          <p:cNvSpPr>
            <a:spLocks noGrp="1"/>
          </p:cNvSpPr>
          <p:nvPr>
            <p:ph idx="4294967295"/>
          </p:nvPr>
        </p:nvSpPr>
        <p:spPr>
          <a:xfrm>
            <a:off x="247475" y="780177"/>
            <a:ext cx="11513890" cy="6014702"/>
          </a:xfrm>
        </p:spPr>
        <p:txBody>
          <a:bodyPr>
            <a:normAutofit/>
          </a:bodyPr>
          <a:lstStyle/>
          <a:p>
            <a:r>
              <a:rPr lang="en-US" sz="4400" b="1" dirty="0">
                <a:latin typeface="Calibri" pitchFamily="34" charset="0"/>
              </a:rPr>
              <a:t>Description:</a:t>
            </a:r>
            <a:r>
              <a:rPr lang="en-US" sz="4400" dirty="0">
                <a:latin typeface="Calibri" pitchFamily="34" charset="0"/>
              </a:rPr>
              <a:t> God’s promise to redeem His people from their sins and write His law on their hearts, giving them an eternal inheritance.</a:t>
            </a:r>
          </a:p>
          <a:p>
            <a:r>
              <a:rPr lang="en-US" sz="4400" b="1" dirty="0">
                <a:latin typeface="Calibri" pitchFamily="34" charset="0"/>
              </a:rPr>
              <a:t>Made with: </a:t>
            </a:r>
            <a:r>
              <a:rPr lang="en-US" sz="4400" dirty="0">
                <a:latin typeface="Calibri" pitchFamily="34" charset="0"/>
              </a:rPr>
              <a:t>Genuine believers since the coming of Christ</a:t>
            </a:r>
          </a:p>
          <a:p>
            <a:r>
              <a:rPr lang="en-US" sz="4400" b="1" dirty="0">
                <a:latin typeface="Calibri" pitchFamily="34" charset="0"/>
              </a:rPr>
              <a:t>Sign: </a:t>
            </a:r>
            <a:r>
              <a:rPr lang="en-US" sz="4000" dirty="0"/>
              <a:t>?</a:t>
            </a:r>
            <a:endParaRPr lang="en-US" sz="4000" dirty="0">
              <a:latin typeface="Calibri" pitchFamily="34" charset="0"/>
            </a:endParaRPr>
          </a:p>
        </p:txBody>
      </p:sp>
    </p:spTree>
    <p:extLst>
      <p:ext uri="{BB962C8B-B14F-4D97-AF65-F5344CB8AC3E}">
        <p14:creationId xmlns:p14="http://schemas.microsoft.com/office/powerpoint/2010/main" val="3989625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3151BBB2-4453-4A8A-1846-574915F21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398F8-AB56-59BB-BF8E-DA70A324D0FB}"/>
              </a:ext>
            </a:extLst>
          </p:cNvPr>
          <p:cNvSpPr>
            <a:spLocks noGrp="1"/>
          </p:cNvSpPr>
          <p:nvPr>
            <p:ph type="title"/>
          </p:nvPr>
        </p:nvSpPr>
        <p:spPr>
          <a:xfrm>
            <a:off x="0" y="0"/>
            <a:ext cx="12192000" cy="717055"/>
          </a:xfrm>
        </p:spPr>
        <p:txBody>
          <a:bodyPr>
            <a:noAutofit/>
          </a:bodyPr>
          <a:lstStyle/>
          <a:p>
            <a:pPr algn="ctr"/>
            <a:r>
              <a:rPr lang="en-US" sz="6000" b="1" dirty="0"/>
              <a:t>The New Covenant – Key Scriptures</a:t>
            </a:r>
          </a:p>
        </p:txBody>
      </p:sp>
      <p:sp>
        <p:nvSpPr>
          <p:cNvPr id="3" name="Content Placeholder 2">
            <a:extLst>
              <a:ext uri="{FF2B5EF4-FFF2-40B4-BE49-F238E27FC236}">
                <a16:creationId xmlns:a16="http://schemas.microsoft.com/office/drawing/2014/main" id="{A59BEDE4-CAB5-971A-22FB-8EC397815C46}"/>
              </a:ext>
            </a:extLst>
          </p:cNvPr>
          <p:cNvSpPr>
            <a:spLocks noGrp="1"/>
          </p:cNvSpPr>
          <p:nvPr>
            <p:ph idx="4294967295"/>
          </p:nvPr>
        </p:nvSpPr>
        <p:spPr>
          <a:xfrm>
            <a:off x="247475" y="933449"/>
            <a:ext cx="11513890" cy="5861429"/>
          </a:xfrm>
        </p:spPr>
        <p:txBody>
          <a:bodyPr>
            <a:normAutofit lnSpcReduction="10000"/>
          </a:bodyPr>
          <a:lstStyle/>
          <a:p>
            <a:r>
              <a:rPr lang="en-US" sz="3200" dirty="0"/>
              <a:t>Jeremiah 31:31-34 – </a:t>
            </a:r>
            <a:r>
              <a:rPr lang="en-US" sz="3200" i="1" dirty="0">
                <a:solidFill>
                  <a:schemeClr val="accent1">
                    <a:lumMod val="75000"/>
                  </a:schemeClr>
                </a:solidFill>
                <a:latin typeface="Cambria" panose="02040503050406030204" pitchFamily="18" charset="0"/>
                <a:ea typeface="Cambria" panose="02040503050406030204" pitchFamily="18" charset="0"/>
              </a:rPr>
              <a:t>Behold, the days are coming, declares the LORD, when I will make a </a:t>
            </a:r>
            <a:r>
              <a:rPr lang="en-US" sz="3200" b="1" i="1" dirty="0">
                <a:solidFill>
                  <a:schemeClr val="accent1">
                    <a:lumMod val="75000"/>
                  </a:schemeClr>
                </a:solidFill>
                <a:latin typeface="Cambria" panose="02040503050406030204" pitchFamily="18" charset="0"/>
                <a:ea typeface="Cambria" panose="02040503050406030204" pitchFamily="18" charset="0"/>
              </a:rPr>
              <a:t>new covenant </a:t>
            </a:r>
            <a:r>
              <a:rPr lang="en-US" sz="3200" i="1" dirty="0">
                <a:solidFill>
                  <a:schemeClr val="accent1">
                    <a:lumMod val="75000"/>
                  </a:schemeClr>
                </a:solidFill>
                <a:latin typeface="Cambria" panose="02040503050406030204" pitchFamily="18" charset="0"/>
                <a:ea typeface="Cambria" panose="02040503050406030204" pitchFamily="18" charset="0"/>
              </a:rPr>
              <a:t>with the house of Israel and the house of Judah, </a:t>
            </a:r>
            <a:r>
              <a:rPr lang="en-US" sz="3200" b="1" i="1" dirty="0">
                <a:solidFill>
                  <a:schemeClr val="accent1">
                    <a:lumMod val="75000"/>
                  </a:schemeClr>
                </a:solidFill>
                <a:latin typeface="Cambria" panose="02040503050406030204" pitchFamily="18" charset="0"/>
                <a:ea typeface="Cambria" panose="02040503050406030204" pitchFamily="18" charset="0"/>
              </a:rPr>
              <a:t>not like the covenant that I made with their fathers</a:t>
            </a:r>
            <a:r>
              <a:rPr lang="en-US" sz="3200" i="1" dirty="0">
                <a:solidFill>
                  <a:schemeClr val="accent1">
                    <a:lumMod val="75000"/>
                  </a:schemeClr>
                </a:solidFill>
                <a:latin typeface="Cambria" panose="02040503050406030204" pitchFamily="18" charset="0"/>
                <a:ea typeface="Cambria" panose="02040503050406030204" pitchFamily="18" charset="0"/>
              </a:rPr>
              <a:t> on the day when I took them by the hand to bring them out of the land of Egypt, my covenant that they broke, though I was their husband, declares the LORD. For </a:t>
            </a:r>
            <a:r>
              <a:rPr lang="en-US" sz="3200" b="1" i="1" dirty="0">
                <a:solidFill>
                  <a:schemeClr val="accent1">
                    <a:lumMod val="75000"/>
                  </a:schemeClr>
                </a:solidFill>
                <a:latin typeface="Cambria" panose="02040503050406030204" pitchFamily="18" charset="0"/>
                <a:ea typeface="Cambria" panose="02040503050406030204" pitchFamily="18" charset="0"/>
              </a:rPr>
              <a:t>this is the covenant that I will make </a:t>
            </a:r>
            <a:r>
              <a:rPr lang="en-US" sz="3200" i="1" dirty="0">
                <a:solidFill>
                  <a:schemeClr val="accent1">
                    <a:lumMod val="75000"/>
                  </a:schemeClr>
                </a:solidFill>
                <a:latin typeface="Cambria" panose="02040503050406030204" pitchFamily="18" charset="0"/>
                <a:ea typeface="Cambria" panose="02040503050406030204" pitchFamily="18" charset="0"/>
              </a:rPr>
              <a:t>with the house of Israel after those days, declares the LORD: </a:t>
            </a:r>
            <a:r>
              <a:rPr lang="en-US" sz="3200" b="1" i="1" dirty="0">
                <a:solidFill>
                  <a:schemeClr val="accent1">
                    <a:lumMod val="75000"/>
                  </a:schemeClr>
                </a:solidFill>
                <a:latin typeface="Cambria" panose="02040503050406030204" pitchFamily="18" charset="0"/>
                <a:ea typeface="Cambria" panose="02040503050406030204" pitchFamily="18" charset="0"/>
              </a:rPr>
              <a:t>I will put my law within them, and I will write it on their hearts</a:t>
            </a:r>
            <a:r>
              <a:rPr lang="en-US" sz="3200" i="1" dirty="0">
                <a:solidFill>
                  <a:schemeClr val="accent1">
                    <a:lumMod val="75000"/>
                  </a:schemeClr>
                </a:solidFill>
                <a:latin typeface="Cambria" panose="02040503050406030204" pitchFamily="18" charset="0"/>
                <a:ea typeface="Cambria" panose="02040503050406030204" pitchFamily="18" charset="0"/>
              </a:rPr>
              <a:t>. And I will be their God, and they shall be my people. And </a:t>
            </a:r>
            <a:r>
              <a:rPr lang="en-US" sz="3200" b="1" i="1" dirty="0">
                <a:solidFill>
                  <a:schemeClr val="accent1">
                    <a:lumMod val="75000"/>
                  </a:schemeClr>
                </a:solidFill>
                <a:latin typeface="Cambria" panose="02040503050406030204" pitchFamily="18" charset="0"/>
                <a:ea typeface="Cambria" panose="02040503050406030204" pitchFamily="18" charset="0"/>
              </a:rPr>
              <a:t>no longer shall each one teach his neighbor and each his brother, saying, 'Know the LORD,' for they shall all know me, from the least of them to the greatest</a:t>
            </a:r>
            <a:r>
              <a:rPr lang="en-US" sz="3200" i="1" dirty="0">
                <a:solidFill>
                  <a:schemeClr val="accent1">
                    <a:lumMod val="75000"/>
                  </a:schemeClr>
                </a:solidFill>
                <a:latin typeface="Cambria" panose="02040503050406030204" pitchFamily="18" charset="0"/>
                <a:ea typeface="Cambria" panose="02040503050406030204" pitchFamily="18" charset="0"/>
              </a:rPr>
              <a:t>, declares the LORD. For I will forgive their iniquity, and I will remember their sin no more. </a:t>
            </a:r>
          </a:p>
          <a:p>
            <a:endParaRPr lang="en-US" sz="3200" i="1" dirty="0">
              <a:solidFill>
                <a:srgbClr val="0033CC"/>
              </a:solidFill>
              <a:latin typeface="Cambria" panose="02040503050406030204" pitchFamily="18" charset="0"/>
              <a:ea typeface="Cambria" panose="02040503050406030204" pitchFamily="18" charset="0"/>
            </a:endParaRPr>
          </a:p>
          <a:p>
            <a:endParaRPr lang="en-US" sz="3200" i="1" dirty="0">
              <a:solidFill>
                <a:srgbClr val="0033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56265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FDFE822F-B169-4B83-DEA8-91E2FEFFC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0C1E2-3209-6F66-CDEF-FD80019BE9D7}"/>
              </a:ext>
            </a:extLst>
          </p:cNvPr>
          <p:cNvSpPr>
            <a:spLocks noGrp="1"/>
          </p:cNvSpPr>
          <p:nvPr>
            <p:ph type="title"/>
          </p:nvPr>
        </p:nvSpPr>
        <p:spPr>
          <a:xfrm>
            <a:off x="0" y="0"/>
            <a:ext cx="12192000" cy="717055"/>
          </a:xfrm>
        </p:spPr>
        <p:txBody>
          <a:bodyPr>
            <a:noAutofit/>
          </a:bodyPr>
          <a:lstStyle/>
          <a:p>
            <a:pPr algn="ctr"/>
            <a:r>
              <a:rPr lang="en-US" sz="6000" b="1" dirty="0"/>
              <a:t>The New Covenant – Key Scriptures</a:t>
            </a:r>
          </a:p>
        </p:txBody>
      </p:sp>
      <p:sp>
        <p:nvSpPr>
          <p:cNvPr id="3" name="Content Placeholder 2">
            <a:extLst>
              <a:ext uri="{FF2B5EF4-FFF2-40B4-BE49-F238E27FC236}">
                <a16:creationId xmlns:a16="http://schemas.microsoft.com/office/drawing/2014/main" id="{A3942BE4-A73E-0C8F-8D1E-30DF696F0BF3}"/>
              </a:ext>
            </a:extLst>
          </p:cNvPr>
          <p:cNvSpPr>
            <a:spLocks noGrp="1"/>
          </p:cNvSpPr>
          <p:nvPr>
            <p:ph idx="4294967295"/>
          </p:nvPr>
        </p:nvSpPr>
        <p:spPr>
          <a:xfrm>
            <a:off x="247475" y="942975"/>
            <a:ext cx="11513890" cy="5851904"/>
          </a:xfrm>
        </p:spPr>
        <p:txBody>
          <a:bodyPr>
            <a:normAutofit fontScale="92500"/>
          </a:bodyPr>
          <a:lstStyle/>
          <a:p>
            <a:r>
              <a:rPr lang="en-US" sz="3200" dirty="0"/>
              <a:t>Luke 22:20b (cf. 1Cor 11:25) – </a:t>
            </a:r>
            <a:r>
              <a:rPr lang="en-US" sz="3200" i="1" dirty="0">
                <a:solidFill>
                  <a:schemeClr val="accent1">
                    <a:lumMod val="75000"/>
                  </a:schemeClr>
                </a:solidFill>
                <a:latin typeface="Cambria" panose="02040503050406030204" pitchFamily="18" charset="0"/>
                <a:ea typeface="Cambria" panose="02040503050406030204" pitchFamily="18" charset="0"/>
              </a:rPr>
              <a:t>This cup that is poured out for you is the </a:t>
            </a:r>
            <a:r>
              <a:rPr lang="en-US" sz="3200" b="1" i="1" dirty="0">
                <a:solidFill>
                  <a:schemeClr val="accent1">
                    <a:lumMod val="75000"/>
                  </a:schemeClr>
                </a:solidFill>
                <a:latin typeface="Cambria" panose="02040503050406030204" pitchFamily="18" charset="0"/>
                <a:ea typeface="Cambria" panose="02040503050406030204" pitchFamily="18" charset="0"/>
              </a:rPr>
              <a:t>new covenant </a:t>
            </a:r>
            <a:r>
              <a:rPr lang="en-US" sz="3200" i="1" dirty="0">
                <a:solidFill>
                  <a:schemeClr val="accent1">
                    <a:lumMod val="75000"/>
                  </a:schemeClr>
                </a:solidFill>
                <a:latin typeface="Cambria" panose="02040503050406030204" pitchFamily="18" charset="0"/>
                <a:ea typeface="Cambria" panose="02040503050406030204" pitchFamily="18" charset="0"/>
              </a:rPr>
              <a:t>in my blood. </a:t>
            </a:r>
          </a:p>
          <a:p>
            <a:r>
              <a:rPr lang="en-US" sz="3200" dirty="0"/>
              <a:t> Hebrews 9:15 – </a:t>
            </a:r>
            <a:r>
              <a:rPr lang="en-US" sz="3200" b="1" i="1" dirty="0">
                <a:solidFill>
                  <a:schemeClr val="accent1">
                    <a:lumMod val="75000"/>
                  </a:schemeClr>
                </a:solidFill>
                <a:latin typeface="Cambria" panose="02040503050406030204" pitchFamily="18" charset="0"/>
                <a:ea typeface="Cambria" panose="02040503050406030204" pitchFamily="18" charset="0"/>
              </a:rPr>
              <a:t>Therefore [Christ] is the mediator of a new covenant</a:t>
            </a:r>
            <a:r>
              <a:rPr lang="en-US" sz="3200" i="1" dirty="0">
                <a:solidFill>
                  <a:schemeClr val="accent1">
                    <a:lumMod val="75000"/>
                  </a:schemeClr>
                </a:solidFill>
                <a:latin typeface="Cambria" panose="02040503050406030204" pitchFamily="18" charset="0"/>
                <a:ea typeface="Cambria" panose="02040503050406030204" pitchFamily="18" charset="0"/>
              </a:rPr>
              <a:t>, so that those who are called may receive the promised eternal inheritance, since a death has occurred that redeems them from the transgressions committed under the first covenant. </a:t>
            </a:r>
          </a:p>
          <a:p>
            <a:r>
              <a:rPr lang="en-US" sz="3200" dirty="0"/>
              <a:t>2 Corinthians 3:6-8 – </a:t>
            </a:r>
            <a:r>
              <a:rPr lang="en-US" sz="3200" i="1" dirty="0">
                <a:solidFill>
                  <a:schemeClr val="accent1">
                    <a:lumMod val="75000"/>
                  </a:schemeClr>
                </a:solidFill>
                <a:latin typeface="Cambria" panose="02040503050406030204" pitchFamily="18" charset="0"/>
                <a:ea typeface="Cambria" panose="02040503050406030204" pitchFamily="18" charset="0"/>
              </a:rPr>
              <a:t>[God] has made us sufficient to be ministers of a </a:t>
            </a:r>
            <a:r>
              <a:rPr lang="en-US" sz="3200" b="1" i="1" dirty="0">
                <a:solidFill>
                  <a:schemeClr val="accent1">
                    <a:lumMod val="75000"/>
                  </a:schemeClr>
                </a:solidFill>
                <a:latin typeface="Cambria" panose="02040503050406030204" pitchFamily="18" charset="0"/>
                <a:ea typeface="Cambria" panose="02040503050406030204" pitchFamily="18" charset="0"/>
              </a:rPr>
              <a:t>new covenant, not of the letter but of the Spirit</a:t>
            </a:r>
            <a:r>
              <a:rPr lang="en-US" sz="3200" i="1" dirty="0">
                <a:solidFill>
                  <a:schemeClr val="accent1">
                    <a:lumMod val="75000"/>
                  </a:schemeClr>
                </a:solidFill>
                <a:latin typeface="Cambria" panose="02040503050406030204" pitchFamily="18" charset="0"/>
                <a:ea typeface="Cambria" panose="02040503050406030204" pitchFamily="18" charset="0"/>
              </a:rPr>
              <a:t>. For the letter kills, but the Spirit gives life. Now if </a:t>
            </a:r>
            <a:r>
              <a:rPr lang="en-US" sz="3200" b="1" i="1" dirty="0">
                <a:solidFill>
                  <a:schemeClr val="accent1">
                    <a:lumMod val="75000"/>
                  </a:schemeClr>
                </a:solidFill>
                <a:latin typeface="Cambria" panose="02040503050406030204" pitchFamily="18" charset="0"/>
                <a:ea typeface="Cambria" panose="02040503050406030204" pitchFamily="18" charset="0"/>
              </a:rPr>
              <a:t>the ministry of death, carved in letters on stone</a:t>
            </a:r>
            <a:r>
              <a:rPr lang="en-US" sz="3200" i="1" dirty="0">
                <a:solidFill>
                  <a:schemeClr val="accent1">
                    <a:lumMod val="75000"/>
                  </a:schemeClr>
                </a:solidFill>
                <a:latin typeface="Cambria" panose="02040503050406030204" pitchFamily="18" charset="0"/>
                <a:ea typeface="Cambria" panose="02040503050406030204" pitchFamily="18" charset="0"/>
              </a:rPr>
              <a:t>, came with such glory that the Israelites could not gaze at Moses' face because of its glory, which was being brought to an end, will not </a:t>
            </a:r>
            <a:r>
              <a:rPr lang="en-US" sz="3200" b="1" i="1" dirty="0">
                <a:solidFill>
                  <a:schemeClr val="accent1">
                    <a:lumMod val="75000"/>
                  </a:schemeClr>
                </a:solidFill>
                <a:latin typeface="Cambria" panose="02040503050406030204" pitchFamily="18" charset="0"/>
                <a:ea typeface="Cambria" panose="02040503050406030204" pitchFamily="18" charset="0"/>
              </a:rPr>
              <a:t>the ministry of the Spirit </a:t>
            </a:r>
            <a:r>
              <a:rPr lang="en-US" sz="3200" i="1" dirty="0">
                <a:solidFill>
                  <a:schemeClr val="accent1">
                    <a:lumMod val="75000"/>
                  </a:schemeClr>
                </a:solidFill>
                <a:latin typeface="Cambria" panose="02040503050406030204" pitchFamily="18" charset="0"/>
                <a:ea typeface="Cambria" panose="02040503050406030204" pitchFamily="18" charset="0"/>
              </a:rPr>
              <a:t>have even more glory? </a:t>
            </a:r>
          </a:p>
          <a:p>
            <a:r>
              <a:rPr lang="en-US" sz="3200" i="1" dirty="0">
                <a:solidFill>
                  <a:srgbClr val="0033CC"/>
                </a:solidFill>
                <a:latin typeface="Cambria" panose="02040503050406030204" pitchFamily="18" charset="0"/>
                <a:ea typeface="Cambria" panose="02040503050406030204" pitchFamily="18" charset="0"/>
              </a:rPr>
              <a:t> </a:t>
            </a:r>
          </a:p>
          <a:p>
            <a:endParaRPr lang="en-US" sz="3200" i="1" dirty="0">
              <a:solidFill>
                <a:srgbClr val="0033CC"/>
              </a:solidFill>
              <a:latin typeface="Cambria" panose="02040503050406030204" pitchFamily="18" charset="0"/>
              <a:ea typeface="Cambria" panose="02040503050406030204" pitchFamily="18" charset="0"/>
            </a:endParaRPr>
          </a:p>
          <a:p>
            <a:endParaRPr lang="en-US" sz="3200" i="1" dirty="0">
              <a:solidFill>
                <a:srgbClr val="0033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7581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94B74A5B-CCD4-BD9C-AE9A-26010B39E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64AE7-3FFA-3245-FE8D-0AFBDE759E53}"/>
              </a:ext>
            </a:extLst>
          </p:cNvPr>
          <p:cNvSpPr>
            <a:spLocks noGrp="1"/>
          </p:cNvSpPr>
          <p:nvPr>
            <p:ph type="title"/>
          </p:nvPr>
        </p:nvSpPr>
        <p:spPr>
          <a:xfrm>
            <a:off x="0" y="63121"/>
            <a:ext cx="12192000" cy="717055"/>
          </a:xfrm>
        </p:spPr>
        <p:txBody>
          <a:bodyPr>
            <a:noAutofit/>
          </a:bodyPr>
          <a:lstStyle/>
          <a:p>
            <a:pPr algn="ctr"/>
            <a:r>
              <a:rPr lang="en-US" sz="6000" b="1" dirty="0"/>
              <a:t>The New Covenant - Summary</a:t>
            </a:r>
          </a:p>
        </p:txBody>
      </p:sp>
      <p:sp>
        <p:nvSpPr>
          <p:cNvPr id="3" name="Content Placeholder 2">
            <a:extLst>
              <a:ext uri="{FF2B5EF4-FFF2-40B4-BE49-F238E27FC236}">
                <a16:creationId xmlns:a16="http://schemas.microsoft.com/office/drawing/2014/main" id="{40C5D7B7-C226-EDC1-F2A1-54E25314D4B1}"/>
              </a:ext>
            </a:extLst>
          </p:cNvPr>
          <p:cNvSpPr>
            <a:spLocks noGrp="1"/>
          </p:cNvSpPr>
          <p:nvPr>
            <p:ph idx="4294967295"/>
          </p:nvPr>
        </p:nvSpPr>
        <p:spPr>
          <a:xfrm>
            <a:off x="130629" y="780177"/>
            <a:ext cx="11930741" cy="6014702"/>
          </a:xfrm>
        </p:spPr>
        <p:txBody>
          <a:bodyPr>
            <a:normAutofit fontScale="55000" lnSpcReduction="20000"/>
          </a:bodyPr>
          <a:lstStyle/>
          <a:p>
            <a:r>
              <a:rPr lang="en-US" sz="5100" dirty="0">
                <a:latin typeface="Calibri" pitchFamily="34" charset="0"/>
              </a:rPr>
              <a:t>Was established by Jesus’ blood sacrifice on the cross (1 Cor. 11:25)</a:t>
            </a:r>
          </a:p>
          <a:p>
            <a:r>
              <a:rPr lang="en-US" sz="5100" dirty="0">
                <a:latin typeface="Calibri" pitchFamily="34" charset="0"/>
              </a:rPr>
              <a:t>Includes </a:t>
            </a:r>
            <a:r>
              <a:rPr lang="en-US" sz="5100" b="1" i="1" dirty="0">
                <a:latin typeface="Calibri" pitchFamily="34" charset="0"/>
              </a:rPr>
              <a:t>only regenerate </a:t>
            </a:r>
            <a:r>
              <a:rPr lang="en-US" sz="5100" dirty="0">
                <a:latin typeface="Calibri" pitchFamily="34" charset="0"/>
              </a:rPr>
              <a:t>people (those who “</a:t>
            </a:r>
            <a:r>
              <a:rPr lang="en-US" sz="5100" i="1" dirty="0">
                <a:solidFill>
                  <a:schemeClr val="accent1">
                    <a:lumMod val="75000"/>
                  </a:schemeClr>
                </a:solidFill>
                <a:latin typeface="Cambria" panose="02040503050406030204" pitchFamily="18" charset="0"/>
                <a:ea typeface="Cambria" panose="02040503050406030204" pitchFamily="18" charset="0"/>
              </a:rPr>
              <a:t>know the Lord</a:t>
            </a:r>
            <a:r>
              <a:rPr lang="en-US" sz="5100" dirty="0">
                <a:latin typeface="Calibri" pitchFamily="34" charset="0"/>
              </a:rPr>
              <a:t>”) (Jer. 31:31-34)</a:t>
            </a:r>
          </a:p>
          <a:p>
            <a:r>
              <a:rPr lang="en-US" sz="5100" dirty="0">
                <a:latin typeface="Calibri" pitchFamily="34" charset="0"/>
              </a:rPr>
              <a:t>Is characterized by the </a:t>
            </a:r>
            <a:r>
              <a:rPr lang="en-US" sz="5100" b="1" i="1" dirty="0">
                <a:latin typeface="Calibri" pitchFamily="34" charset="0"/>
              </a:rPr>
              <a:t>Holy Spirit indwelling </a:t>
            </a:r>
            <a:r>
              <a:rPr lang="en-US" sz="5100" dirty="0">
                <a:latin typeface="Calibri" pitchFamily="34" charset="0"/>
              </a:rPr>
              <a:t>the hearts of </a:t>
            </a:r>
            <a:r>
              <a:rPr lang="en-US" sz="5100" b="1" i="1" dirty="0">
                <a:latin typeface="Calibri" pitchFamily="34" charset="0"/>
              </a:rPr>
              <a:t>all</a:t>
            </a:r>
            <a:r>
              <a:rPr lang="en-US" sz="5100" dirty="0">
                <a:latin typeface="Calibri" pitchFamily="34" charset="0"/>
              </a:rPr>
              <a:t> of God’s people (2 Cor. 3:6 – see also: Acts 2:17; 2 Corinthians 1:22; 1 Corinthians 12:13)</a:t>
            </a:r>
          </a:p>
          <a:p>
            <a:r>
              <a:rPr lang="en-US" sz="5100" dirty="0">
                <a:latin typeface="Calibri" pitchFamily="34" charset="0"/>
              </a:rPr>
              <a:t>Includes </a:t>
            </a:r>
            <a:r>
              <a:rPr lang="en-US" sz="5100" b="1" i="1" dirty="0">
                <a:latin typeface="Calibri" pitchFamily="34" charset="0"/>
              </a:rPr>
              <a:t>Jews and Gentiles </a:t>
            </a:r>
            <a:r>
              <a:rPr lang="en-US" sz="5100" dirty="0">
                <a:latin typeface="Calibri" pitchFamily="34" charset="0"/>
              </a:rPr>
              <a:t>on an </a:t>
            </a:r>
            <a:r>
              <a:rPr lang="en-US" sz="5100" b="1" i="1" dirty="0">
                <a:latin typeface="Calibri" pitchFamily="34" charset="0"/>
              </a:rPr>
              <a:t>equal basis </a:t>
            </a:r>
            <a:r>
              <a:rPr lang="en-US" sz="5100" dirty="0">
                <a:latin typeface="Calibri" pitchFamily="34" charset="0"/>
              </a:rPr>
              <a:t>before God (Ephesians 2:11-18)</a:t>
            </a:r>
          </a:p>
          <a:p>
            <a:r>
              <a:rPr lang="en-US" sz="5100" dirty="0">
                <a:latin typeface="Calibri" pitchFamily="34" charset="0"/>
              </a:rPr>
              <a:t>Believers in the New Covenant are </a:t>
            </a:r>
            <a:r>
              <a:rPr lang="en-US" sz="5100" b="1" i="1" dirty="0">
                <a:latin typeface="Calibri" pitchFamily="34" charset="0"/>
              </a:rPr>
              <a:t>not</a:t>
            </a:r>
            <a:r>
              <a:rPr lang="en-US" sz="5100" dirty="0">
                <a:latin typeface="Calibri" pitchFamily="34" charset="0"/>
              </a:rPr>
              <a:t> under the Law of Moses, </a:t>
            </a:r>
            <a:r>
              <a:rPr lang="en-US" sz="5100" b="1" i="1" dirty="0">
                <a:latin typeface="Calibri" pitchFamily="34" charset="0"/>
              </a:rPr>
              <a:t>instead</a:t>
            </a:r>
            <a:r>
              <a:rPr lang="en-US" sz="5100" dirty="0">
                <a:latin typeface="Calibri" pitchFamily="34" charset="0"/>
              </a:rPr>
              <a:t> they are under the “</a:t>
            </a:r>
            <a:r>
              <a:rPr lang="en-US" sz="5100" i="1" dirty="0">
                <a:solidFill>
                  <a:schemeClr val="accent1">
                    <a:lumMod val="75000"/>
                  </a:schemeClr>
                </a:solidFill>
                <a:latin typeface="Cambria" panose="02040503050406030204" pitchFamily="18" charset="0"/>
                <a:ea typeface="Cambria" panose="02040503050406030204" pitchFamily="18" charset="0"/>
              </a:rPr>
              <a:t>Law of Christ</a:t>
            </a:r>
            <a:r>
              <a:rPr lang="en-US" sz="5100" dirty="0">
                <a:latin typeface="Calibri" pitchFamily="34" charset="0"/>
              </a:rPr>
              <a:t>” (1 Corinthians 9:19-21; Galatians 6:2)</a:t>
            </a:r>
          </a:p>
          <a:p>
            <a:r>
              <a:rPr lang="en-US" sz="5100" dirty="0">
                <a:latin typeface="Calibri" pitchFamily="34" charset="0"/>
              </a:rPr>
              <a:t>There are a number of places in scripture (especially in the Old Testament) where the New Covenant is referenced</a:t>
            </a:r>
            <a:r>
              <a:rPr lang="en-US" sz="5100" b="1" i="1" dirty="0">
                <a:latin typeface="Calibri" pitchFamily="34" charset="0"/>
              </a:rPr>
              <a:t> </a:t>
            </a:r>
            <a:r>
              <a:rPr lang="en-US" sz="5100" dirty="0">
                <a:latin typeface="Calibri" pitchFamily="34" charset="0"/>
              </a:rPr>
              <a:t>by </a:t>
            </a:r>
            <a:r>
              <a:rPr lang="en-US" sz="5100" b="1" i="1" dirty="0">
                <a:latin typeface="Calibri" pitchFamily="34" charset="0"/>
              </a:rPr>
              <a:t>other</a:t>
            </a:r>
            <a:r>
              <a:rPr lang="en-US" sz="5100" dirty="0">
                <a:latin typeface="Calibri" pitchFamily="34" charset="0"/>
              </a:rPr>
              <a:t> terms such as:</a:t>
            </a:r>
          </a:p>
          <a:p>
            <a:pPr lvl="1"/>
            <a:r>
              <a:rPr lang="en-US" sz="4700" b="1" dirty="0">
                <a:latin typeface="Calibri" pitchFamily="34" charset="0"/>
              </a:rPr>
              <a:t>Everlasting Covenant</a:t>
            </a:r>
            <a:r>
              <a:rPr lang="en-US" sz="4700" dirty="0">
                <a:latin typeface="Calibri" pitchFamily="34" charset="0"/>
              </a:rPr>
              <a:t> (Jer. 32:36-41; 50:2-5; Ezek 37:15-28 (esp. v.26); Isaiah 55:1-5; 61:8-9; Heb 13:20)</a:t>
            </a:r>
          </a:p>
          <a:p>
            <a:pPr lvl="1"/>
            <a:r>
              <a:rPr lang="en-US" sz="4700" b="1" dirty="0">
                <a:latin typeface="Calibri" pitchFamily="34" charset="0"/>
              </a:rPr>
              <a:t>Covenant of Peace</a:t>
            </a:r>
            <a:r>
              <a:rPr lang="en-US" sz="4700" dirty="0">
                <a:latin typeface="Calibri" pitchFamily="34" charset="0"/>
              </a:rPr>
              <a:t> (Isaiah 54:1-10 (esp. vv.9-10); Ezek 34:20-31 (esp. v.25); 37:15-18 (esp. v.26)</a:t>
            </a:r>
          </a:p>
          <a:p>
            <a:pPr lvl="1"/>
            <a:r>
              <a:rPr lang="en-US" sz="4700" b="1" dirty="0">
                <a:latin typeface="Calibri" pitchFamily="34" charset="0"/>
              </a:rPr>
              <a:t>Promise of a new heart and a new spirit</a:t>
            </a:r>
            <a:r>
              <a:rPr lang="en-US" sz="4700" dirty="0">
                <a:latin typeface="Calibri" pitchFamily="34" charset="0"/>
              </a:rPr>
              <a:t> (Ezek 11:18-21; 18:30-32; 36:24-32 (esp. v.26) [cf. Isa. 59:21]</a:t>
            </a:r>
          </a:p>
          <a:p>
            <a:endParaRPr lang="en-US" sz="3600" dirty="0">
              <a:latin typeface="Calibri" pitchFamily="34" charset="0"/>
            </a:endParaRPr>
          </a:p>
          <a:p>
            <a:endParaRPr lang="en-US" sz="3600" dirty="0">
              <a:latin typeface="Calibri" pitchFamily="34" charset="0"/>
            </a:endParaRPr>
          </a:p>
        </p:txBody>
      </p:sp>
    </p:spTree>
    <p:extLst>
      <p:ext uri="{BB962C8B-B14F-4D97-AF65-F5344CB8AC3E}">
        <p14:creationId xmlns:p14="http://schemas.microsoft.com/office/powerpoint/2010/main" val="3711555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1676400"/>
            <a:ext cx="8305800" cy="4114800"/>
            <a:chOff x="432" y="1056"/>
            <a:chExt cx="4752" cy="2592"/>
          </a:xfrm>
        </p:grpSpPr>
        <p:grpSp>
          <p:nvGrpSpPr>
            <p:cNvPr id="57422" name="Group 3"/>
            <p:cNvGrpSpPr>
              <a:grpSpLocks/>
            </p:cNvGrpSpPr>
            <p:nvPr/>
          </p:nvGrpSpPr>
          <p:grpSpPr bwMode="auto">
            <a:xfrm>
              <a:off x="432" y="1056"/>
              <a:ext cx="4752" cy="2592"/>
              <a:chOff x="432" y="1056"/>
              <a:chExt cx="4752" cy="2592"/>
            </a:xfrm>
          </p:grpSpPr>
          <p:sp>
            <p:nvSpPr>
              <p:cNvPr id="57425" name="AutoShape 4"/>
              <p:cNvSpPr>
                <a:spLocks noChangeArrowheads="1"/>
              </p:cNvSpPr>
              <p:nvPr/>
            </p:nvSpPr>
            <p:spPr bwMode="auto">
              <a:xfrm flipH="1">
                <a:off x="576" y="1056"/>
                <a:ext cx="4608" cy="2592"/>
              </a:xfrm>
              <a:prstGeom prst="homePlate">
                <a:avLst>
                  <a:gd name="adj" fmla="val 16938"/>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426" name="Rectangle 5"/>
              <p:cNvSpPr>
                <a:spLocks noChangeArrowheads="1"/>
              </p:cNvSpPr>
              <p:nvPr/>
            </p:nvSpPr>
            <p:spPr bwMode="auto">
              <a:xfrm>
                <a:off x="432" y="2304"/>
                <a:ext cx="336" cy="96"/>
              </a:xfrm>
              <a:prstGeom prst="rect">
                <a:avLst/>
              </a:prstGeom>
              <a:solidFill>
                <a:srgbClr val="FFFF00"/>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grpSp>
        <p:sp>
          <p:nvSpPr>
            <p:cNvPr id="57423" name="Text Box 6"/>
            <p:cNvSpPr txBox="1">
              <a:spLocks noChangeArrowheads="1"/>
            </p:cNvSpPr>
            <p:nvPr/>
          </p:nvSpPr>
          <p:spPr bwMode="auto">
            <a:xfrm>
              <a:off x="960" y="1056"/>
              <a:ext cx="1566"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Gentiles (The Nations of the World)</a:t>
              </a:r>
            </a:p>
          </p:txBody>
        </p:sp>
        <p:sp>
          <p:nvSpPr>
            <p:cNvPr id="57424" name="Text Box 7"/>
            <p:cNvSpPr txBox="1">
              <a:spLocks noChangeArrowheads="1"/>
            </p:cNvSpPr>
            <p:nvPr/>
          </p:nvSpPr>
          <p:spPr bwMode="auto">
            <a:xfrm>
              <a:off x="960" y="3456"/>
              <a:ext cx="1566"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Gentiles (The Nations of the World)</a:t>
              </a:r>
            </a:p>
          </p:txBody>
        </p:sp>
      </p:grpSp>
      <p:grpSp>
        <p:nvGrpSpPr>
          <p:cNvPr id="4" name="Group 8"/>
          <p:cNvGrpSpPr>
            <a:grpSpLocks/>
          </p:cNvGrpSpPr>
          <p:nvPr/>
        </p:nvGrpSpPr>
        <p:grpSpPr bwMode="auto">
          <a:xfrm>
            <a:off x="2667000" y="2057400"/>
            <a:ext cx="7848600" cy="3352800"/>
            <a:chOff x="720" y="1296"/>
            <a:chExt cx="4944" cy="2112"/>
          </a:xfrm>
        </p:grpSpPr>
        <p:sp>
          <p:nvSpPr>
            <p:cNvPr id="57419" name="AutoShape 9"/>
            <p:cNvSpPr>
              <a:spLocks noChangeArrowheads="1"/>
            </p:cNvSpPr>
            <p:nvPr/>
          </p:nvSpPr>
          <p:spPr bwMode="auto">
            <a:xfrm flipH="1">
              <a:off x="720" y="1296"/>
              <a:ext cx="4944" cy="2112"/>
            </a:xfrm>
            <a:prstGeom prst="homePlate">
              <a:avLst>
                <a:gd name="adj" fmla="val 22304"/>
              </a:avLst>
            </a:prstGeom>
            <a:solidFill>
              <a:srgbClr val="FFCC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420" name="Text Box 10"/>
            <p:cNvSpPr txBox="1">
              <a:spLocks noChangeArrowheads="1"/>
            </p:cNvSpPr>
            <p:nvPr/>
          </p:nvSpPr>
          <p:spPr bwMode="auto">
            <a:xfrm>
              <a:off x="1152" y="3216"/>
              <a:ext cx="1333"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Jews (The Nation of Israel)</a:t>
              </a:r>
            </a:p>
          </p:txBody>
        </p:sp>
        <p:sp>
          <p:nvSpPr>
            <p:cNvPr id="57421" name="Text Box 11"/>
            <p:cNvSpPr txBox="1">
              <a:spLocks noChangeArrowheads="1"/>
            </p:cNvSpPr>
            <p:nvPr/>
          </p:nvSpPr>
          <p:spPr bwMode="auto">
            <a:xfrm>
              <a:off x="1104" y="1296"/>
              <a:ext cx="1333"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Jews (The Nation of Israel)</a:t>
              </a:r>
            </a:p>
          </p:txBody>
        </p:sp>
      </p:grpSp>
      <p:grpSp>
        <p:nvGrpSpPr>
          <p:cNvPr id="5" name="Group 12"/>
          <p:cNvGrpSpPr>
            <a:grpSpLocks/>
          </p:cNvGrpSpPr>
          <p:nvPr/>
        </p:nvGrpSpPr>
        <p:grpSpPr bwMode="auto">
          <a:xfrm>
            <a:off x="6934202" y="2057400"/>
            <a:ext cx="3581401" cy="3352800"/>
            <a:chOff x="3408" y="1296"/>
            <a:chExt cx="2256" cy="2112"/>
          </a:xfrm>
        </p:grpSpPr>
        <p:sp>
          <p:nvSpPr>
            <p:cNvPr id="57417" name="AutoShape 13"/>
            <p:cNvSpPr>
              <a:spLocks noChangeArrowheads="1"/>
            </p:cNvSpPr>
            <p:nvPr/>
          </p:nvSpPr>
          <p:spPr bwMode="auto">
            <a:xfrm flipH="1">
              <a:off x="3408" y="1296"/>
              <a:ext cx="2256" cy="2112"/>
            </a:xfrm>
            <a:prstGeom prst="homePlate">
              <a:avLst>
                <a:gd name="adj" fmla="val 10177"/>
              </a:avLst>
            </a:prstGeom>
            <a:solidFill>
              <a:srgbClr val="66FF33"/>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418" name="Text Box 14"/>
            <p:cNvSpPr txBox="1">
              <a:spLocks noChangeArrowheads="1"/>
            </p:cNvSpPr>
            <p:nvPr/>
          </p:nvSpPr>
          <p:spPr bwMode="auto">
            <a:xfrm>
              <a:off x="4025" y="1344"/>
              <a:ext cx="1374" cy="64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dirty="0">
                  <a:solidFill>
                    <a:srgbClr val="000000"/>
                  </a:solidFill>
                  <a:latin typeface="Arial" pitchFamily="34" charset="0"/>
                </a:rPr>
                <a:t>A </a:t>
              </a:r>
              <a:r>
                <a:rPr lang="en-US" sz="1200" b="1" i="1" dirty="0">
                  <a:solidFill>
                    <a:srgbClr val="000000"/>
                  </a:solidFill>
                  <a:latin typeface="Arial" pitchFamily="34" charset="0"/>
                </a:rPr>
                <a:t>New</a:t>
              </a:r>
              <a:r>
                <a:rPr lang="en-US" sz="1200" b="1" dirty="0">
                  <a:solidFill>
                    <a:srgbClr val="000000"/>
                  </a:solidFill>
                  <a:latin typeface="Arial" pitchFamily="34" charset="0"/>
                </a:rPr>
                <a:t> Nation – </a:t>
              </a:r>
            </a:p>
            <a:p>
              <a:pPr algn="ctr" eaLnBrk="0" fontAlgn="base" hangingPunct="0">
                <a:spcBef>
                  <a:spcPct val="0"/>
                </a:spcBef>
                <a:spcAft>
                  <a:spcPct val="0"/>
                </a:spcAft>
              </a:pPr>
              <a:r>
                <a:rPr lang="en-US" sz="1200" b="1" dirty="0">
                  <a:solidFill>
                    <a:srgbClr val="000000"/>
                  </a:solidFill>
                  <a:latin typeface="Arial" pitchFamily="34" charset="0"/>
                </a:rPr>
                <a:t>The Church (Christ’s Body)</a:t>
              </a:r>
            </a:p>
            <a:p>
              <a:pPr algn="ctr" eaLnBrk="0" fontAlgn="base" hangingPunct="0">
                <a:spcBef>
                  <a:spcPct val="0"/>
                </a:spcBef>
                <a:spcAft>
                  <a:spcPct val="0"/>
                </a:spcAft>
              </a:pPr>
              <a:r>
                <a:rPr lang="en-US" sz="1200" b="1" dirty="0">
                  <a:solidFill>
                    <a:srgbClr val="000000"/>
                  </a:solidFill>
                  <a:latin typeface="Arial" pitchFamily="34" charset="0"/>
                </a:rPr>
                <a:t>Composed of Believing</a:t>
              </a:r>
            </a:p>
            <a:p>
              <a:pPr algn="ctr" eaLnBrk="0" fontAlgn="base" hangingPunct="0">
                <a:spcBef>
                  <a:spcPct val="0"/>
                </a:spcBef>
                <a:spcAft>
                  <a:spcPct val="0"/>
                </a:spcAft>
              </a:pPr>
              <a:r>
                <a:rPr lang="en-US" sz="1200" b="1" dirty="0">
                  <a:solidFill>
                    <a:srgbClr val="000000"/>
                  </a:solidFill>
                  <a:latin typeface="Arial" pitchFamily="34" charset="0"/>
                </a:rPr>
                <a:t>Jews and Gentiles</a:t>
              </a:r>
            </a:p>
            <a:p>
              <a:pPr algn="ctr" eaLnBrk="0" fontAlgn="base" hangingPunct="0">
                <a:spcBef>
                  <a:spcPct val="0"/>
                </a:spcBef>
                <a:spcAft>
                  <a:spcPct val="0"/>
                </a:spcAft>
              </a:pPr>
              <a:r>
                <a:rPr lang="en-US" sz="1200" b="1" dirty="0">
                  <a:solidFill>
                    <a:srgbClr val="000000"/>
                  </a:solidFill>
                  <a:latin typeface="Arial" pitchFamily="34" charset="0"/>
                </a:rPr>
                <a:t>“Christians”</a:t>
              </a:r>
            </a:p>
          </p:txBody>
        </p:sp>
      </p:grpSp>
      <p:sp>
        <p:nvSpPr>
          <p:cNvPr id="57349" name="Text Box 15"/>
          <p:cNvSpPr txBox="1">
            <a:spLocks noChangeArrowheads="1"/>
          </p:cNvSpPr>
          <p:nvPr/>
        </p:nvSpPr>
        <p:spPr bwMode="auto">
          <a:xfrm>
            <a:off x="3962400" y="1"/>
            <a:ext cx="4476750" cy="5191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b="1">
                <a:solidFill>
                  <a:srgbClr val="000000"/>
                </a:solidFill>
                <a:latin typeface="Arial" pitchFamily="34" charset="0"/>
              </a:rPr>
              <a:t>The Structure and Message of the Bible</a:t>
            </a:r>
          </a:p>
          <a:p>
            <a:pPr algn="ctr" eaLnBrk="0" fontAlgn="base" hangingPunct="0">
              <a:spcBef>
                <a:spcPct val="0"/>
              </a:spcBef>
              <a:spcAft>
                <a:spcPct val="0"/>
              </a:spcAft>
            </a:pPr>
            <a:r>
              <a:rPr lang="en-US" sz="1000" b="1">
                <a:solidFill>
                  <a:srgbClr val="000000"/>
                </a:solidFill>
                <a:latin typeface="Arial" pitchFamily="34" charset="0"/>
              </a:rPr>
              <a:t>Based on a Chart Originally Developed by David N. Steele</a:t>
            </a:r>
            <a:endParaRPr lang="en-US" sz="1400">
              <a:solidFill>
                <a:srgbClr val="000000"/>
              </a:solidFill>
              <a:latin typeface="Arial" pitchFamily="34" charset="0"/>
            </a:endParaRPr>
          </a:p>
        </p:txBody>
      </p:sp>
      <p:sp>
        <p:nvSpPr>
          <p:cNvPr id="37904" name="Text Box 16"/>
          <p:cNvSpPr txBox="1">
            <a:spLocks noChangeArrowheads="1"/>
          </p:cNvSpPr>
          <p:nvPr/>
        </p:nvSpPr>
        <p:spPr bwMode="auto">
          <a:xfrm>
            <a:off x="1889125" y="468314"/>
            <a:ext cx="2400016" cy="95410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b="1">
                <a:solidFill>
                  <a:srgbClr val="000000"/>
                </a:solidFill>
                <a:latin typeface="Arial" pitchFamily="34" charset="0"/>
              </a:rPr>
              <a:t>The Triune God</a:t>
            </a:r>
          </a:p>
          <a:p>
            <a:pPr eaLnBrk="0" fontAlgn="base" hangingPunct="0">
              <a:spcBef>
                <a:spcPct val="0"/>
              </a:spcBef>
              <a:spcAft>
                <a:spcPct val="0"/>
              </a:spcAft>
            </a:pPr>
            <a:r>
              <a:rPr lang="en-US" sz="1400" b="1">
                <a:solidFill>
                  <a:srgbClr val="990099"/>
                </a:solidFill>
                <a:latin typeface="Arial" pitchFamily="34" charset="0"/>
              </a:rPr>
              <a:t>(1) The Father</a:t>
            </a:r>
          </a:p>
          <a:p>
            <a:pPr eaLnBrk="0" fontAlgn="base" hangingPunct="0">
              <a:spcBef>
                <a:spcPct val="0"/>
              </a:spcBef>
              <a:spcAft>
                <a:spcPct val="0"/>
              </a:spcAft>
            </a:pPr>
            <a:r>
              <a:rPr lang="en-US" sz="1400" b="1">
                <a:solidFill>
                  <a:srgbClr val="009900"/>
                </a:solidFill>
                <a:latin typeface="Arial" pitchFamily="34" charset="0"/>
              </a:rPr>
              <a:t>(2) The Son (Jesus Christ)</a:t>
            </a:r>
          </a:p>
          <a:p>
            <a:pPr eaLnBrk="0" fontAlgn="base" hangingPunct="0">
              <a:spcBef>
                <a:spcPct val="0"/>
              </a:spcBef>
              <a:spcAft>
                <a:spcPct val="0"/>
              </a:spcAft>
            </a:pPr>
            <a:r>
              <a:rPr lang="en-US" sz="1400" b="1">
                <a:solidFill>
                  <a:srgbClr val="FF6600"/>
                </a:solidFill>
                <a:latin typeface="Arial" pitchFamily="34" charset="0"/>
              </a:rPr>
              <a:t>(3) The Holy Spirit</a:t>
            </a:r>
            <a:endParaRPr lang="en-US" sz="2400">
              <a:solidFill>
                <a:srgbClr val="FF6600"/>
              </a:solidFill>
              <a:latin typeface="Arial" pitchFamily="34" charset="0"/>
            </a:endParaRPr>
          </a:p>
        </p:txBody>
      </p:sp>
      <p:sp>
        <p:nvSpPr>
          <p:cNvPr id="37905" name="AutoShape 17"/>
          <p:cNvSpPr>
            <a:spLocks noChangeArrowheads="1"/>
          </p:cNvSpPr>
          <p:nvPr/>
        </p:nvSpPr>
        <p:spPr bwMode="auto">
          <a:xfrm flipH="1">
            <a:off x="1828800" y="3200400"/>
            <a:ext cx="533400" cy="1066800"/>
          </a:xfrm>
          <a:prstGeom prst="homePlate">
            <a:avLst>
              <a:gd name="adj" fmla="val 100000"/>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37906" name="Text Box 18"/>
          <p:cNvSpPr txBox="1">
            <a:spLocks noChangeArrowheads="1"/>
          </p:cNvSpPr>
          <p:nvPr/>
        </p:nvSpPr>
        <p:spPr bwMode="auto">
          <a:xfrm rot="-5400000">
            <a:off x="1154907" y="3505994"/>
            <a:ext cx="1111250"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b="1">
                <a:solidFill>
                  <a:srgbClr val="000000"/>
                </a:solidFill>
                <a:latin typeface="Arial" pitchFamily="34" charset="0"/>
              </a:rPr>
              <a:t>Creation</a:t>
            </a:r>
            <a:endParaRPr lang="en-US" sz="2400">
              <a:solidFill>
                <a:srgbClr val="000000"/>
              </a:solidFill>
              <a:latin typeface="Arial" pitchFamily="34" charset="0"/>
            </a:endParaRPr>
          </a:p>
        </p:txBody>
      </p:sp>
      <p:grpSp>
        <p:nvGrpSpPr>
          <p:cNvPr id="6" name="Group 19"/>
          <p:cNvGrpSpPr>
            <a:grpSpLocks/>
          </p:cNvGrpSpPr>
          <p:nvPr/>
        </p:nvGrpSpPr>
        <p:grpSpPr bwMode="auto">
          <a:xfrm>
            <a:off x="1520826" y="3733801"/>
            <a:ext cx="714375" cy="1408113"/>
            <a:chOff x="-2" y="2352"/>
            <a:chExt cx="450" cy="887"/>
          </a:xfrm>
        </p:grpSpPr>
        <p:sp>
          <p:nvSpPr>
            <p:cNvPr id="57415" name="Line 20"/>
            <p:cNvSpPr>
              <a:spLocks noChangeShapeType="1"/>
            </p:cNvSpPr>
            <p:nvPr/>
          </p:nvSpPr>
          <p:spPr bwMode="auto">
            <a:xfrm>
              <a:off x="240" y="2352"/>
              <a:ext cx="0" cy="528"/>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416" name="Text Box 21"/>
            <p:cNvSpPr txBox="1">
              <a:spLocks noChangeArrowheads="1"/>
            </p:cNvSpPr>
            <p:nvPr/>
          </p:nvSpPr>
          <p:spPr bwMode="auto">
            <a:xfrm>
              <a:off x="-2" y="2832"/>
              <a:ext cx="450" cy="40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a:solidFill>
                    <a:srgbClr val="000000"/>
                  </a:solidFill>
                  <a:latin typeface="Arial" pitchFamily="34" charset="0"/>
                </a:rPr>
                <a:t>The </a:t>
              </a:r>
            </a:p>
            <a:p>
              <a:pPr algn="ctr" eaLnBrk="0" fontAlgn="base" hangingPunct="0">
                <a:spcBef>
                  <a:spcPct val="0"/>
                </a:spcBef>
                <a:spcAft>
                  <a:spcPct val="0"/>
                </a:spcAft>
              </a:pPr>
              <a:r>
                <a:rPr lang="en-US" sz="1200" b="1">
                  <a:solidFill>
                    <a:srgbClr val="000000"/>
                  </a:solidFill>
                  <a:latin typeface="Arial" pitchFamily="34" charset="0"/>
                </a:rPr>
                <a:t>Fall </a:t>
              </a:r>
            </a:p>
            <a:p>
              <a:pPr algn="ctr" eaLnBrk="0" fontAlgn="base" hangingPunct="0">
                <a:spcBef>
                  <a:spcPct val="0"/>
                </a:spcBef>
                <a:spcAft>
                  <a:spcPct val="0"/>
                </a:spcAft>
              </a:pPr>
              <a:r>
                <a:rPr lang="en-US" sz="1200" b="1">
                  <a:solidFill>
                    <a:srgbClr val="000000"/>
                  </a:solidFill>
                  <a:latin typeface="Arial" pitchFamily="34" charset="0"/>
                </a:rPr>
                <a:t>(Adam)</a:t>
              </a:r>
              <a:endParaRPr lang="en-US" sz="2400">
                <a:solidFill>
                  <a:srgbClr val="000000"/>
                </a:solidFill>
                <a:latin typeface="Arial" pitchFamily="34" charset="0"/>
              </a:endParaRPr>
            </a:p>
          </p:txBody>
        </p:sp>
      </p:grpSp>
      <p:grpSp>
        <p:nvGrpSpPr>
          <p:cNvPr id="7" name="Group 22"/>
          <p:cNvGrpSpPr>
            <a:grpSpLocks/>
          </p:cNvGrpSpPr>
          <p:nvPr/>
        </p:nvGrpSpPr>
        <p:grpSpPr bwMode="auto">
          <a:xfrm>
            <a:off x="2054226" y="3124201"/>
            <a:ext cx="671513" cy="2474913"/>
            <a:chOff x="334" y="1968"/>
            <a:chExt cx="423" cy="1559"/>
          </a:xfrm>
        </p:grpSpPr>
        <p:sp>
          <p:nvSpPr>
            <p:cNvPr id="57412" name="WordArt 23"/>
            <p:cNvSpPr>
              <a:spLocks noChangeArrowheads="1" noChangeShapeType="1" noTextEdit="1"/>
            </p:cNvSpPr>
            <p:nvPr/>
          </p:nvSpPr>
          <p:spPr bwMode="auto">
            <a:xfrm rot="5400000">
              <a:off x="111" y="2289"/>
              <a:ext cx="786" cy="144"/>
            </a:xfrm>
            <a:prstGeom prst="rect">
              <a:avLst/>
            </a:prstGeom>
          </p:spPr>
          <p:txBody>
            <a:bodyPr vert="wordArtVert" wrap="none" fromWordArt="1">
              <a:prstTxWarp prst="textPlain">
                <a:avLst>
                  <a:gd name="adj" fmla="val 50000"/>
                </a:avLst>
              </a:prstTxWarp>
            </a:bodyPr>
            <a:lstStyle/>
            <a:p>
              <a:pPr algn="ctr">
                <a:spcBef>
                  <a:spcPct val="0"/>
                </a:spcBef>
                <a:spcAft>
                  <a:spcPct val="0"/>
                </a:spcAft>
              </a:pPr>
              <a:r>
                <a:rPr lang="en-US" sz="1600" kern="10">
                  <a:ln w="12700">
                    <a:solidFill>
                      <a:srgbClr val="C4B596"/>
                    </a:solidFill>
                    <a:round/>
                    <a:headEnd/>
                    <a:tailEnd/>
                  </a:ln>
                  <a:solidFill>
                    <a:srgbClr val="0000FF"/>
                  </a:solidFill>
                  <a:effectLst>
                    <a:outerShdw dist="53882" dir="2700000" algn="ctr" rotWithShape="0">
                      <a:srgbClr val="CBCBCB"/>
                    </a:outerShdw>
                  </a:effectLst>
                  <a:latin typeface="Times New Roman"/>
                  <a:cs typeface="Times New Roman"/>
                </a:rPr>
                <a:t>)()()()()(</a:t>
              </a:r>
            </a:p>
          </p:txBody>
        </p:sp>
        <p:sp>
          <p:nvSpPr>
            <p:cNvPr id="57413" name="Line 24"/>
            <p:cNvSpPr>
              <a:spLocks noChangeShapeType="1"/>
            </p:cNvSpPr>
            <p:nvPr/>
          </p:nvSpPr>
          <p:spPr bwMode="auto">
            <a:xfrm>
              <a:off x="528" y="2640"/>
              <a:ext cx="0" cy="528"/>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414" name="Text Box 25"/>
            <p:cNvSpPr txBox="1">
              <a:spLocks noChangeArrowheads="1"/>
            </p:cNvSpPr>
            <p:nvPr/>
          </p:nvSpPr>
          <p:spPr bwMode="auto">
            <a:xfrm>
              <a:off x="334" y="3120"/>
              <a:ext cx="423" cy="40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a:solidFill>
                    <a:srgbClr val="000000"/>
                  </a:solidFill>
                  <a:latin typeface="Arial" pitchFamily="34" charset="0"/>
                </a:rPr>
                <a:t>The </a:t>
              </a:r>
            </a:p>
            <a:p>
              <a:pPr algn="ctr" eaLnBrk="0" fontAlgn="base" hangingPunct="0">
                <a:spcBef>
                  <a:spcPct val="0"/>
                </a:spcBef>
                <a:spcAft>
                  <a:spcPct val="0"/>
                </a:spcAft>
              </a:pPr>
              <a:r>
                <a:rPr lang="en-US" sz="1200" b="1">
                  <a:solidFill>
                    <a:srgbClr val="000000"/>
                  </a:solidFill>
                  <a:latin typeface="Arial" pitchFamily="34" charset="0"/>
                </a:rPr>
                <a:t>Flood </a:t>
              </a:r>
            </a:p>
            <a:p>
              <a:pPr algn="ctr" eaLnBrk="0" fontAlgn="base" hangingPunct="0">
                <a:spcBef>
                  <a:spcPct val="0"/>
                </a:spcBef>
                <a:spcAft>
                  <a:spcPct val="0"/>
                </a:spcAft>
              </a:pPr>
              <a:r>
                <a:rPr lang="en-US" sz="1200" b="1">
                  <a:solidFill>
                    <a:srgbClr val="000000"/>
                  </a:solidFill>
                  <a:latin typeface="Arial" pitchFamily="34" charset="0"/>
                </a:rPr>
                <a:t>(Noah)</a:t>
              </a:r>
              <a:endParaRPr lang="en-US" sz="2400">
                <a:solidFill>
                  <a:srgbClr val="000000"/>
                </a:solidFill>
                <a:latin typeface="Arial" pitchFamily="34" charset="0"/>
              </a:endParaRPr>
            </a:p>
          </p:txBody>
        </p:sp>
      </p:grpSp>
      <p:sp>
        <p:nvSpPr>
          <p:cNvPr id="57355" name="Text Box 26"/>
          <p:cNvSpPr txBox="1">
            <a:spLocks noChangeArrowheads="1"/>
          </p:cNvSpPr>
          <p:nvPr/>
        </p:nvSpPr>
        <p:spPr bwMode="auto">
          <a:xfrm>
            <a:off x="1600200" y="5791200"/>
            <a:ext cx="520700"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4000</a:t>
            </a:r>
            <a:endParaRPr lang="en-US" sz="2400">
              <a:solidFill>
                <a:srgbClr val="000000"/>
              </a:solidFill>
              <a:latin typeface="Arial" pitchFamily="34" charset="0"/>
            </a:endParaRPr>
          </a:p>
        </p:txBody>
      </p:sp>
      <p:sp>
        <p:nvSpPr>
          <p:cNvPr id="57356" name="Text Box 27"/>
          <p:cNvSpPr txBox="1">
            <a:spLocks noChangeArrowheads="1"/>
          </p:cNvSpPr>
          <p:nvPr/>
        </p:nvSpPr>
        <p:spPr bwMode="auto">
          <a:xfrm>
            <a:off x="2133600" y="5791200"/>
            <a:ext cx="520700"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2300</a:t>
            </a:r>
            <a:endParaRPr lang="en-US" sz="2400">
              <a:solidFill>
                <a:srgbClr val="000000"/>
              </a:solidFill>
              <a:latin typeface="Arial" pitchFamily="34" charset="0"/>
            </a:endParaRPr>
          </a:p>
        </p:txBody>
      </p:sp>
      <p:sp>
        <p:nvSpPr>
          <p:cNvPr id="37916" name="Text Box 28"/>
          <p:cNvSpPr txBox="1">
            <a:spLocks noChangeArrowheads="1"/>
          </p:cNvSpPr>
          <p:nvPr/>
        </p:nvSpPr>
        <p:spPr bwMode="auto">
          <a:xfrm>
            <a:off x="2590801" y="3581400"/>
            <a:ext cx="842963"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Abraham</a:t>
            </a:r>
            <a:endParaRPr lang="en-US" sz="2400">
              <a:solidFill>
                <a:srgbClr val="000000"/>
              </a:solidFill>
              <a:latin typeface="Arial" pitchFamily="34" charset="0"/>
            </a:endParaRPr>
          </a:p>
        </p:txBody>
      </p:sp>
      <p:grpSp>
        <p:nvGrpSpPr>
          <p:cNvPr id="8" name="Group 29"/>
          <p:cNvGrpSpPr>
            <a:grpSpLocks/>
          </p:cNvGrpSpPr>
          <p:nvPr/>
        </p:nvGrpSpPr>
        <p:grpSpPr bwMode="auto">
          <a:xfrm>
            <a:off x="2743201" y="3810000"/>
            <a:ext cx="1895475" cy="762000"/>
            <a:chOff x="624" y="2352"/>
            <a:chExt cx="1194" cy="480"/>
          </a:xfrm>
        </p:grpSpPr>
        <p:sp>
          <p:nvSpPr>
            <p:cNvPr id="57410" name="Line 30"/>
            <p:cNvSpPr>
              <a:spLocks noChangeShapeType="1"/>
            </p:cNvSpPr>
            <p:nvPr/>
          </p:nvSpPr>
          <p:spPr bwMode="auto">
            <a:xfrm>
              <a:off x="720" y="2352"/>
              <a:ext cx="0" cy="240"/>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411" name="Text Box 31"/>
            <p:cNvSpPr txBox="1">
              <a:spLocks noChangeArrowheads="1"/>
            </p:cNvSpPr>
            <p:nvPr/>
          </p:nvSpPr>
          <p:spPr bwMode="auto">
            <a:xfrm>
              <a:off x="624" y="2544"/>
              <a:ext cx="1194" cy="2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The Call of Abraham</a:t>
              </a:r>
            </a:p>
            <a:p>
              <a:pPr eaLnBrk="0" fontAlgn="base" hangingPunct="0">
                <a:spcBef>
                  <a:spcPct val="0"/>
                </a:spcBef>
                <a:spcAft>
                  <a:spcPct val="0"/>
                </a:spcAft>
              </a:pPr>
              <a:r>
                <a:rPr lang="en-US" sz="1200" b="1">
                  <a:solidFill>
                    <a:srgbClr val="000000"/>
                  </a:solidFill>
                  <a:latin typeface="Arial" pitchFamily="34" charset="0"/>
                </a:rPr>
                <a:t>(the Father of the Jews)</a:t>
              </a:r>
              <a:endParaRPr lang="en-US" sz="2400">
                <a:solidFill>
                  <a:srgbClr val="000000"/>
                </a:solidFill>
                <a:latin typeface="Arial" pitchFamily="34" charset="0"/>
              </a:endParaRPr>
            </a:p>
          </p:txBody>
        </p:sp>
      </p:grpSp>
      <p:sp>
        <p:nvSpPr>
          <p:cNvPr id="57359" name="Text Box 32"/>
          <p:cNvSpPr txBox="1">
            <a:spLocks noChangeArrowheads="1"/>
          </p:cNvSpPr>
          <p:nvPr/>
        </p:nvSpPr>
        <p:spPr bwMode="auto">
          <a:xfrm>
            <a:off x="2590800" y="5791200"/>
            <a:ext cx="520700"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2000</a:t>
            </a:r>
            <a:endParaRPr lang="en-US" sz="2400">
              <a:solidFill>
                <a:srgbClr val="000000"/>
              </a:solidFill>
              <a:latin typeface="Arial" pitchFamily="34" charset="0"/>
            </a:endParaRPr>
          </a:p>
        </p:txBody>
      </p:sp>
      <p:sp>
        <p:nvSpPr>
          <p:cNvPr id="37921" name="Line 33"/>
          <p:cNvSpPr>
            <a:spLocks noChangeShapeType="1"/>
          </p:cNvSpPr>
          <p:nvPr/>
        </p:nvSpPr>
        <p:spPr bwMode="auto">
          <a:xfrm>
            <a:off x="3200400" y="838200"/>
            <a:ext cx="7086600" cy="0"/>
          </a:xfrm>
          <a:prstGeom prst="line">
            <a:avLst/>
          </a:prstGeom>
          <a:noFill/>
          <a:ln w="63500">
            <a:solidFill>
              <a:srgbClr val="990099"/>
            </a:solidFill>
            <a:round/>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37922" name="Rectangle 34"/>
          <p:cNvSpPr>
            <a:spLocks noChangeArrowheads="1"/>
          </p:cNvSpPr>
          <p:nvPr/>
        </p:nvSpPr>
        <p:spPr bwMode="auto">
          <a:xfrm>
            <a:off x="5715000" y="3581400"/>
            <a:ext cx="1752600" cy="2286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1200" b="1">
                <a:solidFill>
                  <a:srgbClr val="009900"/>
                </a:solidFill>
                <a:latin typeface="Arial" pitchFamily="34" charset="0"/>
              </a:rPr>
              <a:t>Jesus Christ</a:t>
            </a:r>
            <a:endParaRPr lang="en-US" sz="1200">
              <a:solidFill>
                <a:srgbClr val="000000"/>
              </a:solidFill>
              <a:latin typeface="Arial" pitchFamily="34" charset="0"/>
            </a:endParaRPr>
          </a:p>
        </p:txBody>
      </p:sp>
      <p:sp>
        <p:nvSpPr>
          <p:cNvPr id="37923" name="Rectangle 35"/>
          <p:cNvSpPr>
            <a:spLocks noChangeArrowheads="1"/>
          </p:cNvSpPr>
          <p:nvPr/>
        </p:nvSpPr>
        <p:spPr bwMode="auto">
          <a:xfrm>
            <a:off x="5715000" y="3810000"/>
            <a:ext cx="1752600" cy="2286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1200" b="1">
                <a:solidFill>
                  <a:srgbClr val="000000"/>
                </a:solidFill>
                <a:latin typeface="Arial" pitchFamily="34" charset="0"/>
              </a:rPr>
              <a:t>The Four Gospels</a:t>
            </a:r>
            <a:endParaRPr lang="en-US" sz="2400">
              <a:solidFill>
                <a:srgbClr val="000000"/>
              </a:solidFill>
              <a:latin typeface="Arial" pitchFamily="34" charset="0"/>
            </a:endParaRPr>
          </a:p>
        </p:txBody>
      </p:sp>
      <p:grpSp>
        <p:nvGrpSpPr>
          <p:cNvPr id="9" name="Group 36"/>
          <p:cNvGrpSpPr>
            <a:grpSpLocks/>
          </p:cNvGrpSpPr>
          <p:nvPr/>
        </p:nvGrpSpPr>
        <p:grpSpPr bwMode="auto">
          <a:xfrm>
            <a:off x="4191000" y="1066800"/>
            <a:ext cx="2235200" cy="2286000"/>
            <a:chOff x="1680" y="672"/>
            <a:chExt cx="1408" cy="1440"/>
          </a:xfrm>
        </p:grpSpPr>
        <p:sp>
          <p:nvSpPr>
            <p:cNvPr id="57407" name="Text Box 37"/>
            <p:cNvSpPr txBox="1">
              <a:spLocks noChangeArrowheads="1"/>
            </p:cNvSpPr>
            <p:nvPr/>
          </p:nvSpPr>
          <p:spPr bwMode="auto">
            <a:xfrm>
              <a:off x="2256" y="1488"/>
              <a:ext cx="832" cy="28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a:solidFill>
                    <a:srgbClr val="000000"/>
                  </a:solidFill>
                  <a:latin typeface="Arial" pitchFamily="34" charset="0"/>
                </a:rPr>
                <a:t>The Incarnation</a:t>
              </a:r>
            </a:p>
            <a:p>
              <a:pPr algn="ctr" eaLnBrk="0" fontAlgn="base" hangingPunct="0">
                <a:spcBef>
                  <a:spcPct val="0"/>
                </a:spcBef>
                <a:spcAft>
                  <a:spcPct val="0"/>
                </a:spcAft>
              </a:pPr>
              <a:r>
                <a:rPr lang="en-US" sz="1200" b="1">
                  <a:solidFill>
                    <a:srgbClr val="000000"/>
                  </a:solidFill>
                  <a:latin typeface="Arial" pitchFamily="34" charset="0"/>
                </a:rPr>
                <a:t>(John 1:1-3,14)</a:t>
              </a:r>
              <a:endParaRPr lang="en-US" sz="2400">
                <a:solidFill>
                  <a:srgbClr val="000000"/>
                </a:solidFill>
                <a:latin typeface="Arial" pitchFamily="34" charset="0"/>
              </a:endParaRPr>
            </a:p>
          </p:txBody>
        </p:sp>
        <p:cxnSp>
          <p:nvCxnSpPr>
            <p:cNvPr id="57408" name="AutoShape 38"/>
            <p:cNvCxnSpPr>
              <a:cxnSpLocks noChangeShapeType="1"/>
            </p:cNvCxnSpPr>
            <p:nvPr/>
          </p:nvCxnSpPr>
          <p:spPr bwMode="auto">
            <a:xfrm>
              <a:off x="1680" y="672"/>
              <a:ext cx="992" cy="816"/>
            </a:xfrm>
            <a:prstGeom prst="bentConnector2">
              <a:avLst/>
            </a:prstGeom>
            <a:noFill/>
            <a:ln w="63500">
              <a:solidFill>
                <a:srgbClr val="009900"/>
              </a:solidFill>
              <a:miter lim="800000"/>
              <a:headEnd/>
              <a:tailEnd/>
            </a:ln>
          </p:spPr>
        </p:cxnSp>
        <p:sp>
          <p:nvSpPr>
            <p:cNvPr id="57409" name="Line 39"/>
            <p:cNvSpPr>
              <a:spLocks noChangeShapeType="1"/>
            </p:cNvSpPr>
            <p:nvPr/>
          </p:nvSpPr>
          <p:spPr bwMode="auto">
            <a:xfrm>
              <a:off x="2688" y="1776"/>
              <a:ext cx="0" cy="336"/>
            </a:xfrm>
            <a:prstGeom prst="line">
              <a:avLst/>
            </a:prstGeom>
            <a:noFill/>
            <a:ln w="63500">
              <a:solidFill>
                <a:srgbClr val="009900"/>
              </a:solidFill>
              <a:round/>
              <a:headEnd/>
              <a:tailEnd type="triangle" w="med" len="med"/>
            </a:ln>
          </p:spPr>
          <p:txBody>
            <a:bodyPr wrap="none" anchor="ctr"/>
            <a:lstStyle/>
            <a:p>
              <a:pPr fontAlgn="base">
                <a:spcBef>
                  <a:spcPct val="0"/>
                </a:spcBef>
                <a:spcAft>
                  <a:spcPct val="0"/>
                </a:spcAft>
              </a:pPr>
              <a:endParaRPr lang="en-US">
                <a:solidFill>
                  <a:srgbClr val="000000"/>
                </a:solidFill>
                <a:latin typeface="Arial" pitchFamily="34" charset="0"/>
              </a:endParaRPr>
            </a:p>
          </p:txBody>
        </p:sp>
      </p:grpSp>
      <p:grpSp>
        <p:nvGrpSpPr>
          <p:cNvPr id="10" name="Group 40"/>
          <p:cNvGrpSpPr>
            <a:grpSpLocks/>
          </p:cNvGrpSpPr>
          <p:nvPr/>
        </p:nvGrpSpPr>
        <p:grpSpPr bwMode="auto">
          <a:xfrm>
            <a:off x="5638800" y="3352800"/>
            <a:ext cx="844550" cy="960438"/>
            <a:chOff x="2592" y="2112"/>
            <a:chExt cx="532" cy="605"/>
          </a:xfrm>
        </p:grpSpPr>
        <p:sp>
          <p:nvSpPr>
            <p:cNvPr id="57405" name="Text Box 41"/>
            <p:cNvSpPr txBox="1">
              <a:spLocks noChangeArrowheads="1"/>
            </p:cNvSpPr>
            <p:nvPr/>
          </p:nvSpPr>
          <p:spPr bwMode="auto">
            <a:xfrm>
              <a:off x="2592" y="2112"/>
              <a:ext cx="233"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(1)</a:t>
              </a:r>
              <a:endParaRPr lang="en-US" sz="1200">
                <a:solidFill>
                  <a:srgbClr val="000000"/>
                </a:solidFill>
                <a:latin typeface="Arial" pitchFamily="34" charset="0"/>
              </a:endParaRPr>
            </a:p>
          </p:txBody>
        </p:sp>
        <p:sp>
          <p:nvSpPr>
            <p:cNvPr id="57406" name="Text Box 42"/>
            <p:cNvSpPr txBox="1">
              <a:spLocks noChangeArrowheads="1"/>
            </p:cNvSpPr>
            <p:nvPr/>
          </p:nvSpPr>
          <p:spPr bwMode="auto">
            <a:xfrm>
              <a:off x="2640" y="2544"/>
              <a:ext cx="484"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(1) Birth</a:t>
              </a:r>
              <a:endParaRPr lang="en-US" sz="1200">
                <a:solidFill>
                  <a:srgbClr val="000000"/>
                </a:solidFill>
                <a:latin typeface="Arial" pitchFamily="34" charset="0"/>
              </a:endParaRPr>
            </a:p>
          </p:txBody>
        </p:sp>
      </p:grpSp>
      <p:grpSp>
        <p:nvGrpSpPr>
          <p:cNvPr id="11" name="Group 43"/>
          <p:cNvGrpSpPr>
            <a:grpSpLocks/>
          </p:cNvGrpSpPr>
          <p:nvPr/>
        </p:nvGrpSpPr>
        <p:grpSpPr bwMode="auto">
          <a:xfrm>
            <a:off x="5715001" y="3352800"/>
            <a:ext cx="1012825" cy="1189038"/>
            <a:chOff x="2640" y="2112"/>
            <a:chExt cx="638" cy="749"/>
          </a:xfrm>
        </p:grpSpPr>
        <p:sp>
          <p:nvSpPr>
            <p:cNvPr id="57403" name="Text Box 44"/>
            <p:cNvSpPr txBox="1">
              <a:spLocks noChangeArrowheads="1"/>
            </p:cNvSpPr>
            <p:nvPr/>
          </p:nvSpPr>
          <p:spPr bwMode="auto">
            <a:xfrm>
              <a:off x="2832" y="2112"/>
              <a:ext cx="233"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(2)</a:t>
              </a:r>
              <a:endParaRPr lang="en-US" sz="1200">
                <a:solidFill>
                  <a:srgbClr val="000000"/>
                </a:solidFill>
                <a:latin typeface="Arial" pitchFamily="34" charset="0"/>
              </a:endParaRPr>
            </a:p>
          </p:txBody>
        </p:sp>
        <p:sp>
          <p:nvSpPr>
            <p:cNvPr id="57404" name="Text Box 45"/>
            <p:cNvSpPr txBox="1">
              <a:spLocks noChangeArrowheads="1"/>
            </p:cNvSpPr>
            <p:nvPr/>
          </p:nvSpPr>
          <p:spPr bwMode="auto">
            <a:xfrm>
              <a:off x="2640" y="2688"/>
              <a:ext cx="638"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(2) Baptism</a:t>
              </a:r>
              <a:endParaRPr lang="en-US" sz="1200">
                <a:solidFill>
                  <a:srgbClr val="000000"/>
                </a:solidFill>
                <a:latin typeface="Arial" pitchFamily="34" charset="0"/>
              </a:endParaRPr>
            </a:p>
          </p:txBody>
        </p:sp>
      </p:grpSp>
      <p:grpSp>
        <p:nvGrpSpPr>
          <p:cNvPr id="12" name="Group 46"/>
          <p:cNvGrpSpPr>
            <a:grpSpLocks/>
          </p:cNvGrpSpPr>
          <p:nvPr/>
        </p:nvGrpSpPr>
        <p:grpSpPr bwMode="auto">
          <a:xfrm>
            <a:off x="5715000" y="3352800"/>
            <a:ext cx="1498600" cy="1417638"/>
            <a:chOff x="2640" y="2112"/>
            <a:chExt cx="944" cy="893"/>
          </a:xfrm>
        </p:grpSpPr>
        <p:sp>
          <p:nvSpPr>
            <p:cNvPr id="57401" name="Text Box 47"/>
            <p:cNvSpPr txBox="1">
              <a:spLocks noChangeArrowheads="1"/>
            </p:cNvSpPr>
            <p:nvPr/>
          </p:nvSpPr>
          <p:spPr bwMode="auto">
            <a:xfrm>
              <a:off x="2976" y="2112"/>
              <a:ext cx="395"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dirty="0">
                  <a:solidFill>
                    <a:srgbClr val="000000"/>
                  </a:solidFill>
                  <a:latin typeface="Arial" pitchFamily="34" charset="0"/>
                </a:rPr>
                <a:t>(   3   )</a:t>
              </a:r>
              <a:endParaRPr lang="en-US" sz="1200" dirty="0">
                <a:solidFill>
                  <a:srgbClr val="000000"/>
                </a:solidFill>
                <a:latin typeface="Arial" pitchFamily="34" charset="0"/>
              </a:endParaRPr>
            </a:p>
          </p:txBody>
        </p:sp>
        <p:sp>
          <p:nvSpPr>
            <p:cNvPr id="57402" name="Text Box 48"/>
            <p:cNvSpPr txBox="1">
              <a:spLocks noChangeArrowheads="1"/>
            </p:cNvSpPr>
            <p:nvPr/>
          </p:nvSpPr>
          <p:spPr bwMode="auto">
            <a:xfrm>
              <a:off x="2640" y="2832"/>
              <a:ext cx="944"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(3) Public Ministry</a:t>
              </a:r>
              <a:endParaRPr lang="en-US" sz="1200">
                <a:solidFill>
                  <a:srgbClr val="000000"/>
                </a:solidFill>
                <a:latin typeface="Arial" pitchFamily="34" charset="0"/>
              </a:endParaRPr>
            </a:p>
          </p:txBody>
        </p:sp>
      </p:grpSp>
      <p:grpSp>
        <p:nvGrpSpPr>
          <p:cNvPr id="13" name="Group 49"/>
          <p:cNvGrpSpPr>
            <a:grpSpLocks/>
          </p:cNvGrpSpPr>
          <p:nvPr/>
        </p:nvGrpSpPr>
        <p:grpSpPr bwMode="auto">
          <a:xfrm>
            <a:off x="5638801" y="3200401"/>
            <a:ext cx="1516063" cy="1966913"/>
            <a:chOff x="2592" y="2016"/>
            <a:chExt cx="955" cy="1239"/>
          </a:xfrm>
        </p:grpSpPr>
        <p:sp>
          <p:nvSpPr>
            <p:cNvPr id="57398" name="Text Box 50"/>
            <p:cNvSpPr txBox="1">
              <a:spLocks noChangeArrowheads="1"/>
            </p:cNvSpPr>
            <p:nvPr/>
          </p:nvSpPr>
          <p:spPr bwMode="auto">
            <a:xfrm>
              <a:off x="3264" y="2016"/>
              <a:ext cx="283" cy="32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b="1">
                  <a:solidFill>
                    <a:srgbClr val="000000"/>
                  </a:solidFill>
                  <a:latin typeface="Arial" pitchFamily="34" charset="0"/>
                  <a:sym typeface="Wingdings" pitchFamily="2" charset="2"/>
                </a:rPr>
                <a:t></a:t>
              </a:r>
              <a:endParaRPr lang="en-US" sz="2800">
                <a:solidFill>
                  <a:srgbClr val="000000"/>
                </a:solidFill>
                <a:latin typeface="Arial" pitchFamily="34" charset="0"/>
              </a:endParaRPr>
            </a:p>
          </p:txBody>
        </p:sp>
        <p:sp>
          <p:nvSpPr>
            <p:cNvPr id="57399" name="Text Box 51"/>
            <p:cNvSpPr txBox="1">
              <a:spLocks noChangeArrowheads="1"/>
            </p:cNvSpPr>
            <p:nvPr/>
          </p:nvSpPr>
          <p:spPr bwMode="auto">
            <a:xfrm>
              <a:off x="2592" y="2928"/>
              <a:ext cx="283" cy="32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b="1">
                  <a:solidFill>
                    <a:srgbClr val="000000"/>
                  </a:solidFill>
                  <a:latin typeface="Arial" pitchFamily="34" charset="0"/>
                  <a:sym typeface="Wingdings" pitchFamily="2" charset="2"/>
                </a:rPr>
                <a:t></a:t>
              </a:r>
              <a:endParaRPr lang="en-US" sz="2800">
                <a:solidFill>
                  <a:srgbClr val="000000"/>
                </a:solidFill>
                <a:latin typeface="Arial" pitchFamily="34" charset="0"/>
              </a:endParaRPr>
            </a:p>
          </p:txBody>
        </p:sp>
        <p:sp>
          <p:nvSpPr>
            <p:cNvPr id="57400" name="Text Box 52"/>
            <p:cNvSpPr txBox="1">
              <a:spLocks noChangeArrowheads="1"/>
            </p:cNvSpPr>
            <p:nvPr/>
          </p:nvSpPr>
          <p:spPr bwMode="auto">
            <a:xfrm>
              <a:off x="2784" y="2976"/>
              <a:ext cx="701"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 Crucifixion</a:t>
              </a:r>
              <a:endParaRPr lang="en-US" sz="1200">
                <a:solidFill>
                  <a:srgbClr val="000000"/>
                </a:solidFill>
                <a:latin typeface="Arial" pitchFamily="34" charset="0"/>
              </a:endParaRPr>
            </a:p>
          </p:txBody>
        </p:sp>
      </p:grpSp>
      <p:grpSp>
        <p:nvGrpSpPr>
          <p:cNvPr id="14" name="Group 53"/>
          <p:cNvGrpSpPr>
            <a:grpSpLocks/>
          </p:cNvGrpSpPr>
          <p:nvPr/>
        </p:nvGrpSpPr>
        <p:grpSpPr bwMode="auto">
          <a:xfrm>
            <a:off x="5638800" y="3352800"/>
            <a:ext cx="1817688" cy="1951038"/>
            <a:chOff x="2592" y="2112"/>
            <a:chExt cx="1145" cy="1229"/>
          </a:xfrm>
        </p:grpSpPr>
        <p:sp>
          <p:nvSpPr>
            <p:cNvPr id="57396" name="Text Box 54"/>
            <p:cNvSpPr txBox="1">
              <a:spLocks noChangeArrowheads="1"/>
            </p:cNvSpPr>
            <p:nvPr/>
          </p:nvSpPr>
          <p:spPr bwMode="auto">
            <a:xfrm>
              <a:off x="3456" y="2112"/>
              <a:ext cx="281"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“R”</a:t>
              </a:r>
              <a:endParaRPr lang="en-US" sz="1200">
                <a:solidFill>
                  <a:srgbClr val="000000"/>
                </a:solidFill>
                <a:latin typeface="Arial" pitchFamily="34" charset="0"/>
              </a:endParaRPr>
            </a:p>
          </p:txBody>
        </p:sp>
        <p:sp>
          <p:nvSpPr>
            <p:cNvPr id="57397" name="Text Box 55"/>
            <p:cNvSpPr txBox="1">
              <a:spLocks noChangeArrowheads="1"/>
            </p:cNvSpPr>
            <p:nvPr/>
          </p:nvSpPr>
          <p:spPr bwMode="auto">
            <a:xfrm>
              <a:off x="2592" y="3168"/>
              <a:ext cx="982"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“R” = Resurrection</a:t>
              </a:r>
              <a:endParaRPr lang="en-US" sz="1200">
                <a:solidFill>
                  <a:srgbClr val="000000"/>
                </a:solidFill>
                <a:latin typeface="Arial" pitchFamily="34" charset="0"/>
              </a:endParaRPr>
            </a:p>
          </p:txBody>
        </p:sp>
      </p:grpSp>
      <p:sp>
        <p:nvSpPr>
          <p:cNvPr id="37944" name="Rectangle 56"/>
          <p:cNvSpPr>
            <a:spLocks noChangeArrowheads="1"/>
          </p:cNvSpPr>
          <p:nvPr/>
        </p:nvSpPr>
        <p:spPr bwMode="auto">
          <a:xfrm>
            <a:off x="7467600" y="3810000"/>
            <a:ext cx="2743200" cy="609600"/>
          </a:xfrm>
          <a:prstGeom prst="rect">
            <a:avLst/>
          </a:prstGeom>
          <a:solidFill>
            <a:schemeClr val="bg1"/>
          </a:solidFill>
          <a:ln w="9525">
            <a:solidFill>
              <a:schemeClr val="tx1"/>
            </a:solidFill>
            <a:miter lim="800000"/>
            <a:headEnd/>
            <a:tailEnd/>
          </a:ln>
        </p:spPr>
        <p:txBody>
          <a:bodyPr wrap="none" anchor="ctr"/>
          <a:lstStyle/>
          <a:p>
            <a:pPr eaLnBrk="0" fontAlgn="base" hangingPunct="0">
              <a:spcBef>
                <a:spcPct val="0"/>
              </a:spcBef>
              <a:spcAft>
                <a:spcPct val="0"/>
              </a:spcAft>
            </a:pPr>
            <a:r>
              <a:rPr lang="en-US" sz="1200" b="1">
                <a:solidFill>
                  <a:srgbClr val="000000"/>
                </a:solidFill>
                <a:latin typeface="Arial" pitchFamily="34" charset="0"/>
              </a:rPr>
              <a:t>The Book of Acts</a:t>
            </a:r>
          </a:p>
          <a:p>
            <a:pPr eaLnBrk="0" fontAlgn="base" hangingPunct="0">
              <a:spcBef>
                <a:spcPct val="0"/>
              </a:spcBef>
              <a:spcAft>
                <a:spcPct val="0"/>
              </a:spcAft>
            </a:pPr>
            <a:r>
              <a:rPr lang="en-US" sz="1200" b="1">
                <a:solidFill>
                  <a:srgbClr val="000000"/>
                </a:solidFill>
                <a:latin typeface="Arial" pitchFamily="34" charset="0"/>
              </a:rPr>
              <a:t>Chs. 1-12 Peter (Jews) AD 30-44</a:t>
            </a:r>
          </a:p>
          <a:p>
            <a:pPr eaLnBrk="0" fontAlgn="base" hangingPunct="0">
              <a:spcBef>
                <a:spcPct val="0"/>
              </a:spcBef>
              <a:spcAft>
                <a:spcPct val="0"/>
              </a:spcAft>
            </a:pPr>
            <a:r>
              <a:rPr lang="en-US" sz="1200" b="1">
                <a:solidFill>
                  <a:srgbClr val="000000"/>
                </a:solidFill>
                <a:latin typeface="Arial" pitchFamily="34" charset="0"/>
              </a:rPr>
              <a:t>Chs. 13-28 Paul (Gentiles) AD 44-60</a:t>
            </a:r>
            <a:endParaRPr lang="en-US" sz="2400">
              <a:solidFill>
                <a:srgbClr val="000000"/>
              </a:solidFill>
              <a:latin typeface="Arial" pitchFamily="34" charset="0"/>
            </a:endParaRPr>
          </a:p>
        </p:txBody>
      </p:sp>
      <p:sp>
        <p:nvSpPr>
          <p:cNvPr id="37945" name="Text Box 57"/>
          <p:cNvSpPr txBox="1">
            <a:spLocks noChangeArrowheads="1"/>
          </p:cNvSpPr>
          <p:nvPr/>
        </p:nvSpPr>
        <p:spPr bwMode="auto">
          <a:xfrm>
            <a:off x="3505201" y="3581400"/>
            <a:ext cx="1184275"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Moses</a:t>
            </a:r>
          </a:p>
          <a:p>
            <a:pPr eaLnBrk="0" fontAlgn="base" hangingPunct="0">
              <a:spcBef>
                <a:spcPct val="0"/>
              </a:spcBef>
              <a:spcAft>
                <a:spcPct val="0"/>
              </a:spcAft>
            </a:pPr>
            <a:r>
              <a:rPr lang="en-US" sz="1200" b="1">
                <a:solidFill>
                  <a:srgbClr val="000000"/>
                </a:solidFill>
                <a:latin typeface="Arial" pitchFamily="34" charset="0"/>
              </a:rPr>
              <a:t>the Law Giver</a:t>
            </a:r>
            <a:endParaRPr lang="en-US" sz="2400">
              <a:solidFill>
                <a:srgbClr val="000000"/>
              </a:solidFill>
              <a:latin typeface="Arial" pitchFamily="34" charset="0"/>
            </a:endParaRPr>
          </a:p>
        </p:txBody>
      </p:sp>
      <p:sp>
        <p:nvSpPr>
          <p:cNvPr id="37946" name="Text Box 58"/>
          <p:cNvSpPr txBox="1">
            <a:spLocks noChangeArrowheads="1"/>
          </p:cNvSpPr>
          <p:nvPr/>
        </p:nvSpPr>
        <p:spPr bwMode="auto">
          <a:xfrm>
            <a:off x="4572001" y="3581400"/>
            <a:ext cx="981075"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King David</a:t>
            </a:r>
            <a:endParaRPr lang="en-US" sz="2400">
              <a:solidFill>
                <a:srgbClr val="000000"/>
              </a:solidFill>
              <a:latin typeface="Arial" pitchFamily="34" charset="0"/>
            </a:endParaRPr>
          </a:p>
        </p:txBody>
      </p:sp>
      <p:sp>
        <p:nvSpPr>
          <p:cNvPr id="57372" name="Text Box 59"/>
          <p:cNvSpPr txBox="1">
            <a:spLocks noChangeArrowheads="1"/>
          </p:cNvSpPr>
          <p:nvPr/>
        </p:nvSpPr>
        <p:spPr bwMode="auto">
          <a:xfrm>
            <a:off x="3505200" y="5791200"/>
            <a:ext cx="520700"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1400</a:t>
            </a:r>
            <a:endParaRPr lang="en-US" sz="2400">
              <a:solidFill>
                <a:srgbClr val="000000"/>
              </a:solidFill>
              <a:latin typeface="Arial" pitchFamily="34" charset="0"/>
            </a:endParaRPr>
          </a:p>
        </p:txBody>
      </p:sp>
      <p:sp>
        <p:nvSpPr>
          <p:cNvPr id="57373" name="Text Box 60"/>
          <p:cNvSpPr txBox="1">
            <a:spLocks noChangeArrowheads="1"/>
          </p:cNvSpPr>
          <p:nvPr/>
        </p:nvSpPr>
        <p:spPr bwMode="auto">
          <a:xfrm>
            <a:off x="4572000" y="5791200"/>
            <a:ext cx="520700"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1000</a:t>
            </a:r>
            <a:endParaRPr lang="en-US" sz="2400">
              <a:solidFill>
                <a:srgbClr val="000000"/>
              </a:solidFill>
              <a:latin typeface="Arial" pitchFamily="34" charset="0"/>
            </a:endParaRPr>
          </a:p>
        </p:txBody>
      </p:sp>
      <p:sp>
        <p:nvSpPr>
          <p:cNvPr id="37949" name="Rectangle 61"/>
          <p:cNvSpPr>
            <a:spLocks noChangeArrowheads="1"/>
          </p:cNvSpPr>
          <p:nvPr/>
        </p:nvSpPr>
        <p:spPr bwMode="auto">
          <a:xfrm>
            <a:off x="7620000" y="4495800"/>
            <a:ext cx="2590800" cy="457200"/>
          </a:xfrm>
          <a:prstGeom prst="rect">
            <a:avLst/>
          </a:prstGeom>
          <a:solidFill>
            <a:schemeClr val="bg1"/>
          </a:solidFill>
          <a:ln w="9525">
            <a:solidFill>
              <a:schemeClr val="tx1"/>
            </a:solidFill>
            <a:miter lim="800000"/>
            <a:headEnd/>
            <a:tailEnd/>
          </a:ln>
        </p:spPr>
        <p:txBody>
          <a:bodyPr wrap="none" anchor="ctr"/>
          <a:lstStyle/>
          <a:p>
            <a:pPr eaLnBrk="0" fontAlgn="base" hangingPunct="0">
              <a:spcBef>
                <a:spcPct val="0"/>
              </a:spcBef>
              <a:spcAft>
                <a:spcPct val="0"/>
              </a:spcAft>
            </a:pPr>
            <a:r>
              <a:rPr lang="en-US" sz="1200" b="1">
                <a:solidFill>
                  <a:srgbClr val="000000"/>
                </a:solidFill>
                <a:latin typeface="Arial" pitchFamily="34" charset="0"/>
              </a:rPr>
              <a:t>Letters to Churches and</a:t>
            </a:r>
          </a:p>
          <a:p>
            <a:pPr eaLnBrk="0" fontAlgn="base" hangingPunct="0">
              <a:spcBef>
                <a:spcPct val="0"/>
              </a:spcBef>
              <a:spcAft>
                <a:spcPct val="0"/>
              </a:spcAft>
            </a:pPr>
            <a:r>
              <a:rPr lang="en-US" sz="1200" b="1">
                <a:solidFill>
                  <a:srgbClr val="000000"/>
                </a:solidFill>
                <a:latin typeface="Arial" pitchFamily="34" charset="0"/>
              </a:rPr>
              <a:t>Individual Christians - Revelation</a:t>
            </a:r>
            <a:endParaRPr lang="en-US" sz="2400">
              <a:solidFill>
                <a:srgbClr val="000000"/>
              </a:solidFill>
              <a:latin typeface="Arial" pitchFamily="34" charset="0"/>
            </a:endParaRPr>
          </a:p>
        </p:txBody>
      </p:sp>
      <p:grpSp>
        <p:nvGrpSpPr>
          <p:cNvPr id="15" name="Group 62"/>
          <p:cNvGrpSpPr>
            <a:grpSpLocks/>
          </p:cNvGrpSpPr>
          <p:nvPr/>
        </p:nvGrpSpPr>
        <p:grpSpPr bwMode="auto">
          <a:xfrm>
            <a:off x="6705601" y="1066800"/>
            <a:ext cx="3546475" cy="2438400"/>
            <a:chOff x="3270" y="672"/>
            <a:chExt cx="2234" cy="1536"/>
          </a:xfrm>
        </p:grpSpPr>
        <p:sp>
          <p:nvSpPr>
            <p:cNvPr id="57393" name="Line 63"/>
            <p:cNvSpPr>
              <a:spLocks noChangeShapeType="1"/>
            </p:cNvSpPr>
            <p:nvPr/>
          </p:nvSpPr>
          <p:spPr bwMode="auto">
            <a:xfrm>
              <a:off x="3744" y="1776"/>
              <a:ext cx="0" cy="432"/>
            </a:xfrm>
            <a:prstGeom prst="line">
              <a:avLst/>
            </a:prstGeom>
            <a:noFill/>
            <a:ln w="63500">
              <a:solidFill>
                <a:srgbClr val="009900"/>
              </a:solidFill>
              <a:round/>
              <a:headEnd type="triangle" w="med" len="me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394" name="Text Box 64"/>
            <p:cNvSpPr txBox="1">
              <a:spLocks noChangeArrowheads="1"/>
            </p:cNvSpPr>
            <p:nvPr/>
          </p:nvSpPr>
          <p:spPr bwMode="auto">
            <a:xfrm>
              <a:off x="3270" y="1488"/>
              <a:ext cx="883" cy="28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a:solidFill>
                    <a:srgbClr val="000000"/>
                  </a:solidFill>
                  <a:latin typeface="Arial" pitchFamily="34" charset="0"/>
                </a:rPr>
                <a:t>Ascension</a:t>
              </a:r>
            </a:p>
            <a:p>
              <a:pPr algn="ctr" eaLnBrk="0" fontAlgn="base" hangingPunct="0">
                <a:spcBef>
                  <a:spcPct val="0"/>
                </a:spcBef>
                <a:spcAft>
                  <a:spcPct val="0"/>
                </a:spcAft>
              </a:pPr>
              <a:r>
                <a:rPr lang="en-US" sz="1200" b="1">
                  <a:solidFill>
                    <a:srgbClr val="000000"/>
                  </a:solidFill>
                  <a:latin typeface="Arial" pitchFamily="34" charset="0"/>
                </a:rPr>
                <a:t>(Luke 24; Acts 1)</a:t>
              </a:r>
              <a:endParaRPr lang="en-US" sz="2400">
                <a:solidFill>
                  <a:srgbClr val="000000"/>
                </a:solidFill>
                <a:latin typeface="Arial" pitchFamily="34" charset="0"/>
              </a:endParaRPr>
            </a:p>
          </p:txBody>
        </p:sp>
        <p:cxnSp>
          <p:nvCxnSpPr>
            <p:cNvPr id="57395" name="AutoShape 65"/>
            <p:cNvCxnSpPr>
              <a:cxnSpLocks noChangeShapeType="1"/>
            </p:cNvCxnSpPr>
            <p:nvPr/>
          </p:nvCxnSpPr>
          <p:spPr bwMode="auto">
            <a:xfrm rot="-5400000">
              <a:off x="4216" y="200"/>
              <a:ext cx="816" cy="1760"/>
            </a:xfrm>
            <a:prstGeom prst="bentConnector2">
              <a:avLst/>
            </a:prstGeom>
            <a:noFill/>
            <a:ln w="63500">
              <a:solidFill>
                <a:srgbClr val="009900"/>
              </a:solidFill>
              <a:miter lim="800000"/>
              <a:headEnd/>
              <a:tailEnd/>
            </a:ln>
          </p:spPr>
        </p:cxnSp>
      </p:grpSp>
      <p:grpSp>
        <p:nvGrpSpPr>
          <p:cNvPr id="16" name="Group 66"/>
          <p:cNvGrpSpPr>
            <a:grpSpLocks/>
          </p:cNvGrpSpPr>
          <p:nvPr/>
        </p:nvGrpSpPr>
        <p:grpSpPr bwMode="auto">
          <a:xfrm>
            <a:off x="3581400" y="1295400"/>
            <a:ext cx="4800600" cy="2514600"/>
            <a:chOff x="1296" y="816"/>
            <a:chExt cx="3024" cy="1584"/>
          </a:xfrm>
        </p:grpSpPr>
        <p:sp>
          <p:nvSpPr>
            <p:cNvPr id="57391" name="Rectangle 67"/>
            <p:cNvSpPr>
              <a:spLocks noChangeArrowheads="1"/>
            </p:cNvSpPr>
            <p:nvPr/>
          </p:nvSpPr>
          <p:spPr bwMode="auto">
            <a:xfrm>
              <a:off x="3744" y="2256"/>
              <a:ext cx="576" cy="144"/>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sz="1200" b="1">
                  <a:solidFill>
                    <a:srgbClr val="FF6600"/>
                  </a:solidFill>
                  <a:latin typeface="Arial" pitchFamily="34" charset="0"/>
                </a:rPr>
                <a:t>Holy Spirit</a:t>
              </a:r>
              <a:endParaRPr lang="en-US" sz="1200">
                <a:solidFill>
                  <a:srgbClr val="FF6600"/>
                </a:solidFill>
                <a:latin typeface="Arial" pitchFamily="34" charset="0"/>
              </a:endParaRPr>
            </a:p>
          </p:txBody>
        </p:sp>
        <p:cxnSp>
          <p:nvCxnSpPr>
            <p:cNvPr id="57392" name="AutoShape 68"/>
            <p:cNvCxnSpPr>
              <a:cxnSpLocks noChangeShapeType="1"/>
            </p:cNvCxnSpPr>
            <p:nvPr/>
          </p:nvCxnSpPr>
          <p:spPr bwMode="auto">
            <a:xfrm rot="10800000" flipH="1" flipV="1">
              <a:off x="1296" y="816"/>
              <a:ext cx="2664" cy="1392"/>
            </a:xfrm>
            <a:prstGeom prst="bentConnector4">
              <a:avLst>
                <a:gd name="adj1" fmla="val 99810"/>
                <a:gd name="adj2" fmla="val 80384"/>
              </a:avLst>
            </a:prstGeom>
            <a:noFill/>
            <a:ln w="63500">
              <a:solidFill>
                <a:srgbClr val="FF9900"/>
              </a:solidFill>
              <a:miter lim="800000"/>
              <a:headEnd/>
              <a:tailEnd type="triangle" w="med" len="med"/>
            </a:ln>
          </p:spPr>
        </p:cxnSp>
      </p:grpSp>
      <p:grpSp>
        <p:nvGrpSpPr>
          <p:cNvPr id="17" name="Group 69"/>
          <p:cNvGrpSpPr>
            <a:grpSpLocks/>
          </p:cNvGrpSpPr>
          <p:nvPr/>
        </p:nvGrpSpPr>
        <p:grpSpPr bwMode="auto">
          <a:xfrm>
            <a:off x="7086601" y="1752600"/>
            <a:ext cx="3489325" cy="3932238"/>
            <a:chOff x="3504" y="1104"/>
            <a:chExt cx="2198" cy="2477"/>
          </a:xfrm>
        </p:grpSpPr>
        <p:sp>
          <p:nvSpPr>
            <p:cNvPr id="57387" name="AutoShape 70"/>
            <p:cNvSpPr>
              <a:spLocks noChangeArrowheads="1"/>
            </p:cNvSpPr>
            <p:nvPr/>
          </p:nvSpPr>
          <p:spPr bwMode="auto">
            <a:xfrm>
              <a:off x="3552" y="1152"/>
              <a:ext cx="672" cy="144"/>
            </a:xfrm>
            <a:custGeom>
              <a:avLst/>
              <a:gdLst>
                <a:gd name="T0" fmla="*/ 15 w 21600"/>
                <a:gd name="T1" fmla="*/ 0 h 21600"/>
                <a:gd name="T2" fmla="*/ 15 w 21600"/>
                <a:gd name="T3" fmla="*/ 1 h 21600"/>
                <a:gd name="T4" fmla="*/ 3 w 21600"/>
                <a:gd name="T5" fmla="*/ 1 h 21600"/>
                <a:gd name="T6" fmla="*/ 21 w 21600"/>
                <a:gd name="T7" fmla="*/ 0 h 21600"/>
                <a:gd name="T8" fmla="*/ 17694720 60000 65536"/>
                <a:gd name="T9" fmla="*/ 5898240 60000 65536"/>
                <a:gd name="T10" fmla="*/ 5898240 60000 65536"/>
                <a:gd name="T11" fmla="*/ 0 60000 65536"/>
                <a:gd name="T12" fmla="*/ 12439 w 21600"/>
                <a:gd name="T13" fmla="*/ 2850 h 21600"/>
                <a:gd name="T14" fmla="*/ 18225 w 21600"/>
                <a:gd name="T15" fmla="*/ 930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388" name="Text Box 71"/>
            <p:cNvSpPr txBox="1">
              <a:spLocks noChangeArrowheads="1"/>
            </p:cNvSpPr>
            <p:nvPr/>
          </p:nvSpPr>
          <p:spPr bwMode="auto">
            <a:xfrm>
              <a:off x="4176" y="1104"/>
              <a:ext cx="1526"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Unbelieving Jews and Gentiles</a:t>
              </a:r>
            </a:p>
          </p:txBody>
        </p:sp>
        <p:sp>
          <p:nvSpPr>
            <p:cNvPr id="57389" name="AutoShape 72"/>
            <p:cNvSpPr>
              <a:spLocks noChangeArrowheads="1"/>
            </p:cNvSpPr>
            <p:nvPr/>
          </p:nvSpPr>
          <p:spPr bwMode="auto">
            <a:xfrm flipV="1">
              <a:off x="3504" y="3408"/>
              <a:ext cx="672" cy="144"/>
            </a:xfrm>
            <a:custGeom>
              <a:avLst/>
              <a:gdLst>
                <a:gd name="T0" fmla="*/ 15 w 21600"/>
                <a:gd name="T1" fmla="*/ 0 h 21600"/>
                <a:gd name="T2" fmla="*/ 15 w 21600"/>
                <a:gd name="T3" fmla="*/ 1 h 21600"/>
                <a:gd name="T4" fmla="*/ 3 w 21600"/>
                <a:gd name="T5" fmla="*/ 1 h 21600"/>
                <a:gd name="T6" fmla="*/ 21 w 21600"/>
                <a:gd name="T7" fmla="*/ 0 h 21600"/>
                <a:gd name="T8" fmla="*/ 17694720 60000 65536"/>
                <a:gd name="T9" fmla="*/ 5898240 60000 65536"/>
                <a:gd name="T10" fmla="*/ 5898240 60000 65536"/>
                <a:gd name="T11" fmla="*/ 0 60000 65536"/>
                <a:gd name="T12" fmla="*/ 12439 w 21600"/>
                <a:gd name="T13" fmla="*/ 2850 h 21600"/>
                <a:gd name="T14" fmla="*/ 18225 w 21600"/>
                <a:gd name="T15" fmla="*/ 930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390" name="Text Box 73"/>
            <p:cNvSpPr txBox="1">
              <a:spLocks noChangeArrowheads="1"/>
            </p:cNvSpPr>
            <p:nvPr/>
          </p:nvSpPr>
          <p:spPr bwMode="auto">
            <a:xfrm>
              <a:off x="4176" y="3408"/>
              <a:ext cx="1526" cy="17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Unbelieving Jews and Gentiles</a:t>
              </a:r>
            </a:p>
          </p:txBody>
        </p:sp>
      </p:grpSp>
      <p:sp>
        <p:nvSpPr>
          <p:cNvPr id="57378" name="Text Box 74"/>
          <p:cNvSpPr txBox="1">
            <a:spLocks noChangeArrowheads="1"/>
          </p:cNvSpPr>
          <p:nvPr/>
        </p:nvSpPr>
        <p:spPr bwMode="auto">
          <a:xfrm>
            <a:off x="5638801" y="5791200"/>
            <a:ext cx="487363"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5BC</a:t>
            </a:r>
            <a:endParaRPr lang="en-US" sz="2400">
              <a:solidFill>
                <a:srgbClr val="000000"/>
              </a:solidFill>
              <a:latin typeface="Arial" pitchFamily="34" charset="0"/>
            </a:endParaRPr>
          </a:p>
        </p:txBody>
      </p:sp>
      <p:sp>
        <p:nvSpPr>
          <p:cNvPr id="57379" name="Text Box 75"/>
          <p:cNvSpPr txBox="1">
            <a:spLocks noChangeArrowheads="1"/>
          </p:cNvSpPr>
          <p:nvPr/>
        </p:nvSpPr>
        <p:spPr bwMode="auto">
          <a:xfrm>
            <a:off x="6781800" y="5791201"/>
            <a:ext cx="619080" cy="27699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dirty="0">
                <a:solidFill>
                  <a:srgbClr val="000000"/>
                </a:solidFill>
                <a:latin typeface="Arial" pitchFamily="34" charset="0"/>
              </a:rPr>
              <a:t>AD 28</a:t>
            </a:r>
            <a:endParaRPr lang="en-US" sz="2400" dirty="0">
              <a:solidFill>
                <a:srgbClr val="000000"/>
              </a:solidFill>
              <a:latin typeface="Arial" pitchFamily="34" charset="0"/>
            </a:endParaRPr>
          </a:p>
        </p:txBody>
      </p:sp>
      <p:sp>
        <p:nvSpPr>
          <p:cNvPr id="57380" name="Text Box 76"/>
          <p:cNvSpPr txBox="1">
            <a:spLocks noChangeArrowheads="1"/>
          </p:cNvSpPr>
          <p:nvPr/>
        </p:nvSpPr>
        <p:spPr bwMode="auto">
          <a:xfrm>
            <a:off x="7696201" y="5791200"/>
            <a:ext cx="352425"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44</a:t>
            </a:r>
            <a:endParaRPr lang="en-US" sz="2400">
              <a:solidFill>
                <a:srgbClr val="000000"/>
              </a:solidFill>
              <a:latin typeface="Arial" pitchFamily="34" charset="0"/>
            </a:endParaRPr>
          </a:p>
        </p:txBody>
      </p:sp>
      <p:sp>
        <p:nvSpPr>
          <p:cNvPr id="57381" name="Text Box 77"/>
          <p:cNvSpPr txBox="1">
            <a:spLocks noChangeArrowheads="1"/>
          </p:cNvSpPr>
          <p:nvPr/>
        </p:nvSpPr>
        <p:spPr bwMode="auto">
          <a:xfrm>
            <a:off x="9906001" y="5791200"/>
            <a:ext cx="352425"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srgbClr val="000000"/>
                </a:solidFill>
                <a:latin typeface="Arial" pitchFamily="34" charset="0"/>
              </a:rPr>
              <a:t>95</a:t>
            </a:r>
            <a:endParaRPr lang="en-US" sz="2400">
              <a:solidFill>
                <a:srgbClr val="000000"/>
              </a:solidFill>
              <a:latin typeface="Arial" pitchFamily="34" charset="0"/>
            </a:endParaRPr>
          </a:p>
        </p:txBody>
      </p:sp>
      <p:sp>
        <p:nvSpPr>
          <p:cNvPr id="57382" name="Text Box 78"/>
          <p:cNvSpPr txBox="1">
            <a:spLocks noChangeArrowheads="1"/>
          </p:cNvSpPr>
          <p:nvPr/>
        </p:nvSpPr>
        <p:spPr bwMode="auto">
          <a:xfrm>
            <a:off x="1676400" y="6096001"/>
            <a:ext cx="3733800" cy="646331"/>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200" b="1">
                <a:solidFill>
                  <a:srgbClr val="FF6600"/>
                </a:solidFill>
                <a:latin typeface="Arial" pitchFamily="34" charset="0"/>
              </a:rPr>
              <a:t>The Old Testament</a:t>
            </a:r>
            <a:r>
              <a:rPr lang="en-US" sz="1200" b="1">
                <a:solidFill>
                  <a:srgbClr val="000000"/>
                </a:solidFill>
                <a:latin typeface="Arial" pitchFamily="34" charset="0"/>
              </a:rPr>
              <a:t> (39 Books)</a:t>
            </a:r>
          </a:p>
          <a:p>
            <a:pPr algn="ctr" eaLnBrk="0" fontAlgn="base" hangingPunct="0">
              <a:spcBef>
                <a:spcPct val="0"/>
              </a:spcBef>
              <a:spcAft>
                <a:spcPct val="0"/>
              </a:spcAft>
            </a:pPr>
            <a:r>
              <a:rPr lang="en-US" sz="1200" b="1">
                <a:solidFill>
                  <a:srgbClr val="000000"/>
                </a:solidFill>
                <a:latin typeface="Arial" pitchFamily="34" charset="0"/>
              </a:rPr>
              <a:t>Written in Hebrew</a:t>
            </a:r>
          </a:p>
          <a:p>
            <a:pPr algn="ctr" eaLnBrk="0" fontAlgn="base" hangingPunct="0">
              <a:spcBef>
                <a:spcPct val="0"/>
              </a:spcBef>
              <a:spcAft>
                <a:spcPct val="0"/>
              </a:spcAft>
            </a:pPr>
            <a:r>
              <a:rPr lang="en-US" sz="1200" b="1">
                <a:solidFill>
                  <a:srgbClr val="000000"/>
                </a:solidFill>
                <a:latin typeface="Arial" pitchFamily="34" charset="0"/>
              </a:rPr>
              <a:t>Genesis --- (</a:t>
            </a:r>
            <a:r>
              <a:rPr lang="en-US" sz="1200" b="1">
                <a:solidFill>
                  <a:srgbClr val="FF6600"/>
                </a:solidFill>
                <a:latin typeface="Arial" pitchFamily="34" charset="0"/>
              </a:rPr>
              <a:t>Promises -- Prophecy</a:t>
            </a:r>
            <a:r>
              <a:rPr lang="en-US" sz="1200" b="1">
                <a:solidFill>
                  <a:srgbClr val="000000"/>
                </a:solidFill>
                <a:latin typeface="Arial" pitchFamily="34" charset="0"/>
              </a:rPr>
              <a:t>) --- Malachi</a:t>
            </a:r>
          </a:p>
        </p:txBody>
      </p:sp>
      <p:sp>
        <p:nvSpPr>
          <p:cNvPr id="57383" name="AutoShape 79"/>
          <p:cNvSpPr>
            <a:spLocks noChangeArrowheads="1"/>
          </p:cNvSpPr>
          <p:nvPr/>
        </p:nvSpPr>
        <p:spPr bwMode="auto">
          <a:xfrm>
            <a:off x="1752600" y="6096000"/>
            <a:ext cx="3581400" cy="609600"/>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384" name="Text Box 80"/>
          <p:cNvSpPr txBox="1">
            <a:spLocks noChangeArrowheads="1"/>
          </p:cNvSpPr>
          <p:nvPr/>
        </p:nvSpPr>
        <p:spPr bwMode="auto">
          <a:xfrm>
            <a:off x="5943600" y="6096001"/>
            <a:ext cx="4191000" cy="646331"/>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200" b="1">
                <a:solidFill>
                  <a:srgbClr val="000000"/>
                </a:solidFill>
                <a:latin typeface="Arial" pitchFamily="34" charset="0"/>
              </a:rPr>
              <a:t>The </a:t>
            </a:r>
            <a:r>
              <a:rPr lang="en-US" sz="1200" b="1">
                <a:solidFill>
                  <a:srgbClr val="009900"/>
                </a:solidFill>
                <a:latin typeface="Arial" pitchFamily="34" charset="0"/>
              </a:rPr>
              <a:t>New Testament</a:t>
            </a:r>
            <a:r>
              <a:rPr lang="en-US" sz="1200" b="1">
                <a:solidFill>
                  <a:srgbClr val="000000"/>
                </a:solidFill>
                <a:latin typeface="Arial" pitchFamily="34" charset="0"/>
              </a:rPr>
              <a:t> (27 Books &amp; Letters)</a:t>
            </a:r>
          </a:p>
          <a:p>
            <a:pPr algn="ctr" eaLnBrk="0" fontAlgn="base" hangingPunct="0">
              <a:spcBef>
                <a:spcPct val="0"/>
              </a:spcBef>
              <a:spcAft>
                <a:spcPct val="0"/>
              </a:spcAft>
            </a:pPr>
            <a:r>
              <a:rPr lang="en-US" sz="1200" b="1">
                <a:solidFill>
                  <a:srgbClr val="000000"/>
                </a:solidFill>
                <a:latin typeface="Arial" pitchFamily="34" charset="0"/>
              </a:rPr>
              <a:t>Written in Greek</a:t>
            </a:r>
          </a:p>
          <a:p>
            <a:pPr algn="ctr" eaLnBrk="0" fontAlgn="base" hangingPunct="0">
              <a:spcBef>
                <a:spcPct val="0"/>
              </a:spcBef>
              <a:spcAft>
                <a:spcPct val="0"/>
              </a:spcAft>
            </a:pPr>
            <a:r>
              <a:rPr lang="en-US" sz="1200" b="1">
                <a:solidFill>
                  <a:srgbClr val="000000"/>
                </a:solidFill>
                <a:latin typeface="Arial" pitchFamily="34" charset="0"/>
              </a:rPr>
              <a:t>Matthew ----- (</a:t>
            </a:r>
            <a:r>
              <a:rPr lang="en-US" sz="1200" b="1">
                <a:solidFill>
                  <a:srgbClr val="009900"/>
                </a:solidFill>
                <a:latin typeface="Arial" pitchFamily="34" charset="0"/>
              </a:rPr>
              <a:t>Fulfillment</a:t>
            </a:r>
            <a:r>
              <a:rPr lang="en-US" sz="1200" b="1">
                <a:solidFill>
                  <a:srgbClr val="000000"/>
                </a:solidFill>
                <a:latin typeface="Arial" pitchFamily="34" charset="0"/>
              </a:rPr>
              <a:t>) ------ Revelation</a:t>
            </a:r>
          </a:p>
        </p:txBody>
      </p:sp>
      <p:sp>
        <p:nvSpPr>
          <p:cNvPr id="57385" name="AutoShape 81"/>
          <p:cNvSpPr>
            <a:spLocks noChangeArrowheads="1"/>
          </p:cNvSpPr>
          <p:nvPr/>
        </p:nvSpPr>
        <p:spPr bwMode="auto">
          <a:xfrm>
            <a:off x="5791200" y="6096000"/>
            <a:ext cx="4419600" cy="609600"/>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Arial" pitchFamily="34" charset="0"/>
            </a:endParaRPr>
          </a:p>
        </p:txBody>
      </p:sp>
      <p:sp>
        <p:nvSpPr>
          <p:cNvPr id="57386" name="Text Box 82"/>
          <p:cNvSpPr txBox="1">
            <a:spLocks noChangeArrowheads="1"/>
          </p:cNvSpPr>
          <p:nvPr/>
        </p:nvSpPr>
        <p:spPr bwMode="auto">
          <a:xfrm>
            <a:off x="5257800" y="6172200"/>
            <a:ext cx="596900" cy="45720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a:solidFill>
                  <a:srgbClr val="000000"/>
                </a:solidFill>
                <a:latin typeface="Arial" pitchFamily="34" charset="0"/>
              </a:rPr>
              <a:t>400 </a:t>
            </a:r>
          </a:p>
          <a:p>
            <a:pPr algn="ctr" eaLnBrk="0" fontAlgn="base" hangingPunct="0">
              <a:spcBef>
                <a:spcPct val="0"/>
              </a:spcBef>
              <a:spcAft>
                <a:spcPct val="0"/>
              </a:spcAft>
            </a:pPr>
            <a:r>
              <a:rPr lang="en-US" sz="1200" b="1">
                <a:solidFill>
                  <a:srgbClr val="000000"/>
                </a:solidFill>
                <a:latin typeface="Arial" pitchFamily="34" charset="0"/>
              </a:rPr>
              <a:t>Years</a:t>
            </a:r>
            <a:endParaRPr lang="en-US" sz="2400">
              <a:solidFill>
                <a:srgbClr val="00000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904"/>
                                        </p:tgtEl>
                                        <p:attrNameLst>
                                          <p:attrName>style.visibility</p:attrName>
                                        </p:attrNameLst>
                                      </p:cBhvr>
                                      <p:to>
                                        <p:strVal val="visible"/>
                                      </p:to>
                                    </p:set>
                                    <p:anim calcmode="lin" valueType="num">
                                      <p:cBhvr>
                                        <p:cTn id="7" dur="1000" fill="hold"/>
                                        <p:tgtEl>
                                          <p:spTgt spid="37904"/>
                                        </p:tgtEl>
                                        <p:attrNameLst>
                                          <p:attrName>ppt_w</p:attrName>
                                        </p:attrNameLst>
                                      </p:cBhvr>
                                      <p:tavLst>
                                        <p:tav tm="0">
                                          <p:val>
                                            <p:fltVal val="0"/>
                                          </p:val>
                                        </p:tav>
                                        <p:tav tm="100000">
                                          <p:val>
                                            <p:strVal val="#ppt_w"/>
                                          </p:val>
                                        </p:tav>
                                      </p:tavLst>
                                    </p:anim>
                                    <p:anim calcmode="lin" valueType="num">
                                      <p:cBhvr>
                                        <p:cTn id="8" dur="1000" fill="hold"/>
                                        <p:tgtEl>
                                          <p:spTgt spid="37904"/>
                                        </p:tgtEl>
                                        <p:attrNameLst>
                                          <p:attrName>ppt_h</p:attrName>
                                        </p:attrNameLst>
                                      </p:cBhvr>
                                      <p:tavLst>
                                        <p:tav tm="0">
                                          <p:val>
                                            <p:fltVal val="0"/>
                                          </p:val>
                                        </p:tav>
                                        <p:tav tm="100000">
                                          <p:val>
                                            <p:strVal val="#ppt_h"/>
                                          </p:val>
                                        </p:tav>
                                      </p:tavLst>
                                    </p:anim>
                                    <p:anim calcmode="lin" valueType="num">
                                      <p:cBhvr>
                                        <p:cTn id="9" dur="1000" fill="hold"/>
                                        <p:tgtEl>
                                          <p:spTgt spid="379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9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7906"/>
                                        </p:tgtEl>
                                        <p:attrNameLst>
                                          <p:attrName>style.visibility</p:attrName>
                                        </p:attrNameLst>
                                      </p:cBhvr>
                                      <p:to>
                                        <p:strVal val="visible"/>
                                      </p:to>
                                    </p:set>
                                    <p:animEffect transition="in" filter="dissolve">
                                      <p:cBhvr>
                                        <p:cTn id="15" dur="500"/>
                                        <p:tgtEl>
                                          <p:spTgt spid="3790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7905"/>
                                        </p:tgtEl>
                                        <p:attrNameLst>
                                          <p:attrName>style.visibility</p:attrName>
                                        </p:attrNameLst>
                                      </p:cBhvr>
                                      <p:to>
                                        <p:strVal val="visible"/>
                                      </p:to>
                                    </p:set>
                                    <p:animEffect transition="in" filter="wipe(left)">
                                      <p:cBhvr>
                                        <p:cTn id="25" dur="500"/>
                                        <p:tgtEl>
                                          <p:spTgt spid="3790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7916"/>
                                        </p:tgtEl>
                                        <p:attrNameLst>
                                          <p:attrName>style.visibility</p:attrName>
                                        </p:attrNameLst>
                                      </p:cBhvr>
                                      <p:to>
                                        <p:strVal val="visible"/>
                                      </p:to>
                                    </p:set>
                                    <p:animEffect transition="in" filter="dissolve">
                                      <p:cBhvr>
                                        <p:cTn id="40" dur="500"/>
                                        <p:tgtEl>
                                          <p:spTgt spid="379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7945"/>
                                        </p:tgtEl>
                                        <p:attrNameLst>
                                          <p:attrName>style.visibility</p:attrName>
                                        </p:attrNameLst>
                                      </p:cBhvr>
                                      <p:to>
                                        <p:strVal val="visible"/>
                                      </p:to>
                                    </p:set>
                                    <p:animEffect transition="in" filter="dissolve">
                                      <p:cBhvr>
                                        <p:cTn id="55" dur="500"/>
                                        <p:tgtEl>
                                          <p:spTgt spid="3794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7946"/>
                                        </p:tgtEl>
                                        <p:attrNameLst>
                                          <p:attrName>style.visibility</p:attrName>
                                        </p:attrNameLst>
                                      </p:cBhvr>
                                      <p:to>
                                        <p:strVal val="visible"/>
                                      </p:to>
                                    </p:set>
                                    <p:animEffect transition="in" filter="dissolve">
                                      <p:cBhvr>
                                        <p:cTn id="60" dur="500"/>
                                        <p:tgtEl>
                                          <p:spTgt spid="3794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7921"/>
                                        </p:tgtEl>
                                        <p:attrNameLst>
                                          <p:attrName>style.visibility</p:attrName>
                                        </p:attrNameLst>
                                      </p:cBhvr>
                                      <p:to>
                                        <p:strVal val="visible"/>
                                      </p:to>
                                    </p:set>
                                    <p:animEffect transition="in" filter="wipe(left)">
                                      <p:cBhvr>
                                        <p:cTn id="65" dur="500"/>
                                        <p:tgtEl>
                                          <p:spTgt spid="379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up)">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37922"/>
                                        </p:tgtEl>
                                        <p:attrNameLst>
                                          <p:attrName>style.visibility</p:attrName>
                                        </p:attrNameLst>
                                      </p:cBhvr>
                                      <p:to>
                                        <p:strVal val="visible"/>
                                      </p:to>
                                    </p:set>
                                    <p:animEffect transition="in" filter="dissolve">
                                      <p:cBhvr>
                                        <p:cTn id="75" dur="500"/>
                                        <p:tgtEl>
                                          <p:spTgt spid="37922"/>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37923"/>
                                        </p:tgtEl>
                                        <p:attrNameLst>
                                          <p:attrName>style.visibility</p:attrName>
                                        </p:attrNameLst>
                                      </p:cBhvr>
                                      <p:to>
                                        <p:strVal val="visible"/>
                                      </p:to>
                                    </p:set>
                                    <p:animEffect transition="in" filter="dissolve">
                                      <p:cBhvr>
                                        <p:cTn id="80" dur="500"/>
                                        <p:tgtEl>
                                          <p:spTgt spid="3792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0-#ppt_w/2"/>
                                          </p:val>
                                        </p:tav>
                                        <p:tav tm="100000">
                                          <p:val>
                                            <p:strVal val="#ppt_x"/>
                                          </p:val>
                                        </p:tav>
                                      </p:tavLst>
                                    </p:anim>
                                    <p:anim calcmode="lin" valueType="num">
                                      <p:cBhvr additive="base">
                                        <p:cTn id="8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0-#ppt_w/2"/>
                                          </p:val>
                                        </p:tav>
                                        <p:tav tm="100000">
                                          <p:val>
                                            <p:strVal val="#ppt_x"/>
                                          </p:val>
                                        </p:tav>
                                      </p:tavLst>
                                    </p:anim>
                                    <p:anim calcmode="lin" valueType="num">
                                      <p:cBhvr additive="base">
                                        <p:cTn id="9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0-#ppt_w/2"/>
                                          </p:val>
                                        </p:tav>
                                        <p:tav tm="100000">
                                          <p:val>
                                            <p:strVal val="#ppt_x"/>
                                          </p:val>
                                        </p:tav>
                                      </p:tavLst>
                                    </p:anim>
                                    <p:anim calcmode="lin" valueType="num">
                                      <p:cBhvr additive="base">
                                        <p:cTn id="9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0-#ppt_w/2"/>
                                          </p:val>
                                        </p:tav>
                                        <p:tav tm="100000">
                                          <p:val>
                                            <p:strVal val="#ppt_x"/>
                                          </p:val>
                                        </p:tav>
                                      </p:tavLst>
                                    </p:anim>
                                    <p:anim calcmode="lin" valueType="num">
                                      <p:cBhvr additive="base">
                                        <p:cTn id="10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0-#ppt_w/2"/>
                                          </p:val>
                                        </p:tav>
                                        <p:tav tm="100000">
                                          <p:val>
                                            <p:strVal val="#ppt_x"/>
                                          </p:val>
                                        </p:tav>
                                      </p:tavLst>
                                    </p:anim>
                                    <p:anim calcmode="lin" valueType="num">
                                      <p:cBhvr additive="base">
                                        <p:cTn id="11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down)">
                                      <p:cBhvr>
                                        <p:cTn id="115" dur="500"/>
                                        <p:tgtEl>
                                          <p:spTgt spid="15"/>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5"/>
                                        </p:tgtEl>
                                        <p:attrNameLst>
                                          <p:attrName>style.visibility</p:attrName>
                                        </p:attrNameLst>
                                      </p:cBhvr>
                                      <p:to>
                                        <p:strVal val="visible"/>
                                      </p:to>
                                    </p:set>
                                    <p:animEffect transition="in" filter="wipe(left)">
                                      <p:cBhvr>
                                        <p:cTn id="120" dur="500"/>
                                        <p:tgtEl>
                                          <p:spTgt spid="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wipe(left)">
                                      <p:cBhvr>
                                        <p:cTn id="125" dur="500"/>
                                        <p:tgtEl>
                                          <p:spTgt spid="17"/>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wipe(up)">
                                      <p:cBhvr>
                                        <p:cTn id="130" dur="500"/>
                                        <p:tgtEl>
                                          <p:spTgt spid="16"/>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37944"/>
                                        </p:tgtEl>
                                        <p:attrNameLst>
                                          <p:attrName>style.visibility</p:attrName>
                                        </p:attrNameLst>
                                      </p:cBhvr>
                                      <p:to>
                                        <p:strVal val="visible"/>
                                      </p:to>
                                    </p:set>
                                    <p:animEffect transition="in" filter="dissolve">
                                      <p:cBhvr>
                                        <p:cTn id="135" dur="500"/>
                                        <p:tgtEl>
                                          <p:spTgt spid="37944"/>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37949"/>
                                        </p:tgtEl>
                                        <p:attrNameLst>
                                          <p:attrName>style.visibility</p:attrName>
                                        </p:attrNameLst>
                                      </p:cBhvr>
                                      <p:to>
                                        <p:strVal val="visible"/>
                                      </p:to>
                                    </p:set>
                                    <p:animEffect transition="in" filter="dissolve">
                                      <p:cBhvr>
                                        <p:cTn id="140" dur="500"/>
                                        <p:tgtEl>
                                          <p:spTgt spid="37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autoUpdateAnimBg="0"/>
      <p:bldP spid="37905" grpId="0" animBg="1"/>
      <p:bldP spid="37906" grpId="0" autoUpdateAnimBg="0"/>
      <p:bldP spid="37916" grpId="0" autoUpdateAnimBg="0"/>
      <p:bldP spid="37921" grpId="0" animBg="1"/>
      <p:bldP spid="37922" grpId="0" animBg="1" autoUpdateAnimBg="0"/>
      <p:bldP spid="37923" grpId="0" animBg="1" autoUpdateAnimBg="0"/>
      <p:bldP spid="37944" grpId="0" animBg="1" autoUpdateAnimBg="0"/>
      <p:bldP spid="37945" grpId="0" autoUpdateAnimBg="0"/>
      <p:bldP spid="37946" grpId="0" autoUpdateAnimBg="0"/>
      <p:bldP spid="3794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
            <a:ext cx="12192000" cy="645952"/>
          </a:xfrm>
        </p:spPr>
        <p:txBody>
          <a:bodyPr>
            <a:noAutofit/>
          </a:bodyPr>
          <a:lstStyle/>
          <a:p>
            <a:pPr algn="ctr" eaLnBrk="1" hangingPunct="1"/>
            <a:r>
              <a:rPr lang="en-US" sz="4800" b="1" dirty="0"/>
              <a:t>A Comparison of the Old and New Covenants</a:t>
            </a:r>
          </a:p>
        </p:txBody>
      </p:sp>
      <p:sp>
        <p:nvSpPr>
          <p:cNvPr id="100356" name="Rectangle 4"/>
          <p:cNvSpPr>
            <a:spLocks noChangeArrowheads="1"/>
          </p:cNvSpPr>
          <p:nvPr/>
        </p:nvSpPr>
        <p:spPr bwMode="auto">
          <a:xfrm>
            <a:off x="1828800" y="1295400"/>
            <a:ext cx="2286000" cy="5334000"/>
          </a:xfrm>
          <a:prstGeom prst="rect">
            <a:avLst/>
          </a:prstGeom>
          <a:solidFill>
            <a:srgbClr val="FFCC00"/>
          </a:solidFill>
          <a:ln w="9525">
            <a:solidFill>
              <a:schemeClr val="tx1"/>
            </a:solidFill>
            <a:miter lim="800000"/>
            <a:headEnd/>
            <a:tailEnd/>
          </a:ln>
        </p:spPr>
        <p:txBody>
          <a:bodyPr anchor="ctr"/>
          <a:lstStyle/>
          <a:p>
            <a:pPr algn="ctr" fontAlgn="base">
              <a:spcBef>
                <a:spcPct val="0"/>
              </a:spcBef>
              <a:spcAft>
                <a:spcPct val="0"/>
              </a:spcAft>
            </a:pPr>
            <a:r>
              <a:rPr lang="en-US" sz="3600" b="1" dirty="0">
                <a:solidFill>
                  <a:srgbClr val="000000"/>
                </a:solidFill>
                <a:latin typeface="Arial" pitchFamily="34" charset="0"/>
              </a:rPr>
              <a:t>The </a:t>
            </a:r>
          </a:p>
          <a:p>
            <a:pPr algn="ctr" fontAlgn="base">
              <a:spcBef>
                <a:spcPct val="0"/>
              </a:spcBef>
              <a:spcAft>
                <a:spcPct val="0"/>
              </a:spcAft>
            </a:pPr>
            <a:r>
              <a:rPr lang="en-US" sz="3600" b="1" dirty="0">
                <a:solidFill>
                  <a:srgbClr val="000000"/>
                </a:solidFill>
                <a:latin typeface="Arial" pitchFamily="34" charset="0"/>
              </a:rPr>
              <a:t>Old</a:t>
            </a:r>
          </a:p>
          <a:p>
            <a:pPr algn="ctr" fontAlgn="base">
              <a:spcBef>
                <a:spcPct val="0"/>
              </a:spcBef>
              <a:spcAft>
                <a:spcPct val="0"/>
              </a:spcAft>
            </a:pPr>
            <a:r>
              <a:rPr lang="en-US" sz="3600" b="1" dirty="0">
                <a:solidFill>
                  <a:srgbClr val="000000"/>
                </a:solidFill>
                <a:latin typeface="Arial" pitchFamily="34" charset="0"/>
              </a:rPr>
              <a:t>(Mosaic) Covenant</a:t>
            </a:r>
          </a:p>
        </p:txBody>
      </p:sp>
      <p:sp>
        <p:nvSpPr>
          <p:cNvPr id="100357" name="Rectangle 5"/>
          <p:cNvSpPr>
            <a:spLocks noChangeArrowheads="1"/>
          </p:cNvSpPr>
          <p:nvPr/>
        </p:nvSpPr>
        <p:spPr bwMode="auto">
          <a:xfrm>
            <a:off x="8077200" y="1295400"/>
            <a:ext cx="2362200" cy="5334000"/>
          </a:xfrm>
          <a:prstGeom prst="rect">
            <a:avLst/>
          </a:prstGeom>
          <a:solidFill>
            <a:srgbClr val="66FF33"/>
          </a:solidFill>
          <a:ln w="9525">
            <a:solidFill>
              <a:schemeClr val="tx1"/>
            </a:solidFill>
            <a:miter lim="800000"/>
            <a:headEnd/>
            <a:tailEnd/>
          </a:ln>
        </p:spPr>
        <p:txBody>
          <a:bodyPr anchor="ctr"/>
          <a:lstStyle/>
          <a:p>
            <a:pPr algn="ctr" fontAlgn="base">
              <a:spcBef>
                <a:spcPct val="0"/>
              </a:spcBef>
              <a:spcAft>
                <a:spcPct val="0"/>
              </a:spcAft>
            </a:pPr>
            <a:r>
              <a:rPr lang="en-US" sz="3600" b="1">
                <a:solidFill>
                  <a:srgbClr val="000000"/>
                </a:solidFill>
                <a:latin typeface="Arial" pitchFamily="34" charset="0"/>
              </a:rPr>
              <a:t>The </a:t>
            </a:r>
          </a:p>
          <a:p>
            <a:pPr algn="ctr" fontAlgn="base">
              <a:spcBef>
                <a:spcPct val="0"/>
              </a:spcBef>
              <a:spcAft>
                <a:spcPct val="0"/>
              </a:spcAft>
            </a:pPr>
            <a:r>
              <a:rPr lang="en-US" sz="3600" b="1">
                <a:solidFill>
                  <a:srgbClr val="000000"/>
                </a:solidFill>
                <a:latin typeface="Arial" pitchFamily="34" charset="0"/>
              </a:rPr>
              <a:t>New Covenant</a:t>
            </a:r>
          </a:p>
        </p:txBody>
      </p:sp>
      <p:sp>
        <p:nvSpPr>
          <p:cNvPr id="100358" name="AutoShape 6"/>
          <p:cNvSpPr>
            <a:spLocks noChangeArrowheads="1"/>
          </p:cNvSpPr>
          <p:nvPr/>
        </p:nvSpPr>
        <p:spPr bwMode="auto">
          <a:xfrm>
            <a:off x="4114800" y="1447800"/>
            <a:ext cx="3962400" cy="914400"/>
          </a:xfrm>
          <a:prstGeom prst="left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2000" b="1">
                <a:solidFill>
                  <a:srgbClr val="000000"/>
                </a:solidFill>
                <a:latin typeface="Arial" pitchFamily="34" charset="0"/>
              </a:rPr>
              <a:t>Fundamentally Different</a:t>
            </a:r>
          </a:p>
        </p:txBody>
      </p:sp>
      <p:sp>
        <p:nvSpPr>
          <p:cNvPr id="100360" name="AutoShape 8"/>
          <p:cNvSpPr>
            <a:spLocks noChangeArrowheads="1"/>
          </p:cNvSpPr>
          <p:nvPr/>
        </p:nvSpPr>
        <p:spPr bwMode="auto">
          <a:xfrm>
            <a:off x="4114800" y="2895600"/>
            <a:ext cx="3962400" cy="914400"/>
          </a:xfrm>
          <a:prstGeom prst="left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2000" b="1">
                <a:solidFill>
                  <a:srgbClr val="000000"/>
                </a:solidFill>
                <a:latin typeface="Arial" pitchFamily="34" charset="0"/>
              </a:rPr>
              <a:t>Superior</a:t>
            </a:r>
          </a:p>
        </p:txBody>
      </p:sp>
      <p:sp>
        <p:nvSpPr>
          <p:cNvPr id="100361" name="AutoShape 9"/>
          <p:cNvSpPr>
            <a:spLocks noChangeArrowheads="1"/>
          </p:cNvSpPr>
          <p:nvPr/>
        </p:nvSpPr>
        <p:spPr bwMode="auto">
          <a:xfrm>
            <a:off x="4114800" y="4267200"/>
            <a:ext cx="3962400" cy="914400"/>
          </a:xfrm>
          <a:prstGeom prst="left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2000" b="1">
                <a:solidFill>
                  <a:srgbClr val="000000"/>
                </a:solidFill>
                <a:latin typeface="Arial" pitchFamily="34" charset="0"/>
              </a:rPr>
              <a:t>Fulfills</a:t>
            </a:r>
          </a:p>
        </p:txBody>
      </p:sp>
      <p:sp>
        <p:nvSpPr>
          <p:cNvPr id="100362" name="AutoShape 10"/>
          <p:cNvSpPr>
            <a:spLocks noChangeArrowheads="1"/>
          </p:cNvSpPr>
          <p:nvPr/>
        </p:nvSpPr>
        <p:spPr bwMode="auto">
          <a:xfrm>
            <a:off x="4114800" y="5638800"/>
            <a:ext cx="3962400" cy="914400"/>
          </a:xfrm>
          <a:prstGeom prst="left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2000" b="1">
                <a:solidFill>
                  <a:srgbClr val="000000"/>
                </a:solidFill>
                <a:latin typeface="Arial" pitchFamily="34" charset="0"/>
              </a:rPr>
              <a:t>Replaces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ssolve">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dissolve">
                                      <p:cBhvr>
                                        <p:cTn id="12" dur="500"/>
                                        <p:tgtEl>
                                          <p:spTgt spid="100357"/>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2" fill="hold" grpId="0" nodeType="clickEffect">
                                  <p:stCondLst>
                                    <p:cond delay="0"/>
                                  </p:stCondLst>
                                  <p:childTnLst>
                                    <p:set>
                                      <p:cBhvr>
                                        <p:cTn id="16" dur="1" fill="hold">
                                          <p:stCondLst>
                                            <p:cond delay="0"/>
                                          </p:stCondLst>
                                        </p:cTn>
                                        <p:tgtEl>
                                          <p:spTgt spid="100358"/>
                                        </p:tgtEl>
                                        <p:attrNameLst>
                                          <p:attrName>style.visibility</p:attrName>
                                        </p:attrNameLst>
                                      </p:cBhvr>
                                      <p:to>
                                        <p:strVal val="visible"/>
                                      </p:to>
                                    </p:set>
                                    <p:anim calcmode="lin" valueType="num">
                                      <p:cBhvr>
                                        <p:cTn id="17" dur="500" fill="hold"/>
                                        <p:tgtEl>
                                          <p:spTgt spid="100358"/>
                                        </p:tgtEl>
                                        <p:attrNameLst>
                                          <p:attrName>ppt_x</p:attrName>
                                        </p:attrNameLst>
                                      </p:cBhvr>
                                      <p:tavLst>
                                        <p:tav tm="0">
                                          <p:val>
                                            <p:strVal val="#ppt_x+#ppt_w/2"/>
                                          </p:val>
                                        </p:tav>
                                        <p:tav tm="100000">
                                          <p:val>
                                            <p:strVal val="#ppt_x"/>
                                          </p:val>
                                        </p:tav>
                                      </p:tavLst>
                                    </p:anim>
                                    <p:anim calcmode="lin" valueType="num">
                                      <p:cBhvr>
                                        <p:cTn id="18" dur="500" fill="hold"/>
                                        <p:tgtEl>
                                          <p:spTgt spid="100358"/>
                                        </p:tgtEl>
                                        <p:attrNameLst>
                                          <p:attrName>ppt_y</p:attrName>
                                        </p:attrNameLst>
                                      </p:cBhvr>
                                      <p:tavLst>
                                        <p:tav tm="0">
                                          <p:val>
                                            <p:strVal val="#ppt_y"/>
                                          </p:val>
                                        </p:tav>
                                        <p:tav tm="100000">
                                          <p:val>
                                            <p:strVal val="#ppt_y"/>
                                          </p:val>
                                        </p:tav>
                                      </p:tavLst>
                                    </p:anim>
                                    <p:anim calcmode="lin" valueType="num">
                                      <p:cBhvr>
                                        <p:cTn id="19" dur="500" fill="hold"/>
                                        <p:tgtEl>
                                          <p:spTgt spid="100358"/>
                                        </p:tgtEl>
                                        <p:attrNameLst>
                                          <p:attrName>ppt_w</p:attrName>
                                        </p:attrNameLst>
                                      </p:cBhvr>
                                      <p:tavLst>
                                        <p:tav tm="0">
                                          <p:val>
                                            <p:fltVal val="0"/>
                                          </p:val>
                                        </p:tav>
                                        <p:tav tm="100000">
                                          <p:val>
                                            <p:strVal val="#ppt_w"/>
                                          </p:val>
                                        </p:tav>
                                      </p:tavLst>
                                    </p:anim>
                                    <p:anim calcmode="lin" valueType="num">
                                      <p:cBhvr>
                                        <p:cTn id="20" dur="500" fill="hold"/>
                                        <p:tgtEl>
                                          <p:spTgt spid="10035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grpId="0" nodeType="clickEffect">
                                  <p:stCondLst>
                                    <p:cond delay="0"/>
                                  </p:stCondLst>
                                  <p:childTnLst>
                                    <p:set>
                                      <p:cBhvr>
                                        <p:cTn id="24" dur="1" fill="hold">
                                          <p:stCondLst>
                                            <p:cond delay="0"/>
                                          </p:stCondLst>
                                        </p:cTn>
                                        <p:tgtEl>
                                          <p:spTgt spid="100360"/>
                                        </p:tgtEl>
                                        <p:attrNameLst>
                                          <p:attrName>style.visibility</p:attrName>
                                        </p:attrNameLst>
                                      </p:cBhvr>
                                      <p:to>
                                        <p:strVal val="visible"/>
                                      </p:to>
                                    </p:set>
                                    <p:anim calcmode="lin" valueType="num">
                                      <p:cBhvr>
                                        <p:cTn id="25" dur="500" fill="hold"/>
                                        <p:tgtEl>
                                          <p:spTgt spid="100360"/>
                                        </p:tgtEl>
                                        <p:attrNameLst>
                                          <p:attrName>ppt_x</p:attrName>
                                        </p:attrNameLst>
                                      </p:cBhvr>
                                      <p:tavLst>
                                        <p:tav tm="0">
                                          <p:val>
                                            <p:strVal val="#ppt_x+#ppt_w/2"/>
                                          </p:val>
                                        </p:tav>
                                        <p:tav tm="100000">
                                          <p:val>
                                            <p:strVal val="#ppt_x"/>
                                          </p:val>
                                        </p:tav>
                                      </p:tavLst>
                                    </p:anim>
                                    <p:anim calcmode="lin" valueType="num">
                                      <p:cBhvr>
                                        <p:cTn id="26" dur="500" fill="hold"/>
                                        <p:tgtEl>
                                          <p:spTgt spid="100360"/>
                                        </p:tgtEl>
                                        <p:attrNameLst>
                                          <p:attrName>ppt_y</p:attrName>
                                        </p:attrNameLst>
                                      </p:cBhvr>
                                      <p:tavLst>
                                        <p:tav tm="0">
                                          <p:val>
                                            <p:strVal val="#ppt_y"/>
                                          </p:val>
                                        </p:tav>
                                        <p:tav tm="100000">
                                          <p:val>
                                            <p:strVal val="#ppt_y"/>
                                          </p:val>
                                        </p:tav>
                                      </p:tavLst>
                                    </p:anim>
                                    <p:anim calcmode="lin" valueType="num">
                                      <p:cBhvr>
                                        <p:cTn id="27" dur="500" fill="hold"/>
                                        <p:tgtEl>
                                          <p:spTgt spid="100360"/>
                                        </p:tgtEl>
                                        <p:attrNameLst>
                                          <p:attrName>ppt_w</p:attrName>
                                        </p:attrNameLst>
                                      </p:cBhvr>
                                      <p:tavLst>
                                        <p:tav tm="0">
                                          <p:val>
                                            <p:fltVal val="0"/>
                                          </p:val>
                                        </p:tav>
                                        <p:tav tm="100000">
                                          <p:val>
                                            <p:strVal val="#ppt_w"/>
                                          </p:val>
                                        </p:tav>
                                      </p:tavLst>
                                    </p:anim>
                                    <p:anim calcmode="lin" valueType="num">
                                      <p:cBhvr>
                                        <p:cTn id="28" dur="500" fill="hold"/>
                                        <p:tgtEl>
                                          <p:spTgt spid="10036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2" fill="hold" grpId="0" nodeType="clickEffect">
                                  <p:stCondLst>
                                    <p:cond delay="0"/>
                                  </p:stCondLst>
                                  <p:childTnLst>
                                    <p:set>
                                      <p:cBhvr>
                                        <p:cTn id="32" dur="1" fill="hold">
                                          <p:stCondLst>
                                            <p:cond delay="0"/>
                                          </p:stCondLst>
                                        </p:cTn>
                                        <p:tgtEl>
                                          <p:spTgt spid="100361"/>
                                        </p:tgtEl>
                                        <p:attrNameLst>
                                          <p:attrName>style.visibility</p:attrName>
                                        </p:attrNameLst>
                                      </p:cBhvr>
                                      <p:to>
                                        <p:strVal val="visible"/>
                                      </p:to>
                                    </p:set>
                                    <p:anim calcmode="lin" valueType="num">
                                      <p:cBhvr>
                                        <p:cTn id="33" dur="500" fill="hold"/>
                                        <p:tgtEl>
                                          <p:spTgt spid="100361"/>
                                        </p:tgtEl>
                                        <p:attrNameLst>
                                          <p:attrName>ppt_x</p:attrName>
                                        </p:attrNameLst>
                                      </p:cBhvr>
                                      <p:tavLst>
                                        <p:tav tm="0">
                                          <p:val>
                                            <p:strVal val="#ppt_x+#ppt_w/2"/>
                                          </p:val>
                                        </p:tav>
                                        <p:tav tm="100000">
                                          <p:val>
                                            <p:strVal val="#ppt_x"/>
                                          </p:val>
                                        </p:tav>
                                      </p:tavLst>
                                    </p:anim>
                                    <p:anim calcmode="lin" valueType="num">
                                      <p:cBhvr>
                                        <p:cTn id="34" dur="500" fill="hold"/>
                                        <p:tgtEl>
                                          <p:spTgt spid="100361"/>
                                        </p:tgtEl>
                                        <p:attrNameLst>
                                          <p:attrName>ppt_y</p:attrName>
                                        </p:attrNameLst>
                                      </p:cBhvr>
                                      <p:tavLst>
                                        <p:tav tm="0">
                                          <p:val>
                                            <p:strVal val="#ppt_y"/>
                                          </p:val>
                                        </p:tav>
                                        <p:tav tm="100000">
                                          <p:val>
                                            <p:strVal val="#ppt_y"/>
                                          </p:val>
                                        </p:tav>
                                      </p:tavLst>
                                    </p:anim>
                                    <p:anim calcmode="lin" valueType="num">
                                      <p:cBhvr>
                                        <p:cTn id="35" dur="500" fill="hold"/>
                                        <p:tgtEl>
                                          <p:spTgt spid="100361"/>
                                        </p:tgtEl>
                                        <p:attrNameLst>
                                          <p:attrName>ppt_w</p:attrName>
                                        </p:attrNameLst>
                                      </p:cBhvr>
                                      <p:tavLst>
                                        <p:tav tm="0">
                                          <p:val>
                                            <p:fltVal val="0"/>
                                          </p:val>
                                        </p:tav>
                                        <p:tav tm="100000">
                                          <p:val>
                                            <p:strVal val="#ppt_w"/>
                                          </p:val>
                                        </p:tav>
                                      </p:tavLst>
                                    </p:anim>
                                    <p:anim calcmode="lin" valueType="num">
                                      <p:cBhvr>
                                        <p:cTn id="36" dur="500" fill="hold"/>
                                        <p:tgtEl>
                                          <p:spTgt spid="100361"/>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2" fill="hold" grpId="0" nodeType="clickEffect">
                                  <p:stCondLst>
                                    <p:cond delay="0"/>
                                  </p:stCondLst>
                                  <p:childTnLst>
                                    <p:set>
                                      <p:cBhvr>
                                        <p:cTn id="40" dur="1" fill="hold">
                                          <p:stCondLst>
                                            <p:cond delay="0"/>
                                          </p:stCondLst>
                                        </p:cTn>
                                        <p:tgtEl>
                                          <p:spTgt spid="100362"/>
                                        </p:tgtEl>
                                        <p:attrNameLst>
                                          <p:attrName>style.visibility</p:attrName>
                                        </p:attrNameLst>
                                      </p:cBhvr>
                                      <p:to>
                                        <p:strVal val="visible"/>
                                      </p:to>
                                    </p:set>
                                    <p:anim calcmode="lin" valueType="num">
                                      <p:cBhvr>
                                        <p:cTn id="41" dur="500" fill="hold"/>
                                        <p:tgtEl>
                                          <p:spTgt spid="100362"/>
                                        </p:tgtEl>
                                        <p:attrNameLst>
                                          <p:attrName>ppt_x</p:attrName>
                                        </p:attrNameLst>
                                      </p:cBhvr>
                                      <p:tavLst>
                                        <p:tav tm="0">
                                          <p:val>
                                            <p:strVal val="#ppt_x+#ppt_w/2"/>
                                          </p:val>
                                        </p:tav>
                                        <p:tav tm="100000">
                                          <p:val>
                                            <p:strVal val="#ppt_x"/>
                                          </p:val>
                                        </p:tav>
                                      </p:tavLst>
                                    </p:anim>
                                    <p:anim calcmode="lin" valueType="num">
                                      <p:cBhvr>
                                        <p:cTn id="42" dur="500" fill="hold"/>
                                        <p:tgtEl>
                                          <p:spTgt spid="100362"/>
                                        </p:tgtEl>
                                        <p:attrNameLst>
                                          <p:attrName>ppt_y</p:attrName>
                                        </p:attrNameLst>
                                      </p:cBhvr>
                                      <p:tavLst>
                                        <p:tav tm="0">
                                          <p:val>
                                            <p:strVal val="#ppt_y"/>
                                          </p:val>
                                        </p:tav>
                                        <p:tav tm="100000">
                                          <p:val>
                                            <p:strVal val="#ppt_y"/>
                                          </p:val>
                                        </p:tav>
                                      </p:tavLst>
                                    </p:anim>
                                    <p:anim calcmode="lin" valueType="num">
                                      <p:cBhvr>
                                        <p:cTn id="43" dur="500" fill="hold"/>
                                        <p:tgtEl>
                                          <p:spTgt spid="100362"/>
                                        </p:tgtEl>
                                        <p:attrNameLst>
                                          <p:attrName>ppt_w</p:attrName>
                                        </p:attrNameLst>
                                      </p:cBhvr>
                                      <p:tavLst>
                                        <p:tav tm="0">
                                          <p:val>
                                            <p:fltVal val="0"/>
                                          </p:val>
                                        </p:tav>
                                        <p:tav tm="100000">
                                          <p:val>
                                            <p:strVal val="#ppt_w"/>
                                          </p:val>
                                        </p:tav>
                                      </p:tavLst>
                                    </p:anim>
                                    <p:anim calcmode="lin" valueType="num">
                                      <p:cBhvr>
                                        <p:cTn id="44" dur="500" fill="hold"/>
                                        <p:tgtEl>
                                          <p:spTgt spid="100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animBg="1"/>
      <p:bldP spid="100358" grpId="0" animBg="1"/>
      <p:bldP spid="100360" grpId="0" animBg="1"/>
      <p:bldP spid="100361" grpId="0" animBg="1"/>
      <p:bldP spid="1003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12192000" cy="851483"/>
          </a:xfrm>
        </p:spPr>
        <p:txBody>
          <a:bodyPr>
            <a:noAutofit/>
          </a:bodyPr>
          <a:lstStyle/>
          <a:p>
            <a:pPr algn="ctr" eaLnBrk="1" hangingPunct="1"/>
            <a:r>
              <a:rPr lang="en-US" sz="4800" b="1" dirty="0">
                <a:latin typeface="Calibri Light" panose="020F0302020204030204" pitchFamily="34" charset="0"/>
                <a:ea typeface="Calibri Light" panose="020F0302020204030204" pitchFamily="34" charset="0"/>
                <a:cs typeface="Calibri Light" panose="020F0302020204030204" pitchFamily="34" charset="0"/>
              </a:rPr>
              <a:t>The New Covenant Is </a:t>
            </a:r>
            <a:r>
              <a:rPr lang="en-US" sz="4800" b="1" i="1" dirty="0">
                <a:latin typeface="Calibri Light" panose="020F0302020204030204" pitchFamily="34" charset="0"/>
                <a:ea typeface="Calibri Light" panose="020F0302020204030204" pitchFamily="34" charset="0"/>
                <a:cs typeface="Calibri Light" panose="020F0302020204030204" pitchFamily="34" charset="0"/>
              </a:rPr>
              <a:t>Fundamentally Different</a:t>
            </a:r>
            <a:endParaRPr lang="en-US" sz="48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2411" name="Rectangle 11"/>
          <p:cNvSpPr>
            <a:spLocks noGrp="1" noChangeArrowheads="1"/>
          </p:cNvSpPr>
          <p:nvPr>
            <p:ph sz="half" idx="1"/>
          </p:nvPr>
        </p:nvSpPr>
        <p:spPr>
          <a:xfrm>
            <a:off x="325967" y="1239998"/>
            <a:ext cx="5638800" cy="1495017"/>
          </a:xfrm>
          <a:ln>
            <a:solidFill>
              <a:schemeClr val="tx1"/>
            </a:solidFill>
          </a:ln>
        </p:spPr>
        <p:txBody>
          <a:bodyPr>
            <a:normAutofit/>
          </a:bodyPr>
          <a:lstStyle/>
          <a:p>
            <a:pPr>
              <a:lnSpc>
                <a:spcPct val="80000"/>
              </a:lnSpc>
            </a:pPr>
            <a:r>
              <a:rPr lang="en-US" dirty="0">
                <a:latin typeface="Calibri" pitchFamily="34" charset="0"/>
              </a:rPr>
              <a:t>The </a:t>
            </a:r>
            <a:r>
              <a:rPr lang="en-US" b="1" i="1" dirty="0">
                <a:latin typeface="Calibri" pitchFamily="34" charset="0"/>
              </a:rPr>
              <a:t>Old</a:t>
            </a:r>
            <a:r>
              <a:rPr lang="en-US" dirty="0">
                <a:latin typeface="Calibri" pitchFamily="34" charset="0"/>
              </a:rPr>
              <a:t> Covenant Was Made With </a:t>
            </a:r>
            <a:r>
              <a:rPr lang="en-US" b="1" i="1" dirty="0">
                <a:latin typeface="Calibri" pitchFamily="34" charset="0"/>
              </a:rPr>
              <a:t>One</a:t>
            </a:r>
            <a:r>
              <a:rPr lang="en-US" dirty="0">
                <a:latin typeface="Calibri" pitchFamily="34" charset="0"/>
              </a:rPr>
              <a:t> Nation (Exodus 19:3-5; Psalm 147:19-20)</a:t>
            </a:r>
          </a:p>
          <a:p>
            <a:pPr>
              <a:lnSpc>
                <a:spcPct val="80000"/>
              </a:lnSpc>
            </a:pPr>
            <a:endParaRPr lang="en-US" dirty="0">
              <a:latin typeface="Calibri" pitchFamily="34" charset="0"/>
            </a:endParaRPr>
          </a:p>
        </p:txBody>
      </p:sp>
      <p:sp>
        <p:nvSpPr>
          <p:cNvPr id="3" name="Rectangle 11">
            <a:extLst>
              <a:ext uri="{FF2B5EF4-FFF2-40B4-BE49-F238E27FC236}">
                <a16:creationId xmlns:a16="http://schemas.microsoft.com/office/drawing/2014/main" id="{61C1342F-4556-55AE-25CA-D38DA25331D6}"/>
              </a:ext>
            </a:extLst>
          </p:cNvPr>
          <p:cNvSpPr txBox="1">
            <a:spLocks noChangeArrowheads="1"/>
          </p:cNvSpPr>
          <p:nvPr/>
        </p:nvSpPr>
        <p:spPr>
          <a:xfrm>
            <a:off x="325967" y="2735016"/>
            <a:ext cx="5638800" cy="166281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dirty="0">
                <a:latin typeface="Calibri" pitchFamily="34" charset="0"/>
              </a:rPr>
              <a:t>The </a:t>
            </a:r>
            <a:r>
              <a:rPr lang="en-US" b="1" i="1" dirty="0">
                <a:latin typeface="Calibri" pitchFamily="34" charset="0"/>
              </a:rPr>
              <a:t>Old</a:t>
            </a:r>
            <a:r>
              <a:rPr lang="en-US" dirty="0">
                <a:latin typeface="Calibri" pitchFamily="34" charset="0"/>
              </a:rPr>
              <a:t> Covenant Included:</a:t>
            </a:r>
            <a:endParaRPr lang="en-US" b="1" i="1" dirty="0">
              <a:latin typeface="Calibri" pitchFamily="34" charset="0"/>
            </a:endParaRPr>
          </a:p>
          <a:p>
            <a:pPr lvl="1">
              <a:lnSpc>
                <a:spcPct val="80000"/>
              </a:lnSpc>
            </a:pPr>
            <a:r>
              <a:rPr lang="en-US" b="1" i="1" dirty="0">
                <a:latin typeface="Calibri" pitchFamily="34" charset="0"/>
              </a:rPr>
              <a:t>Believers</a:t>
            </a:r>
            <a:r>
              <a:rPr lang="en-US" dirty="0">
                <a:latin typeface="Calibri" pitchFamily="34" charset="0"/>
              </a:rPr>
              <a:t> (Hebrews 11:23-40 )</a:t>
            </a:r>
          </a:p>
          <a:p>
            <a:pPr lvl="1">
              <a:lnSpc>
                <a:spcPct val="80000"/>
              </a:lnSpc>
            </a:pPr>
            <a:r>
              <a:rPr lang="en-US" b="1" i="1" dirty="0">
                <a:latin typeface="Calibri" pitchFamily="34" charset="0"/>
              </a:rPr>
              <a:t>Unbelievers</a:t>
            </a:r>
            <a:r>
              <a:rPr lang="en-US" dirty="0">
                <a:latin typeface="Calibri" pitchFamily="34" charset="0"/>
              </a:rPr>
              <a:t> (</a:t>
            </a:r>
            <a:r>
              <a:rPr lang="en-US" dirty="0"/>
              <a:t>Jeremiah 2:8; Jeremiah 4:22; Romans 9:6ff</a:t>
            </a:r>
            <a:r>
              <a:rPr lang="en-US" dirty="0">
                <a:latin typeface="Calibri" pitchFamily="34" charset="0"/>
              </a:rPr>
              <a:t>)</a:t>
            </a:r>
          </a:p>
          <a:p>
            <a:pPr>
              <a:lnSpc>
                <a:spcPct val="80000"/>
              </a:lnSpc>
            </a:pPr>
            <a:endParaRPr lang="en-US" dirty="0">
              <a:latin typeface="Calibri" pitchFamily="34" charset="0"/>
            </a:endParaRPr>
          </a:p>
        </p:txBody>
      </p:sp>
      <p:sp>
        <p:nvSpPr>
          <p:cNvPr id="4" name="Rectangle 11">
            <a:extLst>
              <a:ext uri="{FF2B5EF4-FFF2-40B4-BE49-F238E27FC236}">
                <a16:creationId xmlns:a16="http://schemas.microsoft.com/office/drawing/2014/main" id="{A9E95DF3-349C-608E-2762-676556F4D340}"/>
              </a:ext>
            </a:extLst>
          </p:cNvPr>
          <p:cNvSpPr txBox="1">
            <a:spLocks noChangeArrowheads="1"/>
          </p:cNvSpPr>
          <p:nvPr/>
        </p:nvSpPr>
        <p:spPr>
          <a:xfrm>
            <a:off x="325967" y="4397829"/>
            <a:ext cx="5638800" cy="226422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dirty="0">
                <a:latin typeface="Calibri" pitchFamily="34" charset="0"/>
              </a:rPr>
              <a:t>The </a:t>
            </a:r>
            <a:r>
              <a:rPr lang="en-US" b="1" i="1" dirty="0">
                <a:latin typeface="Calibri" pitchFamily="34" charset="0"/>
              </a:rPr>
              <a:t>Old</a:t>
            </a:r>
            <a:r>
              <a:rPr lang="en-US" dirty="0">
                <a:latin typeface="Calibri" pitchFamily="34" charset="0"/>
              </a:rPr>
              <a:t> Covenant Focused on </a:t>
            </a:r>
            <a:r>
              <a:rPr lang="en-US" b="1" i="1" dirty="0">
                <a:latin typeface="Calibri" pitchFamily="34" charset="0"/>
              </a:rPr>
              <a:t>Physical</a:t>
            </a:r>
            <a:r>
              <a:rPr lang="en-US" dirty="0">
                <a:latin typeface="Calibri" pitchFamily="34" charset="0"/>
              </a:rPr>
              <a:t> Blessings:</a:t>
            </a:r>
          </a:p>
          <a:p>
            <a:pPr lvl="1">
              <a:lnSpc>
                <a:spcPct val="80000"/>
              </a:lnSpc>
            </a:pPr>
            <a:r>
              <a:rPr lang="en-US" b="1" i="1" dirty="0">
                <a:latin typeface="Calibri" pitchFamily="34" charset="0"/>
              </a:rPr>
              <a:t>Physical Health </a:t>
            </a:r>
            <a:r>
              <a:rPr lang="en-US" dirty="0">
                <a:latin typeface="Calibri" pitchFamily="34" charset="0"/>
              </a:rPr>
              <a:t>(Deuteronomy 7:15)</a:t>
            </a:r>
          </a:p>
          <a:p>
            <a:pPr lvl="1">
              <a:lnSpc>
                <a:spcPct val="80000"/>
              </a:lnSpc>
            </a:pPr>
            <a:r>
              <a:rPr lang="en-US" b="1" i="1" dirty="0">
                <a:latin typeface="Calibri" pitchFamily="34" charset="0"/>
              </a:rPr>
              <a:t>Physical Wealth </a:t>
            </a:r>
            <a:r>
              <a:rPr lang="en-US" dirty="0">
                <a:latin typeface="Calibri" pitchFamily="34" charset="0"/>
              </a:rPr>
              <a:t>(Deuteronomy 28:11-12)</a:t>
            </a:r>
          </a:p>
          <a:p>
            <a:pPr lvl="1">
              <a:lnSpc>
                <a:spcPct val="80000"/>
              </a:lnSpc>
            </a:pPr>
            <a:r>
              <a:rPr lang="en-US" b="1" i="1" dirty="0">
                <a:latin typeface="Calibri" pitchFamily="34" charset="0"/>
              </a:rPr>
              <a:t>Military Victory </a:t>
            </a:r>
            <a:r>
              <a:rPr lang="en-US" dirty="0">
                <a:latin typeface="Calibri" pitchFamily="34" charset="0"/>
              </a:rPr>
              <a:t>(Deuteronomy 28:7)</a:t>
            </a:r>
            <a:endParaRPr lang="en-US" b="1" i="1" dirty="0">
              <a:latin typeface="Calibri" pitchFamily="34" charset="0"/>
            </a:endParaRPr>
          </a:p>
          <a:p>
            <a:pPr lvl="1">
              <a:lnSpc>
                <a:spcPct val="80000"/>
              </a:lnSpc>
            </a:pPr>
            <a:endParaRPr lang="en-US" dirty="0"/>
          </a:p>
          <a:p>
            <a:pPr>
              <a:lnSpc>
                <a:spcPct val="80000"/>
              </a:lnSpc>
            </a:pPr>
            <a:endParaRPr lang="en-US" dirty="0">
              <a:latin typeface="Calibri" pitchFamily="34" charset="0"/>
            </a:endParaRPr>
          </a:p>
          <a:p>
            <a:pPr>
              <a:lnSpc>
                <a:spcPct val="80000"/>
              </a:lnSpc>
            </a:pPr>
            <a:endParaRPr lang="en-US" dirty="0">
              <a:latin typeface="Calibri" pitchFamily="34" charset="0"/>
            </a:endParaRPr>
          </a:p>
        </p:txBody>
      </p:sp>
      <p:sp>
        <p:nvSpPr>
          <p:cNvPr id="5" name="Rectangle 11">
            <a:extLst>
              <a:ext uri="{FF2B5EF4-FFF2-40B4-BE49-F238E27FC236}">
                <a16:creationId xmlns:a16="http://schemas.microsoft.com/office/drawing/2014/main" id="{2B9B3A98-ED36-AA51-9E5A-CB84BCE2CDC9}"/>
              </a:ext>
            </a:extLst>
          </p:cNvPr>
          <p:cNvSpPr txBox="1">
            <a:spLocks noChangeArrowheads="1"/>
          </p:cNvSpPr>
          <p:nvPr/>
        </p:nvSpPr>
        <p:spPr>
          <a:xfrm>
            <a:off x="6406354" y="1239998"/>
            <a:ext cx="5638800" cy="149501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itchFamily="34" charset="0"/>
              </a:rPr>
              <a:t>The </a:t>
            </a:r>
            <a:r>
              <a:rPr lang="en-US" b="1" i="1" dirty="0">
                <a:latin typeface="Calibri" pitchFamily="34" charset="0"/>
              </a:rPr>
              <a:t>New</a:t>
            </a:r>
            <a:r>
              <a:rPr lang="en-US" dirty="0">
                <a:latin typeface="Calibri" pitchFamily="34" charset="0"/>
              </a:rPr>
              <a:t> Covenant Includes </a:t>
            </a:r>
            <a:r>
              <a:rPr lang="en-US" b="1" i="1" dirty="0">
                <a:latin typeface="Calibri" pitchFamily="34" charset="0"/>
              </a:rPr>
              <a:t>Many</a:t>
            </a:r>
            <a:r>
              <a:rPr lang="en-US" dirty="0">
                <a:latin typeface="Calibri" pitchFamily="34" charset="0"/>
              </a:rPr>
              <a:t> Nations (</a:t>
            </a:r>
            <a:r>
              <a:rPr lang="en-US" dirty="0"/>
              <a:t>Matthew 28:18-20; Acts 1:8; Galatians 3:8; Revelation 7:9)</a:t>
            </a:r>
            <a:endParaRPr lang="en-US" dirty="0">
              <a:latin typeface="Calibri" pitchFamily="34" charset="0"/>
            </a:endParaRPr>
          </a:p>
          <a:p>
            <a:pPr>
              <a:lnSpc>
                <a:spcPct val="80000"/>
              </a:lnSpc>
            </a:pPr>
            <a:endParaRPr lang="en-US" dirty="0">
              <a:latin typeface="Calibri" pitchFamily="34" charset="0"/>
            </a:endParaRPr>
          </a:p>
        </p:txBody>
      </p:sp>
      <p:sp>
        <p:nvSpPr>
          <p:cNvPr id="6" name="Rectangle 11">
            <a:extLst>
              <a:ext uri="{FF2B5EF4-FFF2-40B4-BE49-F238E27FC236}">
                <a16:creationId xmlns:a16="http://schemas.microsoft.com/office/drawing/2014/main" id="{5389480B-935C-E5CE-B058-ACF90F74133F}"/>
              </a:ext>
            </a:extLst>
          </p:cNvPr>
          <p:cNvSpPr txBox="1">
            <a:spLocks noChangeArrowheads="1"/>
          </p:cNvSpPr>
          <p:nvPr/>
        </p:nvSpPr>
        <p:spPr>
          <a:xfrm>
            <a:off x="6406354" y="2735016"/>
            <a:ext cx="5638800" cy="166281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itchFamily="34" charset="0"/>
              </a:rPr>
              <a:t>The </a:t>
            </a:r>
            <a:r>
              <a:rPr lang="en-US" b="1" i="1" dirty="0">
                <a:latin typeface="Calibri" pitchFamily="34" charset="0"/>
              </a:rPr>
              <a:t>New</a:t>
            </a:r>
            <a:r>
              <a:rPr lang="en-US" dirty="0">
                <a:latin typeface="Calibri" pitchFamily="34" charset="0"/>
              </a:rPr>
              <a:t> Covenant Includes </a:t>
            </a:r>
            <a:r>
              <a:rPr lang="en-US" b="1" i="1" dirty="0">
                <a:latin typeface="Calibri" pitchFamily="34" charset="0"/>
              </a:rPr>
              <a:t>Believers Only </a:t>
            </a:r>
            <a:r>
              <a:rPr lang="en-US" dirty="0">
                <a:latin typeface="Calibri" pitchFamily="34" charset="0"/>
              </a:rPr>
              <a:t>(Jeremiah 31:34)</a:t>
            </a:r>
          </a:p>
        </p:txBody>
      </p:sp>
      <p:sp>
        <p:nvSpPr>
          <p:cNvPr id="7" name="Rectangle 11">
            <a:extLst>
              <a:ext uri="{FF2B5EF4-FFF2-40B4-BE49-F238E27FC236}">
                <a16:creationId xmlns:a16="http://schemas.microsoft.com/office/drawing/2014/main" id="{14113101-0DE0-6254-085F-C19D48A6F575}"/>
              </a:ext>
            </a:extLst>
          </p:cNvPr>
          <p:cNvSpPr txBox="1">
            <a:spLocks noChangeArrowheads="1"/>
          </p:cNvSpPr>
          <p:nvPr/>
        </p:nvSpPr>
        <p:spPr>
          <a:xfrm>
            <a:off x="6406354" y="4397829"/>
            <a:ext cx="5638800" cy="2264228"/>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dirty="0">
                <a:latin typeface="Calibri" pitchFamily="34" charset="0"/>
              </a:rPr>
              <a:t>The </a:t>
            </a:r>
            <a:r>
              <a:rPr lang="en-US" b="1" i="1" dirty="0">
                <a:latin typeface="Calibri" pitchFamily="34" charset="0"/>
              </a:rPr>
              <a:t>New</a:t>
            </a:r>
            <a:r>
              <a:rPr lang="en-US" dirty="0">
                <a:latin typeface="Calibri" pitchFamily="34" charset="0"/>
              </a:rPr>
              <a:t> Covenant Focuses on </a:t>
            </a:r>
            <a:r>
              <a:rPr lang="en-US" b="1" i="1" dirty="0">
                <a:latin typeface="Calibri" pitchFamily="34" charset="0"/>
              </a:rPr>
              <a:t>Spiritual</a:t>
            </a:r>
            <a:r>
              <a:rPr lang="en-US" dirty="0">
                <a:latin typeface="Calibri" pitchFamily="34" charset="0"/>
              </a:rPr>
              <a:t> Blessings:</a:t>
            </a:r>
          </a:p>
          <a:p>
            <a:pPr lvl="1">
              <a:lnSpc>
                <a:spcPct val="80000"/>
              </a:lnSpc>
            </a:pPr>
            <a:r>
              <a:rPr lang="en-US" b="1" i="1" dirty="0"/>
              <a:t>Spiritual Health </a:t>
            </a:r>
            <a:r>
              <a:rPr lang="en-US" dirty="0"/>
              <a:t>(1 Timothy 4:8)</a:t>
            </a:r>
          </a:p>
          <a:p>
            <a:pPr lvl="1">
              <a:lnSpc>
                <a:spcPct val="80000"/>
              </a:lnSpc>
            </a:pPr>
            <a:r>
              <a:rPr lang="en-US" b="1" i="1" dirty="0"/>
              <a:t>Spiritual Wealth</a:t>
            </a:r>
            <a:r>
              <a:rPr lang="en-US" dirty="0"/>
              <a:t> (1 Timothy 6:18; James 2:5; Revelation 2:9a)</a:t>
            </a:r>
          </a:p>
          <a:p>
            <a:pPr lvl="1">
              <a:lnSpc>
                <a:spcPct val="80000"/>
              </a:lnSpc>
            </a:pPr>
            <a:r>
              <a:rPr lang="en-US" b="1" i="1" dirty="0">
                <a:latin typeface="Calibri" pitchFamily="34" charset="0"/>
              </a:rPr>
              <a:t>Spiritual Victory </a:t>
            </a:r>
            <a:r>
              <a:rPr lang="en-US" dirty="0">
                <a:latin typeface="Calibri" pitchFamily="34" charset="0"/>
              </a:rPr>
              <a:t>(Ephesians 6:12; 2 Corinthians 10:5)</a:t>
            </a:r>
            <a:endParaRPr lang="en-US" dirty="0"/>
          </a:p>
          <a:p>
            <a:pPr lvl="1">
              <a:lnSpc>
                <a:spcPct val="80000"/>
              </a:lnSpc>
            </a:pPr>
            <a:endParaRPr lang="en-US" dirty="0"/>
          </a:p>
          <a:p>
            <a:pPr>
              <a:lnSpc>
                <a:spcPct val="80000"/>
              </a:lnSpc>
            </a:pPr>
            <a:endParaRPr lang="en-US" dirty="0">
              <a:latin typeface="Calibri" pitchFamily="34" charset="0"/>
            </a:endParaRPr>
          </a:p>
          <a:p>
            <a:pPr>
              <a:lnSpc>
                <a:spcPct val="80000"/>
              </a:lnSpc>
            </a:pPr>
            <a:endParaRPr lang="en-US" dirty="0">
              <a:latin typeface="Calibri"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11">
                                            <p:bg/>
                                          </p:spTgt>
                                        </p:tgtEl>
                                        <p:attrNameLst>
                                          <p:attrName>style.visibility</p:attrName>
                                        </p:attrNameLst>
                                      </p:cBhvr>
                                      <p:to>
                                        <p:strVal val="visible"/>
                                      </p:to>
                                    </p:set>
                                    <p:animEffect transition="in" filter="wipe(down)">
                                      <p:cBhvr>
                                        <p:cTn id="7" dur="500"/>
                                        <p:tgtEl>
                                          <p:spTgt spid="1024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411">
                                            <p:txEl>
                                              <p:pRg st="0" end="0"/>
                                            </p:txEl>
                                          </p:spTgt>
                                        </p:tgtEl>
                                        <p:attrNameLst>
                                          <p:attrName>style.visibility</p:attrName>
                                        </p:attrNameLst>
                                      </p:cBhvr>
                                      <p:to>
                                        <p:strVal val="visible"/>
                                      </p:to>
                                    </p:set>
                                    <p:animEffect transition="in" filter="wipe(down)">
                                      <p:cBhvr>
                                        <p:cTn id="10" dur="500"/>
                                        <p:tgtEl>
                                          <p:spTgt spid="1024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wipe(down)">
                                      <p:cBhvr>
                                        <p:cTn id="23" dur="500"/>
                                        <p:tgtEl>
                                          <p:spTgt spid="3">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down)">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bg/>
                                          </p:spTgt>
                                        </p:tgtEl>
                                        <p:attrNameLst>
                                          <p:attrName>style.visibility</p:attrName>
                                        </p:attrNameLst>
                                      </p:cBhvr>
                                      <p:to>
                                        <p:strVal val="visible"/>
                                      </p:to>
                                    </p:set>
                                    <p:animEffect transition="in" filter="wipe(down)">
                                      <p:cBhvr>
                                        <p:cTn id="45" dur="500"/>
                                        <p:tgtEl>
                                          <p:spTgt spid="6">
                                            <p:bg/>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wipe(down)">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
                                            <p:bg/>
                                          </p:spTgt>
                                        </p:tgtEl>
                                        <p:attrNameLst>
                                          <p:attrName>style.visibility</p:attrName>
                                        </p:attrNameLst>
                                      </p:cBhvr>
                                      <p:to>
                                        <p:strVal val="visible"/>
                                      </p:to>
                                    </p:set>
                                    <p:animEffect transition="in" filter="wipe(down)">
                                      <p:cBhvr>
                                        <p:cTn id="53" dur="500"/>
                                        <p:tgtEl>
                                          <p:spTgt spid="4">
                                            <p:bg/>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wipe(down)">
                                      <p:cBhvr>
                                        <p:cTn id="56" dur="500"/>
                                        <p:tgtEl>
                                          <p:spTgt spid="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p:cTn id="6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63" dur="500"/>
                                        <p:tgtEl>
                                          <p:spTgt spid="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 calcmode="lin" valueType="num">
                                      <p:cBhvr>
                                        <p:cTn id="6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70" dur="500"/>
                                        <p:tgtEl>
                                          <p:spTgt spid="4">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 calcmode="lin" valueType="num">
                                      <p:cBhvr>
                                        <p:cTn id="7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77" dur="500"/>
                                        <p:tgtEl>
                                          <p:spTgt spid="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
                                            <p:bg/>
                                          </p:spTgt>
                                        </p:tgtEl>
                                        <p:attrNameLst>
                                          <p:attrName>style.visibility</p:attrName>
                                        </p:attrNameLst>
                                      </p:cBhvr>
                                      <p:to>
                                        <p:strVal val="visible"/>
                                      </p:to>
                                    </p:set>
                                    <p:animEffect transition="in" filter="wipe(down)">
                                      <p:cBhvr>
                                        <p:cTn id="82" dur="500"/>
                                        <p:tgtEl>
                                          <p:spTgt spid="7">
                                            <p:bg/>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7">
                                            <p:txEl>
                                              <p:pRg st="0" end="0"/>
                                            </p:txEl>
                                          </p:spTgt>
                                        </p:tgtEl>
                                        <p:attrNameLst>
                                          <p:attrName>style.visibility</p:attrName>
                                        </p:attrNameLst>
                                      </p:cBhvr>
                                      <p:to>
                                        <p:strVal val="visible"/>
                                      </p:to>
                                    </p:set>
                                    <p:animEffect transition="in" filter="wipe(down)">
                                      <p:cBhvr>
                                        <p:cTn id="85" dur="500"/>
                                        <p:tgtEl>
                                          <p:spTgt spid="7">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7">
                                            <p:txEl>
                                              <p:pRg st="1" end="1"/>
                                            </p:txEl>
                                          </p:spTgt>
                                        </p:tgtEl>
                                        <p:attrNameLst>
                                          <p:attrName>style.visibility</p:attrName>
                                        </p:attrNameLst>
                                      </p:cBhvr>
                                      <p:to>
                                        <p:strVal val="visible"/>
                                      </p:to>
                                    </p:set>
                                    <p:anim calcmode="lin" valueType="num">
                                      <p:cBhvr>
                                        <p:cTn id="90"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91"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2" dur="500"/>
                                        <p:tgtEl>
                                          <p:spTgt spid="7">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7">
                                            <p:txEl>
                                              <p:pRg st="2" end="2"/>
                                            </p:txEl>
                                          </p:spTgt>
                                        </p:tgtEl>
                                        <p:attrNameLst>
                                          <p:attrName>style.visibility</p:attrName>
                                        </p:attrNameLst>
                                      </p:cBhvr>
                                      <p:to>
                                        <p:strVal val="visible"/>
                                      </p:to>
                                    </p:set>
                                    <p:anim calcmode="lin" valueType="num">
                                      <p:cBhvr>
                                        <p:cTn id="9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9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9" dur="500"/>
                                        <p:tgtEl>
                                          <p:spTgt spid="7">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7">
                                            <p:txEl>
                                              <p:pRg st="3" end="3"/>
                                            </p:txEl>
                                          </p:spTgt>
                                        </p:tgtEl>
                                        <p:attrNameLst>
                                          <p:attrName>style.visibility</p:attrName>
                                        </p:attrNameLst>
                                      </p:cBhvr>
                                      <p:to>
                                        <p:strVal val="visible"/>
                                      </p:to>
                                    </p:set>
                                    <p:anim calcmode="lin" valueType="num">
                                      <p:cBhvr>
                                        <p:cTn id="10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0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0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1" grpId="0" uiExpand="1" build="p" animBg="1"/>
      <p:bldP spid="3" grpId="0" uiExpand="1" build="allAtOnce" animBg="1"/>
      <p:bldP spid="4" grpId="0" uiExpand="1" build="allAtOnce" animBg="1"/>
      <p:bldP spid="5" grpId="0" build="allAtOnce" animBg="1"/>
      <p:bldP spid="6" grpId="0" build="allAtOnce" animBg="1"/>
      <p:bldP spid="7"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2477F0-4E93-858F-DDB6-7A4F94616B00}"/>
              </a:ext>
            </a:extLst>
          </p:cNvPr>
          <p:cNvSpPr>
            <a:spLocks noGrp="1"/>
          </p:cNvSpPr>
          <p:nvPr>
            <p:ph type="ctrTitle"/>
          </p:nvPr>
        </p:nvSpPr>
        <p:spPr/>
        <p:txBody>
          <a:bodyPr/>
          <a:lstStyle/>
          <a:p>
            <a:r>
              <a:rPr lang="en-US" b="1" dirty="0"/>
              <a:t>The New Covenant is </a:t>
            </a:r>
            <a:r>
              <a:rPr lang="en-US" b="1" i="1" dirty="0"/>
              <a:t>Superior</a:t>
            </a:r>
            <a:r>
              <a:rPr lang="en-US" b="1" dirty="0"/>
              <a:t> to the Old Covenant</a:t>
            </a:r>
          </a:p>
        </p:txBody>
      </p:sp>
      <p:sp>
        <p:nvSpPr>
          <p:cNvPr id="6" name="Subtitle 5">
            <a:extLst>
              <a:ext uri="{FF2B5EF4-FFF2-40B4-BE49-F238E27FC236}">
                <a16:creationId xmlns:a16="http://schemas.microsoft.com/office/drawing/2014/main" id="{9AF1A88F-1776-CFB9-839D-9AB50B376F94}"/>
              </a:ext>
            </a:extLst>
          </p:cNvPr>
          <p:cNvSpPr>
            <a:spLocks noGrp="1"/>
          </p:cNvSpPr>
          <p:nvPr>
            <p:ph type="subTitle" idx="1"/>
          </p:nvPr>
        </p:nvSpPr>
        <p:spPr/>
        <p:txBody>
          <a:bodyPr>
            <a:normAutofit/>
          </a:bodyPr>
          <a:lstStyle/>
          <a:p>
            <a:r>
              <a:rPr lang="en-US" sz="2800" dirty="0"/>
              <a:t>Hebrews 8:6-13; 2 Corinthians 3:6-11; Galatians 4:22-31</a:t>
            </a:r>
          </a:p>
        </p:txBody>
      </p:sp>
    </p:spTree>
    <p:extLst>
      <p:ext uri="{BB962C8B-B14F-4D97-AF65-F5344CB8AC3E}">
        <p14:creationId xmlns:p14="http://schemas.microsoft.com/office/powerpoint/2010/main" val="510222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16DC6E32-2338-3DA9-773D-2DDF964998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58E34F-F81B-7220-9354-3542730DF2DD}"/>
              </a:ext>
            </a:extLst>
          </p:cNvPr>
          <p:cNvSpPr>
            <a:spLocks noGrp="1"/>
          </p:cNvSpPr>
          <p:nvPr>
            <p:ph idx="4294967295"/>
          </p:nvPr>
        </p:nvSpPr>
        <p:spPr>
          <a:xfrm>
            <a:off x="17417" y="5551714"/>
            <a:ext cx="12157166" cy="1306286"/>
          </a:xfrm>
        </p:spPr>
        <p:txBody>
          <a:bodyPr>
            <a:normAutofit/>
          </a:bodyPr>
          <a:lstStyle/>
          <a:p>
            <a:pPr lvl="1"/>
            <a:r>
              <a:rPr lang="en-US" sz="2800" dirty="0">
                <a:latin typeface="Calibri" pitchFamily="34" charset="0"/>
              </a:rPr>
              <a:t>Hebrews 8:6-13 teaches us that when God promised Israel a </a:t>
            </a:r>
            <a:r>
              <a:rPr lang="en-US" sz="2800" b="1" i="1" dirty="0">
                <a:latin typeface="Calibri" pitchFamily="34" charset="0"/>
              </a:rPr>
              <a:t>new</a:t>
            </a:r>
            <a:r>
              <a:rPr lang="en-US" sz="2800" dirty="0">
                <a:latin typeface="Calibri" pitchFamily="34" charset="0"/>
              </a:rPr>
              <a:t> </a:t>
            </a:r>
            <a:r>
              <a:rPr lang="en-US" sz="2800" b="1" i="1" dirty="0">
                <a:latin typeface="Calibri" pitchFamily="34" charset="0"/>
              </a:rPr>
              <a:t>covenant</a:t>
            </a:r>
            <a:r>
              <a:rPr lang="en-US" sz="2800" dirty="0">
                <a:latin typeface="Calibri" pitchFamily="34" charset="0"/>
              </a:rPr>
              <a:t> in Jer. 31:31-34 it demonstrated that the </a:t>
            </a:r>
            <a:r>
              <a:rPr lang="en-US" sz="2800" b="1" i="1" dirty="0">
                <a:latin typeface="Calibri" pitchFamily="34" charset="0"/>
              </a:rPr>
              <a:t>old covenant </a:t>
            </a:r>
            <a:r>
              <a:rPr lang="en-US" sz="2800" dirty="0">
                <a:latin typeface="Calibri" pitchFamily="34" charset="0"/>
              </a:rPr>
              <a:t>had a problem and therefore </a:t>
            </a:r>
            <a:r>
              <a:rPr lang="en-US" sz="2800" b="1" i="1" dirty="0">
                <a:latin typeface="Calibri" pitchFamily="34" charset="0"/>
              </a:rPr>
              <a:t>needed to be replaced </a:t>
            </a:r>
            <a:r>
              <a:rPr lang="en-US" sz="2800" dirty="0">
                <a:latin typeface="Calibri" pitchFamily="34" charset="0"/>
              </a:rPr>
              <a:t>with a covenant that was </a:t>
            </a:r>
            <a:r>
              <a:rPr lang="en-US" sz="2800" b="1" i="1" dirty="0">
                <a:latin typeface="Calibri" pitchFamily="34" charset="0"/>
              </a:rPr>
              <a:t>superior</a:t>
            </a:r>
            <a:r>
              <a:rPr lang="en-US" sz="2800" dirty="0">
                <a:latin typeface="Calibri" pitchFamily="34" charset="0"/>
              </a:rPr>
              <a:t> to it.</a:t>
            </a:r>
          </a:p>
          <a:p>
            <a:pPr lvl="1"/>
            <a:endParaRPr lang="en-US" sz="2800" dirty="0"/>
          </a:p>
          <a:p>
            <a:pPr lvl="1"/>
            <a:endParaRPr lang="en-US" sz="2800" dirty="0"/>
          </a:p>
          <a:p>
            <a:pPr lvl="1"/>
            <a:endParaRPr lang="en-US" sz="2800" dirty="0"/>
          </a:p>
        </p:txBody>
      </p:sp>
      <p:sp>
        <p:nvSpPr>
          <p:cNvPr id="6" name="Title 3">
            <a:extLst>
              <a:ext uri="{FF2B5EF4-FFF2-40B4-BE49-F238E27FC236}">
                <a16:creationId xmlns:a16="http://schemas.microsoft.com/office/drawing/2014/main" id="{BCB616C3-A152-7582-FD36-98B308B0E0F1}"/>
              </a:ext>
            </a:extLst>
          </p:cNvPr>
          <p:cNvSpPr txBox="1">
            <a:spLocks/>
          </p:cNvSpPr>
          <p:nvPr/>
        </p:nvSpPr>
        <p:spPr>
          <a:xfrm>
            <a:off x="17417" y="809896"/>
            <a:ext cx="12192000" cy="4741818"/>
          </a:xfrm>
          <a:prstGeom prst="rect">
            <a:avLst/>
          </a:prstGeom>
          <a:solidFill>
            <a:sysClr val="window" lastClr="FFFFFF"/>
          </a:solidFill>
          <a:ln w="25400">
            <a:solidFill>
              <a:srgbClr val="000099"/>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000099"/>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marL="173038" marR="0" lvl="0" indent="0" algn="l" defTabSz="914400" rtl="0" eaLnBrk="1" fontAlgn="auto" latinLnBrk="0" hangingPunct="1">
              <a:lnSpc>
                <a:spcPct val="90000"/>
              </a:lnSpc>
              <a:spcBef>
                <a:spcPts val="1000"/>
              </a:spcBef>
              <a:spcAft>
                <a:spcPts val="0"/>
              </a:spcAft>
              <a:buClr>
                <a:srgbClr val="000099"/>
              </a:buClr>
              <a:buSzTx/>
              <a:buFontTx/>
              <a:buNone/>
              <a:tabLst/>
              <a:defRPr/>
            </a:pPr>
            <a:r>
              <a:rPr kumimoji="0" lang="en-US" sz="24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j-cs"/>
              </a:rPr>
              <a:t>Hebrews 8:6</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j-cs"/>
              </a:rPr>
              <a:t>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But now Jesus… mediates for us a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far better covenant</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with God, based on better promises. </a:t>
            </a:r>
            <a:r>
              <a:rPr lang="en-US" sz="2400" b="0" baseline="30000" dirty="0">
                <a:solidFill>
                  <a:schemeClr val="accent1">
                    <a:lumMod val="75000"/>
                  </a:schemeClr>
                </a:solidFill>
                <a:effectLst/>
                <a:ea typeface="Cambria" panose="02040503050406030204" pitchFamily="18" charset="0"/>
              </a:rPr>
              <a:t>7</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If the first covenant had been faultless, there would have been no need for a second covenant to replace it. </a:t>
            </a:r>
            <a:r>
              <a:rPr lang="en-US" sz="2400" b="0" baseline="30000" dirty="0">
                <a:solidFill>
                  <a:schemeClr val="accent1">
                    <a:lumMod val="75000"/>
                  </a:schemeClr>
                </a:solidFill>
                <a:effectLst/>
                <a:ea typeface="Cambria" panose="02040503050406030204" pitchFamily="18" charset="0"/>
              </a:rPr>
              <a:t>8</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But when God found fault with the people, he said </a:t>
            </a:r>
            <a:r>
              <a:rPr kumimoji="0" lang="en-US" sz="2400" b="0" u="none" strike="noStrike" kern="1200" cap="none" spc="0" normalizeH="0" baseline="0" noProof="0" dirty="0">
                <a:ln>
                  <a:noFill/>
                </a:ln>
                <a:solidFill>
                  <a:schemeClr val="accent1">
                    <a:lumMod val="75000"/>
                  </a:schemeClr>
                </a:solidFill>
                <a:effectLst/>
                <a:uLnTx/>
                <a:uFillTx/>
                <a:latin typeface="+mn-lt"/>
                <a:ea typeface="Cambria" panose="02040503050406030204" pitchFamily="18" charset="0"/>
                <a:cs typeface="+mj-cs"/>
              </a:rPr>
              <a:t>[in Jer. 31:31-34]</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"The day is coming, says the LORD, when I will make a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new covenant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with the people of Israel and Judah. </a:t>
            </a:r>
            <a:r>
              <a:rPr lang="en-US" sz="2400" b="0" baseline="30000" dirty="0">
                <a:solidFill>
                  <a:schemeClr val="accent1">
                    <a:lumMod val="75000"/>
                  </a:schemeClr>
                </a:solidFill>
                <a:effectLst/>
                <a:ea typeface="Cambria" panose="02040503050406030204" pitchFamily="18" charset="0"/>
              </a:rPr>
              <a:t>9</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This covenant will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not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be like the one I made with their ancestors when I took them by the hand and led them out of the land of Egypt. They did not remain faithful to my covenant, so I turned my back on them, says the LORD. </a:t>
            </a:r>
            <a:r>
              <a:rPr lang="en-US" sz="2400" b="0" baseline="30000" dirty="0">
                <a:solidFill>
                  <a:schemeClr val="accent1">
                    <a:lumMod val="75000"/>
                  </a:schemeClr>
                </a:solidFill>
                <a:effectLst/>
                <a:ea typeface="Cambria" panose="02040503050406030204" pitchFamily="18" charset="0"/>
              </a:rPr>
              <a:t>10</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But this is the new covenant I will make with the people of Israel on that day, says the LORD: I will put my laws in their minds, and I will write them on their hearts. I will be their God, and they will be my people. </a:t>
            </a:r>
            <a:r>
              <a:rPr lang="en-US" sz="2400" b="0" baseline="30000" dirty="0">
                <a:solidFill>
                  <a:schemeClr val="accent1">
                    <a:lumMod val="75000"/>
                  </a:schemeClr>
                </a:solidFill>
                <a:effectLst/>
                <a:ea typeface="Cambria" panose="02040503050406030204" pitchFamily="18" charset="0"/>
              </a:rPr>
              <a:t>11</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And they will not need to teach their neighbors, nor will they need to teach their relatives, saying, 'You should know the LORD.' For everyone, from the least to the greatest, will know me already. </a:t>
            </a:r>
            <a:r>
              <a:rPr lang="en-US" sz="2400" b="0" baseline="30000" dirty="0">
                <a:solidFill>
                  <a:schemeClr val="accent1">
                    <a:lumMod val="75000"/>
                  </a:schemeClr>
                </a:solidFill>
                <a:effectLst/>
                <a:ea typeface="Cambria" panose="02040503050406030204" pitchFamily="18" charset="0"/>
              </a:rPr>
              <a:t>12</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And I will forgive their wickedness, and I will never again remember their sins." </a:t>
            </a:r>
            <a:r>
              <a:rPr lang="en-US" sz="2400" b="0" baseline="30000" dirty="0">
                <a:solidFill>
                  <a:schemeClr val="accent1">
                    <a:lumMod val="75000"/>
                  </a:schemeClr>
                </a:solidFill>
                <a:effectLst/>
                <a:ea typeface="Cambria" panose="02040503050406030204" pitchFamily="18" charset="0"/>
              </a:rPr>
              <a:t>13</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When God speaks of a "new" covenant, it means he has made the first one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obsolete</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It is now out of date and will soon disappear. </a:t>
            </a: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mj-cs"/>
              </a:rPr>
              <a:t>(NLT)</a:t>
            </a:r>
            <a:endParaRPr kumimoji="0" lang="en-US" sz="1600" b="0"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j-cs"/>
            </a:endParaRPr>
          </a:p>
        </p:txBody>
      </p:sp>
      <p:sp>
        <p:nvSpPr>
          <p:cNvPr id="2" name="Title 1">
            <a:extLst>
              <a:ext uri="{FF2B5EF4-FFF2-40B4-BE49-F238E27FC236}">
                <a16:creationId xmlns:a16="http://schemas.microsoft.com/office/drawing/2014/main" id="{B480A600-7685-9A31-BFA0-49327082BA0C}"/>
              </a:ext>
            </a:extLst>
          </p:cNvPr>
          <p:cNvSpPr>
            <a:spLocks noGrp="1"/>
          </p:cNvSpPr>
          <p:nvPr>
            <p:ph type="title"/>
          </p:nvPr>
        </p:nvSpPr>
        <p:spPr>
          <a:xfrm>
            <a:off x="0" y="1"/>
            <a:ext cx="12192000" cy="780176"/>
          </a:xfrm>
        </p:spPr>
        <p:txBody>
          <a:bodyPr>
            <a:noAutofit/>
          </a:bodyPr>
          <a:lstStyle/>
          <a:p>
            <a:pPr algn="ctr"/>
            <a:r>
              <a:rPr lang="en-US" b="1" dirty="0"/>
              <a:t>The New Covenant is </a:t>
            </a:r>
            <a:r>
              <a:rPr lang="en-US" b="1" i="1" dirty="0"/>
              <a:t>Superior</a:t>
            </a:r>
            <a:r>
              <a:rPr lang="en-US" b="1" dirty="0"/>
              <a:t> – Hebrews 6:8-13</a:t>
            </a:r>
          </a:p>
        </p:txBody>
      </p:sp>
    </p:spTree>
    <p:extLst>
      <p:ext uri="{BB962C8B-B14F-4D97-AF65-F5344CB8AC3E}">
        <p14:creationId xmlns:p14="http://schemas.microsoft.com/office/powerpoint/2010/main" val="216871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DA624E52-BF29-D0C5-4705-EFE1FA704F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AEECC-30AE-CF89-FA83-71BA7A98D19D}"/>
              </a:ext>
            </a:extLst>
          </p:cNvPr>
          <p:cNvSpPr>
            <a:spLocks noGrp="1"/>
          </p:cNvSpPr>
          <p:nvPr>
            <p:ph idx="4294967295"/>
          </p:nvPr>
        </p:nvSpPr>
        <p:spPr>
          <a:xfrm>
            <a:off x="17417" y="4101737"/>
            <a:ext cx="12157166" cy="2756263"/>
          </a:xfrm>
        </p:spPr>
        <p:txBody>
          <a:bodyPr>
            <a:normAutofit lnSpcReduction="10000"/>
          </a:bodyPr>
          <a:lstStyle/>
          <a:p>
            <a:pPr lvl="1"/>
            <a:r>
              <a:rPr lang="en-US" sz="2800" dirty="0">
                <a:latin typeface="Calibri" pitchFamily="34" charset="0"/>
              </a:rPr>
              <a:t>2 Corinthians 3:6-11 tells us that the “</a:t>
            </a:r>
            <a:r>
              <a:rPr lang="en-US" sz="2800" i="1" dirty="0">
                <a:solidFill>
                  <a:srgbClr val="000099"/>
                </a:solidFill>
                <a:latin typeface="Cambria" panose="02040503050406030204" pitchFamily="18" charset="0"/>
                <a:ea typeface="Cambria" panose="02040503050406030204" pitchFamily="18" charset="0"/>
              </a:rPr>
              <a:t>glory</a:t>
            </a:r>
            <a:r>
              <a:rPr lang="en-US" sz="2800" dirty="0">
                <a:latin typeface="Calibri" pitchFamily="34" charset="0"/>
              </a:rPr>
              <a:t>” of the New Covenant is </a:t>
            </a:r>
            <a:r>
              <a:rPr lang="en-US" sz="2800" b="1" i="1" dirty="0">
                <a:latin typeface="Calibri" pitchFamily="34" charset="0"/>
              </a:rPr>
              <a:t>so superior </a:t>
            </a:r>
            <a:r>
              <a:rPr lang="en-US" sz="2800" dirty="0">
                <a:latin typeface="Calibri" pitchFamily="34" charset="0"/>
              </a:rPr>
              <a:t>to that of the Old Covenant, the Old Covenant has “</a:t>
            </a:r>
            <a:r>
              <a:rPr lang="en-US" sz="2800" i="1" dirty="0">
                <a:solidFill>
                  <a:srgbClr val="000099"/>
                </a:solidFill>
                <a:latin typeface="Cambria" panose="02040503050406030204" pitchFamily="18" charset="0"/>
                <a:ea typeface="Cambria" panose="02040503050406030204" pitchFamily="18" charset="0"/>
              </a:rPr>
              <a:t>no glory at all</a:t>
            </a:r>
            <a:r>
              <a:rPr lang="en-US" sz="2800" dirty="0">
                <a:latin typeface="Calibri" pitchFamily="34" charset="0"/>
              </a:rPr>
              <a:t>” in comparison.</a:t>
            </a:r>
          </a:p>
          <a:p>
            <a:pPr lvl="2"/>
            <a:r>
              <a:rPr lang="en-US" sz="2400" dirty="0">
                <a:latin typeface="Calibri" pitchFamily="34" charset="0"/>
              </a:rPr>
              <a:t>The Old Covenant, as summarized by the Ten Commandments, is described as a “</a:t>
            </a:r>
            <a:r>
              <a:rPr lang="en-US" sz="2400" i="1" dirty="0">
                <a:solidFill>
                  <a:schemeClr val="accent1">
                    <a:lumMod val="75000"/>
                  </a:schemeClr>
                </a:solidFill>
                <a:latin typeface="Cambria" pitchFamily="18" charset="0"/>
              </a:rPr>
              <a:t>ministry of death, carved in letters on stone</a:t>
            </a:r>
            <a:r>
              <a:rPr lang="en-US" sz="2400" dirty="0">
                <a:latin typeface="Calibri" pitchFamily="34" charset="0"/>
              </a:rPr>
              <a:t>” that condemns us as spiritually dead.</a:t>
            </a:r>
          </a:p>
          <a:p>
            <a:pPr lvl="2"/>
            <a:r>
              <a:rPr lang="en-US" sz="2400" dirty="0">
                <a:latin typeface="Calibri" pitchFamily="34" charset="0"/>
              </a:rPr>
              <a:t>In contrast, the New Covenant is called a “</a:t>
            </a:r>
            <a:r>
              <a:rPr lang="en-US" sz="2400" i="1" dirty="0">
                <a:solidFill>
                  <a:schemeClr val="accent1">
                    <a:lumMod val="75000"/>
                  </a:schemeClr>
                </a:solidFill>
                <a:latin typeface="Cambria" pitchFamily="18" charset="0"/>
              </a:rPr>
              <a:t>ministry of the Spirit</a:t>
            </a:r>
            <a:r>
              <a:rPr lang="en-US" sz="2400" dirty="0">
                <a:latin typeface="Calibri" pitchFamily="34" charset="0"/>
              </a:rPr>
              <a:t>” because it is w</a:t>
            </a:r>
            <a:r>
              <a:rPr lang="en-US" sz="2400" dirty="0"/>
              <a:t>ritten by the </a:t>
            </a:r>
            <a:r>
              <a:rPr lang="en-US" sz="2400" b="1" dirty="0"/>
              <a:t>Spirit</a:t>
            </a:r>
            <a:r>
              <a:rPr lang="en-US" sz="2400" dirty="0"/>
              <a:t> on the </a:t>
            </a:r>
            <a:r>
              <a:rPr lang="en-US" sz="2400" b="1" dirty="0"/>
              <a:t>hearts</a:t>
            </a:r>
            <a:r>
              <a:rPr lang="en-US" sz="2400" dirty="0"/>
              <a:t> of believers</a:t>
            </a:r>
            <a:r>
              <a:rPr lang="en-US" sz="2400" b="1" dirty="0"/>
              <a:t> which </a:t>
            </a:r>
            <a:r>
              <a:rPr lang="en-US" sz="2400" dirty="0"/>
              <a:t>makes us spiritually alive through regeneration.</a:t>
            </a:r>
            <a:r>
              <a:rPr lang="en-US" sz="2400" b="1" dirty="0"/>
              <a:t> </a:t>
            </a:r>
            <a:endParaRPr lang="en-US" sz="2400" dirty="0">
              <a:latin typeface="Calibri" pitchFamily="34" charset="0"/>
            </a:endParaRPr>
          </a:p>
          <a:p>
            <a:pPr lvl="1"/>
            <a:endParaRPr lang="en-US" sz="2800" dirty="0"/>
          </a:p>
          <a:p>
            <a:pPr lvl="1"/>
            <a:endParaRPr lang="en-US" sz="2800" dirty="0"/>
          </a:p>
          <a:p>
            <a:pPr lvl="1"/>
            <a:endParaRPr lang="en-US" sz="2800" dirty="0"/>
          </a:p>
        </p:txBody>
      </p:sp>
      <p:sp>
        <p:nvSpPr>
          <p:cNvPr id="6" name="Title 3">
            <a:extLst>
              <a:ext uri="{FF2B5EF4-FFF2-40B4-BE49-F238E27FC236}">
                <a16:creationId xmlns:a16="http://schemas.microsoft.com/office/drawing/2014/main" id="{B1F1E6F2-4A90-869A-E1FD-95B429DEA382}"/>
              </a:ext>
            </a:extLst>
          </p:cNvPr>
          <p:cNvSpPr txBox="1">
            <a:spLocks/>
          </p:cNvSpPr>
          <p:nvPr/>
        </p:nvSpPr>
        <p:spPr>
          <a:xfrm>
            <a:off x="17417" y="809896"/>
            <a:ext cx="12192000" cy="3122024"/>
          </a:xfrm>
          <a:prstGeom prst="rect">
            <a:avLst/>
          </a:prstGeom>
          <a:solidFill>
            <a:sysClr val="window" lastClr="FFFFFF"/>
          </a:solidFill>
          <a:ln w="25400">
            <a:solidFill>
              <a:srgbClr val="000099"/>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000099"/>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marL="173038" marR="0" lvl="0" indent="0" algn="l" defTabSz="914400" rtl="0" eaLnBrk="1" fontAlgn="auto" latinLnBrk="0" hangingPunct="1">
              <a:lnSpc>
                <a:spcPct val="90000"/>
              </a:lnSpc>
              <a:spcBef>
                <a:spcPts val="1000"/>
              </a:spcBef>
              <a:spcAft>
                <a:spcPts val="0"/>
              </a:spcAft>
              <a:buClr>
                <a:srgbClr val="000099"/>
              </a:buClr>
              <a:buSzTx/>
              <a:buFontTx/>
              <a:buNone/>
              <a:tabLst/>
              <a:defRPr/>
            </a:pPr>
            <a:r>
              <a:rPr kumimoji="0" lang="en-US" sz="24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j-cs"/>
              </a:rPr>
              <a:t>2 Corinthians 3:6</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j-cs"/>
              </a:rPr>
              <a:t>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[God] has made us competent to be ministers of a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new covenant</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not of the letter but of the Spirit. For the letter kills, but the Spirit gives life. </a:t>
            </a:r>
            <a:r>
              <a:rPr lang="en-US" sz="2400" b="0" baseline="30000" dirty="0">
                <a:solidFill>
                  <a:schemeClr val="accent1">
                    <a:lumMod val="75000"/>
                  </a:schemeClr>
                </a:solidFill>
                <a:effectLst/>
                <a:ea typeface="Cambria" panose="02040503050406030204" pitchFamily="18" charset="0"/>
              </a:rPr>
              <a:t>7</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Now if the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ministry of death, carved in letters on stone</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came with such glory that the Israelites could not gaze at Moses' face because of its glory, which was being brought to an end, </a:t>
            </a:r>
            <a:r>
              <a:rPr lang="en-US" sz="2400" b="0" baseline="30000" dirty="0">
                <a:solidFill>
                  <a:schemeClr val="accent1">
                    <a:lumMod val="75000"/>
                  </a:schemeClr>
                </a:solidFill>
                <a:effectLst/>
                <a:ea typeface="Cambria" panose="02040503050406030204" pitchFamily="18" charset="0"/>
              </a:rPr>
              <a:t>8</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will not the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ministry of the Spirit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have even more glory? </a:t>
            </a:r>
            <a:r>
              <a:rPr lang="en-US" sz="2400" b="0" baseline="30000" dirty="0">
                <a:solidFill>
                  <a:schemeClr val="accent1">
                    <a:lumMod val="75000"/>
                  </a:schemeClr>
                </a:solidFill>
                <a:effectLst/>
                <a:ea typeface="Cambria" panose="02040503050406030204" pitchFamily="18" charset="0"/>
              </a:rPr>
              <a:t>9</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For if there was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glory</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in the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ministry of condemnation</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the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ministry of righteousness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must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far exceed it in glory</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a:t>
            </a:r>
            <a:r>
              <a:rPr lang="en-US" sz="2400" b="0" baseline="30000" dirty="0">
                <a:solidFill>
                  <a:schemeClr val="accent1">
                    <a:lumMod val="75000"/>
                  </a:schemeClr>
                </a:solidFill>
                <a:effectLst/>
                <a:ea typeface="Cambria" panose="02040503050406030204" pitchFamily="18" charset="0"/>
              </a:rPr>
              <a:t>10</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Indeed, in this case, what once had glory has come to have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no glory at all</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because of the glory that surpasses it. </a:t>
            </a:r>
            <a:r>
              <a:rPr lang="en-US" sz="2400" b="0" baseline="30000" dirty="0">
                <a:solidFill>
                  <a:schemeClr val="accent1">
                    <a:lumMod val="75000"/>
                  </a:schemeClr>
                </a:solidFill>
                <a:effectLst/>
                <a:ea typeface="Cambria" panose="02040503050406030204" pitchFamily="18" charset="0"/>
              </a:rPr>
              <a:t>11</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For if what was being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brought to an end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came with glory, much more will what is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permanent</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have glory. </a:t>
            </a:r>
            <a:endParaRPr kumimoji="0" lang="en-US" sz="16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endParaRPr>
          </a:p>
        </p:txBody>
      </p:sp>
      <p:sp>
        <p:nvSpPr>
          <p:cNvPr id="2" name="Title 1">
            <a:extLst>
              <a:ext uri="{FF2B5EF4-FFF2-40B4-BE49-F238E27FC236}">
                <a16:creationId xmlns:a16="http://schemas.microsoft.com/office/drawing/2014/main" id="{BDBC0DB9-785A-FF35-B14C-23D5679B47B3}"/>
              </a:ext>
            </a:extLst>
          </p:cNvPr>
          <p:cNvSpPr>
            <a:spLocks noGrp="1"/>
          </p:cNvSpPr>
          <p:nvPr>
            <p:ph type="title"/>
          </p:nvPr>
        </p:nvSpPr>
        <p:spPr>
          <a:xfrm>
            <a:off x="0" y="1"/>
            <a:ext cx="12192000" cy="780176"/>
          </a:xfrm>
        </p:spPr>
        <p:txBody>
          <a:bodyPr>
            <a:noAutofit/>
          </a:bodyPr>
          <a:lstStyle/>
          <a:p>
            <a:pPr algn="ctr"/>
            <a:r>
              <a:rPr lang="en-US" b="1" dirty="0"/>
              <a:t>The New Covenant is </a:t>
            </a:r>
            <a:r>
              <a:rPr lang="en-US" b="1" i="1" dirty="0"/>
              <a:t>Superior</a:t>
            </a:r>
            <a:r>
              <a:rPr lang="en-US" b="1" dirty="0"/>
              <a:t> – 2 Corinthians 3:6-11</a:t>
            </a:r>
          </a:p>
        </p:txBody>
      </p:sp>
    </p:spTree>
    <p:extLst>
      <p:ext uri="{BB962C8B-B14F-4D97-AF65-F5344CB8AC3E}">
        <p14:creationId xmlns:p14="http://schemas.microsoft.com/office/powerpoint/2010/main" val="2284202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722BBB62-8924-697D-D203-AE2511965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A0E53-3112-5C15-F9AA-16E83A3145A2}"/>
              </a:ext>
            </a:extLst>
          </p:cNvPr>
          <p:cNvSpPr>
            <a:spLocks noGrp="1"/>
          </p:cNvSpPr>
          <p:nvPr>
            <p:ph type="title"/>
          </p:nvPr>
        </p:nvSpPr>
        <p:spPr>
          <a:xfrm>
            <a:off x="0" y="63121"/>
            <a:ext cx="12192000" cy="717055"/>
          </a:xfrm>
        </p:spPr>
        <p:txBody>
          <a:bodyPr>
            <a:noAutofit/>
          </a:bodyPr>
          <a:lstStyle/>
          <a:p>
            <a:pPr algn="ctr"/>
            <a:r>
              <a:rPr lang="en-US" sz="6000" b="1" dirty="0"/>
              <a:t>Overview</a:t>
            </a:r>
          </a:p>
        </p:txBody>
      </p:sp>
      <p:sp>
        <p:nvSpPr>
          <p:cNvPr id="3" name="Content Placeholder 2">
            <a:extLst>
              <a:ext uri="{FF2B5EF4-FFF2-40B4-BE49-F238E27FC236}">
                <a16:creationId xmlns:a16="http://schemas.microsoft.com/office/drawing/2014/main" id="{73A5CCB3-AC7D-D8C9-B17E-735508CCC9AF}"/>
              </a:ext>
            </a:extLst>
          </p:cNvPr>
          <p:cNvSpPr>
            <a:spLocks noGrp="1"/>
          </p:cNvSpPr>
          <p:nvPr>
            <p:ph idx="4294967295"/>
          </p:nvPr>
        </p:nvSpPr>
        <p:spPr>
          <a:xfrm>
            <a:off x="247474" y="780177"/>
            <a:ext cx="11778873" cy="6077824"/>
          </a:xfrm>
        </p:spPr>
        <p:txBody>
          <a:bodyPr>
            <a:normAutofit fontScale="85000" lnSpcReduction="10000"/>
          </a:bodyPr>
          <a:lstStyle/>
          <a:p>
            <a:r>
              <a:rPr lang="en-US" sz="3600" b="1" i="1" dirty="0"/>
              <a:t>New Covenant Theology </a:t>
            </a:r>
            <a:r>
              <a:rPr lang="en-US" sz="3600" dirty="0"/>
              <a:t>(NCT) is a Christian theological framework, presented </a:t>
            </a:r>
            <a:r>
              <a:rPr lang="en-US" sz="3600" b="1" i="1" dirty="0"/>
              <a:t>in the scriptures</a:t>
            </a:r>
            <a:r>
              <a:rPr lang="en-US" sz="3600" dirty="0"/>
              <a:t>, that views biblical history through the lens of the </a:t>
            </a:r>
            <a:r>
              <a:rPr lang="en-US" sz="3600" b="1" i="1" dirty="0"/>
              <a:t>New Covenant </a:t>
            </a:r>
            <a:r>
              <a:rPr lang="en-US" sz="3600" dirty="0"/>
              <a:t>established by Jesus Christ – emphasizing that His person and work serve as </a:t>
            </a:r>
            <a:r>
              <a:rPr lang="en-US" sz="3600" b="1" i="1" dirty="0"/>
              <a:t>the</a:t>
            </a:r>
            <a:r>
              <a:rPr lang="en-US" sz="3600" dirty="0"/>
              <a:t> </a:t>
            </a:r>
            <a:r>
              <a:rPr lang="en-US" sz="3600" b="1" i="1" dirty="0"/>
              <a:t>central focus </a:t>
            </a:r>
            <a:r>
              <a:rPr lang="en-US" sz="3600" dirty="0"/>
              <a:t>of Scripture.</a:t>
            </a:r>
          </a:p>
          <a:p>
            <a:r>
              <a:rPr lang="en-US" sz="3600" dirty="0"/>
              <a:t>A proper understanding of the </a:t>
            </a:r>
            <a:r>
              <a:rPr lang="en-US" sz="3600" b="1" i="1" dirty="0"/>
              <a:t>New Covenant Theology </a:t>
            </a:r>
            <a:r>
              <a:rPr lang="en-US" sz="3600" dirty="0"/>
              <a:t>will help us:</a:t>
            </a:r>
          </a:p>
          <a:p>
            <a:pPr lvl="1"/>
            <a:r>
              <a:rPr lang="en-US" sz="3200" dirty="0"/>
              <a:t>See how the </a:t>
            </a:r>
            <a:r>
              <a:rPr lang="en-US" sz="3200" b="1" i="1" dirty="0"/>
              <a:t>biblical writers </a:t>
            </a:r>
            <a:r>
              <a:rPr lang="en-US" sz="3200" dirty="0"/>
              <a:t>present the progressive unfolding of God’s sovereign plan of redemption.</a:t>
            </a:r>
          </a:p>
          <a:p>
            <a:pPr lvl="1"/>
            <a:r>
              <a:rPr lang="en-US" sz="3200" dirty="0"/>
              <a:t>Do a better job of rightly understanding and </a:t>
            </a:r>
            <a:r>
              <a:rPr lang="en-US" sz="3200" b="1" i="1" dirty="0"/>
              <a:t>applying</a:t>
            </a:r>
            <a:r>
              <a:rPr lang="en-US" sz="3200" dirty="0"/>
              <a:t> the Word of God in our lives.</a:t>
            </a:r>
          </a:p>
          <a:p>
            <a:r>
              <a:rPr lang="en-US" sz="3600" dirty="0"/>
              <a:t>In this brief overview today, we will: </a:t>
            </a:r>
          </a:p>
          <a:p>
            <a:pPr lvl="1"/>
            <a:r>
              <a:rPr lang="en-US" sz="3200" dirty="0"/>
              <a:t>Begin by laying out the </a:t>
            </a:r>
            <a:r>
              <a:rPr lang="en-US" sz="3200" b="1" i="1" dirty="0"/>
              <a:t>major covenants </a:t>
            </a:r>
            <a:r>
              <a:rPr lang="en-US" sz="3200" dirty="0"/>
              <a:t>named by and described in the Bible</a:t>
            </a:r>
          </a:p>
          <a:p>
            <a:pPr lvl="1"/>
            <a:r>
              <a:rPr lang="en-US" sz="3200" dirty="0"/>
              <a:t>See what the </a:t>
            </a:r>
            <a:r>
              <a:rPr lang="en-US" sz="3200" b="1" i="1" dirty="0"/>
              <a:t>biblical writers</a:t>
            </a:r>
            <a:r>
              <a:rPr lang="en-US" sz="3200" dirty="0"/>
              <a:t> say about the </a:t>
            </a:r>
            <a:r>
              <a:rPr lang="en-US" sz="3200" b="1" i="1" dirty="0"/>
              <a:t>New Covenant </a:t>
            </a:r>
            <a:r>
              <a:rPr lang="en-US" sz="3200" dirty="0"/>
              <a:t>and how they compare and contrast it with the </a:t>
            </a:r>
            <a:r>
              <a:rPr lang="en-US" sz="3200" b="1" i="1" dirty="0"/>
              <a:t>Old (Mosaic) Covenant.</a:t>
            </a:r>
            <a:r>
              <a:rPr lang="en-US" sz="3200" dirty="0"/>
              <a:t> </a:t>
            </a:r>
          </a:p>
          <a:p>
            <a:pPr lvl="1"/>
            <a:r>
              <a:rPr lang="en-US" sz="3200" dirty="0"/>
              <a:t>Look at two </a:t>
            </a:r>
            <a:r>
              <a:rPr lang="en-US" sz="3200" b="1" i="1" dirty="0"/>
              <a:t>faulty man-made theological systems </a:t>
            </a:r>
            <a:r>
              <a:rPr lang="en-US" sz="3200" dirty="0"/>
              <a:t>that</a:t>
            </a:r>
            <a:r>
              <a:rPr lang="en-US" sz="3200" b="1" i="1" dirty="0"/>
              <a:t> </a:t>
            </a:r>
            <a:r>
              <a:rPr lang="en-US" sz="3200" dirty="0"/>
              <a:t>have commonly been used to create a framework for viewing the structure and history of the Bible.</a:t>
            </a:r>
          </a:p>
        </p:txBody>
      </p:sp>
    </p:spTree>
    <p:extLst>
      <p:ext uri="{BB962C8B-B14F-4D97-AF65-F5344CB8AC3E}">
        <p14:creationId xmlns:p14="http://schemas.microsoft.com/office/powerpoint/2010/main" val="3654957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E1F3A596-E12A-56EA-99B0-BCBE56368B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CDD91-7848-550A-6381-040C8748BB1F}"/>
              </a:ext>
            </a:extLst>
          </p:cNvPr>
          <p:cNvSpPr>
            <a:spLocks noGrp="1"/>
          </p:cNvSpPr>
          <p:nvPr>
            <p:ph idx="4294967295"/>
          </p:nvPr>
        </p:nvSpPr>
        <p:spPr>
          <a:xfrm>
            <a:off x="17417" y="4636553"/>
            <a:ext cx="12157166" cy="2221447"/>
          </a:xfrm>
        </p:spPr>
        <p:txBody>
          <a:bodyPr>
            <a:normAutofit fontScale="85000" lnSpcReduction="20000"/>
          </a:bodyPr>
          <a:lstStyle/>
          <a:p>
            <a:pPr lvl="1"/>
            <a:r>
              <a:rPr lang="en-US" sz="2800" dirty="0"/>
              <a:t>Galatians 4:21-31 teaches us that </a:t>
            </a:r>
            <a:r>
              <a:rPr lang="en-US" sz="2800" dirty="0">
                <a:cs typeface="Calibri" panose="020F0502020204030204" pitchFamily="34" charset="0"/>
              </a:rPr>
              <a:t>Abraham’s </a:t>
            </a:r>
            <a:r>
              <a:rPr lang="en-US" sz="2800" b="1" i="1" dirty="0">
                <a:cs typeface="Calibri" panose="020F0502020204030204" pitchFamily="34" charset="0"/>
              </a:rPr>
              <a:t>sons</a:t>
            </a:r>
            <a:r>
              <a:rPr lang="en-US" sz="2800" dirty="0">
                <a:cs typeface="Calibri" panose="020F0502020204030204" pitchFamily="34" charset="0"/>
              </a:rPr>
              <a:t>: Ishmael and Isaac, the kind of </a:t>
            </a:r>
            <a:r>
              <a:rPr lang="en-US" sz="2800" b="1" i="1" dirty="0">
                <a:cs typeface="Calibri" panose="020F0502020204030204" pitchFamily="34" charset="0"/>
              </a:rPr>
              <a:t>mother</a:t>
            </a:r>
            <a:r>
              <a:rPr lang="en-US" sz="2800" dirty="0">
                <a:cs typeface="Calibri" panose="020F0502020204030204" pitchFamily="34" charset="0"/>
              </a:rPr>
              <a:t> they each had (“</a:t>
            </a:r>
            <a:r>
              <a:rPr lang="en-US" sz="2800" i="1" dirty="0">
                <a:solidFill>
                  <a:srgbClr val="000099"/>
                </a:solidFill>
                <a:latin typeface="Cambria" panose="02040503050406030204" pitchFamily="18" charset="0"/>
                <a:ea typeface="Cambria" panose="02040503050406030204" pitchFamily="18" charset="0"/>
              </a:rPr>
              <a:t>slave</a:t>
            </a:r>
            <a:r>
              <a:rPr lang="en-US" sz="2800" dirty="0">
                <a:cs typeface="Calibri" panose="020F0502020204030204" pitchFamily="34" charset="0"/>
              </a:rPr>
              <a:t>” versus “</a:t>
            </a:r>
            <a:r>
              <a:rPr lang="en-US" sz="2800" i="1" dirty="0">
                <a:solidFill>
                  <a:srgbClr val="000099"/>
                </a:solidFill>
                <a:latin typeface="Cambria" panose="02040503050406030204" pitchFamily="18" charset="0"/>
                <a:ea typeface="Cambria" panose="02040503050406030204" pitchFamily="18" charset="0"/>
              </a:rPr>
              <a:t>free</a:t>
            </a:r>
            <a:r>
              <a:rPr lang="en-US" sz="2800" dirty="0">
                <a:cs typeface="Calibri" panose="020F0502020204030204" pitchFamily="34" charset="0"/>
              </a:rPr>
              <a:t>”), and the kind of </a:t>
            </a:r>
            <a:r>
              <a:rPr lang="en-US" sz="2800" b="1" i="1" dirty="0">
                <a:cs typeface="Calibri" panose="020F0502020204030204" pitchFamily="34" charset="0"/>
              </a:rPr>
              <a:t>birth</a:t>
            </a:r>
            <a:r>
              <a:rPr lang="en-US" sz="2800" dirty="0">
                <a:cs typeface="Calibri" panose="020F0502020204030204" pitchFamily="34" charset="0"/>
              </a:rPr>
              <a:t> they each had (born “</a:t>
            </a:r>
            <a:r>
              <a:rPr lang="en-US" sz="2800" i="1" dirty="0">
                <a:solidFill>
                  <a:srgbClr val="000099"/>
                </a:solidFill>
                <a:latin typeface="Cambria" panose="02040503050406030204" pitchFamily="18" charset="0"/>
                <a:ea typeface="Cambria" panose="02040503050406030204" pitchFamily="18" charset="0"/>
              </a:rPr>
              <a:t>according to the flesh</a:t>
            </a:r>
            <a:r>
              <a:rPr lang="en-US" sz="2800" dirty="0">
                <a:cs typeface="Calibri" panose="020F0502020204030204" pitchFamily="34" charset="0"/>
              </a:rPr>
              <a:t>” versus “</a:t>
            </a:r>
            <a:r>
              <a:rPr lang="en-US" sz="2800" i="1" dirty="0">
                <a:solidFill>
                  <a:srgbClr val="000099"/>
                </a:solidFill>
                <a:latin typeface="Cambria" panose="02040503050406030204" pitchFamily="18" charset="0"/>
                <a:ea typeface="Cambria" panose="02040503050406030204" pitchFamily="18" charset="0"/>
              </a:rPr>
              <a:t>born through promise</a:t>
            </a:r>
            <a:r>
              <a:rPr lang="en-US" sz="2800" dirty="0">
                <a:cs typeface="Calibri" panose="020F0502020204030204" pitchFamily="34" charset="0"/>
              </a:rPr>
              <a:t>”) picture the </a:t>
            </a:r>
            <a:r>
              <a:rPr lang="en-US" sz="2800" b="1" i="1" dirty="0">
                <a:cs typeface="Calibri" panose="020F0502020204030204" pitchFamily="34" charset="0"/>
              </a:rPr>
              <a:t>superiority</a:t>
            </a:r>
            <a:r>
              <a:rPr lang="en-US" sz="2800" dirty="0">
                <a:cs typeface="Calibri" panose="020F0502020204030204" pitchFamily="34" charset="0"/>
              </a:rPr>
              <a:t> of the New Covenant over the Old:</a:t>
            </a:r>
          </a:p>
          <a:p>
            <a:pPr lvl="2"/>
            <a:r>
              <a:rPr lang="en-US" sz="2400" dirty="0">
                <a:latin typeface="Candara" panose="020E0502030303020204" pitchFamily="34" charset="0"/>
              </a:rPr>
              <a:t>As Christians, we do not belong to a covenant that is </a:t>
            </a:r>
            <a:r>
              <a:rPr lang="en-US" sz="2400" b="1" i="1" dirty="0">
                <a:latin typeface="Candara" panose="020E0502030303020204" pitchFamily="34" charset="0"/>
              </a:rPr>
              <a:t>in bondage </a:t>
            </a:r>
            <a:r>
              <a:rPr lang="en-US" sz="2400" dirty="0">
                <a:latin typeface="Candara" panose="020E0502030303020204" pitchFamily="34" charset="0"/>
              </a:rPr>
              <a:t>to the Law (i.e., the Old Covenant)</a:t>
            </a:r>
          </a:p>
          <a:p>
            <a:pPr lvl="2"/>
            <a:r>
              <a:rPr lang="en-US" sz="2400" dirty="0">
                <a:latin typeface="Candara" panose="020E0502030303020204" pitchFamily="34" charset="0"/>
              </a:rPr>
              <a:t>We belong to the promised New Covenant and are </a:t>
            </a:r>
            <a:r>
              <a:rPr lang="en-US" sz="2400" b="1" i="1" dirty="0">
                <a:latin typeface="Candara" panose="020E0502030303020204" pitchFamily="34" charset="0"/>
              </a:rPr>
              <a:t>free</a:t>
            </a:r>
            <a:r>
              <a:rPr lang="en-US" sz="2400" dirty="0">
                <a:latin typeface="Candara" panose="020E0502030303020204" pitchFamily="34" charset="0"/>
              </a:rPr>
              <a:t> from that Law and the burden and condemnation that it brings – therefore we should “</a:t>
            </a:r>
            <a:r>
              <a:rPr lang="en-US" sz="2400" i="1" dirty="0">
                <a:solidFill>
                  <a:srgbClr val="000099"/>
                </a:solidFill>
                <a:latin typeface="Cambria" panose="02040503050406030204" pitchFamily="18" charset="0"/>
                <a:ea typeface="Cambria" panose="02040503050406030204" pitchFamily="18" charset="0"/>
              </a:rPr>
              <a:t>cast out</a:t>
            </a:r>
            <a:r>
              <a:rPr lang="en-US" sz="2400" dirty="0">
                <a:latin typeface="Candara" panose="020E0502030303020204" pitchFamily="34" charset="0"/>
              </a:rPr>
              <a:t>” those who would seek to put us back under the Old Covenant.</a:t>
            </a:r>
          </a:p>
          <a:p>
            <a:pPr lvl="1"/>
            <a:endParaRPr lang="en-US" sz="2800" dirty="0"/>
          </a:p>
          <a:p>
            <a:pPr lvl="1"/>
            <a:endParaRPr lang="en-US" sz="2800" dirty="0"/>
          </a:p>
          <a:p>
            <a:pPr lvl="1"/>
            <a:endParaRPr lang="en-US" sz="2800" dirty="0"/>
          </a:p>
        </p:txBody>
      </p:sp>
      <p:sp>
        <p:nvSpPr>
          <p:cNvPr id="6" name="Title 3">
            <a:extLst>
              <a:ext uri="{FF2B5EF4-FFF2-40B4-BE49-F238E27FC236}">
                <a16:creationId xmlns:a16="http://schemas.microsoft.com/office/drawing/2014/main" id="{D7500D6E-7E3A-C771-A7B8-1ADD9D32F2E2}"/>
              </a:ext>
            </a:extLst>
          </p:cNvPr>
          <p:cNvSpPr txBox="1">
            <a:spLocks/>
          </p:cNvSpPr>
          <p:nvPr/>
        </p:nvSpPr>
        <p:spPr>
          <a:xfrm>
            <a:off x="17417" y="809896"/>
            <a:ext cx="12192000" cy="3796938"/>
          </a:xfrm>
          <a:prstGeom prst="rect">
            <a:avLst/>
          </a:prstGeom>
          <a:solidFill>
            <a:sysClr val="window" lastClr="FFFFFF"/>
          </a:solidFill>
          <a:ln w="25400">
            <a:solidFill>
              <a:srgbClr val="000099"/>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000099"/>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marL="173038" marR="0" lvl="0" indent="0" algn="l" defTabSz="914400" rtl="0" eaLnBrk="1" fontAlgn="auto" latinLnBrk="0" hangingPunct="1">
              <a:lnSpc>
                <a:spcPct val="90000"/>
              </a:lnSpc>
              <a:spcBef>
                <a:spcPts val="1000"/>
              </a:spcBef>
              <a:spcAft>
                <a:spcPts val="0"/>
              </a:spcAft>
              <a:buClr>
                <a:srgbClr val="000099"/>
              </a:buClr>
              <a:buSzTx/>
              <a:buFontTx/>
              <a:buNone/>
              <a:tabLst/>
              <a:defRPr/>
            </a:pPr>
            <a:r>
              <a:rPr kumimoji="0" lang="en-US" sz="24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j-cs"/>
              </a:rPr>
              <a:t>Galatians 4:</a:t>
            </a:r>
            <a:r>
              <a:rPr lang="en-US" sz="2400" b="0" baseline="30000" dirty="0">
                <a:solidFill>
                  <a:prstClr val="black"/>
                </a:solidFill>
                <a:effectLst/>
                <a:ea typeface="Cambria" panose="02040503050406030204" pitchFamily="18" charset="0"/>
              </a:rPr>
              <a:t>22</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j-cs"/>
              </a:rPr>
              <a:t>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For it is written that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Abraham had two sons</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one by a slave woman</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and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one by a free woman</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a:t>
            </a:r>
            <a:r>
              <a:rPr lang="en-US" sz="2400" b="0" baseline="30000" dirty="0">
                <a:solidFill>
                  <a:schemeClr val="accent1">
                    <a:lumMod val="75000"/>
                  </a:schemeClr>
                </a:solidFill>
                <a:effectLst/>
                <a:ea typeface="Cambria" panose="02040503050406030204" pitchFamily="18" charset="0"/>
              </a:rPr>
              <a:t>23</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But the son of the slave was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born according to the flesh</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while the son of the free woman was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born through promise</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a:t>
            </a:r>
            <a:r>
              <a:rPr lang="en-US" sz="2400" b="0" baseline="30000" dirty="0">
                <a:solidFill>
                  <a:schemeClr val="accent1">
                    <a:lumMod val="75000"/>
                  </a:schemeClr>
                </a:solidFill>
                <a:effectLst/>
                <a:ea typeface="Cambria" panose="02040503050406030204" pitchFamily="18" charset="0"/>
              </a:rPr>
              <a:t>24</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Now this may be interpreted allegorically: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these women are two covenants</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One is from Mount Sinai, bearing children for slavery; she is Hagar. </a:t>
            </a:r>
            <a:r>
              <a:rPr lang="en-US" sz="2400" b="0" baseline="30000" dirty="0">
                <a:solidFill>
                  <a:schemeClr val="accent1">
                    <a:lumMod val="75000"/>
                  </a:schemeClr>
                </a:solidFill>
                <a:effectLst/>
                <a:ea typeface="Cambria" panose="02040503050406030204" pitchFamily="18" charset="0"/>
              </a:rPr>
              <a:t>25</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Now Hagar is Mount Sinai in Arabia; she corresponds to the present Jerusalem, for she is in slavery with her children. </a:t>
            </a:r>
            <a:r>
              <a:rPr lang="en-US" sz="2400" b="0" baseline="30000" dirty="0">
                <a:solidFill>
                  <a:schemeClr val="accent1">
                    <a:lumMod val="75000"/>
                  </a:schemeClr>
                </a:solidFill>
                <a:effectLst/>
                <a:ea typeface="Cambria" panose="02040503050406030204" pitchFamily="18" charset="0"/>
              </a:rPr>
              <a:t>26</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But the Jerusalem above is free, and she is our mother… </a:t>
            </a:r>
            <a:r>
              <a:rPr lang="en-US" sz="2400" b="0" baseline="30000" dirty="0">
                <a:solidFill>
                  <a:schemeClr val="accent1">
                    <a:lumMod val="75000"/>
                  </a:schemeClr>
                </a:solidFill>
                <a:effectLst/>
                <a:ea typeface="Cambria" panose="02040503050406030204" pitchFamily="18" charset="0"/>
              </a:rPr>
              <a:t>28</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Now you, brothers, like Isaac, are children of promise. </a:t>
            </a:r>
            <a:r>
              <a:rPr lang="en-US" sz="2400" b="0" baseline="30000" dirty="0">
                <a:solidFill>
                  <a:schemeClr val="accent1">
                    <a:lumMod val="75000"/>
                  </a:schemeClr>
                </a:solidFill>
                <a:effectLst/>
                <a:ea typeface="Cambria" panose="02040503050406030204" pitchFamily="18" charset="0"/>
              </a:rPr>
              <a:t>29</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But just as at that time he who was born according to the flesh persecuted him who was born according to the Spirit, so also it is now. </a:t>
            </a:r>
            <a:r>
              <a:rPr lang="en-US" sz="2400" b="0" baseline="30000" dirty="0">
                <a:solidFill>
                  <a:schemeClr val="accent1">
                    <a:lumMod val="75000"/>
                  </a:schemeClr>
                </a:solidFill>
                <a:effectLst/>
                <a:ea typeface="Cambria" panose="02040503050406030204" pitchFamily="18" charset="0"/>
              </a:rPr>
              <a:t>30</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But what does the Scripture say?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Cast out the slave woman and her son</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for the son of the slave woman shall not inherit with the son of the free woman." </a:t>
            </a:r>
            <a:r>
              <a:rPr lang="en-US" sz="2400" b="0" baseline="30000" dirty="0">
                <a:solidFill>
                  <a:schemeClr val="accent1">
                    <a:lumMod val="75000"/>
                  </a:schemeClr>
                </a:solidFill>
                <a:effectLst/>
                <a:ea typeface="Cambria" panose="02040503050406030204" pitchFamily="18" charset="0"/>
              </a:rPr>
              <a:t>31</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So, brothers, we are not children of the slave but of the free woman. </a:t>
            </a:r>
            <a:endParaRPr kumimoji="0" lang="en-US" sz="16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endParaRPr>
          </a:p>
        </p:txBody>
      </p:sp>
      <p:sp>
        <p:nvSpPr>
          <p:cNvPr id="2" name="Title 1">
            <a:extLst>
              <a:ext uri="{FF2B5EF4-FFF2-40B4-BE49-F238E27FC236}">
                <a16:creationId xmlns:a16="http://schemas.microsoft.com/office/drawing/2014/main" id="{48D4AA4C-EE04-272F-946B-AEADBC20E128}"/>
              </a:ext>
            </a:extLst>
          </p:cNvPr>
          <p:cNvSpPr>
            <a:spLocks noGrp="1"/>
          </p:cNvSpPr>
          <p:nvPr>
            <p:ph type="title"/>
          </p:nvPr>
        </p:nvSpPr>
        <p:spPr>
          <a:xfrm>
            <a:off x="0" y="1"/>
            <a:ext cx="12192000" cy="780176"/>
          </a:xfrm>
        </p:spPr>
        <p:txBody>
          <a:bodyPr>
            <a:noAutofit/>
          </a:bodyPr>
          <a:lstStyle/>
          <a:p>
            <a:pPr algn="ctr"/>
            <a:r>
              <a:rPr lang="en-US" b="1" dirty="0"/>
              <a:t>The New Covenant is </a:t>
            </a:r>
            <a:r>
              <a:rPr lang="en-US" b="1" i="1" dirty="0"/>
              <a:t>Superior</a:t>
            </a:r>
            <a:r>
              <a:rPr lang="en-US" b="1" dirty="0"/>
              <a:t> – Galatians 4:22-31</a:t>
            </a:r>
          </a:p>
        </p:txBody>
      </p:sp>
    </p:spTree>
    <p:extLst>
      <p:ext uri="{BB962C8B-B14F-4D97-AF65-F5344CB8AC3E}">
        <p14:creationId xmlns:p14="http://schemas.microsoft.com/office/powerpoint/2010/main" val="3300900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1"/>
            <a:ext cx="12192000" cy="487363"/>
          </a:xfrm>
        </p:spPr>
        <p:txBody>
          <a:bodyPr/>
          <a:lstStyle/>
          <a:p>
            <a:pPr eaLnBrk="1" hangingPunct="1"/>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The New Covenant is </a:t>
            </a:r>
            <a:r>
              <a:rPr kumimoji="0" lang="en-US" sz="4400" b="1" i="1" u="none" strike="noStrike" kern="1200" cap="none" spc="0" normalizeH="0" baseline="0" noProof="0" dirty="0">
                <a:ln>
                  <a:noFill/>
                </a:ln>
                <a:solidFill>
                  <a:prstClr val="black"/>
                </a:solidFill>
                <a:effectLst/>
                <a:uLnTx/>
                <a:uFillTx/>
                <a:latin typeface="Calibri Light" panose="020F0302020204030204"/>
                <a:ea typeface="+mj-ea"/>
                <a:cs typeface="+mj-cs"/>
              </a:rPr>
              <a:t>Superior</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 – Summary</a:t>
            </a:r>
            <a:endParaRPr lang="en-US" sz="2400" b="1" dirty="0"/>
          </a:p>
        </p:txBody>
      </p:sp>
      <p:sp>
        <p:nvSpPr>
          <p:cNvPr id="78853" name="Rectangle 5"/>
          <p:cNvSpPr>
            <a:spLocks noChangeArrowheads="1"/>
          </p:cNvSpPr>
          <p:nvPr/>
        </p:nvSpPr>
        <p:spPr bwMode="auto">
          <a:xfrm>
            <a:off x="2029098" y="7467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srgbClr val="000000"/>
                </a:solidFill>
                <a:latin typeface="Arial" pitchFamily="34" charset="0"/>
              </a:rPr>
              <a:t>Old Covenant </a:t>
            </a:r>
            <a:br>
              <a:rPr lang="en-US" b="1" dirty="0">
                <a:solidFill>
                  <a:srgbClr val="000000"/>
                </a:solidFill>
                <a:latin typeface="Arial" pitchFamily="34" charset="0"/>
              </a:rPr>
            </a:br>
            <a:r>
              <a:rPr lang="en-US" dirty="0">
                <a:solidFill>
                  <a:srgbClr val="000000"/>
                </a:solidFill>
                <a:latin typeface="Arial" pitchFamily="34" charset="0"/>
              </a:rPr>
              <a:t>Slavery</a:t>
            </a:r>
          </a:p>
        </p:txBody>
      </p:sp>
      <p:sp>
        <p:nvSpPr>
          <p:cNvPr id="78860" name="Rectangle 12"/>
          <p:cNvSpPr>
            <a:spLocks noChangeArrowheads="1"/>
          </p:cNvSpPr>
          <p:nvPr/>
        </p:nvSpPr>
        <p:spPr bwMode="auto">
          <a:xfrm>
            <a:off x="7515498" y="7467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srgbClr val="000000"/>
                </a:solidFill>
                <a:latin typeface="Arial" pitchFamily="34" charset="0"/>
              </a:rPr>
              <a:t>New Covenant</a:t>
            </a:r>
            <a:br>
              <a:rPr lang="en-US" b="1" dirty="0">
                <a:solidFill>
                  <a:srgbClr val="000000"/>
                </a:solidFill>
                <a:latin typeface="Arial" pitchFamily="34" charset="0"/>
              </a:rPr>
            </a:br>
            <a:r>
              <a:rPr lang="en-US" dirty="0">
                <a:solidFill>
                  <a:srgbClr val="000000"/>
                </a:solidFill>
                <a:latin typeface="Arial" pitchFamily="34" charset="0"/>
              </a:rPr>
              <a:t>Freedom</a:t>
            </a:r>
          </a:p>
        </p:txBody>
      </p:sp>
      <p:sp>
        <p:nvSpPr>
          <p:cNvPr id="78863" name="Rectangle 15"/>
          <p:cNvSpPr>
            <a:spLocks noChangeArrowheads="1"/>
          </p:cNvSpPr>
          <p:nvPr/>
        </p:nvSpPr>
        <p:spPr bwMode="auto">
          <a:xfrm>
            <a:off x="2029098" y="12801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Mediator, Moses </a:t>
            </a:r>
          </a:p>
        </p:txBody>
      </p:sp>
      <p:sp>
        <p:nvSpPr>
          <p:cNvPr id="78865" name="Rectangle 17"/>
          <p:cNvSpPr>
            <a:spLocks noChangeArrowheads="1"/>
          </p:cNvSpPr>
          <p:nvPr/>
        </p:nvSpPr>
        <p:spPr bwMode="auto">
          <a:xfrm>
            <a:off x="7515498" y="12801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Mediator, Christ </a:t>
            </a:r>
          </a:p>
        </p:txBody>
      </p:sp>
      <p:sp>
        <p:nvSpPr>
          <p:cNvPr id="78866" name="Rectangle 18"/>
          <p:cNvSpPr>
            <a:spLocks noChangeArrowheads="1"/>
          </p:cNvSpPr>
          <p:nvPr/>
        </p:nvSpPr>
        <p:spPr bwMode="auto">
          <a:xfrm>
            <a:off x="2029098" y="18135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Law of Moses </a:t>
            </a:r>
          </a:p>
        </p:txBody>
      </p:sp>
      <p:sp>
        <p:nvSpPr>
          <p:cNvPr id="78868" name="Rectangle 20"/>
          <p:cNvSpPr>
            <a:spLocks noChangeArrowheads="1"/>
          </p:cNvSpPr>
          <p:nvPr/>
        </p:nvSpPr>
        <p:spPr bwMode="auto">
          <a:xfrm>
            <a:off x="7515498" y="18135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Law of Christ </a:t>
            </a:r>
          </a:p>
        </p:txBody>
      </p:sp>
      <p:sp>
        <p:nvSpPr>
          <p:cNvPr id="78869" name="Rectangle 21"/>
          <p:cNvSpPr>
            <a:spLocks noChangeArrowheads="1"/>
          </p:cNvSpPr>
          <p:nvPr/>
        </p:nvSpPr>
        <p:spPr bwMode="auto">
          <a:xfrm>
            <a:off x="2029098" y="23469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Ministry of Death </a:t>
            </a:r>
          </a:p>
        </p:txBody>
      </p:sp>
      <p:sp>
        <p:nvSpPr>
          <p:cNvPr id="78871" name="Rectangle 23"/>
          <p:cNvSpPr>
            <a:spLocks noChangeArrowheads="1"/>
          </p:cNvSpPr>
          <p:nvPr/>
        </p:nvSpPr>
        <p:spPr bwMode="auto">
          <a:xfrm>
            <a:off x="7515498" y="23469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Ministry of Life </a:t>
            </a:r>
          </a:p>
        </p:txBody>
      </p:sp>
      <p:sp>
        <p:nvSpPr>
          <p:cNvPr id="78872" name="Rectangle 24"/>
          <p:cNvSpPr>
            <a:spLocks noChangeArrowheads="1"/>
          </p:cNvSpPr>
          <p:nvPr/>
        </p:nvSpPr>
        <p:spPr bwMode="auto">
          <a:xfrm>
            <a:off x="2029098" y="28803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Ministry of Letter </a:t>
            </a:r>
          </a:p>
        </p:txBody>
      </p:sp>
      <p:sp>
        <p:nvSpPr>
          <p:cNvPr id="78874" name="Rectangle 26"/>
          <p:cNvSpPr>
            <a:spLocks noChangeArrowheads="1"/>
          </p:cNvSpPr>
          <p:nvPr/>
        </p:nvSpPr>
        <p:spPr bwMode="auto">
          <a:xfrm>
            <a:off x="7515498" y="28803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Ministry of Spirit </a:t>
            </a:r>
          </a:p>
        </p:txBody>
      </p:sp>
      <p:sp>
        <p:nvSpPr>
          <p:cNvPr id="78875" name="Rectangle 27"/>
          <p:cNvSpPr>
            <a:spLocks noChangeArrowheads="1"/>
          </p:cNvSpPr>
          <p:nvPr/>
        </p:nvSpPr>
        <p:spPr bwMode="auto">
          <a:xfrm>
            <a:off x="2029098" y="34137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Writing on Stones </a:t>
            </a:r>
          </a:p>
        </p:txBody>
      </p:sp>
      <p:sp>
        <p:nvSpPr>
          <p:cNvPr id="78877" name="Rectangle 29"/>
          <p:cNvSpPr>
            <a:spLocks noChangeArrowheads="1"/>
          </p:cNvSpPr>
          <p:nvPr/>
        </p:nvSpPr>
        <p:spPr bwMode="auto">
          <a:xfrm>
            <a:off x="7515498" y="34137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Writing on Hearts </a:t>
            </a:r>
          </a:p>
        </p:txBody>
      </p:sp>
      <p:sp>
        <p:nvSpPr>
          <p:cNvPr id="78878" name="Rectangle 30"/>
          <p:cNvSpPr>
            <a:spLocks noChangeArrowheads="1"/>
          </p:cNvSpPr>
          <p:nvPr/>
        </p:nvSpPr>
        <p:spPr bwMode="auto">
          <a:xfrm>
            <a:off x="2029098" y="39471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Fading Glory </a:t>
            </a:r>
          </a:p>
        </p:txBody>
      </p:sp>
      <p:sp>
        <p:nvSpPr>
          <p:cNvPr id="78880" name="Rectangle 32"/>
          <p:cNvSpPr>
            <a:spLocks noChangeArrowheads="1"/>
          </p:cNvSpPr>
          <p:nvPr/>
        </p:nvSpPr>
        <p:spPr bwMode="auto">
          <a:xfrm>
            <a:off x="7515498" y="39471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Abiding Glory </a:t>
            </a:r>
          </a:p>
        </p:txBody>
      </p:sp>
      <p:sp>
        <p:nvSpPr>
          <p:cNvPr id="78881" name="Rectangle 33"/>
          <p:cNvSpPr>
            <a:spLocks noChangeArrowheads="1"/>
          </p:cNvSpPr>
          <p:nvPr/>
        </p:nvSpPr>
        <p:spPr bwMode="auto">
          <a:xfrm>
            <a:off x="2029098" y="44805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Ministry of Condemnation </a:t>
            </a:r>
          </a:p>
        </p:txBody>
      </p:sp>
      <p:sp>
        <p:nvSpPr>
          <p:cNvPr id="78883" name="Rectangle 35"/>
          <p:cNvSpPr>
            <a:spLocks noChangeArrowheads="1"/>
          </p:cNvSpPr>
          <p:nvPr/>
        </p:nvSpPr>
        <p:spPr bwMode="auto">
          <a:xfrm>
            <a:off x="7515498" y="44805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a:solidFill>
                  <a:srgbClr val="000000"/>
                </a:solidFill>
                <a:latin typeface="Arial" pitchFamily="34" charset="0"/>
              </a:rPr>
              <a:t>Ministry of Righteousness </a:t>
            </a:r>
          </a:p>
        </p:txBody>
      </p:sp>
      <p:sp>
        <p:nvSpPr>
          <p:cNvPr id="78884" name="Rectangle 36"/>
          <p:cNvSpPr>
            <a:spLocks noChangeArrowheads="1"/>
          </p:cNvSpPr>
          <p:nvPr/>
        </p:nvSpPr>
        <p:spPr bwMode="auto">
          <a:xfrm>
            <a:off x="2029098" y="5013960"/>
            <a:ext cx="2743200" cy="5334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dirty="0">
                <a:solidFill>
                  <a:srgbClr val="000000"/>
                </a:solidFill>
                <a:latin typeface="Arial" pitchFamily="34" charset="0"/>
              </a:rPr>
              <a:t>Disobedient People</a:t>
            </a:r>
            <a:br>
              <a:rPr lang="en-US" dirty="0">
                <a:solidFill>
                  <a:srgbClr val="000000"/>
                </a:solidFill>
                <a:latin typeface="Arial" pitchFamily="34" charset="0"/>
              </a:rPr>
            </a:br>
            <a:r>
              <a:rPr lang="en-US" dirty="0">
                <a:solidFill>
                  <a:srgbClr val="000000"/>
                </a:solidFill>
                <a:latin typeface="Arial" pitchFamily="34" charset="0"/>
              </a:rPr>
              <a:t>(Heb.8:9) </a:t>
            </a:r>
          </a:p>
        </p:txBody>
      </p:sp>
      <p:sp>
        <p:nvSpPr>
          <p:cNvPr id="78886" name="Rectangle 38"/>
          <p:cNvSpPr>
            <a:spLocks noChangeArrowheads="1"/>
          </p:cNvSpPr>
          <p:nvPr/>
        </p:nvSpPr>
        <p:spPr bwMode="auto">
          <a:xfrm>
            <a:off x="7515498" y="5013960"/>
            <a:ext cx="2743200" cy="5334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dirty="0">
                <a:solidFill>
                  <a:srgbClr val="000000"/>
                </a:solidFill>
                <a:latin typeface="Arial" pitchFamily="34" charset="0"/>
              </a:rPr>
              <a:t>Obedient People</a:t>
            </a:r>
            <a:br>
              <a:rPr lang="en-US" dirty="0">
                <a:solidFill>
                  <a:srgbClr val="000000"/>
                </a:solidFill>
                <a:latin typeface="Arial" pitchFamily="34" charset="0"/>
              </a:rPr>
            </a:br>
            <a:r>
              <a:rPr lang="en-US" dirty="0">
                <a:solidFill>
                  <a:srgbClr val="000000"/>
                </a:solidFill>
                <a:latin typeface="Arial" pitchFamily="34" charset="0"/>
              </a:rPr>
              <a:t>(Heb.8:10) </a:t>
            </a:r>
          </a:p>
        </p:txBody>
      </p:sp>
      <p:sp>
        <p:nvSpPr>
          <p:cNvPr id="78887" name="Rectangle 39"/>
          <p:cNvSpPr>
            <a:spLocks noChangeArrowheads="1"/>
          </p:cNvSpPr>
          <p:nvPr/>
        </p:nvSpPr>
        <p:spPr bwMode="auto">
          <a:xfrm>
            <a:off x="2029098" y="5547360"/>
            <a:ext cx="2743200" cy="10668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dirty="0">
                <a:solidFill>
                  <a:srgbClr val="000000"/>
                </a:solidFill>
                <a:latin typeface="Arial" pitchFamily="34" charset="0"/>
              </a:rPr>
              <a:t>People Who Do </a:t>
            </a:r>
            <a:r>
              <a:rPr lang="en-US" u="sng" dirty="0">
                <a:solidFill>
                  <a:srgbClr val="000000"/>
                </a:solidFill>
                <a:latin typeface="Arial" pitchFamily="34" charset="0"/>
              </a:rPr>
              <a:t>Not</a:t>
            </a:r>
            <a:br>
              <a:rPr lang="en-US" dirty="0">
                <a:solidFill>
                  <a:srgbClr val="000000"/>
                </a:solidFill>
                <a:latin typeface="Arial" pitchFamily="34" charset="0"/>
              </a:rPr>
            </a:br>
            <a:r>
              <a:rPr lang="en-US" dirty="0">
                <a:solidFill>
                  <a:srgbClr val="000000"/>
                </a:solidFill>
                <a:latin typeface="Arial" pitchFamily="34" charset="0"/>
              </a:rPr>
              <a:t>"Know the Lord"</a:t>
            </a:r>
            <a:br>
              <a:rPr lang="en-US" dirty="0">
                <a:solidFill>
                  <a:srgbClr val="000000"/>
                </a:solidFill>
                <a:latin typeface="Arial" pitchFamily="34" charset="0"/>
              </a:rPr>
            </a:br>
            <a:r>
              <a:rPr lang="en-US" dirty="0">
                <a:solidFill>
                  <a:srgbClr val="000000"/>
                </a:solidFill>
                <a:latin typeface="Arial" pitchFamily="34" charset="0"/>
              </a:rPr>
              <a:t>(Jer.2:8; 4:22; 9:3) </a:t>
            </a:r>
          </a:p>
        </p:txBody>
      </p:sp>
      <p:sp>
        <p:nvSpPr>
          <p:cNvPr id="78889" name="Rectangle 41"/>
          <p:cNvSpPr>
            <a:spLocks noChangeArrowheads="1"/>
          </p:cNvSpPr>
          <p:nvPr/>
        </p:nvSpPr>
        <p:spPr bwMode="auto">
          <a:xfrm>
            <a:off x="7515498" y="5547360"/>
            <a:ext cx="2743200" cy="1066800"/>
          </a:xfrm>
          <a:prstGeom prst="rect">
            <a:avLst/>
          </a:prstGeom>
          <a:solidFill>
            <a:srgbClr val="66FF33"/>
          </a:solidFill>
          <a:ln w="9525">
            <a:solidFill>
              <a:schemeClr val="tx1"/>
            </a:solidFill>
            <a:miter lim="800000"/>
            <a:headEnd/>
            <a:tailEnd/>
          </a:ln>
        </p:spPr>
        <p:txBody>
          <a:bodyPr wrap="none" anchor="ctr"/>
          <a:lstStyle/>
          <a:p>
            <a:pPr algn="ctr" fontAlgn="base">
              <a:spcBef>
                <a:spcPct val="0"/>
              </a:spcBef>
              <a:spcAft>
                <a:spcPct val="0"/>
              </a:spcAft>
            </a:pPr>
            <a:r>
              <a:rPr lang="en-US" dirty="0">
                <a:solidFill>
                  <a:srgbClr val="000000"/>
                </a:solidFill>
                <a:latin typeface="Arial" pitchFamily="34" charset="0"/>
              </a:rPr>
              <a:t>People Who </a:t>
            </a:r>
            <a:br>
              <a:rPr lang="en-US" dirty="0">
                <a:solidFill>
                  <a:srgbClr val="000000"/>
                </a:solidFill>
                <a:latin typeface="Arial" pitchFamily="34" charset="0"/>
              </a:rPr>
            </a:br>
            <a:r>
              <a:rPr lang="en-US" dirty="0">
                <a:solidFill>
                  <a:srgbClr val="000000"/>
                </a:solidFill>
                <a:latin typeface="Arial" pitchFamily="34" charset="0"/>
              </a:rPr>
              <a:t>"Know the Lord"</a:t>
            </a:r>
            <a:br>
              <a:rPr lang="en-US" dirty="0">
                <a:solidFill>
                  <a:srgbClr val="000000"/>
                </a:solidFill>
                <a:latin typeface="Arial" pitchFamily="34" charset="0"/>
              </a:rPr>
            </a:br>
            <a:r>
              <a:rPr lang="en-US" dirty="0">
                <a:solidFill>
                  <a:srgbClr val="000000"/>
                </a:solidFill>
                <a:latin typeface="Arial" pitchFamily="34" charset="0"/>
              </a:rPr>
              <a:t>(Jer. 31:34; 24:7) </a:t>
            </a:r>
          </a:p>
        </p:txBody>
      </p:sp>
      <p:sp>
        <p:nvSpPr>
          <p:cNvPr id="78891" name="AutoShape 43"/>
          <p:cNvSpPr>
            <a:spLocks noChangeArrowheads="1"/>
          </p:cNvSpPr>
          <p:nvPr/>
        </p:nvSpPr>
        <p:spPr bwMode="auto">
          <a:xfrm>
            <a:off x="4772298" y="7467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893" name="AutoShape 45"/>
          <p:cNvSpPr>
            <a:spLocks noChangeArrowheads="1"/>
          </p:cNvSpPr>
          <p:nvPr/>
        </p:nvSpPr>
        <p:spPr bwMode="auto">
          <a:xfrm>
            <a:off x="4772298" y="12801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894" name="AutoShape 46"/>
          <p:cNvSpPr>
            <a:spLocks noChangeArrowheads="1"/>
          </p:cNvSpPr>
          <p:nvPr/>
        </p:nvSpPr>
        <p:spPr bwMode="auto">
          <a:xfrm>
            <a:off x="4772298" y="18135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895" name="AutoShape 47"/>
          <p:cNvSpPr>
            <a:spLocks noChangeArrowheads="1"/>
          </p:cNvSpPr>
          <p:nvPr/>
        </p:nvSpPr>
        <p:spPr bwMode="auto">
          <a:xfrm>
            <a:off x="4772298" y="23469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896" name="AutoShape 48"/>
          <p:cNvSpPr>
            <a:spLocks noChangeArrowheads="1"/>
          </p:cNvSpPr>
          <p:nvPr/>
        </p:nvSpPr>
        <p:spPr bwMode="auto">
          <a:xfrm>
            <a:off x="4772298" y="28803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897" name="AutoShape 49"/>
          <p:cNvSpPr>
            <a:spLocks noChangeArrowheads="1"/>
          </p:cNvSpPr>
          <p:nvPr/>
        </p:nvSpPr>
        <p:spPr bwMode="auto">
          <a:xfrm>
            <a:off x="4772298" y="34137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898" name="AutoShape 50"/>
          <p:cNvSpPr>
            <a:spLocks noChangeArrowheads="1"/>
          </p:cNvSpPr>
          <p:nvPr/>
        </p:nvSpPr>
        <p:spPr bwMode="auto">
          <a:xfrm>
            <a:off x="4772298" y="39471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899" name="AutoShape 51"/>
          <p:cNvSpPr>
            <a:spLocks noChangeArrowheads="1"/>
          </p:cNvSpPr>
          <p:nvPr/>
        </p:nvSpPr>
        <p:spPr bwMode="auto">
          <a:xfrm>
            <a:off x="4772298" y="44805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900" name="AutoShape 52"/>
          <p:cNvSpPr>
            <a:spLocks noChangeArrowheads="1"/>
          </p:cNvSpPr>
          <p:nvPr/>
        </p:nvSpPr>
        <p:spPr bwMode="auto">
          <a:xfrm>
            <a:off x="4772298" y="50139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
        <p:nvSpPr>
          <p:cNvPr id="78901" name="AutoShape 53"/>
          <p:cNvSpPr>
            <a:spLocks noChangeArrowheads="1"/>
          </p:cNvSpPr>
          <p:nvPr/>
        </p:nvSpPr>
        <p:spPr bwMode="auto">
          <a:xfrm>
            <a:off x="4772298" y="5775960"/>
            <a:ext cx="2743200" cy="533400"/>
          </a:xfrm>
          <a:prstGeom prst="rightArrow">
            <a:avLst>
              <a:gd name="adj1" fmla="val 50000"/>
              <a:gd name="adj2" fmla="val 128571"/>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00"/>
                </a:solidFill>
                <a:latin typeface="Arial" pitchFamily="34" charset="0"/>
              </a:rPr>
              <a:t>Gives Way To</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dissolve">
                                      <p:cBhvr>
                                        <p:cTn id="7" dur="500"/>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91"/>
                                        </p:tgtEl>
                                        <p:attrNameLst>
                                          <p:attrName>style.visibility</p:attrName>
                                        </p:attrNameLst>
                                      </p:cBhvr>
                                      <p:to>
                                        <p:strVal val="visible"/>
                                      </p:to>
                                    </p:set>
                                    <p:animEffect transition="in" filter="wipe(left)">
                                      <p:cBhvr>
                                        <p:cTn id="12" dur="500"/>
                                        <p:tgtEl>
                                          <p:spTgt spid="78891"/>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8860"/>
                                        </p:tgtEl>
                                        <p:attrNameLst>
                                          <p:attrName>style.visibility</p:attrName>
                                        </p:attrNameLst>
                                      </p:cBhvr>
                                      <p:to>
                                        <p:strVal val="visible"/>
                                      </p:to>
                                    </p:set>
                                    <p:animEffect transition="in" filter="dissolve">
                                      <p:cBhvr>
                                        <p:cTn id="16" dur="500"/>
                                        <p:tgtEl>
                                          <p:spTgt spid="7886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8863"/>
                                        </p:tgtEl>
                                        <p:attrNameLst>
                                          <p:attrName>style.visibility</p:attrName>
                                        </p:attrNameLst>
                                      </p:cBhvr>
                                      <p:to>
                                        <p:strVal val="visible"/>
                                      </p:to>
                                    </p:set>
                                    <p:animEffect transition="in" filter="dissolve">
                                      <p:cBhvr>
                                        <p:cTn id="21" dur="500"/>
                                        <p:tgtEl>
                                          <p:spTgt spid="788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8893"/>
                                        </p:tgtEl>
                                        <p:attrNameLst>
                                          <p:attrName>style.visibility</p:attrName>
                                        </p:attrNameLst>
                                      </p:cBhvr>
                                      <p:to>
                                        <p:strVal val="visible"/>
                                      </p:to>
                                    </p:set>
                                    <p:animEffect transition="in" filter="wipe(left)">
                                      <p:cBhvr>
                                        <p:cTn id="26" dur="500"/>
                                        <p:tgtEl>
                                          <p:spTgt spid="78893"/>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78865"/>
                                        </p:tgtEl>
                                        <p:attrNameLst>
                                          <p:attrName>style.visibility</p:attrName>
                                        </p:attrNameLst>
                                      </p:cBhvr>
                                      <p:to>
                                        <p:strVal val="visible"/>
                                      </p:to>
                                    </p:set>
                                    <p:animEffect transition="in" filter="dissolve">
                                      <p:cBhvr>
                                        <p:cTn id="30" dur="500"/>
                                        <p:tgtEl>
                                          <p:spTgt spid="7886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8866"/>
                                        </p:tgtEl>
                                        <p:attrNameLst>
                                          <p:attrName>style.visibility</p:attrName>
                                        </p:attrNameLst>
                                      </p:cBhvr>
                                      <p:to>
                                        <p:strVal val="visible"/>
                                      </p:to>
                                    </p:set>
                                    <p:animEffect transition="in" filter="dissolve">
                                      <p:cBhvr>
                                        <p:cTn id="35" dur="500"/>
                                        <p:tgtEl>
                                          <p:spTgt spid="7886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8894"/>
                                        </p:tgtEl>
                                        <p:attrNameLst>
                                          <p:attrName>style.visibility</p:attrName>
                                        </p:attrNameLst>
                                      </p:cBhvr>
                                      <p:to>
                                        <p:strVal val="visible"/>
                                      </p:to>
                                    </p:set>
                                    <p:animEffect transition="in" filter="wipe(left)">
                                      <p:cBhvr>
                                        <p:cTn id="40" dur="500"/>
                                        <p:tgtEl>
                                          <p:spTgt spid="78894"/>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78868"/>
                                        </p:tgtEl>
                                        <p:attrNameLst>
                                          <p:attrName>style.visibility</p:attrName>
                                        </p:attrNameLst>
                                      </p:cBhvr>
                                      <p:to>
                                        <p:strVal val="visible"/>
                                      </p:to>
                                    </p:set>
                                    <p:animEffect transition="in" filter="dissolve">
                                      <p:cBhvr>
                                        <p:cTn id="44" dur="500"/>
                                        <p:tgtEl>
                                          <p:spTgt spid="7886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8869"/>
                                        </p:tgtEl>
                                        <p:attrNameLst>
                                          <p:attrName>style.visibility</p:attrName>
                                        </p:attrNameLst>
                                      </p:cBhvr>
                                      <p:to>
                                        <p:strVal val="visible"/>
                                      </p:to>
                                    </p:set>
                                    <p:animEffect transition="in" filter="dissolve">
                                      <p:cBhvr>
                                        <p:cTn id="49" dur="500"/>
                                        <p:tgtEl>
                                          <p:spTgt spid="788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8895"/>
                                        </p:tgtEl>
                                        <p:attrNameLst>
                                          <p:attrName>style.visibility</p:attrName>
                                        </p:attrNameLst>
                                      </p:cBhvr>
                                      <p:to>
                                        <p:strVal val="visible"/>
                                      </p:to>
                                    </p:set>
                                    <p:animEffect transition="in" filter="wipe(left)">
                                      <p:cBhvr>
                                        <p:cTn id="54" dur="500"/>
                                        <p:tgtEl>
                                          <p:spTgt spid="78895"/>
                                        </p:tgtEl>
                                      </p:cBhvr>
                                    </p:animEffect>
                                  </p:childTnLst>
                                </p:cTn>
                              </p:par>
                            </p:childTnLst>
                          </p:cTn>
                        </p:par>
                        <p:par>
                          <p:cTn id="55" fill="hold">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78871"/>
                                        </p:tgtEl>
                                        <p:attrNameLst>
                                          <p:attrName>style.visibility</p:attrName>
                                        </p:attrNameLst>
                                      </p:cBhvr>
                                      <p:to>
                                        <p:strVal val="visible"/>
                                      </p:to>
                                    </p:set>
                                    <p:animEffect transition="in" filter="dissolve">
                                      <p:cBhvr>
                                        <p:cTn id="58" dur="500"/>
                                        <p:tgtEl>
                                          <p:spTgt spid="78871"/>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8872"/>
                                        </p:tgtEl>
                                        <p:attrNameLst>
                                          <p:attrName>style.visibility</p:attrName>
                                        </p:attrNameLst>
                                      </p:cBhvr>
                                      <p:to>
                                        <p:strVal val="visible"/>
                                      </p:to>
                                    </p:set>
                                    <p:animEffect transition="in" filter="dissolve">
                                      <p:cBhvr>
                                        <p:cTn id="63" dur="500"/>
                                        <p:tgtEl>
                                          <p:spTgt spid="7887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8896"/>
                                        </p:tgtEl>
                                        <p:attrNameLst>
                                          <p:attrName>style.visibility</p:attrName>
                                        </p:attrNameLst>
                                      </p:cBhvr>
                                      <p:to>
                                        <p:strVal val="visible"/>
                                      </p:to>
                                    </p:set>
                                    <p:animEffect transition="in" filter="wipe(left)">
                                      <p:cBhvr>
                                        <p:cTn id="68" dur="500"/>
                                        <p:tgtEl>
                                          <p:spTgt spid="78896"/>
                                        </p:tgtEl>
                                      </p:cBhvr>
                                    </p:animEffect>
                                  </p:childTnLst>
                                </p:cTn>
                              </p:par>
                            </p:childTnLst>
                          </p:cTn>
                        </p:par>
                        <p:par>
                          <p:cTn id="69" fill="hold">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78874"/>
                                        </p:tgtEl>
                                        <p:attrNameLst>
                                          <p:attrName>style.visibility</p:attrName>
                                        </p:attrNameLst>
                                      </p:cBhvr>
                                      <p:to>
                                        <p:strVal val="visible"/>
                                      </p:to>
                                    </p:set>
                                    <p:animEffect transition="in" filter="dissolve">
                                      <p:cBhvr>
                                        <p:cTn id="72" dur="500"/>
                                        <p:tgtEl>
                                          <p:spTgt spid="7887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8875"/>
                                        </p:tgtEl>
                                        <p:attrNameLst>
                                          <p:attrName>style.visibility</p:attrName>
                                        </p:attrNameLst>
                                      </p:cBhvr>
                                      <p:to>
                                        <p:strVal val="visible"/>
                                      </p:to>
                                    </p:set>
                                    <p:animEffect transition="in" filter="dissolve">
                                      <p:cBhvr>
                                        <p:cTn id="77" dur="500"/>
                                        <p:tgtEl>
                                          <p:spTgt spid="7887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8897"/>
                                        </p:tgtEl>
                                        <p:attrNameLst>
                                          <p:attrName>style.visibility</p:attrName>
                                        </p:attrNameLst>
                                      </p:cBhvr>
                                      <p:to>
                                        <p:strVal val="visible"/>
                                      </p:to>
                                    </p:set>
                                    <p:animEffect transition="in" filter="wipe(left)">
                                      <p:cBhvr>
                                        <p:cTn id="82" dur="500"/>
                                        <p:tgtEl>
                                          <p:spTgt spid="78897"/>
                                        </p:tgtEl>
                                      </p:cBhvr>
                                    </p:animEffect>
                                  </p:childTnLst>
                                </p:cTn>
                              </p:par>
                            </p:childTnLst>
                          </p:cTn>
                        </p:par>
                        <p:par>
                          <p:cTn id="83" fill="hold">
                            <p:stCondLst>
                              <p:cond delay="500"/>
                            </p:stCondLst>
                            <p:childTnLst>
                              <p:par>
                                <p:cTn id="84" presetID="9" presetClass="entr" presetSubtype="0" fill="hold" grpId="0" nodeType="afterEffect">
                                  <p:stCondLst>
                                    <p:cond delay="0"/>
                                  </p:stCondLst>
                                  <p:childTnLst>
                                    <p:set>
                                      <p:cBhvr>
                                        <p:cTn id="85" dur="1" fill="hold">
                                          <p:stCondLst>
                                            <p:cond delay="0"/>
                                          </p:stCondLst>
                                        </p:cTn>
                                        <p:tgtEl>
                                          <p:spTgt spid="78877"/>
                                        </p:tgtEl>
                                        <p:attrNameLst>
                                          <p:attrName>style.visibility</p:attrName>
                                        </p:attrNameLst>
                                      </p:cBhvr>
                                      <p:to>
                                        <p:strVal val="visible"/>
                                      </p:to>
                                    </p:set>
                                    <p:animEffect transition="in" filter="dissolve">
                                      <p:cBhvr>
                                        <p:cTn id="86" dur="500"/>
                                        <p:tgtEl>
                                          <p:spTgt spid="78877"/>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78878"/>
                                        </p:tgtEl>
                                        <p:attrNameLst>
                                          <p:attrName>style.visibility</p:attrName>
                                        </p:attrNameLst>
                                      </p:cBhvr>
                                      <p:to>
                                        <p:strVal val="visible"/>
                                      </p:to>
                                    </p:set>
                                    <p:animEffect transition="in" filter="dissolve">
                                      <p:cBhvr>
                                        <p:cTn id="91" dur="500"/>
                                        <p:tgtEl>
                                          <p:spTgt spid="7887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78898"/>
                                        </p:tgtEl>
                                        <p:attrNameLst>
                                          <p:attrName>style.visibility</p:attrName>
                                        </p:attrNameLst>
                                      </p:cBhvr>
                                      <p:to>
                                        <p:strVal val="visible"/>
                                      </p:to>
                                    </p:set>
                                    <p:animEffect transition="in" filter="wipe(left)">
                                      <p:cBhvr>
                                        <p:cTn id="96" dur="500"/>
                                        <p:tgtEl>
                                          <p:spTgt spid="78898"/>
                                        </p:tgtEl>
                                      </p:cBhvr>
                                    </p:animEffect>
                                  </p:childTnLst>
                                </p:cTn>
                              </p:par>
                            </p:childTnLst>
                          </p:cTn>
                        </p:par>
                        <p:par>
                          <p:cTn id="97" fill="hold">
                            <p:stCondLst>
                              <p:cond delay="500"/>
                            </p:stCondLst>
                            <p:childTnLst>
                              <p:par>
                                <p:cTn id="98" presetID="9" presetClass="entr" presetSubtype="0" fill="hold" grpId="0" nodeType="afterEffect">
                                  <p:stCondLst>
                                    <p:cond delay="0"/>
                                  </p:stCondLst>
                                  <p:childTnLst>
                                    <p:set>
                                      <p:cBhvr>
                                        <p:cTn id="99" dur="1" fill="hold">
                                          <p:stCondLst>
                                            <p:cond delay="0"/>
                                          </p:stCondLst>
                                        </p:cTn>
                                        <p:tgtEl>
                                          <p:spTgt spid="78880"/>
                                        </p:tgtEl>
                                        <p:attrNameLst>
                                          <p:attrName>style.visibility</p:attrName>
                                        </p:attrNameLst>
                                      </p:cBhvr>
                                      <p:to>
                                        <p:strVal val="visible"/>
                                      </p:to>
                                    </p:set>
                                    <p:animEffect transition="in" filter="dissolve">
                                      <p:cBhvr>
                                        <p:cTn id="100" dur="500"/>
                                        <p:tgtEl>
                                          <p:spTgt spid="78880"/>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78881"/>
                                        </p:tgtEl>
                                        <p:attrNameLst>
                                          <p:attrName>style.visibility</p:attrName>
                                        </p:attrNameLst>
                                      </p:cBhvr>
                                      <p:to>
                                        <p:strVal val="visible"/>
                                      </p:to>
                                    </p:set>
                                    <p:animEffect transition="in" filter="dissolve">
                                      <p:cBhvr>
                                        <p:cTn id="105" dur="500"/>
                                        <p:tgtEl>
                                          <p:spTgt spid="7888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8899"/>
                                        </p:tgtEl>
                                        <p:attrNameLst>
                                          <p:attrName>style.visibility</p:attrName>
                                        </p:attrNameLst>
                                      </p:cBhvr>
                                      <p:to>
                                        <p:strVal val="visible"/>
                                      </p:to>
                                    </p:set>
                                    <p:animEffect transition="in" filter="wipe(left)">
                                      <p:cBhvr>
                                        <p:cTn id="110" dur="500"/>
                                        <p:tgtEl>
                                          <p:spTgt spid="78899"/>
                                        </p:tgtEl>
                                      </p:cBhvr>
                                    </p:animEffect>
                                  </p:childTnLst>
                                </p:cTn>
                              </p:par>
                            </p:childTnLst>
                          </p:cTn>
                        </p:par>
                        <p:par>
                          <p:cTn id="111" fill="hold">
                            <p:stCondLst>
                              <p:cond delay="500"/>
                            </p:stCondLst>
                            <p:childTnLst>
                              <p:par>
                                <p:cTn id="112" presetID="9" presetClass="entr" presetSubtype="0" fill="hold" grpId="0" nodeType="afterEffect">
                                  <p:stCondLst>
                                    <p:cond delay="0"/>
                                  </p:stCondLst>
                                  <p:childTnLst>
                                    <p:set>
                                      <p:cBhvr>
                                        <p:cTn id="113" dur="1" fill="hold">
                                          <p:stCondLst>
                                            <p:cond delay="0"/>
                                          </p:stCondLst>
                                        </p:cTn>
                                        <p:tgtEl>
                                          <p:spTgt spid="78883"/>
                                        </p:tgtEl>
                                        <p:attrNameLst>
                                          <p:attrName>style.visibility</p:attrName>
                                        </p:attrNameLst>
                                      </p:cBhvr>
                                      <p:to>
                                        <p:strVal val="visible"/>
                                      </p:to>
                                    </p:set>
                                    <p:animEffect transition="in" filter="dissolve">
                                      <p:cBhvr>
                                        <p:cTn id="114" dur="500"/>
                                        <p:tgtEl>
                                          <p:spTgt spid="78883"/>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78884"/>
                                        </p:tgtEl>
                                        <p:attrNameLst>
                                          <p:attrName>style.visibility</p:attrName>
                                        </p:attrNameLst>
                                      </p:cBhvr>
                                      <p:to>
                                        <p:strVal val="visible"/>
                                      </p:to>
                                    </p:set>
                                    <p:animEffect transition="in" filter="dissolve">
                                      <p:cBhvr>
                                        <p:cTn id="119" dur="500"/>
                                        <p:tgtEl>
                                          <p:spTgt spid="7888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78900"/>
                                        </p:tgtEl>
                                        <p:attrNameLst>
                                          <p:attrName>style.visibility</p:attrName>
                                        </p:attrNameLst>
                                      </p:cBhvr>
                                      <p:to>
                                        <p:strVal val="visible"/>
                                      </p:to>
                                    </p:set>
                                    <p:animEffect transition="in" filter="wipe(left)">
                                      <p:cBhvr>
                                        <p:cTn id="124" dur="500"/>
                                        <p:tgtEl>
                                          <p:spTgt spid="78900"/>
                                        </p:tgtEl>
                                      </p:cBhvr>
                                    </p:animEffect>
                                  </p:childTnLst>
                                </p:cTn>
                              </p:par>
                            </p:childTnLst>
                          </p:cTn>
                        </p:par>
                        <p:par>
                          <p:cTn id="125" fill="hold">
                            <p:stCondLst>
                              <p:cond delay="500"/>
                            </p:stCondLst>
                            <p:childTnLst>
                              <p:par>
                                <p:cTn id="126" presetID="9" presetClass="entr" presetSubtype="0" fill="hold" grpId="0" nodeType="afterEffect">
                                  <p:stCondLst>
                                    <p:cond delay="0"/>
                                  </p:stCondLst>
                                  <p:childTnLst>
                                    <p:set>
                                      <p:cBhvr>
                                        <p:cTn id="127" dur="1" fill="hold">
                                          <p:stCondLst>
                                            <p:cond delay="0"/>
                                          </p:stCondLst>
                                        </p:cTn>
                                        <p:tgtEl>
                                          <p:spTgt spid="78886"/>
                                        </p:tgtEl>
                                        <p:attrNameLst>
                                          <p:attrName>style.visibility</p:attrName>
                                        </p:attrNameLst>
                                      </p:cBhvr>
                                      <p:to>
                                        <p:strVal val="visible"/>
                                      </p:to>
                                    </p:set>
                                    <p:animEffect transition="in" filter="dissolve">
                                      <p:cBhvr>
                                        <p:cTn id="128" dur="500"/>
                                        <p:tgtEl>
                                          <p:spTgt spid="78886"/>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78887"/>
                                        </p:tgtEl>
                                        <p:attrNameLst>
                                          <p:attrName>style.visibility</p:attrName>
                                        </p:attrNameLst>
                                      </p:cBhvr>
                                      <p:to>
                                        <p:strVal val="visible"/>
                                      </p:to>
                                    </p:set>
                                    <p:animEffect transition="in" filter="dissolve">
                                      <p:cBhvr>
                                        <p:cTn id="133" dur="500"/>
                                        <p:tgtEl>
                                          <p:spTgt spid="78887"/>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78901"/>
                                        </p:tgtEl>
                                        <p:attrNameLst>
                                          <p:attrName>style.visibility</p:attrName>
                                        </p:attrNameLst>
                                      </p:cBhvr>
                                      <p:to>
                                        <p:strVal val="visible"/>
                                      </p:to>
                                    </p:set>
                                    <p:animEffect transition="in" filter="wipe(left)">
                                      <p:cBhvr>
                                        <p:cTn id="138" dur="500"/>
                                        <p:tgtEl>
                                          <p:spTgt spid="78901"/>
                                        </p:tgtEl>
                                      </p:cBhvr>
                                    </p:animEffect>
                                  </p:childTnLst>
                                </p:cTn>
                              </p:par>
                            </p:childTnLst>
                          </p:cTn>
                        </p:par>
                        <p:par>
                          <p:cTn id="139" fill="hold">
                            <p:stCondLst>
                              <p:cond delay="500"/>
                            </p:stCondLst>
                            <p:childTnLst>
                              <p:par>
                                <p:cTn id="140" presetID="9" presetClass="entr" presetSubtype="0" fill="hold" grpId="0" nodeType="afterEffect">
                                  <p:stCondLst>
                                    <p:cond delay="0"/>
                                  </p:stCondLst>
                                  <p:childTnLst>
                                    <p:set>
                                      <p:cBhvr>
                                        <p:cTn id="141" dur="1" fill="hold">
                                          <p:stCondLst>
                                            <p:cond delay="0"/>
                                          </p:stCondLst>
                                        </p:cTn>
                                        <p:tgtEl>
                                          <p:spTgt spid="78889"/>
                                        </p:tgtEl>
                                        <p:attrNameLst>
                                          <p:attrName>style.visibility</p:attrName>
                                        </p:attrNameLst>
                                      </p:cBhvr>
                                      <p:to>
                                        <p:strVal val="visible"/>
                                      </p:to>
                                    </p:set>
                                    <p:animEffect transition="in" filter="dissolve">
                                      <p:cBhvr>
                                        <p:cTn id="142" dur="500"/>
                                        <p:tgtEl>
                                          <p:spTgt spid="78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60" grpId="0" animBg="1"/>
      <p:bldP spid="78863" grpId="0" animBg="1"/>
      <p:bldP spid="78865" grpId="0" animBg="1"/>
      <p:bldP spid="78866" grpId="0" animBg="1"/>
      <p:bldP spid="78868" grpId="0" animBg="1"/>
      <p:bldP spid="78869" grpId="0" animBg="1"/>
      <p:bldP spid="78871" grpId="0" animBg="1"/>
      <p:bldP spid="78872" grpId="0" animBg="1"/>
      <p:bldP spid="78874" grpId="0" animBg="1"/>
      <p:bldP spid="78875" grpId="0" animBg="1"/>
      <p:bldP spid="78877" grpId="0" animBg="1"/>
      <p:bldP spid="78878" grpId="0" animBg="1"/>
      <p:bldP spid="78880" grpId="0" animBg="1"/>
      <p:bldP spid="78881" grpId="0" animBg="1"/>
      <p:bldP spid="78883" grpId="0" animBg="1"/>
      <p:bldP spid="78884" grpId="0" animBg="1"/>
      <p:bldP spid="78886" grpId="0" animBg="1"/>
      <p:bldP spid="78887" grpId="0" animBg="1"/>
      <p:bldP spid="78889" grpId="0" animBg="1"/>
      <p:bldP spid="78891" grpId="0" animBg="1"/>
      <p:bldP spid="78893" grpId="0" animBg="1"/>
      <p:bldP spid="78894" grpId="0" animBg="1"/>
      <p:bldP spid="78895" grpId="0" animBg="1"/>
      <p:bldP spid="78896" grpId="0" animBg="1"/>
      <p:bldP spid="78897" grpId="0" animBg="1"/>
      <p:bldP spid="78898" grpId="0" animBg="1"/>
      <p:bldP spid="78899" grpId="0" animBg="1"/>
      <p:bldP spid="78900" grpId="0" animBg="1"/>
      <p:bldP spid="789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3A2E9660-F481-364D-F260-19889D8CB7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88353B-3C73-6716-B573-291175A535E1}"/>
              </a:ext>
            </a:extLst>
          </p:cNvPr>
          <p:cNvSpPr>
            <a:spLocks noGrp="1"/>
          </p:cNvSpPr>
          <p:nvPr>
            <p:ph type="ctrTitle"/>
          </p:nvPr>
        </p:nvSpPr>
        <p:spPr/>
        <p:txBody>
          <a:bodyPr/>
          <a:lstStyle/>
          <a:p>
            <a:r>
              <a:rPr lang="en-US" b="1" dirty="0"/>
              <a:t>The New Covenant </a:t>
            </a:r>
            <a:r>
              <a:rPr lang="en-US" b="1" i="1" dirty="0"/>
              <a:t>Fulfills</a:t>
            </a:r>
            <a:r>
              <a:rPr lang="en-US" b="1" dirty="0"/>
              <a:t> the Old Covenant</a:t>
            </a:r>
          </a:p>
        </p:txBody>
      </p:sp>
      <p:sp>
        <p:nvSpPr>
          <p:cNvPr id="6" name="Subtitle 5">
            <a:extLst>
              <a:ext uri="{FF2B5EF4-FFF2-40B4-BE49-F238E27FC236}">
                <a16:creationId xmlns:a16="http://schemas.microsoft.com/office/drawing/2014/main" id="{2D56A483-2214-E663-2E6A-C8F3AE5184F4}"/>
              </a:ext>
            </a:extLst>
          </p:cNvPr>
          <p:cNvSpPr>
            <a:spLocks noGrp="1"/>
          </p:cNvSpPr>
          <p:nvPr>
            <p:ph type="subTitle" idx="1"/>
          </p:nvPr>
        </p:nvSpPr>
        <p:spPr/>
        <p:txBody>
          <a:bodyPr>
            <a:normAutofit/>
          </a:bodyPr>
          <a:lstStyle/>
          <a:p>
            <a:r>
              <a:rPr lang="en-US" sz="2800" dirty="0"/>
              <a:t>Matthew 5:17-20; Luke 24:44</a:t>
            </a:r>
          </a:p>
        </p:txBody>
      </p:sp>
    </p:spTree>
    <p:extLst>
      <p:ext uri="{BB962C8B-B14F-4D97-AF65-F5344CB8AC3E}">
        <p14:creationId xmlns:p14="http://schemas.microsoft.com/office/powerpoint/2010/main" val="1592661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B7C56D29-C16E-CD55-AE91-56005B4B86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96DFA-01AB-8BD0-5BC0-949A8C4C52B4}"/>
              </a:ext>
            </a:extLst>
          </p:cNvPr>
          <p:cNvSpPr>
            <a:spLocks noGrp="1"/>
          </p:cNvSpPr>
          <p:nvPr>
            <p:ph idx="4294967295"/>
          </p:nvPr>
        </p:nvSpPr>
        <p:spPr>
          <a:xfrm>
            <a:off x="17417" y="3492139"/>
            <a:ext cx="12157166" cy="3365862"/>
          </a:xfrm>
        </p:spPr>
        <p:txBody>
          <a:bodyPr>
            <a:normAutofit fontScale="92500" lnSpcReduction="20000"/>
          </a:bodyPr>
          <a:lstStyle/>
          <a:p>
            <a:r>
              <a:rPr lang="en-US" sz="3100" dirty="0">
                <a:latin typeface="Calibri" pitchFamily="34" charset="0"/>
                <a:cs typeface="Calibri" pitchFamily="34" charset="0"/>
              </a:rPr>
              <a:t>Jesus, the Mediator of the New Covenant, tells us that his purpose in coming to earth was to </a:t>
            </a:r>
            <a:r>
              <a:rPr lang="en-US" sz="3100" b="1" i="1" dirty="0">
                <a:latin typeface="Calibri" pitchFamily="34" charset="0"/>
                <a:cs typeface="Calibri" pitchFamily="34" charset="0"/>
              </a:rPr>
              <a:t>fulfill</a:t>
            </a:r>
            <a:r>
              <a:rPr lang="en-US" sz="3100" dirty="0">
                <a:latin typeface="Calibri" pitchFamily="34" charset="0"/>
                <a:cs typeface="Calibri" pitchFamily="34" charset="0"/>
              </a:rPr>
              <a:t> all that was written in the Old Covenant scriptures:</a:t>
            </a:r>
          </a:p>
          <a:p>
            <a:pPr lvl="1"/>
            <a:r>
              <a:rPr lang="en-US" sz="3100" i="1" dirty="0">
                <a:solidFill>
                  <a:srgbClr val="000099"/>
                </a:solidFill>
                <a:latin typeface="Cambria" panose="02040503050406030204" pitchFamily="18" charset="0"/>
                <a:ea typeface="Cambria" panose="02040503050406030204" pitchFamily="18" charset="0"/>
              </a:rPr>
              <a:t>the Law or the Prophets</a:t>
            </a:r>
            <a:r>
              <a:rPr lang="en-US" sz="3100" dirty="0"/>
              <a:t> = A phrase that refers to the Old Testament in its entirety</a:t>
            </a:r>
          </a:p>
          <a:p>
            <a:pPr lvl="1"/>
            <a:r>
              <a:rPr lang="en-US" sz="3100" i="1" dirty="0">
                <a:solidFill>
                  <a:srgbClr val="000099"/>
                </a:solidFill>
                <a:latin typeface="Cambria" panose="02040503050406030204" pitchFamily="18" charset="0"/>
                <a:ea typeface="Cambria" panose="02040503050406030204" pitchFamily="18" charset="0"/>
              </a:rPr>
              <a:t>abolish</a:t>
            </a:r>
            <a:r>
              <a:rPr lang="en-US" sz="3100" dirty="0"/>
              <a:t> (</a:t>
            </a:r>
            <a:r>
              <a:rPr lang="en-US" sz="3100" i="1" dirty="0" err="1"/>
              <a:t>kataluo</a:t>
            </a:r>
            <a:r>
              <a:rPr lang="en-US" sz="3100" i="1" dirty="0"/>
              <a:t>) – </a:t>
            </a:r>
            <a:r>
              <a:rPr lang="en-US" sz="3100" dirty="0"/>
              <a:t>to dissolve, to destroy, demolish, deprive of success, bring to naught</a:t>
            </a:r>
          </a:p>
          <a:p>
            <a:pPr lvl="1"/>
            <a:r>
              <a:rPr lang="en-US" sz="3100" i="1" dirty="0">
                <a:solidFill>
                  <a:srgbClr val="000099"/>
                </a:solidFill>
                <a:latin typeface="Cambria" panose="02040503050406030204" pitchFamily="18" charset="0"/>
                <a:ea typeface="Cambria" panose="02040503050406030204" pitchFamily="18" charset="0"/>
              </a:rPr>
              <a:t>fulfill</a:t>
            </a:r>
            <a:r>
              <a:rPr lang="en-US" sz="3100" dirty="0"/>
              <a:t> (</a:t>
            </a:r>
            <a:r>
              <a:rPr lang="en-US" sz="3100" i="1" dirty="0" err="1"/>
              <a:t>pleroo</a:t>
            </a:r>
            <a:r>
              <a:rPr lang="en-US" sz="3100" dirty="0"/>
              <a:t>)</a:t>
            </a:r>
            <a:r>
              <a:rPr lang="en-US" sz="3100" i="1" dirty="0"/>
              <a:t> – </a:t>
            </a:r>
            <a:r>
              <a:rPr lang="en-US" sz="3100" dirty="0"/>
              <a:t>to make full, to fill up, to complete, to fill to the top: so that nothing shall  be wanting, to make complete in every  particular, to bring to realization</a:t>
            </a:r>
          </a:p>
          <a:p>
            <a:endParaRPr lang="en-US" sz="3200" dirty="0"/>
          </a:p>
          <a:p>
            <a:pPr lvl="1"/>
            <a:endParaRPr lang="en-US" sz="2800" dirty="0"/>
          </a:p>
          <a:p>
            <a:pPr lvl="1"/>
            <a:endParaRPr lang="en-US" sz="2800" dirty="0"/>
          </a:p>
          <a:p>
            <a:pPr lvl="1"/>
            <a:endParaRPr lang="en-US" sz="2800" dirty="0"/>
          </a:p>
        </p:txBody>
      </p:sp>
      <p:sp>
        <p:nvSpPr>
          <p:cNvPr id="6" name="Title 3">
            <a:extLst>
              <a:ext uri="{FF2B5EF4-FFF2-40B4-BE49-F238E27FC236}">
                <a16:creationId xmlns:a16="http://schemas.microsoft.com/office/drawing/2014/main" id="{4D906795-5E50-0972-BE3A-79930DE48190}"/>
              </a:ext>
            </a:extLst>
          </p:cNvPr>
          <p:cNvSpPr txBox="1">
            <a:spLocks/>
          </p:cNvSpPr>
          <p:nvPr/>
        </p:nvSpPr>
        <p:spPr>
          <a:xfrm>
            <a:off x="17417" y="809896"/>
            <a:ext cx="12192000" cy="2555967"/>
          </a:xfrm>
          <a:prstGeom prst="rect">
            <a:avLst/>
          </a:prstGeom>
          <a:solidFill>
            <a:sysClr val="window" lastClr="FFFFFF"/>
          </a:solidFill>
          <a:ln w="25400">
            <a:solidFill>
              <a:srgbClr val="000099"/>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000099"/>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marL="173038" marR="0" lvl="0" indent="0" algn="l" defTabSz="914400" rtl="0" eaLnBrk="1" fontAlgn="auto" latinLnBrk="0" hangingPunct="1">
              <a:lnSpc>
                <a:spcPct val="90000"/>
              </a:lnSpc>
              <a:spcBef>
                <a:spcPts val="1000"/>
              </a:spcBef>
              <a:spcAft>
                <a:spcPts val="0"/>
              </a:spcAft>
              <a:buClr>
                <a:srgbClr val="000099"/>
              </a:buClr>
              <a:buSzTx/>
              <a:buFontTx/>
              <a:buNone/>
              <a:tabLst/>
              <a:defRPr/>
            </a:pPr>
            <a:r>
              <a:rPr kumimoji="0" lang="en-US" sz="24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j-cs"/>
              </a:rPr>
              <a:t>Matthew 5:17</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j-cs"/>
              </a:rPr>
              <a:t>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“Do not think that I have come to abolish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the Law or the Prophets</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I have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not come to abolish</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them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but to fulfill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them. </a:t>
            </a:r>
            <a:r>
              <a:rPr lang="en-US" sz="2400" b="0" baseline="30000" dirty="0">
                <a:solidFill>
                  <a:schemeClr val="accent1">
                    <a:lumMod val="75000"/>
                  </a:schemeClr>
                </a:solidFill>
                <a:effectLst/>
                <a:ea typeface="Cambria" panose="02040503050406030204" pitchFamily="18" charset="0"/>
              </a:rPr>
              <a:t>18</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For truly, I say to you, until heaven and earth pass away, not an iota, not a dot, will pass from the Law until all is accomplished. </a:t>
            </a:r>
            <a:r>
              <a:rPr lang="en-US" sz="2400" b="0" baseline="30000" dirty="0">
                <a:solidFill>
                  <a:schemeClr val="accent1">
                    <a:lumMod val="75000"/>
                  </a:schemeClr>
                </a:solidFill>
                <a:effectLst/>
                <a:ea typeface="Cambria" panose="02040503050406030204" pitchFamily="18" charset="0"/>
              </a:rPr>
              <a:t>19</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Therefore whoever relaxes one of the least of these commandments and teaches others to do the same will be called least in the kingdom of heaven, but whoever does them and teaches them will be called great in the kingdom of heaven. </a:t>
            </a:r>
            <a:r>
              <a:rPr lang="en-US" sz="2400" b="0" baseline="30000" dirty="0">
                <a:solidFill>
                  <a:schemeClr val="accent1">
                    <a:lumMod val="75000"/>
                  </a:schemeClr>
                </a:solidFill>
                <a:effectLst/>
                <a:ea typeface="Cambria" panose="02040503050406030204" pitchFamily="18" charset="0"/>
              </a:rPr>
              <a:t>20</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For I tell you, unless your righteousness exceeds that of the scribes and Pharisees, you will never enter the kingdom of heaven.</a:t>
            </a:r>
            <a:endParaRPr kumimoji="0" lang="en-US" sz="16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endParaRPr>
          </a:p>
        </p:txBody>
      </p:sp>
      <p:sp>
        <p:nvSpPr>
          <p:cNvPr id="2" name="Title 1">
            <a:extLst>
              <a:ext uri="{FF2B5EF4-FFF2-40B4-BE49-F238E27FC236}">
                <a16:creationId xmlns:a16="http://schemas.microsoft.com/office/drawing/2014/main" id="{F2B20D00-0043-5464-C89D-8D4912186666}"/>
              </a:ext>
            </a:extLst>
          </p:cNvPr>
          <p:cNvSpPr>
            <a:spLocks noGrp="1"/>
          </p:cNvSpPr>
          <p:nvPr>
            <p:ph type="title"/>
          </p:nvPr>
        </p:nvSpPr>
        <p:spPr>
          <a:xfrm>
            <a:off x="0" y="1"/>
            <a:ext cx="12192000" cy="780176"/>
          </a:xfrm>
        </p:spPr>
        <p:txBody>
          <a:bodyPr>
            <a:noAutofit/>
          </a:bodyPr>
          <a:lstStyle/>
          <a:p>
            <a:pPr algn="ctr"/>
            <a:r>
              <a:rPr lang="en-US" b="1" dirty="0"/>
              <a:t>The New Covenant </a:t>
            </a:r>
            <a:r>
              <a:rPr lang="en-US" b="1" i="1" dirty="0"/>
              <a:t>Fulfills</a:t>
            </a:r>
            <a:r>
              <a:rPr lang="en-US" b="1" dirty="0"/>
              <a:t> the Old – Matthew 5:17-20</a:t>
            </a:r>
          </a:p>
        </p:txBody>
      </p:sp>
    </p:spTree>
    <p:extLst>
      <p:ext uri="{BB962C8B-B14F-4D97-AF65-F5344CB8AC3E}">
        <p14:creationId xmlns:p14="http://schemas.microsoft.com/office/powerpoint/2010/main" val="2907548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DE339F77-D8A5-0B93-3835-2A0E1D2DF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4086A-4699-B8F7-4AAA-D3FF4B309C51}"/>
              </a:ext>
            </a:extLst>
          </p:cNvPr>
          <p:cNvSpPr>
            <a:spLocks noGrp="1"/>
          </p:cNvSpPr>
          <p:nvPr>
            <p:ph type="title"/>
          </p:nvPr>
        </p:nvSpPr>
        <p:spPr>
          <a:xfrm>
            <a:off x="0" y="63121"/>
            <a:ext cx="12192000" cy="717055"/>
          </a:xfrm>
        </p:spPr>
        <p:txBody>
          <a:bodyPr>
            <a:noAutofit/>
          </a:bodyPr>
          <a:lstStyle/>
          <a:p>
            <a:pPr algn="ct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The New Covenant </a:t>
            </a:r>
            <a:r>
              <a:rPr kumimoji="0" lang="en-US" sz="4400" b="1" i="1" u="none" strike="noStrike" kern="1200" cap="none" spc="0" normalizeH="0" baseline="0" noProof="0" dirty="0">
                <a:ln>
                  <a:noFill/>
                </a:ln>
                <a:solidFill>
                  <a:prstClr val="black"/>
                </a:solidFill>
                <a:effectLst/>
                <a:uLnTx/>
                <a:uFillTx/>
                <a:latin typeface="Calibri Light" panose="020F0302020204030204"/>
                <a:ea typeface="+mj-ea"/>
                <a:cs typeface="+mj-cs"/>
              </a:rPr>
              <a:t>Fulfil</a:t>
            </a:r>
            <a:r>
              <a:rPr lang="en-US" b="1" i="1" dirty="0">
                <a:solidFill>
                  <a:prstClr val="black"/>
                </a:solidFill>
                <a:latin typeface="Calibri Light" panose="020F0302020204030204"/>
              </a:rPr>
              <a:t>l</a:t>
            </a:r>
            <a:r>
              <a:rPr kumimoji="0" lang="en-US" sz="4400" b="1" i="1" u="none" strike="noStrike" kern="1200" cap="none" spc="0" normalizeH="0" baseline="0" noProof="0" dirty="0">
                <a:ln>
                  <a:noFill/>
                </a:ln>
                <a:solidFill>
                  <a:prstClr val="black"/>
                </a:solidFill>
                <a:effectLst/>
                <a:uLnTx/>
                <a:uFillTx/>
                <a:latin typeface="Calibri Light" panose="020F0302020204030204"/>
                <a:ea typeface="+mj-ea"/>
                <a:cs typeface="+mj-cs"/>
              </a:rPr>
              <a:t>s</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 the Old Covenant</a:t>
            </a:r>
            <a:endParaRPr lang="en-US" sz="6000" b="1" dirty="0"/>
          </a:p>
        </p:txBody>
      </p:sp>
      <p:sp>
        <p:nvSpPr>
          <p:cNvPr id="3" name="Content Placeholder 2">
            <a:extLst>
              <a:ext uri="{FF2B5EF4-FFF2-40B4-BE49-F238E27FC236}">
                <a16:creationId xmlns:a16="http://schemas.microsoft.com/office/drawing/2014/main" id="{FB8EBC89-3917-8682-17A8-F949230242B2}"/>
              </a:ext>
            </a:extLst>
          </p:cNvPr>
          <p:cNvSpPr>
            <a:spLocks noGrp="1"/>
          </p:cNvSpPr>
          <p:nvPr>
            <p:ph idx="4294967295"/>
          </p:nvPr>
        </p:nvSpPr>
        <p:spPr>
          <a:xfrm>
            <a:off x="247475" y="780177"/>
            <a:ext cx="11513890" cy="6014702"/>
          </a:xfrm>
        </p:spPr>
        <p:txBody>
          <a:bodyPr>
            <a:normAutofit fontScale="92500" lnSpcReduction="20000"/>
          </a:bodyPr>
          <a:lstStyle/>
          <a:p>
            <a:pPr>
              <a:lnSpc>
                <a:spcPct val="80000"/>
              </a:lnSpc>
            </a:pPr>
            <a:r>
              <a:rPr lang="en-US" sz="3600" b="1" i="1" dirty="0">
                <a:latin typeface="Calibri" pitchFamily="34" charset="0"/>
                <a:cs typeface="Calibri" pitchFamily="34" charset="0"/>
              </a:rPr>
              <a:t>Matthew</a:t>
            </a:r>
            <a:r>
              <a:rPr lang="en-US" sz="3600" dirty="0">
                <a:latin typeface="Calibri" pitchFamily="34" charset="0"/>
                <a:cs typeface="Calibri" pitchFamily="34" charset="0"/>
              </a:rPr>
              <a:t> uses the same Greek word (that is translated “</a:t>
            </a:r>
            <a:r>
              <a:rPr lang="en-US" sz="3600" i="1" dirty="0">
                <a:solidFill>
                  <a:srgbClr val="000099"/>
                </a:solidFill>
                <a:latin typeface="Cambria" panose="02040503050406030204" pitchFamily="18" charset="0"/>
                <a:ea typeface="Cambria" panose="02040503050406030204" pitchFamily="18" charset="0"/>
              </a:rPr>
              <a:t>fulfill</a:t>
            </a:r>
            <a:r>
              <a:rPr lang="en-US" sz="3600" dirty="0">
                <a:latin typeface="Calibri" pitchFamily="34" charset="0"/>
                <a:cs typeface="Calibri" pitchFamily="34" charset="0"/>
              </a:rPr>
              <a:t>”) in relation to Jesus at least </a:t>
            </a:r>
            <a:r>
              <a:rPr lang="en-US" sz="3600" b="1" i="1" dirty="0">
                <a:latin typeface="Calibri" pitchFamily="34" charset="0"/>
                <a:cs typeface="Calibri" pitchFamily="34" charset="0"/>
              </a:rPr>
              <a:t>13 times </a:t>
            </a:r>
            <a:r>
              <a:rPr lang="en-US" sz="3600" dirty="0">
                <a:latin typeface="Calibri" pitchFamily="34" charset="0"/>
                <a:cs typeface="Calibri" pitchFamily="34" charset="0"/>
              </a:rPr>
              <a:t>(outside of Matthew 5:17). </a:t>
            </a:r>
          </a:p>
          <a:p>
            <a:pPr>
              <a:lnSpc>
                <a:spcPct val="80000"/>
              </a:lnSpc>
            </a:pPr>
            <a:r>
              <a:rPr lang="en-US" sz="3600" dirty="0">
                <a:latin typeface="Calibri" pitchFamily="34" charset="0"/>
                <a:cs typeface="Calibri" pitchFamily="34" charset="0"/>
              </a:rPr>
              <a:t>In </a:t>
            </a:r>
            <a:r>
              <a:rPr lang="en-US" sz="3600" b="1" i="1" dirty="0">
                <a:latin typeface="Calibri" pitchFamily="34" charset="0"/>
                <a:cs typeface="Calibri" pitchFamily="34" charset="0"/>
              </a:rPr>
              <a:t>each case</a:t>
            </a:r>
            <a:r>
              <a:rPr lang="en-US" sz="3600" dirty="0">
                <a:latin typeface="Calibri" pitchFamily="34" charset="0"/>
                <a:cs typeface="Calibri" pitchFamily="34" charset="0"/>
              </a:rPr>
              <a:t>, Matthew shows where Jesus or an event related to Jesus’ coming </a:t>
            </a:r>
            <a:r>
              <a:rPr lang="en-US" sz="3600" b="1" i="1" dirty="0">
                <a:latin typeface="Calibri" pitchFamily="34" charset="0"/>
                <a:cs typeface="Calibri" pitchFamily="34" charset="0"/>
              </a:rPr>
              <a:t>fulfills</a:t>
            </a:r>
            <a:r>
              <a:rPr lang="en-US" sz="3600" dirty="0">
                <a:latin typeface="Calibri" pitchFamily="34" charset="0"/>
                <a:cs typeface="Calibri" pitchFamily="34" charset="0"/>
              </a:rPr>
              <a:t> an Old Testament prophesy:</a:t>
            </a:r>
          </a:p>
          <a:p>
            <a:pPr lvl="1">
              <a:lnSpc>
                <a:spcPct val="80000"/>
              </a:lnSpc>
              <a:tabLst>
                <a:tab pos="3205163" algn="l"/>
              </a:tabLst>
            </a:pPr>
            <a:r>
              <a:rPr lang="en-US" sz="3200" b="1" dirty="0">
                <a:latin typeface="Calibri" pitchFamily="34" charset="0"/>
                <a:cs typeface="Calibri" pitchFamily="34" charset="0"/>
              </a:rPr>
              <a:t>Matthew 1:22 –</a:t>
            </a:r>
            <a:r>
              <a:rPr lang="en-US" sz="3200" dirty="0">
                <a:latin typeface="Calibri" pitchFamily="34" charset="0"/>
                <a:cs typeface="Calibri" pitchFamily="34" charset="0"/>
              </a:rPr>
              <a:t> 	   Virgin Birth, Called Immanuel</a:t>
            </a:r>
          </a:p>
          <a:p>
            <a:pPr lvl="1">
              <a:lnSpc>
                <a:spcPct val="80000"/>
              </a:lnSpc>
              <a:tabLst>
                <a:tab pos="3205163" algn="l"/>
              </a:tabLst>
            </a:pPr>
            <a:r>
              <a:rPr lang="en-US" sz="3200" b="1" dirty="0">
                <a:latin typeface="Calibri" pitchFamily="34" charset="0"/>
                <a:cs typeface="Calibri" pitchFamily="34" charset="0"/>
              </a:rPr>
              <a:t>Matthew 2:15 –</a:t>
            </a:r>
            <a:r>
              <a:rPr lang="en-US" sz="3200" dirty="0">
                <a:latin typeface="Calibri" pitchFamily="34" charset="0"/>
                <a:cs typeface="Calibri" pitchFamily="34" charset="0"/>
              </a:rPr>
              <a:t> 	   Called out of Egypt</a:t>
            </a:r>
          </a:p>
          <a:p>
            <a:pPr lvl="1">
              <a:lnSpc>
                <a:spcPct val="80000"/>
              </a:lnSpc>
              <a:tabLst>
                <a:tab pos="3205163" algn="l"/>
              </a:tabLst>
            </a:pPr>
            <a:r>
              <a:rPr lang="en-US" sz="3200" b="1" dirty="0">
                <a:latin typeface="Calibri" pitchFamily="34" charset="0"/>
                <a:cs typeface="Calibri" pitchFamily="34" charset="0"/>
              </a:rPr>
              <a:t>Matthew 2:17 –</a:t>
            </a:r>
            <a:r>
              <a:rPr lang="en-US" sz="3200" dirty="0">
                <a:latin typeface="Calibri" pitchFamily="34" charset="0"/>
                <a:cs typeface="Calibri" pitchFamily="34" charset="0"/>
              </a:rPr>
              <a:t> 	   Mothers weeping over babies</a:t>
            </a:r>
          </a:p>
          <a:p>
            <a:pPr lvl="1">
              <a:lnSpc>
                <a:spcPct val="80000"/>
              </a:lnSpc>
              <a:tabLst>
                <a:tab pos="3205163" algn="l"/>
              </a:tabLst>
            </a:pPr>
            <a:r>
              <a:rPr lang="en-US" sz="3200" b="1" dirty="0">
                <a:latin typeface="Calibri" pitchFamily="34" charset="0"/>
                <a:cs typeface="Calibri" pitchFamily="34" charset="0"/>
              </a:rPr>
              <a:t>Matthew 2:23 –</a:t>
            </a:r>
            <a:r>
              <a:rPr lang="en-US" sz="3200" dirty="0">
                <a:latin typeface="Calibri" pitchFamily="34" charset="0"/>
                <a:cs typeface="Calibri" pitchFamily="34" charset="0"/>
              </a:rPr>
              <a:t> 	   From Nazareth</a:t>
            </a:r>
          </a:p>
          <a:p>
            <a:pPr lvl="1">
              <a:lnSpc>
                <a:spcPct val="80000"/>
              </a:lnSpc>
              <a:tabLst>
                <a:tab pos="3205163" algn="l"/>
              </a:tabLst>
            </a:pPr>
            <a:r>
              <a:rPr lang="en-US" sz="3200" b="1" dirty="0">
                <a:latin typeface="Calibri" pitchFamily="34" charset="0"/>
                <a:cs typeface="Calibri" pitchFamily="34" charset="0"/>
              </a:rPr>
              <a:t>Matthew 3:15</a:t>
            </a:r>
            <a:r>
              <a:rPr lang="en-US" sz="3200" dirty="0">
                <a:latin typeface="Calibri" pitchFamily="34" charset="0"/>
                <a:cs typeface="Calibri" pitchFamily="34" charset="0"/>
              </a:rPr>
              <a:t> </a:t>
            </a:r>
            <a:r>
              <a:rPr lang="en-US" sz="3200" b="1" dirty="0">
                <a:latin typeface="Calibri" pitchFamily="34" charset="0"/>
                <a:cs typeface="Calibri" pitchFamily="34" charset="0"/>
              </a:rPr>
              <a:t>–</a:t>
            </a:r>
            <a:r>
              <a:rPr lang="en-US" sz="3200" dirty="0">
                <a:latin typeface="Calibri" pitchFamily="34" charset="0"/>
                <a:cs typeface="Calibri" pitchFamily="34" charset="0"/>
              </a:rPr>
              <a:t> 	   To “fulfill all righteousness”</a:t>
            </a:r>
          </a:p>
          <a:p>
            <a:pPr lvl="1">
              <a:lnSpc>
                <a:spcPct val="80000"/>
              </a:lnSpc>
              <a:tabLst>
                <a:tab pos="3205163" algn="l"/>
              </a:tabLst>
            </a:pPr>
            <a:r>
              <a:rPr lang="en-US" sz="3200" b="1" dirty="0">
                <a:latin typeface="Calibri" pitchFamily="34" charset="0"/>
                <a:cs typeface="Calibri" pitchFamily="34" charset="0"/>
              </a:rPr>
              <a:t>Matthew  4:14 –</a:t>
            </a:r>
            <a:r>
              <a:rPr lang="en-US" sz="3200" dirty="0">
                <a:latin typeface="Calibri" pitchFamily="34" charset="0"/>
                <a:cs typeface="Calibri" pitchFamily="34" charset="0"/>
              </a:rPr>
              <a:t> 	   A great light</a:t>
            </a:r>
          </a:p>
          <a:p>
            <a:pPr lvl="1">
              <a:lnSpc>
                <a:spcPct val="80000"/>
              </a:lnSpc>
              <a:tabLst>
                <a:tab pos="3205163" algn="l"/>
              </a:tabLst>
            </a:pPr>
            <a:r>
              <a:rPr lang="en-US" sz="3200" b="1" dirty="0">
                <a:latin typeface="Calibri" pitchFamily="34" charset="0"/>
                <a:cs typeface="Calibri" pitchFamily="34" charset="0"/>
              </a:rPr>
              <a:t>Matthew  8:17 –</a:t>
            </a:r>
            <a:r>
              <a:rPr lang="en-US" sz="3200" dirty="0">
                <a:latin typeface="Calibri" pitchFamily="34" charset="0"/>
                <a:cs typeface="Calibri" pitchFamily="34" charset="0"/>
              </a:rPr>
              <a:t> 	   Healing</a:t>
            </a:r>
          </a:p>
          <a:p>
            <a:pPr lvl="1">
              <a:lnSpc>
                <a:spcPct val="80000"/>
              </a:lnSpc>
              <a:tabLst>
                <a:tab pos="3205163" algn="l"/>
              </a:tabLst>
            </a:pPr>
            <a:r>
              <a:rPr lang="en-US" sz="3200" b="1" dirty="0">
                <a:latin typeface="Calibri" pitchFamily="34" charset="0"/>
                <a:cs typeface="Calibri" pitchFamily="34" charset="0"/>
              </a:rPr>
              <a:t>Matthew  12:17 –</a:t>
            </a:r>
            <a:r>
              <a:rPr lang="en-US" sz="3200" dirty="0">
                <a:latin typeface="Calibri" pitchFamily="34" charset="0"/>
                <a:cs typeface="Calibri" pitchFamily="34" charset="0"/>
              </a:rPr>
              <a:t> 	   God’s Chosen Servant </a:t>
            </a:r>
          </a:p>
          <a:p>
            <a:pPr lvl="1">
              <a:lnSpc>
                <a:spcPct val="80000"/>
              </a:lnSpc>
              <a:tabLst>
                <a:tab pos="3205163" algn="l"/>
              </a:tabLst>
            </a:pPr>
            <a:r>
              <a:rPr lang="en-US" sz="3200" b="1" dirty="0">
                <a:latin typeface="Calibri" pitchFamily="34" charset="0"/>
                <a:cs typeface="Calibri" pitchFamily="34" charset="0"/>
              </a:rPr>
              <a:t>Matthew  13:35 –</a:t>
            </a:r>
            <a:r>
              <a:rPr lang="en-US" sz="3200" dirty="0">
                <a:latin typeface="Calibri" pitchFamily="34" charset="0"/>
                <a:cs typeface="Calibri" pitchFamily="34" charset="0"/>
              </a:rPr>
              <a:t> 	   Spoke in Parables</a:t>
            </a:r>
          </a:p>
          <a:p>
            <a:pPr lvl="1">
              <a:lnSpc>
                <a:spcPct val="80000"/>
              </a:lnSpc>
              <a:tabLst>
                <a:tab pos="3205163" algn="l"/>
              </a:tabLst>
            </a:pPr>
            <a:r>
              <a:rPr lang="en-US" sz="3200" b="1" dirty="0">
                <a:latin typeface="Calibri" pitchFamily="34" charset="0"/>
                <a:cs typeface="Calibri" pitchFamily="34" charset="0"/>
              </a:rPr>
              <a:t>Matthew  21:4 –</a:t>
            </a:r>
            <a:r>
              <a:rPr lang="en-US" sz="3200" dirty="0">
                <a:latin typeface="Calibri" pitchFamily="34" charset="0"/>
                <a:cs typeface="Calibri" pitchFamily="34" charset="0"/>
              </a:rPr>
              <a:t> 	   Riding on a donkey</a:t>
            </a:r>
          </a:p>
          <a:p>
            <a:pPr lvl="1">
              <a:lnSpc>
                <a:spcPct val="80000"/>
              </a:lnSpc>
              <a:tabLst>
                <a:tab pos="3205163" algn="l"/>
              </a:tabLst>
            </a:pPr>
            <a:r>
              <a:rPr lang="en-US" sz="3200" b="1" dirty="0">
                <a:latin typeface="Calibri" pitchFamily="34" charset="0"/>
                <a:cs typeface="Calibri" pitchFamily="34" charset="0"/>
              </a:rPr>
              <a:t>Matthew  26:54ff  – </a:t>
            </a:r>
            <a:r>
              <a:rPr lang="en-US" sz="3200" dirty="0">
                <a:latin typeface="Calibri" pitchFamily="34" charset="0"/>
                <a:cs typeface="Calibri" pitchFamily="34" charset="0"/>
              </a:rPr>
              <a:t>The events of His arrest </a:t>
            </a:r>
          </a:p>
          <a:p>
            <a:pPr lvl="1">
              <a:lnSpc>
                <a:spcPct val="80000"/>
              </a:lnSpc>
              <a:tabLst>
                <a:tab pos="3205163" algn="l"/>
              </a:tabLst>
            </a:pPr>
            <a:r>
              <a:rPr lang="en-US" sz="3200" b="1" dirty="0">
                <a:latin typeface="Calibri" pitchFamily="34" charset="0"/>
                <a:cs typeface="Calibri" pitchFamily="34" charset="0"/>
              </a:rPr>
              <a:t>Matthew  27:9 –</a:t>
            </a:r>
            <a:r>
              <a:rPr lang="en-US" sz="3200" dirty="0">
                <a:latin typeface="Calibri" pitchFamily="34" charset="0"/>
                <a:cs typeface="Calibri" pitchFamily="34" charset="0"/>
              </a:rPr>
              <a:t> 	   Betrayed by 30 pieces of silver</a:t>
            </a:r>
            <a:endParaRPr lang="en-US" sz="3200" dirty="0">
              <a:latin typeface="Calibri" pitchFamily="34" charset="0"/>
            </a:endParaRPr>
          </a:p>
          <a:p>
            <a:endParaRPr lang="en-US" sz="3600" dirty="0">
              <a:latin typeface="Calibri" pitchFamily="34" charset="0"/>
            </a:endParaRPr>
          </a:p>
        </p:txBody>
      </p:sp>
    </p:spTree>
    <p:extLst>
      <p:ext uri="{BB962C8B-B14F-4D97-AF65-F5344CB8AC3E}">
        <p14:creationId xmlns:p14="http://schemas.microsoft.com/office/powerpoint/2010/main" val="1787998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
                                            <p:txEl>
                                              <p:pRg st="7" end="7"/>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3">
                                            <p:txEl>
                                              <p:pRg st="9" end="9"/>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p:cTn id="5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3">
                                            <p:txEl>
                                              <p:pRg st="10" end="10"/>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p:cTn id="5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9" dur="500"/>
                                        <p:tgtEl>
                                          <p:spTgt spid="3">
                                            <p:txEl>
                                              <p:pRg st="11" end="11"/>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 calcmode="lin" valueType="num">
                                      <p:cBhvr>
                                        <p:cTn id="6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4" dur="500"/>
                                        <p:tgtEl>
                                          <p:spTgt spid="3">
                                            <p:txEl>
                                              <p:pRg st="12" end="12"/>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p:cTn id="67"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6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B9EFD6EA-88B2-8295-F91F-F4524379D8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5A7F2-1DC5-5A9A-8BE8-2902ECDF48C2}"/>
              </a:ext>
            </a:extLst>
          </p:cNvPr>
          <p:cNvSpPr>
            <a:spLocks noGrp="1"/>
          </p:cNvSpPr>
          <p:nvPr>
            <p:ph idx="4294967295"/>
          </p:nvPr>
        </p:nvSpPr>
        <p:spPr>
          <a:xfrm>
            <a:off x="17417" y="2882537"/>
            <a:ext cx="12157166" cy="3975464"/>
          </a:xfrm>
        </p:spPr>
        <p:txBody>
          <a:bodyPr>
            <a:normAutofit fontScale="70000" lnSpcReduction="20000"/>
          </a:bodyPr>
          <a:lstStyle/>
          <a:p>
            <a:r>
              <a:rPr lang="en-US" sz="3400" dirty="0">
                <a:latin typeface="Calibri" pitchFamily="34" charset="0"/>
                <a:cs typeface="Calibri" pitchFamily="34" charset="0"/>
              </a:rPr>
              <a:t>Jesus is not teaching here that we are to continue “keeping” all of the Old Testament Laws, including the commands to offer sacrifices, not eat certain foods, etc.</a:t>
            </a:r>
          </a:p>
          <a:p>
            <a:r>
              <a:rPr lang="en-US" sz="3400" dirty="0">
                <a:latin typeface="Calibri" pitchFamily="34" charset="0"/>
                <a:cs typeface="Calibri" pitchFamily="34" charset="0"/>
              </a:rPr>
              <a:t>Instead, we are now to “keep” the Old Testament laws by obeying </a:t>
            </a:r>
            <a:r>
              <a:rPr lang="en-US" sz="3400" b="1" i="1" dirty="0">
                <a:latin typeface="Calibri" pitchFamily="34" charset="0"/>
                <a:cs typeface="Calibri" pitchFamily="34" charset="0"/>
              </a:rPr>
              <a:t>him</a:t>
            </a:r>
            <a:r>
              <a:rPr lang="en-US" sz="3400" dirty="0">
                <a:latin typeface="Calibri" pitchFamily="34" charset="0"/>
                <a:cs typeface="Calibri" pitchFamily="34" charset="0"/>
              </a:rPr>
              <a:t>, because these laws </a:t>
            </a:r>
            <a:r>
              <a:rPr lang="en-US" sz="3400" b="1" i="1" dirty="0">
                <a:latin typeface="Calibri" pitchFamily="34" charset="0"/>
                <a:cs typeface="Calibri" pitchFamily="34" charset="0"/>
              </a:rPr>
              <a:t>pointed</a:t>
            </a:r>
            <a:r>
              <a:rPr lang="en-US" sz="3400" dirty="0">
                <a:latin typeface="Calibri" pitchFamily="34" charset="0"/>
                <a:cs typeface="Calibri" pitchFamily="34" charset="0"/>
              </a:rPr>
              <a:t> to him and he is their </a:t>
            </a:r>
            <a:r>
              <a:rPr lang="en-US" sz="3400" b="1" i="1" dirty="0">
                <a:latin typeface="Calibri" pitchFamily="34" charset="0"/>
                <a:cs typeface="Calibri" pitchFamily="34" charset="0"/>
              </a:rPr>
              <a:t>fulfillment, </a:t>
            </a:r>
            <a:r>
              <a:rPr lang="en-US" sz="3400" dirty="0">
                <a:latin typeface="Calibri" pitchFamily="34" charset="0"/>
                <a:cs typeface="Calibri" pitchFamily="34" charset="0"/>
              </a:rPr>
              <a:t>which is why in the </a:t>
            </a:r>
            <a:r>
              <a:rPr lang="en-US" sz="3400" b="1" i="1" dirty="0">
                <a:latin typeface="Calibri" pitchFamily="34" charset="0"/>
                <a:cs typeface="Calibri" pitchFamily="34" charset="0"/>
              </a:rPr>
              <a:t>rest</a:t>
            </a:r>
            <a:r>
              <a:rPr lang="en-US" sz="3400" dirty="0">
                <a:latin typeface="Calibri" pitchFamily="34" charset="0"/>
                <a:cs typeface="Calibri" pitchFamily="34" charset="0"/>
              </a:rPr>
              <a:t> of this chapter (Mat. 5:21-34) Jesus points his audience </a:t>
            </a:r>
            <a:r>
              <a:rPr lang="en-US" sz="3400" b="1" i="1" dirty="0">
                <a:latin typeface="Calibri" pitchFamily="34" charset="0"/>
                <a:cs typeface="Calibri" pitchFamily="34" charset="0"/>
              </a:rPr>
              <a:t>away</a:t>
            </a:r>
            <a:r>
              <a:rPr lang="en-US" sz="3400" dirty="0">
                <a:latin typeface="Calibri" pitchFamily="34" charset="0"/>
                <a:cs typeface="Calibri" pitchFamily="34" charset="0"/>
              </a:rPr>
              <a:t> from the Old Testament commands and practices and points instead </a:t>
            </a:r>
            <a:r>
              <a:rPr lang="en-US" sz="3400" b="1" i="1" dirty="0">
                <a:latin typeface="Calibri" pitchFamily="34" charset="0"/>
                <a:cs typeface="Calibri" pitchFamily="34" charset="0"/>
              </a:rPr>
              <a:t>towards</a:t>
            </a:r>
            <a:r>
              <a:rPr lang="en-US" sz="3400" dirty="0">
                <a:latin typeface="Calibri" pitchFamily="34" charset="0"/>
                <a:cs typeface="Calibri" pitchFamily="34" charset="0"/>
              </a:rPr>
              <a:t> </a:t>
            </a:r>
            <a:r>
              <a:rPr lang="en-US" sz="3400" b="1" i="1" dirty="0">
                <a:latin typeface="Calibri" pitchFamily="34" charset="0"/>
                <a:cs typeface="Calibri" pitchFamily="34" charset="0"/>
              </a:rPr>
              <a:t>his</a:t>
            </a:r>
            <a:r>
              <a:rPr lang="en-US" sz="3400" dirty="0">
                <a:latin typeface="Calibri" pitchFamily="34" charset="0"/>
                <a:cs typeface="Calibri" pitchFamily="34" charset="0"/>
              </a:rPr>
              <a:t> commands:</a:t>
            </a:r>
          </a:p>
          <a:p>
            <a:pPr lvl="1"/>
            <a:r>
              <a:rPr lang="en-US" sz="3400" dirty="0">
                <a:latin typeface="Calibri" pitchFamily="34" charset="0"/>
                <a:cs typeface="Calibri" pitchFamily="34" charset="0"/>
              </a:rPr>
              <a:t>Matthew 5:21-22 - </a:t>
            </a:r>
            <a:r>
              <a:rPr lang="en-US" sz="2900" b="1" i="1" dirty="0">
                <a:solidFill>
                  <a:schemeClr val="accent1">
                    <a:lumMod val="75000"/>
                  </a:schemeClr>
                </a:solidFill>
                <a:latin typeface="Cambria" panose="02040503050406030204" pitchFamily="18" charset="0"/>
                <a:ea typeface="Cambria" panose="02040503050406030204" pitchFamily="18" charset="0"/>
              </a:rPr>
              <a:t>You have heard that it was said to those of old</a:t>
            </a:r>
            <a:r>
              <a:rPr lang="en-US" sz="2900" i="1" dirty="0">
                <a:solidFill>
                  <a:schemeClr val="accent1">
                    <a:lumMod val="75000"/>
                  </a:schemeClr>
                </a:solidFill>
                <a:latin typeface="Cambria" panose="02040503050406030204" pitchFamily="18" charset="0"/>
                <a:ea typeface="Cambria" panose="02040503050406030204" pitchFamily="18" charset="0"/>
              </a:rPr>
              <a:t>, “You shall not murder; and whoever murders will be liable to judgment.” </a:t>
            </a:r>
            <a:r>
              <a:rPr lang="en-US" sz="2900" b="1" i="1" dirty="0">
                <a:solidFill>
                  <a:schemeClr val="accent1">
                    <a:lumMod val="75000"/>
                  </a:schemeClr>
                </a:solidFill>
                <a:latin typeface="Cambria" panose="02040503050406030204" pitchFamily="18" charset="0"/>
                <a:ea typeface="Cambria" panose="02040503050406030204" pitchFamily="18" charset="0"/>
              </a:rPr>
              <a:t>But I say </a:t>
            </a:r>
            <a:r>
              <a:rPr lang="en-US" sz="2900" i="1" dirty="0">
                <a:solidFill>
                  <a:schemeClr val="accent1">
                    <a:lumMod val="75000"/>
                  </a:schemeClr>
                </a:solidFill>
                <a:latin typeface="Cambria" panose="02040503050406030204" pitchFamily="18" charset="0"/>
                <a:ea typeface="Cambria" panose="02040503050406030204" pitchFamily="18" charset="0"/>
              </a:rPr>
              <a:t>to you that everyone who is angry with his brother will be liable to judgment.</a:t>
            </a:r>
          </a:p>
          <a:p>
            <a:pPr lvl="1"/>
            <a:r>
              <a:rPr lang="en-US" sz="3400" dirty="0">
                <a:latin typeface="Calibri" pitchFamily="34" charset="0"/>
                <a:cs typeface="Calibri" pitchFamily="34" charset="0"/>
              </a:rPr>
              <a:t>Matthew 5:27-28 - </a:t>
            </a:r>
            <a:r>
              <a:rPr lang="en-US" sz="2900" b="1" i="1" dirty="0">
                <a:solidFill>
                  <a:schemeClr val="accent1">
                    <a:lumMod val="75000"/>
                  </a:schemeClr>
                </a:solidFill>
                <a:latin typeface="Cambria" panose="02040503050406030204" pitchFamily="18" charset="0"/>
                <a:ea typeface="Cambria" panose="02040503050406030204" pitchFamily="18" charset="0"/>
              </a:rPr>
              <a:t>You have heard that it was said</a:t>
            </a:r>
            <a:r>
              <a:rPr lang="en-US" sz="2900" i="1" dirty="0">
                <a:solidFill>
                  <a:schemeClr val="accent1">
                    <a:lumMod val="75000"/>
                  </a:schemeClr>
                </a:solidFill>
                <a:latin typeface="Cambria" panose="02040503050406030204" pitchFamily="18" charset="0"/>
                <a:ea typeface="Cambria" panose="02040503050406030204" pitchFamily="18" charset="0"/>
              </a:rPr>
              <a:t>, “You shall not commit adultery.” </a:t>
            </a:r>
            <a:r>
              <a:rPr lang="en-US" sz="2900" b="1" i="1" dirty="0">
                <a:solidFill>
                  <a:schemeClr val="accent1">
                    <a:lumMod val="75000"/>
                  </a:schemeClr>
                </a:solidFill>
                <a:latin typeface="Cambria" panose="02040503050406030204" pitchFamily="18" charset="0"/>
                <a:ea typeface="Cambria" panose="02040503050406030204" pitchFamily="18" charset="0"/>
              </a:rPr>
              <a:t>But I say </a:t>
            </a:r>
            <a:r>
              <a:rPr lang="en-US" sz="2900" i="1" dirty="0">
                <a:solidFill>
                  <a:schemeClr val="accent1">
                    <a:lumMod val="75000"/>
                  </a:schemeClr>
                </a:solidFill>
                <a:latin typeface="Cambria" panose="02040503050406030204" pitchFamily="18" charset="0"/>
                <a:ea typeface="Cambria" panose="02040503050406030204" pitchFamily="18" charset="0"/>
              </a:rPr>
              <a:t>to you that everyone who looks at a woman with lustful intent has already committed adultery with her in his heart. </a:t>
            </a:r>
          </a:p>
          <a:p>
            <a:pPr lvl="1"/>
            <a:r>
              <a:rPr lang="en-US" sz="3400" dirty="0">
                <a:latin typeface="Calibri" pitchFamily="34" charset="0"/>
                <a:cs typeface="Calibri" pitchFamily="34" charset="0"/>
              </a:rPr>
              <a:t>Matthew 5:33-34 - </a:t>
            </a:r>
            <a:r>
              <a:rPr lang="en-US" sz="2900" i="1" dirty="0">
                <a:solidFill>
                  <a:schemeClr val="accent1">
                    <a:lumMod val="75000"/>
                  </a:schemeClr>
                </a:solidFill>
                <a:latin typeface="Cambria" panose="02040503050406030204" pitchFamily="18" charset="0"/>
                <a:ea typeface="Cambria" panose="02040503050406030204" pitchFamily="18" charset="0"/>
              </a:rPr>
              <a:t>Again you </a:t>
            </a:r>
            <a:r>
              <a:rPr lang="en-US" sz="2900" b="1" i="1" dirty="0">
                <a:solidFill>
                  <a:schemeClr val="accent1">
                    <a:lumMod val="75000"/>
                  </a:schemeClr>
                </a:solidFill>
                <a:latin typeface="Cambria" panose="02040503050406030204" pitchFamily="18" charset="0"/>
                <a:ea typeface="Cambria" panose="02040503050406030204" pitchFamily="18" charset="0"/>
              </a:rPr>
              <a:t>have heard that it was said to those of old</a:t>
            </a:r>
            <a:r>
              <a:rPr lang="en-US" sz="2900" i="1" dirty="0">
                <a:solidFill>
                  <a:schemeClr val="accent1">
                    <a:lumMod val="75000"/>
                  </a:schemeClr>
                </a:solidFill>
                <a:latin typeface="Cambria" panose="02040503050406030204" pitchFamily="18" charset="0"/>
                <a:ea typeface="Cambria" panose="02040503050406030204" pitchFamily="18" charset="0"/>
              </a:rPr>
              <a:t>, “You shall not swear falsely, but shall perform to the Lord what you have sworn.” </a:t>
            </a:r>
            <a:r>
              <a:rPr lang="en-US" sz="2900" b="1" i="1" dirty="0">
                <a:solidFill>
                  <a:schemeClr val="accent1">
                    <a:lumMod val="75000"/>
                  </a:schemeClr>
                </a:solidFill>
                <a:latin typeface="Cambria" panose="02040503050406030204" pitchFamily="18" charset="0"/>
                <a:ea typeface="Cambria" panose="02040503050406030204" pitchFamily="18" charset="0"/>
              </a:rPr>
              <a:t>But I say</a:t>
            </a:r>
            <a:r>
              <a:rPr lang="en-US" sz="2900" i="1" dirty="0">
                <a:solidFill>
                  <a:schemeClr val="accent1">
                    <a:lumMod val="75000"/>
                  </a:schemeClr>
                </a:solidFill>
                <a:latin typeface="Cambria" panose="02040503050406030204" pitchFamily="18" charset="0"/>
                <a:ea typeface="Cambria" panose="02040503050406030204" pitchFamily="18" charset="0"/>
              </a:rPr>
              <a:t> to you, Do not take an oath at all…</a:t>
            </a:r>
            <a:endParaRPr lang="en-US" sz="3400" dirty="0">
              <a:solidFill>
                <a:schemeClr val="accent1">
                  <a:lumMod val="75000"/>
                </a:schemeClr>
              </a:solidFill>
              <a:latin typeface="Calibri" pitchFamily="34" charset="0"/>
              <a:cs typeface="Calibri" pitchFamily="34" charset="0"/>
            </a:endParaRPr>
          </a:p>
          <a:p>
            <a:endParaRPr lang="en-US" sz="3200" dirty="0">
              <a:latin typeface="Calibri" pitchFamily="34" charset="0"/>
              <a:cs typeface="Calibri" pitchFamily="34" charset="0"/>
            </a:endParaRPr>
          </a:p>
          <a:p>
            <a:endParaRPr lang="en-US" sz="3200" dirty="0">
              <a:latin typeface="Calibri" pitchFamily="34" charset="0"/>
              <a:cs typeface="Calibri" pitchFamily="34" charset="0"/>
            </a:endParaRPr>
          </a:p>
          <a:p>
            <a:endParaRPr lang="en-US" sz="3200" dirty="0"/>
          </a:p>
          <a:p>
            <a:pPr lvl="1"/>
            <a:endParaRPr lang="en-US" sz="2800" dirty="0"/>
          </a:p>
          <a:p>
            <a:pPr lvl="1"/>
            <a:endParaRPr lang="en-US" sz="2800" dirty="0"/>
          </a:p>
          <a:p>
            <a:pPr lvl="1"/>
            <a:endParaRPr lang="en-US" sz="2800" dirty="0"/>
          </a:p>
        </p:txBody>
      </p:sp>
      <p:sp>
        <p:nvSpPr>
          <p:cNvPr id="6" name="Title 3">
            <a:extLst>
              <a:ext uri="{FF2B5EF4-FFF2-40B4-BE49-F238E27FC236}">
                <a16:creationId xmlns:a16="http://schemas.microsoft.com/office/drawing/2014/main" id="{18EBCC0C-A4E7-B593-5BB8-769ECED534FC}"/>
              </a:ext>
            </a:extLst>
          </p:cNvPr>
          <p:cNvSpPr txBox="1">
            <a:spLocks/>
          </p:cNvSpPr>
          <p:nvPr/>
        </p:nvSpPr>
        <p:spPr>
          <a:xfrm>
            <a:off x="17417" y="809897"/>
            <a:ext cx="12192000" cy="1928950"/>
          </a:xfrm>
          <a:prstGeom prst="rect">
            <a:avLst/>
          </a:prstGeom>
          <a:solidFill>
            <a:sysClr val="window" lastClr="FFFFFF"/>
          </a:solidFill>
          <a:ln w="25400">
            <a:solidFill>
              <a:srgbClr val="000099"/>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000099"/>
                </a:solidFill>
                <a:effectLst>
                  <a:outerShdw blurRad="38100" dist="38100" dir="2700000" algn="tl">
                    <a:srgbClr val="000000">
                      <a:alpha val="43137"/>
                    </a:srgbClr>
                  </a:outerShdw>
                </a:effectLst>
                <a:latin typeface="Candara" panose="020E0502030303020204" pitchFamily="34" charset="0"/>
                <a:ea typeface="+mj-ea"/>
                <a:cs typeface="+mj-cs"/>
              </a:defRPr>
            </a:lvl1pPr>
          </a:lstStyle>
          <a:p>
            <a:pPr marL="173038" marR="0" lvl="0" indent="0" algn="l" defTabSz="914400" rtl="0" eaLnBrk="1" fontAlgn="auto" latinLnBrk="0" hangingPunct="1">
              <a:lnSpc>
                <a:spcPct val="90000"/>
              </a:lnSpc>
              <a:spcBef>
                <a:spcPts val="1000"/>
              </a:spcBef>
              <a:spcAft>
                <a:spcPts val="0"/>
              </a:spcAft>
              <a:buClr>
                <a:srgbClr val="000099"/>
              </a:buClr>
              <a:buSzTx/>
              <a:buFontTx/>
              <a:buNone/>
              <a:tabLst/>
              <a:defRPr/>
            </a:pPr>
            <a:r>
              <a:rPr kumimoji="0" lang="en-US" sz="2400" b="0" i="0" u="none" strike="noStrike" kern="1200" cap="none" spc="0" normalizeH="0" baseline="30000" noProof="0" dirty="0">
                <a:ln>
                  <a:noFill/>
                </a:ln>
                <a:solidFill>
                  <a:prstClr val="black"/>
                </a:solidFill>
                <a:effectLst/>
                <a:uLnTx/>
                <a:uFillTx/>
                <a:latin typeface="Candara" panose="020E0502030303020204" pitchFamily="34" charset="0"/>
                <a:ea typeface="Cambria" panose="02040503050406030204" pitchFamily="18" charset="0"/>
                <a:cs typeface="+mj-cs"/>
              </a:rPr>
              <a:t>Matthew 5:</a:t>
            </a:r>
            <a:r>
              <a:rPr lang="en-US" sz="2400" b="0" baseline="30000" dirty="0">
                <a:solidFill>
                  <a:prstClr val="black"/>
                </a:solidFill>
                <a:effectLst/>
                <a:ea typeface="Cambria" panose="02040503050406030204" pitchFamily="18" charset="0"/>
              </a:rPr>
              <a:t>19</a:t>
            </a:r>
            <a:r>
              <a:rPr kumimoji="0" lang="en-US" sz="2400" b="0" i="1" u="none" strike="noStrike" kern="1200" cap="none" spc="0" normalizeH="0" baseline="0" noProof="0" dirty="0">
                <a:ln>
                  <a:noFill/>
                </a:ln>
                <a:solidFill>
                  <a:srgbClr val="000099"/>
                </a:solidFill>
                <a:effectLst/>
                <a:uLnTx/>
                <a:uFillTx/>
                <a:latin typeface="Cambria" panose="02040503050406030204" pitchFamily="18" charset="0"/>
                <a:ea typeface="Cambria" panose="02040503050406030204" pitchFamily="18" charset="0"/>
                <a:cs typeface="+mj-cs"/>
              </a:rPr>
              <a:t> </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Therefore </a:t>
            </a:r>
            <a:r>
              <a:rPr kumimoji="0" lang="en-US" sz="240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whoever relaxes one of the least of these commandments and teaches others to do the same will be called least in the kingdom of heaven, but whoever does them and teaches them will be called great in the kingdom of heaven</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a:t>
            </a:r>
            <a:r>
              <a:rPr lang="en-US" sz="2400" b="0" baseline="30000" dirty="0">
                <a:solidFill>
                  <a:schemeClr val="accent1">
                    <a:lumMod val="75000"/>
                  </a:schemeClr>
                </a:solidFill>
                <a:effectLst/>
                <a:ea typeface="Cambria" panose="02040503050406030204" pitchFamily="18" charset="0"/>
              </a:rPr>
              <a:t>20</a:t>
            </a:r>
            <a:r>
              <a:rPr kumimoji="0" lang="en-US"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rPr>
              <a:t> For I tell you, unless your righteousness exceeds that of the scribes and Pharisees, you will never enter the kingdom of heaven.</a:t>
            </a:r>
            <a:endParaRPr kumimoji="0" lang="en-US" sz="16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j-cs"/>
            </a:endParaRPr>
          </a:p>
        </p:txBody>
      </p:sp>
      <p:sp>
        <p:nvSpPr>
          <p:cNvPr id="2" name="Title 1">
            <a:extLst>
              <a:ext uri="{FF2B5EF4-FFF2-40B4-BE49-F238E27FC236}">
                <a16:creationId xmlns:a16="http://schemas.microsoft.com/office/drawing/2014/main" id="{16ED0E17-5983-A5B4-A9CB-B203D2EC6A84}"/>
              </a:ext>
            </a:extLst>
          </p:cNvPr>
          <p:cNvSpPr>
            <a:spLocks noGrp="1"/>
          </p:cNvSpPr>
          <p:nvPr>
            <p:ph type="title"/>
          </p:nvPr>
        </p:nvSpPr>
        <p:spPr>
          <a:xfrm>
            <a:off x="0" y="1"/>
            <a:ext cx="12192000" cy="780176"/>
          </a:xfrm>
        </p:spPr>
        <p:txBody>
          <a:bodyPr>
            <a:noAutofit/>
          </a:bodyPr>
          <a:lstStyle/>
          <a:p>
            <a:pPr algn="ctr"/>
            <a:r>
              <a:rPr lang="en-US" b="1" dirty="0"/>
              <a:t>The New Covenant </a:t>
            </a:r>
            <a:r>
              <a:rPr lang="en-US" b="1" i="1" dirty="0"/>
              <a:t>Fulfills</a:t>
            </a:r>
            <a:r>
              <a:rPr lang="en-US" b="1" dirty="0"/>
              <a:t> the Old – Matthew 5:17-20</a:t>
            </a:r>
          </a:p>
        </p:txBody>
      </p:sp>
    </p:spTree>
    <p:extLst>
      <p:ext uri="{BB962C8B-B14F-4D97-AF65-F5344CB8AC3E}">
        <p14:creationId xmlns:p14="http://schemas.microsoft.com/office/powerpoint/2010/main" val="394808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0883B2CE-EB3A-DE07-1F4E-5CB1985A7A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AB0189-25E8-0F31-EB99-7B5D23B7C625}"/>
              </a:ext>
            </a:extLst>
          </p:cNvPr>
          <p:cNvSpPr>
            <a:spLocks noGrp="1"/>
          </p:cNvSpPr>
          <p:nvPr>
            <p:ph type="ctrTitle"/>
          </p:nvPr>
        </p:nvSpPr>
        <p:spPr/>
        <p:txBody>
          <a:bodyPr/>
          <a:lstStyle/>
          <a:p>
            <a:r>
              <a:rPr lang="en-US" b="1" dirty="0"/>
              <a:t>The New Covenant </a:t>
            </a:r>
            <a:r>
              <a:rPr lang="en-US" b="1" i="1" dirty="0"/>
              <a:t>Replaces</a:t>
            </a:r>
            <a:r>
              <a:rPr lang="en-US" b="1" dirty="0"/>
              <a:t> the Old Covenant</a:t>
            </a:r>
          </a:p>
        </p:txBody>
      </p:sp>
      <p:sp>
        <p:nvSpPr>
          <p:cNvPr id="6" name="Subtitle 5">
            <a:extLst>
              <a:ext uri="{FF2B5EF4-FFF2-40B4-BE49-F238E27FC236}">
                <a16:creationId xmlns:a16="http://schemas.microsoft.com/office/drawing/2014/main" id="{C8FCEBD2-DE83-816E-2748-E87F88D1AC3A}"/>
              </a:ext>
            </a:extLst>
          </p:cNvPr>
          <p:cNvSpPr>
            <a:spLocks noGrp="1"/>
          </p:cNvSpPr>
          <p:nvPr>
            <p:ph type="subTitle" idx="1"/>
          </p:nvPr>
        </p:nvSpPr>
        <p:spPr/>
        <p:txBody>
          <a:bodyPr>
            <a:normAutofit/>
          </a:bodyPr>
          <a:lstStyle/>
          <a:p>
            <a:r>
              <a:rPr lang="en-US" sz="2800" dirty="0"/>
              <a:t>Hebrews 8:7-8,13; 2 Corinthians 3:6-7,11; Ephesians 2:14-16; Colossians 2:14,16-17 </a:t>
            </a:r>
          </a:p>
        </p:txBody>
      </p:sp>
    </p:spTree>
    <p:extLst>
      <p:ext uri="{BB962C8B-B14F-4D97-AF65-F5344CB8AC3E}">
        <p14:creationId xmlns:p14="http://schemas.microsoft.com/office/powerpoint/2010/main" val="4134217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95223A39-785D-F257-8011-EC82852C6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19475-84FD-B953-AA5D-18236C078649}"/>
              </a:ext>
            </a:extLst>
          </p:cNvPr>
          <p:cNvSpPr>
            <a:spLocks noGrp="1"/>
          </p:cNvSpPr>
          <p:nvPr>
            <p:ph type="title"/>
          </p:nvPr>
        </p:nvSpPr>
        <p:spPr>
          <a:xfrm>
            <a:off x="0" y="63121"/>
            <a:ext cx="12192000" cy="717055"/>
          </a:xfrm>
        </p:spPr>
        <p:txBody>
          <a:bodyPr>
            <a:noAutofit/>
          </a:bodyPr>
          <a:lstStyle/>
          <a:p>
            <a:pPr algn="ct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The New Covenant </a:t>
            </a:r>
            <a:r>
              <a:rPr kumimoji="0" lang="en-US" sz="4400" b="1" i="1" u="none" strike="noStrike" kern="1200" cap="none" spc="0" normalizeH="0" baseline="0" noProof="0" dirty="0">
                <a:ln>
                  <a:noFill/>
                </a:ln>
                <a:solidFill>
                  <a:prstClr val="black"/>
                </a:solidFill>
                <a:effectLst/>
                <a:uLnTx/>
                <a:uFillTx/>
                <a:latin typeface="Calibri Light" panose="020F0302020204030204"/>
                <a:ea typeface="+mj-ea"/>
                <a:cs typeface="+mj-cs"/>
              </a:rPr>
              <a:t>Replaces</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 the Old Covenant</a:t>
            </a:r>
            <a:endParaRPr lang="en-US" sz="6000" b="1" dirty="0"/>
          </a:p>
        </p:txBody>
      </p:sp>
      <p:sp>
        <p:nvSpPr>
          <p:cNvPr id="3" name="Content Placeholder 2">
            <a:extLst>
              <a:ext uri="{FF2B5EF4-FFF2-40B4-BE49-F238E27FC236}">
                <a16:creationId xmlns:a16="http://schemas.microsoft.com/office/drawing/2014/main" id="{363FA0AE-03F4-4757-1181-E24D1B3F57CD}"/>
              </a:ext>
            </a:extLst>
          </p:cNvPr>
          <p:cNvSpPr>
            <a:spLocks noGrp="1"/>
          </p:cNvSpPr>
          <p:nvPr>
            <p:ph idx="4294967295"/>
          </p:nvPr>
        </p:nvSpPr>
        <p:spPr>
          <a:xfrm>
            <a:off x="247475" y="942975"/>
            <a:ext cx="11513890" cy="5851904"/>
          </a:xfrm>
        </p:spPr>
        <p:txBody>
          <a:bodyPr>
            <a:normAutofit fontScale="62500" lnSpcReduction="20000"/>
          </a:bodyPr>
          <a:lstStyle/>
          <a:p>
            <a:r>
              <a:rPr lang="en-US" sz="3600" b="1" dirty="0"/>
              <a:t>Hebrews 8:7-8,13  -</a:t>
            </a:r>
            <a:r>
              <a:rPr lang="en-US" sz="3600" b="1" i="1" dirty="0"/>
              <a:t> </a:t>
            </a:r>
            <a:r>
              <a:rPr lang="en-US" sz="3600" i="1" dirty="0">
                <a:solidFill>
                  <a:schemeClr val="accent1">
                    <a:lumMod val="75000"/>
                  </a:schemeClr>
                </a:solidFill>
                <a:latin typeface="Cambria" pitchFamily="18" charset="0"/>
              </a:rPr>
              <a:t>For if that first covenant had been faultless, there would have been no occasion to look for a second. </a:t>
            </a:r>
            <a:r>
              <a:rPr lang="en-US" sz="3600" i="1" baseline="30000" dirty="0">
                <a:solidFill>
                  <a:schemeClr val="accent1">
                    <a:lumMod val="75000"/>
                  </a:schemeClr>
                </a:solidFill>
                <a:latin typeface="Cambria" pitchFamily="18" charset="0"/>
              </a:rPr>
              <a:t>8</a:t>
            </a:r>
            <a:r>
              <a:rPr lang="en-US" sz="3600" i="1" dirty="0">
                <a:solidFill>
                  <a:schemeClr val="accent1">
                    <a:lumMod val="75000"/>
                  </a:schemeClr>
                </a:solidFill>
                <a:latin typeface="Cambria" pitchFamily="18" charset="0"/>
              </a:rPr>
              <a:t> For he finds fault with them when he says: "Behold, the days are coming, declares the Lord, when I will establish a new covenant with the house of Israel and with the house of Judah… </a:t>
            </a:r>
            <a:r>
              <a:rPr lang="en-US" sz="3600" i="1" baseline="30000" dirty="0">
                <a:solidFill>
                  <a:schemeClr val="accent1">
                    <a:lumMod val="75000"/>
                  </a:schemeClr>
                </a:solidFill>
                <a:latin typeface="Cambria" pitchFamily="18" charset="0"/>
              </a:rPr>
              <a:t>13</a:t>
            </a:r>
            <a:r>
              <a:rPr lang="en-US" sz="3600" i="1" dirty="0">
                <a:solidFill>
                  <a:schemeClr val="accent1">
                    <a:lumMod val="75000"/>
                  </a:schemeClr>
                </a:solidFill>
                <a:latin typeface="Cambria" pitchFamily="18" charset="0"/>
              </a:rPr>
              <a:t> </a:t>
            </a:r>
            <a:r>
              <a:rPr lang="en-US" sz="3600" b="1" i="1" dirty="0">
                <a:solidFill>
                  <a:schemeClr val="accent1">
                    <a:lumMod val="75000"/>
                  </a:schemeClr>
                </a:solidFill>
                <a:latin typeface="Cambria" pitchFamily="18" charset="0"/>
              </a:rPr>
              <a:t>In speaking of a new covenant, he makes the first one obsolete. And what is becoming obsolete and growing old is ready to vanish away</a:t>
            </a:r>
            <a:r>
              <a:rPr lang="en-US" sz="3600" i="1" dirty="0">
                <a:solidFill>
                  <a:schemeClr val="accent1">
                    <a:lumMod val="75000"/>
                  </a:schemeClr>
                </a:solidFill>
                <a:latin typeface="Cambria" pitchFamily="18" charset="0"/>
              </a:rPr>
              <a:t>. </a:t>
            </a:r>
          </a:p>
          <a:p>
            <a:r>
              <a:rPr lang="en-US" sz="3600" b="1" dirty="0"/>
              <a:t>2 Corinthians 3:6-7, 11 – </a:t>
            </a:r>
            <a:r>
              <a:rPr lang="en-US" sz="3600" b="1" i="1" dirty="0">
                <a:solidFill>
                  <a:schemeClr val="accent1">
                    <a:lumMod val="75000"/>
                  </a:schemeClr>
                </a:solidFill>
                <a:latin typeface="Cambria" pitchFamily="18" charset="0"/>
              </a:rPr>
              <a:t>[God] has made us </a:t>
            </a:r>
            <a:r>
              <a:rPr lang="en-US" sz="3600" i="1" dirty="0">
                <a:solidFill>
                  <a:schemeClr val="accent1">
                    <a:lumMod val="75000"/>
                  </a:schemeClr>
                </a:solidFill>
                <a:latin typeface="Cambria" pitchFamily="18" charset="0"/>
              </a:rPr>
              <a:t>sufficient to be </a:t>
            </a:r>
            <a:r>
              <a:rPr lang="en-US" sz="3600" b="1" i="1" dirty="0">
                <a:solidFill>
                  <a:schemeClr val="accent1">
                    <a:lumMod val="75000"/>
                  </a:schemeClr>
                </a:solidFill>
                <a:latin typeface="Cambria" pitchFamily="18" charset="0"/>
              </a:rPr>
              <a:t>ministers of a new covenant</a:t>
            </a:r>
            <a:r>
              <a:rPr lang="en-US" sz="3600" i="1" dirty="0">
                <a:solidFill>
                  <a:schemeClr val="accent1">
                    <a:lumMod val="75000"/>
                  </a:schemeClr>
                </a:solidFill>
                <a:latin typeface="Cambria" pitchFamily="18" charset="0"/>
              </a:rPr>
              <a:t>, not of the letter but of the Spirit. For the letter kills, but the Spirit gives life. </a:t>
            </a:r>
            <a:r>
              <a:rPr lang="en-US" sz="3600" i="1" baseline="30000" dirty="0">
                <a:solidFill>
                  <a:schemeClr val="accent1">
                    <a:lumMod val="75000"/>
                  </a:schemeClr>
                </a:solidFill>
                <a:latin typeface="Cambria" pitchFamily="18" charset="0"/>
              </a:rPr>
              <a:t>7</a:t>
            </a:r>
            <a:r>
              <a:rPr lang="en-US" sz="3600" i="1" dirty="0">
                <a:solidFill>
                  <a:schemeClr val="accent1">
                    <a:lumMod val="75000"/>
                  </a:schemeClr>
                </a:solidFill>
                <a:latin typeface="Cambria" pitchFamily="18" charset="0"/>
              </a:rPr>
              <a:t> Now if the ministry of death, carved in letters on stone, came with such glory that the Israelites could not gaze at Moses' face because of its glory, which was being brought to an end… </a:t>
            </a:r>
            <a:r>
              <a:rPr lang="en-US" sz="3600" i="1" baseline="30000" dirty="0">
                <a:solidFill>
                  <a:schemeClr val="accent1">
                    <a:lumMod val="75000"/>
                  </a:schemeClr>
                </a:solidFill>
                <a:latin typeface="Cambria" pitchFamily="18" charset="0"/>
              </a:rPr>
              <a:t>11</a:t>
            </a:r>
            <a:r>
              <a:rPr lang="en-US" sz="3600" i="1" dirty="0">
                <a:solidFill>
                  <a:schemeClr val="accent1">
                    <a:lumMod val="75000"/>
                  </a:schemeClr>
                </a:solidFill>
                <a:latin typeface="Cambria" pitchFamily="18" charset="0"/>
              </a:rPr>
              <a:t> For if what was being </a:t>
            </a:r>
            <a:r>
              <a:rPr lang="en-US" sz="3600" b="1" i="1" dirty="0">
                <a:solidFill>
                  <a:schemeClr val="accent1">
                    <a:lumMod val="75000"/>
                  </a:schemeClr>
                </a:solidFill>
                <a:latin typeface="Cambria" pitchFamily="18" charset="0"/>
              </a:rPr>
              <a:t>brought to an end </a:t>
            </a:r>
            <a:r>
              <a:rPr lang="en-US" sz="3600" i="1" dirty="0">
                <a:solidFill>
                  <a:schemeClr val="accent1">
                    <a:lumMod val="75000"/>
                  </a:schemeClr>
                </a:solidFill>
                <a:latin typeface="Cambria" pitchFamily="18" charset="0"/>
              </a:rPr>
              <a:t>came with glory, much more will what is permanent have glory. </a:t>
            </a:r>
          </a:p>
          <a:p>
            <a:r>
              <a:rPr lang="en-US" sz="3600" b="1" dirty="0"/>
              <a:t>Ephesians 2:14-16 –</a:t>
            </a:r>
            <a:r>
              <a:rPr lang="en-US" sz="3600" i="1" dirty="0"/>
              <a:t> </a:t>
            </a:r>
            <a:r>
              <a:rPr lang="en-US" sz="3600" i="1" dirty="0">
                <a:solidFill>
                  <a:schemeClr val="accent1">
                    <a:lumMod val="75000"/>
                  </a:schemeClr>
                </a:solidFill>
                <a:latin typeface="Cambria" pitchFamily="18" charset="0"/>
              </a:rPr>
              <a:t>For [Christ] himself is our peace, who has made the two [peoples – Jews and Gentiles] one and has destroyed the barrier, the dividing wall of hostility, </a:t>
            </a:r>
            <a:r>
              <a:rPr lang="en-US" sz="3600" b="1" i="1" dirty="0">
                <a:solidFill>
                  <a:schemeClr val="accent1">
                    <a:lumMod val="75000"/>
                  </a:schemeClr>
                </a:solidFill>
                <a:latin typeface="Cambria" pitchFamily="18" charset="0"/>
              </a:rPr>
              <a:t>by abolishing in his flesh the law with its commandments and regulations</a:t>
            </a:r>
            <a:r>
              <a:rPr lang="en-US" sz="3600" i="1" dirty="0">
                <a:solidFill>
                  <a:schemeClr val="accent1">
                    <a:lumMod val="75000"/>
                  </a:schemeClr>
                </a:solidFill>
                <a:latin typeface="Cambria" pitchFamily="18" charset="0"/>
              </a:rPr>
              <a:t>. His purpose was to create in himself one new man out of the two, thus making peace, and in this one body to reconcile both of them to God through the cross. </a:t>
            </a:r>
            <a:r>
              <a:rPr lang="en-US" sz="3600" dirty="0"/>
              <a:t>(NIV)</a:t>
            </a:r>
          </a:p>
          <a:p>
            <a:r>
              <a:rPr lang="en-US" sz="3600" b="1" dirty="0"/>
              <a:t>Colossians 2:14, 16-17 – </a:t>
            </a:r>
            <a:r>
              <a:rPr lang="en-US" sz="3600" i="1" dirty="0">
                <a:solidFill>
                  <a:schemeClr val="accent1">
                    <a:lumMod val="75000"/>
                  </a:schemeClr>
                </a:solidFill>
                <a:latin typeface="Cambria" pitchFamily="18" charset="0"/>
              </a:rPr>
              <a:t>having </a:t>
            </a:r>
            <a:r>
              <a:rPr lang="en-US" sz="3600" b="1" i="1" dirty="0">
                <a:solidFill>
                  <a:schemeClr val="accent1">
                    <a:lumMod val="75000"/>
                  </a:schemeClr>
                </a:solidFill>
                <a:latin typeface="Cambria" pitchFamily="18" charset="0"/>
              </a:rPr>
              <a:t>canceled the written code</a:t>
            </a:r>
            <a:r>
              <a:rPr lang="en-US" sz="3600" i="1" dirty="0">
                <a:solidFill>
                  <a:schemeClr val="accent1">
                    <a:lumMod val="75000"/>
                  </a:schemeClr>
                </a:solidFill>
                <a:latin typeface="Cambria" pitchFamily="18" charset="0"/>
              </a:rPr>
              <a:t>, with its regulations, that was against us and that stood opposed to us; he took it away, nailing it to the cross . . . Therefore do not let anyone judge you by what you eat or drink, or with regard to a religious festival, a New Moon celebration or a Sabbath day. These are a shadow of the things that were to come; the reality, however, is found in Christ. </a:t>
            </a:r>
            <a:r>
              <a:rPr lang="en-US" sz="3600" dirty="0"/>
              <a:t>(NIV)</a:t>
            </a:r>
          </a:p>
          <a:p>
            <a:endParaRPr lang="en-US" sz="3200" i="1" u="sng" dirty="0">
              <a:solidFill>
                <a:srgbClr val="0000FF"/>
              </a:solidFill>
              <a:latin typeface="Cambria" pitchFamily="18" charset="0"/>
            </a:endParaRPr>
          </a:p>
          <a:p>
            <a:endParaRPr lang="en-US" sz="3200" i="1" dirty="0">
              <a:solidFill>
                <a:srgbClr val="0033CC"/>
              </a:solidFill>
              <a:latin typeface="Cambria" panose="02040503050406030204" pitchFamily="18" charset="0"/>
              <a:ea typeface="Cambria" panose="02040503050406030204" pitchFamily="18" charset="0"/>
            </a:endParaRPr>
          </a:p>
          <a:p>
            <a:endParaRPr lang="en-US" sz="3200" i="1" dirty="0">
              <a:solidFill>
                <a:srgbClr val="0033CC"/>
              </a:solidFill>
              <a:latin typeface="Cambria" panose="02040503050406030204" pitchFamily="18" charset="0"/>
              <a:ea typeface="Cambria" panose="02040503050406030204" pitchFamily="18" charset="0"/>
            </a:endParaRPr>
          </a:p>
          <a:p>
            <a:endParaRPr lang="en-US" sz="3200" i="1" dirty="0">
              <a:solidFill>
                <a:srgbClr val="0033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9749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2EB49857-9485-EBCF-AB0B-FAE8ECD75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DF4A3-611C-EB63-A308-8ABD7BCD0351}"/>
              </a:ext>
            </a:extLst>
          </p:cNvPr>
          <p:cNvSpPr>
            <a:spLocks noGrp="1"/>
          </p:cNvSpPr>
          <p:nvPr>
            <p:ph type="title"/>
          </p:nvPr>
        </p:nvSpPr>
        <p:spPr>
          <a:xfrm>
            <a:off x="0" y="63121"/>
            <a:ext cx="12192000" cy="717055"/>
          </a:xfrm>
        </p:spPr>
        <p:txBody>
          <a:bodyPr>
            <a:noAutofit/>
          </a:bodyPr>
          <a:lstStyle/>
          <a:p>
            <a:pPr algn="ct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The New Covenant </a:t>
            </a:r>
            <a:r>
              <a:rPr kumimoji="0" lang="en-US" sz="4400" b="1" i="1" u="none" strike="noStrike" kern="1200" cap="none" spc="0" normalizeH="0" baseline="0" noProof="0" dirty="0">
                <a:ln>
                  <a:noFill/>
                </a:ln>
                <a:solidFill>
                  <a:prstClr val="black"/>
                </a:solidFill>
                <a:effectLst/>
                <a:uLnTx/>
                <a:uFillTx/>
                <a:latin typeface="Calibri Light" panose="020F0302020204030204"/>
                <a:ea typeface="+mj-ea"/>
                <a:cs typeface="+mj-cs"/>
              </a:rPr>
              <a:t>Replaces</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 the Old Covenant</a:t>
            </a:r>
            <a:endParaRPr lang="en-US" sz="6000" b="1" dirty="0"/>
          </a:p>
        </p:txBody>
      </p:sp>
      <p:sp>
        <p:nvSpPr>
          <p:cNvPr id="3" name="Content Placeholder 2">
            <a:extLst>
              <a:ext uri="{FF2B5EF4-FFF2-40B4-BE49-F238E27FC236}">
                <a16:creationId xmlns:a16="http://schemas.microsoft.com/office/drawing/2014/main" id="{4157D4B5-7E26-7C0B-1AE7-E8058005F638}"/>
              </a:ext>
            </a:extLst>
          </p:cNvPr>
          <p:cNvSpPr>
            <a:spLocks noGrp="1"/>
          </p:cNvSpPr>
          <p:nvPr>
            <p:ph idx="4294967295"/>
          </p:nvPr>
        </p:nvSpPr>
        <p:spPr>
          <a:xfrm>
            <a:off x="247475" y="780177"/>
            <a:ext cx="11513890" cy="6014702"/>
          </a:xfrm>
        </p:spPr>
        <p:txBody>
          <a:bodyPr>
            <a:normAutofit fontScale="85000" lnSpcReduction="20000"/>
          </a:bodyPr>
          <a:lstStyle/>
          <a:p>
            <a:r>
              <a:rPr lang="en-US" sz="3500" dirty="0">
                <a:latin typeface="Calibri" pitchFamily="34" charset="0"/>
                <a:cs typeface="Calibri" pitchFamily="34" charset="0"/>
              </a:rPr>
              <a:t>In Summary, the New Testament writers tell us that the Old Covenant, including </a:t>
            </a:r>
            <a:r>
              <a:rPr lang="en-US" sz="3500" b="1" i="1" dirty="0">
                <a:latin typeface="Calibri" pitchFamily="34" charset="0"/>
                <a:cs typeface="Calibri" pitchFamily="34" charset="0"/>
              </a:rPr>
              <a:t>all</a:t>
            </a:r>
            <a:r>
              <a:rPr lang="en-US" sz="3500" dirty="0">
                <a:latin typeface="Calibri" pitchFamily="34" charset="0"/>
                <a:cs typeface="Calibri" pitchFamily="34" charset="0"/>
              </a:rPr>
              <a:t> of its parts (laws) was:</a:t>
            </a:r>
          </a:p>
          <a:p>
            <a:pPr lvl="1"/>
            <a:r>
              <a:rPr lang="en-US" sz="3000" dirty="0">
                <a:latin typeface="Calibri" pitchFamily="34" charset="0"/>
                <a:cs typeface="Calibri" pitchFamily="34" charset="0"/>
              </a:rPr>
              <a:t>“</a:t>
            </a:r>
            <a:r>
              <a:rPr lang="en-US" sz="3000" i="1" dirty="0">
                <a:solidFill>
                  <a:schemeClr val="accent1">
                    <a:lumMod val="75000"/>
                  </a:schemeClr>
                </a:solidFill>
                <a:latin typeface="Cambria" pitchFamily="18" charset="0"/>
              </a:rPr>
              <a:t>brought to an end</a:t>
            </a:r>
            <a:r>
              <a:rPr lang="en-US" sz="3000" dirty="0">
                <a:latin typeface="Calibri" pitchFamily="34" charset="0"/>
                <a:cs typeface="Calibri" pitchFamily="34" charset="0"/>
              </a:rPr>
              <a:t>” (2 Corinthians 3:11)</a:t>
            </a:r>
          </a:p>
          <a:p>
            <a:pPr lvl="1"/>
            <a:r>
              <a:rPr lang="en-US" sz="3000" dirty="0">
                <a:latin typeface="Calibri" pitchFamily="34" charset="0"/>
                <a:cs typeface="Calibri" pitchFamily="34" charset="0"/>
              </a:rPr>
              <a:t>“</a:t>
            </a:r>
            <a:r>
              <a:rPr lang="en-US" sz="3000" i="1" dirty="0">
                <a:solidFill>
                  <a:schemeClr val="accent1">
                    <a:lumMod val="75000"/>
                  </a:schemeClr>
                </a:solidFill>
                <a:latin typeface="Cambria" pitchFamily="18" charset="0"/>
              </a:rPr>
              <a:t>growing old</a:t>
            </a:r>
            <a:r>
              <a:rPr lang="en-US" sz="3000" dirty="0">
                <a:latin typeface="Calibri" pitchFamily="34" charset="0"/>
                <a:cs typeface="Calibri" pitchFamily="34" charset="0"/>
              </a:rPr>
              <a:t>” (Hebrews 8:13)</a:t>
            </a:r>
          </a:p>
          <a:p>
            <a:pPr lvl="1"/>
            <a:r>
              <a:rPr lang="en-US" sz="3000" dirty="0">
                <a:latin typeface="Calibri" pitchFamily="34" charset="0"/>
                <a:cs typeface="Calibri" pitchFamily="34" charset="0"/>
              </a:rPr>
              <a:t>“</a:t>
            </a:r>
            <a:r>
              <a:rPr lang="en-US" sz="3000" i="1" dirty="0">
                <a:solidFill>
                  <a:schemeClr val="accent1">
                    <a:lumMod val="75000"/>
                  </a:schemeClr>
                </a:solidFill>
                <a:latin typeface="Cambria" pitchFamily="18" charset="0"/>
              </a:rPr>
              <a:t>ready to vanish away</a:t>
            </a:r>
            <a:r>
              <a:rPr lang="en-US" sz="3000" dirty="0">
                <a:latin typeface="Calibri" pitchFamily="34" charset="0"/>
                <a:cs typeface="Calibri" pitchFamily="34" charset="0"/>
              </a:rPr>
              <a:t>” (Hebrews 8:13)</a:t>
            </a:r>
          </a:p>
          <a:p>
            <a:r>
              <a:rPr lang="en-US" sz="3500" dirty="0">
                <a:latin typeface="Calibri" pitchFamily="34" charset="0"/>
                <a:cs typeface="Calibri" pitchFamily="34" charset="0"/>
              </a:rPr>
              <a:t>Is now:</a:t>
            </a:r>
          </a:p>
          <a:p>
            <a:pPr lvl="1"/>
            <a:r>
              <a:rPr lang="en-US" sz="3100" dirty="0">
                <a:latin typeface="Calibri" pitchFamily="34" charset="0"/>
                <a:cs typeface="Calibri" pitchFamily="34" charset="0"/>
              </a:rPr>
              <a:t>“</a:t>
            </a:r>
            <a:r>
              <a:rPr lang="en-US" sz="3100" i="1" dirty="0">
                <a:solidFill>
                  <a:schemeClr val="accent1">
                    <a:lumMod val="75000"/>
                  </a:schemeClr>
                </a:solidFill>
                <a:latin typeface="Cambria" pitchFamily="18" charset="0"/>
              </a:rPr>
              <a:t>obsolete</a:t>
            </a:r>
            <a:r>
              <a:rPr lang="en-US" sz="3100" dirty="0">
                <a:latin typeface="Calibri" pitchFamily="34" charset="0"/>
                <a:cs typeface="Calibri" pitchFamily="34" charset="0"/>
              </a:rPr>
              <a:t>” (Hebrews 8:13)</a:t>
            </a:r>
          </a:p>
          <a:p>
            <a:pPr lvl="1"/>
            <a:r>
              <a:rPr lang="en-US" sz="3100" dirty="0">
                <a:latin typeface="Calibri" pitchFamily="34" charset="0"/>
                <a:cs typeface="Calibri" pitchFamily="34" charset="0"/>
              </a:rPr>
              <a:t>“</a:t>
            </a:r>
            <a:r>
              <a:rPr lang="en-US" sz="3100" i="1" dirty="0">
                <a:solidFill>
                  <a:schemeClr val="accent1">
                    <a:lumMod val="75000"/>
                  </a:schemeClr>
                </a:solidFill>
                <a:latin typeface="Cambria" pitchFamily="18" charset="0"/>
              </a:rPr>
              <a:t>abolished</a:t>
            </a:r>
            <a:r>
              <a:rPr lang="en-US" sz="3100" dirty="0">
                <a:latin typeface="Calibri" pitchFamily="34" charset="0"/>
                <a:cs typeface="Calibri" pitchFamily="34" charset="0"/>
              </a:rPr>
              <a:t>” (Ephesians 2:15)</a:t>
            </a:r>
          </a:p>
          <a:p>
            <a:pPr lvl="1"/>
            <a:r>
              <a:rPr lang="en-US" sz="3100" dirty="0">
                <a:latin typeface="Calibri" pitchFamily="34" charset="0"/>
                <a:cs typeface="Calibri" pitchFamily="34" charset="0"/>
              </a:rPr>
              <a:t>“</a:t>
            </a:r>
            <a:r>
              <a:rPr lang="en-US" sz="3100" i="1" dirty="0">
                <a:solidFill>
                  <a:schemeClr val="accent1">
                    <a:lumMod val="75000"/>
                  </a:schemeClr>
                </a:solidFill>
                <a:latin typeface="Cambria" pitchFamily="18" charset="0"/>
              </a:rPr>
              <a:t>cancelled</a:t>
            </a:r>
            <a:r>
              <a:rPr lang="en-US" sz="3100" dirty="0">
                <a:latin typeface="Calibri" pitchFamily="34" charset="0"/>
                <a:cs typeface="Calibri" pitchFamily="34" charset="0"/>
              </a:rPr>
              <a:t>” (Colossians 2:14)</a:t>
            </a:r>
            <a:endParaRPr lang="en-US" sz="3100" dirty="0">
              <a:latin typeface="Calibri" pitchFamily="34" charset="0"/>
            </a:endParaRPr>
          </a:p>
          <a:p>
            <a:r>
              <a:rPr lang="en-US" sz="3500" dirty="0">
                <a:latin typeface="Calibri" pitchFamily="34" charset="0"/>
              </a:rPr>
              <a:t>The Old Covenant has been </a:t>
            </a:r>
            <a:r>
              <a:rPr lang="en-US" sz="3500" b="1" i="1" dirty="0">
                <a:latin typeface="Calibri" pitchFamily="34" charset="0"/>
              </a:rPr>
              <a:t>replaced</a:t>
            </a:r>
            <a:r>
              <a:rPr lang="en-US" sz="3500" dirty="0">
                <a:latin typeface="Calibri" pitchFamily="34" charset="0"/>
              </a:rPr>
              <a:t> with a new and better covenant that is more glorious and permanent!</a:t>
            </a:r>
          </a:p>
          <a:p>
            <a:pPr lvl="1"/>
            <a:r>
              <a:rPr lang="en-US" sz="3100" dirty="0">
                <a:latin typeface="Calibri" pitchFamily="34" charset="0"/>
              </a:rPr>
              <a:t>Hebrews 8:6b – </a:t>
            </a:r>
            <a:r>
              <a:rPr lang="en-US" sz="3100" i="1" dirty="0">
                <a:solidFill>
                  <a:schemeClr val="accent1">
                    <a:lumMod val="75000"/>
                  </a:schemeClr>
                </a:solidFill>
                <a:latin typeface="Cambria" pitchFamily="18" charset="0"/>
              </a:rPr>
              <a:t>The covenant [Jesus] mediates is better, since it is enacted on </a:t>
            </a:r>
            <a:r>
              <a:rPr lang="en-US" sz="3100" b="1" i="1" dirty="0">
                <a:solidFill>
                  <a:schemeClr val="accent1">
                    <a:lumMod val="75000"/>
                  </a:schemeClr>
                </a:solidFill>
                <a:latin typeface="Cambria" pitchFamily="18" charset="0"/>
              </a:rPr>
              <a:t>better promises</a:t>
            </a:r>
            <a:r>
              <a:rPr lang="en-US" sz="3100" i="1" dirty="0">
                <a:solidFill>
                  <a:schemeClr val="accent1">
                    <a:lumMod val="75000"/>
                  </a:schemeClr>
                </a:solidFill>
                <a:latin typeface="Cambria" pitchFamily="18" charset="0"/>
              </a:rPr>
              <a:t>. </a:t>
            </a:r>
          </a:p>
          <a:p>
            <a:pPr lvl="1"/>
            <a:r>
              <a:rPr lang="en-US" sz="3100" dirty="0">
                <a:latin typeface="Calibri" pitchFamily="34" charset="0"/>
              </a:rPr>
              <a:t>Hebrews 8:13a – </a:t>
            </a:r>
            <a:r>
              <a:rPr lang="en-US" sz="3100" i="1" dirty="0">
                <a:solidFill>
                  <a:schemeClr val="accent1">
                    <a:lumMod val="75000"/>
                  </a:schemeClr>
                </a:solidFill>
                <a:latin typeface="Cambria" pitchFamily="18" charset="0"/>
              </a:rPr>
              <a:t>In speaking of a new covenant, </a:t>
            </a:r>
            <a:r>
              <a:rPr lang="en-US" sz="3100" b="1" i="1" dirty="0">
                <a:solidFill>
                  <a:schemeClr val="accent1">
                    <a:lumMod val="75000"/>
                  </a:schemeClr>
                </a:solidFill>
                <a:latin typeface="Cambria" pitchFamily="18" charset="0"/>
              </a:rPr>
              <a:t>he makes the first one obsolete</a:t>
            </a:r>
            <a:r>
              <a:rPr lang="en-US" sz="3100" i="1" dirty="0">
                <a:solidFill>
                  <a:schemeClr val="accent1">
                    <a:lumMod val="75000"/>
                  </a:schemeClr>
                </a:solidFill>
                <a:latin typeface="Cambria" pitchFamily="18" charset="0"/>
              </a:rPr>
              <a:t>.</a:t>
            </a:r>
          </a:p>
          <a:p>
            <a:pPr lvl="1"/>
            <a:r>
              <a:rPr lang="en-US" sz="3100" dirty="0">
                <a:latin typeface="Calibri" pitchFamily="34" charset="0"/>
              </a:rPr>
              <a:t>2 Corinthians 3:11 – </a:t>
            </a:r>
            <a:r>
              <a:rPr lang="en-US" sz="3100" i="1" dirty="0">
                <a:solidFill>
                  <a:schemeClr val="accent1">
                    <a:lumMod val="75000"/>
                  </a:schemeClr>
                </a:solidFill>
                <a:latin typeface="Cambria" pitchFamily="18" charset="0"/>
              </a:rPr>
              <a:t>For if what was being </a:t>
            </a:r>
            <a:r>
              <a:rPr lang="en-US" sz="3100" b="1" i="1" dirty="0">
                <a:solidFill>
                  <a:schemeClr val="accent1">
                    <a:lumMod val="75000"/>
                  </a:schemeClr>
                </a:solidFill>
                <a:latin typeface="Cambria" pitchFamily="18" charset="0"/>
              </a:rPr>
              <a:t>brought to an end </a:t>
            </a:r>
            <a:r>
              <a:rPr lang="en-US" sz="3100" i="1" dirty="0">
                <a:solidFill>
                  <a:schemeClr val="accent1">
                    <a:lumMod val="75000"/>
                  </a:schemeClr>
                </a:solidFill>
                <a:latin typeface="Cambria" pitchFamily="18" charset="0"/>
              </a:rPr>
              <a:t>came with glory, much more will what is </a:t>
            </a:r>
            <a:r>
              <a:rPr lang="en-US" sz="3100" b="1" i="1" dirty="0">
                <a:solidFill>
                  <a:schemeClr val="accent1">
                    <a:lumMod val="75000"/>
                  </a:schemeClr>
                </a:solidFill>
                <a:latin typeface="Cambria" pitchFamily="18" charset="0"/>
              </a:rPr>
              <a:t>permanent</a:t>
            </a:r>
            <a:r>
              <a:rPr lang="en-US" sz="3100" i="1" dirty="0">
                <a:solidFill>
                  <a:schemeClr val="accent1">
                    <a:lumMod val="75000"/>
                  </a:schemeClr>
                </a:solidFill>
                <a:latin typeface="Cambria" pitchFamily="18" charset="0"/>
              </a:rPr>
              <a:t> have glory. </a:t>
            </a:r>
          </a:p>
          <a:p>
            <a:endParaRPr lang="en-US" sz="3600" dirty="0">
              <a:latin typeface="Calibri" pitchFamily="34" charset="0"/>
            </a:endParaRPr>
          </a:p>
          <a:p>
            <a:endParaRPr lang="en-US" sz="3600" dirty="0">
              <a:latin typeface="Calibri" pitchFamily="34" charset="0"/>
            </a:endParaRPr>
          </a:p>
        </p:txBody>
      </p:sp>
    </p:spTree>
    <p:extLst>
      <p:ext uri="{BB962C8B-B14F-4D97-AF65-F5344CB8AC3E}">
        <p14:creationId xmlns:p14="http://schemas.microsoft.com/office/powerpoint/2010/main" val="1871024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p:cTn id="7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1615CBD7-BED4-7C84-A8E7-F43CFBEADE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1B68E0-DDA0-282A-9EC8-93FA22EC74B5}"/>
              </a:ext>
            </a:extLst>
          </p:cNvPr>
          <p:cNvSpPr>
            <a:spLocks noGrp="1"/>
          </p:cNvSpPr>
          <p:nvPr>
            <p:ph type="title"/>
          </p:nvPr>
        </p:nvSpPr>
        <p:spPr>
          <a:xfrm>
            <a:off x="18256" y="0"/>
            <a:ext cx="12192000" cy="1484243"/>
          </a:xfrm>
        </p:spPr>
        <p:txBody>
          <a:bodyPr>
            <a:normAutofit/>
          </a:bodyPr>
          <a:lstStyle/>
          <a:p>
            <a:pPr algn="ctr"/>
            <a:r>
              <a:rPr lang="en-US" b="1" dirty="0"/>
              <a:t>A Brief Look at Two </a:t>
            </a:r>
            <a:r>
              <a:rPr lang="en-US" b="1" i="1" dirty="0"/>
              <a:t>Commonly Used </a:t>
            </a:r>
            <a:r>
              <a:rPr lang="en-US" b="1" dirty="0"/>
              <a:t>But </a:t>
            </a:r>
            <a:r>
              <a:rPr lang="en-US" b="1" i="1" dirty="0"/>
              <a:t>Faulty</a:t>
            </a:r>
            <a:r>
              <a:rPr lang="en-US" b="1" dirty="0"/>
              <a:t> Theological Systems:</a:t>
            </a:r>
          </a:p>
        </p:txBody>
      </p:sp>
      <p:sp>
        <p:nvSpPr>
          <p:cNvPr id="6" name="Subtitle 5">
            <a:extLst>
              <a:ext uri="{FF2B5EF4-FFF2-40B4-BE49-F238E27FC236}">
                <a16:creationId xmlns:a16="http://schemas.microsoft.com/office/drawing/2014/main" id="{E81128B4-9C76-E60A-C786-B77D2FEE59F2}"/>
              </a:ext>
            </a:extLst>
          </p:cNvPr>
          <p:cNvSpPr>
            <a:spLocks noGrp="1"/>
          </p:cNvSpPr>
          <p:nvPr>
            <p:ph type="body" sz="quarter" idx="13"/>
          </p:nvPr>
        </p:nvSpPr>
        <p:spPr>
          <a:xfrm>
            <a:off x="838200" y="1736035"/>
            <a:ext cx="10552113" cy="4372665"/>
          </a:xfrm>
        </p:spPr>
        <p:txBody>
          <a:bodyPr>
            <a:normAutofit/>
          </a:bodyPr>
          <a:lstStyle/>
          <a:p>
            <a:r>
              <a:rPr lang="en-US" sz="3200" dirty="0"/>
              <a:t>Two</a:t>
            </a:r>
            <a:r>
              <a:rPr lang="en-US" sz="3200" i="1" dirty="0"/>
              <a:t> </a:t>
            </a:r>
            <a:r>
              <a:rPr lang="en-US" sz="3200" b="1" i="1" dirty="0"/>
              <a:t>faulty man-made </a:t>
            </a:r>
            <a:r>
              <a:rPr lang="en-US" sz="3200" dirty="0"/>
              <a:t>theological systems </a:t>
            </a:r>
            <a:r>
              <a:rPr lang="en-US" sz="3200" b="1" i="1" dirty="0"/>
              <a:t>commonly used </a:t>
            </a:r>
            <a:r>
              <a:rPr lang="en-US" sz="3200" dirty="0"/>
              <a:t>to create a framework for viewing the structure and history of the Bible are:</a:t>
            </a:r>
          </a:p>
          <a:p>
            <a:pPr lvl="1"/>
            <a:r>
              <a:rPr lang="en-US" sz="2800" dirty="0"/>
              <a:t>Dispensationalism </a:t>
            </a:r>
          </a:p>
          <a:p>
            <a:pPr lvl="1"/>
            <a:r>
              <a:rPr lang="en-US" sz="2800" dirty="0"/>
              <a:t>Covenant Theology</a:t>
            </a:r>
          </a:p>
        </p:txBody>
      </p:sp>
    </p:spTree>
    <p:extLst>
      <p:ext uri="{BB962C8B-B14F-4D97-AF65-F5344CB8AC3E}">
        <p14:creationId xmlns:p14="http://schemas.microsoft.com/office/powerpoint/2010/main" val="4259517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5A893809-486E-3203-EA23-2BB2B2841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D0832-131F-E1B9-8187-A96A6CA45FE6}"/>
              </a:ext>
            </a:extLst>
          </p:cNvPr>
          <p:cNvSpPr>
            <a:spLocks noGrp="1"/>
          </p:cNvSpPr>
          <p:nvPr>
            <p:ph type="title"/>
          </p:nvPr>
        </p:nvSpPr>
        <p:spPr>
          <a:xfrm>
            <a:off x="0" y="63121"/>
            <a:ext cx="12192000" cy="717055"/>
          </a:xfrm>
        </p:spPr>
        <p:txBody>
          <a:bodyPr>
            <a:noAutofit/>
          </a:bodyPr>
          <a:lstStyle/>
          <a:p>
            <a:pPr algn="ctr"/>
            <a:r>
              <a:rPr lang="en-US" sz="5400" b="1" dirty="0"/>
              <a:t>What Is a Covenant? </a:t>
            </a:r>
          </a:p>
        </p:txBody>
      </p:sp>
      <p:sp>
        <p:nvSpPr>
          <p:cNvPr id="3" name="Content Placeholder 2">
            <a:extLst>
              <a:ext uri="{FF2B5EF4-FFF2-40B4-BE49-F238E27FC236}">
                <a16:creationId xmlns:a16="http://schemas.microsoft.com/office/drawing/2014/main" id="{199F1C14-33AD-8F5D-2FD4-04ED44FB69D6}"/>
              </a:ext>
            </a:extLst>
          </p:cNvPr>
          <p:cNvSpPr>
            <a:spLocks noGrp="1"/>
          </p:cNvSpPr>
          <p:nvPr>
            <p:ph idx="4294967295"/>
          </p:nvPr>
        </p:nvSpPr>
        <p:spPr>
          <a:xfrm>
            <a:off x="247475" y="886691"/>
            <a:ext cx="11513890" cy="5971309"/>
          </a:xfrm>
        </p:spPr>
        <p:txBody>
          <a:bodyPr>
            <a:normAutofit lnSpcReduction="10000"/>
          </a:bodyPr>
          <a:lstStyle/>
          <a:p>
            <a:r>
              <a:rPr lang="en-US" sz="3600" dirty="0"/>
              <a:t>Dictionary Definition: </a:t>
            </a:r>
          </a:p>
          <a:p>
            <a:pPr lvl="1"/>
            <a:r>
              <a:rPr lang="en-US" sz="3200" i="1" dirty="0">
                <a:latin typeface="Cambria" panose="02040503050406030204" pitchFamily="18" charset="0"/>
                <a:ea typeface="Cambria" panose="02040503050406030204" pitchFamily="18" charset="0"/>
              </a:rPr>
              <a:t>A solemn agreement between two or more persons or groups to do or not do a certain thing </a:t>
            </a:r>
            <a:r>
              <a:rPr lang="en-US" sz="3200" dirty="0"/>
              <a:t>(</a:t>
            </a:r>
            <a:r>
              <a:rPr lang="en-US" sz="3200" i="1" dirty="0"/>
              <a:t>World Book Dictionary</a:t>
            </a:r>
            <a:r>
              <a:rPr lang="en-US" sz="3200" dirty="0"/>
              <a:t>)</a:t>
            </a:r>
          </a:p>
          <a:p>
            <a:r>
              <a:rPr lang="en-US" sz="3600" dirty="0"/>
              <a:t>Definition of a Covenant </a:t>
            </a:r>
            <a:r>
              <a:rPr lang="en-US" sz="3600" b="1" i="1" dirty="0"/>
              <a:t>between God and Man</a:t>
            </a:r>
            <a:r>
              <a:rPr lang="en-US" sz="3600" dirty="0"/>
              <a:t>: </a:t>
            </a:r>
          </a:p>
          <a:p>
            <a:pPr lvl="1"/>
            <a:r>
              <a:rPr lang="en-US" sz="3200" i="1" dirty="0">
                <a:latin typeface="Cambria" panose="02040503050406030204" pitchFamily="18" charset="0"/>
                <a:ea typeface="Cambria" panose="02040503050406030204" pitchFamily="18" charset="0"/>
              </a:rPr>
              <a:t>A covenant is an unchangeable, </a:t>
            </a:r>
            <a:r>
              <a:rPr lang="en-US" sz="3200" b="1" i="1" dirty="0">
                <a:latin typeface="Cambria" panose="02040503050406030204" pitchFamily="18" charset="0"/>
                <a:ea typeface="Cambria" panose="02040503050406030204" pitchFamily="18" charset="0"/>
              </a:rPr>
              <a:t>divinely imposed </a:t>
            </a:r>
            <a:r>
              <a:rPr lang="en-US" sz="3200" i="1" dirty="0">
                <a:latin typeface="Cambria" panose="02040503050406030204" pitchFamily="18" charset="0"/>
                <a:ea typeface="Cambria" panose="02040503050406030204" pitchFamily="18" charset="0"/>
              </a:rPr>
              <a:t>legal agreement between God and man that stipulates the conditions of their relationship. </a:t>
            </a:r>
            <a:r>
              <a:rPr lang="en-US" sz="3200" dirty="0"/>
              <a:t>(Grudem, </a:t>
            </a:r>
            <a:r>
              <a:rPr lang="en-US" sz="3200" i="1" dirty="0"/>
              <a:t>Systematic Theology </a:t>
            </a:r>
            <a:r>
              <a:rPr lang="en-US" sz="3200" dirty="0"/>
              <a:t>p.515)</a:t>
            </a:r>
          </a:p>
          <a:p>
            <a:r>
              <a:rPr lang="en-US" sz="3600" dirty="0">
                <a:latin typeface="Calibri" pitchFamily="34" charset="0"/>
              </a:rPr>
              <a:t>Each of the </a:t>
            </a:r>
            <a:r>
              <a:rPr lang="en-US" sz="3600" b="1" i="1" dirty="0">
                <a:latin typeface="Calibri" pitchFamily="34" charset="0"/>
              </a:rPr>
              <a:t>major biblical covenants </a:t>
            </a:r>
            <a:r>
              <a:rPr lang="en-US" sz="3600" dirty="0">
                <a:latin typeface="Calibri" pitchFamily="34" charset="0"/>
              </a:rPr>
              <a:t>is covenant is made between God and a </a:t>
            </a:r>
            <a:r>
              <a:rPr lang="en-US" sz="3600" b="1" i="1" dirty="0">
                <a:latin typeface="Calibri" pitchFamily="34" charset="0"/>
              </a:rPr>
              <a:t>specific person or group of people</a:t>
            </a:r>
            <a:r>
              <a:rPr lang="en-US" sz="3600" dirty="0">
                <a:latin typeface="Calibri" pitchFamily="34" charset="0"/>
              </a:rPr>
              <a:t>.</a:t>
            </a:r>
          </a:p>
          <a:p>
            <a:r>
              <a:rPr lang="en-US" sz="3600" dirty="0">
                <a:latin typeface="Calibri" pitchFamily="34" charset="0"/>
              </a:rPr>
              <a:t>These covenant were </a:t>
            </a:r>
            <a:r>
              <a:rPr lang="en-US" sz="3600" b="1" i="1" dirty="0">
                <a:latin typeface="Calibri" pitchFamily="34" charset="0"/>
              </a:rPr>
              <a:t>often</a:t>
            </a:r>
            <a:r>
              <a:rPr lang="en-US" sz="3600" dirty="0">
                <a:latin typeface="Calibri" pitchFamily="34" charset="0"/>
              </a:rPr>
              <a:t> accompanied by a </a:t>
            </a:r>
            <a:r>
              <a:rPr lang="en-US" sz="3600" b="1" i="1" dirty="0">
                <a:latin typeface="Calibri" pitchFamily="34" charset="0"/>
              </a:rPr>
              <a:t>sign</a:t>
            </a:r>
            <a:r>
              <a:rPr lang="en-US" sz="3600" dirty="0">
                <a:latin typeface="Calibri" pitchFamily="34" charset="0"/>
              </a:rPr>
              <a:t> that served as a symbol and future reminder of the covenant.</a:t>
            </a:r>
          </a:p>
          <a:p>
            <a:endParaRPr lang="en-US" sz="3600" dirty="0"/>
          </a:p>
          <a:p>
            <a:pPr lvl="1"/>
            <a:endParaRPr lang="en-US" sz="3200" dirty="0"/>
          </a:p>
        </p:txBody>
      </p:sp>
    </p:spTree>
    <p:extLst>
      <p:ext uri="{BB962C8B-B14F-4D97-AF65-F5344CB8AC3E}">
        <p14:creationId xmlns:p14="http://schemas.microsoft.com/office/powerpoint/2010/main" val="1535859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1C6E5255-1FC7-650F-215D-D2D2FC89E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72F94-908D-E203-6062-1A71BC47C919}"/>
              </a:ext>
            </a:extLst>
          </p:cNvPr>
          <p:cNvSpPr>
            <a:spLocks noGrp="1"/>
          </p:cNvSpPr>
          <p:nvPr>
            <p:ph type="title"/>
          </p:nvPr>
        </p:nvSpPr>
        <p:spPr>
          <a:xfrm>
            <a:off x="0" y="63122"/>
            <a:ext cx="12192000" cy="524708"/>
          </a:xfrm>
        </p:spPr>
        <p:txBody>
          <a:bodyPr>
            <a:noAutofit/>
          </a:bodyPr>
          <a:lstStyle/>
          <a:p>
            <a:pPr algn="ct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Dispensationalism</a:t>
            </a:r>
            <a:endParaRPr lang="en-US" sz="6000" b="1" dirty="0"/>
          </a:p>
        </p:txBody>
      </p:sp>
      <p:sp>
        <p:nvSpPr>
          <p:cNvPr id="3" name="Content Placeholder 2">
            <a:extLst>
              <a:ext uri="{FF2B5EF4-FFF2-40B4-BE49-F238E27FC236}">
                <a16:creationId xmlns:a16="http://schemas.microsoft.com/office/drawing/2014/main" id="{64652D2E-5475-0D10-A2A1-9A6F60A14379}"/>
              </a:ext>
            </a:extLst>
          </p:cNvPr>
          <p:cNvSpPr>
            <a:spLocks noGrp="1"/>
          </p:cNvSpPr>
          <p:nvPr>
            <p:ph idx="4294967295"/>
          </p:nvPr>
        </p:nvSpPr>
        <p:spPr>
          <a:xfrm>
            <a:off x="212641" y="557350"/>
            <a:ext cx="11513890" cy="6096000"/>
          </a:xfrm>
        </p:spPr>
        <p:txBody>
          <a:bodyPr>
            <a:normAutofit fontScale="25000" lnSpcReduction="20000"/>
          </a:bodyPr>
          <a:lstStyle/>
          <a:p>
            <a:r>
              <a:rPr lang="en-US" sz="11200" dirty="0"/>
              <a:t>Dispensationalism arose in the nineteenth century through </a:t>
            </a:r>
            <a:r>
              <a:rPr lang="en-US" sz="11200" b="1" dirty="0"/>
              <a:t>John Nelson Darby</a:t>
            </a:r>
            <a:r>
              <a:rPr lang="en-US" sz="11200" dirty="0"/>
              <a:t> and spread widely in the United States via the </a:t>
            </a:r>
            <a:r>
              <a:rPr lang="en-US" sz="11200" b="1" dirty="0"/>
              <a:t>Bible Conference movement</a:t>
            </a:r>
            <a:r>
              <a:rPr lang="en-US" sz="11200" dirty="0"/>
              <a:t> and the </a:t>
            </a:r>
            <a:r>
              <a:rPr lang="en-US" sz="11200" b="1" dirty="0"/>
              <a:t>Scofield Reference Bible (1909)</a:t>
            </a:r>
            <a:r>
              <a:rPr lang="en-US" sz="11200" dirty="0"/>
              <a:t>, whose study notes promoted a dispensational reading of Scripture. </a:t>
            </a:r>
          </a:p>
          <a:p>
            <a:r>
              <a:rPr lang="en-US" sz="11200" dirty="0"/>
              <a:t>Its institutional center became </a:t>
            </a:r>
            <a:r>
              <a:rPr lang="en-US" sz="11200" b="1" dirty="0"/>
              <a:t>Dallas Theological Seminary</a:t>
            </a:r>
            <a:r>
              <a:rPr lang="en-US" sz="11200" dirty="0"/>
              <a:t> (founded 1924 by </a:t>
            </a:r>
            <a:r>
              <a:rPr lang="en-US" sz="11200" b="1" dirty="0"/>
              <a:t>Lewis Sperry Chafer</a:t>
            </a:r>
            <a:r>
              <a:rPr lang="en-US" sz="11200" dirty="0"/>
              <a:t>), where influential dispensational theologians such as </a:t>
            </a:r>
            <a:r>
              <a:rPr lang="en-US" sz="11200" b="1" dirty="0"/>
              <a:t>Walvoord, Ryrie, and Pentecost</a:t>
            </a:r>
            <a:r>
              <a:rPr lang="en-US" sz="11200" dirty="0"/>
              <a:t> taught.</a:t>
            </a:r>
          </a:p>
          <a:p>
            <a:r>
              <a:rPr lang="en-US" sz="11200" dirty="0">
                <a:latin typeface="Calibri" panose="020F0502020204030204" pitchFamily="34" charset="0"/>
                <a:cs typeface="Calibri" panose="020F0502020204030204" pitchFamily="34" charset="0"/>
              </a:rPr>
              <a:t>In recent years (starting around 1990) a </a:t>
            </a:r>
            <a:r>
              <a:rPr lang="en-US" sz="11200" b="1" i="1" dirty="0">
                <a:latin typeface="Calibri" panose="020F0502020204030204" pitchFamily="34" charset="0"/>
                <a:cs typeface="Calibri" panose="020F0502020204030204" pitchFamily="34" charset="0"/>
              </a:rPr>
              <a:t>new</a:t>
            </a:r>
            <a:r>
              <a:rPr lang="en-US" sz="11200" dirty="0">
                <a:latin typeface="Calibri" panose="020F0502020204030204" pitchFamily="34" charset="0"/>
                <a:cs typeface="Calibri" panose="020F0502020204030204" pitchFamily="34" charset="0"/>
              </a:rPr>
              <a:t> version of dispensationalism began to emerge known a “Progressive Dispensationalism”. </a:t>
            </a:r>
          </a:p>
          <a:p>
            <a:r>
              <a:rPr lang="en-US" sz="11200" dirty="0">
                <a:latin typeface="Calibri" panose="020F0502020204030204" pitchFamily="34" charset="0"/>
                <a:cs typeface="Calibri" panose="020F0502020204030204" pitchFamily="34" charset="0"/>
              </a:rPr>
              <a:t>Proponents of this view include Robert Saucy, Craig Blaising, Darrell Bock, Bruce Ware, John MacArthur and others. </a:t>
            </a:r>
          </a:p>
          <a:p>
            <a:r>
              <a:rPr lang="en-US" sz="11200" dirty="0"/>
              <a:t>Progressive Dispensationalism dropped some of what they see as the more radical, less defensible tenants of early Dispensationalism, while still holding on to many of the fundamental underlying ideas.</a:t>
            </a:r>
          </a:p>
          <a:p>
            <a:r>
              <a:rPr lang="en-US" sz="11200" dirty="0"/>
              <a:t>Dispensationalism is best known for its </a:t>
            </a:r>
            <a:r>
              <a:rPr lang="en-US" sz="11200" b="1" dirty="0"/>
              <a:t>eschatology</a:t>
            </a:r>
            <a:r>
              <a:rPr lang="en-US" sz="11200" dirty="0"/>
              <a:t>, especially the </a:t>
            </a:r>
            <a:r>
              <a:rPr lang="en-US" sz="11200" b="1" dirty="0"/>
              <a:t>pre-tribulation rapture</a:t>
            </a:r>
            <a:r>
              <a:rPr lang="en-US" sz="11200" dirty="0"/>
              <a:t>, which teaches that the church will be taken to heaven before a seven-year tribulation, return with Christ at His second coming, and reign with Him in a literal thousand year </a:t>
            </a:r>
            <a:r>
              <a:rPr lang="en-US" sz="11200" b="1" dirty="0"/>
              <a:t>millennial kingdom.</a:t>
            </a:r>
            <a:endParaRPr lang="en-US" sz="11200" dirty="0"/>
          </a:p>
          <a:p>
            <a:endParaRPr lang="en-US" sz="3600" dirty="0">
              <a:latin typeface="Calibri" pitchFamily="34" charset="0"/>
            </a:endParaRPr>
          </a:p>
        </p:txBody>
      </p:sp>
      <p:sp>
        <p:nvSpPr>
          <p:cNvPr id="4" name="TextBox 3">
            <a:extLst>
              <a:ext uri="{FF2B5EF4-FFF2-40B4-BE49-F238E27FC236}">
                <a16:creationId xmlns:a16="http://schemas.microsoft.com/office/drawing/2014/main" id="{AC449644-C3B6-C166-FC46-66047EF4B3D5}"/>
              </a:ext>
            </a:extLst>
          </p:cNvPr>
          <p:cNvSpPr txBox="1"/>
          <p:nvPr/>
        </p:nvSpPr>
        <p:spPr>
          <a:xfrm>
            <a:off x="0" y="6550223"/>
            <a:ext cx="12192000" cy="338554"/>
          </a:xfrm>
          <a:prstGeom prst="rect">
            <a:avLst/>
          </a:prstGeom>
          <a:noFill/>
        </p:spPr>
        <p:txBody>
          <a:bodyPr wrap="square" rtlCol="0">
            <a:spAutoFit/>
          </a:bodyPr>
          <a:lstStyle/>
          <a:p>
            <a:r>
              <a:rPr lang="en-US" sz="1600" dirty="0">
                <a:hlinkClick r:id="rId3"/>
              </a:rPr>
              <a:t>https://learn.ligonier.org/articles/dispensationalism</a:t>
            </a:r>
            <a:r>
              <a:rPr lang="en-US" sz="1600" dirty="0"/>
              <a:t> </a:t>
            </a:r>
          </a:p>
        </p:txBody>
      </p:sp>
    </p:spTree>
    <p:extLst>
      <p:ext uri="{BB962C8B-B14F-4D97-AF65-F5344CB8AC3E}">
        <p14:creationId xmlns:p14="http://schemas.microsoft.com/office/powerpoint/2010/main" val="400681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2807E931-1CE0-E819-FEBD-A88CA06F3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14F49-9939-FD1C-1D2B-46F73697D004}"/>
              </a:ext>
            </a:extLst>
          </p:cNvPr>
          <p:cNvSpPr>
            <a:spLocks noGrp="1"/>
          </p:cNvSpPr>
          <p:nvPr>
            <p:ph type="title"/>
          </p:nvPr>
        </p:nvSpPr>
        <p:spPr>
          <a:xfrm>
            <a:off x="0" y="1"/>
            <a:ext cx="12192000" cy="883919"/>
          </a:xfrm>
        </p:spPr>
        <p:txBody>
          <a:bodyPr>
            <a:noAutofit/>
          </a:bodyPr>
          <a:lstStyle/>
          <a:p>
            <a:pPr algn="ct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Dispensational Chart</a:t>
            </a:r>
            <a:endParaRPr lang="en-US" sz="6000" b="1" dirty="0"/>
          </a:p>
        </p:txBody>
      </p:sp>
      <p:sp>
        <p:nvSpPr>
          <p:cNvPr id="4" name="TextBox 3">
            <a:extLst>
              <a:ext uri="{FF2B5EF4-FFF2-40B4-BE49-F238E27FC236}">
                <a16:creationId xmlns:a16="http://schemas.microsoft.com/office/drawing/2014/main" id="{0E725A6D-1372-D2FF-EC5F-5B7AC5611A52}"/>
              </a:ext>
            </a:extLst>
          </p:cNvPr>
          <p:cNvSpPr txBox="1"/>
          <p:nvPr/>
        </p:nvSpPr>
        <p:spPr>
          <a:xfrm>
            <a:off x="0" y="6550223"/>
            <a:ext cx="12192000" cy="338554"/>
          </a:xfrm>
          <a:prstGeom prst="rect">
            <a:avLst/>
          </a:prstGeom>
          <a:noFill/>
        </p:spPr>
        <p:txBody>
          <a:bodyPr wrap="square" rtlCol="0">
            <a:spAutoFit/>
          </a:bodyPr>
          <a:lstStyle/>
          <a:p>
            <a:r>
              <a:rPr lang="en-US" sz="1600" dirty="0">
                <a:hlinkClick r:id="rId3"/>
              </a:rPr>
              <a:t>https://biblegraphics.com/downloads/Dispensational%20Chart%201-4%20BIG%20EN.pdf</a:t>
            </a:r>
            <a:r>
              <a:rPr lang="en-US" sz="1600" dirty="0"/>
              <a:t> </a:t>
            </a:r>
          </a:p>
        </p:txBody>
      </p:sp>
      <p:pic>
        <p:nvPicPr>
          <p:cNvPr id="8" name="Picture 7">
            <a:extLst>
              <a:ext uri="{FF2B5EF4-FFF2-40B4-BE49-F238E27FC236}">
                <a16:creationId xmlns:a16="http://schemas.microsoft.com/office/drawing/2014/main" id="{6B3EEA8A-E45F-4F71-ACB5-E87282F428FC}"/>
              </a:ext>
            </a:extLst>
          </p:cNvPr>
          <p:cNvPicPr>
            <a:picLocks noChangeAspect="1"/>
          </p:cNvPicPr>
          <p:nvPr/>
        </p:nvPicPr>
        <p:blipFill>
          <a:blip r:embed="rId4"/>
          <a:stretch>
            <a:fillRect/>
          </a:stretch>
        </p:blipFill>
        <p:spPr>
          <a:xfrm>
            <a:off x="0" y="1316021"/>
            <a:ext cx="12192000" cy="4225957"/>
          </a:xfrm>
          <a:prstGeom prst="rect">
            <a:avLst/>
          </a:prstGeom>
        </p:spPr>
      </p:pic>
    </p:spTree>
    <p:extLst>
      <p:ext uri="{BB962C8B-B14F-4D97-AF65-F5344CB8AC3E}">
        <p14:creationId xmlns:p14="http://schemas.microsoft.com/office/powerpoint/2010/main" val="2352716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F7960C12-F067-9D07-65F3-6464EBD85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94B7C-968C-91DF-B45B-7AC759A12DD5}"/>
              </a:ext>
            </a:extLst>
          </p:cNvPr>
          <p:cNvSpPr>
            <a:spLocks noGrp="1"/>
          </p:cNvSpPr>
          <p:nvPr>
            <p:ph type="title"/>
          </p:nvPr>
        </p:nvSpPr>
        <p:spPr>
          <a:xfrm>
            <a:off x="0" y="63122"/>
            <a:ext cx="12192000" cy="555188"/>
          </a:xfrm>
        </p:spPr>
        <p:txBody>
          <a:bodyPr>
            <a:noAutofit/>
          </a:bodyPr>
          <a:lstStyle/>
          <a:p>
            <a:pPr algn="ct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Dispensationalism – The Israel/Church Distinction</a:t>
            </a:r>
            <a:endParaRPr lang="en-US" sz="6000" b="1" dirty="0"/>
          </a:p>
        </p:txBody>
      </p:sp>
      <p:sp>
        <p:nvSpPr>
          <p:cNvPr id="3" name="Content Placeholder 2">
            <a:extLst>
              <a:ext uri="{FF2B5EF4-FFF2-40B4-BE49-F238E27FC236}">
                <a16:creationId xmlns:a16="http://schemas.microsoft.com/office/drawing/2014/main" id="{BE76D508-6F6C-1058-2FBD-34DB47A13AE4}"/>
              </a:ext>
            </a:extLst>
          </p:cNvPr>
          <p:cNvSpPr>
            <a:spLocks noGrp="1"/>
          </p:cNvSpPr>
          <p:nvPr>
            <p:ph idx="4294967295"/>
          </p:nvPr>
        </p:nvSpPr>
        <p:spPr>
          <a:xfrm>
            <a:off x="243121" y="658403"/>
            <a:ext cx="11513890" cy="5891820"/>
          </a:xfrm>
        </p:spPr>
        <p:txBody>
          <a:bodyPr>
            <a:normAutofit fontScale="25000" lnSpcReduction="20000"/>
          </a:bodyPr>
          <a:lstStyle/>
          <a:p>
            <a:r>
              <a:rPr lang="en-US" sz="11200" dirty="0"/>
              <a:t>At the heart of dispensationalism is the claim that there are </a:t>
            </a:r>
            <a:r>
              <a:rPr lang="en-US" sz="11200" b="1" dirty="0"/>
              <a:t>two distinct peoples of God</a:t>
            </a:r>
            <a:r>
              <a:rPr lang="en-US" sz="11200" dirty="0"/>
              <a:t>:</a:t>
            </a:r>
          </a:p>
          <a:p>
            <a:pPr lvl="1"/>
            <a:r>
              <a:rPr lang="en-US" sz="11200" b="1" dirty="0"/>
              <a:t>Israel</a:t>
            </a:r>
            <a:r>
              <a:rPr lang="en-US" sz="11200" dirty="0"/>
              <a:t> (ethnic descendants of Abraham), and</a:t>
            </a:r>
          </a:p>
          <a:p>
            <a:pPr lvl="1"/>
            <a:r>
              <a:rPr lang="en-US" sz="11200" b="1" dirty="0"/>
              <a:t>The church</a:t>
            </a:r>
            <a:r>
              <a:rPr lang="en-US" sz="11200" dirty="0"/>
              <a:t> (believers from Pentecost to the rapture).</a:t>
            </a:r>
          </a:p>
          <a:p>
            <a:r>
              <a:rPr lang="en-US" sz="11200" dirty="0"/>
              <a:t>This distinction undergirds the pre-tribulation rapture, which removes the church so God can resume dealing with national Israel.</a:t>
            </a:r>
          </a:p>
          <a:p>
            <a:r>
              <a:rPr lang="en-US" sz="11200" b="1" dirty="0"/>
              <a:t>The scriptures</a:t>
            </a:r>
            <a:r>
              <a:rPr lang="en-US" sz="11200" dirty="0"/>
              <a:t>, by contrast, teach that under the New Covenant, Jews and Gentiles have been </a:t>
            </a:r>
            <a:r>
              <a:rPr lang="en-US" sz="11200" b="1" i="1" dirty="0"/>
              <a:t>united</a:t>
            </a:r>
            <a:r>
              <a:rPr lang="en-US" sz="11200" dirty="0"/>
              <a:t> and there is now </a:t>
            </a:r>
            <a:r>
              <a:rPr lang="en-US" sz="11200" b="1" dirty="0"/>
              <a:t>one people of God</a:t>
            </a:r>
            <a:endParaRPr lang="en-US" sz="11200" dirty="0"/>
          </a:p>
          <a:p>
            <a:r>
              <a:rPr lang="en-US" sz="11200" dirty="0"/>
              <a:t>New Testament writers do continue to use the categories “</a:t>
            </a:r>
            <a:r>
              <a:rPr lang="en-US" sz="11200" i="1" dirty="0">
                <a:solidFill>
                  <a:schemeClr val="accent1">
                    <a:lumMod val="75000"/>
                  </a:schemeClr>
                </a:solidFill>
                <a:latin typeface="Cambria" panose="02040503050406030204" pitchFamily="18" charset="0"/>
                <a:ea typeface="Cambria" panose="02040503050406030204" pitchFamily="18" charset="0"/>
              </a:rPr>
              <a:t>Israel</a:t>
            </a:r>
            <a:r>
              <a:rPr lang="en-US" sz="11200" dirty="0"/>
              <a:t>”, “</a:t>
            </a:r>
            <a:r>
              <a:rPr lang="en-US" sz="11200" i="1" dirty="0">
                <a:solidFill>
                  <a:schemeClr val="accent1">
                    <a:lumMod val="75000"/>
                  </a:schemeClr>
                </a:solidFill>
                <a:latin typeface="Cambria" panose="02040503050406030204" pitchFamily="18" charset="0"/>
                <a:ea typeface="Cambria" panose="02040503050406030204" pitchFamily="18" charset="0"/>
              </a:rPr>
              <a:t>church</a:t>
            </a:r>
            <a:r>
              <a:rPr lang="en-US" sz="11200" dirty="0"/>
              <a:t>”, and “</a:t>
            </a:r>
            <a:r>
              <a:rPr lang="en-US" sz="11200" i="1" dirty="0">
                <a:solidFill>
                  <a:schemeClr val="accent1">
                    <a:lumMod val="75000"/>
                  </a:schemeClr>
                </a:solidFill>
                <a:latin typeface="Cambria" panose="02040503050406030204" pitchFamily="18" charset="0"/>
                <a:ea typeface="Cambria" panose="02040503050406030204" pitchFamily="18" charset="0"/>
              </a:rPr>
              <a:t>Gentile</a:t>
            </a:r>
            <a:r>
              <a:rPr lang="en-US" sz="11200" dirty="0"/>
              <a:t>”, but </a:t>
            </a:r>
            <a:r>
              <a:rPr lang="en-US" sz="11200" b="1" i="1" dirty="0"/>
              <a:t>not</a:t>
            </a:r>
            <a:r>
              <a:rPr lang="en-US" sz="11200" dirty="0"/>
              <a:t> in a way that creates two peoples of God; </a:t>
            </a:r>
            <a:r>
              <a:rPr lang="en-US" sz="11200"/>
              <a:t>the New </a:t>
            </a:r>
            <a:r>
              <a:rPr lang="en-US" sz="11200" dirty="0"/>
              <a:t>Testament recognizes ethnic Jews and Gentiles both inside and outside the church while maintaining a single (new) covenant people.</a:t>
            </a:r>
          </a:p>
          <a:p>
            <a:r>
              <a:rPr lang="en-US" sz="11200" dirty="0"/>
              <a:t>The New Testament portrays the people of God as </a:t>
            </a:r>
            <a:r>
              <a:rPr lang="en-US" sz="11200" b="1" i="1" dirty="0"/>
              <a:t>one</a:t>
            </a:r>
            <a:r>
              <a:rPr lang="en-US" sz="11200" dirty="0"/>
              <a:t> continuous “</a:t>
            </a:r>
            <a:r>
              <a:rPr lang="en-US" sz="11200" i="1" dirty="0">
                <a:solidFill>
                  <a:schemeClr val="accent1">
                    <a:lumMod val="75000"/>
                  </a:schemeClr>
                </a:solidFill>
                <a:latin typeface="Cambria" panose="02040503050406030204" pitchFamily="18" charset="0"/>
                <a:ea typeface="Cambria" panose="02040503050406030204" pitchFamily="18" charset="0"/>
              </a:rPr>
              <a:t>tree</a:t>
            </a:r>
            <a:r>
              <a:rPr lang="en-US" sz="11200" dirty="0"/>
              <a:t>”: unbelieving Jewish branches are pruned, believing Jews remain, and believing Gentiles are “</a:t>
            </a:r>
            <a:r>
              <a:rPr lang="en-US" sz="11200" i="1" dirty="0">
                <a:solidFill>
                  <a:schemeClr val="accent1">
                    <a:lumMod val="75000"/>
                  </a:schemeClr>
                </a:solidFill>
                <a:latin typeface="Cambria" panose="02040503050406030204" pitchFamily="18" charset="0"/>
                <a:ea typeface="Cambria" panose="02040503050406030204" pitchFamily="18" charset="0"/>
              </a:rPr>
              <a:t>grafted in</a:t>
            </a:r>
            <a:r>
              <a:rPr lang="en-US" sz="11200" dirty="0"/>
              <a:t>” to the </a:t>
            </a:r>
            <a:r>
              <a:rPr lang="en-US" sz="11200" b="1" i="1" dirty="0"/>
              <a:t>same</a:t>
            </a:r>
            <a:r>
              <a:rPr lang="en-US" sz="11200" dirty="0"/>
              <a:t> tree by faith in Christ (cf. Rom 11:17-24).</a:t>
            </a:r>
          </a:p>
          <a:p>
            <a:r>
              <a:rPr lang="en-US" sz="11200" dirty="0"/>
              <a:t>This </a:t>
            </a:r>
            <a:r>
              <a:rPr lang="en-US" sz="11200" b="1" i="1" dirty="0"/>
              <a:t>contradicts</a:t>
            </a:r>
            <a:r>
              <a:rPr lang="en-US" sz="11200" dirty="0"/>
              <a:t> the Israel–church distinction taught by dispensationalism.</a:t>
            </a:r>
          </a:p>
          <a:p>
            <a:endParaRPr lang="en-US" sz="3600" dirty="0">
              <a:latin typeface="Calibri" pitchFamily="34" charset="0"/>
            </a:endParaRPr>
          </a:p>
        </p:txBody>
      </p:sp>
      <p:sp>
        <p:nvSpPr>
          <p:cNvPr id="4" name="TextBox 3">
            <a:extLst>
              <a:ext uri="{FF2B5EF4-FFF2-40B4-BE49-F238E27FC236}">
                <a16:creationId xmlns:a16="http://schemas.microsoft.com/office/drawing/2014/main" id="{2AD0D093-2887-8F32-B820-808DC2046DA7}"/>
              </a:ext>
            </a:extLst>
          </p:cNvPr>
          <p:cNvSpPr txBox="1"/>
          <p:nvPr/>
        </p:nvSpPr>
        <p:spPr>
          <a:xfrm>
            <a:off x="0" y="6550223"/>
            <a:ext cx="12192000" cy="338554"/>
          </a:xfrm>
          <a:prstGeom prst="rect">
            <a:avLst/>
          </a:prstGeom>
          <a:noFill/>
        </p:spPr>
        <p:txBody>
          <a:bodyPr wrap="square" rtlCol="0">
            <a:spAutoFit/>
          </a:bodyPr>
          <a:lstStyle/>
          <a:p>
            <a:r>
              <a:rPr lang="en-US" sz="1600" dirty="0">
                <a:hlinkClick r:id="rId3"/>
              </a:rPr>
              <a:t>https://learn.ligonier.org/articles/dispensationalism</a:t>
            </a:r>
            <a:r>
              <a:rPr lang="en-US" sz="1600" dirty="0"/>
              <a:t> </a:t>
            </a:r>
          </a:p>
        </p:txBody>
      </p:sp>
    </p:spTree>
    <p:extLst>
      <p:ext uri="{BB962C8B-B14F-4D97-AF65-F5344CB8AC3E}">
        <p14:creationId xmlns:p14="http://schemas.microsoft.com/office/powerpoint/2010/main" val="3962128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276ABA67-718F-ABD9-3B2A-CD39B2A2D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8FDF-6A0A-3A0B-035B-3146566C6750}"/>
              </a:ext>
            </a:extLst>
          </p:cNvPr>
          <p:cNvSpPr>
            <a:spLocks noGrp="1"/>
          </p:cNvSpPr>
          <p:nvPr>
            <p:ph type="title"/>
          </p:nvPr>
        </p:nvSpPr>
        <p:spPr>
          <a:xfrm>
            <a:off x="0" y="0"/>
            <a:ext cx="12192000" cy="717055"/>
          </a:xfrm>
        </p:spPr>
        <p:txBody>
          <a:bodyPr>
            <a:noAutofit/>
          </a:bodyPr>
          <a:lstStyle/>
          <a:p>
            <a:pPr algn="ct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The </a:t>
            </a: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Unity</a:t>
            </a: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 of the People of God in the New Covenant</a:t>
            </a:r>
            <a:endParaRPr lang="en-US" sz="6000" b="1" dirty="0"/>
          </a:p>
        </p:txBody>
      </p:sp>
      <p:sp>
        <p:nvSpPr>
          <p:cNvPr id="3" name="Content Placeholder 2">
            <a:extLst>
              <a:ext uri="{FF2B5EF4-FFF2-40B4-BE49-F238E27FC236}">
                <a16:creationId xmlns:a16="http://schemas.microsoft.com/office/drawing/2014/main" id="{39C90CE0-608A-424E-FFEF-BDF976213FF6}"/>
              </a:ext>
            </a:extLst>
          </p:cNvPr>
          <p:cNvSpPr>
            <a:spLocks noGrp="1"/>
          </p:cNvSpPr>
          <p:nvPr>
            <p:ph idx="4294967295"/>
          </p:nvPr>
        </p:nvSpPr>
        <p:spPr>
          <a:xfrm>
            <a:off x="247475" y="717055"/>
            <a:ext cx="11513890" cy="6140944"/>
          </a:xfrm>
        </p:spPr>
        <p:txBody>
          <a:bodyPr>
            <a:normAutofit fontScale="92500" lnSpcReduction="10000"/>
          </a:bodyPr>
          <a:lstStyle/>
          <a:p>
            <a:r>
              <a:rPr lang="en-US" sz="3200" dirty="0"/>
              <a:t>Ephesians 2:11-19 – </a:t>
            </a:r>
            <a:r>
              <a:rPr lang="en-US" sz="3200" i="1" dirty="0">
                <a:solidFill>
                  <a:srgbClr val="4472C4">
                    <a:lumMod val="75000"/>
                  </a:srgbClr>
                </a:solidFill>
                <a:latin typeface="Cambria" panose="02040503050406030204" pitchFamily="18" charset="0"/>
                <a:ea typeface="Cambria" panose="02040503050406030204" pitchFamily="18" charset="0"/>
              </a:rPr>
              <a:t>Therefore remember that </a:t>
            </a:r>
            <a:r>
              <a:rPr lang="en-US" sz="3200" b="1" i="1" dirty="0">
                <a:solidFill>
                  <a:srgbClr val="4472C4">
                    <a:lumMod val="75000"/>
                  </a:srgbClr>
                </a:solidFill>
                <a:latin typeface="Cambria" panose="02040503050406030204" pitchFamily="18" charset="0"/>
                <a:ea typeface="Cambria" panose="02040503050406030204" pitchFamily="18" charset="0"/>
              </a:rPr>
              <a:t>at one time </a:t>
            </a:r>
            <a:r>
              <a:rPr lang="en-US" sz="3200" i="1" dirty="0">
                <a:solidFill>
                  <a:srgbClr val="4472C4">
                    <a:lumMod val="75000"/>
                  </a:srgbClr>
                </a:solidFill>
                <a:latin typeface="Cambria" panose="02040503050406030204" pitchFamily="18" charset="0"/>
                <a:ea typeface="Cambria" panose="02040503050406030204" pitchFamily="18" charset="0"/>
              </a:rPr>
              <a:t>you Gentiles … were … </a:t>
            </a:r>
            <a:r>
              <a:rPr lang="en-US" sz="3200" b="1" i="1" dirty="0">
                <a:solidFill>
                  <a:srgbClr val="4472C4">
                    <a:lumMod val="75000"/>
                  </a:srgbClr>
                </a:solidFill>
                <a:latin typeface="Cambria" panose="02040503050406030204" pitchFamily="18" charset="0"/>
                <a:ea typeface="Cambria" panose="02040503050406030204" pitchFamily="18" charset="0"/>
              </a:rPr>
              <a:t>separated</a:t>
            </a:r>
            <a:r>
              <a:rPr lang="en-US" sz="3200" i="1" dirty="0">
                <a:solidFill>
                  <a:srgbClr val="4472C4">
                    <a:lumMod val="75000"/>
                  </a:srgbClr>
                </a:solidFill>
                <a:latin typeface="Cambria" panose="02040503050406030204" pitchFamily="18" charset="0"/>
                <a:ea typeface="Cambria" panose="02040503050406030204" pitchFamily="18" charset="0"/>
              </a:rPr>
              <a:t> from Christ, </a:t>
            </a:r>
            <a:r>
              <a:rPr lang="en-US" sz="3200" b="1" i="1" dirty="0">
                <a:solidFill>
                  <a:srgbClr val="4472C4">
                    <a:lumMod val="75000"/>
                  </a:srgbClr>
                </a:solidFill>
                <a:latin typeface="Cambria" panose="02040503050406030204" pitchFamily="18" charset="0"/>
                <a:ea typeface="Cambria" panose="02040503050406030204" pitchFamily="18" charset="0"/>
              </a:rPr>
              <a:t>alienated from the commonwealth of Israel</a:t>
            </a:r>
            <a:r>
              <a:rPr lang="en-US" sz="3200" i="1" dirty="0">
                <a:solidFill>
                  <a:srgbClr val="4472C4">
                    <a:lumMod val="75000"/>
                  </a:srgbClr>
                </a:solidFill>
                <a:latin typeface="Cambria" panose="02040503050406030204" pitchFamily="18" charset="0"/>
                <a:ea typeface="Cambria" panose="02040503050406030204" pitchFamily="18" charset="0"/>
              </a:rPr>
              <a:t> and strangers to the covenants of promise, having no hope and without God in the world. </a:t>
            </a:r>
            <a:r>
              <a:rPr lang="en-US" sz="3200" b="1" i="1" dirty="0">
                <a:solidFill>
                  <a:srgbClr val="4472C4">
                    <a:lumMod val="75000"/>
                  </a:srgbClr>
                </a:solidFill>
                <a:latin typeface="Cambria" panose="02040503050406030204" pitchFamily="18" charset="0"/>
                <a:ea typeface="Cambria" panose="02040503050406030204" pitchFamily="18" charset="0"/>
              </a:rPr>
              <a:t>But now in Christ Jesus you who once were far off have been brought near by the blood of Christ</a:t>
            </a:r>
            <a:r>
              <a:rPr lang="en-US" sz="3200" i="1" dirty="0">
                <a:solidFill>
                  <a:srgbClr val="4472C4">
                    <a:lumMod val="75000"/>
                  </a:srgbClr>
                </a:solidFill>
                <a:latin typeface="Cambria" panose="02040503050406030204" pitchFamily="18" charset="0"/>
                <a:ea typeface="Cambria" panose="02040503050406030204" pitchFamily="18" charset="0"/>
              </a:rPr>
              <a:t>. For he himself is our peace, </a:t>
            </a:r>
            <a:r>
              <a:rPr lang="en-US" sz="3200" b="1" i="1" dirty="0">
                <a:solidFill>
                  <a:srgbClr val="4472C4">
                    <a:lumMod val="75000"/>
                  </a:srgbClr>
                </a:solidFill>
                <a:latin typeface="Cambria" panose="02040503050406030204" pitchFamily="18" charset="0"/>
                <a:ea typeface="Cambria" panose="02040503050406030204" pitchFamily="18" charset="0"/>
              </a:rPr>
              <a:t>who has made us both one</a:t>
            </a:r>
            <a:r>
              <a:rPr lang="en-US" sz="3200" i="1" dirty="0">
                <a:solidFill>
                  <a:srgbClr val="4472C4">
                    <a:lumMod val="75000"/>
                  </a:srgbClr>
                </a:solidFill>
                <a:latin typeface="Cambria" panose="02040503050406030204" pitchFamily="18" charset="0"/>
                <a:ea typeface="Cambria" panose="02040503050406030204" pitchFamily="18" charset="0"/>
              </a:rPr>
              <a:t> and has broken down in his flesh the dividing wall of hostility by abolishing the law of commandments expressed in ordinances, </a:t>
            </a:r>
            <a:r>
              <a:rPr lang="en-US" sz="3200" b="1" i="1" dirty="0">
                <a:solidFill>
                  <a:srgbClr val="4472C4">
                    <a:lumMod val="75000"/>
                  </a:srgbClr>
                </a:solidFill>
                <a:latin typeface="Cambria" panose="02040503050406030204" pitchFamily="18" charset="0"/>
                <a:ea typeface="Cambria" panose="02040503050406030204" pitchFamily="18" charset="0"/>
              </a:rPr>
              <a:t>that he might create in himself one new man in place of the two, so making peace, and might reconcile us both to God in one body </a:t>
            </a:r>
            <a:r>
              <a:rPr lang="en-US" sz="3200" i="1" dirty="0">
                <a:solidFill>
                  <a:srgbClr val="4472C4">
                    <a:lumMod val="75000"/>
                  </a:srgbClr>
                </a:solidFill>
                <a:latin typeface="Cambria" panose="02040503050406030204" pitchFamily="18" charset="0"/>
                <a:ea typeface="Cambria" panose="02040503050406030204" pitchFamily="18" charset="0"/>
              </a:rPr>
              <a:t>through the cross, thereby killing the hostility. And he came and preached peace to you who were far off and peace to those who were near. For through him we both have access in one Spirit to the Father. So then you are no longer strangers and aliens, but you are fellow citizens with the saints and members of the household of God.</a:t>
            </a:r>
            <a:endParaRPr lang="en-US" sz="3200" i="1" dirty="0">
              <a:solidFill>
                <a:srgbClr val="0033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83055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D5FCB3F1-E6B7-4C2E-D822-53D120575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98660-B134-41B3-08B1-29AFE124D5D4}"/>
              </a:ext>
            </a:extLst>
          </p:cNvPr>
          <p:cNvSpPr>
            <a:spLocks noGrp="1"/>
          </p:cNvSpPr>
          <p:nvPr>
            <p:ph type="title"/>
          </p:nvPr>
        </p:nvSpPr>
        <p:spPr>
          <a:xfrm>
            <a:off x="0" y="12247"/>
            <a:ext cx="12192000" cy="717055"/>
          </a:xfrm>
        </p:spPr>
        <p:txBody>
          <a:bodyPr>
            <a:noAutofit/>
          </a:bodyPr>
          <a:lstStyle/>
          <a:p>
            <a:pPr algn="ctr"/>
            <a:r>
              <a:rPr kumimoji="0" lang="en-US" sz="5400" b="1" i="0" u="none" strike="noStrike" kern="1200" cap="none" spc="0" normalizeH="0" baseline="0" noProof="0" dirty="0">
                <a:ln>
                  <a:noFill/>
                </a:ln>
                <a:solidFill>
                  <a:prstClr val="black"/>
                </a:solidFill>
                <a:effectLst/>
                <a:uLnTx/>
                <a:uFillTx/>
                <a:latin typeface="Calibri Light" panose="020F0302020204030204"/>
                <a:ea typeface="+mj-ea"/>
                <a:cs typeface="+mj-cs"/>
              </a:rPr>
              <a:t>Covenant Theology</a:t>
            </a:r>
            <a:endParaRPr lang="en-US" sz="7200" b="1" dirty="0"/>
          </a:p>
        </p:txBody>
      </p:sp>
      <p:sp>
        <p:nvSpPr>
          <p:cNvPr id="3" name="Content Placeholder 2">
            <a:extLst>
              <a:ext uri="{FF2B5EF4-FFF2-40B4-BE49-F238E27FC236}">
                <a16:creationId xmlns:a16="http://schemas.microsoft.com/office/drawing/2014/main" id="{1798F176-4208-FA8E-B071-E204A23E309C}"/>
              </a:ext>
            </a:extLst>
          </p:cNvPr>
          <p:cNvSpPr>
            <a:spLocks noGrp="1"/>
          </p:cNvSpPr>
          <p:nvPr>
            <p:ph idx="4294967295"/>
          </p:nvPr>
        </p:nvSpPr>
        <p:spPr>
          <a:xfrm>
            <a:off x="212641" y="729302"/>
            <a:ext cx="11513890" cy="5820921"/>
          </a:xfrm>
        </p:spPr>
        <p:txBody>
          <a:bodyPr>
            <a:normAutofit fontScale="25000" lnSpcReduction="20000"/>
          </a:bodyPr>
          <a:lstStyle/>
          <a:p>
            <a:r>
              <a:rPr lang="en-US" sz="12800" b="1" dirty="0"/>
              <a:t>Covenant theology</a:t>
            </a:r>
            <a:r>
              <a:rPr lang="en-US" sz="12800" dirty="0"/>
              <a:t> is a Reformed hermeneutical framework that interprets Scripture through its covenantal structure of its own making.</a:t>
            </a:r>
          </a:p>
          <a:p>
            <a:r>
              <a:rPr lang="en-US" sz="12800" b="1" dirty="0"/>
              <a:t>Covenant theology</a:t>
            </a:r>
            <a:r>
              <a:rPr lang="en-US" sz="12800" dirty="0"/>
              <a:t> teaches that there are </a:t>
            </a:r>
            <a:r>
              <a:rPr lang="en-US" sz="12800" b="1" dirty="0"/>
              <a:t>three overarching covenants</a:t>
            </a:r>
            <a:r>
              <a:rPr lang="en-US" sz="12800" dirty="0"/>
              <a:t>:</a:t>
            </a:r>
          </a:p>
          <a:p>
            <a:pPr lvl="1"/>
            <a:r>
              <a:rPr lang="en-US" sz="11200" b="1" dirty="0"/>
              <a:t>Covenant of Redemption</a:t>
            </a:r>
            <a:r>
              <a:rPr lang="en-US" sz="11200" dirty="0"/>
              <a:t> – An eternal, </a:t>
            </a:r>
            <a:r>
              <a:rPr lang="en-US" sz="11200" dirty="0" err="1"/>
              <a:t>intratrinitarian</a:t>
            </a:r>
            <a:r>
              <a:rPr lang="en-US" sz="11200" dirty="0"/>
              <a:t> covenant in which the Father chose a people, the Son agreed to redeem them through His obedience, death, and resurrection, and the Spirit applies that redemption, with all three persons involved in every aspect.</a:t>
            </a:r>
          </a:p>
          <a:p>
            <a:pPr lvl="1"/>
            <a:r>
              <a:rPr lang="en-US" sz="11200" b="1" dirty="0"/>
              <a:t>Covenant of Works</a:t>
            </a:r>
            <a:r>
              <a:rPr lang="en-US" sz="11200" dirty="0"/>
              <a:t> – Made with Adam as the federal head of humanity. Perfect obedience would have resulted in eternal life for all; Adam’s disobedience is imputed to humanity, resulting in sin and estrangement. The covenant’s demands remain in force for all people.</a:t>
            </a:r>
          </a:p>
          <a:p>
            <a:pPr lvl="1"/>
            <a:r>
              <a:rPr lang="en-US" sz="11200" b="1" dirty="0"/>
              <a:t>Covenant of Grace</a:t>
            </a:r>
            <a:r>
              <a:rPr lang="en-US" sz="11200" dirty="0"/>
              <a:t> – Established after the Fall, in which God graciously saves sinners through Jesus Christ. Salvation is received by faith alone, which produces obedience. This covenant is gracious because Christ fulfills the covenant of works on behalf of His people.</a:t>
            </a:r>
          </a:p>
          <a:p>
            <a:endParaRPr lang="en-US" sz="3600" dirty="0">
              <a:latin typeface="Calibri" pitchFamily="34" charset="0"/>
            </a:endParaRPr>
          </a:p>
        </p:txBody>
      </p:sp>
      <p:sp>
        <p:nvSpPr>
          <p:cNvPr id="4" name="TextBox 3">
            <a:extLst>
              <a:ext uri="{FF2B5EF4-FFF2-40B4-BE49-F238E27FC236}">
                <a16:creationId xmlns:a16="http://schemas.microsoft.com/office/drawing/2014/main" id="{554F8718-C209-BD18-0E12-827BAAEBA60C}"/>
              </a:ext>
            </a:extLst>
          </p:cNvPr>
          <p:cNvSpPr txBox="1"/>
          <p:nvPr/>
        </p:nvSpPr>
        <p:spPr>
          <a:xfrm>
            <a:off x="0" y="6550223"/>
            <a:ext cx="12192000" cy="338554"/>
          </a:xfrm>
          <a:prstGeom prst="rect">
            <a:avLst/>
          </a:prstGeom>
          <a:noFill/>
        </p:spPr>
        <p:txBody>
          <a:bodyPr wrap="square" rtlCol="0">
            <a:spAutoFit/>
          </a:bodyPr>
          <a:lstStyle/>
          <a:p>
            <a:r>
              <a:rPr lang="en-US" sz="1600" dirty="0">
                <a:hlinkClick r:id="rId3"/>
              </a:rPr>
              <a:t>https://learn.ligonier.org/guides/covenant-theology</a:t>
            </a:r>
            <a:r>
              <a:rPr lang="en-US" sz="1600" dirty="0"/>
              <a:t> </a:t>
            </a:r>
          </a:p>
        </p:txBody>
      </p:sp>
    </p:spTree>
    <p:extLst>
      <p:ext uri="{BB962C8B-B14F-4D97-AF65-F5344CB8AC3E}">
        <p14:creationId xmlns:p14="http://schemas.microsoft.com/office/powerpoint/2010/main" val="2009565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A4B976C7-FB46-4DA7-505E-8DCBC2351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9F027-F85F-6BFD-62FC-9C0C8A6DE8F6}"/>
              </a:ext>
            </a:extLst>
          </p:cNvPr>
          <p:cNvSpPr>
            <a:spLocks noGrp="1"/>
          </p:cNvSpPr>
          <p:nvPr>
            <p:ph type="title"/>
          </p:nvPr>
        </p:nvSpPr>
        <p:spPr>
          <a:xfrm>
            <a:off x="0" y="1"/>
            <a:ext cx="12192000" cy="883919"/>
          </a:xfrm>
        </p:spPr>
        <p:txBody>
          <a:bodyPr>
            <a:noAutofit/>
          </a:bodyPr>
          <a:lstStyle/>
          <a:p>
            <a:pPr algn="ctr"/>
            <a:r>
              <a:rPr lang="en-US" sz="5400" b="1" dirty="0">
                <a:solidFill>
                  <a:prstClr val="black"/>
                </a:solidFill>
              </a:rPr>
              <a:t>Covenant Theology</a:t>
            </a:r>
            <a:r>
              <a:rPr kumimoji="0" lang="en-US" sz="5400" b="1" i="0" u="none" strike="noStrike" kern="1200" cap="none" spc="0" normalizeH="0" baseline="0" noProof="0" dirty="0">
                <a:ln>
                  <a:noFill/>
                </a:ln>
                <a:solidFill>
                  <a:prstClr val="black"/>
                </a:solidFill>
                <a:effectLst/>
                <a:uLnTx/>
                <a:uFillTx/>
                <a:latin typeface="Calibri Light" panose="020F0302020204030204"/>
                <a:ea typeface="+mj-ea"/>
                <a:cs typeface="+mj-cs"/>
              </a:rPr>
              <a:t> Chart</a:t>
            </a:r>
            <a:endParaRPr lang="en-US" sz="7200" b="1" dirty="0"/>
          </a:p>
        </p:txBody>
      </p:sp>
      <p:sp>
        <p:nvSpPr>
          <p:cNvPr id="4" name="TextBox 3">
            <a:extLst>
              <a:ext uri="{FF2B5EF4-FFF2-40B4-BE49-F238E27FC236}">
                <a16:creationId xmlns:a16="http://schemas.microsoft.com/office/drawing/2014/main" id="{2022435B-37CA-3C2C-0CBE-514C763AD72F}"/>
              </a:ext>
            </a:extLst>
          </p:cNvPr>
          <p:cNvSpPr txBox="1"/>
          <p:nvPr/>
        </p:nvSpPr>
        <p:spPr>
          <a:xfrm>
            <a:off x="0" y="6550223"/>
            <a:ext cx="12192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https://westportexperiment.com/wp-content/uploads/2022/03/wcf-07-the-covenants.jpg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8D8973FB-B6A6-6864-F246-706105953A36}"/>
              </a:ext>
            </a:extLst>
          </p:cNvPr>
          <p:cNvPicPr>
            <a:picLocks noChangeAspect="1"/>
          </p:cNvPicPr>
          <p:nvPr/>
        </p:nvPicPr>
        <p:blipFill>
          <a:blip r:embed="rId4"/>
          <a:stretch>
            <a:fillRect/>
          </a:stretch>
        </p:blipFill>
        <p:spPr>
          <a:xfrm>
            <a:off x="1778466" y="831367"/>
            <a:ext cx="8594521" cy="5718856"/>
          </a:xfrm>
          <a:prstGeom prst="rect">
            <a:avLst/>
          </a:prstGeom>
        </p:spPr>
      </p:pic>
    </p:spTree>
    <p:extLst>
      <p:ext uri="{BB962C8B-B14F-4D97-AF65-F5344CB8AC3E}">
        <p14:creationId xmlns:p14="http://schemas.microsoft.com/office/powerpoint/2010/main" val="113123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7B345676-0068-390E-B0ED-0F49265C3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2CEAE-45DC-A11C-00AB-65CFF007970E}"/>
              </a:ext>
            </a:extLst>
          </p:cNvPr>
          <p:cNvSpPr>
            <a:spLocks noGrp="1"/>
          </p:cNvSpPr>
          <p:nvPr>
            <p:ph type="title"/>
          </p:nvPr>
        </p:nvSpPr>
        <p:spPr>
          <a:xfrm>
            <a:off x="0" y="1"/>
            <a:ext cx="12192000" cy="618564"/>
          </a:xfrm>
        </p:spPr>
        <p:txBody>
          <a:bodyPr>
            <a:noAutofit/>
          </a:bodyPr>
          <a:lstStyle/>
          <a:p>
            <a:pPr algn="ctr"/>
            <a:r>
              <a:rPr kumimoji="0" lang="en-US" sz="5400" b="1" i="0" u="none" strike="noStrike" kern="1200" cap="none" spc="0" normalizeH="0" baseline="0" noProof="0" dirty="0">
                <a:ln>
                  <a:noFill/>
                </a:ln>
                <a:solidFill>
                  <a:prstClr val="black"/>
                </a:solidFill>
                <a:effectLst/>
                <a:uLnTx/>
                <a:uFillTx/>
                <a:latin typeface="Calibri Light" panose="020F0302020204030204"/>
                <a:ea typeface="+mj-ea"/>
                <a:cs typeface="+mj-cs"/>
              </a:rPr>
              <a:t>Problems With Covenant Theology</a:t>
            </a:r>
            <a:endParaRPr lang="en-US" sz="7200" b="1" dirty="0"/>
          </a:p>
        </p:txBody>
      </p:sp>
      <p:sp>
        <p:nvSpPr>
          <p:cNvPr id="3" name="Content Placeholder 2">
            <a:extLst>
              <a:ext uri="{FF2B5EF4-FFF2-40B4-BE49-F238E27FC236}">
                <a16:creationId xmlns:a16="http://schemas.microsoft.com/office/drawing/2014/main" id="{C23D5268-DDEE-3048-EA1D-58930B163EBA}"/>
              </a:ext>
            </a:extLst>
          </p:cNvPr>
          <p:cNvSpPr>
            <a:spLocks noGrp="1"/>
          </p:cNvSpPr>
          <p:nvPr>
            <p:ph type="body" sz="quarter" idx="13"/>
          </p:nvPr>
        </p:nvSpPr>
        <p:spPr>
          <a:xfrm>
            <a:off x="699247" y="690283"/>
            <a:ext cx="10552113" cy="5859940"/>
          </a:xfrm>
        </p:spPr>
        <p:txBody>
          <a:bodyPr>
            <a:normAutofit lnSpcReduction="10000"/>
          </a:bodyPr>
          <a:lstStyle/>
          <a:p>
            <a:r>
              <a:rPr lang="en-US" sz="3200" dirty="0"/>
              <a:t>One problem with Covenant Theology is that it reads a number of theological ideas into scripture that are not specifically stated.</a:t>
            </a:r>
          </a:p>
          <a:p>
            <a:r>
              <a:rPr lang="en-US" sz="3200" dirty="0"/>
              <a:t>For example, it claims to see theological “covenants” that the scriptures never mention, but then turns around and refers to the covenants </a:t>
            </a:r>
            <a:r>
              <a:rPr lang="en-US" sz="3200" b="1" i="1" dirty="0"/>
              <a:t>actually</a:t>
            </a:r>
            <a:r>
              <a:rPr lang="en-US" sz="3200" dirty="0"/>
              <a:t> given in the Bible as “administrations” of their </a:t>
            </a:r>
            <a:r>
              <a:rPr lang="en-US" sz="3200" b="1" i="1" dirty="0"/>
              <a:t>made-up</a:t>
            </a:r>
            <a:r>
              <a:rPr lang="en-US" sz="3200" dirty="0"/>
              <a:t> covenants.</a:t>
            </a:r>
          </a:p>
          <a:p>
            <a:r>
              <a:rPr lang="en-US" sz="3200" dirty="0"/>
              <a:t>But the </a:t>
            </a:r>
            <a:r>
              <a:rPr lang="en-US" sz="3200" b="1" i="1" dirty="0"/>
              <a:t>biggest</a:t>
            </a:r>
            <a:r>
              <a:rPr lang="en-US" sz="3200" dirty="0"/>
              <a:t> problem I have with Covenant Theology is that, by viewing all of the biblical covenants as being a part of a bigger “Covenant of Grace”, there is a strong tendency on the part of Covenant theologians to blur the distinctions that exist between the biblical covenants – something the Bible itself is careful not to do.  </a:t>
            </a:r>
          </a:p>
          <a:p>
            <a:endParaRPr lang="en-US" sz="900" dirty="0">
              <a:latin typeface="Calibri" pitchFamily="34" charset="0"/>
            </a:endParaRPr>
          </a:p>
        </p:txBody>
      </p:sp>
    </p:spTree>
    <p:extLst>
      <p:ext uri="{BB962C8B-B14F-4D97-AF65-F5344CB8AC3E}">
        <p14:creationId xmlns:p14="http://schemas.microsoft.com/office/powerpoint/2010/main" val="3302644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73E79E6B-5AAF-35ED-16C8-E632CAE19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127E9-01CC-2F40-1296-8C287B168259}"/>
              </a:ext>
            </a:extLst>
          </p:cNvPr>
          <p:cNvSpPr>
            <a:spLocks noGrp="1"/>
          </p:cNvSpPr>
          <p:nvPr>
            <p:ph type="title"/>
          </p:nvPr>
        </p:nvSpPr>
        <p:spPr>
          <a:xfrm>
            <a:off x="0" y="1"/>
            <a:ext cx="12192000" cy="618564"/>
          </a:xfrm>
        </p:spPr>
        <p:txBody>
          <a:bodyPr>
            <a:noAutofit/>
          </a:bodyPr>
          <a:lstStyle/>
          <a:p>
            <a:pPr algn="ctr"/>
            <a:r>
              <a:rPr lang="en-US" sz="5400" b="1" dirty="0">
                <a:solidFill>
                  <a:prstClr val="black"/>
                </a:solidFill>
              </a:rPr>
              <a:t>Problems With Covenant Theology</a:t>
            </a:r>
            <a:endParaRPr lang="en-US" sz="7200" b="1" dirty="0"/>
          </a:p>
        </p:txBody>
      </p:sp>
      <p:sp>
        <p:nvSpPr>
          <p:cNvPr id="3" name="Content Placeholder 2">
            <a:extLst>
              <a:ext uri="{FF2B5EF4-FFF2-40B4-BE49-F238E27FC236}">
                <a16:creationId xmlns:a16="http://schemas.microsoft.com/office/drawing/2014/main" id="{FE93A5B0-B15B-D051-9FDC-A6BFDB942D83}"/>
              </a:ext>
            </a:extLst>
          </p:cNvPr>
          <p:cNvSpPr>
            <a:spLocks noGrp="1"/>
          </p:cNvSpPr>
          <p:nvPr>
            <p:ph type="body" sz="quarter" idx="13"/>
          </p:nvPr>
        </p:nvSpPr>
        <p:spPr>
          <a:xfrm>
            <a:off x="699247" y="690283"/>
            <a:ext cx="10552113" cy="5859940"/>
          </a:xfrm>
        </p:spPr>
        <p:txBody>
          <a:bodyPr>
            <a:normAutofit fontScale="92500" lnSpcReduction="10000"/>
          </a:bodyPr>
          <a:lstStyle/>
          <a:p>
            <a:r>
              <a:rPr lang="en-US" sz="3600" dirty="0"/>
              <a:t>Some examples where we see this blurring of distinctions are:</a:t>
            </a:r>
          </a:p>
          <a:p>
            <a:pPr lvl="1"/>
            <a:r>
              <a:rPr lang="en-US" sz="3200" b="1" i="1" dirty="0"/>
              <a:t>Tithing</a:t>
            </a:r>
            <a:r>
              <a:rPr lang="en-US" sz="3200" dirty="0"/>
              <a:t> – Since tithing took place in earlier “administrations” of the Covenant of Grace (i.e. Abraham tithed, Jacob tithed, Moses prescribed tithing) then it is natural to assume that Cain and Abel must have been required to tithe and that tithing is expected in the final “administration” of the Covenant of Grace (i.e., the New Covenant) </a:t>
            </a:r>
          </a:p>
          <a:p>
            <a:pPr lvl="1"/>
            <a:r>
              <a:rPr lang="en-US" sz="3200" b="1" i="1" dirty="0"/>
              <a:t>Sabbath Keeping </a:t>
            </a:r>
            <a:r>
              <a:rPr lang="en-US" sz="3200" dirty="0"/>
              <a:t>– The “people of God” were commanded to keep the Sabbath in an earlier “administration” of the Covenant of Grace (i.e. Moses prescribed Sabbath-keeping), therefore it’s natural to assume that God expects men in all “administration” of the Covenant of Grace to “keep the Sabbath”.</a:t>
            </a:r>
          </a:p>
          <a:p>
            <a:endParaRPr lang="en-US" sz="800" dirty="0">
              <a:latin typeface="Calibri" pitchFamily="34" charset="0"/>
            </a:endParaRPr>
          </a:p>
        </p:txBody>
      </p:sp>
    </p:spTree>
    <p:extLst>
      <p:ext uri="{BB962C8B-B14F-4D97-AF65-F5344CB8AC3E}">
        <p14:creationId xmlns:p14="http://schemas.microsoft.com/office/powerpoint/2010/main" val="31273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1597D917-66E9-D4E4-68C8-3D307C384D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54F1B-90F5-743B-1265-044C1320CD71}"/>
              </a:ext>
            </a:extLst>
          </p:cNvPr>
          <p:cNvSpPr>
            <a:spLocks noGrp="1"/>
          </p:cNvSpPr>
          <p:nvPr>
            <p:ph type="title"/>
          </p:nvPr>
        </p:nvSpPr>
        <p:spPr>
          <a:xfrm>
            <a:off x="0" y="1"/>
            <a:ext cx="12192000" cy="618564"/>
          </a:xfrm>
        </p:spPr>
        <p:txBody>
          <a:bodyPr>
            <a:noAutofit/>
          </a:bodyPr>
          <a:lstStyle/>
          <a:p>
            <a:pPr algn="ctr"/>
            <a:r>
              <a:rPr lang="en-US" sz="5400" b="1" dirty="0">
                <a:solidFill>
                  <a:prstClr val="black"/>
                </a:solidFill>
              </a:rPr>
              <a:t>Problems With Covenant Theology</a:t>
            </a:r>
            <a:endParaRPr lang="en-US" sz="7200" b="1" dirty="0"/>
          </a:p>
        </p:txBody>
      </p:sp>
      <p:sp>
        <p:nvSpPr>
          <p:cNvPr id="3" name="Content Placeholder 2">
            <a:extLst>
              <a:ext uri="{FF2B5EF4-FFF2-40B4-BE49-F238E27FC236}">
                <a16:creationId xmlns:a16="http://schemas.microsoft.com/office/drawing/2014/main" id="{57648A69-2C5C-F76F-6687-9CB52F1D25CA}"/>
              </a:ext>
            </a:extLst>
          </p:cNvPr>
          <p:cNvSpPr>
            <a:spLocks noGrp="1"/>
          </p:cNvSpPr>
          <p:nvPr>
            <p:ph type="body" sz="quarter" idx="13"/>
          </p:nvPr>
        </p:nvSpPr>
        <p:spPr>
          <a:xfrm>
            <a:off x="200297" y="690282"/>
            <a:ext cx="11647714" cy="6167717"/>
          </a:xfrm>
        </p:spPr>
        <p:txBody>
          <a:bodyPr>
            <a:normAutofit fontScale="92500" lnSpcReduction="10000"/>
          </a:bodyPr>
          <a:lstStyle/>
          <a:p>
            <a:r>
              <a:rPr lang="en-US" sz="3000" dirty="0"/>
              <a:t>What this kind of thinking ultimately leads to is Infant “Baptism”:</a:t>
            </a:r>
          </a:p>
          <a:p>
            <a:r>
              <a:rPr lang="en-US" sz="3000" dirty="0"/>
              <a:t>Since infants were included in the </a:t>
            </a:r>
            <a:r>
              <a:rPr lang="en-US" sz="3000" b="1" i="1" dirty="0"/>
              <a:t>earlier</a:t>
            </a:r>
            <a:r>
              <a:rPr lang="en-US" sz="3000" dirty="0"/>
              <a:t> “administrations” of the Covenant of Grace (i.e. circumcision in the Abrahamic and Mosaic “administrations” of the Covenant of Grace ) then it is only </a:t>
            </a:r>
            <a:r>
              <a:rPr lang="en-US" sz="3000" b="1" i="1" dirty="0"/>
              <a:t>natural</a:t>
            </a:r>
            <a:r>
              <a:rPr lang="en-US" sz="3000" dirty="0"/>
              <a:t> to assume that we should expect to include infants in the </a:t>
            </a:r>
            <a:r>
              <a:rPr lang="en-US" sz="3000" b="1" i="1" dirty="0"/>
              <a:t>final</a:t>
            </a:r>
            <a:r>
              <a:rPr lang="en-US" sz="3000" dirty="0"/>
              <a:t> “administration” of the Covenant of Grace (i.e. infant baptism in the New Covenant)</a:t>
            </a:r>
          </a:p>
          <a:p>
            <a:r>
              <a:rPr lang="en-US" sz="3000" dirty="0"/>
              <a:t>So, following this line of thinking, it seems natural to those attending an Orthodox Presbyterian Church service for the “baptism” of an infant to see the parents being asked:</a:t>
            </a:r>
          </a:p>
          <a:p>
            <a:pPr lvl="1"/>
            <a:r>
              <a:rPr lang="en-US" sz="2600" i="1" dirty="0">
                <a:latin typeface="Cambria" panose="02040503050406030204" pitchFamily="18" charset="0"/>
                <a:ea typeface="Cambria" panose="02040503050406030204" pitchFamily="18" charset="0"/>
              </a:rPr>
              <a:t>Do you acknowledge that, although our children are conceived and born in sin and therefore subject to condemnation, they are </a:t>
            </a:r>
            <a:r>
              <a:rPr lang="en-US" sz="2600" b="1" i="1" dirty="0">
                <a:latin typeface="Cambria" panose="02040503050406030204" pitchFamily="18" charset="0"/>
                <a:ea typeface="Cambria" panose="02040503050406030204" pitchFamily="18" charset="0"/>
              </a:rPr>
              <a:t>holy in Christ</a:t>
            </a:r>
            <a:r>
              <a:rPr lang="en-US" sz="2600" i="1" dirty="0">
                <a:latin typeface="Cambria" panose="02040503050406030204" pitchFamily="18" charset="0"/>
                <a:ea typeface="Cambria" panose="02040503050406030204" pitchFamily="18" charset="0"/>
              </a:rPr>
              <a:t>, and as </a:t>
            </a:r>
            <a:r>
              <a:rPr lang="en-US" sz="2600" b="1" i="1" dirty="0">
                <a:latin typeface="Cambria" panose="02040503050406030204" pitchFamily="18" charset="0"/>
                <a:ea typeface="Cambria" panose="02040503050406030204" pitchFamily="18" charset="0"/>
              </a:rPr>
              <a:t>members of his church</a:t>
            </a:r>
            <a:r>
              <a:rPr lang="en-US" sz="2600" i="1" dirty="0">
                <a:latin typeface="Cambria" panose="02040503050406030204" pitchFamily="18" charset="0"/>
                <a:ea typeface="Cambria" panose="02040503050406030204" pitchFamily="18" charset="0"/>
              </a:rPr>
              <a:t> ought to be baptized? (Trinity Hymnal [Confessional Edition], Philadelphia, 1961, p.667 – emphasis added).</a:t>
            </a:r>
          </a:p>
          <a:p>
            <a:r>
              <a:rPr lang="en-US" sz="3000" dirty="0"/>
              <a:t>To be clear, I realize that not everyone who holds to Covenant Theology believes in infant baptism. But I think that to be consistent in holding to Covenant Theology, you would ultimately have to end up there.</a:t>
            </a:r>
          </a:p>
          <a:p>
            <a:pPr lvl="1"/>
            <a:endParaRPr lang="en-US" dirty="0"/>
          </a:p>
          <a:p>
            <a:endParaRPr lang="en-US" sz="800" dirty="0">
              <a:latin typeface="Calibri" pitchFamily="34" charset="0"/>
            </a:endParaRPr>
          </a:p>
        </p:txBody>
      </p:sp>
    </p:spTree>
    <p:extLst>
      <p:ext uri="{BB962C8B-B14F-4D97-AF65-F5344CB8AC3E}">
        <p14:creationId xmlns:p14="http://schemas.microsoft.com/office/powerpoint/2010/main" val="1553620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66CEDD9C-B753-D6AE-8DA1-2C8FB69E8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46F00-D617-138E-709A-4F6E3D9359B1}"/>
              </a:ext>
            </a:extLst>
          </p:cNvPr>
          <p:cNvSpPr>
            <a:spLocks noGrp="1"/>
          </p:cNvSpPr>
          <p:nvPr>
            <p:ph type="title"/>
          </p:nvPr>
        </p:nvSpPr>
        <p:spPr>
          <a:xfrm>
            <a:off x="0" y="1"/>
            <a:ext cx="12192000" cy="618564"/>
          </a:xfrm>
        </p:spPr>
        <p:txBody>
          <a:bodyPr>
            <a:noAutofit/>
          </a:bodyPr>
          <a:lstStyle/>
          <a:p>
            <a:pPr algn="ctr"/>
            <a:r>
              <a:rPr kumimoji="0" lang="en-US" sz="5400" b="1" i="0" u="none" strike="noStrike" kern="1200" cap="none" spc="0" normalizeH="0" baseline="0" noProof="0" dirty="0">
                <a:ln>
                  <a:noFill/>
                </a:ln>
                <a:solidFill>
                  <a:prstClr val="black"/>
                </a:solidFill>
                <a:effectLst/>
                <a:uLnTx/>
                <a:uFillTx/>
                <a:latin typeface="Calibri Light" panose="020F0302020204030204"/>
                <a:ea typeface="+mj-ea"/>
                <a:cs typeface="+mj-cs"/>
              </a:rPr>
              <a:t>In Summary</a:t>
            </a:r>
            <a:endParaRPr lang="en-US" sz="7200" b="1" dirty="0"/>
          </a:p>
        </p:txBody>
      </p:sp>
      <p:sp>
        <p:nvSpPr>
          <p:cNvPr id="3" name="Content Placeholder 2">
            <a:extLst>
              <a:ext uri="{FF2B5EF4-FFF2-40B4-BE49-F238E27FC236}">
                <a16:creationId xmlns:a16="http://schemas.microsoft.com/office/drawing/2014/main" id="{BC7D8437-3161-1005-F8E3-4695821756AB}"/>
              </a:ext>
            </a:extLst>
          </p:cNvPr>
          <p:cNvSpPr>
            <a:spLocks noGrp="1"/>
          </p:cNvSpPr>
          <p:nvPr>
            <p:ph type="body" sz="quarter" idx="13"/>
          </p:nvPr>
        </p:nvSpPr>
        <p:spPr>
          <a:xfrm>
            <a:off x="699247" y="690282"/>
            <a:ext cx="10552113" cy="6167717"/>
          </a:xfrm>
        </p:spPr>
        <p:txBody>
          <a:bodyPr>
            <a:normAutofit fontScale="85000" lnSpcReduction="20000"/>
          </a:bodyPr>
          <a:lstStyle/>
          <a:p>
            <a:r>
              <a:rPr lang="en-US" sz="3600" dirty="0"/>
              <a:t>While the man-made theological systems </a:t>
            </a:r>
            <a:r>
              <a:rPr lang="en-US" sz="3600" b="1" i="1" dirty="0"/>
              <a:t>may</a:t>
            </a:r>
            <a:r>
              <a:rPr lang="en-US" sz="3600" dirty="0"/>
              <a:t>, at points, offer helpful insights – by </a:t>
            </a:r>
            <a:r>
              <a:rPr lang="en-US" sz="3600" b="1" i="1" dirty="0"/>
              <a:t>adding</a:t>
            </a:r>
            <a:r>
              <a:rPr lang="en-US" sz="3600" dirty="0"/>
              <a:t> to what the scriptures present they end up introducing ideas and practices that are </a:t>
            </a:r>
            <a:r>
              <a:rPr lang="en-US" sz="3600" b="1" i="1" dirty="0"/>
              <a:t>contrary</a:t>
            </a:r>
            <a:r>
              <a:rPr lang="en-US" sz="3600" dirty="0"/>
              <a:t> to scripture.</a:t>
            </a:r>
          </a:p>
          <a:p>
            <a:r>
              <a:rPr lang="en-US" sz="3600" dirty="0"/>
              <a:t>We should instead:</a:t>
            </a:r>
          </a:p>
          <a:p>
            <a:pPr lvl="1"/>
            <a:r>
              <a:rPr lang="en-US" sz="3200" dirty="0"/>
              <a:t>Recognize that man’s relationship with God throughout redemption history has been governed by a series of divine covenants </a:t>
            </a:r>
            <a:r>
              <a:rPr lang="en-US" sz="3200" b="1" i="1" dirty="0"/>
              <a:t>identified in scripture</a:t>
            </a:r>
            <a:r>
              <a:rPr lang="en-US" sz="3200" dirty="0"/>
              <a:t>.</a:t>
            </a:r>
          </a:p>
          <a:p>
            <a:pPr lvl="1"/>
            <a:r>
              <a:rPr lang="en-US" sz="3200" dirty="0"/>
              <a:t>Recognize there is now </a:t>
            </a:r>
            <a:r>
              <a:rPr lang="en-US" sz="3200" b="1" i="1" dirty="0"/>
              <a:t>one</a:t>
            </a:r>
            <a:r>
              <a:rPr lang="en-US" sz="3200" dirty="0"/>
              <a:t> people of God united in Christ (Eph 2:11-19) and that we are now under a </a:t>
            </a:r>
            <a:r>
              <a:rPr lang="en-US" sz="3200" b="1" i="1" dirty="0"/>
              <a:t>New Covenant </a:t>
            </a:r>
            <a:r>
              <a:rPr lang="en-US" sz="3200" dirty="0"/>
              <a:t>that was promised and foreshadowed in earlier covenants and was secured by the precious blood of Christ in his death on the cross </a:t>
            </a:r>
            <a:r>
              <a:rPr lang="en-US" sz="3200" dirty="0">
                <a:latin typeface="Calibri" pitchFamily="34" charset="0"/>
              </a:rPr>
              <a:t>(1 Corinthians 9:19-21; Galatians 6:2)</a:t>
            </a:r>
            <a:r>
              <a:rPr lang="en-US" sz="3200" dirty="0"/>
              <a:t>.</a:t>
            </a:r>
          </a:p>
          <a:p>
            <a:pPr lvl="1"/>
            <a:r>
              <a:rPr lang="en-US" sz="3200" dirty="0"/>
              <a:t>Therefore, should not try to impose on the people of God the laws and requirements of </a:t>
            </a:r>
            <a:r>
              <a:rPr lang="en-US" sz="3200" b="1" i="1" dirty="0"/>
              <a:t>earlier</a:t>
            </a:r>
            <a:r>
              <a:rPr lang="en-US" sz="3200" dirty="0"/>
              <a:t> covenants which were but “</a:t>
            </a:r>
            <a:r>
              <a:rPr lang="en-US" sz="3200" i="1" dirty="0">
                <a:solidFill>
                  <a:schemeClr val="accent1">
                    <a:lumMod val="75000"/>
                  </a:schemeClr>
                </a:solidFill>
                <a:latin typeface="Cambria" panose="02040503050406030204" pitchFamily="18" charset="0"/>
                <a:ea typeface="Cambria" panose="02040503050406030204" pitchFamily="18" charset="0"/>
              </a:rPr>
              <a:t>a shadow</a:t>
            </a:r>
            <a:r>
              <a:rPr lang="en-US" sz="3200" dirty="0"/>
              <a:t>” of the things to come (Colossians 2:14, 16-17 )</a:t>
            </a:r>
          </a:p>
          <a:p>
            <a:pPr lvl="1"/>
            <a:r>
              <a:rPr lang="en-US" sz="3200" dirty="0"/>
              <a:t>Instead, we should recognize that being under a </a:t>
            </a:r>
            <a:r>
              <a:rPr lang="en-US" sz="3200" b="1" i="1" dirty="0"/>
              <a:t>New Covenant </a:t>
            </a:r>
            <a:r>
              <a:rPr lang="en-US" sz="3200" dirty="0"/>
              <a:t>we are to be governed by the “</a:t>
            </a:r>
            <a:r>
              <a:rPr lang="en-US" sz="3200" i="1" dirty="0">
                <a:solidFill>
                  <a:schemeClr val="accent1">
                    <a:lumMod val="75000"/>
                  </a:schemeClr>
                </a:solidFill>
                <a:latin typeface="Cambria" panose="02040503050406030204" pitchFamily="18" charset="0"/>
                <a:ea typeface="Cambria" panose="02040503050406030204" pitchFamily="18" charset="0"/>
              </a:rPr>
              <a:t>Law of Christ</a:t>
            </a:r>
            <a:r>
              <a:rPr lang="en-US" sz="3200" dirty="0"/>
              <a:t>” given in these “</a:t>
            </a:r>
            <a:r>
              <a:rPr lang="en-US" sz="3200" i="1" dirty="0">
                <a:solidFill>
                  <a:schemeClr val="accent1">
                    <a:lumMod val="75000"/>
                  </a:schemeClr>
                </a:solidFill>
                <a:latin typeface="Cambria" panose="02040503050406030204" pitchFamily="18" charset="0"/>
                <a:ea typeface="Cambria" panose="02040503050406030204" pitchFamily="18" charset="0"/>
              </a:rPr>
              <a:t>last days</a:t>
            </a:r>
            <a:r>
              <a:rPr lang="en-US" sz="3200" dirty="0"/>
              <a:t>” (Heb 1:1-2) through Christ and his apostles. </a:t>
            </a:r>
          </a:p>
          <a:p>
            <a:endParaRPr lang="en-US" sz="800" dirty="0">
              <a:latin typeface="Calibri" pitchFamily="34" charset="0"/>
            </a:endParaRPr>
          </a:p>
        </p:txBody>
      </p:sp>
    </p:spTree>
    <p:extLst>
      <p:ext uri="{BB962C8B-B14F-4D97-AF65-F5344CB8AC3E}">
        <p14:creationId xmlns:p14="http://schemas.microsoft.com/office/powerpoint/2010/main" val="1602316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C3B519D3-3BCE-4AD6-42DD-4F8E2E6DD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CA3A6-5608-D785-BD3A-E855EC3743AE}"/>
              </a:ext>
            </a:extLst>
          </p:cNvPr>
          <p:cNvSpPr>
            <a:spLocks noGrp="1"/>
          </p:cNvSpPr>
          <p:nvPr>
            <p:ph type="title"/>
          </p:nvPr>
        </p:nvSpPr>
        <p:spPr>
          <a:xfrm>
            <a:off x="0" y="63121"/>
            <a:ext cx="12192000" cy="717055"/>
          </a:xfrm>
        </p:spPr>
        <p:txBody>
          <a:bodyPr>
            <a:noAutofit/>
          </a:bodyPr>
          <a:lstStyle/>
          <a:p>
            <a:pPr algn="ctr"/>
            <a:r>
              <a:rPr lang="en-US" sz="5400" b="1" dirty="0"/>
              <a:t>The Major Covenants in the Bible</a:t>
            </a:r>
          </a:p>
        </p:txBody>
      </p:sp>
      <p:sp>
        <p:nvSpPr>
          <p:cNvPr id="3" name="Content Placeholder 2">
            <a:extLst>
              <a:ext uri="{FF2B5EF4-FFF2-40B4-BE49-F238E27FC236}">
                <a16:creationId xmlns:a16="http://schemas.microsoft.com/office/drawing/2014/main" id="{47E7267B-DF91-BD22-F314-B0F60E4F3FFE}"/>
              </a:ext>
            </a:extLst>
          </p:cNvPr>
          <p:cNvSpPr>
            <a:spLocks noGrp="1"/>
          </p:cNvSpPr>
          <p:nvPr>
            <p:ph idx="4294967295"/>
          </p:nvPr>
        </p:nvSpPr>
        <p:spPr>
          <a:xfrm>
            <a:off x="247475" y="886691"/>
            <a:ext cx="11513890" cy="5971309"/>
          </a:xfrm>
        </p:spPr>
        <p:txBody>
          <a:bodyPr>
            <a:normAutofit/>
          </a:bodyPr>
          <a:lstStyle/>
          <a:p>
            <a:r>
              <a:rPr lang="en-US" sz="4000" dirty="0"/>
              <a:t>Noahic (Genesis 9:8-17)</a:t>
            </a:r>
          </a:p>
          <a:p>
            <a:r>
              <a:rPr lang="en-US" sz="4000" dirty="0"/>
              <a:t>Abrahamic (Genesis 12-17)</a:t>
            </a:r>
          </a:p>
          <a:p>
            <a:r>
              <a:rPr lang="en-US" sz="4000" dirty="0"/>
              <a:t>Mosaic (Exodus 19-24)</a:t>
            </a:r>
          </a:p>
          <a:p>
            <a:r>
              <a:rPr lang="en-US" sz="4000" dirty="0"/>
              <a:t>Davidic (2 Samuel 23:5, Psalm 89:3)</a:t>
            </a:r>
          </a:p>
          <a:p>
            <a:r>
              <a:rPr lang="en-US" sz="4000" dirty="0"/>
              <a:t>New (Jer.31:31-34 ; Heb.7-13; 2 Cor.3:6-18)</a:t>
            </a:r>
          </a:p>
          <a:p>
            <a:pPr lvl="1"/>
            <a:endParaRPr lang="en-US" sz="3200" dirty="0"/>
          </a:p>
        </p:txBody>
      </p:sp>
    </p:spTree>
    <p:extLst>
      <p:ext uri="{BB962C8B-B14F-4D97-AF65-F5344CB8AC3E}">
        <p14:creationId xmlns:p14="http://schemas.microsoft.com/office/powerpoint/2010/main" val="572677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9AB204E7-C051-788A-E708-82820F17D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6CD46-1478-FB27-E431-1F3490D04A82}"/>
              </a:ext>
            </a:extLst>
          </p:cNvPr>
          <p:cNvSpPr>
            <a:spLocks noGrp="1"/>
          </p:cNvSpPr>
          <p:nvPr>
            <p:ph type="title"/>
          </p:nvPr>
        </p:nvSpPr>
        <p:spPr>
          <a:xfrm>
            <a:off x="0" y="63121"/>
            <a:ext cx="12192000" cy="717055"/>
          </a:xfrm>
        </p:spPr>
        <p:txBody>
          <a:bodyPr>
            <a:noAutofit/>
          </a:bodyPr>
          <a:lstStyle/>
          <a:p>
            <a:pPr algn="ctr"/>
            <a:r>
              <a:rPr lang="en-US" sz="6000" b="1" dirty="0"/>
              <a:t>The Noahic Covenant</a:t>
            </a:r>
          </a:p>
        </p:txBody>
      </p:sp>
      <p:sp>
        <p:nvSpPr>
          <p:cNvPr id="3" name="Content Placeholder 2">
            <a:extLst>
              <a:ext uri="{FF2B5EF4-FFF2-40B4-BE49-F238E27FC236}">
                <a16:creationId xmlns:a16="http://schemas.microsoft.com/office/drawing/2014/main" id="{6B329D70-F286-5AA7-8F46-95A7E3F10913}"/>
              </a:ext>
            </a:extLst>
          </p:cNvPr>
          <p:cNvSpPr>
            <a:spLocks noGrp="1"/>
          </p:cNvSpPr>
          <p:nvPr>
            <p:ph idx="4294967295"/>
          </p:nvPr>
        </p:nvSpPr>
        <p:spPr>
          <a:xfrm>
            <a:off x="247475" y="780177"/>
            <a:ext cx="11513890" cy="6014702"/>
          </a:xfrm>
        </p:spPr>
        <p:txBody>
          <a:bodyPr>
            <a:normAutofit lnSpcReduction="10000"/>
          </a:bodyPr>
          <a:lstStyle/>
          <a:p>
            <a:r>
              <a:rPr lang="en-US" sz="3600" b="1" dirty="0">
                <a:latin typeface="Calibri" pitchFamily="34" charset="0"/>
              </a:rPr>
              <a:t>Description:</a:t>
            </a:r>
            <a:r>
              <a:rPr lang="en-US" sz="3600" dirty="0">
                <a:latin typeface="Calibri" pitchFamily="34" charset="0"/>
              </a:rPr>
              <a:t> A divine promise to never again destroy the entire earth and kill all living things with a flood.</a:t>
            </a:r>
          </a:p>
          <a:p>
            <a:r>
              <a:rPr lang="en-US" sz="3600" b="1" dirty="0">
                <a:latin typeface="Calibri" pitchFamily="34" charset="0"/>
              </a:rPr>
              <a:t>Made with: </a:t>
            </a:r>
            <a:r>
              <a:rPr lang="en-US" sz="3600" dirty="0">
                <a:latin typeface="Calibri" pitchFamily="34" charset="0"/>
              </a:rPr>
              <a:t>Noah, his descendants, and every living thing on the earth</a:t>
            </a:r>
          </a:p>
          <a:p>
            <a:r>
              <a:rPr lang="en-US" sz="3600" b="1" dirty="0">
                <a:latin typeface="Calibri" pitchFamily="34" charset="0"/>
              </a:rPr>
              <a:t>Sign: </a:t>
            </a:r>
            <a:r>
              <a:rPr lang="en-US" sz="3600" dirty="0">
                <a:latin typeface="Calibri" pitchFamily="34" charset="0"/>
              </a:rPr>
              <a:t>Rainbow</a:t>
            </a:r>
          </a:p>
          <a:p>
            <a:r>
              <a:rPr lang="en-US" sz="3600" b="1" dirty="0">
                <a:latin typeface="Calibri" pitchFamily="34" charset="0"/>
              </a:rPr>
              <a:t>Key Scripture:</a:t>
            </a:r>
            <a:endParaRPr lang="en-US" sz="3600" dirty="0">
              <a:latin typeface="Calibri" pitchFamily="34" charset="0"/>
            </a:endParaRPr>
          </a:p>
          <a:p>
            <a:pPr lvl="1"/>
            <a:r>
              <a:rPr lang="en-US" sz="3200" dirty="0">
                <a:latin typeface="Calibri" pitchFamily="34" charset="0"/>
              </a:rPr>
              <a:t>Genesis 9:8-13 – </a:t>
            </a:r>
            <a:r>
              <a:rPr lang="en-US" sz="3200" i="1" dirty="0">
                <a:solidFill>
                  <a:schemeClr val="accent1">
                    <a:lumMod val="75000"/>
                  </a:schemeClr>
                </a:solidFill>
                <a:latin typeface="Cambria" panose="02040503050406030204" pitchFamily="18" charset="0"/>
                <a:ea typeface="Cambria" panose="02040503050406030204" pitchFamily="18" charset="0"/>
              </a:rPr>
              <a:t>Then </a:t>
            </a:r>
            <a:r>
              <a:rPr lang="en-US" sz="3200" b="1" i="1" dirty="0">
                <a:solidFill>
                  <a:schemeClr val="accent1">
                    <a:lumMod val="75000"/>
                  </a:schemeClr>
                </a:solidFill>
                <a:latin typeface="Cambria" panose="02040503050406030204" pitchFamily="18" charset="0"/>
                <a:ea typeface="Cambria" panose="02040503050406030204" pitchFamily="18" charset="0"/>
              </a:rPr>
              <a:t>God said to Noah and to his sons </a:t>
            </a:r>
            <a:r>
              <a:rPr lang="en-US" sz="3200" i="1" dirty="0">
                <a:solidFill>
                  <a:schemeClr val="accent1">
                    <a:lumMod val="75000"/>
                  </a:schemeClr>
                </a:solidFill>
                <a:latin typeface="Cambria" panose="02040503050406030204" pitchFamily="18" charset="0"/>
                <a:ea typeface="Cambria" panose="02040503050406030204" pitchFamily="18" charset="0"/>
              </a:rPr>
              <a:t>with him, </a:t>
            </a:r>
            <a:r>
              <a:rPr lang="en-US" sz="3200" i="1" baseline="30000" dirty="0">
                <a:solidFill>
                  <a:schemeClr val="accent1">
                    <a:lumMod val="75000"/>
                  </a:schemeClr>
                </a:solidFill>
                <a:latin typeface="Cambria" panose="02040503050406030204" pitchFamily="18" charset="0"/>
                <a:ea typeface="Cambria" panose="02040503050406030204" pitchFamily="18" charset="0"/>
              </a:rPr>
              <a:t>9</a:t>
            </a:r>
            <a:r>
              <a:rPr lang="en-US" sz="3200" i="1" dirty="0">
                <a:solidFill>
                  <a:schemeClr val="accent1">
                    <a:lumMod val="75000"/>
                  </a:schemeClr>
                </a:solidFill>
                <a:latin typeface="Cambria" panose="02040503050406030204" pitchFamily="18" charset="0"/>
                <a:ea typeface="Cambria" panose="02040503050406030204" pitchFamily="18" charset="0"/>
              </a:rPr>
              <a:t> “Behold, </a:t>
            </a:r>
            <a:r>
              <a:rPr lang="en-US" sz="3200" b="1" i="1" dirty="0">
                <a:solidFill>
                  <a:schemeClr val="accent1">
                    <a:lumMod val="75000"/>
                  </a:schemeClr>
                </a:solidFill>
                <a:latin typeface="Cambria" panose="02040503050406030204" pitchFamily="18" charset="0"/>
                <a:ea typeface="Cambria" panose="02040503050406030204" pitchFamily="18" charset="0"/>
              </a:rPr>
              <a:t>I establish my covenant with you </a:t>
            </a:r>
            <a:r>
              <a:rPr lang="en-US" sz="3200" i="1" dirty="0">
                <a:solidFill>
                  <a:schemeClr val="accent1">
                    <a:lumMod val="75000"/>
                  </a:schemeClr>
                </a:solidFill>
                <a:latin typeface="Cambria" panose="02040503050406030204" pitchFamily="18" charset="0"/>
                <a:ea typeface="Cambria" panose="02040503050406030204" pitchFamily="18" charset="0"/>
              </a:rPr>
              <a:t>and your offspring after you, </a:t>
            </a:r>
            <a:r>
              <a:rPr lang="en-US" sz="3200" i="1" baseline="30000" dirty="0">
                <a:solidFill>
                  <a:schemeClr val="accent1">
                    <a:lumMod val="75000"/>
                  </a:schemeClr>
                </a:solidFill>
                <a:latin typeface="Cambria" panose="02040503050406030204" pitchFamily="18" charset="0"/>
                <a:ea typeface="Cambria" panose="02040503050406030204" pitchFamily="18" charset="0"/>
              </a:rPr>
              <a:t>10</a:t>
            </a:r>
            <a:r>
              <a:rPr lang="en-US" sz="3200" i="1" dirty="0">
                <a:solidFill>
                  <a:schemeClr val="accent1">
                    <a:lumMod val="75000"/>
                  </a:schemeClr>
                </a:solidFill>
                <a:latin typeface="Cambria" panose="02040503050406030204" pitchFamily="18" charset="0"/>
                <a:ea typeface="Cambria" panose="02040503050406030204" pitchFamily="18" charset="0"/>
              </a:rPr>
              <a:t> and with every living creature… that never again shall all flesh be cut off by the waters of the flood, and never again shall there be a flood to destroy the earth…</a:t>
            </a:r>
            <a:r>
              <a:rPr lang="en-US" sz="3200" i="1" baseline="30000" dirty="0">
                <a:solidFill>
                  <a:schemeClr val="accent1">
                    <a:lumMod val="75000"/>
                  </a:schemeClr>
                </a:solidFill>
                <a:latin typeface="Cambria" panose="02040503050406030204" pitchFamily="18" charset="0"/>
                <a:ea typeface="Cambria" panose="02040503050406030204" pitchFamily="18" charset="0"/>
              </a:rPr>
              <a:t>13</a:t>
            </a:r>
            <a:r>
              <a:rPr lang="en-US" sz="3200" i="1" dirty="0">
                <a:solidFill>
                  <a:schemeClr val="accent1">
                    <a:lumMod val="75000"/>
                  </a:schemeClr>
                </a:solidFill>
                <a:latin typeface="Cambria" panose="02040503050406030204" pitchFamily="18" charset="0"/>
                <a:ea typeface="Cambria" panose="02040503050406030204" pitchFamily="18" charset="0"/>
              </a:rPr>
              <a:t> </a:t>
            </a:r>
            <a:r>
              <a:rPr lang="en-US" sz="3200" b="1" i="1" dirty="0">
                <a:solidFill>
                  <a:schemeClr val="accent1">
                    <a:lumMod val="75000"/>
                  </a:schemeClr>
                </a:solidFill>
                <a:latin typeface="Cambria" panose="02040503050406030204" pitchFamily="18" charset="0"/>
                <a:ea typeface="Cambria" panose="02040503050406030204" pitchFamily="18" charset="0"/>
              </a:rPr>
              <a:t>I have set my bow in the cloud</a:t>
            </a:r>
            <a:r>
              <a:rPr lang="en-US" sz="3200" i="1" dirty="0">
                <a:solidFill>
                  <a:schemeClr val="accent1">
                    <a:lumMod val="75000"/>
                  </a:schemeClr>
                </a:solidFill>
                <a:latin typeface="Cambria" panose="02040503050406030204" pitchFamily="18" charset="0"/>
                <a:ea typeface="Cambria" panose="02040503050406030204" pitchFamily="18" charset="0"/>
              </a:rPr>
              <a:t>, and </a:t>
            </a:r>
            <a:r>
              <a:rPr lang="en-US" sz="3200" b="1" i="1" dirty="0">
                <a:solidFill>
                  <a:schemeClr val="accent1">
                    <a:lumMod val="75000"/>
                  </a:schemeClr>
                </a:solidFill>
                <a:latin typeface="Cambria" panose="02040503050406030204" pitchFamily="18" charset="0"/>
                <a:ea typeface="Cambria" panose="02040503050406030204" pitchFamily="18" charset="0"/>
              </a:rPr>
              <a:t>it shall be a sign of the covenant </a:t>
            </a:r>
            <a:r>
              <a:rPr lang="en-US" sz="3200" i="1" dirty="0">
                <a:solidFill>
                  <a:schemeClr val="accent1">
                    <a:lumMod val="75000"/>
                  </a:schemeClr>
                </a:solidFill>
                <a:latin typeface="Cambria" panose="02040503050406030204" pitchFamily="18" charset="0"/>
                <a:ea typeface="Cambria" panose="02040503050406030204" pitchFamily="18" charset="0"/>
              </a:rPr>
              <a:t>between me and the earth.</a:t>
            </a:r>
            <a:endParaRPr lang="en-US" sz="3000" dirty="0"/>
          </a:p>
        </p:txBody>
      </p:sp>
    </p:spTree>
    <p:extLst>
      <p:ext uri="{BB962C8B-B14F-4D97-AF65-F5344CB8AC3E}">
        <p14:creationId xmlns:p14="http://schemas.microsoft.com/office/powerpoint/2010/main" val="1889362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1FF176BC-356E-1825-2F34-AB407D264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21A27-DCA0-3A22-4F67-DB4A761DFB6C}"/>
              </a:ext>
            </a:extLst>
          </p:cNvPr>
          <p:cNvSpPr>
            <a:spLocks noGrp="1"/>
          </p:cNvSpPr>
          <p:nvPr>
            <p:ph type="title"/>
          </p:nvPr>
        </p:nvSpPr>
        <p:spPr>
          <a:xfrm>
            <a:off x="0" y="63121"/>
            <a:ext cx="12192000" cy="717055"/>
          </a:xfrm>
        </p:spPr>
        <p:txBody>
          <a:bodyPr>
            <a:noAutofit/>
          </a:bodyPr>
          <a:lstStyle/>
          <a:p>
            <a:pPr algn="ctr"/>
            <a:r>
              <a:rPr lang="en-US" sz="6000" b="1" dirty="0"/>
              <a:t>The Abrahamic Covenant</a:t>
            </a:r>
          </a:p>
        </p:txBody>
      </p:sp>
      <p:sp>
        <p:nvSpPr>
          <p:cNvPr id="3" name="Content Placeholder 2">
            <a:extLst>
              <a:ext uri="{FF2B5EF4-FFF2-40B4-BE49-F238E27FC236}">
                <a16:creationId xmlns:a16="http://schemas.microsoft.com/office/drawing/2014/main" id="{0CD7A32D-189A-022A-FB0C-EBF4C9EB0761}"/>
              </a:ext>
            </a:extLst>
          </p:cNvPr>
          <p:cNvSpPr>
            <a:spLocks noGrp="1"/>
          </p:cNvSpPr>
          <p:nvPr>
            <p:ph idx="4294967295"/>
          </p:nvPr>
        </p:nvSpPr>
        <p:spPr>
          <a:xfrm>
            <a:off x="247475" y="780177"/>
            <a:ext cx="11513890" cy="6014702"/>
          </a:xfrm>
        </p:spPr>
        <p:txBody>
          <a:bodyPr>
            <a:normAutofit/>
          </a:bodyPr>
          <a:lstStyle/>
          <a:p>
            <a:r>
              <a:rPr lang="en-US" sz="3600" b="1" dirty="0">
                <a:latin typeface="Calibri" pitchFamily="34" charset="0"/>
              </a:rPr>
              <a:t>Description:</a:t>
            </a:r>
            <a:r>
              <a:rPr lang="en-US" sz="3600" dirty="0">
                <a:latin typeface="Calibri" pitchFamily="34" charset="0"/>
              </a:rPr>
              <a:t> </a:t>
            </a:r>
            <a:r>
              <a:rPr lang="en-US" sz="3600" dirty="0"/>
              <a:t>A divine promise of </a:t>
            </a:r>
            <a:r>
              <a:rPr lang="en-US" sz="3600" b="1" i="1" dirty="0"/>
              <a:t>land</a:t>
            </a:r>
            <a:r>
              <a:rPr lang="en-US" sz="3600" dirty="0"/>
              <a:t>, </a:t>
            </a:r>
            <a:r>
              <a:rPr lang="en-US" sz="3600" b="1" i="1" dirty="0"/>
              <a:t>offspring</a:t>
            </a:r>
            <a:r>
              <a:rPr lang="en-US" sz="3600" dirty="0"/>
              <a:t>, and </a:t>
            </a:r>
            <a:r>
              <a:rPr lang="en-US" sz="3600" b="1" i="1" dirty="0"/>
              <a:t>blessing</a:t>
            </a:r>
            <a:r>
              <a:rPr lang="en-US" sz="3600" dirty="0">
                <a:latin typeface="Calibri" pitchFamily="34" charset="0"/>
              </a:rPr>
              <a:t>. </a:t>
            </a:r>
          </a:p>
          <a:p>
            <a:r>
              <a:rPr lang="en-US" sz="3600" b="1" dirty="0">
                <a:latin typeface="Calibri" pitchFamily="34" charset="0"/>
              </a:rPr>
              <a:t>Made with: </a:t>
            </a:r>
            <a:r>
              <a:rPr lang="en-US" sz="3600" dirty="0"/>
              <a:t>Abraham and his descendants</a:t>
            </a:r>
          </a:p>
          <a:p>
            <a:r>
              <a:rPr lang="en-US" sz="3600" b="1" dirty="0">
                <a:latin typeface="Calibri" pitchFamily="34" charset="0"/>
              </a:rPr>
              <a:t>Sign: </a:t>
            </a:r>
            <a:r>
              <a:rPr lang="en-US" sz="3600" dirty="0"/>
              <a:t>Circumcision</a:t>
            </a:r>
            <a:endParaRPr lang="en-US" sz="3600" dirty="0">
              <a:latin typeface="Calibri" pitchFamily="34" charset="0"/>
            </a:endParaRPr>
          </a:p>
          <a:p>
            <a:r>
              <a:rPr lang="en-US" sz="3600" dirty="0"/>
              <a:t>The Abrahamic Covenant had </a:t>
            </a:r>
            <a:r>
              <a:rPr lang="en-US" sz="3600" b="1" i="1" dirty="0"/>
              <a:t>two</a:t>
            </a:r>
            <a:r>
              <a:rPr lang="en-US" sz="3600" dirty="0"/>
              <a:t> fulfillments:</a:t>
            </a:r>
          </a:p>
          <a:p>
            <a:pPr lvl="1"/>
            <a:r>
              <a:rPr lang="en-US" sz="3200" b="1" dirty="0">
                <a:latin typeface="Calibri" pitchFamily="34" charset="0"/>
              </a:rPr>
              <a:t>Physical</a:t>
            </a:r>
            <a:r>
              <a:rPr lang="en-US" sz="3200" dirty="0">
                <a:latin typeface="Calibri" pitchFamily="34" charset="0"/>
              </a:rPr>
              <a:t> </a:t>
            </a:r>
            <a:r>
              <a:rPr lang="en-US" sz="3200" dirty="0"/>
              <a:t>land, offspring, and blessing</a:t>
            </a:r>
            <a:endParaRPr lang="en-US" sz="3200" dirty="0">
              <a:latin typeface="Calibri" pitchFamily="34" charset="0"/>
            </a:endParaRPr>
          </a:p>
          <a:p>
            <a:pPr lvl="1"/>
            <a:r>
              <a:rPr lang="en-US" sz="3200" b="1" dirty="0">
                <a:latin typeface="Calibri" pitchFamily="34" charset="0"/>
              </a:rPr>
              <a:t>Spiritual</a:t>
            </a:r>
            <a:r>
              <a:rPr lang="en-US" sz="3200" dirty="0">
                <a:latin typeface="Calibri" pitchFamily="34" charset="0"/>
              </a:rPr>
              <a:t> </a:t>
            </a:r>
            <a:r>
              <a:rPr lang="en-US" sz="3200" dirty="0"/>
              <a:t>land, offspring, and blessing</a:t>
            </a:r>
            <a:r>
              <a:rPr lang="en-US" sz="3200" dirty="0">
                <a:latin typeface="Calibri" pitchFamily="34" charset="0"/>
              </a:rPr>
              <a:t> </a:t>
            </a:r>
            <a:endParaRPr lang="en-US" sz="3000" dirty="0"/>
          </a:p>
        </p:txBody>
      </p:sp>
    </p:spTree>
    <p:extLst>
      <p:ext uri="{BB962C8B-B14F-4D97-AF65-F5344CB8AC3E}">
        <p14:creationId xmlns:p14="http://schemas.microsoft.com/office/powerpoint/2010/main" val="2289067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3AB45B7D-9691-4855-7DFE-4847BF08C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BDF77-27EC-9F78-B1FC-BD754489CBBB}"/>
              </a:ext>
            </a:extLst>
          </p:cNvPr>
          <p:cNvSpPr>
            <a:spLocks noGrp="1"/>
          </p:cNvSpPr>
          <p:nvPr>
            <p:ph type="title"/>
          </p:nvPr>
        </p:nvSpPr>
        <p:spPr>
          <a:xfrm>
            <a:off x="0" y="0"/>
            <a:ext cx="12192000" cy="717055"/>
          </a:xfrm>
        </p:spPr>
        <p:txBody>
          <a:bodyPr>
            <a:noAutofit/>
          </a:bodyPr>
          <a:lstStyle/>
          <a:p>
            <a:pPr algn="ctr"/>
            <a:r>
              <a:rPr lang="en-US" sz="5400" b="1" dirty="0"/>
              <a:t>The Abrahamic Covenant – Key Scriptures</a:t>
            </a:r>
          </a:p>
        </p:txBody>
      </p:sp>
      <p:sp>
        <p:nvSpPr>
          <p:cNvPr id="3" name="Content Placeholder 2">
            <a:extLst>
              <a:ext uri="{FF2B5EF4-FFF2-40B4-BE49-F238E27FC236}">
                <a16:creationId xmlns:a16="http://schemas.microsoft.com/office/drawing/2014/main" id="{DD3AD4BE-60F5-CA5E-AE05-C5F90AF61C71}"/>
              </a:ext>
            </a:extLst>
          </p:cNvPr>
          <p:cNvSpPr>
            <a:spLocks noGrp="1"/>
          </p:cNvSpPr>
          <p:nvPr>
            <p:ph idx="4294967295"/>
          </p:nvPr>
        </p:nvSpPr>
        <p:spPr>
          <a:xfrm>
            <a:off x="247475" y="796835"/>
            <a:ext cx="11513890" cy="5998044"/>
          </a:xfrm>
        </p:spPr>
        <p:txBody>
          <a:bodyPr>
            <a:normAutofit fontScale="85000" lnSpcReduction="20000"/>
          </a:bodyPr>
          <a:lstStyle/>
          <a:p>
            <a:r>
              <a:rPr lang="en-US" sz="3200" b="1" dirty="0"/>
              <a:t>Physical Fulfillment</a:t>
            </a:r>
            <a:r>
              <a:rPr lang="en-US" sz="3200" dirty="0"/>
              <a:t>:</a:t>
            </a:r>
          </a:p>
          <a:p>
            <a:pPr lvl="1"/>
            <a:r>
              <a:rPr lang="en-US" sz="2800" dirty="0"/>
              <a:t>Genesis 15:18 – </a:t>
            </a:r>
            <a:r>
              <a:rPr lang="en-US" sz="2800" i="1" dirty="0">
                <a:solidFill>
                  <a:schemeClr val="accent1">
                    <a:lumMod val="75000"/>
                  </a:schemeClr>
                </a:solidFill>
                <a:latin typeface="Cambria" panose="02040503050406030204" pitchFamily="18" charset="0"/>
                <a:ea typeface="Cambria" panose="02040503050406030204" pitchFamily="18" charset="0"/>
              </a:rPr>
              <a:t>On that day </a:t>
            </a:r>
            <a:r>
              <a:rPr lang="en-US" sz="2800" b="1" i="1" dirty="0">
                <a:solidFill>
                  <a:schemeClr val="accent1">
                    <a:lumMod val="75000"/>
                  </a:schemeClr>
                </a:solidFill>
                <a:latin typeface="Cambria" panose="02040503050406030204" pitchFamily="18" charset="0"/>
                <a:ea typeface="Cambria" panose="02040503050406030204" pitchFamily="18" charset="0"/>
              </a:rPr>
              <a:t>the LORD made a covenant with Abram</a:t>
            </a:r>
            <a:r>
              <a:rPr lang="en-US" sz="2800" i="1" dirty="0">
                <a:solidFill>
                  <a:schemeClr val="accent1">
                    <a:lumMod val="75000"/>
                  </a:schemeClr>
                </a:solidFill>
                <a:latin typeface="Cambria" panose="02040503050406030204" pitchFamily="18" charset="0"/>
                <a:ea typeface="Cambria" panose="02040503050406030204" pitchFamily="18" charset="0"/>
              </a:rPr>
              <a:t>, saying, “To your </a:t>
            </a:r>
            <a:r>
              <a:rPr lang="en-US" sz="2800" b="1" i="1" dirty="0">
                <a:solidFill>
                  <a:schemeClr val="accent1">
                    <a:lumMod val="75000"/>
                  </a:schemeClr>
                </a:solidFill>
                <a:latin typeface="Cambria" panose="02040503050406030204" pitchFamily="18" charset="0"/>
                <a:ea typeface="Cambria" panose="02040503050406030204" pitchFamily="18" charset="0"/>
              </a:rPr>
              <a:t>offspring</a:t>
            </a:r>
            <a:r>
              <a:rPr lang="en-US" sz="2800" i="1" dirty="0">
                <a:solidFill>
                  <a:schemeClr val="accent1">
                    <a:lumMod val="75000"/>
                  </a:schemeClr>
                </a:solidFill>
                <a:latin typeface="Cambria" panose="02040503050406030204" pitchFamily="18" charset="0"/>
                <a:ea typeface="Cambria" panose="02040503050406030204" pitchFamily="18" charset="0"/>
              </a:rPr>
              <a:t> I give this </a:t>
            </a:r>
            <a:r>
              <a:rPr lang="en-US" sz="2800" b="1" i="1" dirty="0">
                <a:solidFill>
                  <a:schemeClr val="accent1">
                    <a:lumMod val="75000"/>
                  </a:schemeClr>
                </a:solidFill>
                <a:latin typeface="Cambria" panose="02040503050406030204" pitchFamily="18" charset="0"/>
                <a:ea typeface="Cambria" panose="02040503050406030204" pitchFamily="18" charset="0"/>
              </a:rPr>
              <a:t>land</a:t>
            </a:r>
            <a:r>
              <a:rPr lang="en-US" sz="2800" i="1" dirty="0">
                <a:solidFill>
                  <a:schemeClr val="accent1">
                    <a:lumMod val="75000"/>
                  </a:schemeClr>
                </a:solidFill>
                <a:latin typeface="Cambria" panose="02040503050406030204" pitchFamily="18" charset="0"/>
                <a:ea typeface="Cambria" panose="02040503050406030204" pitchFamily="18" charset="0"/>
              </a:rPr>
              <a:t>…”</a:t>
            </a:r>
            <a:r>
              <a:rPr lang="en-US" sz="2800" dirty="0"/>
              <a:t> </a:t>
            </a:r>
          </a:p>
          <a:p>
            <a:pPr lvl="1"/>
            <a:r>
              <a:rPr lang="en-US" sz="2800" dirty="0"/>
              <a:t>Genesis 12:2-3 – </a:t>
            </a:r>
            <a:r>
              <a:rPr lang="en-US" sz="2800" i="1" dirty="0">
                <a:solidFill>
                  <a:schemeClr val="accent1">
                    <a:lumMod val="75000"/>
                  </a:schemeClr>
                </a:solidFill>
                <a:latin typeface="Cambria" panose="02040503050406030204" pitchFamily="18" charset="0"/>
                <a:ea typeface="Cambria" panose="02040503050406030204" pitchFamily="18" charset="0"/>
              </a:rPr>
              <a:t>“And I will make of you a great nation, and I will bless you and make your name great, so that you will be a </a:t>
            </a:r>
            <a:r>
              <a:rPr lang="en-US" sz="2800" b="1" i="1" dirty="0">
                <a:solidFill>
                  <a:schemeClr val="accent1">
                    <a:lumMod val="75000"/>
                  </a:schemeClr>
                </a:solidFill>
                <a:latin typeface="Cambria" panose="02040503050406030204" pitchFamily="18" charset="0"/>
                <a:ea typeface="Cambria" panose="02040503050406030204" pitchFamily="18" charset="0"/>
              </a:rPr>
              <a:t>blessing</a:t>
            </a:r>
            <a:r>
              <a:rPr lang="en-US" sz="2800" i="1" dirty="0">
                <a:solidFill>
                  <a:schemeClr val="accent1">
                    <a:lumMod val="75000"/>
                  </a:schemeClr>
                </a:solidFill>
                <a:latin typeface="Cambria" panose="02040503050406030204" pitchFamily="18" charset="0"/>
                <a:ea typeface="Cambria" panose="02040503050406030204" pitchFamily="18" charset="0"/>
              </a:rPr>
              <a:t>. I will bless those who bless you, and him who dishonors you I will curse, and </a:t>
            </a:r>
            <a:r>
              <a:rPr lang="en-US" sz="2800" b="1" i="1" dirty="0">
                <a:solidFill>
                  <a:schemeClr val="accent1">
                    <a:lumMod val="75000"/>
                  </a:schemeClr>
                </a:solidFill>
                <a:latin typeface="Cambria" panose="02040503050406030204" pitchFamily="18" charset="0"/>
                <a:ea typeface="Cambria" panose="02040503050406030204" pitchFamily="18" charset="0"/>
              </a:rPr>
              <a:t>in you all the families of the earth shall be blessed</a:t>
            </a:r>
            <a:r>
              <a:rPr lang="en-US" sz="2800" i="1" dirty="0">
                <a:solidFill>
                  <a:schemeClr val="accent1">
                    <a:lumMod val="75000"/>
                  </a:schemeClr>
                </a:solidFill>
                <a:latin typeface="Cambria" panose="02040503050406030204" pitchFamily="18" charset="0"/>
                <a:ea typeface="Cambria" panose="02040503050406030204" pitchFamily="18" charset="0"/>
              </a:rPr>
              <a:t>.”</a:t>
            </a:r>
          </a:p>
          <a:p>
            <a:pPr lvl="1"/>
            <a:r>
              <a:rPr lang="en-US" sz="2800" dirty="0"/>
              <a:t>Genesis 17:11 – </a:t>
            </a:r>
            <a:r>
              <a:rPr lang="en-US" sz="2800" b="1" i="1" dirty="0">
                <a:solidFill>
                  <a:schemeClr val="accent1">
                    <a:lumMod val="75000"/>
                  </a:schemeClr>
                </a:solidFill>
                <a:latin typeface="Cambria" panose="02040503050406030204" pitchFamily="18" charset="0"/>
                <a:ea typeface="Cambria" panose="02040503050406030204" pitchFamily="18" charset="0"/>
              </a:rPr>
              <a:t>You shall be circumcised </a:t>
            </a:r>
            <a:r>
              <a:rPr lang="en-US" sz="2800" i="1" dirty="0">
                <a:solidFill>
                  <a:schemeClr val="accent1">
                    <a:lumMod val="75000"/>
                  </a:schemeClr>
                </a:solidFill>
                <a:latin typeface="Cambria" panose="02040503050406030204" pitchFamily="18" charset="0"/>
                <a:ea typeface="Cambria" panose="02040503050406030204" pitchFamily="18" charset="0"/>
              </a:rPr>
              <a:t>in the flesh of your foreskins, and </a:t>
            </a:r>
            <a:r>
              <a:rPr lang="en-US" sz="2800" b="1" i="1" dirty="0">
                <a:solidFill>
                  <a:schemeClr val="accent1">
                    <a:lumMod val="75000"/>
                  </a:schemeClr>
                </a:solidFill>
                <a:latin typeface="Cambria" panose="02040503050406030204" pitchFamily="18" charset="0"/>
                <a:ea typeface="Cambria" panose="02040503050406030204" pitchFamily="18" charset="0"/>
              </a:rPr>
              <a:t>it shall be a sign of the covenant between me and you</a:t>
            </a:r>
            <a:r>
              <a:rPr lang="en-US" sz="2800" i="1" dirty="0">
                <a:solidFill>
                  <a:schemeClr val="accent1">
                    <a:lumMod val="75000"/>
                  </a:schemeClr>
                </a:solidFill>
                <a:latin typeface="Cambria" panose="02040503050406030204" pitchFamily="18" charset="0"/>
                <a:ea typeface="Cambria" panose="02040503050406030204" pitchFamily="18" charset="0"/>
              </a:rPr>
              <a:t>.</a:t>
            </a:r>
          </a:p>
          <a:p>
            <a:r>
              <a:rPr lang="en-US" sz="3200" b="1" dirty="0"/>
              <a:t>Spiritual Fulfillment</a:t>
            </a:r>
            <a:r>
              <a:rPr lang="en-US" sz="3200" dirty="0"/>
              <a:t>:</a:t>
            </a:r>
          </a:p>
          <a:p>
            <a:pPr lvl="1"/>
            <a:r>
              <a:rPr lang="en-US" sz="2800" dirty="0">
                <a:latin typeface="Calibri" pitchFamily="34" charset="0"/>
              </a:rPr>
              <a:t>Hebrews 11:9-10,16 – </a:t>
            </a:r>
            <a:r>
              <a:rPr lang="en-US" sz="2800" i="1" dirty="0">
                <a:solidFill>
                  <a:schemeClr val="accent1">
                    <a:lumMod val="75000"/>
                  </a:schemeClr>
                </a:solidFill>
                <a:latin typeface="Cambria" panose="02040503050406030204" pitchFamily="18" charset="0"/>
                <a:ea typeface="Cambria" panose="02040503050406030204" pitchFamily="18" charset="0"/>
              </a:rPr>
              <a:t>By faith [Abraham] went to live in the </a:t>
            </a:r>
            <a:r>
              <a:rPr lang="en-US" sz="2800" b="1" i="1" dirty="0">
                <a:solidFill>
                  <a:schemeClr val="accent1">
                    <a:lumMod val="75000"/>
                  </a:schemeClr>
                </a:solidFill>
                <a:latin typeface="Cambria" panose="02040503050406030204" pitchFamily="18" charset="0"/>
                <a:ea typeface="Cambria" panose="02040503050406030204" pitchFamily="18" charset="0"/>
              </a:rPr>
              <a:t>land</a:t>
            </a:r>
            <a:r>
              <a:rPr lang="en-US" sz="2800" i="1" dirty="0">
                <a:solidFill>
                  <a:schemeClr val="accent1">
                    <a:lumMod val="75000"/>
                  </a:schemeClr>
                </a:solidFill>
                <a:latin typeface="Cambria" panose="02040503050406030204" pitchFamily="18" charset="0"/>
                <a:ea typeface="Cambria" panose="02040503050406030204" pitchFamily="18" charset="0"/>
              </a:rPr>
              <a:t> of promise, as in a foreign land, living in tents... For he was </a:t>
            </a:r>
            <a:r>
              <a:rPr lang="en-US" sz="2800" b="1" i="1" dirty="0">
                <a:solidFill>
                  <a:schemeClr val="accent1">
                    <a:lumMod val="75000"/>
                  </a:schemeClr>
                </a:solidFill>
                <a:latin typeface="Cambria" panose="02040503050406030204" pitchFamily="18" charset="0"/>
                <a:ea typeface="Cambria" panose="02040503050406030204" pitchFamily="18" charset="0"/>
              </a:rPr>
              <a:t>looking forward </a:t>
            </a:r>
            <a:r>
              <a:rPr lang="en-US" sz="2800" i="1" dirty="0">
                <a:solidFill>
                  <a:schemeClr val="accent1">
                    <a:lumMod val="75000"/>
                  </a:schemeClr>
                </a:solidFill>
                <a:latin typeface="Cambria" panose="02040503050406030204" pitchFamily="18" charset="0"/>
                <a:ea typeface="Cambria" panose="02040503050406030204" pitchFamily="18" charset="0"/>
              </a:rPr>
              <a:t>to the city that has foundations, whose designer and builder is God… </a:t>
            </a:r>
            <a:r>
              <a:rPr lang="en-US" sz="2800" b="1" i="1" dirty="0">
                <a:solidFill>
                  <a:schemeClr val="accent1">
                    <a:lumMod val="75000"/>
                  </a:schemeClr>
                </a:solidFill>
                <a:latin typeface="Cambria" panose="02040503050406030204" pitchFamily="18" charset="0"/>
                <a:ea typeface="Cambria" panose="02040503050406030204" pitchFamily="18" charset="0"/>
              </a:rPr>
              <a:t>a better country</a:t>
            </a:r>
            <a:r>
              <a:rPr lang="en-US" sz="2800" i="1" dirty="0">
                <a:solidFill>
                  <a:schemeClr val="accent1">
                    <a:lumMod val="75000"/>
                  </a:schemeClr>
                </a:solidFill>
                <a:latin typeface="Cambria" panose="02040503050406030204" pitchFamily="18" charset="0"/>
                <a:ea typeface="Cambria" panose="02040503050406030204" pitchFamily="18" charset="0"/>
              </a:rPr>
              <a:t>, that is, </a:t>
            </a:r>
            <a:r>
              <a:rPr lang="en-US" sz="2800" b="1" i="1" dirty="0">
                <a:solidFill>
                  <a:schemeClr val="accent1">
                    <a:lumMod val="75000"/>
                  </a:schemeClr>
                </a:solidFill>
                <a:latin typeface="Cambria" panose="02040503050406030204" pitchFamily="18" charset="0"/>
                <a:ea typeface="Cambria" panose="02040503050406030204" pitchFamily="18" charset="0"/>
              </a:rPr>
              <a:t>a heavenly one</a:t>
            </a:r>
            <a:r>
              <a:rPr lang="en-US" sz="2800" i="1" dirty="0">
                <a:solidFill>
                  <a:schemeClr val="accent1">
                    <a:lumMod val="75000"/>
                  </a:schemeClr>
                </a:solidFill>
                <a:latin typeface="Cambria" panose="02040503050406030204" pitchFamily="18" charset="0"/>
                <a:ea typeface="Cambria" panose="02040503050406030204" pitchFamily="18" charset="0"/>
              </a:rPr>
              <a:t>. </a:t>
            </a:r>
            <a:endParaRPr lang="en-US" sz="2800" dirty="0">
              <a:latin typeface="Calibri" pitchFamily="34" charset="0"/>
            </a:endParaRPr>
          </a:p>
          <a:p>
            <a:pPr lvl="1"/>
            <a:r>
              <a:rPr lang="en-US" sz="2800" dirty="0">
                <a:latin typeface="Calibri" pitchFamily="34" charset="0"/>
              </a:rPr>
              <a:t>Romans 4:16 – </a:t>
            </a:r>
            <a:r>
              <a:rPr lang="en-US" sz="2800" i="1" dirty="0">
                <a:solidFill>
                  <a:schemeClr val="accent1">
                    <a:lumMod val="75000"/>
                  </a:schemeClr>
                </a:solidFill>
                <a:latin typeface="Cambria" panose="02040503050406030204" pitchFamily="18" charset="0"/>
                <a:ea typeface="Cambria" panose="02040503050406030204" pitchFamily="18" charset="0"/>
              </a:rPr>
              <a:t>Therefore, the promise comes by faith . . . to </a:t>
            </a:r>
            <a:r>
              <a:rPr lang="en-US" sz="2800" b="1" i="1" dirty="0">
                <a:solidFill>
                  <a:schemeClr val="accent1">
                    <a:lumMod val="75000"/>
                  </a:schemeClr>
                </a:solidFill>
                <a:latin typeface="Cambria" panose="02040503050406030204" pitchFamily="18" charset="0"/>
                <a:ea typeface="Cambria" panose="02040503050406030204" pitchFamily="18" charset="0"/>
              </a:rPr>
              <a:t>all Abraham's offspring-</a:t>
            </a:r>
            <a:r>
              <a:rPr lang="en-US" sz="2800" i="1" dirty="0">
                <a:solidFill>
                  <a:schemeClr val="accent1">
                    <a:lumMod val="75000"/>
                  </a:schemeClr>
                </a:solidFill>
                <a:latin typeface="Cambria" panose="02040503050406030204" pitchFamily="18" charset="0"/>
                <a:ea typeface="Cambria" panose="02040503050406030204" pitchFamily="18" charset="0"/>
              </a:rPr>
              <a:t>- not only to those who are of the law but also to those who are of the </a:t>
            </a:r>
            <a:r>
              <a:rPr lang="en-US" sz="2800" b="1" i="1" dirty="0">
                <a:solidFill>
                  <a:schemeClr val="accent1">
                    <a:lumMod val="75000"/>
                  </a:schemeClr>
                </a:solidFill>
                <a:latin typeface="Cambria" panose="02040503050406030204" pitchFamily="18" charset="0"/>
                <a:ea typeface="Cambria" panose="02040503050406030204" pitchFamily="18" charset="0"/>
              </a:rPr>
              <a:t>faith</a:t>
            </a:r>
            <a:r>
              <a:rPr lang="en-US" sz="2800" i="1" dirty="0">
                <a:solidFill>
                  <a:schemeClr val="accent1">
                    <a:lumMod val="75000"/>
                  </a:schemeClr>
                </a:solidFill>
                <a:latin typeface="Cambria" panose="02040503050406030204" pitchFamily="18" charset="0"/>
                <a:ea typeface="Cambria" panose="02040503050406030204" pitchFamily="18" charset="0"/>
              </a:rPr>
              <a:t> of Abraham. He is the father of us all.</a:t>
            </a:r>
            <a:endParaRPr lang="en-US" sz="2800" i="1" dirty="0">
              <a:solidFill>
                <a:srgbClr val="0033CC"/>
              </a:solidFill>
              <a:latin typeface="Cambria" panose="02040503050406030204" pitchFamily="18" charset="0"/>
              <a:ea typeface="Cambria" panose="02040503050406030204" pitchFamily="18" charset="0"/>
            </a:endParaRPr>
          </a:p>
          <a:p>
            <a:pPr lvl="1"/>
            <a:r>
              <a:rPr lang="en-US" sz="2800" dirty="0">
                <a:latin typeface="Calibri" pitchFamily="34" charset="0"/>
              </a:rPr>
              <a:t>Galatians 3:8 – </a:t>
            </a:r>
            <a:r>
              <a:rPr lang="en-US" sz="2800" i="1" dirty="0">
                <a:solidFill>
                  <a:schemeClr val="accent1">
                    <a:lumMod val="75000"/>
                  </a:schemeClr>
                </a:solidFill>
                <a:latin typeface="Cambria" panose="02040503050406030204" pitchFamily="18" charset="0"/>
                <a:ea typeface="Cambria" panose="02040503050406030204" pitchFamily="18" charset="0"/>
              </a:rPr>
              <a:t>And the Scripture, foreseeing that God would justify the Gentiles by faith, preached the gospel beforehand to Abraham, saying, "In you shall </a:t>
            </a:r>
            <a:r>
              <a:rPr lang="en-US" sz="2800" b="1" i="1" dirty="0">
                <a:solidFill>
                  <a:schemeClr val="accent1">
                    <a:lumMod val="75000"/>
                  </a:schemeClr>
                </a:solidFill>
                <a:latin typeface="Cambria" panose="02040503050406030204" pitchFamily="18" charset="0"/>
                <a:ea typeface="Cambria" panose="02040503050406030204" pitchFamily="18" charset="0"/>
              </a:rPr>
              <a:t>all the nations be blessed</a:t>
            </a:r>
            <a:r>
              <a:rPr lang="en-US" sz="2800" i="1" dirty="0">
                <a:solidFill>
                  <a:schemeClr val="accent1">
                    <a:lumMod val="75000"/>
                  </a:schemeClr>
                </a:solidFill>
                <a:latin typeface="Cambria" panose="02040503050406030204" pitchFamily="18" charset="0"/>
                <a:ea typeface="Cambria" panose="02040503050406030204" pitchFamily="18" charset="0"/>
              </a:rPr>
              <a:t>.”</a:t>
            </a:r>
            <a:endParaRPr lang="en-US" sz="2800" dirty="0"/>
          </a:p>
          <a:p>
            <a:endParaRPr lang="en-US" sz="3200" i="1" dirty="0">
              <a:solidFill>
                <a:srgbClr val="0033CC"/>
              </a:solidFill>
              <a:latin typeface="Cambria" panose="02040503050406030204" pitchFamily="18" charset="0"/>
              <a:ea typeface="Cambria" panose="02040503050406030204" pitchFamily="18" charset="0"/>
            </a:endParaRPr>
          </a:p>
          <a:p>
            <a:endParaRPr lang="en-US" sz="3200" i="1" dirty="0">
              <a:solidFill>
                <a:srgbClr val="0033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3304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70257067-486E-421E-FCEC-7AF23E42D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3D9DA-78F4-273B-3A06-D01A3124B20A}"/>
              </a:ext>
            </a:extLst>
          </p:cNvPr>
          <p:cNvSpPr>
            <a:spLocks noGrp="1"/>
          </p:cNvSpPr>
          <p:nvPr>
            <p:ph type="title"/>
          </p:nvPr>
        </p:nvSpPr>
        <p:spPr>
          <a:xfrm>
            <a:off x="0" y="63121"/>
            <a:ext cx="12192000" cy="717055"/>
          </a:xfrm>
        </p:spPr>
        <p:txBody>
          <a:bodyPr>
            <a:noAutofit/>
          </a:bodyPr>
          <a:lstStyle/>
          <a:p>
            <a:pPr algn="ctr"/>
            <a:r>
              <a:rPr lang="en-US" sz="6000" b="1" dirty="0"/>
              <a:t>The Mosaic Covenant</a:t>
            </a:r>
          </a:p>
        </p:txBody>
      </p:sp>
      <p:sp>
        <p:nvSpPr>
          <p:cNvPr id="3" name="Content Placeholder 2">
            <a:extLst>
              <a:ext uri="{FF2B5EF4-FFF2-40B4-BE49-F238E27FC236}">
                <a16:creationId xmlns:a16="http://schemas.microsoft.com/office/drawing/2014/main" id="{1EB1EAE4-A35F-355A-C38D-69B89DC6B399}"/>
              </a:ext>
            </a:extLst>
          </p:cNvPr>
          <p:cNvSpPr>
            <a:spLocks noGrp="1"/>
          </p:cNvSpPr>
          <p:nvPr>
            <p:ph idx="4294967295"/>
          </p:nvPr>
        </p:nvSpPr>
        <p:spPr>
          <a:xfrm>
            <a:off x="247475" y="780177"/>
            <a:ext cx="11513890" cy="6014702"/>
          </a:xfrm>
        </p:spPr>
        <p:txBody>
          <a:bodyPr>
            <a:normAutofit fontScale="77500" lnSpcReduction="20000"/>
          </a:bodyPr>
          <a:lstStyle/>
          <a:p>
            <a:r>
              <a:rPr lang="en-US" sz="3600" b="1" dirty="0">
                <a:latin typeface="Calibri" pitchFamily="34" charset="0"/>
              </a:rPr>
              <a:t>Description:</a:t>
            </a:r>
            <a:r>
              <a:rPr lang="en-US" sz="3600" dirty="0">
                <a:latin typeface="Calibri" pitchFamily="34" charset="0"/>
              </a:rPr>
              <a:t> God’s pledge to treasure and protect the nation of Israel – to be their God and have them as His chosen nation </a:t>
            </a:r>
            <a:r>
              <a:rPr lang="en-US" sz="3600" b="1" i="1" dirty="0">
                <a:latin typeface="Calibri" pitchFamily="34" charset="0"/>
              </a:rPr>
              <a:t>if</a:t>
            </a:r>
            <a:r>
              <a:rPr lang="en-US" sz="3600" dirty="0">
                <a:latin typeface="Calibri" pitchFamily="34" charset="0"/>
              </a:rPr>
              <a:t> they faithfully keep his laws. </a:t>
            </a:r>
          </a:p>
          <a:p>
            <a:pPr lvl="1"/>
            <a:r>
              <a:rPr lang="en-US" sz="3200" b="1" i="1" dirty="0">
                <a:latin typeface="Calibri" pitchFamily="34" charset="0"/>
              </a:rPr>
              <a:t>Summarized</a:t>
            </a:r>
            <a:r>
              <a:rPr lang="en-US" sz="3200" dirty="0">
                <a:latin typeface="Calibri" pitchFamily="34" charset="0"/>
              </a:rPr>
              <a:t> in the Ten Commandments (cf. Exodus 34:27-28; Deuteronomy 7:12) </a:t>
            </a:r>
          </a:p>
          <a:p>
            <a:pPr lvl="1"/>
            <a:r>
              <a:rPr lang="en-US" sz="3200" b="1" i="1" dirty="0">
                <a:latin typeface="Calibri" pitchFamily="34" charset="0"/>
              </a:rPr>
              <a:t>Ultimately embodied </a:t>
            </a:r>
            <a:r>
              <a:rPr lang="en-US" sz="3200" dirty="0">
                <a:latin typeface="Calibri" pitchFamily="34" charset="0"/>
              </a:rPr>
              <a:t>in the 600+ laws given to Moses on Mount Sinai</a:t>
            </a:r>
          </a:p>
          <a:p>
            <a:pPr lvl="1"/>
            <a:r>
              <a:rPr lang="en-US" sz="3200" dirty="0">
                <a:latin typeface="Calibri" pitchFamily="34" charset="0"/>
              </a:rPr>
              <a:t>Usually referred to in the New Testament as “</a:t>
            </a:r>
            <a:r>
              <a:rPr lang="en-US" sz="3200" i="1" dirty="0">
                <a:solidFill>
                  <a:schemeClr val="accent1">
                    <a:lumMod val="75000"/>
                  </a:schemeClr>
                </a:solidFill>
                <a:latin typeface="Cambria" panose="02040503050406030204" pitchFamily="18" charset="0"/>
                <a:ea typeface="Cambria" panose="02040503050406030204" pitchFamily="18" charset="0"/>
              </a:rPr>
              <a:t>the </a:t>
            </a:r>
            <a:r>
              <a:rPr lang="en-US" sz="3200" b="1" i="1" dirty="0">
                <a:solidFill>
                  <a:schemeClr val="accent1">
                    <a:lumMod val="75000"/>
                  </a:schemeClr>
                </a:solidFill>
                <a:latin typeface="Cambria" panose="02040503050406030204" pitchFamily="18" charset="0"/>
                <a:ea typeface="Cambria" panose="02040503050406030204" pitchFamily="18" charset="0"/>
              </a:rPr>
              <a:t>old</a:t>
            </a:r>
            <a:r>
              <a:rPr lang="en-US" sz="3200" i="1" dirty="0">
                <a:solidFill>
                  <a:schemeClr val="accent1">
                    <a:lumMod val="75000"/>
                  </a:schemeClr>
                </a:solidFill>
                <a:latin typeface="Cambria" panose="02040503050406030204" pitchFamily="18" charset="0"/>
                <a:ea typeface="Cambria" panose="02040503050406030204" pitchFamily="18" charset="0"/>
              </a:rPr>
              <a:t> covenant</a:t>
            </a:r>
            <a:r>
              <a:rPr lang="en-US" sz="3200" dirty="0">
                <a:latin typeface="Calibri" pitchFamily="34" charset="0"/>
              </a:rPr>
              <a:t>” or “</a:t>
            </a:r>
            <a:r>
              <a:rPr lang="en-US" sz="3200" i="1" dirty="0">
                <a:solidFill>
                  <a:schemeClr val="accent1">
                    <a:lumMod val="75000"/>
                  </a:schemeClr>
                </a:solidFill>
                <a:latin typeface="Cambria" panose="02040503050406030204" pitchFamily="18" charset="0"/>
                <a:ea typeface="Cambria" panose="02040503050406030204" pitchFamily="18" charset="0"/>
              </a:rPr>
              <a:t>the law</a:t>
            </a:r>
            <a:r>
              <a:rPr lang="en-US" sz="3200" dirty="0">
                <a:latin typeface="Calibri" pitchFamily="34" charset="0"/>
              </a:rPr>
              <a:t>”</a:t>
            </a:r>
          </a:p>
          <a:p>
            <a:r>
              <a:rPr lang="en-US" sz="3600" b="1" dirty="0">
                <a:latin typeface="Calibri" pitchFamily="34" charset="0"/>
              </a:rPr>
              <a:t>Made with: </a:t>
            </a:r>
            <a:r>
              <a:rPr lang="en-US" sz="3600" dirty="0"/>
              <a:t>The nation of Israel </a:t>
            </a:r>
            <a:r>
              <a:rPr lang="en-US" sz="3600" b="1" i="1" dirty="0"/>
              <a:t>exclusively</a:t>
            </a:r>
            <a:r>
              <a:rPr lang="en-US" sz="3600" dirty="0"/>
              <a:t> (see </a:t>
            </a:r>
            <a:r>
              <a:rPr lang="en-US" sz="3600" dirty="0">
                <a:latin typeface="Calibri" pitchFamily="34" charset="0"/>
              </a:rPr>
              <a:t>Psalm 147:19-20) – it included </a:t>
            </a:r>
            <a:r>
              <a:rPr lang="en-US" sz="3600" b="1" i="1" dirty="0">
                <a:latin typeface="Calibri" pitchFamily="34" charset="0"/>
              </a:rPr>
              <a:t>both</a:t>
            </a:r>
            <a:r>
              <a:rPr lang="en-US" sz="3600" dirty="0">
                <a:latin typeface="Calibri" pitchFamily="34" charset="0"/>
              </a:rPr>
              <a:t>: </a:t>
            </a:r>
          </a:p>
          <a:p>
            <a:pPr lvl="1"/>
            <a:r>
              <a:rPr lang="en-US" sz="3200" b="1" i="1" dirty="0">
                <a:latin typeface="Calibri" pitchFamily="34" charset="0"/>
              </a:rPr>
              <a:t>Regenerate </a:t>
            </a:r>
            <a:r>
              <a:rPr lang="en-US" sz="3200" dirty="0">
                <a:latin typeface="Calibri" pitchFamily="34" charset="0"/>
              </a:rPr>
              <a:t>Jews (Heb.11:23-40)</a:t>
            </a:r>
            <a:r>
              <a:rPr lang="en-US" sz="3200" b="1" dirty="0">
                <a:latin typeface="Calibri" pitchFamily="34" charset="0"/>
              </a:rPr>
              <a:t> </a:t>
            </a:r>
            <a:endParaRPr lang="en-US" sz="3200" b="1" i="1" dirty="0">
              <a:latin typeface="Calibri" pitchFamily="34" charset="0"/>
            </a:endParaRPr>
          </a:p>
          <a:p>
            <a:pPr lvl="1"/>
            <a:r>
              <a:rPr lang="en-US" sz="3200" b="1" i="1" dirty="0">
                <a:latin typeface="Calibri" pitchFamily="34" charset="0"/>
              </a:rPr>
              <a:t>Unregenerate</a:t>
            </a:r>
            <a:r>
              <a:rPr lang="en-US" sz="3200" dirty="0">
                <a:latin typeface="Calibri" pitchFamily="34" charset="0"/>
              </a:rPr>
              <a:t> Jews (Jer.2:8; 4:22) </a:t>
            </a:r>
          </a:p>
          <a:p>
            <a:r>
              <a:rPr lang="en-US" sz="3600" b="1" dirty="0">
                <a:latin typeface="Calibri" pitchFamily="34" charset="0"/>
              </a:rPr>
              <a:t>Sign: </a:t>
            </a:r>
            <a:r>
              <a:rPr lang="en-US" sz="3600" dirty="0"/>
              <a:t>The Sabbath</a:t>
            </a:r>
          </a:p>
          <a:p>
            <a:r>
              <a:rPr lang="en-US" sz="3200" b="1" dirty="0">
                <a:latin typeface="Calibri" pitchFamily="34" charset="0"/>
              </a:rPr>
              <a:t>Key Scriptures</a:t>
            </a:r>
            <a:r>
              <a:rPr lang="en-US" sz="3200" dirty="0">
                <a:latin typeface="Calibri" pitchFamily="34" charset="0"/>
              </a:rPr>
              <a:t>:</a:t>
            </a:r>
          </a:p>
          <a:p>
            <a:pPr lvl="1"/>
            <a:r>
              <a:rPr lang="en-US" sz="2800" dirty="0"/>
              <a:t>Exodus 19:3-8  – </a:t>
            </a:r>
            <a:r>
              <a:rPr lang="en-US" sz="2800" i="1" dirty="0">
                <a:solidFill>
                  <a:schemeClr val="accent1">
                    <a:lumMod val="75000"/>
                  </a:schemeClr>
                </a:solidFill>
                <a:latin typeface="Cambria" panose="02040503050406030204" pitchFamily="18" charset="0"/>
                <a:ea typeface="Cambria" panose="02040503050406030204" pitchFamily="18" charset="0"/>
              </a:rPr>
              <a:t>Moses went up to God. The LORD called to him out of the mountain, saying, "Thus you shall say to the house of Jacob, and tell the people of Israel: </a:t>
            </a:r>
            <a:r>
              <a:rPr lang="en-US" sz="2800" i="1" baseline="30000" dirty="0">
                <a:solidFill>
                  <a:schemeClr val="accent1">
                    <a:lumMod val="75000"/>
                  </a:schemeClr>
                </a:solidFill>
                <a:latin typeface="Cambria" panose="02040503050406030204" pitchFamily="18" charset="0"/>
                <a:ea typeface="Cambria" panose="02040503050406030204" pitchFamily="18" charset="0"/>
              </a:rPr>
              <a:t>4</a:t>
            </a:r>
            <a:r>
              <a:rPr lang="en-US" sz="2800" i="1" dirty="0">
                <a:solidFill>
                  <a:schemeClr val="accent1">
                    <a:lumMod val="75000"/>
                  </a:schemeClr>
                </a:solidFill>
                <a:latin typeface="Cambria" panose="02040503050406030204" pitchFamily="18" charset="0"/>
                <a:ea typeface="Cambria" panose="02040503050406030204" pitchFamily="18" charset="0"/>
              </a:rPr>
              <a:t> You yourselves have seen what I did to the Egyptians, and how I bore you on eagles' wings and brought you to myself. </a:t>
            </a:r>
            <a:r>
              <a:rPr lang="en-US" sz="2800" i="1" baseline="30000" dirty="0">
                <a:solidFill>
                  <a:schemeClr val="accent1">
                    <a:lumMod val="75000"/>
                  </a:schemeClr>
                </a:solidFill>
                <a:latin typeface="Cambria" panose="02040503050406030204" pitchFamily="18" charset="0"/>
                <a:ea typeface="Cambria" panose="02040503050406030204" pitchFamily="18" charset="0"/>
              </a:rPr>
              <a:t>5</a:t>
            </a:r>
            <a:r>
              <a:rPr lang="en-US" sz="2800" i="1" dirty="0">
                <a:solidFill>
                  <a:schemeClr val="accent1">
                    <a:lumMod val="75000"/>
                  </a:schemeClr>
                </a:solidFill>
                <a:latin typeface="Cambria" panose="02040503050406030204" pitchFamily="18" charset="0"/>
                <a:ea typeface="Cambria" panose="02040503050406030204" pitchFamily="18" charset="0"/>
              </a:rPr>
              <a:t> Now therefore, </a:t>
            </a:r>
            <a:r>
              <a:rPr lang="en-US" sz="2800" b="1" i="1" dirty="0">
                <a:solidFill>
                  <a:schemeClr val="accent1">
                    <a:lumMod val="75000"/>
                  </a:schemeClr>
                </a:solidFill>
                <a:latin typeface="Cambria" panose="02040503050406030204" pitchFamily="18" charset="0"/>
                <a:ea typeface="Cambria" panose="02040503050406030204" pitchFamily="18" charset="0"/>
              </a:rPr>
              <a:t>if you will indeed obey my voice and keep my covenant, you shall be my treasured possession among all peoples</a:t>
            </a:r>
            <a:r>
              <a:rPr lang="en-US" sz="2800" i="1" dirty="0">
                <a:solidFill>
                  <a:schemeClr val="accent1">
                    <a:lumMod val="75000"/>
                  </a:schemeClr>
                </a:solidFill>
                <a:latin typeface="Cambria" panose="02040503050406030204" pitchFamily="18" charset="0"/>
                <a:ea typeface="Cambria" panose="02040503050406030204" pitchFamily="18" charset="0"/>
              </a:rPr>
              <a:t>, for all the earth is mine;</a:t>
            </a:r>
          </a:p>
          <a:p>
            <a:pPr lvl="1"/>
            <a:r>
              <a:rPr lang="en-US" sz="2800" dirty="0"/>
              <a:t>Exodus 31:16-17 – </a:t>
            </a:r>
            <a:r>
              <a:rPr lang="en-US" sz="2800" i="1" dirty="0">
                <a:solidFill>
                  <a:schemeClr val="accent1">
                    <a:lumMod val="75000"/>
                  </a:schemeClr>
                </a:solidFill>
                <a:latin typeface="Cambria" panose="02040503050406030204" pitchFamily="18" charset="0"/>
                <a:ea typeface="Cambria" panose="02040503050406030204" pitchFamily="18" charset="0"/>
              </a:rPr>
              <a:t>And the LORD said to Moses … </a:t>
            </a:r>
            <a:r>
              <a:rPr lang="en-US" sz="2800" i="1" baseline="30000" dirty="0">
                <a:solidFill>
                  <a:schemeClr val="accent1">
                    <a:lumMod val="75000"/>
                  </a:schemeClr>
                </a:solidFill>
                <a:latin typeface="Cambria" panose="02040503050406030204" pitchFamily="18" charset="0"/>
                <a:ea typeface="Cambria" panose="02040503050406030204" pitchFamily="18" charset="0"/>
              </a:rPr>
              <a:t>16</a:t>
            </a:r>
            <a:r>
              <a:rPr lang="en-US" sz="2800" i="1" dirty="0">
                <a:solidFill>
                  <a:schemeClr val="accent1">
                    <a:lumMod val="75000"/>
                  </a:schemeClr>
                </a:solidFill>
                <a:latin typeface="Cambria" panose="02040503050406030204" pitchFamily="18" charset="0"/>
                <a:ea typeface="Cambria" panose="02040503050406030204" pitchFamily="18" charset="0"/>
              </a:rPr>
              <a:t> “</a:t>
            </a:r>
            <a:r>
              <a:rPr lang="en-US" sz="2800" b="1" i="1" dirty="0">
                <a:solidFill>
                  <a:schemeClr val="accent1">
                    <a:lumMod val="75000"/>
                  </a:schemeClr>
                </a:solidFill>
                <a:latin typeface="Cambria" panose="02040503050406030204" pitchFamily="18" charset="0"/>
                <a:ea typeface="Cambria" panose="02040503050406030204" pitchFamily="18" charset="0"/>
              </a:rPr>
              <a:t>the people of Israel shall keep the Sabbath</a:t>
            </a:r>
            <a:r>
              <a:rPr lang="en-US" sz="2800" i="1" dirty="0">
                <a:solidFill>
                  <a:schemeClr val="accent1">
                    <a:lumMod val="75000"/>
                  </a:schemeClr>
                </a:solidFill>
                <a:latin typeface="Cambria" panose="02040503050406030204" pitchFamily="18" charset="0"/>
                <a:ea typeface="Cambria" panose="02040503050406030204" pitchFamily="18" charset="0"/>
              </a:rPr>
              <a:t>, observing the Sabbath throughout their generations, as a covenant forever. </a:t>
            </a:r>
            <a:r>
              <a:rPr lang="en-US" sz="2800" i="1" baseline="30000" dirty="0">
                <a:solidFill>
                  <a:schemeClr val="accent1">
                    <a:lumMod val="75000"/>
                  </a:schemeClr>
                </a:solidFill>
                <a:latin typeface="Cambria" panose="02040503050406030204" pitchFamily="18" charset="0"/>
                <a:ea typeface="Cambria" panose="02040503050406030204" pitchFamily="18" charset="0"/>
              </a:rPr>
              <a:t>17</a:t>
            </a:r>
            <a:r>
              <a:rPr lang="en-US" sz="2800" i="1" dirty="0">
                <a:solidFill>
                  <a:schemeClr val="accent1">
                    <a:lumMod val="75000"/>
                  </a:schemeClr>
                </a:solidFill>
                <a:latin typeface="Cambria" panose="02040503050406030204" pitchFamily="18" charset="0"/>
                <a:ea typeface="Cambria" panose="02040503050406030204" pitchFamily="18" charset="0"/>
              </a:rPr>
              <a:t> </a:t>
            </a:r>
            <a:r>
              <a:rPr lang="en-US" sz="2800" b="1" i="1" dirty="0">
                <a:solidFill>
                  <a:schemeClr val="accent1">
                    <a:lumMod val="75000"/>
                  </a:schemeClr>
                </a:solidFill>
                <a:latin typeface="Cambria" panose="02040503050406030204" pitchFamily="18" charset="0"/>
                <a:ea typeface="Cambria" panose="02040503050406030204" pitchFamily="18" charset="0"/>
              </a:rPr>
              <a:t>It is a sign forever between me and the people of Israel</a:t>
            </a:r>
            <a:r>
              <a:rPr lang="en-US" sz="2800" i="1" dirty="0">
                <a:solidFill>
                  <a:schemeClr val="accent1">
                    <a:lumMod val="75000"/>
                  </a:schemeClr>
                </a:solidFill>
                <a:latin typeface="Cambria" panose="02040503050406030204" pitchFamily="18" charset="0"/>
                <a:ea typeface="Cambria" panose="02040503050406030204" pitchFamily="18" charset="0"/>
              </a:rPr>
              <a:t> …</a:t>
            </a:r>
          </a:p>
          <a:p>
            <a:endParaRPr lang="en-US" sz="3200" dirty="0">
              <a:latin typeface="Calibri" pitchFamily="34" charset="0"/>
            </a:endParaRPr>
          </a:p>
        </p:txBody>
      </p:sp>
    </p:spTree>
    <p:extLst>
      <p:ext uri="{BB962C8B-B14F-4D97-AF65-F5344CB8AC3E}">
        <p14:creationId xmlns:p14="http://schemas.microsoft.com/office/powerpoint/2010/main" val="3471598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D4B7A5"/>
            </a:gs>
            <a:gs pos="100000">
              <a:srgbClr val="AA7B5E"/>
            </a:gs>
          </a:gsLst>
          <a:lin ang="5400000" scaled="1"/>
        </a:gradFill>
        <a:effectLst/>
      </p:bgPr>
    </p:bg>
    <p:spTree>
      <p:nvGrpSpPr>
        <p:cNvPr id="1" name="">
          <a:extLst>
            <a:ext uri="{FF2B5EF4-FFF2-40B4-BE49-F238E27FC236}">
              <a16:creationId xmlns:a16="http://schemas.microsoft.com/office/drawing/2014/main" id="{130AD2A8-7D1B-8051-011E-EF7DC1BEB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B6887-4217-D250-B192-3254FD2CECEC}"/>
              </a:ext>
            </a:extLst>
          </p:cNvPr>
          <p:cNvSpPr>
            <a:spLocks noGrp="1"/>
          </p:cNvSpPr>
          <p:nvPr>
            <p:ph type="title"/>
          </p:nvPr>
        </p:nvSpPr>
        <p:spPr>
          <a:xfrm>
            <a:off x="0" y="63121"/>
            <a:ext cx="12192000" cy="717055"/>
          </a:xfrm>
        </p:spPr>
        <p:txBody>
          <a:bodyPr>
            <a:noAutofit/>
          </a:bodyPr>
          <a:lstStyle/>
          <a:p>
            <a:pPr algn="ctr"/>
            <a:r>
              <a:rPr lang="en-US" sz="6000" b="1" dirty="0"/>
              <a:t>The Davidic Covenant</a:t>
            </a:r>
          </a:p>
        </p:txBody>
      </p:sp>
      <p:sp>
        <p:nvSpPr>
          <p:cNvPr id="3" name="Content Placeholder 2">
            <a:extLst>
              <a:ext uri="{FF2B5EF4-FFF2-40B4-BE49-F238E27FC236}">
                <a16:creationId xmlns:a16="http://schemas.microsoft.com/office/drawing/2014/main" id="{BB6013FF-A017-2DBE-0A2F-8C00686651E4}"/>
              </a:ext>
            </a:extLst>
          </p:cNvPr>
          <p:cNvSpPr>
            <a:spLocks noGrp="1"/>
          </p:cNvSpPr>
          <p:nvPr>
            <p:ph idx="4294967295"/>
          </p:nvPr>
        </p:nvSpPr>
        <p:spPr>
          <a:xfrm>
            <a:off x="247475" y="780177"/>
            <a:ext cx="11513890" cy="6014702"/>
          </a:xfrm>
        </p:spPr>
        <p:txBody>
          <a:bodyPr>
            <a:normAutofit lnSpcReduction="10000"/>
          </a:bodyPr>
          <a:lstStyle/>
          <a:p>
            <a:r>
              <a:rPr lang="en-US" sz="3600" b="1" dirty="0">
                <a:latin typeface="Calibri" pitchFamily="34" charset="0"/>
              </a:rPr>
              <a:t>Description:</a:t>
            </a:r>
            <a:r>
              <a:rPr lang="en-US" sz="3600" dirty="0">
                <a:latin typeface="Calibri" pitchFamily="34" charset="0"/>
              </a:rPr>
              <a:t> God’s promise that David’s royal lineage will endure forever</a:t>
            </a:r>
          </a:p>
          <a:p>
            <a:r>
              <a:rPr lang="en-US" sz="3600" b="1" dirty="0">
                <a:latin typeface="Calibri" pitchFamily="34" charset="0"/>
              </a:rPr>
              <a:t>Made with: </a:t>
            </a:r>
            <a:r>
              <a:rPr lang="en-US" sz="3600" dirty="0">
                <a:latin typeface="Calibri" pitchFamily="34" charset="0"/>
              </a:rPr>
              <a:t>David and his descendants</a:t>
            </a:r>
          </a:p>
          <a:p>
            <a:r>
              <a:rPr lang="en-US" sz="3600" b="1" dirty="0">
                <a:latin typeface="Calibri" pitchFamily="34" charset="0"/>
              </a:rPr>
              <a:t>Sign: </a:t>
            </a:r>
            <a:r>
              <a:rPr lang="en-US" sz="3600" dirty="0"/>
              <a:t>?</a:t>
            </a:r>
            <a:endParaRPr lang="en-US" sz="3600" dirty="0">
              <a:latin typeface="Calibri" pitchFamily="34" charset="0"/>
            </a:endParaRPr>
          </a:p>
          <a:p>
            <a:r>
              <a:rPr lang="en-US" sz="3600" b="1" dirty="0">
                <a:latin typeface="Calibri" pitchFamily="34" charset="0"/>
              </a:rPr>
              <a:t>Key Scriptures:</a:t>
            </a:r>
            <a:r>
              <a:rPr lang="en-US" sz="3600" dirty="0">
                <a:latin typeface="Calibri" pitchFamily="34" charset="0"/>
              </a:rPr>
              <a:t> </a:t>
            </a:r>
          </a:p>
          <a:p>
            <a:pPr lvl="1"/>
            <a:r>
              <a:rPr lang="en-US" sz="3200" dirty="0"/>
              <a:t>2 Samuel 7:8,16 – </a:t>
            </a:r>
            <a:r>
              <a:rPr lang="en-US" sz="3200" i="1" dirty="0">
                <a:solidFill>
                  <a:schemeClr val="accent1">
                    <a:lumMod val="75000"/>
                  </a:schemeClr>
                </a:solidFill>
                <a:latin typeface="Cambria" panose="02040503050406030204" pitchFamily="18" charset="0"/>
                <a:ea typeface="Cambria" panose="02040503050406030204" pitchFamily="18" charset="0"/>
              </a:rPr>
              <a:t>Now, therefore, thus you shall </a:t>
            </a:r>
            <a:r>
              <a:rPr lang="en-US" sz="3200" b="1" i="1" dirty="0">
                <a:solidFill>
                  <a:schemeClr val="accent1">
                    <a:lumMod val="75000"/>
                  </a:schemeClr>
                </a:solidFill>
                <a:latin typeface="Cambria" panose="02040503050406030204" pitchFamily="18" charset="0"/>
                <a:ea typeface="Cambria" panose="02040503050406030204" pitchFamily="18" charset="0"/>
              </a:rPr>
              <a:t>say to my servant David</a:t>
            </a:r>
            <a:r>
              <a:rPr lang="en-US" sz="3200" i="1" dirty="0">
                <a:solidFill>
                  <a:schemeClr val="accent1">
                    <a:lumMod val="75000"/>
                  </a:schemeClr>
                </a:solidFill>
                <a:latin typeface="Cambria" panose="02040503050406030204" pitchFamily="18" charset="0"/>
                <a:ea typeface="Cambria" panose="02040503050406030204" pitchFamily="18" charset="0"/>
              </a:rPr>
              <a:t>, “Thus says the LORD of hosts: … Your house and your kingdom shall be made sure forever before me. </a:t>
            </a:r>
            <a:r>
              <a:rPr lang="en-US" sz="3200" b="1" i="1" dirty="0">
                <a:solidFill>
                  <a:schemeClr val="accent1">
                    <a:lumMod val="75000"/>
                  </a:schemeClr>
                </a:solidFill>
                <a:latin typeface="Cambria" panose="02040503050406030204" pitchFamily="18" charset="0"/>
                <a:ea typeface="Cambria" panose="02040503050406030204" pitchFamily="18" charset="0"/>
              </a:rPr>
              <a:t>Your throne shall be established forever.</a:t>
            </a:r>
            <a:r>
              <a:rPr lang="en-US" sz="3200" i="1" dirty="0">
                <a:solidFill>
                  <a:schemeClr val="accent1">
                    <a:lumMod val="75000"/>
                  </a:schemeClr>
                </a:solidFill>
                <a:latin typeface="Cambria" panose="02040503050406030204" pitchFamily="18" charset="0"/>
                <a:ea typeface="Cambria" panose="02040503050406030204" pitchFamily="18" charset="0"/>
              </a:rPr>
              <a:t>”</a:t>
            </a:r>
          </a:p>
          <a:p>
            <a:pPr lvl="1"/>
            <a:r>
              <a:rPr lang="en-US" sz="3200" dirty="0"/>
              <a:t>Psalm 89:3-4 – </a:t>
            </a:r>
            <a:r>
              <a:rPr lang="en-US" sz="3200" i="1" dirty="0">
                <a:solidFill>
                  <a:schemeClr val="accent1">
                    <a:lumMod val="75000"/>
                  </a:schemeClr>
                </a:solidFill>
                <a:latin typeface="Cambria" panose="02040503050406030204" pitchFamily="18" charset="0"/>
                <a:ea typeface="Cambria" panose="02040503050406030204" pitchFamily="18" charset="0"/>
              </a:rPr>
              <a:t>I [the Lord] have made a </a:t>
            </a:r>
            <a:r>
              <a:rPr lang="en-US" sz="3200" b="1" i="1" dirty="0">
                <a:solidFill>
                  <a:schemeClr val="accent1">
                    <a:lumMod val="75000"/>
                  </a:schemeClr>
                </a:solidFill>
                <a:latin typeface="Cambria" panose="02040503050406030204" pitchFamily="18" charset="0"/>
                <a:ea typeface="Cambria" panose="02040503050406030204" pitchFamily="18" charset="0"/>
              </a:rPr>
              <a:t>covenant</a:t>
            </a:r>
            <a:r>
              <a:rPr lang="en-US" sz="3200" i="1" dirty="0">
                <a:solidFill>
                  <a:schemeClr val="accent1">
                    <a:lumMod val="75000"/>
                  </a:schemeClr>
                </a:solidFill>
                <a:latin typeface="Cambria" panose="02040503050406030204" pitchFamily="18" charset="0"/>
                <a:ea typeface="Cambria" panose="02040503050406030204" pitchFamily="18" charset="0"/>
              </a:rPr>
              <a:t> with my chosen one; </a:t>
            </a:r>
            <a:r>
              <a:rPr lang="en-US" sz="3200" b="1" i="1" dirty="0">
                <a:solidFill>
                  <a:schemeClr val="accent1">
                    <a:lumMod val="75000"/>
                  </a:schemeClr>
                </a:solidFill>
                <a:latin typeface="Cambria" panose="02040503050406030204" pitchFamily="18" charset="0"/>
                <a:ea typeface="Cambria" panose="02040503050406030204" pitchFamily="18" charset="0"/>
              </a:rPr>
              <a:t>I have sworn to David my servant</a:t>
            </a:r>
            <a:r>
              <a:rPr lang="en-US" sz="3200" i="1" dirty="0">
                <a:solidFill>
                  <a:schemeClr val="accent1">
                    <a:lumMod val="75000"/>
                  </a:schemeClr>
                </a:solidFill>
                <a:latin typeface="Cambria" panose="02040503050406030204" pitchFamily="18" charset="0"/>
                <a:ea typeface="Cambria" panose="02040503050406030204" pitchFamily="18" charset="0"/>
              </a:rPr>
              <a:t>: “</a:t>
            </a:r>
            <a:r>
              <a:rPr lang="en-US" sz="3200" b="1" i="1" dirty="0">
                <a:solidFill>
                  <a:schemeClr val="accent1">
                    <a:lumMod val="75000"/>
                  </a:schemeClr>
                </a:solidFill>
                <a:latin typeface="Cambria" panose="02040503050406030204" pitchFamily="18" charset="0"/>
                <a:ea typeface="Cambria" panose="02040503050406030204" pitchFamily="18" charset="0"/>
              </a:rPr>
              <a:t>I will establish your offspring forever, and build your throne for all generations</a:t>
            </a:r>
            <a:r>
              <a:rPr lang="en-US" sz="3200" i="1" dirty="0">
                <a:solidFill>
                  <a:schemeClr val="accent1">
                    <a:lumMod val="75000"/>
                  </a:schemeClr>
                </a:solidFill>
                <a:latin typeface="Cambria" panose="02040503050406030204" pitchFamily="18" charset="0"/>
                <a:ea typeface="Cambria" panose="02040503050406030204" pitchFamily="18" charset="0"/>
              </a:rPr>
              <a:t>.”</a:t>
            </a:r>
          </a:p>
          <a:p>
            <a:endParaRPr lang="en-US" sz="3600" dirty="0">
              <a:latin typeface="Calibri" pitchFamily="34" charset="0"/>
            </a:endParaRPr>
          </a:p>
        </p:txBody>
      </p:sp>
    </p:spTree>
    <p:extLst>
      <p:ext uri="{BB962C8B-B14F-4D97-AF65-F5344CB8AC3E}">
        <p14:creationId xmlns:p14="http://schemas.microsoft.com/office/powerpoint/2010/main" val="3788909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23298</TotalTime>
  <Words>6256</Words>
  <Application>Microsoft Office PowerPoint</Application>
  <PresentationFormat>Widescreen</PresentationFormat>
  <Paragraphs>355</Paragraphs>
  <Slides>39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Calibri Light</vt:lpstr>
      <vt:lpstr>Cambria</vt:lpstr>
      <vt:lpstr>Candara</vt:lpstr>
      <vt:lpstr>Garamond</vt:lpstr>
      <vt:lpstr>Times New Roman</vt:lpstr>
      <vt:lpstr>Office Theme</vt:lpstr>
      <vt:lpstr>Default Design</vt:lpstr>
      <vt:lpstr>New Covenant Theology</vt:lpstr>
      <vt:lpstr>Overview</vt:lpstr>
      <vt:lpstr>What Is a Covenant? </vt:lpstr>
      <vt:lpstr>The Major Covenants in the Bible</vt:lpstr>
      <vt:lpstr>The Noahic Covenant</vt:lpstr>
      <vt:lpstr>The Abrahamic Covenant</vt:lpstr>
      <vt:lpstr>The Abrahamic Covenant – Key Scriptures</vt:lpstr>
      <vt:lpstr>The Mosaic Covenant</vt:lpstr>
      <vt:lpstr>The Davidic Covenant</vt:lpstr>
      <vt:lpstr>The New Covenant</vt:lpstr>
      <vt:lpstr>The New Covenant – Key Scriptures</vt:lpstr>
      <vt:lpstr>The New Covenant – Key Scriptures</vt:lpstr>
      <vt:lpstr>The New Covenant - Summary</vt:lpstr>
      <vt:lpstr>PowerPoint Presentation</vt:lpstr>
      <vt:lpstr>A Comparison of the Old and New Covenants</vt:lpstr>
      <vt:lpstr>The New Covenant Is Fundamentally Different</vt:lpstr>
      <vt:lpstr>The New Covenant is Superior to the Old Covenant</vt:lpstr>
      <vt:lpstr>The New Covenant is Superior – Hebrews 6:8-13</vt:lpstr>
      <vt:lpstr>The New Covenant is Superior – 2 Corinthians 3:6-11</vt:lpstr>
      <vt:lpstr>The New Covenant is Superior – Galatians 4:22-31</vt:lpstr>
      <vt:lpstr>The New Covenant is Superior – Summary</vt:lpstr>
      <vt:lpstr>The New Covenant Fulfills the Old Covenant</vt:lpstr>
      <vt:lpstr>The New Covenant Fulfills the Old – Matthew 5:17-20</vt:lpstr>
      <vt:lpstr>The New Covenant Fulfills the Old Covenant</vt:lpstr>
      <vt:lpstr>The New Covenant Fulfills the Old – Matthew 5:17-20</vt:lpstr>
      <vt:lpstr>The New Covenant Replaces the Old Covenant</vt:lpstr>
      <vt:lpstr>The New Covenant Replaces the Old Covenant</vt:lpstr>
      <vt:lpstr>The New Covenant Replaces the Old Covenant</vt:lpstr>
      <vt:lpstr>A Brief Look at Two Commonly Used But Faulty Theological Systems:</vt:lpstr>
      <vt:lpstr>Dispensationalism</vt:lpstr>
      <vt:lpstr>Dispensational Chart</vt:lpstr>
      <vt:lpstr>Dispensationalism – The Israel/Church Distinction</vt:lpstr>
      <vt:lpstr>The Unity of the People of God in the New Covenant</vt:lpstr>
      <vt:lpstr>Covenant Theology</vt:lpstr>
      <vt:lpstr>Covenant Theology Chart</vt:lpstr>
      <vt:lpstr>Problems With Covenant Theology</vt:lpstr>
      <vt:lpstr>Problems With Covenant Theology</vt:lpstr>
      <vt:lpstr>Problems With Covenant Theology</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288</cp:revision>
  <cp:lastPrinted>2026-02-01T15:25:55Z</cp:lastPrinted>
  <dcterms:created xsi:type="dcterms:W3CDTF">2025-12-28T03:22:40Z</dcterms:created>
  <dcterms:modified xsi:type="dcterms:W3CDTF">2026-02-02T03:10:33Z</dcterms:modified>
</cp:coreProperties>
</file>