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1221" r:id="rId2"/>
    <p:sldId id="259" r:id="rId3"/>
    <p:sldId id="1223" r:id="rId4"/>
    <p:sldId id="1202" r:id="rId5"/>
    <p:sldId id="1204" r:id="rId6"/>
    <p:sldId id="1224" r:id="rId7"/>
    <p:sldId id="1219" r:id="rId8"/>
    <p:sldId id="1220" r:id="rId9"/>
    <p:sldId id="1225" r:id="rId10"/>
    <p:sldId id="1222" r:id="rId11"/>
    <p:sldId id="267" r:id="rId12"/>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6" autoAdjust="0"/>
    <p:restoredTop sz="94660"/>
  </p:normalViewPr>
  <p:slideViewPr>
    <p:cSldViewPr snapToGrid="0">
      <p:cViewPr varScale="1">
        <p:scale>
          <a:sx n="146" d="100"/>
          <a:sy n="146" d="100"/>
        </p:scale>
        <p:origin x="116"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9D3D7-1E06-B910-43D5-BFC4D58F64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601D1C-5D84-76BB-C42E-EC83EE4C13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D38870-55A9-9711-E2EF-FEC198F1F685}"/>
              </a:ext>
            </a:extLst>
          </p:cNvPr>
          <p:cNvSpPr>
            <a:spLocks noGrp="1"/>
          </p:cNvSpPr>
          <p:nvPr>
            <p:ph type="dt" sz="half" idx="10"/>
          </p:nvPr>
        </p:nvSpPr>
        <p:spPr/>
        <p:txBody>
          <a:bodyPr/>
          <a:lstStyle/>
          <a:p>
            <a:fld id="{B7A785C7-C7F7-4FE3-BA54-D8F7FBBCDA4F}" type="datetime8">
              <a:rPr lang="en-US" smtClean="0"/>
              <a:t>11/15/2025 9:25 AM</a:t>
            </a:fld>
            <a:endParaRPr lang="en-US"/>
          </a:p>
        </p:txBody>
      </p:sp>
      <p:sp>
        <p:nvSpPr>
          <p:cNvPr id="5" name="Footer Placeholder 4">
            <a:extLst>
              <a:ext uri="{FF2B5EF4-FFF2-40B4-BE49-F238E27FC236}">
                <a16:creationId xmlns:a16="http://schemas.microsoft.com/office/drawing/2014/main" id="{7F6F5A40-788C-A63E-A213-704A5796B4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609FB0-7612-0A13-CF3B-6FD59F5A0DA3}"/>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2455726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35DCF-83D4-1288-64F6-3EC74387410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33D1FF-A08F-6432-AE47-FC2B1C8D68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EDCAA5-9659-FF36-FFFA-1C50155ADC6C}"/>
              </a:ext>
            </a:extLst>
          </p:cNvPr>
          <p:cNvSpPr>
            <a:spLocks noGrp="1"/>
          </p:cNvSpPr>
          <p:nvPr>
            <p:ph type="dt" sz="half" idx="10"/>
          </p:nvPr>
        </p:nvSpPr>
        <p:spPr/>
        <p:txBody>
          <a:bodyPr/>
          <a:lstStyle/>
          <a:p>
            <a:fld id="{5C7C2EB6-6A7D-47BF-802A-0B61D08FC687}" type="datetime8">
              <a:rPr lang="en-US" smtClean="0"/>
              <a:t>11/15/2025 9:25 AM</a:t>
            </a:fld>
            <a:endParaRPr lang="en-US"/>
          </a:p>
        </p:txBody>
      </p:sp>
      <p:sp>
        <p:nvSpPr>
          <p:cNvPr id="5" name="Footer Placeholder 4">
            <a:extLst>
              <a:ext uri="{FF2B5EF4-FFF2-40B4-BE49-F238E27FC236}">
                <a16:creationId xmlns:a16="http://schemas.microsoft.com/office/drawing/2014/main" id="{B14EB53E-919B-3EF6-3C1C-79EF838CB8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69273A-1DEF-2464-715F-5472A7281216}"/>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3067018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DB6625-1F16-E88F-D23E-9916402F5E2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5CD301-8C8A-017E-D518-3099BB2782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8156D8-9CD9-F2A1-4AFD-D81F2328673A}"/>
              </a:ext>
            </a:extLst>
          </p:cNvPr>
          <p:cNvSpPr>
            <a:spLocks noGrp="1"/>
          </p:cNvSpPr>
          <p:nvPr>
            <p:ph type="dt" sz="half" idx="10"/>
          </p:nvPr>
        </p:nvSpPr>
        <p:spPr/>
        <p:txBody>
          <a:bodyPr/>
          <a:lstStyle/>
          <a:p>
            <a:fld id="{D182BCAA-5807-468F-8625-2A01A3E0E915}" type="datetime8">
              <a:rPr lang="en-US" smtClean="0"/>
              <a:t>11/15/2025 9:25 AM</a:t>
            </a:fld>
            <a:endParaRPr lang="en-US"/>
          </a:p>
        </p:txBody>
      </p:sp>
      <p:sp>
        <p:nvSpPr>
          <p:cNvPr id="5" name="Footer Placeholder 4">
            <a:extLst>
              <a:ext uri="{FF2B5EF4-FFF2-40B4-BE49-F238E27FC236}">
                <a16:creationId xmlns:a16="http://schemas.microsoft.com/office/drawing/2014/main" id="{83C01CBE-AC09-0BFE-5E75-3F93B0100C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64C33A-1EB0-B831-A52D-AA628FB3BFAA}"/>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2014131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7E8A4-8034-6CA8-1E1A-47D295A07F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840350-F1ED-CEB1-D622-36F537F04B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202004-C474-1493-6DBB-B55DA51283BC}"/>
              </a:ext>
            </a:extLst>
          </p:cNvPr>
          <p:cNvSpPr>
            <a:spLocks noGrp="1"/>
          </p:cNvSpPr>
          <p:nvPr>
            <p:ph type="dt" sz="half" idx="10"/>
          </p:nvPr>
        </p:nvSpPr>
        <p:spPr/>
        <p:txBody>
          <a:bodyPr/>
          <a:lstStyle/>
          <a:p>
            <a:fld id="{87C1C1E6-ED29-4692-ACEE-0C5846DC82E1}" type="datetime8">
              <a:rPr lang="en-US" smtClean="0"/>
              <a:t>11/15/2025 9:25 AM</a:t>
            </a:fld>
            <a:endParaRPr lang="en-US"/>
          </a:p>
        </p:txBody>
      </p:sp>
      <p:sp>
        <p:nvSpPr>
          <p:cNvPr id="5" name="Footer Placeholder 4">
            <a:extLst>
              <a:ext uri="{FF2B5EF4-FFF2-40B4-BE49-F238E27FC236}">
                <a16:creationId xmlns:a16="http://schemas.microsoft.com/office/drawing/2014/main" id="{7C9886FA-3FB9-5065-7CBD-D6363B5BFB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906CA9-4135-598C-7428-E272466B62A1}"/>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4178838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67C8-8133-804A-9F5F-45614E864C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45DC25B-F931-0ED0-A1A5-7F73AE27C3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F15FF5-7372-8845-6521-BE0D1FDD820E}"/>
              </a:ext>
            </a:extLst>
          </p:cNvPr>
          <p:cNvSpPr>
            <a:spLocks noGrp="1"/>
          </p:cNvSpPr>
          <p:nvPr>
            <p:ph type="dt" sz="half" idx="10"/>
          </p:nvPr>
        </p:nvSpPr>
        <p:spPr/>
        <p:txBody>
          <a:bodyPr/>
          <a:lstStyle/>
          <a:p>
            <a:fld id="{5128464E-EE04-4B1F-A80F-B9FD8FB9650D}" type="datetime8">
              <a:rPr lang="en-US" smtClean="0"/>
              <a:t>11/15/2025 9:25 AM</a:t>
            </a:fld>
            <a:endParaRPr lang="en-US"/>
          </a:p>
        </p:txBody>
      </p:sp>
      <p:sp>
        <p:nvSpPr>
          <p:cNvPr id="5" name="Footer Placeholder 4">
            <a:extLst>
              <a:ext uri="{FF2B5EF4-FFF2-40B4-BE49-F238E27FC236}">
                <a16:creationId xmlns:a16="http://schemas.microsoft.com/office/drawing/2014/main" id="{0AE9F6E3-5C35-23D2-B838-00EE62191E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31CF06-DB13-2D70-EA8D-AD5D39E8C47A}"/>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2631429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DC2E1-2BC9-7E9B-8668-292B657781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7C765B-7AA6-1A73-B495-183DC03F516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94A8B5-CEB2-3A46-4139-F3F84A6AEB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5A833C-1F0C-64F5-6E74-47C733B6D49D}"/>
              </a:ext>
            </a:extLst>
          </p:cNvPr>
          <p:cNvSpPr>
            <a:spLocks noGrp="1"/>
          </p:cNvSpPr>
          <p:nvPr>
            <p:ph type="dt" sz="half" idx="10"/>
          </p:nvPr>
        </p:nvSpPr>
        <p:spPr/>
        <p:txBody>
          <a:bodyPr/>
          <a:lstStyle/>
          <a:p>
            <a:fld id="{14B516CB-B3AB-4C05-BD8F-AC5CEA40B84E}" type="datetime8">
              <a:rPr lang="en-US" smtClean="0"/>
              <a:t>11/15/2025 9:25 AM</a:t>
            </a:fld>
            <a:endParaRPr lang="en-US"/>
          </a:p>
        </p:txBody>
      </p:sp>
      <p:sp>
        <p:nvSpPr>
          <p:cNvPr id="6" name="Footer Placeholder 5">
            <a:extLst>
              <a:ext uri="{FF2B5EF4-FFF2-40B4-BE49-F238E27FC236}">
                <a16:creationId xmlns:a16="http://schemas.microsoft.com/office/drawing/2014/main" id="{7522BBD7-D1FD-96CB-955F-1BD1255F60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9ABB3D-D4A2-1E1D-43DF-5BD6CCA8032D}"/>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1684211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45EFE-F290-450B-C9AE-BC4E8A520DB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580F03-39B1-19AF-F729-F2E6DB149A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3F73DC-8FC3-7C36-8F50-F3CF3936E6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78077E3-4995-BE7D-57C5-EEF7575918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58A9DF-DE55-6771-C3AC-BA5774F7A2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C19F6E-FB72-E379-B6C4-C44688748DD1}"/>
              </a:ext>
            </a:extLst>
          </p:cNvPr>
          <p:cNvSpPr>
            <a:spLocks noGrp="1"/>
          </p:cNvSpPr>
          <p:nvPr>
            <p:ph type="dt" sz="half" idx="10"/>
          </p:nvPr>
        </p:nvSpPr>
        <p:spPr/>
        <p:txBody>
          <a:bodyPr/>
          <a:lstStyle/>
          <a:p>
            <a:fld id="{F390785F-F96D-420C-97DD-8D72989C66A0}" type="datetime8">
              <a:rPr lang="en-US" smtClean="0"/>
              <a:t>11/15/2025 9:25 AM</a:t>
            </a:fld>
            <a:endParaRPr lang="en-US"/>
          </a:p>
        </p:txBody>
      </p:sp>
      <p:sp>
        <p:nvSpPr>
          <p:cNvPr id="8" name="Footer Placeholder 7">
            <a:extLst>
              <a:ext uri="{FF2B5EF4-FFF2-40B4-BE49-F238E27FC236}">
                <a16:creationId xmlns:a16="http://schemas.microsoft.com/office/drawing/2014/main" id="{D0E0F197-C0E0-DD4D-8F6A-FB9214EF22A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EFA811-C023-8F4C-258A-71D818A1D35C}"/>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2591326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167BF-F934-6636-13A6-A25B452243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A96E405-4353-A6CB-3384-982A2F747CB7}"/>
              </a:ext>
            </a:extLst>
          </p:cNvPr>
          <p:cNvSpPr>
            <a:spLocks noGrp="1"/>
          </p:cNvSpPr>
          <p:nvPr>
            <p:ph type="dt" sz="half" idx="10"/>
          </p:nvPr>
        </p:nvSpPr>
        <p:spPr/>
        <p:txBody>
          <a:bodyPr/>
          <a:lstStyle/>
          <a:p>
            <a:fld id="{248F9E38-CD42-44AA-A854-648AA1458DAE}" type="datetime8">
              <a:rPr lang="en-US" smtClean="0"/>
              <a:t>11/15/2025 9:25 AM</a:t>
            </a:fld>
            <a:endParaRPr lang="en-US"/>
          </a:p>
        </p:txBody>
      </p:sp>
      <p:sp>
        <p:nvSpPr>
          <p:cNvPr id="4" name="Footer Placeholder 3">
            <a:extLst>
              <a:ext uri="{FF2B5EF4-FFF2-40B4-BE49-F238E27FC236}">
                <a16:creationId xmlns:a16="http://schemas.microsoft.com/office/drawing/2014/main" id="{862DF4A6-55AE-E177-1F0F-7F427FBF23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66624DD-E353-8F88-A0D2-28ED71E3D441}"/>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2914895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54E53F-7AD6-DB9F-C1AA-FD81916307A3}"/>
              </a:ext>
            </a:extLst>
          </p:cNvPr>
          <p:cNvSpPr>
            <a:spLocks noGrp="1"/>
          </p:cNvSpPr>
          <p:nvPr>
            <p:ph type="dt" sz="half" idx="10"/>
          </p:nvPr>
        </p:nvSpPr>
        <p:spPr/>
        <p:txBody>
          <a:bodyPr/>
          <a:lstStyle/>
          <a:p>
            <a:fld id="{FDD2F625-C442-460F-A33A-C385D42E4BF0}" type="datetime8">
              <a:rPr lang="en-US" smtClean="0"/>
              <a:t>11/15/2025 9:25 AM</a:t>
            </a:fld>
            <a:endParaRPr lang="en-US"/>
          </a:p>
        </p:txBody>
      </p:sp>
      <p:sp>
        <p:nvSpPr>
          <p:cNvPr id="3" name="Footer Placeholder 2">
            <a:extLst>
              <a:ext uri="{FF2B5EF4-FFF2-40B4-BE49-F238E27FC236}">
                <a16:creationId xmlns:a16="http://schemas.microsoft.com/office/drawing/2014/main" id="{49A1BEA7-E521-EFB6-A614-AA25E664B60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28A0A6-3426-F777-D745-C51471B06401}"/>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381511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F4472-1203-0952-0B24-BD0EAD5CFD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D4D0110-C02C-D87E-B062-BE623ABB19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36B595-F64A-309A-8F14-9A2D590C44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AF1243-922E-DD1D-1639-47655E1AB389}"/>
              </a:ext>
            </a:extLst>
          </p:cNvPr>
          <p:cNvSpPr>
            <a:spLocks noGrp="1"/>
          </p:cNvSpPr>
          <p:nvPr>
            <p:ph type="dt" sz="half" idx="10"/>
          </p:nvPr>
        </p:nvSpPr>
        <p:spPr/>
        <p:txBody>
          <a:bodyPr/>
          <a:lstStyle/>
          <a:p>
            <a:fld id="{9AD9FFA2-37BB-4065-9E59-A04EE9D0B335}" type="datetime8">
              <a:rPr lang="en-US" smtClean="0"/>
              <a:t>11/15/2025 9:25 AM</a:t>
            </a:fld>
            <a:endParaRPr lang="en-US"/>
          </a:p>
        </p:txBody>
      </p:sp>
      <p:sp>
        <p:nvSpPr>
          <p:cNvPr id="6" name="Footer Placeholder 5">
            <a:extLst>
              <a:ext uri="{FF2B5EF4-FFF2-40B4-BE49-F238E27FC236}">
                <a16:creationId xmlns:a16="http://schemas.microsoft.com/office/drawing/2014/main" id="{ABFC9A5B-94C3-798B-ED21-431621A814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FC7C39-38A6-AED3-DEF8-62B0F13D241B}"/>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2179192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ABE40-D137-117B-5C80-B342354B1E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52401C-2F38-01DA-2925-0EB99FB27D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306111-57C5-955B-EDCD-34B3E0CC92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A951AC-5BC5-EC54-1BDF-3B62381B6D86}"/>
              </a:ext>
            </a:extLst>
          </p:cNvPr>
          <p:cNvSpPr>
            <a:spLocks noGrp="1"/>
          </p:cNvSpPr>
          <p:nvPr>
            <p:ph type="dt" sz="half" idx="10"/>
          </p:nvPr>
        </p:nvSpPr>
        <p:spPr/>
        <p:txBody>
          <a:bodyPr/>
          <a:lstStyle/>
          <a:p>
            <a:fld id="{013A77E5-F162-4169-A739-FABD41F31034}" type="datetime8">
              <a:rPr lang="en-US" smtClean="0"/>
              <a:t>11/15/2025 9:25 AM</a:t>
            </a:fld>
            <a:endParaRPr lang="en-US"/>
          </a:p>
        </p:txBody>
      </p:sp>
      <p:sp>
        <p:nvSpPr>
          <p:cNvPr id="6" name="Footer Placeholder 5">
            <a:extLst>
              <a:ext uri="{FF2B5EF4-FFF2-40B4-BE49-F238E27FC236}">
                <a16:creationId xmlns:a16="http://schemas.microsoft.com/office/drawing/2014/main" id="{60BA0740-9CDC-3F83-F22F-6A430E5F65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9A168F-496E-608D-E2CC-8E3D1574A949}"/>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2935559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BD4B27-6CDA-AB2D-F14B-FB10A975CB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4BB02E-3AEB-BE4B-5EFA-E438C98730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FCE556-CDA2-3DBE-F45F-88ED34C4B1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5C8904-FB86-4BDA-A8FA-65327C0ABD7E}" type="datetime8">
              <a:rPr lang="en-US" smtClean="0"/>
              <a:t>11/15/2025 9:25 AM</a:t>
            </a:fld>
            <a:endParaRPr lang="en-US"/>
          </a:p>
        </p:txBody>
      </p:sp>
      <p:sp>
        <p:nvSpPr>
          <p:cNvPr id="5" name="Footer Placeholder 4">
            <a:extLst>
              <a:ext uri="{FF2B5EF4-FFF2-40B4-BE49-F238E27FC236}">
                <a16:creationId xmlns:a16="http://schemas.microsoft.com/office/drawing/2014/main" id="{BA6FF8D2-BFD8-CCB3-D054-567111AD0F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1499E67-EF5C-43C9-9535-74047E0A04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2F9812-7396-49BD-A011-6A37D97C8A4C}" type="slidenum">
              <a:rPr lang="en-US" smtClean="0"/>
              <a:t>‹#›</a:t>
            </a:fld>
            <a:endParaRPr lang="en-US"/>
          </a:p>
        </p:txBody>
      </p:sp>
    </p:spTree>
    <p:extLst>
      <p:ext uri="{BB962C8B-B14F-4D97-AF65-F5344CB8AC3E}">
        <p14:creationId xmlns:p14="http://schemas.microsoft.com/office/powerpoint/2010/main" val="13240264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premiumtimesng.com/foreign/world-foreign/229187-russia-supreme-court-bans-jehovahs-witnesses-extremist.html?tztc=1"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s://www.aomin.org/aoblog/the-dividing-line/lets-bring-the-light-of-gods-truth-to-jehovahs-witnesse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ebay.com/itm/267436218198"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aomin.org/aoblog/the-dividing-line/lets-bring-the-light-of-gods-truth-to-jehovahs-witnesse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aomin.org/aoblog/the-dividing-line/lets-bring-the-light-of-gods-truth-to-jehovahs-witnesse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aomin.org/aoblog/the-dividing-line/lets-bring-the-light-of-gods-truth-to-jehovahs-witnesses/" TargetMode="External"/><Relationship Id="rId2" Type="http://schemas.openxmlformats.org/officeDocument/2006/relationships/hyperlink" Target="https://www.jw.org/en/library/bible/study-bible/books/hebrews/1/"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aomin.org/aoblog/the-dividing-line/lets-bring-the-light-of-gods-truth-to-jehovahs-witnesse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aomin.org/aoblog/the-dividing-line/lets-bring-the-light-of-gods-truth-to-jehovahs-witnesse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aomin.org/aoblog/the-dividing-line/lets-bring-the-light-of-gods-truth-to-jehovahs-witnesse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C9B944C8-3130-E141-6202-10AE2C562D9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3B45234-CB42-B8C1-5B27-B62271F1609D}"/>
              </a:ext>
            </a:extLst>
          </p:cNvPr>
          <p:cNvSpPr>
            <a:spLocks noGrp="1"/>
          </p:cNvSpPr>
          <p:nvPr>
            <p:ph type="title"/>
          </p:nvPr>
        </p:nvSpPr>
        <p:spPr>
          <a:xfrm>
            <a:off x="0" y="18255"/>
            <a:ext cx="12192000" cy="1437235"/>
          </a:xfrm>
        </p:spPr>
        <p:txBody>
          <a:bodyPr>
            <a:normAutofit/>
          </a:bodyPr>
          <a:lstStyle/>
          <a:p>
            <a:pPr algn="ctr"/>
            <a:r>
              <a:rPr lang="en-US" sz="4800" b="1" dirty="0">
                <a:solidFill>
                  <a:schemeClr val="accent2">
                    <a:lumMod val="40000"/>
                    <a:lumOff val="60000"/>
                  </a:schemeClr>
                </a:solidFill>
                <a:effectLst>
                  <a:outerShdw blurRad="50800" dist="50800" dir="5400000" algn="ctr" rotWithShape="0">
                    <a:schemeClr val="tx1"/>
                  </a:outerShdw>
                </a:effectLst>
                <a:latin typeface="+mn-lt"/>
                <a:ea typeface="Tahoma" panose="020B0604030504040204" pitchFamily="34" charset="0"/>
                <a:cs typeface="Tahoma" panose="020B0604030504040204" pitchFamily="34" charset="0"/>
              </a:rPr>
              <a:t>Sharing the Light of God’s Truth with </a:t>
            </a:r>
            <a:br>
              <a:rPr lang="en-US" sz="4800" b="1" dirty="0">
                <a:solidFill>
                  <a:schemeClr val="accent2">
                    <a:lumMod val="40000"/>
                    <a:lumOff val="60000"/>
                  </a:schemeClr>
                </a:solidFill>
                <a:effectLst>
                  <a:outerShdw blurRad="50800" dist="50800" dir="5400000" algn="ctr" rotWithShape="0">
                    <a:schemeClr val="tx1"/>
                  </a:outerShdw>
                </a:effectLst>
                <a:latin typeface="+mn-lt"/>
                <a:ea typeface="Tahoma" panose="020B0604030504040204" pitchFamily="34" charset="0"/>
                <a:cs typeface="Tahoma" panose="020B0604030504040204" pitchFamily="34" charset="0"/>
              </a:rPr>
            </a:br>
            <a:r>
              <a:rPr lang="en-US" sz="4800" b="1" dirty="0">
                <a:solidFill>
                  <a:schemeClr val="accent2">
                    <a:lumMod val="40000"/>
                    <a:lumOff val="60000"/>
                  </a:schemeClr>
                </a:solidFill>
                <a:effectLst>
                  <a:outerShdw blurRad="50800" dist="50800" dir="5400000" algn="ctr" rotWithShape="0">
                    <a:schemeClr val="tx1"/>
                  </a:outerShdw>
                </a:effectLst>
                <a:latin typeface="+mn-lt"/>
                <a:ea typeface="Tahoma" panose="020B0604030504040204" pitchFamily="34" charset="0"/>
                <a:cs typeface="Tahoma" panose="020B0604030504040204" pitchFamily="34" charset="0"/>
              </a:rPr>
              <a:t>Jehovah Witnesses</a:t>
            </a:r>
          </a:p>
        </p:txBody>
      </p:sp>
      <p:sp>
        <p:nvSpPr>
          <p:cNvPr id="2" name="TextBox 1">
            <a:extLst>
              <a:ext uri="{FF2B5EF4-FFF2-40B4-BE49-F238E27FC236}">
                <a16:creationId xmlns:a16="http://schemas.microsoft.com/office/drawing/2014/main" id="{4A4CED45-DFFD-C051-CE6B-97FDD30B7624}"/>
              </a:ext>
            </a:extLst>
          </p:cNvPr>
          <p:cNvSpPr txBox="1"/>
          <p:nvPr/>
        </p:nvSpPr>
        <p:spPr>
          <a:xfrm>
            <a:off x="0" y="6519446"/>
            <a:ext cx="12192000" cy="369332"/>
          </a:xfrm>
          <a:prstGeom prst="rect">
            <a:avLst/>
          </a:prstGeom>
          <a:noFill/>
        </p:spPr>
        <p:txBody>
          <a:bodyPr wrap="square" rtlCol="0">
            <a:spAutoFit/>
          </a:bodyPr>
          <a:lstStyle/>
          <a:p>
            <a:pPr lvl="0">
              <a:defRPr/>
            </a:pPr>
            <a:r>
              <a:rPr lang="en-US" dirty="0">
                <a:hlinkClick r:id="rId2"/>
              </a:rPr>
              <a:t>Russia Supreme Court bans Jehovah’s Witnesses as extremist | Premium Times Nigeria</a:t>
            </a:r>
            <a:endParaRPr lang="en-US" dirty="0">
              <a:solidFill>
                <a:srgbClr val="FFFFFF"/>
              </a:solidFill>
              <a:effectLst>
                <a:outerShdw blurRad="50800" dist="50800" dir="5400000" algn="ctr">
                  <a:srgbClr val="000000"/>
                </a:outerShdw>
              </a:effectLst>
              <a:latin typeface="Calibri" panose="020F0502020204030204" pitchFamily="34" charset="0"/>
            </a:endParaRPr>
          </a:p>
        </p:txBody>
      </p:sp>
      <p:pic>
        <p:nvPicPr>
          <p:cNvPr id="7" name="Picture 6">
            <a:extLst>
              <a:ext uri="{FF2B5EF4-FFF2-40B4-BE49-F238E27FC236}">
                <a16:creationId xmlns:a16="http://schemas.microsoft.com/office/drawing/2014/main" id="{4354FF23-3FE6-C384-A22E-C79D547F3F47}"/>
              </a:ext>
            </a:extLst>
          </p:cNvPr>
          <p:cNvPicPr>
            <a:picLocks noChangeAspect="1"/>
          </p:cNvPicPr>
          <p:nvPr/>
        </p:nvPicPr>
        <p:blipFill>
          <a:blip r:embed="rId3"/>
          <a:stretch>
            <a:fillRect/>
          </a:stretch>
        </p:blipFill>
        <p:spPr>
          <a:xfrm>
            <a:off x="1914743" y="1849086"/>
            <a:ext cx="7359286" cy="4569179"/>
          </a:xfrm>
          <a:prstGeom prst="rect">
            <a:avLst/>
          </a:prstGeom>
        </p:spPr>
      </p:pic>
    </p:spTree>
    <p:extLst>
      <p:ext uri="{BB962C8B-B14F-4D97-AF65-F5344CB8AC3E}">
        <p14:creationId xmlns:p14="http://schemas.microsoft.com/office/powerpoint/2010/main" val="40564221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791A3FA2-1447-540D-DD84-908A2B3D692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EA6D826-D596-BCDF-AB35-0B8DAE2F94B1}"/>
              </a:ext>
            </a:extLst>
          </p:cNvPr>
          <p:cNvSpPr>
            <a:spLocks noGrp="1"/>
          </p:cNvSpPr>
          <p:nvPr>
            <p:ph type="title"/>
          </p:nvPr>
        </p:nvSpPr>
        <p:spPr>
          <a:xfrm>
            <a:off x="0" y="0"/>
            <a:ext cx="12192000" cy="818735"/>
          </a:xfrm>
        </p:spPr>
        <p:txBody>
          <a:bodyPr>
            <a:normAutofit/>
          </a:bodyPr>
          <a:lstStyle/>
          <a:p>
            <a:pPr algn="ctr"/>
            <a:r>
              <a:rPr lang="en-US" sz="4800" b="1" dirty="0">
                <a:solidFill>
                  <a:schemeClr val="accent2">
                    <a:lumMod val="40000"/>
                    <a:lumOff val="60000"/>
                  </a:schemeClr>
                </a:solidFill>
                <a:effectLst>
                  <a:outerShdw blurRad="50800" dist="50800" dir="5400000" algn="ctr" rotWithShape="0">
                    <a:schemeClr val="tx1"/>
                  </a:outerShdw>
                </a:effectLst>
                <a:latin typeface="+mn-lt"/>
                <a:ea typeface="Tahoma" panose="020B0604030504040204" pitchFamily="34" charset="0"/>
                <a:cs typeface="Tahoma" panose="020B0604030504040204" pitchFamily="34" charset="0"/>
              </a:rPr>
              <a:t>Why Do We Believe in the Trinity?</a:t>
            </a:r>
          </a:p>
        </p:txBody>
      </p:sp>
      <p:sp>
        <p:nvSpPr>
          <p:cNvPr id="5" name="Content Placeholder 4">
            <a:extLst>
              <a:ext uri="{FF2B5EF4-FFF2-40B4-BE49-F238E27FC236}">
                <a16:creationId xmlns:a16="http://schemas.microsoft.com/office/drawing/2014/main" id="{33A3359B-115B-9203-5168-F48CB0905AC4}"/>
              </a:ext>
            </a:extLst>
          </p:cNvPr>
          <p:cNvSpPr>
            <a:spLocks noGrp="1"/>
          </p:cNvSpPr>
          <p:nvPr>
            <p:ph idx="1"/>
          </p:nvPr>
        </p:nvSpPr>
        <p:spPr>
          <a:xfrm>
            <a:off x="348975" y="818734"/>
            <a:ext cx="11555896" cy="5700711"/>
          </a:xfrm>
        </p:spPr>
        <p:txBody>
          <a:bodyPr>
            <a:noAutofit/>
          </a:bodyPr>
          <a:lstStyle/>
          <a:p>
            <a:r>
              <a:rPr lang="en-US" sz="3600" dirty="0">
                <a:solidFill>
                  <a:schemeClr val="bg1"/>
                </a:solidFill>
                <a:effectLst>
                  <a:outerShdw blurRad="38100" dist="38100" dir="2700000" algn="ctr" rotWithShape="0">
                    <a:schemeClr val="tx1"/>
                  </a:outerShdw>
                </a:effectLst>
              </a:rPr>
              <a:t>We believe there is one being of God, shared fully and completely (not divided into thirds) by three divine persons: Father, Son, and Holy Spirit. </a:t>
            </a:r>
          </a:p>
          <a:p>
            <a:r>
              <a:rPr lang="en-US" sz="3600" dirty="0">
                <a:solidFill>
                  <a:schemeClr val="bg1"/>
                </a:solidFill>
                <a:effectLst>
                  <a:outerShdw blurRad="38100" dist="38100" dir="2700000" algn="ctr" rotWithShape="0">
                    <a:schemeClr val="tx1"/>
                  </a:outerShdw>
                </a:effectLst>
              </a:rPr>
              <a:t>The Father's not the Son, the Son is not the Spirit, the Spirit is not the Father. </a:t>
            </a:r>
          </a:p>
          <a:p>
            <a:r>
              <a:rPr lang="en-US" sz="3600" dirty="0">
                <a:solidFill>
                  <a:schemeClr val="bg1"/>
                </a:solidFill>
                <a:effectLst>
                  <a:outerShdw blurRad="38100" dist="38100" dir="2700000" algn="ctr" rotWithShape="0">
                    <a:schemeClr val="tx1"/>
                  </a:outerShdw>
                </a:effectLst>
              </a:rPr>
              <a:t>They're </a:t>
            </a:r>
            <a:r>
              <a:rPr lang="en-US" sz="3600" b="1" i="1" dirty="0">
                <a:solidFill>
                  <a:schemeClr val="bg1"/>
                </a:solidFill>
                <a:effectLst>
                  <a:outerShdw blurRad="38100" dist="38100" dir="2700000" algn="ctr" rotWithShape="0">
                    <a:schemeClr val="tx1"/>
                  </a:outerShdw>
                </a:effectLst>
              </a:rPr>
              <a:t>distinguished</a:t>
            </a:r>
            <a:r>
              <a:rPr lang="en-US" sz="3600" dirty="0">
                <a:solidFill>
                  <a:schemeClr val="bg1"/>
                </a:solidFill>
                <a:effectLst>
                  <a:outerShdw blurRad="38100" dist="38100" dir="2700000" algn="ctr" rotWithShape="0">
                    <a:schemeClr val="tx1"/>
                  </a:outerShdw>
                </a:effectLst>
              </a:rPr>
              <a:t> from one another, but they are </a:t>
            </a:r>
            <a:r>
              <a:rPr lang="en-US" sz="3600" b="1" i="1" dirty="0">
                <a:solidFill>
                  <a:schemeClr val="bg1"/>
                </a:solidFill>
                <a:effectLst>
                  <a:outerShdw blurRad="38100" dist="38100" dir="2700000" algn="ctr" rotWithShape="0">
                    <a:schemeClr val="tx1"/>
                  </a:outerShdw>
                </a:effectLst>
              </a:rPr>
              <a:t>all</a:t>
            </a:r>
            <a:r>
              <a:rPr lang="en-US" sz="3600" dirty="0">
                <a:solidFill>
                  <a:schemeClr val="bg1"/>
                </a:solidFill>
                <a:effectLst>
                  <a:outerShdw blurRad="38100" dist="38100" dir="2700000" algn="ctr" rotWithShape="0">
                    <a:schemeClr val="tx1"/>
                  </a:outerShdw>
                </a:effectLst>
              </a:rPr>
              <a:t> fully divine. And this is why I am a Trinitarian. </a:t>
            </a:r>
          </a:p>
          <a:p>
            <a:r>
              <a:rPr lang="en-US" sz="3600" dirty="0">
                <a:solidFill>
                  <a:schemeClr val="bg1"/>
                </a:solidFill>
                <a:effectLst>
                  <a:outerShdw blurRad="38100" dist="38100" dir="2700000" algn="ctr" rotWithShape="0">
                    <a:schemeClr val="tx1"/>
                  </a:outerShdw>
                </a:effectLst>
              </a:rPr>
              <a:t>We are baptized into the </a:t>
            </a:r>
            <a:r>
              <a:rPr lang="en-US" sz="3600" b="1" i="1" dirty="0">
                <a:solidFill>
                  <a:schemeClr val="bg1"/>
                </a:solidFill>
                <a:effectLst>
                  <a:outerShdw blurRad="38100" dist="38100" dir="2700000" algn="ctr" rotWithShape="0">
                    <a:schemeClr val="tx1"/>
                  </a:outerShdw>
                </a:effectLst>
              </a:rPr>
              <a:t>name</a:t>
            </a:r>
            <a:r>
              <a:rPr lang="en-US" sz="3600" dirty="0">
                <a:solidFill>
                  <a:schemeClr val="bg1"/>
                </a:solidFill>
                <a:effectLst>
                  <a:outerShdw blurRad="38100" dist="38100" dir="2700000" algn="ctr" rotWithShape="0">
                    <a:schemeClr val="tx1"/>
                  </a:outerShdw>
                </a:effectLst>
              </a:rPr>
              <a:t> (singular) of the Father, the Son, and the Holy Spirit (Mat 28:19) – not Jehovah God, Michael the Archangel, and an impersonal force.</a:t>
            </a:r>
          </a:p>
        </p:txBody>
      </p:sp>
      <p:sp>
        <p:nvSpPr>
          <p:cNvPr id="2" name="TextBox 1">
            <a:extLst>
              <a:ext uri="{FF2B5EF4-FFF2-40B4-BE49-F238E27FC236}">
                <a16:creationId xmlns:a16="http://schemas.microsoft.com/office/drawing/2014/main" id="{A93E0F54-E7F8-F06E-BDAA-D8A553757942}"/>
              </a:ext>
            </a:extLst>
          </p:cNvPr>
          <p:cNvSpPr txBox="1"/>
          <p:nvPr/>
        </p:nvSpPr>
        <p:spPr>
          <a:xfrm>
            <a:off x="0" y="6519446"/>
            <a:ext cx="12192000" cy="369332"/>
          </a:xfrm>
          <a:prstGeom prst="rect">
            <a:avLst/>
          </a:prstGeom>
          <a:noFill/>
        </p:spPr>
        <p:txBody>
          <a:bodyPr wrap="square" rtlCol="0">
            <a:spAutoFit/>
          </a:bodyPr>
          <a:lstStyle/>
          <a:p>
            <a:pPr lvl="0">
              <a:defRPr/>
            </a:pPr>
            <a:r>
              <a:rPr lang="en-US" dirty="0">
                <a:solidFill>
                  <a:prstClr val="black"/>
                </a:solidFill>
                <a:hlinkClick r:id="rId2"/>
              </a:rPr>
              <a:t>https://www.aomin.org/aoblog/the-dividing-line/lets-bring-the-light-of-gods-truth-to-jehovahs-witnesses/</a:t>
            </a:r>
            <a:r>
              <a:rPr lang="en-US" dirty="0">
                <a:solidFill>
                  <a:prstClr val="black"/>
                </a:solidFill>
              </a:rPr>
              <a:t> </a:t>
            </a:r>
            <a:endParaRPr lang="en-US" dirty="0">
              <a:solidFill>
                <a:srgbClr val="FFFFFF"/>
              </a:solidFill>
              <a:effectLst>
                <a:outerShdw blurRad="50800" dist="50800" dir="5400000" algn="ctr">
                  <a:srgbClr val="000000"/>
                </a:outerShdw>
              </a:effectLst>
              <a:latin typeface="Calibri" panose="020F0502020204030204" pitchFamily="34" charset="0"/>
            </a:endParaRPr>
          </a:p>
        </p:txBody>
      </p:sp>
    </p:spTree>
    <p:extLst>
      <p:ext uri="{BB962C8B-B14F-4D97-AF65-F5344CB8AC3E}">
        <p14:creationId xmlns:p14="http://schemas.microsoft.com/office/powerpoint/2010/main" val="13956096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C9B944C8-3130-E141-6202-10AE2C562D9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A4CED45-DFFD-C051-CE6B-97FDD30B7624}"/>
              </a:ext>
            </a:extLst>
          </p:cNvPr>
          <p:cNvSpPr txBox="1"/>
          <p:nvPr/>
        </p:nvSpPr>
        <p:spPr>
          <a:xfrm>
            <a:off x="0" y="6519446"/>
            <a:ext cx="12192000" cy="369332"/>
          </a:xfrm>
          <a:prstGeom prst="rect">
            <a:avLst/>
          </a:prstGeom>
          <a:noFill/>
        </p:spPr>
        <p:txBody>
          <a:bodyPr wrap="square" rtlCol="0">
            <a:spAutoFit/>
          </a:bodyPr>
          <a:lstStyle/>
          <a:p>
            <a:pPr lvl="0">
              <a:defRPr/>
            </a:pPr>
            <a:r>
              <a:rPr lang="en-US" dirty="0">
                <a:hlinkClick r:id="rId2"/>
              </a:rPr>
              <a:t>https://www.ebay.com/itm/267436218198</a:t>
            </a:r>
            <a:r>
              <a:rPr lang="en-US" dirty="0"/>
              <a:t> </a:t>
            </a:r>
            <a:endParaRPr kumimoji="0" lang="en-US" sz="1800" b="0" i="0" u="none" strike="noStrike" kern="1200" cap="none" spc="0" normalizeH="0" baseline="0" noProof="0" dirty="0">
              <a:ln>
                <a:noFill/>
              </a:ln>
              <a:solidFill>
                <a:srgbClr val="CCFFFF"/>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CAF42971-D10F-E05C-BF06-6E462826E6BF}"/>
              </a:ext>
            </a:extLst>
          </p:cNvPr>
          <p:cNvPicPr>
            <a:picLocks noChangeAspect="1"/>
          </p:cNvPicPr>
          <p:nvPr/>
        </p:nvPicPr>
        <p:blipFill>
          <a:blip r:embed="rId3"/>
          <a:stretch>
            <a:fillRect/>
          </a:stretch>
        </p:blipFill>
        <p:spPr>
          <a:xfrm>
            <a:off x="3659417" y="281032"/>
            <a:ext cx="4687773" cy="6056418"/>
          </a:xfrm>
          <a:prstGeom prst="rect">
            <a:avLst/>
          </a:prstGeom>
        </p:spPr>
      </p:pic>
    </p:spTree>
    <p:extLst>
      <p:ext uri="{BB962C8B-B14F-4D97-AF65-F5344CB8AC3E}">
        <p14:creationId xmlns:p14="http://schemas.microsoft.com/office/powerpoint/2010/main" val="18461244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26E9FDB7-921D-56A8-CDB0-1CE3170D2ED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CE2FC5F-511B-60C7-9071-EA895FCBDBC0}"/>
              </a:ext>
            </a:extLst>
          </p:cNvPr>
          <p:cNvSpPr>
            <a:spLocks noGrp="1"/>
          </p:cNvSpPr>
          <p:nvPr>
            <p:ph type="title"/>
          </p:nvPr>
        </p:nvSpPr>
        <p:spPr>
          <a:xfrm>
            <a:off x="0" y="0"/>
            <a:ext cx="12192000" cy="818735"/>
          </a:xfrm>
        </p:spPr>
        <p:txBody>
          <a:bodyPr>
            <a:normAutofit/>
          </a:bodyPr>
          <a:lstStyle/>
          <a:p>
            <a:pPr algn="ctr"/>
            <a:r>
              <a:rPr lang="en-US" sz="4800" b="1" dirty="0">
                <a:solidFill>
                  <a:schemeClr val="accent2">
                    <a:lumMod val="40000"/>
                    <a:lumOff val="60000"/>
                  </a:schemeClr>
                </a:solidFill>
                <a:effectLst>
                  <a:outerShdw blurRad="50800" dist="50800" dir="5400000" algn="ctr" rotWithShape="0">
                    <a:schemeClr val="tx1"/>
                  </a:outerShdw>
                </a:effectLst>
                <a:latin typeface="+mn-lt"/>
                <a:ea typeface="Tahoma" panose="020B0604030504040204" pitchFamily="34" charset="0"/>
                <a:cs typeface="Tahoma" panose="020B0604030504040204" pitchFamily="34" charset="0"/>
              </a:rPr>
              <a:t>Some Questions Before We Start</a:t>
            </a:r>
          </a:p>
        </p:txBody>
      </p:sp>
      <p:sp>
        <p:nvSpPr>
          <p:cNvPr id="5" name="Content Placeholder 4">
            <a:extLst>
              <a:ext uri="{FF2B5EF4-FFF2-40B4-BE49-F238E27FC236}">
                <a16:creationId xmlns:a16="http://schemas.microsoft.com/office/drawing/2014/main" id="{E2CD37E7-9CFA-3CA8-B0B7-6A7182DE5066}"/>
              </a:ext>
            </a:extLst>
          </p:cNvPr>
          <p:cNvSpPr>
            <a:spLocks noGrp="1"/>
          </p:cNvSpPr>
          <p:nvPr>
            <p:ph idx="1"/>
          </p:nvPr>
        </p:nvSpPr>
        <p:spPr>
          <a:xfrm>
            <a:off x="348975" y="818734"/>
            <a:ext cx="11555896" cy="5700711"/>
          </a:xfrm>
        </p:spPr>
        <p:txBody>
          <a:bodyPr>
            <a:normAutofit/>
          </a:bodyPr>
          <a:lstStyle/>
          <a:p>
            <a:r>
              <a:rPr lang="en-US" sz="3200" dirty="0">
                <a:solidFill>
                  <a:schemeClr val="bg1"/>
                </a:solidFill>
                <a:effectLst>
                  <a:outerShdw blurRad="38100" dist="38100" dir="2700000" algn="ctr" rotWithShape="0">
                    <a:schemeClr val="tx1"/>
                  </a:outerShdw>
                </a:effectLst>
              </a:rPr>
              <a:t>How many of you have had the Jehovah’s Witness come to your door?</a:t>
            </a:r>
          </a:p>
          <a:p>
            <a:r>
              <a:rPr lang="en-US" sz="3200" dirty="0">
                <a:solidFill>
                  <a:schemeClr val="bg1"/>
                </a:solidFill>
                <a:effectLst>
                  <a:outerShdw blurRad="38100" dist="38100" dir="2700000" algn="ctr" rotWithShape="0">
                    <a:schemeClr val="tx1"/>
                  </a:outerShdw>
                </a:effectLst>
              </a:rPr>
              <a:t>If you have, how did that go? </a:t>
            </a:r>
          </a:p>
          <a:p>
            <a:r>
              <a:rPr lang="en-US" sz="3200" dirty="0">
                <a:solidFill>
                  <a:schemeClr val="bg1"/>
                </a:solidFill>
                <a:effectLst>
                  <a:outerShdw blurRad="38100" dist="38100" dir="2700000" algn="ctr" rotWithShape="0">
                    <a:schemeClr val="tx1"/>
                  </a:outerShdw>
                </a:effectLst>
              </a:rPr>
              <a:t>Or, if it’s happened multiple times, how does it </a:t>
            </a:r>
            <a:r>
              <a:rPr lang="en-US" sz="3200" b="1" i="1" dirty="0">
                <a:solidFill>
                  <a:schemeClr val="bg1"/>
                </a:solidFill>
                <a:effectLst>
                  <a:outerShdw blurRad="38100" dist="38100" dir="2700000" algn="ctr" rotWithShape="0">
                    <a:schemeClr val="tx1"/>
                  </a:outerShdw>
                </a:effectLst>
              </a:rPr>
              <a:t>typically</a:t>
            </a:r>
            <a:r>
              <a:rPr lang="en-US" sz="3200" dirty="0">
                <a:solidFill>
                  <a:schemeClr val="bg1"/>
                </a:solidFill>
                <a:effectLst>
                  <a:outerShdw blurRad="38100" dist="38100" dir="2700000" algn="ctr" rotWithShape="0">
                    <a:schemeClr val="tx1"/>
                  </a:outerShdw>
                </a:effectLst>
              </a:rPr>
              <a:t> go for you?</a:t>
            </a:r>
          </a:p>
          <a:p>
            <a:r>
              <a:rPr lang="en-US" sz="3200" dirty="0">
                <a:solidFill>
                  <a:schemeClr val="bg1"/>
                </a:solidFill>
                <a:effectLst>
                  <a:outerShdw blurRad="38100" dist="38100" dir="2700000" algn="ctr" rotWithShape="0">
                    <a:schemeClr val="tx1"/>
                  </a:outerShdw>
                </a:effectLst>
              </a:rPr>
              <a:t>Do you believe we have an obligation to at least try and share the Gospel with Jehovah Witnesses who come and knock on our door? Why or why not?</a:t>
            </a:r>
          </a:p>
        </p:txBody>
      </p:sp>
    </p:spTree>
    <p:extLst>
      <p:ext uri="{BB962C8B-B14F-4D97-AF65-F5344CB8AC3E}">
        <p14:creationId xmlns:p14="http://schemas.microsoft.com/office/powerpoint/2010/main" val="16991653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B706314F-38E0-1D70-A914-73645AC0537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3FD5D57-57C3-CFED-9BE1-74A801EC982C}"/>
              </a:ext>
            </a:extLst>
          </p:cNvPr>
          <p:cNvSpPr>
            <a:spLocks noGrp="1"/>
          </p:cNvSpPr>
          <p:nvPr>
            <p:ph type="title"/>
          </p:nvPr>
        </p:nvSpPr>
        <p:spPr>
          <a:xfrm>
            <a:off x="0" y="0"/>
            <a:ext cx="12192000" cy="818735"/>
          </a:xfrm>
        </p:spPr>
        <p:txBody>
          <a:bodyPr>
            <a:normAutofit/>
          </a:bodyPr>
          <a:lstStyle/>
          <a:p>
            <a:pPr algn="ctr"/>
            <a:r>
              <a:rPr lang="en-US" sz="4800" b="1" dirty="0">
                <a:solidFill>
                  <a:schemeClr val="accent2">
                    <a:lumMod val="40000"/>
                    <a:lumOff val="60000"/>
                  </a:schemeClr>
                </a:solidFill>
                <a:effectLst>
                  <a:outerShdw blurRad="50800" dist="50800" dir="5400000" algn="ctr" rotWithShape="0">
                    <a:schemeClr val="tx1"/>
                  </a:outerShdw>
                </a:effectLst>
                <a:latin typeface="+mn-lt"/>
                <a:ea typeface="Tahoma" panose="020B0604030504040204" pitchFamily="34" charset="0"/>
                <a:cs typeface="Tahoma" panose="020B0604030504040204" pitchFamily="34" charset="0"/>
              </a:rPr>
              <a:t>Some Introductory Comments</a:t>
            </a:r>
          </a:p>
        </p:txBody>
      </p:sp>
      <p:sp>
        <p:nvSpPr>
          <p:cNvPr id="5" name="Content Placeholder 4">
            <a:extLst>
              <a:ext uri="{FF2B5EF4-FFF2-40B4-BE49-F238E27FC236}">
                <a16:creationId xmlns:a16="http://schemas.microsoft.com/office/drawing/2014/main" id="{8E857368-872E-8CFA-B6E0-3D2608C24392}"/>
              </a:ext>
            </a:extLst>
          </p:cNvPr>
          <p:cNvSpPr>
            <a:spLocks noGrp="1"/>
          </p:cNvSpPr>
          <p:nvPr>
            <p:ph idx="1"/>
          </p:nvPr>
        </p:nvSpPr>
        <p:spPr>
          <a:xfrm>
            <a:off x="348975" y="818734"/>
            <a:ext cx="11555896" cy="5700711"/>
          </a:xfrm>
        </p:spPr>
        <p:txBody>
          <a:bodyPr>
            <a:normAutofit/>
          </a:bodyPr>
          <a:lstStyle/>
          <a:p>
            <a:r>
              <a:rPr lang="en-US" sz="3200" dirty="0">
                <a:solidFill>
                  <a:schemeClr val="bg1"/>
                </a:solidFill>
                <a:effectLst>
                  <a:outerShdw blurRad="38100" dist="38100" dir="2700000" algn="ctr" rotWithShape="0">
                    <a:schemeClr val="tx1"/>
                  </a:outerShdw>
                </a:effectLst>
              </a:rPr>
              <a:t>My </a:t>
            </a:r>
            <a:r>
              <a:rPr lang="en-US" sz="3200" b="1" i="1" dirty="0">
                <a:solidFill>
                  <a:schemeClr val="bg1"/>
                </a:solidFill>
                <a:effectLst>
                  <a:outerShdw blurRad="38100" dist="38100" dir="2700000" algn="ctr" rotWithShape="0">
                    <a:schemeClr val="tx1"/>
                  </a:outerShdw>
                </a:effectLst>
              </a:rPr>
              <a:t>Personal</a:t>
            </a:r>
            <a:r>
              <a:rPr lang="en-US" sz="3200" dirty="0">
                <a:solidFill>
                  <a:schemeClr val="bg1"/>
                </a:solidFill>
                <a:effectLst>
                  <a:outerShdw blurRad="38100" dist="38100" dir="2700000" algn="ctr" rotWithShape="0">
                    <a:schemeClr val="tx1"/>
                  </a:outerShdw>
                </a:effectLst>
              </a:rPr>
              <a:t> Experience with Jehovah’s Witnesses</a:t>
            </a:r>
          </a:p>
          <a:p>
            <a:r>
              <a:rPr lang="en-US" sz="3200" dirty="0">
                <a:solidFill>
                  <a:schemeClr val="bg1"/>
                </a:solidFill>
                <a:effectLst>
                  <a:outerShdw blurRad="38100" dist="38100" dir="2700000" algn="ctr" rotWithShape="0">
                    <a:schemeClr val="tx1"/>
                  </a:outerShdw>
                </a:effectLst>
              </a:rPr>
              <a:t>What Jehovah Witnesses Believe (Quick High-Level Overview)</a:t>
            </a:r>
          </a:p>
          <a:p>
            <a:r>
              <a:rPr lang="en-US" sz="3200" dirty="0">
                <a:solidFill>
                  <a:schemeClr val="bg1"/>
                </a:solidFill>
                <a:effectLst>
                  <a:outerShdw blurRad="38100" dist="38100" dir="2700000" algn="ctr" rotWithShape="0">
                    <a:schemeClr val="tx1"/>
                  </a:outerShdw>
                </a:effectLst>
              </a:rPr>
              <a:t>The Source of Jehovah Witnesses Erroneous Beliefs:</a:t>
            </a:r>
          </a:p>
          <a:p>
            <a:pPr lvl="1"/>
            <a:r>
              <a:rPr lang="en-US" sz="2800" dirty="0">
                <a:solidFill>
                  <a:schemeClr val="bg1"/>
                </a:solidFill>
                <a:effectLst>
                  <a:outerShdw blurRad="38100" dist="38100" dir="2700000" algn="ctr" rotWithShape="0">
                    <a:schemeClr val="tx1"/>
                  </a:outerShdw>
                </a:effectLst>
              </a:rPr>
              <a:t>Their Organization</a:t>
            </a:r>
          </a:p>
          <a:p>
            <a:pPr lvl="1"/>
            <a:r>
              <a:rPr lang="en-US" sz="2800" dirty="0">
                <a:solidFill>
                  <a:schemeClr val="bg1"/>
                </a:solidFill>
                <a:effectLst>
                  <a:outerShdw blurRad="38100" dist="38100" dir="2700000" algn="ctr" rotWithShape="0">
                    <a:schemeClr val="tx1"/>
                  </a:outerShdw>
                </a:effectLst>
              </a:rPr>
              <a:t>Their Twisted Bible Translation (</a:t>
            </a:r>
            <a:r>
              <a:rPr lang="en-US" sz="2800" i="1" dirty="0">
                <a:solidFill>
                  <a:schemeClr val="bg1"/>
                </a:solidFill>
                <a:effectLst>
                  <a:outerShdw blurRad="38100" dist="38100" dir="2700000" algn="ctr" rotWithShape="0">
                    <a:schemeClr val="tx1"/>
                  </a:outerShdw>
                </a:effectLst>
              </a:rPr>
              <a:t>New World Translation</a:t>
            </a:r>
            <a:r>
              <a:rPr lang="en-US" sz="2800" dirty="0">
                <a:solidFill>
                  <a:schemeClr val="bg1"/>
                </a:solidFill>
                <a:effectLst>
                  <a:outerShdw blurRad="38100" dist="38100" dir="2700000" algn="ctr" rotWithShape="0">
                    <a:schemeClr val="tx1"/>
                  </a:outerShdw>
                </a:effectLst>
              </a:rPr>
              <a:t>)</a:t>
            </a:r>
          </a:p>
          <a:p>
            <a:r>
              <a:rPr lang="en-US" sz="3200" dirty="0">
                <a:solidFill>
                  <a:schemeClr val="bg1"/>
                </a:solidFill>
                <a:effectLst>
                  <a:outerShdw blurRad="38100" dist="38100" dir="2700000" algn="ctr" rotWithShape="0">
                    <a:schemeClr val="tx1"/>
                  </a:outerShdw>
                </a:effectLst>
              </a:rPr>
              <a:t>Their Most Significant Erroneous Belief</a:t>
            </a:r>
          </a:p>
          <a:p>
            <a:r>
              <a:rPr lang="en-US" sz="3200" dirty="0">
                <a:solidFill>
                  <a:schemeClr val="bg1"/>
                </a:solidFill>
                <a:effectLst>
                  <a:outerShdw blurRad="38100" dist="38100" dir="2700000" algn="ctr" rotWithShape="0">
                    <a:schemeClr val="tx1"/>
                  </a:outerShdw>
                </a:effectLst>
              </a:rPr>
              <a:t>How Do We Best Attempt to Dissuade Them of Their Erroneous View of Who God is and Who Jesus is?</a:t>
            </a:r>
          </a:p>
          <a:p>
            <a:pPr lvl="1"/>
            <a:r>
              <a:rPr lang="en-US" sz="2800" dirty="0">
                <a:solidFill>
                  <a:schemeClr val="bg1"/>
                </a:solidFill>
                <a:effectLst>
                  <a:outerShdw blurRad="38100" dist="38100" dir="2700000" algn="ctr" rotWithShape="0">
                    <a:schemeClr val="tx1"/>
                  </a:outerShdw>
                </a:effectLst>
              </a:rPr>
              <a:t>I don’t recommend arguing with them over John 1:1</a:t>
            </a:r>
          </a:p>
          <a:p>
            <a:pPr lvl="1"/>
            <a:r>
              <a:rPr lang="en-US" sz="2800" dirty="0">
                <a:solidFill>
                  <a:schemeClr val="bg1"/>
                </a:solidFill>
                <a:effectLst>
                  <a:outerShdw blurRad="38100" dist="38100" dir="2700000" algn="ctr" rotWithShape="0">
                    <a:schemeClr val="tx1"/>
                  </a:outerShdw>
                </a:effectLst>
              </a:rPr>
              <a:t>I recommend using other texts (and there are many available) that they have not been brainwashed on </a:t>
            </a:r>
          </a:p>
          <a:p>
            <a:endParaRPr lang="en-US" sz="3200" dirty="0">
              <a:solidFill>
                <a:schemeClr val="bg1"/>
              </a:solidFill>
              <a:effectLst>
                <a:outerShdw blurRad="38100" dist="38100" dir="2700000" algn="ctr" rotWithShape="0">
                  <a:schemeClr val="tx1"/>
                </a:outerShdw>
              </a:effectLst>
            </a:endParaRPr>
          </a:p>
        </p:txBody>
      </p:sp>
    </p:spTree>
    <p:extLst>
      <p:ext uri="{BB962C8B-B14F-4D97-AF65-F5344CB8AC3E}">
        <p14:creationId xmlns:p14="http://schemas.microsoft.com/office/powerpoint/2010/main" val="349165876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 calcmode="lin" valueType="num">
                                      <p:cBhvr>
                                        <p:cTn id="49"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5">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5">
                                            <p:txEl>
                                              <p:pRg st="7" end="7"/>
                                            </p:txEl>
                                          </p:spTgt>
                                        </p:tgtEl>
                                        <p:attrNameLst>
                                          <p:attrName>style.visibility</p:attrName>
                                        </p:attrNameLst>
                                      </p:cBhvr>
                                      <p:to>
                                        <p:strVal val="visible"/>
                                      </p:to>
                                    </p:set>
                                    <p:anim calcmode="lin" valueType="num">
                                      <p:cBhvr>
                                        <p:cTn id="56"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5">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5">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5">
                                            <p:txEl>
                                              <p:pRg st="8" end="8"/>
                                            </p:txEl>
                                          </p:spTgt>
                                        </p:tgtEl>
                                        <p:attrNameLst>
                                          <p:attrName>style.visibility</p:attrName>
                                        </p:attrNameLst>
                                      </p:cBhvr>
                                      <p:to>
                                        <p:strVal val="visible"/>
                                      </p:to>
                                    </p:set>
                                    <p:anim calcmode="lin" valueType="num">
                                      <p:cBhvr>
                                        <p:cTn id="63" dur="500" fill="hold"/>
                                        <p:tgtEl>
                                          <p:spTgt spid="5">
                                            <p:txEl>
                                              <p:pRg st="8" end="8"/>
                                            </p:txEl>
                                          </p:spTgt>
                                        </p:tgtEl>
                                        <p:attrNameLst>
                                          <p:attrName>ppt_w</p:attrName>
                                        </p:attrNameLst>
                                      </p:cBhvr>
                                      <p:tavLst>
                                        <p:tav tm="0">
                                          <p:val>
                                            <p:fltVal val="0"/>
                                          </p:val>
                                        </p:tav>
                                        <p:tav tm="100000">
                                          <p:val>
                                            <p:strVal val="#ppt_w"/>
                                          </p:val>
                                        </p:tav>
                                      </p:tavLst>
                                    </p:anim>
                                    <p:anim calcmode="lin" valueType="num">
                                      <p:cBhvr>
                                        <p:cTn id="64" dur="500" fill="hold"/>
                                        <p:tgtEl>
                                          <p:spTgt spid="5">
                                            <p:txEl>
                                              <p:pRg st="8" end="8"/>
                                            </p:txEl>
                                          </p:spTgt>
                                        </p:tgtEl>
                                        <p:attrNameLst>
                                          <p:attrName>ppt_h</p:attrName>
                                        </p:attrNameLst>
                                      </p:cBhvr>
                                      <p:tavLst>
                                        <p:tav tm="0">
                                          <p:val>
                                            <p:fltVal val="0"/>
                                          </p:val>
                                        </p:tav>
                                        <p:tav tm="100000">
                                          <p:val>
                                            <p:strVal val="#ppt_h"/>
                                          </p:val>
                                        </p:tav>
                                      </p:tavLst>
                                    </p:anim>
                                    <p:animEffect transition="in" filter="fade">
                                      <p:cBhvr>
                                        <p:cTn id="65"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5D640DFE-35E7-25A9-CCCF-E1F383554E5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1775E71-D107-9838-9432-E91741FC0B8E}"/>
              </a:ext>
            </a:extLst>
          </p:cNvPr>
          <p:cNvSpPr txBox="1"/>
          <p:nvPr/>
        </p:nvSpPr>
        <p:spPr>
          <a:xfrm>
            <a:off x="0" y="6488660"/>
            <a:ext cx="12192000" cy="369332"/>
          </a:xfrm>
          <a:prstGeom prst="rect">
            <a:avLst/>
          </a:prstGeom>
          <a:noFill/>
        </p:spPr>
        <p:txBody>
          <a:bodyPr wrap="square" rtlCol="0">
            <a:spAutoFit/>
          </a:bodyPr>
          <a:lstStyle/>
          <a:p>
            <a:pPr lvl="0">
              <a:defRPr/>
            </a:pPr>
            <a:r>
              <a:rPr lang="en-US" dirty="0">
                <a:hlinkClick r:id="rId2"/>
              </a:rPr>
              <a:t>https://www.aomin.org/aoblog/the-dividing-line/lets-bring-the-light-of-gods-truth-to-jehovahs-witnesses/</a:t>
            </a:r>
            <a:r>
              <a:rPr lang="en-US" dirty="0"/>
              <a:t> </a:t>
            </a:r>
            <a:endPar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endParaRPr>
          </a:p>
        </p:txBody>
      </p:sp>
      <p:graphicFrame>
        <p:nvGraphicFramePr>
          <p:cNvPr id="6" name="Content Placeholder 5">
            <a:extLst>
              <a:ext uri="{FF2B5EF4-FFF2-40B4-BE49-F238E27FC236}">
                <a16:creationId xmlns:a16="http://schemas.microsoft.com/office/drawing/2014/main" id="{0C98B821-4D82-0AB0-EA68-2E835A3ED90E}"/>
              </a:ext>
            </a:extLst>
          </p:cNvPr>
          <p:cNvGraphicFramePr>
            <a:graphicFrameLocks noGrp="1"/>
          </p:cNvGraphicFramePr>
          <p:nvPr>
            <p:ph idx="1"/>
            <p:extLst>
              <p:ext uri="{D42A27DB-BD31-4B8C-83A1-F6EECF244321}">
                <p14:modId xmlns:p14="http://schemas.microsoft.com/office/powerpoint/2010/main" val="2767378808"/>
              </p:ext>
            </p:extLst>
          </p:nvPr>
        </p:nvGraphicFramePr>
        <p:xfrm>
          <a:off x="327212" y="534707"/>
          <a:ext cx="5585012" cy="5444750"/>
        </p:xfrm>
        <a:graphic>
          <a:graphicData uri="http://schemas.openxmlformats.org/drawingml/2006/table">
            <a:tbl>
              <a:tblPr firstRow="1" bandRow="1">
                <a:tableStyleId>{5C22544A-7EE6-4342-B048-85BDC9FD1C3A}</a:tableStyleId>
              </a:tblPr>
              <a:tblGrid>
                <a:gridCol w="5585012">
                  <a:extLst>
                    <a:ext uri="{9D8B030D-6E8A-4147-A177-3AD203B41FA5}">
                      <a16:colId xmlns:a16="http://schemas.microsoft.com/office/drawing/2014/main" val="485857846"/>
                    </a:ext>
                  </a:extLst>
                </a:gridCol>
              </a:tblGrid>
              <a:tr h="393922">
                <a:tc>
                  <a:txBody>
                    <a:bodyPr/>
                    <a:lstStyle/>
                    <a:p>
                      <a:r>
                        <a:rPr lang="en-US" dirty="0"/>
                        <a:t>Psalm 102:22-27 (LSV)</a:t>
                      </a:r>
                    </a:p>
                  </a:txBody>
                  <a:tcPr/>
                </a:tc>
                <a:extLst>
                  <a:ext uri="{0D108BD9-81ED-4DB2-BD59-A6C34878D82A}">
                    <a16:rowId xmlns:a16="http://schemas.microsoft.com/office/drawing/2014/main" val="1273662375"/>
                  </a:ext>
                </a:extLst>
              </a:tr>
              <a:tr h="679919">
                <a:tc>
                  <a:txBody>
                    <a:bodyPr/>
                    <a:lstStyle/>
                    <a:p>
                      <a:r>
                        <a:rPr lang="en-US" sz="18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22</a:t>
                      </a:r>
                      <a:r>
                        <a:rPr lang="en-US" sz="18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1800" i="1" kern="1200"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cs typeface="+mn-cs"/>
                        </a:rPr>
                        <a:t>When the peoples are gathered together,</a:t>
                      </a:r>
                    </a:p>
                    <a:p>
                      <a:r>
                        <a:rPr lang="en-US" sz="1800" i="1" kern="1200"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cs typeface="+mn-cs"/>
                        </a:rPr>
                        <a:t>And the kingdoms, to serve </a:t>
                      </a:r>
                      <a:r>
                        <a:rPr lang="en-US" sz="1800" i="1" kern="1200"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cs typeface="+mj-cs"/>
                        </a:rPr>
                        <a:t>Yahweh</a:t>
                      </a:r>
                      <a:r>
                        <a:rPr lang="en-US" sz="1800" i="1" kern="1200"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cs typeface="+mn-cs"/>
                        </a:rPr>
                        <a:t>.</a:t>
                      </a:r>
                    </a:p>
                  </a:txBody>
                  <a:tcPr>
                    <a:solidFill>
                      <a:schemeClr val="tx1"/>
                    </a:solidFill>
                  </a:tcPr>
                </a:tc>
                <a:extLst>
                  <a:ext uri="{0D108BD9-81ED-4DB2-BD59-A6C34878D82A}">
                    <a16:rowId xmlns:a16="http://schemas.microsoft.com/office/drawing/2014/main" val="2471574199"/>
                  </a:ext>
                </a:extLst>
              </a:tr>
              <a:tr h="679919">
                <a:tc>
                  <a:txBody>
                    <a:bodyPr/>
                    <a:lstStyle/>
                    <a:p>
                      <a:r>
                        <a:rPr lang="en-US" sz="18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23</a:t>
                      </a:r>
                      <a:r>
                        <a:rPr lang="en-US" sz="18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He has afflicted my strength in the way;</a:t>
                      </a:r>
                    </a:p>
                    <a:p>
                      <a:r>
                        <a:rPr lang="en-US" sz="18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He has shortened my days.</a:t>
                      </a:r>
                      <a:endParaRPr lang="en-US" dirty="0"/>
                    </a:p>
                  </a:txBody>
                  <a:tcPr>
                    <a:solidFill>
                      <a:schemeClr val="tx1"/>
                    </a:solidFill>
                  </a:tcPr>
                </a:tc>
                <a:extLst>
                  <a:ext uri="{0D108BD9-81ED-4DB2-BD59-A6C34878D82A}">
                    <a16:rowId xmlns:a16="http://schemas.microsoft.com/office/drawing/2014/main" val="3836159737"/>
                  </a:ext>
                </a:extLst>
              </a:tr>
              <a:tr h="971314">
                <a:tc>
                  <a:txBody>
                    <a:bodyPr/>
                    <a:lstStyle/>
                    <a:p>
                      <a:pPr marL="0" lvl="0" indent="0">
                        <a:lnSpc>
                          <a:spcPct val="100000"/>
                        </a:lnSpc>
                        <a:buNone/>
                      </a:pPr>
                      <a:r>
                        <a:rPr lang="en-US" sz="18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24</a:t>
                      </a:r>
                      <a:r>
                        <a:rPr lang="en-US" sz="18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altLang="en-US" sz="1800" i="1" kern="1200"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cs typeface="+mn-cs"/>
                        </a:rPr>
                        <a:t>I say, “O my God, do not take me away in the midst of my days, Your years are from generation to all generations.</a:t>
                      </a:r>
                      <a:endParaRPr lang="en-US" sz="1800" i="1" kern="1200"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cs typeface="+mn-cs"/>
                      </a:endParaRPr>
                    </a:p>
                  </a:txBody>
                  <a:tcPr>
                    <a:solidFill>
                      <a:schemeClr val="tx1"/>
                    </a:solidFill>
                  </a:tcPr>
                </a:tc>
                <a:extLst>
                  <a:ext uri="{0D108BD9-81ED-4DB2-BD59-A6C34878D82A}">
                    <a16:rowId xmlns:a16="http://schemas.microsoft.com/office/drawing/2014/main" val="2194082187"/>
                  </a:ext>
                </a:extLst>
              </a:tr>
              <a:tr h="679919">
                <a:tc>
                  <a:txBody>
                    <a:bodyPr/>
                    <a:lstStyle/>
                    <a:p>
                      <a:r>
                        <a:rPr lang="en-US" sz="18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25</a:t>
                      </a:r>
                      <a:r>
                        <a:rPr lang="en-US" sz="18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1800" i="1" kern="1200"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cs typeface="+mj-cs"/>
                        </a:rPr>
                        <a:t>Of old You founded the earth,</a:t>
                      </a:r>
                    </a:p>
                    <a:p>
                      <a:r>
                        <a:rPr lang="en-US" sz="1800" i="1" kern="1200"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cs typeface="+mj-cs"/>
                        </a:rPr>
                        <a:t>And the heavens are the work of Your hands.</a:t>
                      </a:r>
                    </a:p>
                  </a:txBody>
                  <a:tcPr>
                    <a:solidFill>
                      <a:schemeClr val="tx1"/>
                    </a:solidFill>
                  </a:tcPr>
                </a:tc>
                <a:extLst>
                  <a:ext uri="{0D108BD9-81ED-4DB2-BD59-A6C34878D82A}">
                    <a16:rowId xmlns:a16="http://schemas.microsoft.com/office/drawing/2014/main" val="1577571369"/>
                  </a:ext>
                </a:extLst>
              </a:tr>
              <a:tr h="679919">
                <a:tc>
                  <a:txBody>
                    <a:bodyPr/>
                    <a:lstStyle/>
                    <a:p>
                      <a:pPr marL="0" algn="l" defTabSz="914400" rtl="0" eaLnBrk="1" latinLnBrk="0" hangingPunct="1"/>
                      <a:r>
                        <a:rPr lang="en-US" sz="18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26a</a:t>
                      </a:r>
                      <a:r>
                        <a:rPr lang="en-US" sz="18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1800" i="1" kern="1200"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cs typeface="+mj-cs"/>
                        </a:rPr>
                        <a:t>Even they will perish, but You will remain;</a:t>
                      </a:r>
                    </a:p>
                    <a:p>
                      <a:pPr marL="0" algn="l" defTabSz="914400" rtl="0" eaLnBrk="1" latinLnBrk="0" hangingPunct="1"/>
                      <a:r>
                        <a:rPr lang="en-US" sz="1800" i="1" kern="1200"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cs typeface="+mj-cs"/>
                        </a:rPr>
                        <a:t>And all of them will wear out like a garment;</a:t>
                      </a:r>
                    </a:p>
                  </a:txBody>
                  <a:tcPr>
                    <a:solidFill>
                      <a:schemeClr val="tx1"/>
                    </a:solidFill>
                  </a:tcPr>
                </a:tc>
                <a:extLst>
                  <a:ext uri="{0D108BD9-81ED-4DB2-BD59-A6C34878D82A}">
                    <a16:rowId xmlns:a16="http://schemas.microsoft.com/office/drawing/2014/main" val="1735119655"/>
                  </a:ext>
                </a:extLst>
              </a:tr>
              <a:tr h="6799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26b</a:t>
                      </a:r>
                      <a:r>
                        <a:rPr lang="en-US" sz="18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1800" i="1" kern="1200"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cs typeface="+mj-cs"/>
                        </a:rPr>
                        <a:t>Like clothing You will change them and they will be changed.</a:t>
                      </a:r>
                    </a:p>
                  </a:txBody>
                  <a:tcPr>
                    <a:solidFill>
                      <a:schemeClr val="tx1"/>
                    </a:solidFill>
                  </a:tcPr>
                </a:tc>
                <a:extLst>
                  <a:ext uri="{0D108BD9-81ED-4DB2-BD59-A6C34878D82A}">
                    <a16:rowId xmlns:a16="http://schemas.microsoft.com/office/drawing/2014/main" val="4227087622"/>
                  </a:ext>
                </a:extLst>
              </a:tr>
              <a:tr h="679919">
                <a:tc>
                  <a:txBody>
                    <a:bodyPr/>
                    <a:lstStyle/>
                    <a:p>
                      <a:r>
                        <a:rPr lang="en-US" sz="18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27</a:t>
                      </a:r>
                      <a:r>
                        <a:rPr lang="en-US" sz="18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1800" i="1" kern="1200"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cs typeface="+mj-cs"/>
                        </a:rPr>
                        <a:t>But You are the same,</a:t>
                      </a:r>
                    </a:p>
                    <a:p>
                      <a:r>
                        <a:rPr lang="en-US" sz="1800" i="1" kern="1200"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cs typeface="+mj-cs"/>
                        </a:rPr>
                        <a:t>And Your years will not come to an end.</a:t>
                      </a:r>
                    </a:p>
                  </a:txBody>
                  <a:tcPr>
                    <a:solidFill>
                      <a:schemeClr val="tx1"/>
                    </a:solidFill>
                  </a:tcPr>
                </a:tc>
                <a:extLst>
                  <a:ext uri="{0D108BD9-81ED-4DB2-BD59-A6C34878D82A}">
                    <a16:rowId xmlns:a16="http://schemas.microsoft.com/office/drawing/2014/main" val="1405483429"/>
                  </a:ext>
                </a:extLst>
              </a:tr>
            </a:tbl>
          </a:graphicData>
        </a:graphic>
      </p:graphicFrame>
      <p:sp>
        <p:nvSpPr>
          <p:cNvPr id="10" name="Content Placeholder 4">
            <a:extLst>
              <a:ext uri="{FF2B5EF4-FFF2-40B4-BE49-F238E27FC236}">
                <a16:creationId xmlns:a16="http://schemas.microsoft.com/office/drawing/2014/main" id="{FCEFBF7C-DA98-FED1-AC34-9E3DC5859BA9}"/>
              </a:ext>
            </a:extLst>
          </p:cNvPr>
          <p:cNvSpPr txBox="1">
            <a:spLocks/>
          </p:cNvSpPr>
          <p:nvPr/>
        </p:nvSpPr>
        <p:spPr>
          <a:xfrm>
            <a:off x="6096000" y="772274"/>
            <a:ext cx="5886994" cy="5716386"/>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solidFill>
                  <a:schemeClr val="bg1"/>
                </a:solidFill>
                <a:effectLst>
                  <a:outerShdw blurRad="38100" dist="38100" dir="2700000" algn="ctr" rotWithShape="0">
                    <a:schemeClr val="tx1"/>
                  </a:outerShdw>
                </a:effectLst>
              </a:rPr>
              <a:t>Who is being addressed in this passage? </a:t>
            </a:r>
          </a:p>
          <a:p>
            <a:pPr lvl="1"/>
            <a:r>
              <a:rPr lang="en-US" sz="2800" dirty="0">
                <a:solidFill>
                  <a:schemeClr val="bg1"/>
                </a:solidFill>
                <a:effectLst>
                  <a:outerShdw blurRad="38100" dist="38100" dir="2700000" algn="ctr" rotWithShape="0">
                    <a:schemeClr val="tx1"/>
                  </a:outerShdw>
                </a:effectLst>
              </a:rPr>
              <a:t>(YHWH – see verse 22)</a:t>
            </a:r>
          </a:p>
          <a:p>
            <a:r>
              <a:rPr lang="en-US" sz="3200" dirty="0">
                <a:solidFill>
                  <a:schemeClr val="bg1"/>
                </a:solidFill>
                <a:effectLst>
                  <a:outerShdw blurRad="38100" dist="38100" dir="2700000" algn="ctr" rotWithShape="0">
                    <a:schemeClr val="tx1"/>
                  </a:outerShdw>
                </a:effectLst>
              </a:rPr>
              <a:t>What is being said about YHWH here? </a:t>
            </a:r>
          </a:p>
          <a:p>
            <a:pPr lvl="1"/>
            <a:r>
              <a:rPr lang="en-US" sz="2800" dirty="0">
                <a:solidFill>
                  <a:schemeClr val="bg1"/>
                </a:solidFill>
                <a:effectLst>
                  <a:outerShdw blurRad="38100" dist="38100" dir="2700000" algn="ctr" rotWithShape="0">
                    <a:schemeClr val="tx1"/>
                  </a:outerShdw>
                </a:effectLst>
              </a:rPr>
              <a:t>He is unchanging. He is immutable: </a:t>
            </a:r>
            <a:r>
              <a:rPr lang="en-US" sz="28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You are the same And Your years will not come to an end </a:t>
            </a:r>
            <a:r>
              <a:rPr lang="en-US" sz="3200" dirty="0">
                <a:solidFill>
                  <a:schemeClr val="bg1"/>
                </a:solidFill>
                <a:effectLst>
                  <a:outerShdw blurRad="38100" dist="38100" dir="2700000" algn="ctr" rotWithShape="0">
                    <a:schemeClr val="tx1"/>
                  </a:outerShdw>
                </a:effectLst>
              </a:rPr>
              <a:t>(verse 27). </a:t>
            </a:r>
          </a:p>
          <a:p>
            <a:pPr lvl="1"/>
            <a:r>
              <a:rPr lang="en-US" sz="3200" dirty="0">
                <a:solidFill>
                  <a:schemeClr val="bg1"/>
                </a:solidFill>
                <a:effectLst>
                  <a:outerShdw blurRad="38100" dist="38100" dir="2700000" algn="ctr" rotWithShape="0">
                    <a:schemeClr val="tx1"/>
                  </a:outerShdw>
                </a:effectLst>
              </a:rPr>
              <a:t>And he is put in direct contrast to the creation, which comes into existence and ages, but he does </a:t>
            </a:r>
            <a:r>
              <a:rPr lang="en-US" sz="3200" b="1" i="1" dirty="0">
                <a:solidFill>
                  <a:schemeClr val="bg1"/>
                </a:solidFill>
                <a:effectLst>
                  <a:outerShdw blurRad="38100" dist="38100" dir="2700000" algn="ctr" rotWithShape="0">
                    <a:schemeClr val="tx1"/>
                  </a:outerShdw>
                </a:effectLst>
              </a:rPr>
              <a:t>not</a:t>
            </a:r>
            <a:r>
              <a:rPr lang="en-US" sz="3200" dirty="0">
                <a:solidFill>
                  <a:schemeClr val="bg1"/>
                </a:solidFill>
                <a:effectLst>
                  <a:outerShdw blurRad="38100" dist="38100" dir="2700000" algn="ctr" rotWithShape="0">
                    <a:schemeClr val="tx1"/>
                  </a:outerShdw>
                </a:effectLst>
              </a:rPr>
              <a:t> age.</a:t>
            </a:r>
          </a:p>
          <a:p>
            <a:r>
              <a:rPr lang="en-US" sz="3200" dirty="0">
                <a:solidFill>
                  <a:schemeClr val="bg1"/>
                </a:solidFill>
                <a:effectLst>
                  <a:outerShdw blurRad="38100" dist="38100" dir="2700000" algn="ctr" rotWithShape="0">
                    <a:schemeClr val="tx1"/>
                  </a:outerShdw>
                </a:effectLst>
              </a:rPr>
              <a:t>Would you agree with me that only YHWH is unchanging? Because he is the creator of all things. He is eternal. He did not have a beginning, and will not have an end.</a:t>
            </a:r>
          </a:p>
        </p:txBody>
      </p:sp>
      <p:sp>
        <p:nvSpPr>
          <p:cNvPr id="11" name="Title 3">
            <a:extLst>
              <a:ext uri="{FF2B5EF4-FFF2-40B4-BE49-F238E27FC236}">
                <a16:creationId xmlns:a16="http://schemas.microsoft.com/office/drawing/2014/main" id="{724C13B9-4149-1ACF-B543-43345882BA48}"/>
              </a:ext>
            </a:extLst>
          </p:cNvPr>
          <p:cNvSpPr>
            <a:spLocks noGrp="1"/>
          </p:cNvSpPr>
          <p:nvPr>
            <p:ph type="title"/>
          </p:nvPr>
        </p:nvSpPr>
        <p:spPr>
          <a:xfrm>
            <a:off x="6311152" y="101200"/>
            <a:ext cx="4796118" cy="539777"/>
          </a:xfrm>
        </p:spPr>
        <p:txBody>
          <a:bodyPr>
            <a:noAutofit/>
          </a:bodyPr>
          <a:lstStyle/>
          <a:p>
            <a:r>
              <a:rPr lang="en-US" b="1" dirty="0">
                <a:solidFill>
                  <a:schemeClr val="accent2">
                    <a:lumMod val="40000"/>
                    <a:lumOff val="60000"/>
                  </a:schemeClr>
                </a:solidFill>
                <a:effectLst>
                  <a:outerShdw blurRad="50800" dist="50800" dir="5400000" algn="ctr" rotWithShape="0">
                    <a:schemeClr val="tx1"/>
                  </a:outerShdw>
                </a:effectLst>
                <a:latin typeface="+mn-lt"/>
                <a:ea typeface="Tahoma" panose="020B0604030504040204" pitchFamily="34" charset="0"/>
                <a:cs typeface="Tahoma" panose="020B0604030504040204" pitchFamily="34" charset="0"/>
              </a:rPr>
              <a:t>Questions to Ask:</a:t>
            </a:r>
          </a:p>
        </p:txBody>
      </p:sp>
    </p:spTree>
    <p:extLst>
      <p:ext uri="{BB962C8B-B14F-4D97-AF65-F5344CB8AC3E}">
        <p14:creationId xmlns:p14="http://schemas.microsoft.com/office/powerpoint/2010/main" val="22241111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 calcmode="lin" valueType="num">
                                      <p:cBhvr>
                                        <p:cTn id="14"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10">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
                                            <p:txEl>
                                              <p:pRg st="1" end="1"/>
                                            </p:txEl>
                                          </p:spTgt>
                                        </p:tgtEl>
                                        <p:attrNameLst>
                                          <p:attrName>style.visibility</p:attrName>
                                        </p:attrNameLst>
                                      </p:cBhvr>
                                      <p:to>
                                        <p:strVal val="visible"/>
                                      </p:to>
                                    </p:set>
                                    <p:anim calcmode="lin" valueType="num">
                                      <p:cBhvr>
                                        <p:cTn id="21" dur="5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10">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10">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0">
                                            <p:txEl>
                                              <p:pRg st="2" end="2"/>
                                            </p:txEl>
                                          </p:spTgt>
                                        </p:tgtEl>
                                        <p:attrNameLst>
                                          <p:attrName>style.visibility</p:attrName>
                                        </p:attrNameLst>
                                      </p:cBhvr>
                                      <p:to>
                                        <p:strVal val="visible"/>
                                      </p:to>
                                    </p:set>
                                    <p:anim calcmode="lin" valueType="num">
                                      <p:cBhvr>
                                        <p:cTn id="28" dur="500" fill="hold"/>
                                        <p:tgtEl>
                                          <p:spTgt spid="10">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10">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10">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0">
                                            <p:txEl>
                                              <p:pRg st="3" end="3"/>
                                            </p:txEl>
                                          </p:spTgt>
                                        </p:tgtEl>
                                        <p:attrNameLst>
                                          <p:attrName>style.visibility</p:attrName>
                                        </p:attrNameLst>
                                      </p:cBhvr>
                                      <p:to>
                                        <p:strVal val="visible"/>
                                      </p:to>
                                    </p:set>
                                    <p:anim calcmode="lin" valueType="num">
                                      <p:cBhvr>
                                        <p:cTn id="35" dur="500" fill="hold"/>
                                        <p:tgtEl>
                                          <p:spTgt spid="10">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10">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10">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0">
                                            <p:txEl>
                                              <p:pRg st="4" end="4"/>
                                            </p:txEl>
                                          </p:spTgt>
                                        </p:tgtEl>
                                        <p:attrNameLst>
                                          <p:attrName>style.visibility</p:attrName>
                                        </p:attrNameLst>
                                      </p:cBhvr>
                                      <p:to>
                                        <p:strVal val="visible"/>
                                      </p:to>
                                    </p:set>
                                    <p:anim calcmode="lin" valueType="num">
                                      <p:cBhvr>
                                        <p:cTn id="42" dur="500" fill="hold"/>
                                        <p:tgtEl>
                                          <p:spTgt spid="10">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10">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10">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10">
                                            <p:txEl>
                                              <p:pRg st="5" end="5"/>
                                            </p:txEl>
                                          </p:spTgt>
                                        </p:tgtEl>
                                        <p:attrNameLst>
                                          <p:attrName>style.visibility</p:attrName>
                                        </p:attrNameLst>
                                      </p:cBhvr>
                                      <p:to>
                                        <p:strVal val="visible"/>
                                      </p:to>
                                    </p:set>
                                    <p:anim calcmode="lin" valueType="num">
                                      <p:cBhvr>
                                        <p:cTn id="49" dur="500" fill="hold"/>
                                        <p:tgtEl>
                                          <p:spTgt spid="10">
                                            <p:txEl>
                                              <p:pRg st="5" end="5"/>
                                            </p:txEl>
                                          </p:spTgt>
                                        </p:tgtEl>
                                        <p:attrNameLst>
                                          <p:attrName>ppt_w</p:attrName>
                                        </p:attrNameLst>
                                      </p:cBhvr>
                                      <p:tavLst>
                                        <p:tav tm="0">
                                          <p:val>
                                            <p:fltVal val="0"/>
                                          </p:val>
                                        </p:tav>
                                        <p:tav tm="100000">
                                          <p:val>
                                            <p:strVal val="#ppt_w"/>
                                          </p:val>
                                        </p:tav>
                                      </p:tavLst>
                                    </p:anim>
                                    <p:anim calcmode="lin" valueType="num">
                                      <p:cBhvr>
                                        <p:cTn id="50" dur="500" fill="hold"/>
                                        <p:tgtEl>
                                          <p:spTgt spid="10">
                                            <p:txEl>
                                              <p:pRg st="5" end="5"/>
                                            </p:txEl>
                                          </p:spTgt>
                                        </p:tgtEl>
                                        <p:attrNameLst>
                                          <p:attrName>ppt_h</p:attrName>
                                        </p:attrNameLst>
                                      </p:cBhvr>
                                      <p:tavLst>
                                        <p:tav tm="0">
                                          <p:val>
                                            <p:fltVal val="0"/>
                                          </p:val>
                                        </p:tav>
                                        <p:tav tm="100000">
                                          <p:val>
                                            <p:strVal val="#ppt_h"/>
                                          </p:val>
                                        </p:tav>
                                      </p:tavLst>
                                    </p:anim>
                                    <p:animEffect transition="in" filter="fade">
                                      <p:cBhvr>
                                        <p:cTn id="51"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53F35E64-8654-EF48-13EB-0766EB99D3B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E1E3914-2BC9-4BBE-DF6F-2CDACD8344A4}"/>
              </a:ext>
            </a:extLst>
          </p:cNvPr>
          <p:cNvSpPr txBox="1"/>
          <p:nvPr/>
        </p:nvSpPr>
        <p:spPr>
          <a:xfrm>
            <a:off x="0" y="6488660"/>
            <a:ext cx="12192000" cy="369332"/>
          </a:xfrm>
          <a:prstGeom prst="rect">
            <a:avLst/>
          </a:prstGeom>
          <a:noFill/>
        </p:spPr>
        <p:txBody>
          <a:bodyPr wrap="square" rtlCol="0">
            <a:spAutoFit/>
          </a:bodyPr>
          <a:lstStyle/>
          <a:p>
            <a:pPr lvl="0">
              <a:defRPr/>
            </a:pPr>
            <a:r>
              <a:rPr lang="en-US" dirty="0">
                <a:hlinkClick r:id="rId2"/>
              </a:rPr>
              <a:t>https://www.aomin.org/aoblog/the-dividing-line/lets-bring-the-light-of-gods-truth-to-jehovahs-witnesses/</a:t>
            </a:r>
            <a:r>
              <a:rPr lang="en-US" dirty="0"/>
              <a:t> </a:t>
            </a:r>
            <a:endParaRPr lang="en-US" dirty="0">
              <a:solidFill>
                <a:srgbClr val="FFFFFF"/>
              </a:solidFill>
              <a:effectLst>
                <a:outerShdw blurRad="50800" dist="50800" dir="5400000" algn="ctr">
                  <a:srgbClr val="000000"/>
                </a:outerShdw>
              </a:effectLst>
              <a:latin typeface="Calibri" panose="020F0502020204030204" pitchFamily="34" charset="0"/>
            </a:endParaRPr>
          </a:p>
        </p:txBody>
      </p:sp>
      <p:graphicFrame>
        <p:nvGraphicFramePr>
          <p:cNvPr id="6" name="Content Placeholder 5">
            <a:extLst>
              <a:ext uri="{FF2B5EF4-FFF2-40B4-BE49-F238E27FC236}">
                <a16:creationId xmlns:a16="http://schemas.microsoft.com/office/drawing/2014/main" id="{26EECAD9-9860-1D81-A52E-FF0BC5059F41}"/>
              </a:ext>
            </a:extLst>
          </p:cNvPr>
          <p:cNvGraphicFramePr>
            <a:graphicFrameLocks noGrp="1"/>
          </p:cNvGraphicFramePr>
          <p:nvPr>
            <p:ph idx="1"/>
            <p:extLst>
              <p:ext uri="{D42A27DB-BD31-4B8C-83A1-F6EECF244321}">
                <p14:modId xmlns:p14="http://schemas.microsoft.com/office/powerpoint/2010/main" val="2165559625"/>
              </p:ext>
            </p:extLst>
          </p:nvPr>
        </p:nvGraphicFramePr>
        <p:xfrm>
          <a:off x="954741" y="803648"/>
          <a:ext cx="10282518" cy="5400040"/>
        </p:xfrm>
        <a:graphic>
          <a:graphicData uri="http://schemas.openxmlformats.org/drawingml/2006/table">
            <a:tbl>
              <a:tblPr firstRow="1" bandRow="1">
                <a:tableStyleId>{5C22544A-7EE6-4342-B048-85BDC9FD1C3A}</a:tableStyleId>
              </a:tblPr>
              <a:tblGrid>
                <a:gridCol w="5024718">
                  <a:extLst>
                    <a:ext uri="{9D8B030D-6E8A-4147-A177-3AD203B41FA5}">
                      <a16:colId xmlns:a16="http://schemas.microsoft.com/office/drawing/2014/main" val="485857846"/>
                    </a:ext>
                  </a:extLst>
                </a:gridCol>
                <a:gridCol w="5257800">
                  <a:extLst>
                    <a:ext uri="{9D8B030D-6E8A-4147-A177-3AD203B41FA5}">
                      <a16:colId xmlns:a16="http://schemas.microsoft.com/office/drawing/2014/main" val="3790429356"/>
                    </a:ext>
                  </a:extLst>
                </a:gridCol>
              </a:tblGrid>
              <a:tr h="370840">
                <a:tc>
                  <a:txBody>
                    <a:bodyPr/>
                    <a:lstStyle/>
                    <a:p>
                      <a:r>
                        <a:rPr lang="en-US" dirty="0"/>
                        <a:t>Psalm 102:22-27 (LSV)</a:t>
                      </a:r>
                    </a:p>
                  </a:txBody>
                  <a:tcPr/>
                </a:tc>
                <a:tc>
                  <a:txBody>
                    <a:bodyPr/>
                    <a:lstStyle/>
                    <a:p>
                      <a:r>
                        <a:rPr lang="en-US" dirty="0"/>
                        <a:t>Heb 1:8-12 (LSV)</a:t>
                      </a:r>
                    </a:p>
                  </a:txBody>
                  <a:tcPr/>
                </a:tc>
                <a:extLst>
                  <a:ext uri="{0D108BD9-81ED-4DB2-BD59-A6C34878D82A}">
                    <a16:rowId xmlns:a16="http://schemas.microsoft.com/office/drawing/2014/main" val="1273662375"/>
                  </a:ext>
                </a:extLst>
              </a:tr>
              <a:tr h="370840">
                <a:tc>
                  <a:txBody>
                    <a:bodyPr/>
                    <a:lstStyle/>
                    <a:p>
                      <a:r>
                        <a:rPr lang="en-US" sz="18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22</a:t>
                      </a:r>
                      <a:r>
                        <a:rPr lang="en-US" sz="18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1800" i="1" kern="1200"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cs typeface="+mn-cs"/>
                        </a:rPr>
                        <a:t>When the peoples are gathered together,</a:t>
                      </a:r>
                    </a:p>
                    <a:p>
                      <a:r>
                        <a:rPr lang="en-US" sz="1800" i="1" kern="1200"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cs typeface="+mn-cs"/>
                        </a:rPr>
                        <a:t>And the kingdoms, to serve </a:t>
                      </a:r>
                      <a:r>
                        <a:rPr lang="en-US" sz="1800" i="1" kern="1200"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cs typeface="+mj-cs"/>
                        </a:rPr>
                        <a:t>Yahweh</a:t>
                      </a:r>
                      <a:r>
                        <a:rPr lang="en-US" sz="1800" i="1" kern="1200"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cs typeface="+mn-cs"/>
                        </a:rPr>
                        <a:t>.</a:t>
                      </a:r>
                    </a:p>
                  </a:txBody>
                  <a:tcPr>
                    <a:solidFill>
                      <a:schemeClr val="tx1"/>
                    </a:solidFill>
                  </a:tcPr>
                </a:tc>
                <a:tc>
                  <a:txBody>
                    <a:bodyPr/>
                    <a:lstStyle/>
                    <a:p>
                      <a:endParaRPr lang="en-US" sz="1800" i="1" kern="1200"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cs typeface="+mn-cs"/>
                      </a:endParaRPr>
                    </a:p>
                  </a:txBody>
                  <a:tcPr>
                    <a:solidFill>
                      <a:schemeClr val="tx1"/>
                    </a:solidFill>
                  </a:tcPr>
                </a:tc>
                <a:extLst>
                  <a:ext uri="{0D108BD9-81ED-4DB2-BD59-A6C34878D82A}">
                    <a16:rowId xmlns:a16="http://schemas.microsoft.com/office/drawing/2014/main" val="2471574199"/>
                  </a:ext>
                </a:extLst>
              </a:tr>
              <a:tr h="370840">
                <a:tc>
                  <a:txBody>
                    <a:bodyPr/>
                    <a:lstStyle/>
                    <a:p>
                      <a:r>
                        <a:rPr lang="en-US" sz="18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23</a:t>
                      </a:r>
                      <a:r>
                        <a:rPr lang="en-US" sz="18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He has afflicted my strength in the way;</a:t>
                      </a:r>
                    </a:p>
                    <a:p>
                      <a:r>
                        <a:rPr lang="en-US" sz="18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He has shortened my days.</a:t>
                      </a:r>
                      <a:endParaRPr lang="en-US" dirty="0"/>
                    </a:p>
                  </a:txBody>
                  <a:tcPr>
                    <a:solidFill>
                      <a:schemeClr val="tx1"/>
                    </a:solidFill>
                  </a:tcPr>
                </a:tc>
                <a:tc>
                  <a:txBody>
                    <a:bodyPr/>
                    <a:lstStyle/>
                    <a:p>
                      <a:r>
                        <a:rPr lang="en-US" sz="18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8</a:t>
                      </a:r>
                      <a:r>
                        <a:rPr lang="en-US" sz="18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1800" i="1" kern="1200"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cs typeface="+mn-cs"/>
                        </a:rPr>
                        <a:t>But </a:t>
                      </a:r>
                      <a:r>
                        <a:rPr lang="en-US" sz="1800" i="1" kern="1200"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cs typeface="+mj-cs"/>
                        </a:rPr>
                        <a:t>of the Son He says</a:t>
                      </a:r>
                      <a:r>
                        <a:rPr lang="en-US" sz="1800" i="1" kern="1200"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cs typeface="+mn-cs"/>
                        </a:rPr>
                        <a:t>, “Your throne, O God, is forever and ever, And the scepter of uprightness is the scepter of Your kingdom.</a:t>
                      </a:r>
                    </a:p>
                  </a:txBody>
                  <a:tcPr>
                    <a:solidFill>
                      <a:schemeClr val="tx1"/>
                    </a:solidFill>
                  </a:tcPr>
                </a:tc>
                <a:extLst>
                  <a:ext uri="{0D108BD9-81ED-4DB2-BD59-A6C34878D82A}">
                    <a16:rowId xmlns:a16="http://schemas.microsoft.com/office/drawing/2014/main" val="3836159737"/>
                  </a:ext>
                </a:extLst>
              </a:tr>
              <a:tr h="370840">
                <a:tc>
                  <a:txBody>
                    <a:bodyPr/>
                    <a:lstStyle/>
                    <a:p>
                      <a:pPr marL="0" lvl="0" indent="0">
                        <a:lnSpc>
                          <a:spcPct val="100000"/>
                        </a:lnSpc>
                        <a:buNone/>
                      </a:pPr>
                      <a:r>
                        <a:rPr lang="en-US" sz="18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24</a:t>
                      </a:r>
                      <a:r>
                        <a:rPr lang="en-US" sz="18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altLang="en-US" sz="1800" i="1" kern="1200"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cs typeface="+mn-cs"/>
                        </a:rPr>
                        <a:t>I say, “O my God, do not take me away in the midst of my days, Your years are from generation to all generations.</a:t>
                      </a:r>
                      <a:endParaRPr lang="en-US" sz="1800" i="1" kern="1200"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cs typeface="+mn-cs"/>
                      </a:endParaRPr>
                    </a:p>
                  </a:txBody>
                  <a:tcPr>
                    <a:solidFill>
                      <a:schemeClr val="tx1"/>
                    </a:solidFill>
                  </a:tcPr>
                </a:tc>
                <a:tc>
                  <a:txBody>
                    <a:bodyPr/>
                    <a:lstStyle/>
                    <a:p>
                      <a:r>
                        <a:rPr lang="en-US" sz="18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9</a:t>
                      </a:r>
                      <a:r>
                        <a:rPr lang="en-US" sz="18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1800" i="1" kern="1200"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cs typeface="+mn-cs"/>
                        </a:rPr>
                        <a:t>You have loved righteousness and hated lawlessness; Therefore God, Your God, has anointed You with the oil of gladness above Your companions.”</a:t>
                      </a:r>
                    </a:p>
                  </a:txBody>
                  <a:tcPr>
                    <a:solidFill>
                      <a:schemeClr val="tx1"/>
                    </a:solidFill>
                  </a:tcPr>
                </a:tc>
                <a:extLst>
                  <a:ext uri="{0D108BD9-81ED-4DB2-BD59-A6C34878D82A}">
                    <a16:rowId xmlns:a16="http://schemas.microsoft.com/office/drawing/2014/main" val="2194082187"/>
                  </a:ext>
                </a:extLst>
              </a:tr>
              <a:tr h="370840">
                <a:tc>
                  <a:txBody>
                    <a:bodyPr/>
                    <a:lstStyle/>
                    <a:p>
                      <a:r>
                        <a:rPr lang="en-US" sz="18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25</a:t>
                      </a:r>
                      <a:r>
                        <a:rPr lang="en-US" sz="18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1800" i="1" kern="1200"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cs typeface="+mj-cs"/>
                        </a:rPr>
                        <a:t>Of old You founded the earth,</a:t>
                      </a:r>
                    </a:p>
                    <a:p>
                      <a:r>
                        <a:rPr lang="en-US" sz="1800" i="1" kern="1200"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cs typeface="+mj-cs"/>
                        </a:rPr>
                        <a:t>And the heavens are the work of Your hands.</a:t>
                      </a:r>
                    </a:p>
                  </a:txBody>
                  <a:tcPr>
                    <a:solidFill>
                      <a:schemeClr val="tx1"/>
                    </a:solidFill>
                  </a:tcPr>
                </a:tc>
                <a:tc>
                  <a:txBody>
                    <a:bodyPr/>
                    <a:lstStyle/>
                    <a:p>
                      <a:r>
                        <a:rPr lang="en-US" sz="18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10</a:t>
                      </a:r>
                      <a:r>
                        <a:rPr lang="en-US" sz="18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1800" i="1" kern="1200"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cs typeface="+mj-cs"/>
                        </a:rPr>
                        <a:t>And, “You, Lord, in the beginning founded the earth, and the heavens are the works of Your hands;</a:t>
                      </a:r>
                    </a:p>
                  </a:txBody>
                  <a:tcPr>
                    <a:solidFill>
                      <a:schemeClr val="tx1"/>
                    </a:solidFill>
                  </a:tcPr>
                </a:tc>
                <a:extLst>
                  <a:ext uri="{0D108BD9-81ED-4DB2-BD59-A6C34878D82A}">
                    <a16:rowId xmlns:a16="http://schemas.microsoft.com/office/drawing/2014/main" val="1577571369"/>
                  </a:ext>
                </a:extLst>
              </a:tr>
              <a:tr h="370840">
                <a:tc>
                  <a:txBody>
                    <a:bodyPr/>
                    <a:lstStyle/>
                    <a:p>
                      <a:pPr marL="0" algn="l" defTabSz="914400" rtl="0" eaLnBrk="1" latinLnBrk="0" hangingPunct="1"/>
                      <a:r>
                        <a:rPr lang="en-US" sz="18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26a</a:t>
                      </a:r>
                      <a:r>
                        <a:rPr lang="en-US" sz="18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1800" i="1" kern="1200"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cs typeface="+mj-cs"/>
                        </a:rPr>
                        <a:t>Even they will perish, but You will remain;</a:t>
                      </a:r>
                    </a:p>
                    <a:p>
                      <a:pPr marL="0" algn="l" defTabSz="914400" rtl="0" eaLnBrk="1" latinLnBrk="0" hangingPunct="1"/>
                      <a:r>
                        <a:rPr lang="en-US" sz="1800" i="1" kern="1200"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cs typeface="+mj-cs"/>
                        </a:rPr>
                        <a:t>And all of them will wear out like a garment;</a:t>
                      </a:r>
                    </a:p>
                  </a:txBody>
                  <a:tcPr>
                    <a:solidFill>
                      <a:schemeClr val="tx1"/>
                    </a:solidFill>
                  </a:tcPr>
                </a:tc>
                <a:tc>
                  <a:txBody>
                    <a:bodyPr/>
                    <a:lstStyle/>
                    <a:p>
                      <a:r>
                        <a:rPr lang="en-US" sz="18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11</a:t>
                      </a:r>
                      <a:r>
                        <a:rPr lang="en-US" sz="18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1800" i="1" kern="1200"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cs typeface="+mj-cs"/>
                        </a:rPr>
                        <a:t>They will perish, but You remain;</a:t>
                      </a:r>
                    </a:p>
                    <a:p>
                      <a:r>
                        <a:rPr lang="en-US" sz="1800" i="1" kern="1200"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cs typeface="+mj-cs"/>
                        </a:rPr>
                        <a:t>And they all will wear out like a garment,</a:t>
                      </a:r>
                    </a:p>
                  </a:txBody>
                  <a:tcPr>
                    <a:solidFill>
                      <a:schemeClr val="tx1"/>
                    </a:solidFill>
                  </a:tcPr>
                </a:tc>
                <a:extLst>
                  <a:ext uri="{0D108BD9-81ED-4DB2-BD59-A6C34878D82A}">
                    <a16:rowId xmlns:a16="http://schemas.microsoft.com/office/drawing/2014/main" val="173511965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26b</a:t>
                      </a:r>
                      <a:r>
                        <a:rPr lang="en-US" sz="18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1800" i="1" kern="1200"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cs typeface="+mj-cs"/>
                        </a:rPr>
                        <a:t>Like clothing You will change them and they will be changed.</a:t>
                      </a:r>
                    </a:p>
                  </a:txBody>
                  <a:tcPr>
                    <a:solidFill>
                      <a:schemeClr val="tx1"/>
                    </a:solidFill>
                  </a:tcPr>
                </a:tc>
                <a:tc>
                  <a:txBody>
                    <a:bodyPr/>
                    <a:lstStyle/>
                    <a:p>
                      <a:pPr marL="0" algn="l" defTabSz="914400" rtl="0" eaLnBrk="1" latinLnBrk="0" hangingPunct="1"/>
                      <a:r>
                        <a:rPr lang="en-US" sz="18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12a</a:t>
                      </a:r>
                      <a:r>
                        <a:rPr lang="en-US" sz="18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1800" i="1" kern="1200"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cs typeface="+mj-cs"/>
                        </a:rPr>
                        <a:t>And like a mantle You will roll them up;</a:t>
                      </a:r>
                    </a:p>
                    <a:p>
                      <a:pPr marL="0" algn="l" defTabSz="914400" rtl="0" eaLnBrk="1" latinLnBrk="0" hangingPunct="1"/>
                      <a:r>
                        <a:rPr lang="en-US" sz="1800" i="1" kern="1200"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cs typeface="+mj-cs"/>
                        </a:rPr>
                        <a:t>Like a garment they will also be changed.</a:t>
                      </a:r>
                    </a:p>
                  </a:txBody>
                  <a:tcPr>
                    <a:solidFill>
                      <a:schemeClr val="tx1"/>
                    </a:solidFill>
                  </a:tcPr>
                </a:tc>
                <a:extLst>
                  <a:ext uri="{0D108BD9-81ED-4DB2-BD59-A6C34878D82A}">
                    <a16:rowId xmlns:a16="http://schemas.microsoft.com/office/drawing/2014/main" val="4227087622"/>
                  </a:ext>
                </a:extLst>
              </a:tr>
              <a:tr h="370840">
                <a:tc>
                  <a:txBody>
                    <a:bodyPr/>
                    <a:lstStyle/>
                    <a:p>
                      <a:r>
                        <a:rPr lang="en-US" sz="18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27</a:t>
                      </a:r>
                      <a:r>
                        <a:rPr lang="en-US" sz="18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1800" i="1" kern="1200"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cs typeface="+mj-cs"/>
                        </a:rPr>
                        <a:t>But You are the same,</a:t>
                      </a:r>
                    </a:p>
                    <a:p>
                      <a:r>
                        <a:rPr lang="en-US" sz="1800" i="1" kern="1200"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cs typeface="+mj-cs"/>
                        </a:rPr>
                        <a:t>And Your years will not come to an end.</a:t>
                      </a:r>
                    </a:p>
                  </a:txBody>
                  <a:tcPr>
                    <a:solidFill>
                      <a:schemeClr val="tx1"/>
                    </a:solidFill>
                  </a:tcPr>
                </a:tc>
                <a:tc>
                  <a:txBody>
                    <a:bodyPr/>
                    <a:lstStyle/>
                    <a:p>
                      <a:pPr marL="0" algn="l" defTabSz="914400" rtl="0" eaLnBrk="1" latinLnBrk="0" hangingPunct="1"/>
                      <a:r>
                        <a:rPr lang="en-US" sz="18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12b</a:t>
                      </a:r>
                      <a:r>
                        <a:rPr lang="en-US" sz="18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1800" i="1" kern="1200"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cs typeface="+mj-cs"/>
                        </a:rPr>
                        <a:t>But You are the same,</a:t>
                      </a:r>
                    </a:p>
                    <a:p>
                      <a:pPr marL="0" algn="l" defTabSz="914400" rtl="0" eaLnBrk="1" latinLnBrk="0" hangingPunct="1"/>
                      <a:r>
                        <a:rPr lang="en-US" sz="1800" i="1" kern="1200"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cs typeface="+mj-cs"/>
                        </a:rPr>
                        <a:t>And Your years will not come to an end.”</a:t>
                      </a:r>
                    </a:p>
                  </a:txBody>
                  <a:tcPr>
                    <a:solidFill>
                      <a:schemeClr val="tx1"/>
                    </a:solidFill>
                  </a:tcPr>
                </a:tc>
                <a:extLst>
                  <a:ext uri="{0D108BD9-81ED-4DB2-BD59-A6C34878D82A}">
                    <a16:rowId xmlns:a16="http://schemas.microsoft.com/office/drawing/2014/main" val="1405483429"/>
                  </a:ext>
                </a:extLst>
              </a:tr>
            </a:tbl>
          </a:graphicData>
        </a:graphic>
      </p:graphicFrame>
    </p:spTree>
    <p:extLst>
      <p:ext uri="{BB962C8B-B14F-4D97-AF65-F5344CB8AC3E}">
        <p14:creationId xmlns:p14="http://schemas.microsoft.com/office/powerpoint/2010/main" val="328661792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E146F34B-8AD3-EA73-6F57-070F0639E18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0240BCF-7613-407B-8660-3DCD89FADB2B}"/>
              </a:ext>
            </a:extLst>
          </p:cNvPr>
          <p:cNvSpPr>
            <a:spLocks noGrp="1"/>
          </p:cNvSpPr>
          <p:nvPr>
            <p:ph type="title"/>
          </p:nvPr>
        </p:nvSpPr>
        <p:spPr>
          <a:xfrm>
            <a:off x="0" y="0"/>
            <a:ext cx="12192000" cy="1362891"/>
          </a:xfrm>
        </p:spPr>
        <p:txBody>
          <a:bodyPr>
            <a:normAutofit fontScale="90000"/>
          </a:bodyPr>
          <a:lstStyle/>
          <a:p>
            <a:pPr algn="ctr"/>
            <a:r>
              <a:rPr lang="en-US" sz="4800" b="1" dirty="0">
                <a:solidFill>
                  <a:schemeClr val="accent2">
                    <a:lumMod val="40000"/>
                    <a:lumOff val="60000"/>
                  </a:schemeClr>
                </a:solidFill>
                <a:effectLst>
                  <a:outerShdw blurRad="50800" dist="50800" dir="5400000" algn="ctr" rotWithShape="0">
                    <a:schemeClr val="tx1"/>
                  </a:outerShdw>
                </a:effectLst>
                <a:latin typeface="+mn-lt"/>
                <a:ea typeface="Tahoma" panose="020B0604030504040204" pitchFamily="34" charset="0"/>
                <a:cs typeface="Tahoma" panose="020B0604030504040204" pitchFamily="34" charset="0"/>
              </a:rPr>
              <a:t>Observations on the Citation of </a:t>
            </a:r>
            <a:br>
              <a:rPr lang="en-US" sz="4800" b="1" dirty="0">
                <a:solidFill>
                  <a:schemeClr val="accent2">
                    <a:lumMod val="40000"/>
                    <a:lumOff val="60000"/>
                  </a:schemeClr>
                </a:solidFill>
                <a:effectLst>
                  <a:outerShdw blurRad="50800" dist="50800" dir="5400000" algn="ctr" rotWithShape="0">
                    <a:schemeClr val="tx1"/>
                  </a:outerShdw>
                </a:effectLst>
                <a:latin typeface="+mn-lt"/>
                <a:ea typeface="Tahoma" panose="020B0604030504040204" pitchFamily="34" charset="0"/>
                <a:cs typeface="Tahoma" panose="020B0604030504040204" pitchFamily="34" charset="0"/>
              </a:rPr>
            </a:br>
            <a:r>
              <a:rPr lang="en-US" sz="4800" b="1" dirty="0">
                <a:solidFill>
                  <a:schemeClr val="accent2">
                    <a:lumMod val="40000"/>
                    <a:lumOff val="60000"/>
                  </a:schemeClr>
                </a:solidFill>
                <a:effectLst>
                  <a:outerShdw blurRad="50800" dist="50800" dir="5400000" algn="ctr" rotWithShape="0">
                    <a:schemeClr val="tx1"/>
                  </a:outerShdw>
                </a:effectLst>
                <a:latin typeface="+mn-lt"/>
                <a:ea typeface="Tahoma" panose="020B0604030504040204" pitchFamily="34" charset="0"/>
                <a:cs typeface="Tahoma" panose="020B0604030504040204" pitchFamily="34" charset="0"/>
              </a:rPr>
              <a:t>Psalm 102:25-27 in Hebrews 1:10-12</a:t>
            </a:r>
          </a:p>
        </p:txBody>
      </p:sp>
      <p:sp>
        <p:nvSpPr>
          <p:cNvPr id="5" name="Content Placeholder 4">
            <a:extLst>
              <a:ext uri="{FF2B5EF4-FFF2-40B4-BE49-F238E27FC236}">
                <a16:creationId xmlns:a16="http://schemas.microsoft.com/office/drawing/2014/main" id="{811D4A20-A3DD-D34B-1597-71F74ABDACC5}"/>
              </a:ext>
            </a:extLst>
          </p:cNvPr>
          <p:cNvSpPr>
            <a:spLocks noGrp="1"/>
          </p:cNvSpPr>
          <p:nvPr>
            <p:ph idx="1"/>
          </p:nvPr>
        </p:nvSpPr>
        <p:spPr>
          <a:xfrm>
            <a:off x="348975" y="1397726"/>
            <a:ext cx="11555896" cy="5121719"/>
          </a:xfrm>
        </p:spPr>
        <p:txBody>
          <a:bodyPr>
            <a:normAutofit fontScale="92500"/>
          </a:bodyPr>
          <a:lstStyle/>
          <a:p>
            <a:r>
              <a:rPr lang="en-US" sz="3200" dirty="0">
                <a:solidFill>
                  <a:schemeClr val="bg1"/>
                </a:solidFill>
                <a:effectLst>
                  <a:outerShdw blurRad="38100" dist="38100" dir="2700000" algn="ctr" rotWithShape="0">
                    <a:schemeClr val="tx1"/>
                  </a:outerShdw>
                </a:effectLst>
              </a:rPr>
              <a:t>Notice verse 12 applies Ps 102:28 (which says that says that only YHWH is unchanging) to the Son. </a:t>
            </a:r>
          </a:p>
          <a:p>
            <a:r>
              <a:rPr lang="en-US" sz="3200" dirty="0">
                <a:solidFill>
                  <a:schemeClr val="bg1"/>
                </a:solidFill>
                <a:effectLst>
                  <a:outerShdw blurRad="38100" dist="38100" dir="2700000" algn="ctr" rotWithShape="0">
                    <a:schemeClr val="tx1"/>
                  </a:outerShdw>
                </a:effectLst>
              </a:rPr>
              <a:t>The implication is that since only YHWH is unchanging, and Jesus is said her to be unchanging, then Jesus must be YHWH. </a:t>
            </a:r>
          </a:p>
          <a:p>
            <a:r>
              <a:rPr lang="en-US" sz="3200" dirty="0">
                <a:solidFill>
                  <a:schemeClr val="bg1"/>
                </a:solidFill>
                <a:effectLst>
                  <a:outerShdw blurRad="38100" dist="38100" dir="2700000" algn="ctr" rotWithShape="0">
                    <a:schemeClr val="tx1"/>
                  </a:outerShdw>
                </a:effectLst>
              </a:rPr>
              <a:t>Do you see that?</a:t>
            </a:r>
          </a:p>
          <a:p>
            <a:r>
              <a:rPr lang="en-US" sz="3200" dirty="0">
                <a:solidFill>
                  <a:schemeClr val="bg1"/>
                </a:solidFill>
                <a:effectLst>
                  <a:outerShdw blurRad="38100" dist="38100" dir="2700000" algn="ctr" rotWithShape="0">
                    <a:schemeClr val="tx1"/>
                  </a:outerShdw>
                </a:effectLst>
              </a:rPr>
              <a:t>Note: The </a:t>
            </a:r>
            <a:r>
              <a:rPr lang="en-US" sz="3200" i="1" dirty="0">
                <a:solidFill>
                  <a:schemeClr val="bg1"/>
                </a:solidFill>
                <a:effectLst>
                  <a:outerShdw blurRad="38100" dist="38100" dir="2700000" algn="ctr" rotWithShape="0">
                    <a:schemeClr val="tx1"/>
                  </a:outerShdw>
                </a:effectLst>
              </a:rPr>
              <a:t>New World Translation </a:t>
            </a:r>
            <a:r>
              <a:rPr lang="en-US" sz="3200" dirty="0">
                <a:solidFill>
                  <a:schemeClr val="bg1"/>
                </a:solidFill>
                <a:effectLst>
                  <a:outerShdw blurRad="38100" dist="38100" dir="2700000" algn="ctr" rotWithShape="0">
                    <a:schemeClr val="tx1"/>
                  </a:outerShdw>
                </a:effectLst>
              </a:rPr>
              <a:t>Study Edition (which is available online) has a footnote on Hebrews 1:10 that says “</a:t>
            </a:r>
            <a:r>
              <a:rPr lang="en-US" sz="3200" i="1" dirty="0">
                <a:solidFill>
                  <a:schemeClr val="bg1"/>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The psalmist addressed these words to God. (Ps 102:1, 24) But Paul applies them to Jesus because Jesus is the one whom God used as His agent, or instrument, in creating everything, as Heb 1:2 and other verses show</a:t>
            </a:r>
            <a:r>
              <a:rPr lang="en-US" sz="3200" dirty="0">
                <a:solidFill>
                  <a:schemeClr val="bg1"/>
                </a:solidFill>
                <a:effectLst>
                  <a:outerShdw blurRad="38100" dist="38100" dir="2700000" algn="ctr" rotWithShape="0">
                    <a:schemeClr val="tx1"/>
                  </a:outerShdw>
                </a:effectLst>
              </a:rPr>
              <a:t>.” (</a:t>
            </a:r>
            <a:r>
              <a:rPr lang="en-US" sz="3200" dirty="0">
                <a:solidFill>
                  <a:schemeClr val="bg1"/>
                </a:solidFill>
                <a:effectLst>
                  <a:outerShdw blurRad="38100" dist="38100" dir="2700000" algn="ctr" rotWithShape="0">
                    <a:schemeClr val="tx1"/>
                  </a:outerShdw>
                </a:effectLst>
                <a:hlinkClick r:id="rId2"/>
              </a:rPr>
              <a:t>https://www.jw.org/en/library/bible/study-bible/books/hebrews/1/</a:t>
            </a:r>
            <a:r>
              <a:rPr lang="en-US" sz="3200" dirty="0">
                <a:solidFill>
                  <a:schemeClr val="bg1"/>
                </a:solidFill>
                <a:effectLst>
                  <a:outerShdw blurRad="38100" dist="38100" dir="2700000" algn="ctr" rotWithShape="0">
                    <a:schemeClr val="tx1"/>
                  </a:outerShdw>
                </a:effectLst>
              </a:rPr>
              <a:t> )</a:t>
            </a:r>
          </a:p>
        </p:txBody>
      </p:sp>
      <p:sp>
        <p:nvSpPr>
          <p:cNvPr id="2" name="TextBox 1">
            <a:extLst>
              <a:ext uri="{FF2B5EF4-FFF2-40B4-BE49-F238E27FC236}">
                <a16:creationId xmlns:a16="http://schemas.microsoft.com/office/drawing/2014/main" id="{FC27039F-ACBA-368E-1E94-9C524C610E47}"/>
              </a:ext>
            </a:extLst>
          </p:cNvPr>
          <p:cNvSpPr txBox="1"/>
          <p:nvPr/>
        </p:nvSpPr>
        <p:spPr>
          <a:xfrm>
            <a:off x="0" y="6519446"/>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https://www.aomin.org/aoblog/the-dividing-line/lets-bring-the-light-of-gods-truth-to-jehovahs-witnesses/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3253452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22F216DB-25CA-B69C-3801-E1ECC2D3450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573D0E1-4EFC-F00C-A4D0-2A443FC16DA7}"/>
              </a:ext>
            </a:extLst>
          </p:cNvPr>
          <p:cNvSpPr txBox="1"/>
          <p:nvPr/>
        </p:nvSpPr>
        <p:spPr>
          <a:xfrm>
            <a:off x="0" y="6488660"/>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https://www.aomin.org/aoblog/the-dividing-line/lets-bring-the-light-of-gods-truth-to-jehovahs-witnesses/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endParaRPr>
          </a:p>
        </p:txBody>
      </p:sp>
      <p:graphicFrame>
        <p:nvGraphicFramePr>
          <p:cNvPr id="6" name="Content Placeholder 5">
            <a:extLst>
              <a:ext uri="{FF2B5EF4-FFF2-40B4-BE49-F238E27FC236}">
                <a16:creationId xmlns:a16="http://schemas.microsoft.com/office/drawing/2014/main" id="{399925FE-2672-BC5B-3102-77E00684DF3F}"/>
              </a:ext>
            </a:extLst>
          </p:cNvPr>
          <p:cNvGraphicFramePr>
            <a:graphicFrameLocks noGrp="1"/>
          </p:cNvGraphicFramePr>
          <p:nvPr>
            <p:ph idx="1"/>
            <p:extLst>
              <p:ext uri="{D42A27DB-BD31-4B8C-83A1-F6EECF244321}">
                <p14:modId xmlns:p14="http://schemas.microsoft.com/office/powerpoint/2010/main" val="65579220"/>
              </p:ext>
            </p:extLst>
          </p:nvPr>
        </p:nvGraphicFramePr>
        <p:xfrm>
          <a:off x="327212" y="534707"/>
          <a:ext cx="5585012" cy="5508113"/>
        </p:xfrm>
        <a:graphic>
          <a:graphicData uri="http://schemas.openxmlformats.org/drawingml/2006/table">
            <a:tbl>
              <a:tblPr firstRow="1" bandRow="1">
                <a:tableStyleId>{5C22544A-7EE6-4342-B048-85BDC9FD1C3A}</a:tableStyleId>
              </a:tblPr>
              <a:tblGrid>
                <a:gridCol w="5585012">
                  <a:extLst>
                    <a:ext uri="{9D8B030D-6E8A-4147-A177-3AD203B41FA5}">
                      <a16:colId xmlns:a16="http://schemas.microsoft.com/office/drawing/2014/main" val="485857846"/>
                    </a:ext>
                  </a:extLst>
                </a:gridCol>
              </a:tblGrid>
              <a:tr h="393922">
                <a:tc>
                  <a:txBody>
                    <a:bodyPr/>
                    <a:lstStyle/>
                    <a:p>
                      <a:r>
                        <a:rPr lang="en-US" dirty="0"/>
                        <a:t>John 12:38-41 (LSV)</a:t>
                      </a:r>
                    </a:p>
                  </a:txBody>
                  <a:tcPr/>
                </a:tc>
                <a:extLst>
                  <a:ext uri="{0D108BD9-81ED-4DB2-BD59-A6C34878D82A}">
                    <a16:rowId xmlns:a16="http://schemas.microsoft.com/office/drawing/2014/main" val="1273662375"/>
                  </a:ext>
                </a:extLst>
              </a:tr>
              <a:tr h="679919">
                <a:tc>
                  <a:txBody>
                    <a:bodyPr/>
                    <a:lstStyle/>
                    <a:p>
                      <a:r>
                        <a:rPr lang="en-US" sz="18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36</a:t>
                      </a:r>
                      <a:r>
                        <a:rPr lang="en-US" sz="18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1800" i="1" kern="1200"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cs typeface="+mn-cs"/>
                        </a:rPr>
                        <a:t>While you have the Light, believe in the Light, so that you may become sons of Light.” </a:t>
                      </a:r>
                      <a:r>
                        <a:rPr lang="en-US" sz="1800" i="1" kern="1200"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cs typeface="+mj-cs"/>
                        </a:rPr>
                        <a:t>These things Jesus spoke</a:t>
                      </a:r>
                      <a:r>
                        <a:rPr lang="en-US" sz="1800" i="1" kern="1200"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cs typeface="+mn-cs"/>
                        </a:rPr>
                        <a:t>, and He went away and hid Himself from them.</a:t>
                      </a:r>
                    </a:p>
                  </a:txBody>
                  <a:tcPr>
                    <a:solidFill>
                      <a:schemeClr val="tx1"/>
                    </a:solidFill>
                  </a:tcPr>
                </a:tc>
                <a:extLst>
                  <a:ext uri="{0D108BD9-81ED-4DB2-BD59-A6C34878D82A}">
                    <a16:rowId xmlns:a16="http://schemas.microsoft.com/office/drawing/2014/main" val="3525242910"/>
                  </a:ext>
                </a:extLst>
              </a:tr>
              <a:tr h="679919">
                <a:tc>
                  <a:txBody>
                    <a:bodyPr/>
                    <a:lstStyle/>
                    <a:p>
                      <a:r>
                        <a:rPr lang="en-US" sz="18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37</a:t>
                      </a:r>
                      <a:r>
                        <a:rPr lang="en-US" sz="18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1800" i="1" kern="1200"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cs typeface="+mj-cs"/>
                        </a:rPr>
                        <a:t>But</a:t>
                      </a:r>
                      <a:r>
                        <a:rPr lang="en-US" sz="1800" i="1" kern="1200"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cs typeface="+mn-cs"/>
                        </a:rPr>
                        <a:t> though He had done so many signs before them, </a:t>
                      </a:r>
                      <a:r>
                        <a:rPr lang="en-US" sz="1800" i="1" kern="1200"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cs typeface="+mj-cs"/>
                        </a:rPr>
                        <a:t>they still were not believing in Him</a:t>
                      </a:r>
                      <a:r>
                        <a:rPr lang="en-US" sz="1800" i="1" kern="1200"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cs typeface="+mn-cs"/>
                        </a:rPr>
                        <a:t>,</a:t>
                      </a:r>
                    </a:p>
                  </a:txBody>
                  <a:tcPr>
                    <a:solidFill>
                      <a:schemeClr val="tx1"/>
                    </a:solidFill>
                  </a:tcPr>
                </a:tc>
                <a:extLst>
                  <a:ext uri="{0D108BD9-81ED-4DB2-BD59-A6C34878D82A}">
                    <a16:rowId xmlns:a16="http://schemas.microsoft.com/office/drawing/2014/main" val="37277849"/>
                  </a:ext>
                </a:extLst>
              </a:tr>
              <a:tr h="679919">
                <a:tc>
                  <a:txBody>
                    <a:bodyPr/>
                    <a:lstStyle/>
                    <a:p>
                      <a:r>
                        <a:rPr lang="en-US" sz="18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38</a:t>
                      </a:r>
                      <a:r>
                        <a:rPr lang="en-US" sz="18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1800" i="1" kern="1200"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cs typeface="+mn-cs"/>
                        </a:rPr>
                        <a:t>so that the word of Isaiah the prophet might be fulfilled, which he spoke: “Lord, who has believed our report? And to whom has the arm of the Lord been revealed?”</a:t>
                      </a:r>
                    </a:p>
                  </a:txBody>
                  <a:tcPr>
                    <a:solidFill>
                      <a:schemeClr val="tx1"/>
                    </a:solidFill>
                  </a:tcPr>
                </a:tc>
                <a:extLst>
                  <a:ext uri="{0D108BD9-81ED-4DB2-BD59-A6C34878D82A}">
                    <a16:rowId xmlns:a16="http://schemas.microsoft.com/office/drawing/2014/main" val="2471574199"/>
                  </a:ext>
                </a:extLst>
              </a:tr>
              <a:tr h="679919">
                <a:tc>
                  <a:txBody>
                    <a:bodyPr/>
                    <a:lstStyle/>
                    <a:p>
                      <a:r>
                        <a:rPr lang="en-US" sz="18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39</a:t>
                      </a:r>
                      <a:r>
                        <a:rPr lang="en-US" sz="18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For this reason they could not believe, for </a:t>
                      </a:r>
                      <a:r>
                        <a:rPr lang="en-US" sz="1800" i="1" kern="1200"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cs typeface="+mj-cs"/>
                        </a:rPr>
                        <a:t>Isaiah said again,</a:t>
                      </a:r>
                    </a:p>
                  </a:txBody>
                  <a:tcPr>
                    <a:solidFill>
                      <a:schemeClr val="tx1"/>
                    </a:solidFill>
                  </a:tcPr>
                </a:tc>
                <a:extLst>
                  <a:ext uri="{0D108BD9-81ED-4DB2-BD59-A6C34878D82A}">
                    <a16:rowId xmlns:a16="http://schemas.microsoft.com/office/drawing/2014/main" val="3836159737"/>
                  </a:ext>
                </a:extLst>
              </a:tr>
              <a:tr h="971314">
                <a:tc>
                  <a:txBody>
                    <a:bodyPr/>
                    <a:lstStyle/>
                    <a:p>
                      <a:pPr marL="0" lvl="0" indent="0">
                        <a:lnSpc>
                          <a:spcPct val="100000"/>
                        </a:lnSpc>
                        <a:buNone/>
                      </a:pPr>
                      <a:r>
                        <a:rPr lang="en-US" sz="18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40</a:t>
                      </a:r>
                      <a:r>
                        <a:rPr lang="en-US" sz="18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altLang="en-US" sz="1800" i="1" kern="1200"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cs typeface="+mj-cs"/>
                        </a:rPr>
                        <a:t>“He has blinded their eyes and He hardened their heart, lest they see with their eyes and understand with their heart, and return and I heal them.”</a:t>
                      </a:r>
                      <a:endParaRPr lang="en-US" sz="1800" i="1" kern="1200"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cs typeface="+mj-cs"/>
                      </a:endParaRPr>
                    </a:p>
                  </a:txBody>
                  <a:tcPr>
                    <a:solidFill>
                      <a:schemeClr val="tx1"/>
                    </a:solidFill>
                  </a:tcPr>
                </a:tc>
                <a:extLst>
                  <a:ext uri="{0D108BD9-81ED-4DB2-BD59-A6C34878D82A}">
                    <a16:rowId xmlns:a16="http://schemas.microsoft.com/office/drawing/2014/main" val="2194082187"/>
                  </a:ext>
                </a:extLst>
              </a:tr>
              <a:tr h="679919">
                <a:tc>
                  <a:txBody>
                    <a:bodyPr/>
                    <a:lstStyle/>
                    <a:p>
                      <a:r>
                        <a:rPr lang="en-US" sz="18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41</a:t>
                      </a:r>
                      <a:r>
                        <a:rPr lang="en-US" sz="18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1800" i="1" kern="1200"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cs typeface="+mj-cs"/>
                        </a:rPr>
                        <a:t>These things Isaiah said because he saw His glory, and he spoke about Him. </a:t>
                      </a:r>
                    </a:p>
                  </a:txBody>
                  <a:tcPr>
                    <a:solidFill>
                      <a:schemeClr val="tx1"/>
                    </a:solidFill>
                  </a:tcPr>
                </a:tc>
                <a:extLst>
                  <a:ext uri="{0D108BD9-81ED-4DB2-BD59-A6C34878D82A}">
                    <a16:rowId xmlns:a16="http://schemas.microsoft.com/office/drawing/2014/main" val="1577571369"/>
                  </a:ext>
                </a:extLst>
              </a:tr>
            </a:tbl>
          </a:graphicData>
        </a:graphic>
      </p:graphicFrame>
      <p:sp>
        <p:nvSpPr>
          <p:cNvPr id="10" name="Content Placeholder 4">
            <a:extLst>
              <a:ext uri="{FF2B5EF4-FFF2-40B4-BE49-F238E27FC236}">
                <a16:creationId xmlns:a16="http://schemas.microsoft.com/office/drawing/2014/main" id="{FE99D750-6370-9F76-10B5-374BCDDD636C}"/>
              </a:ext>
            </a:extLst>
          </p:cNvPr>
          <p:cNvSpPr txBox="1">
            <a:spLocks/>
          </p:cNvSpPr>
          <p:nvPr/>
        </p:nvSpPr>
        <p:spPr>
          <a:xfrm>
            <a:off x="6096000" y="753292"/>
            <a:ext cx="5988424" cy="5691052"/>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outerShdw blurRad="38100" dist="38100" dir="2700000" algn="ctr" rotWithShape="0">
                    <a:prstClr val="black"/>
                  </a:outerShdw>
                </a:effectLst>
                <a:uLnTx/>
                <a:uFillTx/>
                <a:latin typeface="Calibri" panose="020F0502020204030204"/>
                <a:ea typeface="+mn-ea"/>
                <a:cs typeface="+mn-cs"/>
              </a:rPr>
              <a:t>In verse 40, John gives a </a:t>
            </a:r>
            <a:r>
              <a:rPr kumimoji="0" lang="en-US" sz="3200" b="1" i="1" u="none" strike="noStrike" kern="1200" cap="none" spc="0" normalizeH="0" baseline="0" noProof="0" dirty="0">
                <a:ln>
                  <a:noFill/>
                </a:ln>
                <a:solidFill>
                  <a:prstClr val="white"/>
                </a:solidFill>
                <a:effectLst>
                  <a:outerShdw blurRad="38100" dist="38100" dir="2700000" algn="ctr" rotWithShape="0">
                    <a:prstClr val="black"/>
                  </a:outerShdw>
                </a:effectLst>
                <a:uLnTx/>
                <a:uFillTx/>
                <a:latin typeface="Calibri" panose="020F0502020204030204"/>
                <a:ea typeface="+mn-ea"/>
                <a:cs typeface="+mn-cs"/>
              </a:rPr>
              <a:t>second</a:t>
            </a:r>
            <a:r>
              <a:rPr kumimoji="0" lang="en-US" sz="3200" b="0" i="0" u="none" strike="noStrike" kern="1200" cap="none" spc="0" normalizeH="0" baseline="0" noProof="0" dirty="0">
                <a:ln>
                  <a:noFill/>
                </a:ln>
                <a:solidFill>
                  <a:prstClr val="white"/>
                </a:solidFill>
                <a:effectLst>
                  <a:outerShdw blurRad="38100" dist="38100" dir="2700000" algn="ctr" rotWithShape="0">
                    <a:prstClr val="black"/>
                  </a:outerShdw>
                </a:effectLst>
                <a:uLnTx/>
                <a:uFillTx/>
                <a:latin typeface="Calibri" panose="020F0502020204030204"/>
                <a:ea typeface="+mn-ea"/>
                <a:cs typeface="+mn-cs"/>
              </a:rPr>
              <a:t> citation from the book of Isaiah (Isaiah 53:1 is cited in verse 38).</a:t>
            </a:r>
          </a:p>
          <a:p>
            <a:pPr lvl="0"/>
            <a:r>
              <a:rPr lang="en-US" sz="3200" dirty="0">
                <a:solidFill>
                  <a:prstClr val="white"/>
                </a:solidFill>
                <a:effectLst>
                  <a:outerShdw blurRad="38100" dist="38100" dir="2700000" algn="ctr" rotWithShape="0">
                    <a:prstClr val="black"/>
                  </a:outerShdw>
                </a:effectLst>
                <a:latin typeface="Calibri" panose="020F0502020204030204"/>
              </a:rPr>
              <a:t>In the next verse (verse 41) John tells us that these words (given in the citation in verse 40) were spoken by Isaiah when Isaiah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saw His glory</a:t>
            </a:r>
            <a:r>
              <a:rPr lang="en-US" sz="3200" dirty="0">
                <a:solidFill>
                  <a:prstClr val="white"/>
                </a:solidFill>
                <a:effectLst>
                  <a:outerShdw blurRad="38100" dist="38100" dir="2700000" algn="ctr" rotWithShape="0">
                    <a:prstClr val="black"/>
                  </a:outerShdw>
                </a:effectLst>
                <a:latin typeface="Calibri" panose="020F0502020204030204"/>
              </a:rPr>
              <a:t>”.</a:t>
            </a:r>
          </a:p>
          <a:p>
            <a:pPr lvl="0"/>
            <a:r>
              <a:rPr lang="en-US" sz="3200" dirty="0">
                <a:solidFill>
                  <a:prstClr val="white"/>
                </a:solidFill>
                <a:effectLst>
                  <a:outerShdw blurRad="38100" dist="38100" dir="2700000" algn="ctr" rotWithShape="0">
                    <a:prstClr val="black"/>
                  </a:outerShdw>
                </a:effectLst>
                <a:latin typeface="Calibri" panose="020F0502020204030204"/>
              </a:rPr>
              <a:t>Whose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glory</a:t>
            </a:r>
            <a:r>
              <a:rPr lang="en-US" sz="3200" dirty="0">
                <a:solidFill>
                  <a:prstClr val="white"/>
                </a:solidFill>
                <a:effectLst>
                  <a:outerShdw blurRad="38100" dist="38100" dir="2700000" algn="ctr" rotWithShape="0">
                    <a:prstClr val="black"/>
                  </a:outerShdw>
                </a:effectLst>
                <a:latin typeface="Calibri" panose="020F0502020204030204"/>
              </a:rPr>
              <a:t>” did Isaiah see?</a:t>
            </a:r>
          </a:p>
          <a:p>
            <a:pPr lvl="1"/>
            <a:r>
              <a:rPr kumimoji="0" lang="en-US" sz="2800" b="0" i="0" u="none" strike="noStrike" kern="1200" cap="none" spc="0" normalizeH="0" baseline="0" noProof="0" dirty="0">
                <a:ln>
                  <a:noFill/>
                </a:ln>
                <a:solidFill>
                  <a:prstClr val="white"/>
                </a:solidFill>
                <a:effectLst>
                  <a:outerShdw blurRad="38100" dist="38100" dir="2700000" algn="ctr" rotWithShape="0">
                    <a:prstClr val="black"/>
                  </a:outerShdw>
                </a:effectLst>
                <a:uLnTx/>
                <a:uFillTx/>
                <a:latin typeface="Calibri" panose="020F0502020204030204"/>
                <a:ea typeface="+mn-ea"/>
                <a:cs typeface="+mn-cs"/>
              </a:rPr>
              <a:t>It would have to be Jesus’ glory, since the “he”</a:t>
            </a:r>
            <a:r>
              <a:rPr kumimoji="0" lang="en-US" sz="2800" b="0" i="0" u="none" strike="noStrike" kern="1200" cap="none" spc="0" normalizeH="0" noProof="0" dirty="0">
                <a:ln>
                  <a:noFill/>
                </a:ln>
                <a:solidFill>
                  <a:prstClr val="white"/>
                </a:solidFill>
                <a:effectLst>
                  <a:outerShdw blurRad="38100" dist="38100" dir="2700000" algn="ctr" rotWithShape="0">
                    <a:prstClr val="black"/>
                  </a:outerShdw>
                </a:effectLst>
                <a:uLnTx/>
                <a:uFillTx/>
                <a:latin typeface="Calibri" panose="020F0502020204030204"/>
                <a:ea typeface="+mn-ea"/>
                <a:cs typeface="+mn-cs"/>
              </a:rPr>
              <a:t> being spoken of in this text is “Jesus” (see verse 36).</a:t>
            </a:r>
          </a:p>
          <a:p>
            <a:r>
              <a:rPr lang="en-US" sz="3200" baseline="0" dirty="0">
                <a:solidFill>
                  <a:prstClr val="white"/>
                </a:solidFill>
                <a:effectLst>
                  <a:outerShdw blurRad="38100" dist="38100" dir="2700000" algn="ctr" rotWithShape="0">
                    <a:prstClr val="black"/>
                  </a:outerShdw>
                </a:effectLst>
                <a:latin typeface="Calibri" panose="020F0502020204030204"/>
              </a:rPr>
              <a:t>When was it that Isaiah gave this citation </a:t>
            </a:r>
            <a:r>
              <a:rPr lang="en-US" sz="3200" dirty="0">
                <a:solidFill>
                  <a:prstClr val="white"/>
                </a:solidFill>
                <a:effectLst>
                  <a:outerShdw blurRad="38100" dist="38100" dir="2700000" algn="ctr" rotWithShape="0">
                    <a:prstClr val="black"/>
                  </a:outerShdw>
                </a:effectLst>
              </a:rPr>
              <a:t>“</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because</a:t>
            </a:r>
            <a:r>
              <a:rPr lang="en-US" sz="3200" dirty="0">
                <a:solidFill>
                  <a:prstClr val="white"/>
                </a:solidFill>
                <a:effectLst>
                  <a:outerShdw blurRad="38100" dist="38100" dir="2700000" algn="ctr" rotWithShape="0">
                    <a:prstClr val="black"/>
                  </a:outerShdw>
                </a:effectLst>
                <a:latin typeface="Calibri" panose="020F0502020204030204"/>
              </a:rPr>
              <a:t>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he saw [Jesus’] glory</a:t>
            </a:r>
            <a:r>
              <a:rPr lang="en-US" sz="3200" baseline="0" dirty="0">
                <a:solidFill>
                  <a:prstClr val="white"/>
                </a:solidFill>
                <a:effectLst>
                  <a:outerShdw blurRad="38100" dist="38100" dir="2700000" algn="ctr" rotWithShape="0">
                    <a:prstClr val="black"/>
                  </a:outerShdw>
                </a:effectLst>
                <a:latin typeface="Calibri" panose="020F0502020204030204"/>
              </a:rPr>
              <a:t>” and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spoke about Him</a:t>
            </a:r>
            <a:r>
              <a:rPr lang="en-US" sz="3200" baseline="0" dirty="0">
                <a:solidFill>
                  <a:prstClr val="white"/>
                </a:solidFill>
                <a:effectLst>
                  <a:outerShdw blurRad="38100" dist="38100" dir="2700000" algn="ctr" rotWithShape="0">
                    <a:prstClr val="black"/>
                  </a:outerShdw>
                </a:effectLst>
                <a:latin typeface="Calibri" panose="020F0502020204030204"/>
              </a:rPr>
              <a:t>”?  </a:t>
            </a:r>
            <a:endParaRPr kumimoji="0" lang="en-US" sz="3200" b="0" i="0" u="none" strike="noStrike" kern="1200" cap="none" spc="0" normalizeH="0" baseline="0" noProof="0" dirty="0">
              <a:ln>
                <a:noFill/>
              </a:ln>
              <a:solidFill>
                <a:prstClr val="white"/>
              </a:solidFill>
              <a:effectLst>
                <a:outerShdw blurRad="38100" dist="38100" dir="2700000" algn="ctr" rotWithShape="0">
                  <a:prstClr val="black"/>
                </a:outerShdw>
              </a:effectLst>
              <a:uLnTx/>
              <a:uFillTx/>
              <a:latin typeface="Calibri" panose="020F0502020204030204"/>
              <a:ea typeface="+mn-ea"/>
              <a:cs typeface="+mn-cs"/>
            </a:endParaRPr>
          </a:p>
        </p:txBody>
      </p:sp>
      <p:sp>
        <p:nvSpPr>
          <p:cNvPr id="11" name="Title 3">
            <a:extLst>
              <a:ext uri="{FF2B5EF4-FFF2-40B4-BE49-F238E27FC236}">
                <a16:creationId xmlns:a16="http://schemas.microsoft.com/office/drawing/2014/main" id="{496A318D-7CB9-A0B4-155A-40027CF23ACE}"/>
              </a:ext>
            </a:extLst>
          </p:cNvPr>
          <p:cNvSpPr>
            <a:spLocks noGrp="1"/>
          </p:cNvSpPr>
          <p:nvPr>
            <p:ph type="title"/>
          </p:nvPr>
        </p:nvSpPr>
        <p:spPr>
          <a:xfrm>
            <a:off x="6096000" y="60208"/>
            <a:ext cx="4796118" cy="539777"/>
          </a:xfrm>
        </p:spPr>
        <p:txBody>
          <a:bodyPr>
            <a:noAutofit/>
          </a:bodyPr>
          <a:lstStyle/>
          <a:p>
            <a:r>
              <a:rPr lang="en-US" b="1" dirty="0">
                <a:solidFill>
                  <a:schemeClr val="accent2">
                    <a:lumMod val="40000"/>
                    <a:lumOff val="60000"/>
                  </a:schemeClr>
                </a:solidFill>
                <a:effectLst>
                  <a:outerShdw blurRad="50800" dist="50800" dir="5400000" algn="ctr" rotWithShape="0">
                    <a:schemeClr val="tx1"/>
                  </a:outerShdw>
                </a:effectLst>
                <a:latin typeface="+mn-lt"/>
                <a:ea typeface="Tahoma" panose="020B0604030504040204" pitchFamily="34" charset="0"/>
                <a:cs typeface="Tahoma" panose="020B0604030504040204" pitchFamily="34" charset="0"/>
              </a:rPr>
              <a:t>Questions to Ask:</a:t>
            </a:r>
          </a:p>
        </p:txBody>
      </p:sp>
    </p:spTree>
    <p:extLst>
      <p:ext uri="{BB962C8B-B14F-4D97-AF65-F5344CB8AC3E}">
        <p14:creationId xmlns:p14="http://schemas.microsoft.com/office/powerpoint/2010/main" val="13885884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 calcmode="lin" valueType="num">
                                      <p:cBhvr>
                                        <p:cTn id="14"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10">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
                                            <p:txEl>
                                              <p:pRg st="1" end="1"/>
                                            </p:txEl>
                                          </p:spTgt>
                                        </p:tgtEl>
                                        <p:attrNameLst>
                                          <p:attrName>style.visibility</p:attrName>
                                        </p:attrNameLst>
                                      </p:cBhvr>
                                      <p:to>
                                        <p:strVal val="visible"/>
                                      </p:to>
                                    </p:set>
                                    <p:anim calcmode="lin" valueType="num">
                                      <p:cBhvr>
                                        <p:cTn id="21" dur="5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10">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10">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0">
                                            <p:txEl>
                                              <p:pRg st="2" end="2"/>
                                            </p:txEl>
                                          </p:spTgt>
                                        </p:tgtEl>
                                        <p:attrNameLst>
                                          <p:attrName>style.visibility</p:attrName>
                                        </p:attrNameLst>
                                      </p:cBhvr>
                                      <p:to>
                                        <p:strVal val="visible"/>
                                      </p:to>
                                    </p:set>
                                    <p:anim calcmode="lin" valueType="num">
                                      <p:cBhvr>
                                        <p:cTn id="28" dur="500" fill="hold"/>
                                        <p:tgtEl>
                                          <p:spTgt spid="10">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10">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10">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0">
                                            <p:txEl>
                                              <p:pRg st="3" end="3"/>
                                            </p:txEl>
                                          </p:spTgt>
                                        </p:tgtEl>
                                        <p:attrNameLst>
                                          <p:attrName>style.visibility</p:attrName>
                                        </p:attrNameLst>
                                      </p:cBhvr>
                                      <p:to>
                                        <p:strVal val="visible"/>
                                      </p:to>
                                    </p:set>
                                    <p:anim calcmode="lin" valueType="num">
                                      <p:cBhvr>
                                        <p:cTn id="35" dur="500" fill="hold"/>
                                        <p:tgtEl>
                                          <p:spTgt spid="10">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10">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10">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0">
                                            <p:txEl>
                                              <p:pRg st="4" end="4"/>
                                            </p:txEl>
                                          </p:spTgt>
                                        </p:tgtEl>
                                        <p:attrNameLst>
                                          <p:attrName>style.visibility</p:attrName>
                                        </p:attrNameLst>
                                      </p:cBhvr>
                                      <p:to>
                                        <p:strVal val="visible"/>
                                      </p:to>
                                    </p:set>
                                    <p:anim calcmode="lin" valueType="num">
                                      <p:cBhvr>
                                        <p:cTn id="42" dur="500" fill="hold"/>
                                        <p:tgtEl>
                                          <p:spTgt spid="10">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10">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DAA1B596-E1B3-4F68-20B5-255690186DF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C9777A8-F9B0-0966-3D4E-0510FE9B90CD}"/>
              </a:ext>
            </a:extLst>
          </p:cNvPr>
          <p:cNvSpPr txBox="1"/>
          <p:nvPr/>
        </p:nvSpPr>
        <p:spPr>
          <a:xfrm>
            <a:off x="0" y="6488660"/>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https://www.aomin.org/aoblog/the-dividing-line/lets-bring-the-light-of-gods-truth-to-jehovahs-witnesses/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endParaRPr>
          </a:p>
        </p:txBody>
      </p:sp>
      <p:graphicFrame>
        <p:nvGraphicFramePr>
          <p:cNvPr id="6" name="Content Placeholder 5">
            <a:extLst>
              <a:ext uri="{FF2B5EF4-FFF2-40B4-BE49-F238E27FC236}">
                <a16:creationId xmlns:a16="http://schemas.microsoft.com/office/drawing/2014/main" id="{4D6B481D-9E7F-636A-2331-5830E30C3E51}"/>
              </a:ext>
            </a:extLst>
          </p:cNvPr>
          <p:cNvGraphicFramePr>
            <a:graphicFrameLocks noGrp="1"/>
          </p:cNvGraphicFramePr>
          <p:nvPr>
            <p:ph idx="1"/>
            <p:extLst>
              <p:ext uri="{D42A27DB-BD31-4B8C-83A1-F6EECF244321}">
                <p14:modId xmlns:p14="http://schemas.microsoft.com/office/powerpoint/2010/main" val="1796873619"/>
              </p:ext>
            </p:extLst>
          </p:nvPr>
        </p:nvGraphicFramePr>
        <p:xfrm>
          <a:off x="327212" y="534707"/>
          <a:ext cx="5585012" cy="5880322"/>
        </p:xfrm>
        <a:graphic>
          <a:graphicData uri="http://schemas.openxmlformats.org/drawingml/2006/table">
            <a:tbl>
              <a:tblPr firstRow="1" bandRow="1">
                <a:tableStyleId>{5C22544A-7EE6-4342-B048-85BDC9FD1C3A}</a:tableStyleId>
              </a:tblPr>
              <a:tblGrid>
                <a:gridCol w="5585012">
                  <a:extLst>
                    <a:ext uri="{9D8B030D-6E8A-4147-A177-3AD203B41FA5}">
                      <a16:colId xmlns:a16="http://schemas.microsoft.com/office/drawing/2014/main" val="485857846"/>
                    </a:ext>
                  </a:extLst>
                </a:gridCol>
              </a:tblGrid>
              <a:tr h="393922">
                <a:tc>
                  <a:txBody>
                    <a:bodyPr/>
                    <a:lstStyle/>
                    <a:p>
                      <a:r>
                        <a:rPr lang="en-US" dirty="0"/>
                        <a:t>Isaiah 6:1-3; 8-10 (LSV)</a:t>
                      </a:r>
                    </a:p>
                  </a:txBody>
                  <a:tcPr/>
                </a:tc>
                <a:extLst>
                  <a:ext uri="{0D108BD9-81ED-4DB2-BD59-A6C34878D82A}">
                    <a16:rowId xmlns:a16="http://schemas.microsoft.com/office/drawing/2014/main" val="1273662375"/>
                  </a:ext>
                </a:extLst>
              </a:tr>
              <a:tr h="679919">
                <a:tc>
                  <a:txBody>
                    <a:bodyPr/>
                    <a:lstStyle/>
                    <a:p>
                      <a:r>
                        <a:rPr lang="en-US" sz="18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 </a:t>
                      </a:r>
                      <a:r>
                        <a:rPr lang="en-US" sz="1800" i="1" kern="1200"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cs typeface="+mn-cs"/>
                        </a:rPr>
                        <a:t>In the year of King Uzziah’s death I saw the Lord sitting on a throne, high and lifted up, with the train of His robe filling the temple.</a:t>
                      </a:r>
                    </a:p>
                  </a:txBody>
                  <a:tcPr>
                    <a:solidFill>
                      <a:schemeClr val="tx1"/>
                    </a:solidFill>
                  </a:tcPr>
                </a:tc>
                <a:extLst>
                  <a:ext uri="{0D108BD9-81ED-4DB2-BD59-A6C34878D82A}">
                    <a16:rowId xmlns:a16="http://schemas.microsoft.com/office/drawing/2014/main" val="3525242910"/>
                  </a:ext>
                </a:extLst>
              </a:tr>
              <a:tr h="679919">
                <a:tc>
                  <a:txBody>
                    <a:bodyPr/>
                    <a:lstStyle/>
                    <a:p>
                      <a:r>
                        <a:rPr lang="en-US" sz="18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a:t>
                      </a:r>
                      <a:r>
                        <a:rPr lang="en-US" sz="1800" i="1" kern="1200"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cs typeface="+mj-cs"/>
                        </a:rPr>
                        <a:t> </a:t>
                      </a:r>
                      <a:r>
                        <a:rPr lang="en-US" sz="1800" i="1" kern="1200"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cs typeface="+mn-cs"/>
                        </a:rPr>
                        <a:t>Seraphim stood above Him, each having six wings: with two he covered his face, and with two he covered his feet, and with two he flew.</a:t>
                      </a:r>
                    </a:p>
                  </a:txBody>
                  <a:tcPr>
                    <a:solidFill>
                      <a:schemeClr val="tx1"/>
                    </a:solidFill>
                  </a:tcPr>
                </a:tc>
                <a:extLst>
                  <a:ext uri="{0D108BD9-81ED-4DB2-BD59-A6C34878D82A}">
                    <a16:rowId xmlns:a16="http://schemas.microsoft.com/office/drawing/2014/main" val="37277849"/>
                  </a:ext>
                </a:extLst>
              </a:tr>
              <a:tr h="679919">
                <a:tc>
                  <a:txBody>
                    <a:bodyPr/>
                    <a:lstStyle/>
                    <a:p>
                      <a:r>
                        <a:rPr lang="en-US" sz="18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3</a:t>
                      </a:r>
                      <a:r>
                        <a:rPr lang="en-US" sz="18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1800" i="1" kern="1200"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cs typeface="+mn-cs"/>
                        </a:rPr>
                        <a:t>And one called out to another and said,</a:t>
                      </a:r>
                    </a:p>
                    <a:p>
                      <a:r>
                        <a:rPr lang="en-US" sz="1800" i="1" kern="1200"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cs typeface="+mn-cs"/>
                        </a:rPr>
                        <a:t>“Holy, Holy, Holy, is </a:t>
                      </a:r>
                      <a:r>
                        <a:rPr lang="en-US" sz="1800" i="1" kern="1200"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cs typeface="+mj-cs"/>
                        </a:rPr>
                        <a:t>Yahweh</a:t>
                      </a:r>
                      <a:r>
                        <a:rPr lang="en-US" sz="1800" i="1" kern="1200"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cs typeface="+mn-cs"/>
                        </a:rPr>
                        <a:t> of hosts;</a:t>
                      </a:r>
                    </a:p>
                    <a:p>
                      <a:r>
                        <a:rPr lang="en-US" sz="1800" i="1" kern="1200"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cs typeface="+mn-cs"/>
                        </a:rPr>
                        <a:t>The whole earth is full of </a:t>
                      </a:r>
                      <a:r>
                        <a:rPr lang="en-US" sz="1800" i="1" kern="1200"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cs typeface="+mj-cs"/>
                        </a:rPr>
                        <a:t>His glory</a:t>
                      </a:r>
                      <a:r>
                        <a:rPr lang="en-US" sz="1800" i="1" kern="1200"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cs typeface="+mn-cs"/>
                        </a:rPr>
                        <a:t>.” </a:t>
                      </a:r>
                    </a:p>
                  </a:txBody>
                  <a:tcPr>
                    <a:solidFill>
                      <a:schemeClr val="tx1"/>
                    </a:solidFill>
                  </a:tcPr>
                </a:tc>
                <a:extLst>
                  <a:ext uri="{0D108BD9-81ED-4DB2-BD59-A6C34878D82A}">
                    <a16:rowId xmlns:a16="http://schemas.microsoft.com/office/drawing/2014/main" val="2471574199"/>
                  </a:ext>
                </a:extLst>
              </a:tr>
              <a:tr h="679919">
                <a:tc>
                  <a:txBody>
                    <a:bodyPr/>
                    <a:lstStyle/>
                    <a:p>
                      <a:r>
                        <a:rPr lang="en-US" sz="18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8</a:t>
                      </a:r>
                      <a:r>
                        <a:rPr lang="en-US" sz="18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Then I heard the voice of the Lord, saying, “Whom shall I send, and who will go for Us?” Then I said, “Here am I. Send me!”</a:t>
                      </a:r>
                      <a:endParaRPr lang="en-US" sz="1800" i="1" kern="1200"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cs typeface="+mj-cs"/>
                      </a:endParaRPr>
                    </a:p>
                  </a:txBody>
                  <a:tcPr>
                    <a:solidFill>
                      <a:schemeClr val="tx1"/>
                    </a:solidFill>
                  </a:tcPr>
                </a:tc>
                <a:extLst>
                  <a:ext uri="{0D108BD9-81ED-4DB2-BD59-A6C34878D82A}">
                    <a16:rowId xmlns:a16="http://schemas.microsoft.com/office/drawing/2014/main" val="3836159737"/>
                  </a:ext>
                </a:extLst>
              </a:tr>
              <a:tr h="556222">
                <a:tc>
                  <a:txBody>
                    <a:bodyPr/>
                    <a:lstStyle/>
                    <a:p>
                      <a:pPr marL="0" lvl="0" indent="0">
                        <a:lnSpc>
                          <a:spcPct val="100000"/>
                        </a:lnSpc>
                        <a:buNone/>
                      </a:pPr>
                      <a:r>
                        <a:rPr lang="en-US" sz="18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9</a:t>
                      </a:r>
                      <a:r>
                        <a:rPr lang="en-US" sz="18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altLang="en-US" sz="1800" i="1" kern="1200"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cs typeface="+mn-cs"/>
                        </a:rPr>
                        <a:t>He said, “Go, and tell this people: ‘Keep on hearing, but do not understand; Keep on seeing, but do not know.’</a:t>
                      </a:r>
                    </a:p>
                  </a:txBody>
                  <a:tcPr>
                    <a:solidFill>
                      <a:schemeClr val="tx1"/>
                    </a:solidFill>
                  </a:tcPr>
                </a:tc>
                <a:extLst>
                  <a:ext uri="{0D108BD9-81ED-4DB2-BD59-A6C34878D82A}">
                    <a16:rowId xmlns:a16="http://schemas.microsoft.com/office/drawing/2014/main" val="2194082187"/>
                  </a:ext>
                </a:extLst>
              </a:tr>
              <a:tr h="679919">
                <a:tc>
                  <a:txBody>
                    <a:bodyPr/>
                    <a:lstStyle/>
                    <a:p>
                      <a:r>
                        <a:rPr lang="en-US" sz="18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10 </a:t>
                      </a:r>
                      <a:r>
                        <a:rPr lang="en-US" sz="1800" i="1" kern="1200"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cs typeface="+mj-cs"/>
                        </a:rPr>
                        <a:t>Render the hearts of this people insensitive, Their ears dull, And their eyes dim, Lest they see with their eyes, And hear with their ears, And understand with their hearts, And return and be healed.”</a:t>
                      </a:r>
                    </a:p>
                  </a:txBody>
                  <a:tcPr>
                    <a:solidFill>
                      <a:schemeClr val="tx1"/>
                    </a:solidFill>
                  </a:tcPr>
                </a:tc>
                <a:extLst>
                  <a:ext uri="{0D108BD9-81ED-4DB2-BD59-A6C34878D82A}">
                    <a16:rowId xmlns:a16="http://schemas.microsoft.com/office/drawing/2014/main" val="1577571369"/>
                  </a:ext>
                </a:extLst>
              </a:tr>
            </a:tbl>
          </a:graphicData>
        </a:graphic>
      </p:graphicFrame>
      <p:sp>
        <p:nvSpPr>
          <p:cNvPr id="10" name="Content Placeholder 4">
            <a:extLst>
              <a:ext uri="{FF2B5EF4-FFF2-40B4-BE49-F238E27FC236}">
                <a16:creationId xmlns:a16="http://schemas.microsoft.com/office/drawing/2014/main" id="{FAE011AD-B463-6B9F-A27B-4F0FC8D56BAB}"/>
              </a:ext>
            </a:extLst>
          </p:cNvPr>
          <p:cNvSpPr txBox="1">
            <a:spLocks/>
          </p:cNvSpPr>
          <p:nvPr/>
        </p:nvSpPr>
        <p:spPr>
          <a:xfrm>
            <a:off x="6096000" y="748937"/>
            <a:ext cx="5988424" cy="56344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n-US" sz="3200" dirty="0">
                <a:solidFill>
                  <a:prstClr val="white"/>
                </a:solidFill>
                <a:effectLst>
                  <a:outerShdw blurRad="38100" dist="38100" dir="2700000" algn="ctr" rotWithShape="0">
                    <a:prstClr val="black"/>
                  </a:outerShdw>
                </a:effectLst>
              </a:rPr>
              <a:t>So, when you ask Isaiah, whose glory did you see? Isaiah is going to say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Yahweh</a:t>
            </a:r>
            <a:r>
              <a:rPr lang="en-US" sz="3200" dirty="0">
                <a:solidFill>
                  <a:prstClr val="white"/>
                </a:solidFill>
                <a:effectLst>
                  <a:outerShdw blurRad="38100" dist="38100" dir="2700000" algn="ctr" rotWithShape="0">
                    <a:prstClr val="black"/>
                  </a:outerShdw>
                </a:effectLst>
              </a:rPr>
              <a:t>”. (verse 3)</a:t>
            </a:r>
          </a:p>
          <a:p>
            <a:pPr lvl="0">
              <a:defRPr/>
            </a:pPr>
            <a:r>
              <a:rPr lang="en-US" sz="3200" dirty="0">
                <a:solidFill>
                  <a:prstClr val="white"/>
                </a:solidFill>
                <a:effectLst>
                  <a:outerShdw blurRad="38100" dist="38100" dir="2700000" algn="ctr" rotWithShape="0">
                    <a:prstClr val="black"/>
                  </a:outerShdw>
                </a:effectLst>
              </a:rPr>
              <a:t>But when you ask John, whose glory did Isaiah see? John's answer is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Jesus</a:t>
            </a:r>
            <a:r>
              <a:rPr lang="en-US" sz="3200" dirty="0">
                <a:solidFill>
                  <a:prstClr val="white"/>
                </a:solidFill>
                <a:effectLst>
                  <a:outerShdw blurRad="38100" dist="38100" dir="2700000" algn="ctr" rotWithShape="0">
                    <a:prstClr val="black"/>
                  </a:outerShdw>
                </a:effectLst>
              </a:rPr>
              <a:t>”. </a:t>
            </a:r>
          </a:p>
          <a:p>
            <a:pPr lvl="0">
              <a:defRPr/>
            </a:pPr>
            <a:r>
              <a:rPr lang="en-US" sz="3200" dirty="0">
                <a:solidFill>
                  <a:prstClr val="white"/>
                </a:solidFill>
                <a:effectLst>
                  <a:outerShdw blurRad="38100" dist="38100" dir="2700000" algn="ctr" rotWithShape="0">
                    <a:prstClr val="black"/>
                  </a:outerShdw>
                </a:effectLst>
              </a:rPr>
              <a:t>And we know from Isaiah 42:8 that Yahweh does not share his glory with another: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 am Yahweh, that is My name; </a:t>
            </a:r>
            <a:r>
              <a:rPr lang="en-US" sz="32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 will not give My glory to another…</a:t>
            </a:r>
            <a:r>
              <a:rPr lang="en-US" sz="3200" dirty="0">
                <a:solidFill>
                  <a:prstClr val="white"/>
                </a:solidFill>
                <a:effectLst>
                  <a:outerShdw blurRad="38100" dist="38100" dir="2700000" algn="ctr" rotWithShape="0">
                    <a:prstClr val="black"/>
                  </a:outerShdw>
                </a:effectLst>
              </a:rPr>
              <a:t>”.</a:t>
            </a:r>
            <a:endParaRPr kumimoji="0" lang="en-US" sz="3200" b="0" i="0" u="none" strike="noStrike" kern="1200" cap="none" spc="0" normalizeH="0" baseline="0" noProof="0" dirty="0">
              <a:ln>
                <a:noFill/>
              </a:ln>
              <a:solidFill>
                <a:prstClr val="white"/>
              </a:solidFill>
              <a:effectLst>
                <a:outerShdw blurRad="38100" dist="38100" dir="2700000" algn="ctr" rotWithShape="0">
                  <a:prstClr val="black"/>
                </a:outerShdw>
              </a:effectLst>
              <a:uLnTx/>
              <a:uFillTx/>
              <a:latin typeface="Calibri" panose="020F0502020204030204"/>
              <a:ea typeface="+mn-ea"/>
              <a:cs typeface="+mn-cs"/>
            </a:endParaRPr>
          </a:p>
        </p:txBody>
      </p:sp>
      <p:sp>
        <p:nvSpPr>
          <p:cNvPr id="11" name="Title 3">
            <a:extLst>
              <a:ext uri="{FF2B5EF4-FFF2-40B4-BE49-F238E27FC236}">
                <a16:creationId xmlns:a16="http://schemas.microsoft.com/office/drawing/2014/main" id="{0CF476EE-5576-2AE2-3494-9E2991E0EF3F}"/>
              </a:ext>
            </a:extLst>
          </p:cNvPr>
          <p:cNvSpPr>
            <a:spLocks noGrp="1"/>
          </p:cNvSpPr>
          <p:nvPr>
            <p:ph type="title"/>
          </p:nvPr>
        </p:nvSpPr>
        <p:spPr>
          <a:xfrm>
            <a:off x="6130835" y="101200"/>
            <a:ext cx="4796118" cy="539777"/>
          </a:xfrm>
        </p:spPr>
        <p:txBody>
          <a:bodyPr>
            <a:noAutofit/>
          </a:bodyPr>
          <a:lstStyle/>
          <a:p>
            <a:r>
              <a:rPr lang="en-US" sz="4800" b="1" dirty="0">
                <a:solidFill>
                  <a:schemeClr val="accent2">
                    <a:lumMod val="40000"/>
                    <a:lumOff val="60000"/>
                  </a:schemeClr>
                </a:solidFill>
                <a:effectLst>
                  <a:outerShdw blurRad="50800" dist="50800" dir="5400000" algn="ctr" rotWithShape="0">
                    <a:schemeClr val="tx1"/>
                  </a:outerShdw>
                </a:effectLst>
                <a:latin typeface="+mn-lt"/>
                <a:ea typeface="Tahoma" panose="020B0604030504040204" pitchFamily="34" charset="0"/>
                <a:cs typeface="Tahoma" panose="020B0604030504040204" pitchFamily="34" charset="0"/>
              </a:rPr>
              <a:t>Observations:</a:t>
            </a:r>
          </a:p>
        </p:txBody>
      </p:sp>
    </p:spTree>
    <p:extLst>
      <p:ext uri="{BB962C8B-B14F-4D97-AF65-F5344CB8AC3E}">
        <p14:creationId xmlns:p14="http://schemas.microsoft.com/office/powerpoint/2010/main" val="390225052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 calcmode="lin" valueType="num">
                                      <p:cBhvr>
                                        <p:cTn id="14"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10">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
                                            <p:txEl>
                                              <p:pRg st="1" end="1"/>
                                            </p:txEl>
                                          </p:spTgt>
                                        </p:tgtEl>
                                        <p:attrNameLst>
                                          <p:attrName>style.visibility</p:attrName>
                                        </p:attrNameLst>
                                      </p:cBhvr>
                                      <p:to>
                                        <p:strVal val="visible"/>
                                      </p:to>
                                    </p:set>
                                    <p:anim calcmode="lin" valueType="num">
                                      <p:cBhvr>
                                        <p:cTn id="21" dur="5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10">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10">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0">
                                            <p:txEl>
                                              <p:pRg st="2" end="2"/>
                                            </p:txEl>
                                          </p:spTgt>
                                        </p:tgtEl>
                                        <p:attrNameLst>
                                          <p:attrName>style.visibility</p:attrName>
                                        </p:attrNameLst>
                                      </p:cBhvr>
                                      <p:to>
                                        <p:strVal val="visible"/>
                                      </p:to>
                                    </p:set>
                                    <p:anim calcmode="lin" valueType="num">
                                      <p:cBhvr>
                                        <p:cTn id="28" dur="500" fill="hold"/>
                                        <p:tgtEl>
                                          <p:spTgt spid="10">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10">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336C4F75-DB2D-5582-8A18-DCF862F1BE9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B25CDF8-1C98-1A17-730A-659A3E8A3911}"/>
              </a:ext>
            </a:extLst>
          </p:cNvPr>
          <p:cNvSpPr>
            <a:spLocks noGrp="1"/>
          </p:cNvSpPr>
          <p:nvPr>
            <p:ph type="title"/>
          </p:nvPr>
        </p:nvSpPr>
        <p:spPr>
          <a:xfrm>
            <a:off x="0" y="0"/>
            <a:ext cx="12192000" cy="818735"/>
          </a:xfrm>
        </p:spPr>
        <p:txBody>
          <a:bodyPr>
            <a:normAutofit/>
          </a:bodyPr>
          <a:lstStyle/>
          <a:p>
            <a:pPr algn="ctr"/>
            <a:r>
              <a:rPr lang="en-US" sz="4800" b="1" dirty="0">
                <a:solidFill>
                  <a:schemeClr val="accent2">
                    <a:lumMod val="40000"/>
                    <a:lumOff val="60000"/>
                  </a:schemeClr>
                </a:solidFill>
                <a:effectLst>
                  <a:outerShdw blurRad="50800" dist="50800" dir="5400000" algn="ctr" rotWithShape="0">
                    <a:schemeClr val="tx1"/>
                  </a:outerShdw>
                </a:effectLst>
                <a:latin typeface="+mn-lt"/>
                <a:ea typeface="Tahoma" panose="020B0604030504040204" pitchFamily="34" charset="0"/>
                <a:cs typeface="Tahoma" panose="020B0604030504040204" pitchFamily="34" charset="0"/>
              </a:rPr>
              <a:t>Why Do We Believe in the Trinity?</a:t>
            </a:r>
          </a:p>
        </p:txBody>
      </p:sp>
      <p:sp>
        <p:nvSpPr>
          <p:cNvPr id="5" name="Content Placeholder 4">
            <a:extLst>
              <a:ext uri="{FF2B5EF4-FFF2-40B4-BE49-F238E27FC236}">
                <a16:creationId xmlns:a16="http://schemas.microsoft.com/office/drawing/2014/main" id="{9A117CAF-722E-AFA0-F908-2BBFCFA0D01E}"/>
              </a:ext>
            </a:extLst>
          </p:cNvPr>
          <p:cNvSpPr>
            <a:spLocks noGrp="1"/>
          </p:cNvSpPr>
          <p:nvPr>
            <p:ph idx="1"/>
          </p:nvPr>
        </p:nvSpPr>
        <p:spPr>
          <a:xfrm>
            <a:off x="348975" y="818734"/>
            <a:ext cx="11555896" cy="5700711"/>
          </a:xfrm>
        </p:spPr>
        <p:txBody>
          <a:bodyPr>
            <a:normAutofit fontScale="92500" lnSpcReduction="20000"/>
          </a:bodyPr>
          <a:lstStyle/>
          <a:p>
            <a:r>
              <a:rPr lang="en-US" sz="3200" dirty="0">
                <a:solidFill>
                  <a:schemeClr val="bg1"/>
                </a:solidFill>
                <a:effectLst>
                  <a:outerShdw blurRad="38100" dist="38100" dir="2700000" algn="ctr" rotWithShape="0">
                    <a:schemeClr val="tx1"/>
                  </a:outerShdw>
                </a:effectLst>
              </a:rPr>
              <a:t>We believe there is only one God, Yahweh.</a:t>
            </a:r>
          </a:p>
          <a:p>
            <a:r>
              <a:rPr lang="en-US" sz="3200" dirty="0">
                <a:solidFill>
                  <a:schemeClr val="bg1"/>
                </a:solidFill>
                <a:effectLst>
                  <a:outerShdw blurRad="38100" dist="38100" dir="2700000" algn="ctr" rotWithShape="0">
                    <a:schemeClr val="tx1"/>
                  </a:outerShdw>
                </a:effectLst>
              </a:rPr>
              <a:t>We see that the Father is sometimes identified as Yahweh in the scriptures. </a:t>
            </a:r>
          </a:p>
          <a:p>
            <a:r>
              <a:rPr lang="en-US" sz="3200" dirty="0">
                <a:solidFill>
                  <a:schemeClr val="bg1"/>
                </a:solidFill>
                <a:effectLst>
                  <a:outerShdw blurRad="38100" dist="38100" dir="2700000" algn="ctr" rotWithShape="0">
                    <a:schemeClr val="tx1"/>
                  </a:outerShdw>
                </a:effectLst>
              </a:rPr>
              <a:t>In Isaiah 53, for example, Yahweh (the Father) places our sins upon the Messiah. </a:t>
            </a:r>
          </a:p>
          <a:p>
            <a:r>
              <a:rPr lang="en-US" sz="3200" dirty="0">
                <a:solidFill>
                  <a:schemeClr val="bg1"/>
                </a:solidFill>
                <a:effectLst>
                  <a:outerShdw blurRad="38100" dist="38100" dir="2700000" algn="ctr" rotWithShape="0">
                    <a:schemeClr val="tx1"/>
                  </a:outerShdw>
                </a:effectLst>
              </a:rPr>
              <a:t>So, the </a:t>
            </a:r>
            <a:r>
              <a:rPr lang="en-US" sz="3200" b="1" i="1" dirty="0">
                <a:solidFill>
                  <a:schemeClr val="bg1"/>
                </a:solidFill>
                <a:effectLst>
                  <a:outerShdw blurRad="38100" dist="38100" dir="2700000" algn="ctr" rotWithShape="0">
                    <a:schemeClr val="tx1"/>
                  </a:outerShdw>
                </a:effectLst>
              </a:rPr>
              <a:t>Father</a:t>
            </a:r>
            <a:r>
              <a:rPr lang="en-US" sz="3200" dirty="0">
                <a:solidFill>
                  <a:schemeClr val="bg1"/>
                </a:solidFill>
                <a:effectLst>
                  <a:outerShdw blurRad="38100" dist="38100" dir="2700000" algn="ctr" rotWithShape="0">
                    <a:schemeClr val="tx1"/>
                  </a:outerShdw>
                </a:effectLst>
              </a:rPr>
              <a:t> is identified as Yahweh. </a:t>
            </a:r>
          </a:p>
          <a:p>
            <a:r>
              <a:rPr lang="en-US" sz="3200" dirty="0">
                <a:solidFill>
                  <a:schemeClr val="bg1"/>
                </a:solidFill>
                <a:effectLst>
                  <a:outerShdw blurRad="38100" dist="38100" dir="2700000" algn="ctr" rotWithShape="0">
                    <a:schemeClr val="tx1"/>
                  </a:outerShdw>
                </a:effectLst>
              </a:rPr>
              <a:t>But in the two passages we looked at this morning, and in many other places, the </a:t>
            </a:r>
            <a:r>
              <a:rPr lang="en-US" sz="3200" b="1" i="1" dirty="0">
                <a:solidFill>
                  <a:schemeClr val="bg1"/>
                </a:solidFill>
                <a:effectLst>
                  <a:outerShdw blurRad="38100" dist="38100" dir="2700000" algn="ctr" rotWithShape="0">
                    <a:schemeClr val="tx1"/>
                  </a:outerShdw>
                </a:effectLst>
              </a:rPr>
              <a:t>Son</a:t>
            </a:r>
            <a:r>
              <a:rPr lang="en-US" sz="3200" dirty="0">
                <a:solidFill>
                  <a:schemeClr val="bg1"/>
                </a:solidFill>
                <a:effectLst>
                  <a:outerShdw blurRad="38100" dist="38100" dir="2700000" algn="ctr" rotWithShape="0">
                    <a:schemeClr val="tx1"/>
                  </a:outerShdw>
                </a:effectLst>
              </a:rPr>
              <a:t> is identified as Yahweh. </a:t>
            </a:r>
          </a:p>
          <a:p>
            <a:r>
              <a:rPr lang="en-US" sz="3200" dirty="0">
                <a:solidFill>
                  <a:schemeClr val="bg1"/>
                </a:solidFill>
                <a:effectLst>
                  <a:outerShdw blurRad="38100" dist="38100" dir="2700000" algn="ctr" rotWithShape="0">
                    <a:schemeClr val="tx1"/>
                  </a:outerShdw>
                </a:effectLst>
              </a:rPr>
              <a:t>And the Holy Spirit is often referred to in the scriptures as the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Spirit of Yahweh</a:t>
            </a:r>
            <a:r>
              <a:rPr lang="en-US" sz="3200" dirty="0">
                <a:solidFill>
                  <a:schemeClr val="bg1"/>
                </a:solidFill>
                <a:effectLst>
                  <a:outerShdw blurRad="38100" dist="38100" dir="2700000" algn="ctr" rotWithShape="0">
                    <a:schemeClr val="tx1"/>
                  </a:outerShdw>
                </a:effectLst>
              </a:rPr>
              <a:t>”. (e.g., Isaiah 40:13)</a:t>
            </a:r>
          </a:p>
          <a:p>
            <a:r>
              <a:rPr lang="en-US" sz="3200" dirty="0">
                <a:solidFill>
                  <a:schemeClr val="bg1"/>
                </a:solidFill>
                <a:effectLst>
                  <a:outerShdw blurRad="38100" dist="38100" dir="2700000" algn="ctr" rotWithShape="0">
                    <a:schemeClr val="tx1"/>
                  </a:outerShdw>
                </a:effectLst>
              </a:rPr>
              <a:t>Jehovah’s Witnesses believe don’t believe the Holy Spirit is a person (they believe He is Jehovah’s “active force”).</a:t>
            </a:r>
          </a:p>
          <a:p>
            <a:r>
              <a:rPr lang="en-US" sz="3200" dirty="0">
                <a:solidFill>
                  <a:schemeClr val="bg1"/>
                </a:solidFill>
                <a:effectLst>
                  <a:outerShdw blurRad="38100" dist="38100" dir="2700000" algn="ctr" rotWithShape="0">
                    <a:schemeClr val="tx1"/>
                  </a:outerShdw>
                </a:effectLst>
              </a:rPr>
              <a:t>Yet the scriptures tell us that the Holy Spirit gives the gifts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as he </a:t>
            </a:r>
            <a:r>
              <a:rPr lang="en-US" sz="32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wills</a:t>
            </a:r>
            <a:r>
              <a:rPr lang="en-US" sz="3200" dirty="0">
                <a:solidFill>
                  <a:schemeClr val="bg1"/>
                </a:solidFill>
                <a:effectLst>
                  <a:outerShdw blurRad="38100" dist="38100" dir="2700000" algn="ctr" rotWithShape="0">
                    <a:schemeClr val="tx1"/>
                  </a:outerShdw>
                </a:effectLst>
              </a:rPr>
              <a:t>” (1Cor 12:11) – that's the action of a </a:t>
            </a:r>
            <a:r>
              <a:rPr lang="en-US" sz="3200" b="1" i="1" dirty="0">
                <a:solidFill>
                  <a:schemeClr val="bg1"/>
                </a:solidFill>
                <a:effectLst>
                  <a:outerShdw blurRad="38100" dist="38100" dir="2700000" algn="ctr" rotWithShape="0">
                    <a:schemeClr val="tx1"/>
                  </a:outerShdw>
                </a:effectLst>
              </a:rPr>
              <a:t>person</a:t>
            </a:r>
            <a:r>
              <a:rPr lang="en-US" sz="3200" dirty="0">
                <a:solidFill>
                  <a:schemeClr val="bg1"/>
                </a:solidFill>
                <a:effectLst>
                  <a:outerShdw blurRad="38100" dist="38100" dir="2700000" algn="ctr" rotWithShape="0">
                    <a:schemeClr val="tx1"/>
                  </a:outerShdw>
                </a:effectLst>
              </a:rPr>
              <a:t>. </a:t>
            </a:r>
          </a:p>
        </p:txBody>
      </p:sp>
      <p:sp>
        <p:nvSpPr>
          <p:cNvPr id="2" name="TextBox 1">
            <a:extLst>
              <a:ext uri="{FF2B5EF4-FFF2-40B4-BE49-F238E27FC236}">
                <a16:creationId xmlns:a16="http://schemas.microsoft.com/office/drawing/2014/main" id="{A5F89ACB-EA7D-044F-1FAD-D20E7FAB840B}"/>
              </a:ext>
            </a:extLst>
          </p:cNvPr>
          <p:cNvSpPr txBox="1"/>
          <p:nvPr/>
        </p:nvSpPr>
        <p:spPr>
          <a:xfrm>
            <a:off x="0" y="6519446"/>
            <a:ext cx="12192000" cy="369332"/>
          </a:xfrm>
          <a:prstGeom prst="rect">
            <a:avLst/>
          </a:prstGeom>
          <a:noFill/>
        </p:spPr>
        <p:txBody>
          <a:bodyPr wrap="square" rtlCol="0">
            <a:spAutoFit/>
          </a:bodyPr>
          <a:lstStyle/>
          <a:p>
            <a:pPr lvl="0">
              <a:defRPr/>
            </a:pPr>
            <a:r>
              <a:rPr lang="en-US" dirty="0">
                <a:solidFill>
                  <a:prstClr val="black"/>
                </a:solidFill>
                <a:hlinkClick r:id="rId2"/>
              </a:rPr>
              <a:t>https://www.aomin.org/aoblog/the-dividing-line/lets-bring-the-light-of-gods-truth-to-jehovahs-witnesses/</a:t>
            </a:r>
            <a:r>
              <a:rPr lang="en-US" dirty="0">
                <a:solidFill>
                  <a:prstClr val="black"/>
                </a:solidFill>
              </a:rPr>
              <a:t> </a:t>
            </a:r>
            <a:endParaRPr lang="en-US" dirty="0">
              <a:solidFill>
                <a:srgbClr val="FFFFFF"/>
              </a:solidFill>
              <a:effectLst>
                <a:outerShdw blurRad="50800" dist="50800" dir="5400000" algn="ctr">
                  <a:srgbClr val="000000"/>
                </a:outerShdw>
              </a:effectLst>
              <a:latin typeface="Calibri" panose="020F0502020204030204" pitchFamily="34" charset="0"/>
            </a:endParaRPr>
          </a:p>
        </p:txBody>
      </p:sp>
    </p:spTree>
    <p:extLst>
      <p:ext uri="{BB962C8B-B14F-4D97-AF65-F5344CB8AC3E}">
        <p14:creationId xmlns:p14="http://schemas.microsoft.com/office/powerpoint/2010/main" val="64060528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 calcmode="lin" valueType="num">
                                      <p:cBhvr>
                                        <p:cTn id="49"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5">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5">
                                            <p:txEl>
                                              <p:pRg st="7" end="7"/>
                                            </p:txEl>
                                          </p:spTgt>
                                        </p:tgtEl>
                                        <p:attrNameLst>
                                          <p:attrName>style.visibility</p:attrName>
                                        </p:attrNameLst>
                                      </p:cBhvr>
                                      <p:to>
                                        <p:strVal val="visible"/>
                                      </p:to>
                                    </p:set>
                                    <p:anim calcmode="lin" valueType="num">
                                      <p:cBhvr>
                                        <p:cTn id="56"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5">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1440</TotalTime>
  <Words>1842</Words>
  <Application>Microsoft Office PowerPoint</Application>
  <PresentationFormat>Widescreen</PresentationFormat>
  <Paragraphs>113</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Cambria</vt:lpstr>
      <vt:lpstr>1_Office Theme</vt:lpstr>
      <vt:lpstr>Sharing the Light of God’s Truth with  Jehovah Witnesses</vt:lpstr>
      <vt:lpstr>Some Questions Before We Start</vt:lpstr>
      <vt:lpstr>Some Introductory Comments</vt:lpstr>
      <vt:lpstr>Questions to Ask:</vt:lpstr>
      <vt:lpstr>PowerPoint Presentation</vt:lpstr>
      <vt:lpstr>Observations on the Citation of  Psalm 102:25-27 in Hebrews 1:10-12</vt:lpstr>
      <vt:lpstr>Questions to Ask:</vt:lpstr>
      <vt:lpstr>Observations:</vt:lpstr>
      <vt:lpstr>Why Do We Believe in the Trinity?</vt:lpstr>
      <vt:lpstr>Why Do We Believe in the Trinity?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Robert Connolly</dc:creator>
  <cp:lastModifiedBy>Robert Connolly</cp:lastModifiedBy>
  <cp:revision>28</cp:revision>
  <cp:lastPrinted>2025-11-07T04:55:56Z</cp:lastPrinted>
  <dcterms:created xsi:type="dcterms:W3CDTF">2025-11-07T04:26:17Z</dcterms:created>
  <dcterms:modified xsi:type="dcterms:W3CDTF">2025-11-16T14:56:43Z</dcterms:modified>
</cp:coreProperties>
</file>