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555" r:id="rId3"/>
    <p:sldId id="594" r:id="rId4"/>
    <p:sldId id="593" r:id="rId5"/>
    <p:sldId id="560" r:id="rId6"/>
    <p:sldId id="562" r:id="rId7"/>
    <p:sldId id="566" r:id="rId8"/>
    <p:sldId id="595" r:id="rId9"/>
    <p:sldId id="588" r:id="rId10"/>
    <p:sldId id="567" r:id="rId11"/>
    <p:sldId id="568" r:id="rId12"/>
    <p:sldId id="569" r:id="rId13"/>
    <p:sldId id="571" r:id="rId14"/>
    <p:sldId id="570" r:id="rId15"/>
    <p:sldId id="589" r:id="rId16"/>
    <p:sldId id="572" r:id="rId17"/>
    <p:sldId id="561" r:id="rId18"/>
    <p:sldId id="573" r:id="rId19"/>
    <p:sldId id="574" r:id="rId20"/>
    <p:sldId id="576" r:id="rId21"/>
    <p:sldId id="575" r:id="rId22"/>
    <p:sldId id="586" r:id="rId23"/>
    <p:sldId id="587" r:id="rId24"/>
    <p:sldId id="592" r:id="rId25"/>
    <p:sldId id="582" r:id="rId26"/>
    <p:sldId id="580" r:id="rId27"/>
    <p:sldId id="583" r:id="rId28"/>
    <p:sldId id="584" r:id="rId29"/>
    <p:sldId id="590" r:id="rId30"/>
    <p:sldId id="591"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60"/>
  </p:normalViewPr>
  <p:slideViewPr>
    <p:cSldViewPr snapToGrid="0">
      <p:cViewPr varScale="1">
        <p:scale>
          <a:sx n="104" d="100"/>
          <a:sy n="104"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6/10/2026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6/10/2026 1:28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6/10/2026 1:28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6/10/2026 1:28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6/10/2026 1:28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6/10/2026 1:28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6/10/2026 1:28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6/10/2026 1:28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6/10/2026 1:28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6/10/2026 1:28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6/10/2026 1:28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6/10/2026 1:28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6/10/2026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6/10/2026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6/10/2026 1:28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hyperlink" Target="https://thebiblespeakstoyou.com/christ-opens-the-book-with-seven-seals-tod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5C7FC60-4577-CA8D-452F-9CB82E509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2B1ED-9FDF-129F-9AFE-11FDE4041C49}"/>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83179CC9-1E81-1B4F-96A0-2FA1BCF96F15}"/>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FCF6FDD6-A615-F101-B10F-EC2DAD041BFE}"/>
              </a:ext>
            </a:extLst>
          </p:cNvPr>
          <p:cNvPicPr>
            <a:picLocks noChangeAspect="1"/>
          </p:cNvPicPr>
          <p:nvPr/>
        </p:nvPicPr>
        <p:blipFill>
          <a:blip r:embed="rId2"/>
          <a:stretch>
            <a:fillRect/>
          </a:stretch>
        </p:blipFill>
        <p:spPr>
          <a:xfrm>
            <a:off x="1975049" y="118020"/>
            <a:ext cx="8241902" cy="4645959"/>
          </a:xfrm>
          <a:prstGeom prst="rect">
            <a:avLst/>
          </a:prstGeom>
        </p:spPr>
      </p:pic>
      <p:sp>
        <p:nvSpPr>
          <p:cNvPr id="7" name="TextBox 6">
            <a:extLst>
              <a:ext uri="{FF2B5EF4-FFF2-40B4-BE49-F238E27FC236}">
                <a16:creationId xmlns:a16="http://schemas.microsoft.com/office/drawing/2014/main" id="{74ED4CE7-57D7-D65E-D520-752633036A14}"/>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DCF1A00-132B-930A-9E67-3C93B3C9BEE8}"/>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Class Recording and Notes Will Be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29632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FB78BAF-2001-2C0C-5B7D-389E5AB24E1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66D07A1-F516-2B81-7DC1-2431C6117CAF}"/>
              </a:ext>
            </a:extLst>
          </p:cNvPr>
          <p:cNvSpPr>
            <a:spLocks noGrp="1"/>
          </p:cNvSpPr>
          <p:nvPr>
            <p:ph type="title"/>
          </p:nvPr>
        </p:nvSpPr>
        <p:spPr>
          <a:xfrm>
            <a:off x="0" y="0"/>
            <a:ext cx="12192000" cy="101926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one in heaven or on earth or under the earth was able to open the scroll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or to look into it,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began to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weep loudly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because no one was found worthy to open the scroll or to look into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A43AB76-71B2-83C7-042C-DD3A3A42579F}"/>
              </a:ext>
            </a:extLst>
          </p:cNvPr>
          <p:cNvSpPr>
            <a:spLocks noGrp="1"/>
          </p:cNvSpPr>
          <p:nvPr>
            <p:ph idx="1"/>
          </p:nvPr>
        </p:nvSpPr>
        <p:spPr>
          <a:xfrm>
            <a:off x="171974" y="1136708"/>
            <a:ext cx="11799116" cy="5687735"/>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The answer is startling: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one in heaven or on earth or under the earth was able to open the scroll</a:t>
            </a:r>
            <a:r>
              <a:rPr lang="en-US" sz="3600" dirty="0">
                <a:solidFill>
                  <a:srgbClr val="F5F5F5"/>
                </a:solidFill>
                <a:effectLst>
                  <a:outerShdw blurRad="38100" dist="38100" dir="2700000" algn="ctr" rotWithShape="0">
                    <a:schemeClr val="tx1"/>
                  </a:outerShdw>
                </a:effectLst>
              </a:rPr>
              <a:t>” or even look inside it. </a:t>
            </a:r>
          </a:p>
          <a:p>
            <a:r>
              <a:rPr lang="en-US" sz="3600" dirty="0">
                <a:solidFill>
                  <a:srgbClr val="F5F5F5"/>
                </a:solidFill>
                <a:effectLst>
                  <a:outerShdw blurRad="38100" dist="38100" dir="2700000" algn="ctr" rotWithShape="0">
                    <a:schemeClr val="tx1"/>
                  </a:outerShdw>
                </a:effectLst>
              </a:rPr>
              <a:t>No angel, no human ruler, no spiritual being, and no power from the realm of the dead can do so. </a:t>
            </a:r>
          </a:p>
          <a:p>
            <a:r>
              <a:rPr lang="en-US" sz="3600" dirty="0">
                <a:solidFill>
                  <a:srgbClr val="F5F5F5"/>
                </a:solidFill>
                <a:effectLst>
                  <a:outerShdw blurRad="38100" dist="38100" dir="2700000" algn="ctr" rotWithShape="0">
                    <a:schemeClr val="tx1"/>
                  </a:outerShdw>
                </a:effectLst>
              </a:rPr>
              <a:t>This demonstrates the complete inability of all creation to solve humanity's deepest problem. </a:t>
            </a:r>
          </a:p>
          <a:p>
            <a:r>
              <a:rPr lang="en-US" sz="3600" dirty="0">
                <a:solidFill>
                  <a:srgbClr val="F5F5F5"/>
                </a:solidFill>
                <a:effectLst>
                  <a:outerShdw blurRad="38100" dist="38100" dir="2700000" algn="ctr" rotWithShape="0">
                    <a:schemeClr val="tx1"/>
                  </a:outerShdw>
                </a:effectLst>
              </a:rPr>
              <a:t>The solution cannot arise from within creation itself.</a:t>
            </a:r>
          </a:p>
          <a:p>
            <a:r>
              <a:rPr lang="en-US" sz="3600" dirty="0">
                <a:solidFill>
                  <a:srgbClr val="F5F5F5"/>
                </a:solidFill>
                <a:effectLst>
                  <a:outerShdw blurRad="38100" dist="38100" dir="2700000" algn="ctr" rotWithShape="0">
                    <a:schemeClr val="tx1"/>
                  </a:outerShdw>
                </a:effectLst>
              </a:rPr>
              <a:t>As a result, John begins to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weep loudly</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His tears are not the disappointment of someone who cannot learn the future. </a:t>
            </a:r>
          </a:p>
          <a:p>
            <a:r>
              <a:rPr lang="en-US" sz="3600" dirty="0">
                <a:solidFill>
                  <a:srgbClr val="F5F5F5"/>
                </a:solidFill>
                <a:effectLst>
                  <a:outerShdw blurRad="38100" dist="38100" dir="2700000" algn="ctr" rotWithShape="0">
                    <a:schemeClr val="tx1"/>
                  </a:outerShdw>
                </a:effectLst>
              </a:rPr>
              <a:t>Rather, he weeps because if the scroll remains unopened, God's redemptive purposes will not come to fulfillment. </a:t>
            </a:r>
          </a:p>
          <a:p>
            <a:r>
              <a:rPr lang="en-US" sz="3600" dirty="0">
                <a:solidFill>
                  <a:srgbClr val="F5F5F5"/>
                </a:solidFill>
                <a:effectLst>
                  <a:outerShdw blurRad="38100" dist="38100" dir="2700000" algn="ctr" rotWithShape="0">
                    <a:schemeClr val="tx1"/>
                  </a:outerShdw>
                </a:effectLst>
              </a:rPr>
              <a:t>Will evil triumph? Will God's promises fail? John's tears reflect the desperation of a suffering church longing for God's kingdom to come.</a:t>
            </a:r>
          </a:p>
        </p:txBody>
      </p:sp>
    </p:spTree>
    <p:extLst>
      <p:ext uri="{BB962C8B-B14F-4D97-AF65-F5344CB8AC3E}">
        <p14:creationId xmlns:p14="http://schemas.microsoft.com/office/powerpoint/2010/main" val="4047883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25BC522-F652-84BB-F589-5D1081FF2CE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630034E-9155-4F89-49F3-9A378E4E6023}"/>
              </a:ext>
            </a:extLst>
          </p:cNvPr>
          <p:cNvSpPr>
            <a:spLocks noGrp="1"/>
          </p:cNvSpPr>
          <p:nvPr>
            <p:ph type="title"/>
          </p:nvPr>
        </p:nvSpPr>
        <p:spPr>
          <a:xfrm>
            <a:off x="0" y="0"/>
            <a:ext cx="12192000" cy="101926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one of the elders said to me,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Weep no more; behold, the Lion of the tribe of Judah, the Root of David, has conquered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that he can open the scroll and its seven seals.”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7D8572B-4C65-FC6B-6B65-96E27272CAC7}"/>
              </a:ext>
            </a:extLst>
          </p:cNvPr>
          <p:cNvSpPr>
            <a:spLocks noGrp="1"/>
          </p:cNvSpPr>
          <p:nvPr>
            <p:ph idx="1"/>
          </p:nvPr>
        </p:nvSpPr>
        <p:spPr>
          <a:xfrm>
            <a:off x="171974" y="1136708"/>
            <a:ext cx="11799116" cy="5687735"/>
          </a:xfrm>
        </p:spPr>
        <p:txBody>
          <a:bodyPr>
            <a:normAutofit fontScale="92500"/>
          </a:bodyPr>
          <a:lstStyle/>
          <a:p>
            <a:r>
              <a:rPr lang="en-US" sz="3600" dirty="0">
                <a:solidFill>
                  <a:srgbClr val="F5F5F5"/>
                </a:solidFill>
                <a:effectLst>
                  <a:outerShdw blurRad="38100" dist="38100" dir="2700000" algn="ctr" rotWithShape="0">
                    <a:schemeClr val="tx1"/>
                  </a:outerShdw>
                </a:effectLst>
              </a:rPr>
              <a:t>Then one of the twenty-four elders speaks words of hope: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Weep no more; behold, the Lion of the tribe of Judah, the Root of David, has conquered</a:t>
            </a:r>
            <a:r>
              <a:rPr lang="en-US" sz="3600" dirty="0">
                <a:solidFill>
                  <a:srgbClr val="F5F5F5"/>
                </a:solidFill>
                <a:effectLst>
                  <a:outerShdw blurRad="38100" dist="38100" dir="2700000" algn="ctr" rotWithShape="0">
                    <a:schemeClr val="tx1"/>
                  </a:outerShdw>
                </a:effectLst>
              </a:rPr>
              <a:t>”.</a:t>
            </a:r>
          </a:p>
          <a:p>
            <a:r>
              <a:rPr lang="en-US" sz="3600" dirty="0">
                <a:solidFill>
                  <a:srgbClr val="F5F5F5"/>
                </a:solidFill>
                <a:effectLst>
                  <a:outerShdw blurRad="38100" dist="38100" dir="2700000" algn="ctr" rotWithShape="0">
                    <a:schemeClr val="tx1"/>
                  </a:outerShdw>
                </a:effectLst>
              </a:rPr>
              <a:t>These titles are rich with Old Testament meaning.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Lion of the tribe of Judah</a:t>
            </a:r>
            <a:r>
              <a:rPr lang="en-US" sz="3600" dirty="0">
                <a:solidFill>
                  <a:srgbClr val="F5F5F5"/>
                </a:solidFill>
                <a:effectLst>
                  <a:outerShdw blurRad="38100" dist="38100" dir="2700000" algn="ctr" rotWithShape="0">
                    <a:schemeClr val="tx1"/>
                  </a:outerShdw>
                </a:effectLst>
              </a:rPr>
              <a:t>” comes from Genesis 49:9–10, where Judah is associated with royal authority and the coming ruler. </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Root of David</a:t>
            </a:r>
            <a:r>
              <a:rPr lang="en-US" sz="3600" dirty="0">
                <a:solidFill>
                  <a:srgbClr val="F5F5F5"/>
                </a:solidFill>
                <a:effectLst>
                  <a:outerShdw blurRad="38100" dist="38100" dir="2700000" algn="ctr" rotWithShape="0">
                    <a:schemeClr val="tx1"/>
                  </a:outerShdw>
                </a:effectLst>
              </a:rPr>
              <a:t>” echoes Isaiah 11:1, 10 and God's promises of a coming Davidic king. </a:t>
            </a:r>
          </a:p>
          <a:p>
            <a:r>
              <a:rPr lang="en-US" sz="3600" dirty="0">
                <a:solidFill>
                  <a:srgbClr val="F5F5F5"/>
                </a:solidFill>
                <a:effectLst>
                  <a:outerShdw blurRad="38100" dist="38100" dir="2700000" algn="ctr" rotWithShape="0">
                    <a:schemeClr val="tx1"/>
                  </a:outerShdw>
                </a:effectLst>
              </a:rPr>
              <a:t>These titles identify Jesus as the long-awaited Messiah who fulfills God's covenant promises to David (2 Sam. 7; Isa. 11:1–10; Jer. 23:5; Ezek. 37:24).</a:t>
            </a:r>
          </a:p>
        </p:txBody>
      </p:sp>
    </p:spTree>
    <p:extLst>
      <p:ext uri="{BB962C8B-B14F-4D97-AF65-F5344CB8AC3E}">
        <p14:creationId xmlns:p14="http://schemas.microsoft.com/office/powerpoint/2010/main" val="1808068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41C55CF-8913-AB08-E6E1-B44B4BD65BB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C1180B7-2044-9395-A49A-39436F890489}"/>
              </a:ext>
            </a:extLst>
          </p:cNvPr>
          <p:cNvSpPr>
            <a:spLocks noGrp="1"/>
          </p:cNvSpPr>
          <p:nvPr>
            <p:ph type="title"/>
          </p:nvPr>
        </p:nvSpPr>
        <p:spPr>
          <a:xfrm>
            <a:off x="0" y="-1"/>
            <a:ext cx="12192000" cy="147174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5:5b</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 the Lion of the tribe of Judah…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between the throne and the four living creatures and among the elders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saw a Lamb standing</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though it had been slain, with seven horns and with seven eyes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are the seven spirits of God sent out into all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BA04698-A0E7-595E-7020-BEE7A602ADC3}"/>
              </a:ext>
            </a:extLst>
          </p:cNvPr>
          <p:cNvPicPr>
            <a:picLocks noChangeAspect="1"/>
          </p:cNvPicPr>
          <p:nvPr/>
        </p:nvPicPr>
        <p:blipFill>
          <a:blip r:embed="rId3"/>
          <a:stretch>
            <a:fillRect/>
          </a:stretch>
        </p:blipFill>
        <p:spPr>
          <a:xfrm>
            <a:off x="2939097" y="1720301"/>
            <a:ext cx="6592434" cy="4722937"/>
          </a:xfrm>
          <a:prstGeom prst="rect">
            <a:avLst/>
          </a:prstGeom>
        </p:spPr>
      </p:pic>
      <p:sp>
        <p:nvSpPr>
          <p:cNvPr id="9" name="TextBox 8">
            <a:extLst>
              <a:ext uri="{FF2B5EF4-FFF2-40B4-BE49-F238E27FC236}">
                <a16:creationId xmlns:a16="http://schemas.microsoft.com/office/drawing/2014/main" id="{F498705B-946D-C21F-86EA-DAC6B69F7540}"/>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Pat </a:t>
            </a:r>
            <a:r>
              <a:rPr kumimoji="0" lang="en-US" sz="1800" b="0" i="0" u="none" strike="noStrike" kern="1200" cap="none" spc="0" normalizeH="0" baseline="0" noProof="0" dirty="0" err="1">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Marvenko</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Smith.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Revelation Illustrated: An Artist's View of the Bible's Last Book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(1982)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7816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0D911FD-8AAC-76E5-9D4E-D7B281905F5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9356CD5-FA6E-8098-F5BA-A9E10255EC82}"/>
              </a:ext>
            </a:extLst>
          </p:cNvPr>
          <p:cNvSpPr>
            <a:spLocks noGrp="1"/>
          </p:cNvSpPr>
          <p:nvPr>
            <p:ph type="title"/>
          </p:nvPr>
        </p:nvSpPr>
        <p:spPr>
          <a:xfrm>
            <a:off x="0" y="0"/>
            <a:ext cx="12192000" cy="113670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5:5b</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Lion of the tribe of Judah…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between the throne and the four living creatures and among the elders I saw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Lamb standing, as though it had been slain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seven horns and with seven eyes, which are the seven spirits of God sent out into all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7A688B3-AE4F-C205-E0A0-877DA3D17BEA}"/>
              </a:ext>
            </a:extLst>
          </p:cNvPr>
          <p:cNvSpPr>
            <a:spLocks noGrp="1"/>
          </p:cNvSpPr>
          <p:nvPr>
            <p:ph idx="1"/>
          </p:nvPr>
        </p:nvSpPr>
        <p:spPr>
          <a:xfrm>
            <a:off x="171974" y="1502229"/>
            <a:ext cx="11799116" cy="5322214"/>
          </a:xfrm>
        </p:spPr>
        <p:txBody>
          <a:bodyPr>
            <a:normAutofit fontScale="92500" lnSpcReduction="20000"/>
          </a:bodyPr>
          <a:lstStyle/>
          <a:p>
            <a:r>
              <a:rPr lang="en-US" sz="3600" dirty="0">
                <a:solidFill>
                  <a:srgbClr val="F5F5F5"/>
                </a:solidFill>
                <a:effectLst>
                  <a:outerShdw blurRad="38100" dist="38100" dir="2700000" algn="ctr" rotWithShape="0">
                    <a:schemeClr val="tx1"/>
                  </a:outerShdw>
                </a:effectLst>
              </a:rPr>
              <a:t>The elder announces a conquering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Lion</a:t>
            </a:r>
            <a:r>
              <a:rPr lang="en-US" sz="3600" dirty="0">
                <a:solidFill>
                  <a:srgbClr val="F5F5F5"/>
                </a:solidFill>
                <a:effectLst>
                  <a:outerShdw blurRad="38100" dist="38100" dir="2700000" algn="ctr" rotWithShape="0">
                    <a:schemeClr val="tx1"/>
                  </a:outerShdw>
                </a:effectLst>
              </a:rPr>
              <a:t>”. Yet when John turns to look, he does not see a lion. Instead, he sees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Lamb standing, as though it had been slain</a:t>
            </a:r>
            <a:r>
              <a:rPr lang="en-US" sz="3600" dirty="0">
                <a:solidFill>
                  <a:srgbClr val="F5F5F5"/>
                </a:solidFill>
                <a:effectLst>
                  <a:outerShdw blurRad="38100" dist="38100" dir="2700000" algn="ctr" rotWithShape="0">
                    <a:schemeClr val="tx1"/>
                  </a:outerShdw>
                </a:effectLst>
              </a:rPr>
              <a:t>”.</a:t>
            </a:r>
          </a:p>
          <a:p>
            <a:r>
              <a:rPr lang="en-US" sz="3600" dirty="0">
                <a:solidFill>
                  <a:srgbClr val="F5F5F5"/>
                </a:solidFill>
                <a:effectLst>
                  <a:outerShdw blurRad="38100" dist="38100" dir="2700000" algn="ctr" rotWithShape="0">
                    <a:schemeClr val="tx1"/>
                  </a:outerShdw>
                </a:effectLst>
              </a:rPr>
              <a:t>This is one of Revelation's most powerful surprises.</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Lion</a:t>
            </a:r>
            <a:r>
              <a:rPr lang="en-US" sz="3600" dirty="0">
                <a:solidFill>
                  <a:srgbClr val="F5F5F5"/>
                </a:solidFill>
                <a:effectLst>
                  <a:outerShdw blurRad="38100" dist="38100" dir="2700000" algn="ctr" rotWithShape="0">
                    <a:schemeClr val="tx1"/>
                  </a:outerShdw>
                </a:effectLst>
              </a:rPr>
              <a:t>” and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Lamb</a:t>
            </a:r>
            <a:r>
              <a:rPr lang="en-US" sz="3600" dirty="0">
                <a:solidFill>
                  <a:srgbClr val="F5F5F5"/>
                </a:solidFill>
                <a:effectLst>
                  <a:outerShdw blurRad="38100" dist="38100" dir="2700000" algn="ctr" rotWithShape="0">
                    <a:schemeClr val="tx1"/>
                  </a:outerShdw>
                </a:effectLst>
              </a:rPr>
              <a:t>” are not two different figures. </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Lion</a:t>
            </a:r>
            <a:r>
              <a:rPr lang="en-US" sz="3600" dirty="0">
                <a:solidFill>
                  <a:srgbClr val="F5F5F5"/>
                </a:solidFill>
                <a:effectLst>
                  <a:outerShdw blurRad="38100" dist="38100" dir="2700000" algn="ctr" rotWithShape="0">
                    <a:schemeClr val="tx1"/>
                  </a:outerShdw>
                </a:effectLst>
              </a:rPr>
              <a:t>” </a:t>
            </a:r>
            <a:r>
              <a:rPr lang="en-US" sz="3600" b="1" i="1" dirty="0">
                <a:solidFill>
                  <a:srgbClr val="F5F5F5"/>
                </a:solidFill>
                <a:effectLst>
                  <a:outerShdw blurRad="38100" dist="38100" dir="2700000" algn="ctr" rotWithShape="0">
                    <a:schemeClr val="tx1"/>
                  </a:outerShdw>
                </a:effectLst>
              </a:rPr>
              <a:t>is</a:t>
            </a:r>
            <a:r>
              <a:rPr lang="en-US" sz="3600" dirty="0">
                <a:solidFill>
                  <a:srgbClr val="F5F5F5"/>
                </a:solidFill>
                <a:effectLst>
                  <a:outerShdw blurRad="38100" dist="38100" dir="2700000" algn="ctr" rotWithShape="0">
                    <a:schemeClr val="tx1"/>
                  </a:outerShdw>
                </a:effectLst>
              </a:rPr>
              <a:t>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Lamb</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Jesus conquers not through military force but through his sacrificial death and victorious resurrection. </a:t>
            </a:r>
          </a:p>
          <a:p>
            <a:r>
              <a:rPr lang="en-US" sz="3600" dirty="0">
                <a:solidFill>
                  <a:srgbClr val="F5F5F5"/>
                </a:solidFill>
                <a:effectLst>
                  <a:outerShdw blurRad="38100" dist="38100" dir="2700000" algn="ctr" rotWithShape="0">
                    <a:schemeClr val="tx1"/>
                  </a:outerShdw>
                </a:effectLst>
              </a:rPr>
              <a:t>The Messiah wins by becoming the sacrifice.</a:t>
            </a:r>
          </a:p>
          <a:p>
            <a:r>
              <a:rPr lang="en-US" sz="3600" dirty="0">
                <a:solidFill>
                  <a:srgbClr val="F5F5F5"/>
                </a:solidFill>
                <a:effectLst>
                  <a:outerShdw blurRad="38100" dist="38100" dir="2700000" algn="ctr" rotWithShape="0">
                    <a:schemeClr val="tx1"/>
                  </a:outerShdw>
                </a:effectLst>
              </a:rPr>
              <a:t>The Lamb bears marks of slaughter, reminding readers of Isaiah 53:7, where the Suffering Servant prophesied there was to be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 lamb that is led to the slaughter</a:t>
            </a:r>
            <a:r>
              <a:rPr lang="en-US" sz="36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597792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9E646B4-9892-422F-B452-63C57C28DD8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A7A2CA1-8988-C959-AF3A-39EB9AAD14D3}"/>
              </a:ext>
            </a:extLst>
          </p:cNvPr>
          <p:cNvSpPr>
            <a:spLocks noGrp="1"/>
          </p:cNvSpPr>
          <p:nvPr>
            <p:ph type="title"/>
          </p:nvPr>
        </p:nvSpPr>
        <p:spPr>
          <a:xfrm>
            <a:off x="0" y="0"/>
            <a:ext cx="12192000" cy="98406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between the throne and the four living creatures and among the elders I saw a Lamb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standing</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though it had been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slain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horns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eyes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are the seven spirits of God sent out into all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6637D60-2EBE-C540-673F-00210088DC7D}"/>
              </a:ext>
            </a:extLst>
          </p:cNvPr>
          <p:cNvSpPr>
            <a:spLocks noGrp="1"/>
          </p:cNvSpPr>
          <p:nvPr>
            <p:ph idx="1"/>
          </p:nvPr>
        </p:nvSpPr>
        <p:spPr>
          <a:xfrm>
            <a:off x="153478" y="1066801"/>
            <a:ext cx="11885043" cy="5791199"/>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This is probably a reference to the </a:t>
            </a:r>
            <a:r>
              <a:rPr lang="en-US" sz="3600" b="1" i="1" dirty="0">
                <a:solidFill>
                  <a:srgbClr val="F5F5F5"/>
                </a:solidFill>
                <a:effectLst>
                  <a:outerShdw blurRad="38100" dist="38100" dir="2700000" algn="ctr" rotWithShape="0">
                    <a:schemeClr val="tx1"/>
                  </a:outerShdw>
                </a:effectLst>
              </a:rPr>
              <a:t>Passover</a:t>
            </a:r>
            <a:r>
              <a:rPr lang="en-US" sz="3600" dirty="0">
                <a:solidFill>
                  <a:srgbClr val="F5F5F5"/>
                </a:solidFill>
                <a:effectLst>
                  <a:outerShdw blurRad="38100" dist="38100" dir="2700000" algn="ctr" rotWithShape="0">
                    <a:schemeClr val="tx1"/>
                  </a:outerShdw>
                </a:effectLst>
              </a:rPr>
              <a:t> </a:t>
            </a:r>
            <a:r>
              <a:rPr lang="en-US" sz="3600" b="1" i="1" dirty="0">
                <a:solidFill>
                  <a:srgbClr val="F5F5F5"/>
                </a:solidFill>
                <a:effectLst>
                  <a:outerShdw blurRad="38100" dist="38100" dir="2700000" algn="ctr" rotWithShape="0">
                    <a:schemeClr val="tx1"/>
                  </a:outerShdw>
                </a:effectLst>
              </a:rPr>
              <a:t>lamb</a:t>
            </a:r>
            <a:r>
              <a:rPr lang="en-US" sz="3600" dirty="0">
                <a:solidFill>
                  <a:srgbClr val="F5F5F5"/>
                </a:solidFill>
                <a:effectLst>
                  <a:outerShdw blurRad="38100" dist="38100" dir="2700000" algn="ctr" rotWithShape="0">
                    <a:schemeClr val="tx1"/>
                  </a:outerShdw>
                </a:effectLst>
              </a:rPr>
              <a:t> (Exodus 12), whose blood delivered God's people from judgment. </a:t>
            </a:r>
          </a:p>
          <a:p>
            <a:r>
              <a:rPr lang="en-US" sz="3600" dirty="0">
                <a:solidFill>
                  <a:srgbClr val="F5F5F5"/>
                </a:solidFill>
                <a:effectLst>
                  <a:outerShdw blurRad="38100" dist="38100" dir="2700000" algn="ctr" rotWithShape="0">
                    <a:schemeClr val="tx1"/>
                  </a:outerShdw>
                </a:effectLst>
              </a:rPr>
              <a:t>Thus, Christ's death is not merely an </a:t>
            </a:r>
            <a:r>
              <a:rPr lang="en-US" sz="3600" b="1" i="1" dirty="0">
                <a:solidFill>
                  <a:srgbClr val="F5F5F5"/>
                </a:solidFill>
                <a:effectLst>
                  <a:outerShdw blurRad="38100" dist="38100" dir="2700000" algn="ctr" rotWithShape="0">
                    <a:schemeClr val="tx1"/>
                  </a:outerShdw>
                </a:effectLst>
              </a:rPr>
              <a:t>example</a:t>
            </a:r>
            <a:r>
              <a:rPr lang="en-US" sz="3600" dirty="0">
                <a:solidFill>
                  <a:srgbClr val="F5F5F5"/>
                </a:solidFill>
                <a:effectLst>
                  <a:outerShdw blurRad="38100" dist="38100" dir="2700000" algn="ctr" rotWithShape="0">
                    <a:schemeClr val="tx1"/>
                  </a:outerShdw>
                </a:effectLst>
              </a:rPr>
              <a:t> of love; it is an </a:t>
            </a:r>
            <a:r>
              <a:rPr lang="en-US" sz="3600" b="1" i="1" dirty="0">
                <a:solidFill>
                  <a:srgbClr val="F5F5F5"/>
                </a:solidFill>
                <a:effectLst>
                  <a:outerShdw blurRad="38100" dist="38100" dir="2700000" algn="ctr" rotWithShape="0">
                    <a:schemeClr val="tx1"/>
                  </a:outerShdw>
                </a:effectLst>
              </a:rPr>
              <a:t>atoning sacrifice </a:t>
            </a:r>
            <a:r>
              <a:rPr lang="en-US" sz="3600" dirty="0">
                <a:solidFill>
                  <a:srgbClr val="F5F5F5"/>
                </a:solidFill>
                <a:effectLst>
                  <a:outerShdw blurRad="38100" dist="38100" dir="2700000" algn="ctr" rotWithShape="0">
                    <a:schemeClr val="tx1"/>
                  </a:outerShdw>
                </a:effectLst>
              </a:rPr>
              <a:t>that </a:t>
            </a:r>
            <a:r>
              <a:rPr lang="en-US" sz="3600" b="1" i="1" dirty="0">
                <a:solidFill>
                  <a:srgbClr val="F5F5F5"/>
                </a:solidFill>
                <a:effectLst>
                  <a:outerShdw blurRad="38100" dist="38100" dir="2700000" algn="ctr" rotWithShape="0">
                    <a:schemeClr val="tx1"/>
                  </a:outerShdw>
                </a:effectLst>
              </a:rPr>
              <a:t>secures redemption</a:t>
            </a:r>
            <a:r>
              <a:rPr lang="en-US" sz="3600" dirty="0">
                <a:solidFill>
                  <a:srgbClr val="F5F5F5"/>
                </a:solidFill>
                <a:effectLst>
                  <a:outerShdw blurRad="38100" dist="38100" dir="2700000" algn="ctr" rotWithShape="0">
                    <a:schemeClr val="tx1"/>
                  </a:outerShdw>
                </a:effectLst>
              </a:rPr>
              <a:t>.</a:t>
            </a:r>
          </a:p>
          <a:p>
            <a:r>
              <a:rPr lang="en-US" sz="3600" dirty="0">
                <a:solidFill>
                  <a:srgbClr val="F5F5F5"/>
                </a:solidFill>
                <a:effectLst>
                  <a:outerShdw blurRad="38100" dist="38100" dir="2700000" algn="ctr" rotWithShape="0">
                    <a:schemeClr val="tx1"/>
                  </a:outerShdw>
                </a:effectLst>
              </a:rPr>
              <a:t>The Lamb was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slain</a:t>
            </a:r>
            <a:r>
              <a:rPr lang="en-US" sz="3600" dirty="0">
                <a:solidFill>
                  <a:srgbClr val="F5F5F5"/>
                </a:solidFill>
                <a:effectLst>
                  <a:outerShdw blurRad="38100" dist="38100" dir="2700000" algn="ctr" rotWithShape="0">
                    <a:schemeClr val="tx1"/>
                  </a:outerShdw>
                </a:effectLst>
              </a:rPr>
              <a:t>”, and yet he is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standing</a:t>
            </a:r>
            <a:r>
              <a:rPr lang="en-US" sz="3600" dirty="0">
                <a:solidFill>
                  <a:srgbClr val="F5F5F5"/>
                </a:solidFill>
                <a:effectLst>
                  <a:outerShdw blurRad="38100" dist="38100" dir="2700000" algn="ctr" rotWithShape="0">
                    <a:schemeClr val="tx1"/>
                  </a:outerShdw>
                </a:effectLst>
              </a:rPr>
              <a:t>” – he is alive! </a:t>
            </a:r>
          </a:p>
          <a:p>
            <a:r>
              <a:rPr lang="en-US" sz="3600" dirty="0">
                <a:solidFill>
                  <a:srgbClr val="F5F5F5"/>
                </a:solidFill>
                <a:effectLst>
                  <a:outerShdw blurRad="38100" dist="38100" dir="2700000" algn="ctr" rotWithShape="0">
                    <a:schemeClr val="tx1"/>
                  </a:outerShdw>
                </a:effectLst>
              </a:rPr>
              <a:t>His death was not </a:t>
            </a:r>
            <a:r>
              <a:rPr lang="en-US" sz="3600" b="1" i="1" dirty="0">
                <a:solidFill>
                  <a:srgbClr val="F5F5F5"/>
                </a:solidFill>
                <a:effectLst>
                  <a:outerShdw blurRad="38100" dist="38100" dir="2700000" algn="ctr" rotWithShape="0">
                    <a:schemeClr val="tx1"/>
                  </a:outerShdw>
                </a:effectLst>
              </a:rPr>
              <a:t>defeat</a:t>
            </a:r>
            <a:r>
              <a:rPr lang="en-US" sz="3600" dirty="0">
                <a:solidFill>
                  <a:srgbClr val="F5F5F5"/>
                </a:solidFill>
                <a:effectLst>
                  <a:outerShdw blurRad="38100" dist="38100" dir="2700000" algn="ctr" rotWithShape="0">
                    <a:schemeClr val="tx1"/>
                  </a:outerShdw>
                </a:effectLst>
              </a:rPr>
              <a:t> but </a:t>
            </a:r>
            <a:r>
              <a:rPr lang="en-US" sz="3600" b="1" i="1" dirty="0">
                <a:solidFill>
                  <a:srgbClr val="F5F5F5"/>
                </a:solidFill>
                <a:effectLst>
                  <a:outerShdw blurRad="38100" dist="38100" dir="2700000" algn="ctr" rotWithShape="0">
                    <a:schemeClr val="tx1"/>
                  </a:outerShdw>
                </a:effectLst>
              </a:rPr>
              <a:t>victory</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resurrection proves that he has conquered.</a:t>
            </a:r>
          </a:p>
          <a:p>
            <a:r>
              <a:rPr lang="en-US" sz="3600" dirty="0">
                <a:solidFill>
                  <a:srgbClr val="F5F5F5"/>
                </a:solidFill>
                <a:effectLst>
                  <a:outerShdw blurRad="38100" dist="38100" dir="2700000" algn="ctr" rotWithShape="0">
                    <a:schemeClr val="tx1"/>
                  </a:outerShdw>
                </a:effectLst>
              </a:rPr>
              <a:t>The Lamb possesses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horns</a:t>
            </a:r>
            <a:r>
              <a:rPr lang="en-US" sz="3600" dirty="0">
                <a:solidFill>
                  <a:srgbClr val="F5F5F5"/>
                </a:solidFill>
                <a:effectLst>
                  <a:outerShdw blurRad="38100" dist="38100" dir="2700000" algn="ctr" rotWithShape="0">
                    <a:schemeClr val="tx1"/>
                  </a:outerShdw>
                </a:effectLst>
              </a:rPr>
              <a:t>” and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eyes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Most commentators understand these symbols as representing perfect power and perfect knowledge. </a:t>
            </a:r>
          </a:p>
          <a:p>
            <a:r>
              <a:rPr lang="en-US" sz="3600" dirty="0">
                <a:solidFill>
                  <a:srgbClr val="F5F5F5"/>
                </a:solidFill>
                <a:effectLst>
                  <a:outerShdw blurRad="38100" dist="38100" dir="2700000" algn="ctr" rotWithShape="0">
                    <a:schemeClr val="tx1"/>
                  </a:outerShdw>
                </a:effectLst>
              </a:rPr>
              <a:t>Horns commonly symbolize kingly authority and strength, while eyes symbolize complete knowledge and perception (cf. Zech. 4:10; 2 Chron. 16:9). </a:t>
            </a:r>
          </a:p>
          <a:p>
            <a:r>
              <a:rPr lang="en-US" sz="3600" dirty="0">
                <a:solidFill>
                  <a:srgbClr val="F5F5F5"/>
                </a:solidFill>
                <a:effectLst>
                  <a:outerShdw blurRad="38100" dist="38100" dir="2700000" algn="ctr" rotWithShape="0">
                    <a:schemeClr val="tx1"/>
                  </a:outerShdw>
                </a:effectLst>
              </a:rPr>
              <a:t>The Lamb therefore possesses all authority and all wisdom.</a:t>
            </a:r>
          </a:p>
        </p:txBody>
      </p:sp>
    </p:spTree>
    <p:extLst>
      <p:ext uri="{BB962C8B-B14F-4D97-AF65-F5344CB8AC3E}">
        <p14:creationId xmlns:p14="http://schemas.microsoft.com/office/powerpoint/2010/main" val="2960400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A6E6EF4-AA78-7C78-0563-DF90CB1D71E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42D0797-8D81-0FA3-80FC-AE349A81C9AC}"/>
              </a:ext>
            </a:extLst>
          </p:cNvPr>
          <p:cNvSpPr>
            <a:spLocks noGrp="1"/>
          </p:cNvSpPr>
          <p:nvPr>
            <p:ph type="title"/>
          </p:nvPr>
        </p:nvSpPr>
        <p:spPr>
          <a:xfrm>
            <a:off x="0" y="0"/>
            <a:ext cx="12192000" cy="100248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went and took the scroll from the right hand of him who was seated on the throne.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4376E62-2DA8-5E9E-7B56-0797E164421E}"/>
              </a:ext>
            </a:extLst>
          </p:cNvPr>
          <p:cNvSpPr>
            <a:spLocks noGrp="1"/>
          </p:cNvSpPr>
          <p:nvPr>
            <p:ph idx="1"/>
          </p:nvPr>
        </p:nvSpPr>
        <p:spPr>
          <a:xfrm>
            <a:off x="171974" y="1233182"/>
            <a:ext cx="11799116" cy="5591261"/>
          </a:xfrm>
        </p:spPr>
        <p:txBody>
          <a:bodyPr>
            <a:normAutofit lnSpcReduction="10000"/>
          </a:bodyPr>
          <a:lstStyle/>
          <a:p>
            <a:r>
              <a:rPr lang="en-US" sz="3600" dirty="0">
                <a:solidFill>
                  <a:srgbClr val="F5F5F5"/>
                </a:solidFill>
                <a:effectLst>
                  <a:outerShdw blurRad="38100" dist="38100" dir="2700000" algn="ctr" rotWithShape="0">
                    <a:schemeClr val="tx1"/>
                  </a:outerShdw>
                </a:effectLst>
              </a:rPr>
              <a:t>Finally, the Lamb approaches the throne and takes the scroll from God's hand.</a:t>
            </a:r>
          </a:p>
          <a:p>
            <a:r>
              <a:rPr lang="en-US" sz="3600" dirty="0">
                <a:solidFill>
                  <a:srgbClr val="F5F5F5"/>
                </a:solidFill>
                <a:effectLst>
                  <a:outerShdw blurRad="38100" dist="38100" dir="2700000" algn="ctr" rotWithShape="0">
                    <a:schemeClr val="tx1"/>
                  </a:outerShdw>
                </a:effectLst>
              </a:rPr>
              <a:t>This is a very significant moment. </a:t>
            </a:r>
          </a:p>
          <a:p>
            <a:r>
              <a:rPr lang="en-US" sz="3600" dirty="0">
                <a:solidFill>
                  <a:srgbClr val="F5F5F5"/>
                </a:solidFill>
                <a:effectLst>
                  <a:outerShdw blurRad="38100" dist="38100" dir="2700000" algn="ctr" rotWithShape="0">
                    <a:schemeClr val="tx1"/>
                  </a:outerShdw>
                </a:effectLst>
              </a:rPr>
              <a:t>The Lamb stands at the very center of the throne room and is able to do what no creature can do. </a:t>
            </a:r>
          </a:p>
          <a:p>
            <a:r>
              <a:rPr lang="en-US" sz="3600" dirty="0">
                <a:solidFill>
                  <a:srgbClr val="F5F5F5"/>
                </a:solidFill>
                <a:effectLst>
                  <a:outerShdw blurRad="38100" dist="38100" dir="2700000" algn="ctr" rotWithShape="0">
                    <a:schemeClr val="tx1"/>
                  </a:outerShdw>
                </a:effectLst>
              </a:rPr>
              <a:t>This points to Christ's divine identity. </a:t>
            </a:r>
          </a:p>
          <a:p>
            <a:r>
              <a:rPr lang="en-US" sz="3600" dirty="0">
                <a:solidFill>
                  <a:srgbClr val="F5F5F5"/>
                </a:solidFill>
                <a:effectLst>
                  <a:outerShdw blurRad="38100" dist="38100" dir="2700000" algn="ctr" rotWithShape="0">
                    <a:schemeClr val="tx1"/>
                  </a:outerShdw>
                </a:effectLst>
              </a:rPr>
              <a:t>He is </a:t>
            </a:r>
            <a:r>
              <a:rPr lang="en-US" sz="3600" b="1" i="1" dirty="0">
                <a:solidFill>
                  <a:srgbClr val="F5F5F5"/>
                </a:solidFill>
                <a:effectLst>
                  <a:outerShdw blurRad="38100" dist="38100" dir="2700000" algn="ctr" rotWithShape="0">
                    <a:schemeClr val="tx1"/>
                  </a:outerShdw>
                </a:effectLst>
              </a:rPr>
              <a:t>distinct</a:t>
            </a:r>
            <a:r>
              <a:rPr lang="en-US" sz="3600" dirty="0">
                <a:solidFill>
                  <a:srgbClr val="F5F5F5"/>
                </a:solidFill>
                <a:effectLst>
                  <a:outerShdw blurRad="38100" dist="38100" dir="2700000" algn="ctr" rotWithShape="0">
                    <a:schemeClr val="tx1"/>
                  </a:outerShdw>
                </a:effectLst>
              </a:rPr>
              <a:t> from the One seated on the throne, yet </a:t>
            </a:r>
            <a:r>
              <a:rPr lang="en-US" sz="3600" b="1" i="1" dirty="0">
                <a:solidFill>
                  <a:srgbClr val="F5F5F5"/>
                </a:solidFill>
                <a:effectLst>
                  <a:outerShdw blurRad="38100" dist="38100" dir="2700000" algn="ctr" rotWithShape="0">
                    <a:schemeClr val="tx1"/>
                  </a:outerShdw>
                </a:effectLst>
              </a:rPr>
              <a:t>shares</a:t>
            </a:r>
            <a:r>
              <a:rPr lang="en-US" sz="3600" dirty="0">
                <a:solidFill>
                  <a:srgbClr val="F5F5F5"/>
                </a:solidFill>
                <a:effectLst>
                  <a:outerShdw blurRad="38100" dist="38100" dir="2700000" algn="ctr" rotWithShape="0">
                    <a:schemeClr val="tx1"/>
                  </a:outerShdw>
                </a:effectLst>
              </a:rPr>
              <a:t> in God's authority and glory. </a:t>
            </a:r>
          </a:p>
          <a:p>
            <a:r>
              <a:rPr lang="en-US" sz="3600" dirty="0">
                <a:solidFill>
                  <a:srgbClr val="F5F5F5"/>
                </a:solidFill>
                <a:effectLst>
                  <a:outerShdw blurRad="38100" dist="38100" dir="2700000" algn="ctr" rotWithShape="0">
                    <a:schemeClr val="tx1"/>
                  </a:outerShdw>
                </a:effectLst>
              </a:rPr>
              <a:t>Both the Lamb's position at the center of the throne and the worship he receives throughout Revelation demonstrate that the Lamb if fully divine.</a:t>
            </a:r>
          </a:p>
        </p:txBody>
      </p:sp>
    </p:spTree>
    <p:extLst>
      <p:ext uri="{BB962C8B-B14F-4D97-AF65-F5344CB8AC3E}">
        <p14:creationId xmlns:p14="http://schemas.microsoft.com/office/powerpoint/2010/main" val="940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5C22E5D-6C27-E0AD-7356-E2EB70BD85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F030E3-71CE-6FFC-CF27-94A19DEB6704}"/>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The Worship of the Lamb (5:8-14)</a:t>
            </a:r>
          </a:p>
        </p:txBody>
      </p:sp>
      <p:sp>
        <p:nvSpPr>
          <p:cNvPr id="5" name="Content Placeholder 4">
            <a:extLst>
              <a:ext uri="{FF2B5EF4-FFF2-40B4-BE49-F238E27FC236}">
                <a16:creationId xmlns:a16="http://schemas.microsoft.com/office/drawing/2014/main" id="{190E6A65-9FF6-12CB-A200-E1ACB6A638EF}"/>
              </a:ext>
            </a:extLst>
          </p:cNvPr>
          <p:cNvSpPr>
            <a:spLocks noGrp="1"/>
          </p:cNvSpPr>
          <p:nvPr>
            <p:ph idx="1"/>
          </p:nvPr>
        </p:nvSpPr>
        <p:spPr>
          <a:xfrm>
            <a:off x="357809" y="866504"/>
            <a:ext cx="11502887" cy="5991496"/>
          </a:xfrm>
        </p:spPr>
        <p:txBody>
          <a:bodyPr>
            <a:normAutofit fontScale="92500" lnSpcReduction="20000"/>
          </a:bodyPr>
          <a:lstStyle/>
          <a:p>
            <a:pPr marL="0" indent="0">
              <a:buNone/>
            </a:pP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5:8</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he had taken it, </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four living creatures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twenty-four </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elders fell down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 the Lamb. Each one had a harp and they were holding golden bowls full of incense, which are the prayers of the saints. </a:t>
            </a: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sang a new song: “You are worthy to take the scroll and to open its seals, because you were slain, and with your blood you purchased men for God from every tribe and language and people and nation. </a:t>
            </a: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have made them to be a kingdom and priests to serve our God, and they will reign on the earth.” </a:t>
            </a: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looked and heard the voice of many angels, numbering thousands upon thousands, and ten thousand times ten thousand. They encircled the throne and the living creatures and the elders. </a:t>
            </a: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a loud voice they sang: “Worthy is the Lamb, who was slain, to receive power and wealth and wisdom and strength and honor and glory and praise!” </a:t>
            </a: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heard every creature in heaven and on earth and under the earth and on the sea, and all that is in them, singing: “To him who sits on the throne and to the Lamb be praise and honor and glory and power, for ever and ever!” </a:t>
            </a:r>
            <a:r>
              <a:rPr lang="en-US" sz="32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four living creatures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said, “Amen,” and the</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elders fell down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worshiped. </a:t>
            </a:r>
            <a:r>
              <a:rPr lang="en-US" sz="32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91950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34A72AD-8906-5044-2955-8ABB14E0AAB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77FF977-1645-BAA9-80EF-FAEBCE84D94F}"/>
              </a:ext>
            </a:extLst>
          </p:cNvPr>
          <p:cNvSpPr>
            <a:spLocks noGrp="1"/>
          </p:cNvSpPr>
          <p:nvPr>
            <p:ph type="title"/>
          </p:nvPr>
        </p:nvSpPr>
        <p:spPr>
          <a:xfrm>
            <a:off x="0" y="0"/>
            <a:ext cx="12192000" cy="100248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he had taken the scroll, the four living creatures and the twenty-four elders fell down before the Lamb, each holding a harp, and golden bowls full of incense, which are the prayers of the saints.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8E001B2-7A51-7E22-AC59-63F4B441AC37}"/>
              </a:ext>
            </a:extLst>
          </p:cNvPr>
          <p:cNvSpPr>
            <a:spLocks noGrp="1"/>
          </p:cNvSpPr>
          <p:nvPr>
            <p:ph idx="1"/>
          </p:nvPr>
        </p:nvSpPr>
        <p:spPr>
          <a:xfrm>
            <a:off x="171974" y="1233182"/>
            <a:ext cx="11799116" cy="5591261"/>
          </a:xfrm>
        </p:spPr>
        <p:txBody>
          <a:bodyPr>
            <a:normAutofit/>
          </a:bodyPr>
          <a:lstStyle/>
          <a:p>
            <a:r>
              <a:rPr lang="en-US" sz="3600" dirty="0">
                <a:solidFill>
                  <a:srgbClr val="F5F5F5"/>
                </a:solidFill>
                <a:effectLst>
                  <a:outerShdw blurRad="38100" dist="38100" dir="2700000" algn="ctr" rotWithShape="0">
                    <a:schemeClr val="tx1"/>
                  </a:outerShdw>
                </a:effectLst>
              </a:rPr>
              <a:t>Revelation 5:8–14 is one of the most important worship scenes in the entire Bible. </a:t>
            </a:r>
          </a:p>
          <a:p>
            <a:r>
              <a:rPr lang="en-US" sz="3600" dirty="0">
                <a:solidFill>
                  <a:srgbClr val="F5F5F5"/>
                </a:solidFill>
                <a:effectLst>
                  <a:outerShdw blurRad="38100" dist="38100" dir="2700000" algn="ctr" rotWithShape="0">
                    <a:schemeClr val="tx1"/>
                  </a:outerShdw>
                </a:effectLst>
              </a:rPr>
              <a:t>It forms the climax of chapters 4–5 and explains why Jesus </a:t>
            </a:r>
            <a:r>
              <a:rPr lang="en-US" sz="3600" b="1" i="1" dirty="0">
                <a:solidFill>
                  <a:srgbClr val="F5F5F5"/>
                </a:solidFill>
                <a:effectLst>
                  <a:outerShdw blurRad="38100" dist="38100" dir="2700000" algn="ctr" rotWithShape="0">
                    <a:schemeClr val="tx1"/>
                  </a:outerShdw>
                </a:effectLst>
              </a:rPr>
              <a:t>alone</a:t>
            </a:r>
            <a:r>
              <a:rPr lang="en-US" sz="3600" dirty="0">
                <a:solidFill>
                  <a:srgbClr val="F5F5F5"/>
                </a:solidFill>
                <a:effectLst>
                  <a:outerShdw blurRad="38100" dist="38100" dir="2700000" algn="ctr" rotWithShape="0">
                    <a:schemeClr val="tx1"/>
                  </a:outerShdw>
                </a:effectLst>
              </a:rPr>
              <a:t> is worthy to open the scroll and carry out God's plan for history.</a:t>
            </a:r>
          </a:p>
          <a:p>
            <a:r>
              <a:rPr lang="en-US" sz="3600" dirty="0">
                <a:solidFill>
                  <a:srgbClr val="F5F5F5"/>
                </a:solidFill>
                <a:effectLst>
                  <a:outerShdw blurRad="38100" dist="38100" dir="2700000" algn="ctr" rotWithShape="0">
                    <a:schemeClr val="tx1"/>
                  </a:outerShdw>
                </a:effectLst>
              </a:rPr>
              <a:t>Without the Lamb taking the scroll and breaking its seals, </a:t>
            </a:r>
            <a:r>
              <a:rPr lang="en-US" sz="3600" b="1" i="1" dirty="0">
                <a:solidFill>
                  <a:srgbClr val="F5F5F5"/>
                </a:solidFill>
                <a:effectLst>
                  <a:outerShdw blurRad="38100" dist="38100" dir="2700000" algn="ctr" rotWithShape="0">
                    <a:schemeClr val="tx1"/>
                  </a:outerShdw>
                </a:effectLst>
              </a:rPr>
              <a:t>none</a:t>
            </a:r>
            <a:r>
              <a:rPr lang="en-US" sz="3600" dirty="0">
                <a:solidFill>
                  <a:srgbClr val="F5F5F5"/>
                </a:solidFill>
                <a:effectLst>
                  <a:outerShdw blurRad="38100" dist="38100" dir="2700000" algn="ctr" rotWithShape="0">
                    <a:schemeClr val="tx1"/>
                  </a:outerShdw>
                </a:effectLst>
              </a:rPr>
              <a:t> of the book's unfolding drama can occur. </a:t>
            </a:r>
          </a:p>
          <a:p>
            <a:r>
              <a:rPr lang="en-US" sz="3600" dirty="0">
                <a:solidFill>
                  <a:srgbClr val="F5F5F5"/>
                </a:solidFill>
                <a:effectLst>
                  <a:outerShdw blurRad="38100" dist="38100" dir="2700000" algn="ctr" rotWithShape="0">
                    <a:schemeClr val="tx1"/>
                  </a:outerShdw>
                </a:effectLst>
              </a:rPr>
              <a:t>The taking of the scroll is not merely a transfer of a document — it is the inauguration of God's redemptive and judicial purposes for history. </a:t>
            </a:r>
          </a:p>
        </p:txBody>
      </p:sp>
    </p:spTree>
    <p:extLst>
      <p:ext uri="{BB962C8B-B14F-4D97-AF65-F5344CB8AC3E}">
        <p14:creationId xmlns:p14="http://schemas.microsoft.com/office/powerpoint/2010/main" val="3327965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4295EC3-0181-7480-8044-8B0D74EB664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0F80B40-8875-DE54-DEDF-0A6F8BC16F94}"/>
              </a:ext>
            </a:extLst>
          </p:cNvPr>
          <p:cNvSpPr>
            <a:spLocks noGrp="1"/>
          </p:cNvSpPr>
          <p:nvPr>
            <p:ph type="title"/>
          </p:nvPr>
        </p:nvSpPr>
        <p:spPr>
          <a:xfrm>
            <a:off x="0" y="0"/>
            <a:ext cx="12192000" cy="100248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he had taken the scroll,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down before the Lamb, each holding a harp, and golden bowls full of incense, which are the prayers of the saints.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71DA0BD-F2ED-90CD-24BC-88E00B0C44F9}"/>
              </a:ext>
            </a:extLst>
          </p:cNvPr>
          <p:cNvSpPr>
            <a:spLocks noGrp="1"/>
          </p:cNvSpPr>
          <p:nvPr>
            <p:ph idx="1"/>
          </p:nvPr>
        </p:nvSpPr>
        <p:spPr>
          <a:xfrm>
            <a:off x="171974" y="1233182"/>
            <a:ext cx="11799116" cy="5591261"/>
          </a:xfrm>
        </p:spPr>
        <p:txBody>
          <a:bodyPr>
            <a:normAutofit fontScale="92500" lnSpcReduction="20000"/>
          </a:bodyPr>
          <a:lstStyle/>
          <a:p>
            <a:r>
              <a:rPr lang="en-US" sz="3600" dirty="0">
                <a:solidFill>
                  <a:srgbClr val="F5F5F5"/>
                </a:solidFill>
                <a:effectLst>
                  <a:outerShdw blurRad="38100" dist="38100" dir="2700000" algn="ctr" rotWithShape="0">
                    <a:schemeClr val="tx1"/>
                  </a:outerShdw>
                </a:effectLst>
              </a:rPr>
              <a:t>When the Lamb takes the scroll from the hand of God, the heavenly court immediately falls before Him in worship. </a:t>
            </a:r>
          </a:p>
          <a:p>
            <a:r>
              <a:rPr lang="en-US" sz="3600" dirty="0">
                <a:solidFill>
                  <a:srgbClr val="F5F5F5"/>
                </a:solidFill>
                <a:effectLst>
                  <a:outerShdw blurRad="38100" dist="38100" dir="2700000" algn="ctr" rotWithShape="0">
                    <a:schemeClr val="tx1"/>
                  </a:outerShdw>
                </a:effectLst>
              </a:rPr>
              <a:t>This is striking because in chapter 4 these same beings worshiped </a:t>
            </a:r>
            <a:r>
              <a:rPr lang="en-US" sz="3600" b="1" i="1" dirty="0">
                <a:solidFill>
                  <a:srgbClr val="F5F5F5"/>
                </a:solidFill>
                <a:effectLst>
                  <a:outerShdw blurRad="38100" dist="38100" dir="2700000" algn="ctr" rotWithShape="0">
                    <a:schemeClr val="tx1"/>
                  </a:outerShdw>
                </a:effectLst>
              </a:rPr>
              <a:t>God</a:t>
            </a:r>
            <a:r>
              <a:rPr lang="en-US" sz="3600" dirty="0">
                <a:solidFill>
                  <a:srgbClr val="F5F5F5"/>
                </a:solidFill>
                <a:effectLst>
                  <a:outerShdw blurRad="38100" dist="38100" dir="2700000" algn="ctr" rotWithShape="0">
                    <a:schemeClr val="tx1"/>
                  </a:outerShdw>
                </a:effectLst>
              </a:rPr>
              <a:t> on the throne. </a:t>
            </a:r>
          </a:p>
          <a:p>
            <a:r>
              <a:rPr lang="en-US" sz="3600" dirty="0">
                <a:solidFill>
                  <a:srgbClr val="F5F5F5"/>
                </a:solidFill>
                <a:effectLst>
                  <a:outerShdw blurRad="38100" dist="38100" dir="2700000" algn="ctr" rotWithShape="0">
                    <a:schemeClr val="tx1"/>
                  </a:outerShdw>
                </a:effectLst>
              </a:rPr>
              <a:t>Now they worship </a:t>
            </a:r>
            <a:r>
              <a:rPr lang="en-US" sz="3600" b="1" i="1" dirty="0">
                <a:solidFill>
                  <a:srgbClr val="F5F5F5"/>
                </a:solidFill>
                <a:effectLst>
                  <a:outerShdw blurRad="38100" dist="38100" dir="2700000" algn="ctr" rotWithShape="0">
                    <a:schemeClr val="tx1"/>
                  </a:outerShdw>
                </a:effectLst>
              </a:rPr>
              <a:t>the Lamb </a:t>
            </a:r>
            <a:r>
              <a:rPr lang="en-US" sz="3600" dirty="0">
                <a:solidFill>
                  <a:srgbClr val="F5F5F5"/>
                </a:solidFill>
                <a:effectLst>
                  <a:outerShdw blurRad="38100" dist="38100" dir="2700000" algn="ctr" rotWithShape="0">
                    <a:schemeClr val="tx1"/>
                  </a:outerShdw>
                </a:effectLst>
              </a:rPr>
              <a:t>in the same way, demonstrating that Jesus shares God's divine status and is worthy of the same honor and adoration. </a:t>
            </a:r>
          </a:p>
          <a:p>
            <a:r>
              <a:rPr lang="en-US" sz="3600" dirty="0">
                <a:solidFill>
                  <a:srgbClr val="F5F5F5"/>
                </a:solidFill>
                <a:effectLst>
                  <a:outerShdw blurRad="38100" dist="38100" dir="2700000" algn="ctr" rotWithShape="0">
                    <a:schemeClr val="tx1"/>
                  </a:outerShdw>
                </a:effectLst>
              </a:rPr>
              <a:t>This is one of Revelation's clearest affirmations of Christ's deity.</a:t>
            </a:r>
          </a:p>
          <a:p>
            <a:r>
              <a:rPr lang="en-US" sz="3600" dirty="0">
                <a:solidFill>
                  <a:srgbClr val="F5F5F5"/>
                </a:solidFill>
                <a:effectLst>
                  <a:outerShdw blurRad="38100" dist="38100" dir="2700000" algn="ctr" rotWithShape="0">
                    <a:schemeClr val="tx1"/>
                  </a:outerShdw>
                </a:effectLst>
              </a:rPr>
              <a:t>As the vision progresses, the scene moves outward in expanding circles of praise: </a:t>
            </a:r>
          </a:p>
          <a:p>
            <a:pPr lvl="1"/>
            <a:r>
              <a:rPr lang="en-US" sz="3200" dirty="0">
                <a:solidFill>
                  <a:srgbClr val="F5F5F5"/>
                </a:solidFill>
                <a:effectLst>
                  <a:outerShdw blurRad="38100" dist="38100" dir="2700000" algn="ctr" rotWithShape="0">
                    <a:schemeClr val="tx1"/>
                  </a:outerShdw>
                </a:effectLst>
              </a:rPr>
              <a:t>Here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living creatures</a:t>
            </a:r>
            <a:r>
              <a:rPr lang="en-US" sz="3200" dirty="0">
                <a:solidFill>
                  <a:srgbClr val="F5F5F5"/>
                </a:solidFill>
                <a:effectLst>
                  <a:outerShdw blurRad="38100" dist="38100" dir="2700000" algn="ctr" rotWithShape="0">
                    <a:schemeClr val="tx1"/>
                  </a:outerShdw>
                </a:effectLst>
              </a:rPr>
              <a:t>”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twenty-four elders</a:t>
            </a:r>
            <a:r>
              <a:rPr lang="en-US" sz="3200" dirty="0">
                <a:solidFill>
                  <a:srgbClr val="F5F5F5"/>
                </a:solidFill>
                <a:effectLst>
                  <a:outerShdw blurRad="38100" dist="38100" dir="2700000" algn="ctr" rotWithShape="0">
                    <a:schemeClr val="tx1"/>
                  </a:outerShdw>
                </a:effectLst>
              </a:rPr>
              <a:t>” worship the Lamb. </a:t>
            </a:r>
          </a:p>
          <a:p>
            <a:pPr lvl="1"/>
            <a:r>
              <a:rPr lang="en-US" sz="3200" dirty="0">
                <a:solidFill>
                  <a:srgbClr val="F5F5F5"/>
                </a:solidFill>
                <a:effectLst>
                  <a:outerShdw blurRad="38100" dist="38100" dir="2700000" algn="ctr" rotWithShape="0">
                    <a:schemeClr val="tx1"/>
                  </a:outerShdw>
                </a:effectLst>
              </a:rPr>
              <a:t>Next, we will see </a:t>
            </a:r>
            <a:r>
              <a:rPr lang="en-US" sz="3200" b="1" i="1" dirty="0">
                <a:solidFill>
                  <a:srgbClr val="F5F5F5"/>
                </a:solidFill>
                <a:effectLst>
                  <a:outerShdw blurRad="38100" dist="38100" dir="2700000" algn="ctr" rotWithShape="0">
                    <a:schemeClr val="tx1"/>
                  </a:outerShdw>
                </a:effectLst>
              </a:rPr>
              <a:t>countless angels </a:t>
            </a:r>
            <a:r>
              <a:rPr lang="en-US" sz="3200" dirty="0">
                <a:solidFill>
                  <a:srgbClr val="F5F5F5"/>
                </a:solidFill>
                <a:effectLst>
                  <a:outerShdw blurRad="38100" dist="38100" dir="2700000" algn="ctr" rotWithShape="0">
                    <a:schemeClr val="tx1"/>
                  </a:outerShdw>
                </a:effectLst>
              </a:rPr>
              <a:t>joining them (verses 11-12)</a:t>
            </a:r>
          </a:p>
          <a:p>
            <a:pPr lvl="1"/>
            <a:r>
              <a:rPr lang="en-US" sz="3200" dirty="0">
                <a:solidFill>
                  <a:srgbClr val="F5F5F5"/>
                </a:solidFill>
                <a:effectLst>
                  <a:outerShdw blurRad="38100" dist="38100" dir="2700000" algn="ctr" rotWithShape="0">
                    <a:schemeClr val="tx1"/>
                  </a:outerShdw>
                </a:effectLst>
              </a:rPr>
              <a:t>Finally, we will see that </a:t>
            </a:r>
            <a:r>
              <a:rPr lang="en-US" sz="3200" b="1" i="1" dirty="0">
                <a:solidFill>
                  <a:srgbClr val="F5F5F5"/>
                </a:solidFill>
                <a:effectLst>
                  <a:outerShdw blurRad="38100" dist="38100" dir="2700000" algn="ctr" rotWithShape="0">
                    <a:schemeClr val="tx1"/>
                  </a:outerShdw>
                </a:effectLst>
              </a:rPr>
              <a:t>all of creation</a:t>
            </a:r>
            <a:r>
              <a:rPr lang="en-US" sz="3200" dirty="0">
                <a:solidFill>
                  <a:srgbClr val="F5F5F5"/>
                </a:solidFill>
                <a:effectLst>
                  <a:outerShdw blurRad="38100" dist="38100" dir="2700000" algn="ctr" rotWithShape="0">
                    <a:schemeClr val="tx1"/>
                  </a:outerShdw>
                </a:effectLst>
              </a:rPr>
              <a:t> joins the song (verses 13-14)</a:t>
            </a:r>
          </a:p>
          <a:p>
            <a:endParaRPr lang="en-US" sz="3600" dirty="0">
              <a:solidFill>
                <a:srgbClr val="F5F5F5"/>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4020865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3F46D30-5D49-A410-3E66-8D3879B795F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ED06A98-08C2-F3D9-B6F2-B2FC6498080A}"/>
              </a:ext>
            </a:extLst>
          </p:cNvPr>
          <p:cNvSpPr>
            <a:spLocks noGrp="1"/>
          </p:cNvSpPr>
          <p:nvPr>
            <p:ph type="title"/>
          </p:nvPr>
        </p:nvSpPr>
        <p:spPr>
          <a:xfrm>
            <a:off x="0" y="0"/>
            <a:ext cx="12192000" cy="100248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when he had taken the scroll, the four living creatures and the twenty-four elders fell down before the Lamb, each holding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harp</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bowls full of incense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are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prayers of the saints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DABDB9E-CCA1-816A-ADB6-4DDFE652E826}"/>
              </a:ext>
            </a:extLst>
          </p:cNvPr>
          <p:cNvSpPr>
            <a:spLocks noGrp="1"/>
          </p:cNvSpPr>
          <p:nvPr>
            <p:ph idx="1"/>
          </p:nvPr>
        </p:nvSpPr>
        <p:spPr>
          <a:xfrm>
            <a:off x="171974" y="1233182"/>
            <a:ext cx="11799116" cy="5591261"/>
          </a:xfrm>
        </p:spPr>
        <p:txBody>
          <a:bodyPr>
            <a:normAutofit fontScale="85000" lnSpcReduction="20000"/>
          </a:bodyPr>
          <a:lstStyle/>
          <a:p>
            <a:r>
              <a:rPr lang="en-US" sz="3600" dirty="0">
                <a:solidFill>
                  <a:srgbClr val="F5F5F5"/>
                </a:solidFill>
                <a:effectLst>
                  <a:outerShdw blurRad="38100" dist="38100" dir="2700000" algn="ctr" rotWithShape="0">
                    <a:schemeClr val="tx1"/>
                  </a:outerShdw>
                </a:effectLst>
              </a:rPr>
              <a:t>Each of the elders holds 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harp</a:t>
            </a:r>
            <a:r>
              <a:rPr lang="en-US" sz="3600" dirty="0">
                <a:solidFill>
                  <a:srgbClr val="F5F5F5"/>
                </a:solidFill>
                <a:effectLst>
                  <a:outerShdw blurRad="38100" dist="38100" dir="2700000" algn="ctr" rotWithShape="0">
                    <a:schemeClr val="tx1"/>
                  </a:outerShdw>
                </a:effectLst>
              </a:rPr>
              <a:t>” and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bowls full of incense</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harp</a:t>
            </a:r>
            <a:r>
              <a:rPr lang="en-US" sz="3600" dirty="0">
                <a:solidFill>
                  <a:srgbClr val="F5F5F5"/>
                </a:solidFill>
                <a:effectLst>
                  <a:outerShdw blurRad="38100" dist="38100" dir="2700000" algn="ctr" rotWithShape="0">
                    <a:schemeClr val="tx1"/>
                  </a:outerShdw>
                </a:effectLst>
              </a:rPr>
              <a:t>” was a musical instrument used for singing happy songs, maybe something like a banjo in our day, which is why the Jews “hung up” their harps when they were being taken into exile (Psalm 137:1-3).</a:t>
            </a:r>
          </a:p>
          <a:p>
            <a:r>
              <a:rPr lang="en-US" sz="3600" dirty="0">
                <a:solidFill>
                  <a:srgbClr val="F5F5F5"/>
                </a:solidFill>
                <a:effectLst>
                  <a:outerShdw blurRad="38100" dist="38100" dir="2700000" algn="ctr" rotWithShape="0">
                    <a:schemeClr val="tx1"/>
                  </a:outerShdw>
                </a:effectLst>
              </a:rPr>
              <a:t>Thus, the harps here represent the </a:t>
            </a:r>
            <a:r>
              <a:rPr lang="en-US" sz="3600" b="1" i="1" dirty="0">
                <a:solidFill>
                  <a:srgbClr val="F5F5F5"/>
                </a:solidFill>
                <a:effectLst>
                  <a:outerShdw blurRad="38100" dist="38100" dir="2700000" algn="ctr" rotWithShape="0">
                    <a:schemeClr val="tx1"/>
                  </a:outerShdw>
                </a:effectLst>
              </a:rPr>
              <a:t>celebration</a:t>
            </a:r>
            <a:r>
              <a:rPr lang="en-US" sz="3600" dirty="0">
                <a:solidFill>
                  <a:srgbClr val="F5F5F5"/>
                </a:solidFill>
                <a:effectLst>
                  <a:outerShdw blurRad="38100" dist="38100" dir="2700000" algn="ctr" rotWithShape="0">
                    <a:schemeClr val="tx1"/>
                  </a:outerShdw>
                </a:effectLst>
              </a:rPr>
              <a:t> and </a:t>
            </a:r>
            <a:r>
              <a:rPr lang="en-US" sz="3600" b="1" i="1" dirty="0">
                <a:solidFill>
                  <a:srgbClr val="F5F5F5"/>
                </a:solidFill>
                <a:effectLst>
                  <a:outerShdw blurRad="38100" dist="38100" dir="2700000" algn="ctr" rotWithShape="0">
                    <a:schemeClr val="tx1"/>
                  </a:outerShdw>
                </a:effectLst>
              </a:rPr>
              <a:t>gladness</a:t>
            </a:r>
            <a:r>
              <a:rPr lang="en-US" sz="3600" dirty="0">
                <a:solidFill>
                  <a:srgbClr val="F5F5F5"/>
                </a:solidFill>
                <a:effectLst>
                  <a:outerShdw blurRad="38100" dist="38100" dir="2700000" algn="ctr" rotWithShape="0">
                    <a:schemeClr val="tx1"/>
                  </a:outerShdw>
                </a:effectLst>
              </a:rPr>
              <a:t> in heaven as God's saving purposes are about to be accomplished. </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golden bowls full of incense</a:t>
            </a:r>
            <a:r>
              <a:rPr lang="en-US" sz="3600" dirty="0">
                <a:solidFill>
                  <a:srgbClr val="F5F5F5"/>
                </a:solidFill>
                <a:effectLst>
                  <a:outerShdw blurRad="38100" dist="38100" dir="2700000" algn="ctr" rotWithShape="0">
                    <a:schemeClr val="tx1"/>
                  </a:outerShdw>
                </a:effectLst>
              </a:rPr>
              <a:t>” are specifically identified as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prayers of the saints</a:t>
            </a:r>
            <a:r>
              <a:rPr lang="en-US" sz="3600" dirty="0">
                <a:solidFill>
                  <a:srgbClr val="F5F5F5"/>
                </a:solidFill>
                <a:effectLst>
                  <a:outerShdw blurRad="38100" dist="38100" dir="2700000" algn="ctr" rotWithShape="0">
                    <a:schemeClr val="tx1"/>
                  </a:outerShdw>
                </a:effectLst>
              </a:rPr>
              <a:t>”, echoing Psalm 141:2: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my prayer be counted as incense </a:t>
            </a:r>
            <a:r>
              <a:rPr lang="en-US" sz="3600" dirty="0">
                <a:solidFill>
                  <a:srgbClr val="F5F5F5"/>
                </a:solidFill>
                <a:effectLst>
                  <a:outerShdw blurRad="38100" dist="38100" dir="2700000" algn="ctr" rotWithShape="0">
                    <a:schemeClr val="tx1"/>
                  </a:outerShdw>
                </a:effectLst>
              </a:rPr>
              <a:t>[i.e., a pleasant scent]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 you</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These prayers likely include the cries of God's suffering people for deliverance and justice (cf. Rev. 6:10). </a:t>
            </a:r>
          </a:p>
          <a:p>
            <a:r>
              <a:rPr lang="en-US" sz="3600" dirty="0">
                <a:solidFill>
                  <a:srgbClr val="F5F5F5"/>
                </a:solidFill>
                <a:effectLst>
                  <a:outerShdw blurRad="38100" dist="38100" dir="2700000" algn="ctr" rotWithShape="0">
                    <a:schemeClr val="tx1"/>
                  </a:outerShdw>
                </a:effectLst>
              </a:rPr>
              <a:t>The vision assures believers that their prayers have not been forgotten but are brought before God and play a role in the unfolding of His redemptive plan.</a:t>
            </a:r>
          </a:p>
        </p:txBody>
      </p:sp>
    </p:spTree>
    <p:extLst>
      <p:ext uri="{BB962C8B-B14F-4D97-AF65-F5344CB8AC3E}">
        <p14:creationId xmlns:p14="http://schemas.microsoft.com/office/powerpoint/2010/main" val="4037750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1A9F20D-EA2D-C9BF-8E46-6039395DB9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C7C4FB-924C-4120-767A-C18CF0B13D75}"/>
              </a:ext>
            </a:extLst>
          </p:cNvPr>
          <p:cNvSpPr>
            <a:spLocks noGrp="1"/>
          </p:cNvSpPr>
          <p:nvPr>
            <p:ph type="title"/>
          </p:nvPr>
        </p:nvSpPr>
        <p:spPr>
          <a:xfrm>
            <a:off x="0" y="1"/>
            <a:ext cx="12226954" cy="725648"/>
          </a:xfrm>
        </p:spPr>
        <p:txBody>
          <a:bodyPr>
            <a:noAutofit/>
          </a:bodyPr>
          <a:lstStyle/>
          <a:p>
            <a:pPr algn="ctr"/>
            <a:r>
              <a:rPr lang="en-US" sz="6000" dirty="0">
                <a:solidFill>
                  <a:srgbClr val="F5F5F5"/>
                </a:solidFill>
                <a:effectLst>
                  <a:outerShdw blurRad="50800" dist="38100" dir="2700000" algn="tl" rotWithShape="0">
                    <a:prstClr val="black">
                      <a:alpha val="30000"/>
                    </a:prstClr>
                  </a:outerShdw>
                </a:effectLst>
                <a:latin typeface="+mn-lt"/>
              </a:rPr>
              <a:t>Introduction to Revelation 5</a:t>
            </a:r>
          </a:p>
        </p:txBody>
      </p:sp>
      <p:sp>
        <p:nvSpPr>
          <p:cNvPr id="2" name="Content Placeholder 1">
            <a:extLst>
              <a:ext uri="{FF2B5EF4-FFF2-40B4-BE49-F238E27FC236}">
                <a16:creationId xmlns:a16="http://schemas.microsoft.com/office/drawing/2014/main" id="{BC8A4730-150E-A5A4-161F-35B40868E172}"/>
              </a:ext>
            </a:extLst>
          </p:cNvPr>
          <p:cNvSpPr>
            <a:spLocks noGrp="1"/>
          </p:cNvSpPr>
          <p:nvPr>
            <p:ph idx="1"/>
          </p:nvPr>
        </p:nvSpPr>
        <p:spPr>
          <a:xfrm>
            <a:off x="305499" y="763398"/>
            <a:ext cx="11581002" cy="2079951"/>
          </a:xfrm>
        </p:spPr>
        <p:txBody>
          <a:bodyPr>
            <a:normAutofit/>
          </a:bodyPr>
          <a:lstStyle/>
          <a:p>
            <a:r>
              <a:rPr lang="en-US" sz="3200" dirty="0">
                <a:solidFill>
                  <a:srgbClr val="F5F5F5"/>
                </a:solidFill>
                <a:effectLst>
                  <a:outerShdw blurRad="50800" dist="38100" dir="2700000" algn="tl" rotWithShape="0">
                    <a:prstClr val="black">
                      <a:alpha val="30000"/>
                    </a:prstClr>
                  </a:outerShdw>
                </a:effectLst>
                <a:ea typeface="+mj-ea"/>
                <a:cs typeface="+mj-cs"/>
              </a:rPr>
              <a:t>Revelation 5 continues the throne-room vision that we looked at last week in chapter 4. </a:t>
            </a:r>
          </a:p>
          <a:p>
            <a:r>
              <a:rPr lang="en-US" sz="3200" dirty="0">
                <a:solidFill>
                  <a:srgbClr val="F5F5F5"/>
                </a:solidFill>
                <a:effectLst>
                  <a:outerShdw blurRad="50800" dist="38100" dir="2700000" algn="tl" rotWithShape="0">
                    <a:prstClr val="black">
                      <a:alpha val="30000"/>
                    </a:prstClr>
                  </a:outerShdw>
                </a:effectLst>
                <a:ea typeface="+mj-ea"/>
                <a:cs typeface="+mj-cs"/>
              </a:rPr>
              <a:t>It has been said that chapter 4 provides the </a:t>
            </a:r>
            <a:r>
              <a:rPr lang="en-US" sz="3200" b="1" i="1" dirty="0">
                <a:solidFill>
                  <a:srgbClr val="F5F5F5"/>
                </a:solidFill>
                <a:effectLst>
                  <a:outerShdw blurRad="50800" dist="38100" dir="2700000" algn="tl" rotWithShape="0">
                    <a:prstClr val="black">
                      <a:alpha val="30000"/>
                    </a:prstClr>
                  </a:outerShdw>
                </a:effectLst>
                <a:ea typeface="+mj-ea"/>
                <a:cs typeface="+mj-cs"/>
              </a:rPr>
              <a:t>setting</a:t>
            </a:r>
            <a:r>
              <a:rPr lang="en-US" sz="3200" dirty="0">
                <a:solidFill>
                  <a:srgbClr val="F5F5F5"/>
                </a:solidFill>
                <a:effectLst>
                  <a:outerShdw blurRad="50800" dist="38100" dir="2700000" algn="tl" rotWithShape="0">
                    <a:prstClr val="black">
                      <a:alpha val="30000"/>
                    </a:prstClr>
                  </a:outerShdw>
                </a:effectLst>
                <a:ea typeface="+mj-ea"/>
                <a:cs typeface="+mj-cs"/>
              </a:rPr>
              <a:t>, while chapter 5 introduces the </a:t>
            </a:r>
            <a:r>
              <a:rPr lang="en-US" sz="3200" b="1" i="1" dirty="0">
                <a:solidFill>
                  <a:srgbClr val="F5F5F5"/>
                </a:solidFill>
                <a:effectLst>
                  <a:outerShdw blurRad="50800" dist="38100" dir="2700000" algn="tl" rotWithShape="0">
                    <a:prstClr val="black">
                      <a:alpha val="30000"/>
                    </a:prstClr>
                  </a:outerShdw>
                </a:effectLst>
                <a:ea typeface="+mj-ea"/>
                <a:cs typeface="+mj-cs"/>
              </a:rPr>
              <a:t>drama</a:t>
            </a:r>
            <a:r>
              <a:rPr lang="en-US" sz="3200" dirty="0">
                <a:solidFill>
                  <a:srgbClr val="F5F5F5"/>
                </a:solidFill>
                <a:effectLst>
                  <a:outerShdw blurRad="50800" dist="38100" dir="2700000" algn="tl" rotWithShape="0">
                    <a:prstClr val="black">
                      <a:alpha val="30000"/>
                    </a:prstClr>
                  </a:outerShdw>
                </a:effectLst>
                <a:ea typeface="+mj-ea"/>
                <a:cs typeface="+mj-cs"/>
              </a:rPr>
              <a:t> in this throne-room scene: </a:t>
            </a:r>
          </a:p>
        </p:txBody>
      </p:sp>
      <p:graphicFrame>
        <p:nvGraphicFramePr>
          <p:cNvPr id="3" name="Table 2">
            <a:extLst>
              <a:ext uri="{FF2B5EF4-FFF2-40B4-BE49-F238E27FC236}">
                <a16:creationId xmlns:a16="http://schemas.microsoft.com/office/drawing/2014/main" id="{7D52A4FD-B4D4-2149-5C77-E78323F80BB8}"/>
              </a:ext>
            </a:extLst>
          </p:cNvPr>
          <p:cNvGraphicFramePr>
            <a:graphicFrameLocks noGrp="1"/>
          </p:cNvGraphicFramePr>
          <p:nvPr>
            <p:extLst>
              <p:ext uri="{D42A27DB-BD31-4B8C-83A1-F6EECF244321}">
                <p14:modId xmlns:p14="http://schemas.microsoft.com/office/powerpoint/2010/main" val="3204950309"/>
              </p:ext>
            </p:extLst>
          </p:nvPr>
        </p:nvGraphicFramePr>
        <p:xfrm>
          <a:off x="1600926" y="2883936"/>
          <a:ext cx="4064000" cy="375241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37256177"/>
                    </a:ext>
                  </a:extLst>
                </a:gridCol>
              </a:tblGrid>
              <a:tr h="572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FFD700"/>
                          </a:solidFill>
                          <a:effectLst>
                            <a:outerShdw blurRad="50800" dist="38100" dir="2700000" algn="tl" rotWithShape="0">
                              <a:prstClr val="black">
                                <a:alpha val="30000"/>
                              </a:prstClr>
                            </a:outerShdw>
                          </a:effectLst>
                          <a:latin typeface="+mn-lt"/>
                          <a:ea typeface="+mn-ea"/>
                          <a:cs typeface="+mn-cs"/>
                        </a:rPr>
                        <a:t>Chapter 4</a:t>
                      </a:r>
                    </a:p>
                  </a:txBody>
                  <a:tcPr/>
                </a:tc>
                <a:extLst>
                  <a:ext uri="{0D108BD9-81ED-4DB2-BD59-A6C34878D82A}">
                    <a16:rowId xmlns:a16="http://schemas.microsoft.com/office/drawing/2014/main" val="3704762479"/>
                  </a:ext>
                </a:extLst>
              </a:tr>
              <a:tr h="3173291">
                <a:tc>
                  <a:txBody>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a throne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stood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elders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sitting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lamps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burning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creatures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having</a:t>
                      </a: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 eyes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creatures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saying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elders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worshiping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endParaRPr>
                    </a:p>
                    <a:p>
                      <a:endParaRPr lang="en-US" sz="2000" dirty="0"/>
                    </a:p>
                  </a:txBody>
                  <a:tcPr/>
                </a:tc>
                <a:extLst>
                  <a:ext uri="{0D108BD9-81ED-4DB2-BD59-A6C34878D82A}">
                    <a16:rowId xmlns:a16="http://schemas.microsoft.com/office/drawing/2014/main" val="4075201429"/>
                  </a:ext>
                </a:extLst>
              </a:tr>
            </a:tbl>
          </a:graphicData>
        </a:graphic>
      </p:graphicFrame>
      <p:graphicFrame>
        <p:nvGraphicFramePr>
          <p:cNvPr id="5" name="Table 4">
            <a:extLst>
              <a:ext uri="{FF2B5EF4-FFF2-40B4-BE49-F238E27FC236}">
                <a16:creationId xmlns:a16="http://schemas.microsoft.com/office/drawing/2014/main" id="{6C0242EE-430D-10C6-BA25-7F6793EADB19}"/>
              </a:ext>
            </a:extLst>
          </p:cNvPr>
          <p:cNvGraphicFramePr>
            <a:graphicFrameLocks noGrp="1"/>
          </p:cNvGraphicFramePr>
          <p:nvPr>
            <p:extLst>
              <p:ext uri="{D42A27DB-BD31-4B8C-83A1-F6EECF244321}">
                <p14:modId xmlns:p14="http://schemas.microsoft.com/office/powerpoint/2010/main" val="2056086283"/>
              </p:ext>
            </p:extLst>
          </p:nvPr>
        </p:nvGraphicFramePr>
        <p:xfrm>
          <a:off x="5664926" y="2881098"/>
          <a:ext cx="4064000" cy="374853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1962583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FFD700"/>
                          </a:solidFill>
                          <a:effectLst>
                            <a:outerShdw blurRad="50800" dist="38100" dir="2700000" algn="tl" rotWithShape="0">
                              <a:prstClr val="black">
                                <a:alpha val="30000"/>
                              </a:prstClr>
                            </a:outerShdw>
                          </a:effectLst>
                          <a:latin typeface="+mn-lt"/>
                          <a:ea typeface="+mn-ea"/>
                          <a:cs typeface="+mn-cs"/>
                        </a:rPr>
                        <a:t>Chapter 5</a:t>
                      </a:r>
                    </a:p>
                  </a:txBody>
                  <a:tcPr/>
                </a:tc>
                <a:extLst>
                  <a:ext uri="{0D108BD9-81ED-4DB2-BD59-A6C34878D82A}">
                    <a16:rowId xmlns:a16="http://schemas.microsoft.com/office/drawing/2014/main" val="3704762479"/>
                  </a:ext>
                </a:extLst>
              </a:tr>
              <a:tr h="370840">
                <a:tc>
                  <a:txBody>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John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sees</a:t>
                      </a: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 a scroll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a mighty angel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proclaims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no one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is able </a:t>
                      </a: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to open 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John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weeps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an elder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speaks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the Lamb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comes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He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takes</a:t>
                      </a: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 the scroll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heaven </a:t>
                      </a:r>
                      <a:r>
                        <a:rPr kumimoji="0" lang="en-US" sz="2400" b="1" i="1"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erupts</a:t>
                      </a:r>
                      <a:r>
                        <a:rPr kumimoji="0" lang="en-US" sz="2400" b="0" i="0" u="none" strike="noStrike" kern="1200" cap="none" spc="0" normalizeH="0" baseline="0" noProof="0" dirty="0">
                          <a:ln>
                            <a:noFill/>
                          </a:ln>
                          <a:solidFill>
                            <a:schemeClr val="tx1"/>
                          </a:solidFill>
                          <a:effectLst>
                            <a:outerShdw blurRad="50800" dist="38100" dir="2700000" algn="tl" rotWithShape="0">
                              <a:prstClr val="black">
                                <a:alpha val="30000"/>
                              </a:prstClr>
                            </a:outerShdw>
                          </a:effectLst>
                          <a:uLnTx/>
                          <a:uFillTx/>
                          <a:latin typeface="+mn-lt"/>
                          <a:ea typeface="+mn-ea"/>
                          <a:cs typeface="+mn-cs"/>
                        </a:rPr>
                        <a:t> in worship</a:t>
                      </a:r>
                    </a:p>
                  </a:txBody>
                  <a:tcPr/>
                </a:tc>
                <a:extLst>
                  <a:ext uri="{0D108BD9-81ED-4DB2-BD59-A6C34878D82A}">
                    <a16:rowId xmlns:a16="http://schemas.microsoft.com/office/drawing/2014/main" val="4075201429"/>
                  </a:ext>
                </a:extLst>
              </a:tr>
            </a:tbl>
          </a:graphicData>
        </a:graphic>
      </p:graphicFrame>
    </p:spTree>
    <p:extLst>
      <p:ext uri="{BB962C8B-B14F-4D97-AF65-F5344CB8AC3E}">
        <p14:creationId xmlns:p14="http://schemas.microsoft.com/office/powerpoint/2010/main" val="2371415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15BD277-0F74-C4C3-8DF9-ADB0514217C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CED6AF6-F9BA-FD9C-983D-E6A80ADEB21C}"/>
              </a:ext>
            </a:extLst>
          </p:cNvPr>
          <p:cNvSpPr>
            <a:spLocks noGrp="1"/>
          </p:cNvSpPr>
          <p:nvPr>
            <p:ph type="title"/>
          </p:nvPr>
        </p:nvSpPr>
        <p:spPr>
          <a:xfrm>
            <a:off x="0" y="-1"/>
            <a:ext cx="12192000" cy="143871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sang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song</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“Worthy are you to take the scroll and to open its seals, for you were slain, and by your blood you ransomed people for God from every tribe and language and people and nation,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have made them a kingdom and priests to our God, and they shall reign on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51DE822-3BF3-5309-93D4-3F227D83321E}"/>
              </a:ext>
            </a:extLst>
          </p:cNvPr>
          <p:cNvSpPr>
            <a:spLocks noGrp="1"/>
          </p:cNvSpPr>
          <p:nvPr>
            <p:ph idx="1"/>
          </p:nvPr>
        </p:nvSpPr>
        <p:spPr>
          <a:xfrm>
            <a:off x="339754" y="1644243"/>
            <a:ext cx="11530668" cy="5058562"/>
          </a:xfrm>
        </p:spPr>
        <p:txBody>
          <a:bodyPr>
            <a:normAutofit fontScale="92500" lnSpcReduction="20000"/>
          </a:bodyPr>
          <a:lstStyle/>
          <a:p>
            <a:r>
              <a:rPr lang="en-US" sz="3600" dirty="0">
                <a:solidFill>
                  <a:srgbClr val="F5F5F5"/>
                </a:solidFill>
                <a:effectLst>
                  <a:outerShdw blurRad="38100" dist="38100" dir="2700000" algn="ctr" rotWithShape="0">
                    <a:schemeClr val="tx1"/>
                  </a:outerShdw>
                </a:effectLst>
              </a:rPr>
              <a:t>The elders and living creatures erupt into 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song</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In Old Testament tradition, 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song</a:t>
            </a:r>
            <a:r>
              <a:rPr lang="en-US" sz="3600" dirty="0">
                <a:solidFill>
                  <a:srgbClr val="F5F5F5"/>
                </a:solidFill>
                <a:effectLst>
                  <a:outerShdw blurRad="38100" dist="38100" dir="2700000" algn="ctr" rotWithShape="0">
                    <a:schemeClr val="tx1"/>
                  </a:outerShdw>
                </a:effectLst>
              </a:rPr>
              <a:t>” is sung when God executes a fresh, historical act of deliverance. (Ps. 33:3; Isaiah 42:10) </a:t>
            </a:r>
          </a:p>
          <a:p>
            <a:r>
              <a:rPr lang="en-US" sz="3600" dirty="0">
                <a:solidFill>
                  <a:srgbClr val="F5F5F5"/>
                </a:solidFill>
                <a:effectLst>
                  <a:outerShdw blurRad="38100" dist="38100" dir="2700000" algn="ctr" rotWithShape="0">
                    <a:schemeClr val="tx1"/>
                  </a:outerShdw>
                </a:effectLst>
              </a:rPr>
              <a:t>Here,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song</a:t>
            </a:r>
            <a:r>
              <a:rPr lang="en-US" sz="3600" dirty="0">
                <a:solidFill>
                  <a:srgbClr val="F5F5F5"/>
                </a:solidFill>
                <a:effectLst>
                  <a:outerShdw blurRad="38100" dist="38100" dir="2700000" algn="ctr" rotWithShape="0">
                    <a:schemeClr val="tx1"/>
                  </a:outerShdw>
                </a:effectLst>
              </a:rPr>
              <a:t>” celebrates the ultimate deliverance accomplished through the Lamb's sacrificial death and atonement. </a:t>
            </a:r>
          </a:p>
          <a:p>
            <a:r>
              <a:rPr lang="en-US" sz="3600" dirty="0">
                <a:solidFill>
                  <a:srgbClr val="F5F5F5"/>
                </a:solidFill>
                <a:effectLst>
                  <a:outerShdw blurRad="38100" dist="38100" dir="2700000" algn="ctr" rotWithShape="0">
                    <a:schemeClr val="tx1"/>
                  </a:outerShdw>
                </a:effectLst>
              </a:rPr>
              <a:t>The text provides four core dimensions of this atonement. It is a:  </a:t>
            </a:r>
          </a:p>
          <a:p>
            <a:pPr lvl="1"/>
            <a:r>
              <a:rPr lang="en-US" sz="3200" b="1" i="1" dirty="0">
                <a:solidFill>
                  <a:srgbClr val="F5F5F5"/>
                </a:solidFill>
                <a:effectLst>
                  <a:outerShdw blurRad="38100" dist="38100" dir="2700000" algn="ctr" rotWithShape="0">
                    <a:schemeClr val="tx1"/>
                  </a:outerShdw>
                </a:effectLst>
              </a:rPr>
              <a:t>Bloody</a:t>
            </a:r>
            <a:r>
              <a:rPr lang="en-US" sz="3200" dirty="0">
                <a:solidFill>
                  <a:srgbClr val="F5F5F5"/>
                </a:solidFill>
                <a:effectLst>
                  <a:outerShdw blurRad="38100" dist="38100" dir="2700000" algn="ctr" rotWithShape="0">
                    <a:schemeClr val="tx1"/>
                  </a:outerShdw>
                </a:effectLst>
              </a:rPr>
              <a:t> Atonement: </a:t>
            </a:r>
          </a:p>
          <a:p>
            <a:pPr lvl="1"/>
            <a:r>
              <a:rPr lang="en-US" sz="3200" b="1" i="1" dirty="0">
                <a:solidFill>
                  <a:srgbClr val="F5F5F5"/>
                </a:solidFill>
                <a:effectLst>
                  <a:outerShdw blurRad="38100" dist="38100" dir="2700000" algn="ctr" rotWithShape="0">
                    <a:schemeClr val="tx1"/>
                  </a:outerShdw>
                </a:effectLst>
              </a:rPr>
              <a:t>Broad</a:t>
            </a:r>
            <a:r>
              <a:rPr lang="en-US" sz="3200" dirty="0">
                <a:solidFill>
                  <a:srgbClr val="F5F5F5"/>
                </a:solidFill>
                <a:effectLst>
                  <a:outerShdw blurRad="38100" dist="38100" dir="2700000" algn="ctr" rotWithShape="0">
                    <a:schemeClr val="tx1"/>
                  </a:outerShdw>
                </a:effectLst>
              </a:rPr>
              <a:t> Atonement: </a:t>
            </a:r>
          </a:p>
          <a:p>
            <a:pPr lvl="1"/>
            <a:r>
              <a:rPr lang="en-US" sz="3200" b="1" i="1" dirty="0">
                <a:solidFill>
                  <a:srgbClr val="F5F5F5"/>
                </a:solidFill>
                <a:effectLst>
                  <a:outerShdw blurRad="38100" dist="38100" dir="2700000" algn="ctr" rotWithShape="0">
                    <a:schemeClr val="tx1"/>
                  </a:outerShdw>
                </a:effectLst>
              </a:rPr>
              <a:t>Purposeful</a:t>
            </a:r>
            <a:r>
              <a:rPr lang="en-US" sz="3200" dirty="0">
                <a:solidFill>
                  <a:srgbClr val="F5F5F5"/>
                </a:solidFill>
                <a:effectLst>
                  <a:outerShdw blurRad="38100" dist="38100" dir="2700000" algn="ctr" rotWithShape="0">
                    <a:schemeClr val="tx1"/>
                  </a:outerShdw>
                </a:effectLst>
              </a:rPr>
              <a:t> Atonement: </a:t>
            </a:r>
          </a:p>
          <a:p>
            <a:pPr lvl="1"/>
            <a:r>
              <a:rPr lang="en-US" sz="3200" b="1" i="1" dirty="0">
                <a:solidFill>
                  <a:srgbClr val="F5F5F5"/>
                </a:solidFill>
                <a:effectLst>
                  <a:outerShdw blurRad="38100" dist="38100" dir="2700000" algn="ctr" rotWithShape="0">
                    <a:schemeClr val="tx1"/>
                  </a:outerShdw>
                </a:effectLst>
              </a:rPr>
              <a:t>Triumphant</a:t>
            </a:r>
            <a:r>
              <a:rPr lang="en-US" sz="3200" dirty="0">
                <a:solidFill>
                  <a:srgbClr val="F5F5F5"/>
                </a:solidFill>
                <a:effectLst>
                  <a:outerShdw blurRad="38100" dist="38100" dir="2700000" algn="ctr" rotWithShape="0">
                    <a:schemeClr val="tx1"/>
                  </a:outerShdw>
                </a:effectLst>
              </a:rPr>
              <a:t> Atonement: </a:t>
            </a:r>
          </a:p>
        </p:txBody>
      </p:sp>
    </p:spTree>
    <p:extLst>
      <p:ext uri="{BB962C8B-B14F-4D97-AF65-F5344CB8AC3E}">
        <p14:creationId xmlns:p14="http://schemas.microsoft.com/office/powerpoint/2010/main" val="2180364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FFA039F-9AC7-F6D8-6709-685C1ADA254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08FDE16-666D-9131-A8B2-29B9C65C96DC}"/>
              </a:ext>
            </a:extLst>
          </p:cNvPr>
          <p:cNvSpPr>
            <a:spLocks noGrp="1"/>
          </p:cNvSpPr>
          <p:nvPr>
            <p:ph type="title"/>
          </p:nvPr>
        </p:nvSpPr>
        <p:spPr>
          <a:xfrm>
            <a:off x="0" y="-1"/>
            <a:ext cx="12192000" cy="132126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sang a new song, saying, “Worthy are you to take the scroll and to open its seals, for you were slain,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your blood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ransomed people for God from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tribe and language and people and nation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have made them a kingdom and priests to our God, and they shall reign on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AC8ADC1-12A3-6494-EF83-B581FCB71AE7}"/>
              </a:ext>
            </a:extLst>
          </p:cNvPr>
          <p:cNvSpPr>
            <a:spLocks noGrp="1"/>
          </p:cNvSpPr>
          <p:nvPr>
            <p:ph idx="1"/>
          </p:nvPr>
        </p:nvSpPr>
        <p:spPr>
          <a:xfrm>
            <a:off x="184557" y="1560351"/>
            <a:ext cx="11811699" cy="5230539"/>
          </a:xfrm>
        </p:spPr>
        <p:txBody>
          <a:bodyPr>
            <a:normAutofit fontScale="85000" lnSpcReduction="20000"/>
          </a:bodyPr>
          <a:lstStyle/>
          <a:p>
            <a:r>
              <a:rPr lang="en-US" sz="3600" dirty="0">
                <a:solidFill>
                  <a:srgbClr val="FFD700"/>
                </a:solidFill>
                <a:effectLst>
                  <a:outerShdw blurRad="38100" dist="38100" dir="2700000" algn="ctr" rotWithShape="0">
                    <a:schemeClr val="tx1"/>
                  </a:outerShdw>
                </a:effectLst>
              </a:rPr>
              <a:t>Bloody Atonement: </a:t>
            </a:r>
          </a:p>
          <a:p>
            <a:pPr lvl="1"/>
            <a:r>
              <a:rPr lang="en-US" sz="3200" dirty="0">
                <a:solidFill>
                  <a:srgbClr val="F5F5F5"/>
                </a:solidFill>
                <a:effectLst>
                  <a:outerShdw blurRad="38100" dist="38100" dir="2700000" algn="ctr" rotWithShape="0">
                    <a:schemeClr val="tx1"/>
                  </a:outerShdw>
                </a:effectLst>
              </a:rPr>
              <a:t>The Lamb is worthy because He was slain, purchasing humanity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your blood</a:t>
            </a:r>
            <a:r>
              <a:rPr lang="en-US" sz="3200" dirty="0">
                <a:solidFill>
                  <a:srgbClr val="F5F5F5"/>
                </a:solidFill>
                <a:effectLst>
                  <a:outerShdw blurRad="38100" dist="38100" dir="2700000" algn="ctr" rotWithShape="0">
                    <a:schemeClr val="tx1"/>
                  </a:outerShdw>
                </a:effectLst>
              </a:rPr>
              <a:t>” . </a:t>
            </a:r>
          </a:p>
          <a:p>
            <a:pPr lvl="1"/>
            <a:r>
              <a:rPr lang="en-US" sz="3200" dirty="0">
                <a:solidFill>
                  <a:srgbClr val="F5F5F5"/>
                </a:solidFill>
                <a:effectLst>
                  <a:outerShdw blurRad="38100" dist="38100" dir="2700000" algn="ctr" rotWithShape="0">
                    <a:schemeClr val="tx1"/>
                  </a:outerShdw>
                </a:effectLst>
              </a:rPr>
              <a:t>The biblical use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blood</a:t>
            </a:r>
            <a:r>
              <a:rPr lang="en-US" sz="3200" dirty="0">
                <a:solidFill>
                  <a:srgbClr val="F5F5F5"/>
                </a:solidFill>
                <a:effectLst>
                  <a:outerShdw blurRad="38100" dist="38100" dir="2700000" algn="ctr" rotWithShape="0">
                    <a:schemeClr val="tx1"/>
                  </a:outerShdw>
                </a:effectLst>
              </a:rPr>
              <a:t>” does not imply a mystical fluid, but rather denotes a life violently, sacrificially, and substitutionally ended in place of the guilty (Lev. 17:11) . </a:t>
            </a:r>
          </a:p>
          <a:p>
            <a:pPr lvl="1"/>
            <a:r>
              <a:rPr lang="en-US" sz="3200" dirty="0">
                <a:solidFill>
                  <a:srgbClr val="F5F5F5"/>
                </a:solidFill>
                <a:effectLst>
                  <a:outerShdw blurRad="38100" dist="38100" dir="2700000" algn="ctr" rotWithShape="0">
                    <a:schemeClr val="tx1"/>
                  </a:outerShdw>
                </a:effectLst>
              </a:rPr>
              <a:t>This encompasses both liberation from the bondage of sin and appeasing God's wrath to grant forgiveness.  </a:t>
            </a:r>
          </a:p>
          <a:p>
            <a:r>
              <a:rPr lang="en-US" sz="3600" dirty="0">
                <a:solidFill>
                  <a:srgbClr val="FFD700"/>
                </a:solidFill>
                <a:effectLst>
                  <a:outerShdw blurRad="38100" dist="38100" dir="2700000" algn="ctr" rotWithShape="0">
                    <a:schemeClr val="tx1"/>
                  </a:outerShdw>
                </a:effectLst>
              </a:rPr>
              <a:t>Broad Atonement: </a:t>
            </a:r>
          </a:p>
          <a:p>
            <a:pPr lvl="1"/>
            <a:r>
              <a:rPr lang="en-US" sz="3200" dirty="0">
                <a:solidFill>
                  <a:srgbClr val="F5F5F5"/>
                </a:solidFill>
                <a:effectLst>
                  <a:outerShdw blurRad="38100" dist="38100" dir="2700000" algn="ctr" rotWithShape="0">
                    <a:schemeClr val="tx1"/>
                  </a:outerShdw>
                </a:effectLst>
              </a:rPr>
              <a:t>The Lamb’s sacrifice purchased people from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tribe and language and people and nation</a:t>
            </a:r>
            <a:r>
              <a:rPr lang="en-US" sz="3200" dirty="0">
                <a:solidFill>
                  <a:srgbClr val="F5F5F5"/>
                </a:solidFill>
                <a:effectLst>
                  <a:outerShdw blurRad="38100" dist="38100" dir="2700000" algn="ctr" rotWithShape="0">
                    <a:schemeClr val="tx1"/>
                  </a:outerShdw>
                </a:effectLst>
              </a:rPr>
              <a:t>”. </a:t>
            </a:r>
          </a:p>
          <a:p>
            <a:pPr lvl="1"/>
            <a:r>
              <a:rPr lang="en-US" sz="3200" dirty="0">
                <a:solidFill>
                  <a:srgbClr val="F5F5F5"/>
                </a:solidFill>
                <a:effectLst>
                  <a:outerShdw blurRad="38100" dist="38100" dir="2700000" algn="ctr" rotWithShape="0">
                    <a:schemeClr val="tx1"/>
                  </a:outerShdw>
                </a:effectLst>
              </a:rPr>
              <a:t>This fourfold phrase occurs </a:t>
            </a:r>
            <a:r>
              <a:rPr lang="en-US" sz="3200" b="1" i="1" dirty="0">
                <a:solidFill>
                  <a:srgbClr val="F5F5F5"/>
                </a:solidFill>
                <a:effectLst>
                  <a:outerShdw blurRad="38100" dist="38100" dir="2700000" algn="ctr" rotWithShape="0">
                    <a:schemeClr val="tx1"/>
                  </a:outerShdw>
                </a:effectLst>
              </a:rPr>
              <a:t>seven times </a:t>
            </a:r>
            <a:r>
              <a:rPr lang="en-US" sz="3200" dirty="0">
                <a:solidFill>
                  <a:srgbClr val="F5F5F5"/>
                </a:solidFill>
                <a:effectLst>
                  <a:outerShdw blurRad="38100" dist="38100" dir="2700000" algn="ctr" rotWithShape="0">
                    <a:schemeClr val="tx1"/>
                  </a:outerShdw>
                </a:effectLst>
              </a:rPr>
              <a:t>in the book of Revelation, signifying global completeness. </a:t>
            </a:r>
          </a:p>
          <a:p>
            <a:pPr lvl="1"/>
            <a:r>
              <a:rPr lang="en-US" sz="3200" dirty="0">
                <a:solidFill>
                  <a:srgbClr val="F5F5F5"/>
                </a:solidFill>
                <a:effectLst>
                  <a:outerShdw blurRad="38100" dist="38100" dir="2700000" algn="ctr" rotWithShape="0">
                    <a:schemeClr val="tx1"/>
                  </a:outerShdw>
                </a:effectLst>
              </a:rPr>
              <a:t>It also fulfills God's ancient covenant promise to Abraham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peoples on earth will be blessed</a:t>
            </a:r>
            <a:r>
              <a:rPr lang="en-US" sz="3200" dirty="0">
                <a:solidFill>
                  <a:srgbClr val="F5F5F5"/>
                </a:solidFill>
                <a:effectLst>
                  <a:outerShdw blurRad="38100" dist="38100" dir="2700000" algn="ctr" rotWithShape="0">
                    <a:schemeClr val="tx1"/>
                  </a:outerShdw>
                </a:effectLst>
              </a:rPr>
              <a:t>” through him (Gen 12:3).  </a:t>
            </a:r>
          </a:p>
        </p:txBody>
      </p:sp>
    </p:spTree>
    <p:extLst>
      <p:ext uri="{BB962C8B-B14F-4D97-AF65-F5344CB8AC3E}">
        <p14:creationId xmlns:p14="http://schemas.microsoft.com/office/powerpoint/2010/main" val="2605089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D6A83FA-8FDB-98BC-E704-AD2E3D54DC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9D18F0D-DC78-6A55-7F09-D04650863328}"/>
              </a:ext>
            </a:extLst>
          </p:cNvPr>
          <p:cNvSpPr>
            <a:spLocks noGrp="1"/>
          </p:cNvSpPr>
          <p:nvPr>
            <p:ph type="title"/>
          </p:nvPr>
        </p:nvSpPr>
        <p:spPr>
          <a:xfrm>
            <a:off x="0" y="-1"/>
            <a:ext cx="12192000" cy="143871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sang a new song, saying, “Worthy are you to take the scroll and to open its seals, for you were slain, and by your blood you ransomed people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God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every tribe and language and people and nation,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have made them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priests to our God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shall reign on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65253A7-025F-141E-A4BE-BFF06980BE4B}"/>
              </a:ext>
            </a:extLst>
          </p:cNvPr>
          <p:cNvSpPr>
            <a:spLocks noGrp="1"/>
          </p:cNvSpPr>
          <p:nvPr>
            <p:ph idx="1"/>
          </p:nvPr>
        </p:nvSpPr>
        <p:spPr>
          <a:xfrm>
            <a:off x="339754" y="1556158"/>
            <a:ext cx="11530668" cy="5146647"/>
          </a:xfrm>
        </p:spPr>
        <p:txBody>
          <a:bodyPr>
            <a:normAutofit lnSpcReduction="10000"/>
          </a:bodyPr>
          <a:lstStyle/>
          <a:p>
            <a:r>
              <a:rPr lang="en-US" sz="4000" dirty="0">
                <a:solidFill>
                  <a:srgbClr val="FFD700"/>
                </a:solidFill>
                <a:effectLst>
                  <a:outerShdw blurRad="38100" dist="38100" dir="2700000" algn="ctr" rotWithShape="0">
                    <a:schemeClr val="tx1"/>
                  </a:outerShdw>
                </a:effectLst>
              </a:rPr>
              <a:t>Purposeful Atonement: </a:t>
            </a:r>
          </a:p>
          <a:p>
            <a:pPr lvl="1"/>
            <a:r>
              <a:rPr lang="en-US" sz="3600" dirty="0">
                <a:solidFill>
                  <a:srgbClr val="F5F5F5"/>
                </a:solidFill>
                <a:effectLst>
                  <a:outerShdw blurRad="38100" dist="38100" dir="2700000" algn="ctr" rotWithShape="0">
                    <a:schemeClr val="tx1"/>
                  </a:outerShdw>
                </a:effectLst>
              </a:rPr>
              <a:t>Believers are not simply saved </a:t>
            </a:r>
            <a:r>
              <a:rPr lang="en-US" sz="3600" b="1" i="1" dirty="0">
                <a:solidFill>
                  <a:srgbClr val="F5F5F5"/>
                </a:solidFill>
                <a:effectLst>
                  <a:outerShdw blurRad="38100" dist="38100" dir="2700000" algn="ctr" rotWithShape="0">
                    <a:schemeClr val="tx1"/>
                  </a:outerShdw>
                </a:effectLst>
              </a:rPr>
              <a:t>from sin</a:t>
            </a:r>
            <a:r>
              <a:rPr lang="en-US" sz="3600" dirty="0">
                <a:solidFill>
                  <a:srgbClr val="F5F5F5"/>
                </a:solidFill>
                <a:effectLst>
                  <a:outerShdw blurRad="38100" dist="38100" dir="2700000" algn="ctr" rotWithShape="0">
                    <a:schemeClr val="tx1"/>
                  </a:outerShdw>
                </a:effectLst>
              </a:rPr>
              <a:t>; they are purchased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God</a:t>
            </a:r>
            <a:r>
              <a:rPr lang="en-US" sz="3600" dirty="0">
                <a:solidFill>
                  <a:srgbClr val="F5F5F5"/>
                </a:solidFill>
                <a:effectLst>
                  <a:outerShdw blurRad="38100" dist="38100" dir="2700000" algn="ctr" rotWithShape="0">
                    <a:schemeClr val="tx1"/>
                  </a:outerShdw>
                </a:effectLst>
              </a:rPr>
              <a:t>”.  </a:t>
            </a:r>
          </a:p>
          <a:p>
            <a:pPr lvl="1"/>
            <a:r>
              <a:rPr lang="en-US" sz="3600" dirty="0">
                <a:solidFill>
                  <a:srgbClr val="F5F5F5"/>
                </a:solidFill>
                <a:effectLst>
                  <a:outerShdw blurRad="38100" dist="38100" dir="2700000" algn="ctr" rotWithShape="0">
                    <a:schemeClr val="tx1"/>
                  </a:outerShdw>
                </a:effectLst>
              </a:rPr>
              <a:t>Redemption from sin doesn’t mean you can go on and do things </a:t>
            </a:r>
            <a:r>
              <a:rPr lang="en-US" sz="3600" b="1" i="1" dirty="0">
                <a:solidFill>
                  <a:srgbClr val="F5F5F5"/>
                </a:solidFill>
                <a:effectLst>
                  <a:outerShdw blurRad="38100" dist="38100" dir="2700000" algn="ctr" rotWithShape="0">
                    <a:schemeClr val="tx1"/>
                  </a:outerShdw>
                </a:effectLst>
              </a:rPr>
              <a:t>your</a:t>
            </a:r>
            <a:r>
              <a:rPr lang="en-US" sz="3600" dirty="0">
                <a:solidFill>
                  <a:srgbClr val="F5F5F5"/>
                </a:solidFill>
                <a:effectLst>
                  <a:outerShdw blurRad="38100" dist="38100" dir="2700000" algn="ctr" rotWithShape="0">
                    <a:schemeClr val="tx1"/>
                  </a:outerShdw>
                </a:effectLst>
              </a:rPr>
              <a:t> way, because if you’re still doing things your way, then you’re still in sin! </a:t>
            </a:r>
          </a:p>
          <a:p>
            <a:pPr lvl="1"/>
            <a:r>
              <a:rPr lang="en-US" sz="3600" dirty="0">
                <a:solidFill>
                  <a:srgbClr val="F5F5F5"/>
                </a:solidFill>
                <a:effectLst>
                  <a:outerShdw blurRad="38100" dist="38100" dir="2700000" algn="ctr" rotWithShape="0">
                    <a:schemeClr val="tx1"/>
                  </a:outerShdw>
                </a:effectLst>
              </a:rPr>
              <a:t>The very nature of being redeemed from sin is that you’re redeemed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God</a:t>
            </a:r>
            <a:r>
              <a:rPr lang="en-US" sz="3600" dirty="0">
                <a:solidFill>
                  <a:srgbClr val="F5F5F5"/>
                </a:solidFill>
                <a:effectLst>
                  <a:outerShdw blurRad="38100" dist="38100" dir="2700000" algn="ctr" rotWithShape="0">
                    <a:schemeClr val="tx1"/>
                  </a:outerShdw>
                </a:effectLst>
              </a:rPr>
              <a:t>”.</a:t>
            </a:r>
          </a:p>
          <a:p>
            <a:pPr lvl="1"/>
            <a:r>
              <a:rPr lang="en-US" sz="3600" dirty="0">
                <a:solidFill>
                  <a:srgbClr val="F5F5F5"/>
                </a:solidFill>
                <a:effectLst>
                  <a:outerShdw blurRad="38100" dist="38100" dir="2700000" algn="ctr" rotWithShape="0">
                    <a:schemeClr val="tx1"/>
                  </a:outerShdw>
                </a:effectLst>
              </a:rPr>
              <a:t>We are redeemed so that we can now </a:t>
            </a:r>
            <a:r>
              <a:rPr lang="en-US" sz="3600" b="1" i="1" dirty="0">
                <a:solidFill>
                  <a:srgbClr val="F5F5F5"/>
                </a:solidFill>
                <a:effectLst>
                  <a:outerShdw blurRad="38100" dist="38100" dir="2700000" algn="ctr" rotWithShape="0">
                    <a:schemeClr val="tx1"/>
                  </a:outerShdw>
                </a:effectLst>
              </a:rPr>
              <a:t>serve</a:t>
            </a:r>
            <a:r>
              <a:rPr lang="en-US" sz="3600" dirty="0">
                <a:solidFill>
                  <a:srgbClr val="F5F5F5"/>
                </a:solidFill>
                <a:effectLst>
                  <a:outerShdw blurRad="38100" dist="38100" dir="2700000" algn="ctr" rotWithShape="0">
                    <a:schemeClr val="tx1"/>
                  </a:outerShdw>
                </a:effectLst>
              </a:rPr>
              <a:t> God in the way that </a:t>
            </a:r>
            <a:r>
              <a:rPr lang="en-US" sz="3600" b="1" i="1" dirty="0">
                <a:solidFill>
                  <a:srgbClr val="F5F5F5"/>
                </a:solidFill>
                <a:effectLst>
                  <a:outerShdw blurRad="38100" dist="38100" dir="2700000" algn="ctr" rotWithShape="0">
                    <a:schemeClr val="tx1"/>
                  </a:outerShdw>
                </a:effectLst>
              </a:rPr>
              <a:t>he</a:t>
            </a:r>
            <a:r>
              <a:rPr lang="en-US" sz="3600" dirty="0">
                <a:solidFill>
                  <a:srgbClr val="F5F5F5"/>
                </a:solidFill>
                <a:effectLst>
                  <a:outerShdw blurRad="38100" dist="38100" dir="2700000" algn="ctr" rotWithShape="0">
                    <a:schemeClr val="tx1"/>
                  </a:outerShdw>
                </a:effectLst>
              </a:rPr>
              <a:t> requires.</a:t>
            </a:r>
          </a:p>
        </p:txBody>
      </p:sp>
    </p:spTree>
    <p:extLst>
      <p:ext uri="{BB962C8B-B14F-4D97-AF65-F5344CB8AC3E}">
        <p14:creationId xmlns:p14="http://schemas.microsoft.com/office/powerpoint/2010/main" val="21392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7DD98D8-5275-ADDD-B4B4-D9C1D93ABFA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4B5E356-2883-54AF-662A-F421E76E7D34}"/>
              </a:ext>
            </a:extLst>
          </p:cNvPr>
          <p:cNvSpPr>
            <a:spLocks noGrp="1"/>
          </p:cNvSpPr>
          <p:nvPr>
            <p:ph type="title"/>
          </p:nvPr>
        </p:nvSpPr>
        <p:spPr>
          <a:xfrm>
            <a:off x="0" y="-1"/>
            <a:ext cx="12192000" cy="143871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sang a new song, saying, “Worthy are you to take the scroll and to open its seals, for you were slain, and by your blood you ransomed people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God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every tribe and language and people and nation,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have made them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priests to our God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shall reign on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07B3C56-5EBD-C25E-D517-0E871EBEEC03}"/>
              </a:ext>
            </a:extLst>
          </p:cNvPr>
          <p:cNvSpPr>
            <a:spLocks noGrp="1"/>
          </p:cNvSpPr>
          <p:nvPr>
            <p:ph idx="1"/>
          </p:nvPr>
        </p:nvSpPr>
        <p:spPr>
          <a:xfrm>
            <a:off x="339754" y="1556158"/>
            <a:ext cx="11530668" cy="5146647"/>
          </a:xfrm>
        </p:spPr>
        <p:txBody>
          <a:bodyPr>
            <a:normAutofit lnSpcReduction="10000"/>
          </a:bodyPr>
          <a:lstStyle/>
          <a:p>
            <a:r>
              <a:rPr lang="en-US" sz="3600" dirty="0">
                <a:solidFill>
                  <a:srgbClr val="FFD700"/>
                </a:solidFill>
                <a:effectLst>
                  <a:outerShdw blurRad="38100" dist="38100" dir="2700000" algn="ctr" rotWithShape="0">
                    <a:schemeClr val="tx1"/>
                  </a:outerShdw>
                </a:effectLst>
              </a:rPr>
              <a:t>Triumphant Atonement: </a:t>
            </a:r>
          </a:p>
          <a:p>
            <a:pPr lvl="1"/>
            <a:r>
              <a:rPr lang="en-US" sz="3200" dirty="0">
                <a:solidFill>
                  <a:srgbClr val="F5F5F5"/>
                </a:solidFill>
                <a:effectLst>
                  <a:outerShdw blurRad="38100" dist="38100" dir="2700000" algn="ctr" rotWithShape="0">
                    <a:schemeClr val="tx1"/>
                  </a:outerShdw>
                </a:effectLst>
              </a:rPr>
              <a:t>The redeemed are transformed into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 and priests to our God.</a:t>
            </a:r>
            <a:r>
              <a:rPr lang="en-US" sz="3200" dirty="0">
                <a:solidFill>
                  <a:srgbClr val="F5F5F5"/>
                </a:solidFill>
                <a:effectLst>
                  <a:outerShdw blurRad="38100" dist="38100" dir="2700000" algn="ctr" rotWithShape="0">
                    <a:schemeClr val="tx1"/>
                  </a:outerShdw>
                </a:effectLst>
              </a:rPr>
              <a:t>” This is a fulfillment of Exodus 19:6. </a:t>
            </a:r>
          </a:p>
          <a:p>
            <a:pPr lvl="1"/>
            <a:r>
              <a:rPr lang="en-US" sz="3200" dirty="0">
                <a:solidFill>
                  <a:srgbClr val="F5F5F5"/>
                </a:solidFill>
                <a:effectLst>
                  <a:outerShdw blurRad="38100" dist="38100" dir="2700000" algn="ctr" rotWithShape="0">
                    <a:schemeClr val="tx1"/>
                  </a:outerShdw>
                </a:effectLst>
              </a:rPr>
              <a:t>We’re all priests in the sense that we all take the message and truth and presence of God and mediate that to the world. </a:t>
            </a:r>
          </a:p>
          <a:p>
            <a:pPr lvl="1"/>
            <a:r>
              <a:rPr lang="en-US" sz="3200" dirty="0">
                <a:solidFill>
                  <a:srgbClr val="F5F5F5"/>
                </a:solidFill>
                <a:effectLst>
                  <a:outerShdw blurRad="38100" dist="38100" dir="2700000" algn="ctr" rotWithShape="0">
                    <a:schemeClr val="tx1"/>
                  </a:outerShdw>
                </a:effectLst>
              </a:rPr>
              <a:t>Then we take the burdens, sins, concerns, passions, guilts, and fears of the world, and we bring them back in intercession to God.</a:t>
            </a:r>
          </a:p>
          <a:p>
            <a:pPr lvl="1"/>
            <a:r>
              <a:rPr lang="en-US" sz="3200" dirty="0">
                <a:solidFill>
                  <a:srgbClr val="F5F5F5"/>
                </a:solidFill>
                <a:effectLst>
                  <a:outerShdw blurRad="38100" dist="38100" dir="2700000" algn="ctr" rotWithShape="0">
                    <a:schemeClr val="tx1"/>
                  </a:outerShdw>
                </a:effectLst>
              </a:rPr>
              <a:t>Furthermore, it says the redeemed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reign on the earth</a:t>
            </a:r>
            <a:r>
              <a:rPr lang="en-US" sz="3200" dirty="0">
                <a:solidFill>
                  <a:srgbClr val="F5F5F5"/>
                </a:solidFill>
                <a:effectLst>
                  <a:outerShdw blurRad="38100" dist="38100" dir="2700000" algn="ctr" rotWithShape="0">
                    <a:schemeClr val="tx1"/>
                  </a:outerShdw>
                </a:effectLst>
              </a:rPr>
              <a:t>,” thus restoring humanity's original creation mandate to exercise righteous dominion over the earth (Gen. 1:26).</a:t>
            </a:r>
          </a:p>
        </p:txBody>
      </p:sp>
    </p:spTree>
    <p:extLst>
      <p:ext uri="{BB962C8B-B14F-4D97-AF65-F5344CB8AC3E}">
        <p14:creationId xmlns:p14="http://schemas.microsoft.com/office/powerpoint/2010/main" val="1771338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DA407B7-DD41-2753-D68F-FE8F933820E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6AD605D-8EBE-68BA-F179-B6FD1C7FB384}"/>
              </a:ext>
            </a:extLst>
          </p:cNvPr>
          <p:cNvSpPr>
            <a:spLocks noGrp="1"/>
          </p:cNvSpPr>
          <p:nvPr>
            <p:ph type="title"/>
          </p:nvPr>
        </p:nvSpPr>
        <p:spPr>
          <a:xfrm>
            <a:off x="0" y="-1"/>
            <a:ext cx="12192000" cy="143871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looked, and I heard around the throne and the living creatures and the elders the voice of many angels, numbering myriads of myriads and thousands of thousands,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saying with a loud voice, "Worthy is the Lamb who was slain, to receive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power and wealth and wisdom and might and honor and glory and blessing!</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BC5162C-74CA-D840-127F-D6145A4E8107}"/>
              </a:ext>
            </a:extLst>
          </p:cNvPr>
          <p:cNvSpPr>
            <a:spLocks noGrp="1"/>
          </p:cNvSpPr>
          <p:nvPr>
            <p:ph idx="1"/>
          </p:nvPr>
        </p:nvSpPr>
        <p:spPr>
          <a:xfrm>
            <a:off x="339754" y="1644243"/>
            <a:ext cx="11530668" cy="5058562"/>
          </a:xfrm>
        </p:spPr>
        <p:txBody>
          <a:bodyPr>
            <a:normAutofit/>
          </a:bodyPr>
          <a:lstStyle/>
          <a:p>
            <a:r>
              <a:rPr lang="en-US" sz="3600" dirty="0">
                <a:solidFill>
                  <a:srgbClr val="F5F5F5"/>
                </a:solidFill>
                <a:effectLst>
                  <a:outerShdw blurRad="38100" dist="38100" dir="2700000" algn="ctr" rotWithShape="0">
                    <a:schemeClr val="tx1"/>
                  </a:outerShdw>
                </a:effectLst>
              </a:rPr>
              <a:t>The worship then expands </a:t>
            </a:r>
            <a:r>
              <a:rPr lang="en-US" sz="3600" b="1" i="1" dirty="0">
                <a:solidFill>
                  <a:srgbClr val="F5F5F5"/>
                </a:solidFill>
                <a:effectLst>
                  <a:outerShdw blurRad="38100" dist="38100" dir="2700000" algn="ctr" rotWithShape="0">
                    <a:schemeClr val="tx1"/>
                  </a:outerShdw>
                </a:effectLst>
              </a:rPr>
              <a:t>dramatically</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Myriads of angels surround the throne and proclaim that the Lamb is worthy to receive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power and wealth and wisdom and might and honor and glory and blessing!</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This sevenfold doxology symbolizes complete and perfect praise. </a:t>
            </a:r>
          </a:p>
          <a:p>
            <a:r>
              <a:rPr lang="en-US" sz="3600" dirty="0">
                <a:solidFill>
                  <a:srgbClr val="F5F5F5"/>
                </a:solidFill>
                <a:effectLst>
                  <a:outerShdw blurRad="38100" dist="38100" dir="2700000" algn="ctr" rotWithShape="0">
                    <a:schemeClr val="tx1"/>
                  </a:outerShdw>
                </a:effectLst>
              </a:rPr>
              <a:t>The Lamb possesses all these qualities already; the angels are not giving them to Him but acknowledging His rightful possession of them.</a:t>
            </a:r>
          </a:p>
        </p:txBody>
      </p:sp>
    </p:spTree>
    <p:extLst>
      <p:ext uri="{BB962C8B-B14F-4D97-AF65-F5344CB8AC3E}">
        <p14:creationId xmlns:p14="http://schemas.microsoft.com/office/powerpoint/2010/main" val="1796051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5785E1A-2581-0606-F9E3-022465383B4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3FC7D32-61C2-91A2-1DCC-B3EC6991109C}"/>
              </a:ext>
            </a:extLst>
          </p:cNvPr>
          <p:cNvSpPr>
            <a:spLocks noGrp="1"/>
          </p:cNvSpPr>
          <p:nvPr>
            <p:ph type="title"/>
          </p:nvPr>
        </p:nvSpPr>
        <p:spPr>
          <a:xfrm>
            <a:off x="0" y="-1"/>
            <a:ext cx="12192000" cy="143871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creature in heaven and on earth and under the earth and in the sea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all that is in them, saying, “To him who sits on the throne and to the Lamb be blessing and honor and glory and might forever and ever!”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7F2928A-ADC7-00CD-9133-12D9E892A36D}"/>
              </a:ext>
            </a:extLst>
          </p:cNvPr>
          <p:cNvSpPr>
            <a:spLocks noGrp="1"/>
          </p:cNvSpPr>
          <p:nvPr>
            <p:ph idx="1"/>
          </p:nvPr>
        </p:nvSpPr>
        <p:spPr>
          <a:xfrm>
            <a:off x="339754" y="1644243"/>
            <a:ext cx="11530668" cy="5058562"/>
          </a:xfrm>
        </p:spPr>
        <p:txBody>
          <a:bodyPr>
            <a:normAutofit lnSpcReduction="10000"/>
          </a:bodyPr>
          <a:lstStyle/>
          <a:p>
            <a:r>
              <a:rPr lang="en-US" sz="3600" dirty="0">
                <a:solidFill>
                  <a:srgbClr val="F5F5F5"/>
                </a:solidFill>
                <a:effectLst>
                  <a:outerShdw blurRad="38100" dist="38100" dir="2700000" algn="ctr" rotWithShape="0">
                    <a:schemeClr val="tx1"/>
                  </a:outerShdw>
                </a:effectLst>
              </a:rPr>
              <a:t>Finally, the praise spreads to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creature in heaven and on earth and under the earth and in the sea</a:t>
            </a:r>
            <a:r>
              <a:rPr lang="en-US" sz="3600" dirty="0">
                <a:solidFill>
                  <a:srgbClr val="F5F5F5"/>
                </a:solidFill>
                <a:effectLst>
                  <a:outerShdw blurRad="38100" dist="38100" dir="2700000" algn="ctr" rotWithShape="0">
                    <a:schemeClr val="tx1"/>
                  </a:outerShdw>
                </a:effectLst>
              </a:rPr>
              <a:t>”. </a:t>
            </a:r>
          </a:p>
          <a:p>
            <a:r>
              <a:rPr lang="en-US" sz="3600" b="1" i="1" dirty="0">
                <a:solidFill>
                  <a:srgbClr val="F5F5F5"/>
                </a:solidFill>
                <a:effectLst>
                  <a:outerShdw blurRad="38100" dist="38100" dir="2700000" algn="ctr" rotWithShape="0">
                    <a:schemeClr val="tx1"/>
                  </a:outerShdw>
                </a:effectLst>
              </a:rPr>
              <a:t>All creation </a:t>
            </a:r>
            <a:r>
              <a:rPr lang="en-US" sz="3600" dirty="0">
                <a:solidFill>
                  <a:srgbClr val="F5F5F5"/>
                </a:solidFill>
                <a:effectLst>
                  <a:outerShdw blurRad="38100" dist="38100" dir="2700000" algn="ctr" rotWithShape="0">
                    <a:schemeClr val="tx1"/>
                  </a:outerShdw>
                </a:effectLst>
              </a:rPr>
              <a:t>joins in worshiping both God and the Lamb. </a:t>
            </a:r>
          </a:p>
          <a:p>
            <a:r>
              <a:rPr lang="en-US" sz="3600" dirty="0">
                <a:solidFill>
                  <a:srgbClr val="F5F5F5"/>
                </a:solidFill>
                <a:effectLst>
                  <a:outerShdw blurRad="38100" dist="38100" dir="2700000" algn="ctr" rotWithShape="0">
                    <a:schemeClr val="tx1"/>
                  </a:outerShdw>
                </a:effectLst>
              </a:rPr>
              <a:t>This scene echoes Philippians 2:10–11, where </a:t>
            </a:r>
            <a:r>
              <a:rPr lang="en-US" sz="3600" b="1" i="1" dirty="0">
                <a:solidFill>
                  <a:srgbClr val="F5F5F5"/>
                </a:solidFill>
                <a:effectLst>
                  <a:outerShdw blurRad="38100" dist="38100" dir="2700000" algn="ctr" rotWithShape="0">
                    <a:schemeClr val="tx1"/>
                  </a:outerShdw>
                </a:effectLst>
              </a:rPr>
              <a:t>every</a:t>
            </a:r>
            <a:r>
              <a:rPr lang="en-US" sz="3600" dirty="0">
                <a:solidFill>
                  <a:srgbClr val="F5F5F5"/>
                </a:solidFill>
                <a:effectLst>
                  <a:outerShdw blurRad="38100" dist="38100" dir="2700000" algn="ctr" rotWithShape="0">
                    <a:schemeClr val="tx1"/>
                  </a:outerShdw>
                </a:effectLst>
              </a:rPr>
              <a:t> knee bows and every tongue confesses that Jesus Christ is Lord. </a:t>
            </a:r>
          </a:p>
          <a:p>
            <a:r>
              <a:rPr lang="en-US" sz="3600" dirty="0">
                <a:solidFill>
                  <a:srgbClr val="F5F5F5"/>
                </a:solidFill>
                <a:effectLst>
                  <a:outerShdw blurRad="38100" dist="38100" dir="2700000" algn="ctr" rotWithShape="0">
                    <a:schemeClr val="tx1"/>
                  </a:outerShdw>
                </a:effectLst>
              </a:rPr>
              <a:t>The </a:t>
            </a:r>
            <a:r>
              <a:rPr lang="en-US" sz="3600" b="1" i="1" dirty="0">
                <a:solidFill>
                  <a:srgbClr val="F5F5F5"/>
                </a:solidFill>
                <a:effectLst>
                  <a:outerShdw blurRad="38100" dist="38100" dir="2700000" algn="ctr" rotWithShape="0">
                    <a:schemeClr val="tx1"/>
                  </a:outerShdw>
                </a:effectLst>
              </a:rPr>
              <a:t>entire created order</a:t>
            </a:r>
            <a:r>
              <a:rPr lang="en-US" sz="3600" dirty="0">
                <a:solidFill>
                  <a:srgbClr val="F5F5F5"/>
                </a:solidFill>
                <a:effectLst>
                  <a:outerShdw blurRad="38100" dist="38100" dir="2700000" algn="ctr" rotWithShape="0">
                    <a:schemeClr val="tx1"/>
                  </a:outerShdw>
                </a:effectLst>
              </a:rPr>
              <a:t>, which currently groans under the effects of sin (Romans 8:19–22), anticipates the fulfillment of God's purposes in redemption and judgment. </a:t>
            </a:r>
          </a:p>
          <a:p>
            <a:r>
              <a:rPr lang="en-US" sz="3600" dirty="0">
                <a:solidFill>
                  <a:srgbClr val="F5F5F5"/>
                </a:solidFill>
                <a:effectLst>
                  <a:outerShdw blurRad="38100" dist="38100" dir="2700000" algn="ctr" rotWithShape="0">
                    <a:schemeClr val="tx1"/>
                  </a:outerShdw>
                </a:effectLst>
              </a:rPr>
              <a:t>The </a:t>
            </a:r>
            <a:r>
              <a:rPr lang="en-US" sz="3600" b="1" i="1" dirty="0">
                <a:solidFill>
                  <a:srgbClr val="F5F5F5"/>
                </a:solidFill>
                <a:effectLst>
                  <a:outerShdw blurRad="38100" dist="38100" dir="2700000" algn="ctr" rotWithShape="0">
                    <a:schemeClr val="tx1"/>
                  </a:outerShdw>
                </a:effectLst>
              </a:rPr>
              <a:t>universe itself </a:t>
            </a:r>
            <a:r>
              <a:rPr lang="en-US" sz="3600" dirty="0">
                <a:solidFill>
                  <a:srgbClr val="F5F5F5"/>
                </a:solidFill>
                <a:effectLst>
                  <a:outerShdw blurRad="38100" dist="38100" dir="2700000" algn="ctr" rotWithShape="0">
                    <a:schemeClr val="tx1"/>
                  </a:outerShdw>
                </a:effectLst>
              </a:rPr>
              <a:t>celebrates the coming of the new creation.</a:t>
            </a:r>
          </a:p>
        </p:txBody>
      </p:sp>
    </p:spTree>
    <p:extLst>
      <p:ext uri="{BB962C8B-B14F-4D97-AF65-F5344CB8AC3E}">
        <p14:creationId xmlns:p14="http://schemas.microsoft.com/office/powerpoint/2010/main" val="308396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EE94E33-BDB6-9D01-5A2C-041C66D5A3D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76C6539-A3BD-F499-090D-16199351B717}"/>
              </a:ext>
            </a:extLst>
          </p:cNvPr>
          <p:cNvSpPr>
            <a:spLocks noGrp="1"/>
          </p:cNvSpPr>
          <p:nvPr>
            <p:ph type="title"/>
          </p:nvPr>
        </p:nvSpPr>
        <p:spPr>
          <a:xfrm>
            <a:off x="0" y="-1"/>
            <a:ext cx="12192000" cy="6459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four living creatures said,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Amen!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elders fell down and worshiped.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B589703-13EF-47E2-B0DC-3A568999F039}"/>
              </a:ext>
            </a:extLst>
          </p:cNvPr>
          <p:cNvSpPr>
            <a:spLocks noGrp="1"/>
          </p:cNvSpPr>
          <p:nvPr>
            <p:ph idx="1"/>
          </p:nvPr>
        </p:nvSpPr>
        <p:spPr>
          <a:xfrm>
            <a:off x="339754" y="864066"/>
            <a:ext cx="11530668" cy="5838739"/>
          </a:xfrm>
        </p:spPr>
        <p:txBody>
          <a:bodyPr>
            <a:normAutofit fontScale="92500" lnSpcReduction="20000"/>
          </a:bodyPr>
          <a:lstStyle/>
          <a:p>
            <a:r>
              <a:rPr lang="en-US" sz="3600" dirty="0">
                <a:solidFill>
                  <a:srgbClr val="F5F5F5"/>
                </a:solidFill>
                <a:effectLst>
                  <a:outerShdw blurRad="38100" dist="38100" dir="2700000" algn="ctr" rotWithShape="0">
                    <a:schemeClr val="tx1"/>
                  </a:outerShdw>
                </a:effectLst>
              </a:rPr>
              <a:t>The vision concludes with the four living creatures saying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Amen!</a:t>
            </a:r>
            <a:r>
              <a:rPr lang="en-US" sz="3600" dirty="0">
                <a:solidFill>
                  <a:srgbClr val="F5F5F5"/>
                </a:solidFill>
                <a:effectLst>
                  <a:outerShdw blurRad="38100" dist="38100" dir="2700000" algn="ctr" rotWithShape="0">
                    <a:schemeClr val="tx1"/>
                  </a:outerShdw>
                </a:effectLst>
              </a:rPr>
              <a:t>” and the elders falling down in worship. </a:t>
            </a:r>
          </a:p>
          <a:p>
            <a:r>
              <a:rPr lang="en-US" sz="3600" dirty="0">
                <a:solidFill>
                  <a:srgbClr val="F5F5F5"/>
                </a:solidFill>
                <a:effectLst>
                  <a:outerShdw blurRad="38100" dist="38100" dir="2700000" algn="ctr" rotWithShape="0">
                    <a:schemeClr val="tx1"/>
                  </a:outerShdw>
                </a:effectLst>
              </a:rPr>
              <a:t>The message for believers is clear: despite suffering, persecution, and apparent earthly defeat, the Lamb reigns. </a:t>
            </a:r>
          </a:p>
          <a:p>
            <a:r>
              <a:rPr lang="en-US" sz="3600" dirty="0">
                <a:solidFill>
                  <a:srgbClr val="F5F5F5"/>
                </a:solidFill>
                <a:effectLst>
                  <a:outerShdw blurRad="38100" dist="38100" dir="2700000" algn="ctr" rotWithShape="0">
                    <a:schemeClr val="tx1"/>
                  </a:outerShdw>
                </a:effectLst>
              </a:rPr>
              <a:t>History is under His control. </a:t>
            </a:r>
          </a:p>
          <a:p>
            <a:r>
              <a:rPr lang="en-US" sz="3600" dirty="0">
                <a:solidFill>
                  <a:srgbClr val="F5F5F5"/>
                </a:solidFill>
                <a:effectLst>
                  <a:outerShdw blurRad="38100" dist="38100" dir="2700000" algn="ctr" rotWithShape="0">
                    <a:schemeClr val="tx1"/>
                  </a:outerShdw>
                </a:effectLst>
              </a:rPr>
              <a:t>The cross is not a tragedy, but the center of God's victorious plan. </a:t>
            </a:r>
          </a:p>
          <a:p>
            <a:r>
              <a:rPr lang="en-US" sz="3600" dirty="0">
                <a:solidFill>
                  <a:srgbClr val="F5F5F5"/>
                </a:solidFill>
                <a:effectLst>
                  <a:outerShdw blurRad="38100" dist="38100" dir="2700000" algn="ctr" rotWithShape="0">
                    <a:schemeClr val="tx1"/>
                  </a:outerShdw>
                </a:effectLst>
              </a:rPr>
              <a:t>Therefore, the proper response of God's people is the same response found throughout heaven—worship, trust, and joyful obedience.</a:t>
            </a:r>
          </a:p>
          <a:p>
            <a:r>
              <a:rPr lang="en-US" sz="3600" dirty="0">
                <a:solidFill>
                  <a:srgbClr val="F5F5F5"/>
                </a:solidFill>
                <a:effectLst>
                  <a:outerShdw blurRad="38100" dist="38100" dir="2700000" algn="ctr" rotWithShape="0">
                    <a:schemeClr val="tx1"/>
                  </a:outerShdw>
                </a:effectLst>
              </a:rPr>
              <a:t>Jesus Christ, the slain Lamb, is fully worthy of divine worship because through His sacrificial death He redeemed a people for God and secured the fulfillment of God's purposes for all creation.</a:t>
            </a:r>
          </a:p>
        </p:txBody>
      </p:sp>
    </p:spTree>
    <p:extLst>
      <p:ext uri="{BB962C8B-B14F-4D97-AF65-F5344CB8AC3E}">
        <p14:creationId xmlns:p14="http://schemas.microsoft.com/office/powerpoint/2010/main" val="2052492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54BDD3C7-B435-3E81-43BE-E897E62FC3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812B80-08E6-934C-894B-58A8E053CBB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3C0383BC-0BCA-0D65-94EC-3D0A50D29354}"/>
              </a:ext>
            </a:extLst>
          </p:cNvPr>
          <p:cNvSpPr>
            <a:spLocks noGrp="1"/>
          </p:cNvSpPr>
          <p:nvPr>
            <p:ph idx="1"/>
          </p:nvPr>
        </p:nvSpPr>
        <p:spPr>
          <a:xfrm>
            <a:off x="557441" y="738365"/>
            <a:ext cx="11007029" cy="5911817"/>
          </a:xfrm>
        </p:spPr>
        <p:txBody>
          <a:bodyPr>
            <a:normAutofit/>
          </a:bodyPr>
          <a:lstStyle/>
          <a:p>
            <a:r>
              <a:rPr lang="en-US" sz="3200" dirty="0"/>
              <a:t>Several weeks ago, I did a short lesson on passages that we could take Jehovah’s witnesses to when they come to our door to demonstrate the Deity of Christ (Ps 102:22-27 cf. Heb 1:8-12; John 12:38-41 cf. Isaiah 6:1-3, 8-10)</a:t>
            </a:r>
          </a:p>
          <a:p>
            <a:r>
              <a:rPr lang="en-US" sz="3200" dirty="0"/>
              <a:t>Do you think that Revelation 4 and 5 could be added to the list to demonstrate that Jesus (as the Lamb of God) receives the same worship as God the Father?</a:t>
            </a:r>
            <a:endParaRPr lang="en-US" sz="2800" dirty="0"/>
          </a:p>
          <a:p>
            <a:endParaRPr lang="en-US" sz="3200" dirty="0"/>
          </a:p>
        </p:txBody>
      </p:sp>
    </p:spTree>
    <p:extLst>
      <p:ext uri="{BB962C8B-B14F-4D97-AF65-F5344CB8AC3E}">
        <p14:creationId xmlns:p14="http://schemas.microsoft.com/office/powerpoint/2010/main" val="227233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06AD1148-E51B-3823-D9C6-1CBBC05AC4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18D606-E596-F4BF-D2D6-7E15128C27F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939CC692-910D-E6B4-B2DB-D6C8960CE9B4}"/>
              </a:ext>
            </a:extLst>
          </p:cNvPr>
          <p:cNvSpPr>
            <a:spLocks noGrp="1"/>
          </p:cNvSpPr>
          <p:nvPr>
            <p:ph idx="1"/>
          </p:nvPr>
        </p:nvSpPr>
        <p:spPr>
          <a:xfrm>
            <a:off x="557441" y="738365"/>
            <a:ext cx="11007029" cy="5911817"/>
          </a:xfrm>
        </p:spPr>
        <p:txBody>
          <a:bodyPr>
            <a:normAutofit/>
          </a:bodyPr>
          <a:lstStyle/>
          <a:p>
            <a:r>
              <a:rPr lang="en-US" sz="3200" dirty="0"/>
              <a:t>Does it ever feel like your prayer time is not as valuable a part of your Christian service as other things that you do?</a:t>
            </a:r>
          </a:p>
          <a:p>
            <a:r>
              <a:rPr lang="en-US" sz="3200" dirty="0"/>
              <a:t>Our passage today describes the “</a:t>
            </a:r>
            <a:r>
              <a:rPr lang="en-US" sz="3200" i="1" dirty="0">
                <a:solidFill>
                  <a:srgbClr val="0070C0"/>
                </a:solidFill>
                <a:latin typeface="Cambria" panose="02040503050406030204" pitchFamily="18" charset="0"/>
                <a:ea typeface="Cambria" panose="02040503050406030204" pitchFamily="18" charset="0"/>
              </a:rPr>
              <a:t>prayers of the saints</a:t>
            </a:r>
            <a:r>
              <a:rPr lang="en-US" sz="3200" dirty="0"/>
              <a:t>” are symbolized as “</a:t>
            </a:r>
            <a:r>
              <a:rPr lang="en-US" sz="3200" i="1" dirty="0">
                <a:solidFill>
                  <a:srgbClr val="0070C0"/>
                </a:solidFill>
                <a:latin typeface="Cambria" panose="02040503050406030204" pitchFamily="18" charset="0"/>
                <a:ea typeface="Cambria" panose="02040503050406030204" pitchFamily="18" charset="0"/>
              </a:rPr>
              <a:t>golden bowls full of incense</a:t>
            </a:r>
            <a:r>
              <a:rPr lang="en-US" sz="3200" dirty="0"/>
              <a:t>” </a:t>
            </a:r>
          </a:p>
          <a:p>
            <a:r>
              <a:rPr lang="en-US" sz="3200" dirty="0"/>
              <a:t>I compared this to Psalm 141:2 in which David says, “</a:t>
            </a:r>
            <a:r>
              <a:rPr lang="en-US" sz="3200" i="1" dirty="0">
                <a:solidFill>
                  <a:srgbClr val="0070C0"/>
                </a:solidFill>
                <a:latin typeface="Cambria" panose="02040503050406030204" pitchFamily="18" charset="0"/>
                <a:ea typeface="Cambria" panose="02040503050406030204" pitchFamily="18" charset="0"/>
              </a:rPr>
              <a:t>Let my prayer be counted as incense before you</a:t>
            </a:r>
            <a:r>
              <a:rPr lang="en-US" sz="3200" dirty="0"/>
              <a:t>.”</a:t>
            </a:r>
          </a:p>
          <a:p>
            <a:r>
              <a:rPr lang="en-US" sz="3200" dirty="0"/>
              <a:t>What do you think these two texts are telling us about the significance of our prayers in the eyes of God? </a:t>
            </a:r>
            <a:endParaRPr lang="en-US" sz="2800" dirty="0"/>
          </a:p>
          <a:p>
            <a:endParaRPr lang="en-US" sz="3200" dirty="0"/>
          </a:p>
        </p:txBody>
      </p:sp>
    </p:spTree>
    <p:extLst>
      <p:ext uri="{BB962C8B-B14F-4D97-AF65-F5344CB8AC3E}">
        <p14:creationId xmlns:p14="http://schemas.microsoft.com/office/powerpoint/2010/main" val="14611027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5C77D3AC-9152-FF72-67B7-B52F767DCD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401DC1-042E-30B4-8B60-DE30EB6B0792}"/>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23C8C91-208B-11EF-B74F-4541159E89A8}"/>
              </a:ext>
            </a:extLst>
          </p:cNvPr>
          <p:cNvSpPr>
            <a:spLocks noGrp="1"/>
          </p:cNvSpPr>
          <p:nvPr>
            <p:ph idx="1"/>
          </p:nvPr>
        </p:nvSpPr>
        <p:spPr>
          <a:xfrm>
            <a:off x="557441" y="738365"/>
            <a:ext cx="11007029" cy="5911817"/>
          </a:xfrm>
        </p:spPr>
        <p:txBody>
          <a:bodyPr>
            <a:normAutofit/>
          </a:bodyPr>
          <a:lstStyle/>
          <a:p>
            <a:r>
              <a:rPr lang="en-US" sz="3200" dirty="0"/>
              <a:t>Rev 5:9 tells us that when Christ ransomed us, he ransomed us “</a:t>
            </a:r>
            <a:r>
              <a:rPr lang="en-US" sz="3200" i="1" dirty="0">
                <a:solidFill>
                  <a:srgbClr val="0070C0"/>
                </a:solidFill>
                <a:latin typeface="Cambria" panose="02040503050406030204" pitchFamily="18" charset="0"/>
                <a:ea typeface="Cambria" panose="02040503050406030204" pitchFamily="18" charset="0"/>
              </a:rPr>
              <a:t>for God</a:t>
            </a:r>
            <a:r>
              <a:rPr lang="en-US" sz="3200" dirty="0"/>
              <a:t>”.</a:t>
            </a:r>
          </a:p>
          <a:p>
            <a:r>
              <a:rPr lang="en-US" sz="3200" dirty="0"/>
              <a:t>What does that mean and what are the implications of that statement concerning how you should be living your Christian life?</a:t>
            </a:r>
          </a:p>
          <a:p>
            <a:r>
              <a:rPr lang="en-US" sz="3200" dirty="0"/>
              <a:t>Rev 5:10 tells us we are “</a:t>
            </a:r>
            <a:r>
              <a:rPr lang="en-US" sz="3200" i="1" dirty="0">
                <a:solidFill>
                  <a:srgbClr val="0070C0"/>
                </a:solidFill>
                <a:latin typeface="Cambria" panose="02040503050406030204" pitchFamily="18" charset="0"/>
                <a:ea typeface="Cambria" panose="02040503050406030204" pitchFamily="18" charset="0"/>
              </a:rPr>
              <a:t>a kingdom and priests to our God</a:t>
            </a:r>
            <a:r>
              <a:rPr lang="en-US" sz="3200" dirty="0"/>
              <a:t>”.</a:t>
            </a:r>
          </a:p>
          <a:p>
            <a:r>
              <a:rPr lang="en-US" sz="3200" dirty="0"/>
              <a:t>What does that mean, and what are the </a:t>
            </a:r>
            <a:r>
              <a:rPr lang="en-US" sz="3200" b="1" i="1" dirty="0"/>
              <a:t>implications</a:t>
            </a:r>
            <a:r>
              <a:rPr lang="en-US" sz="3200" dirty="0"/>
              <a:t> of that statement concerning how you should be living your Christian life?</a:t>
            </a:r>
          </a:p>
          <a:p>
            <a:endParaRPr lang="en-US" sz="3200" dirty="0"/>
          </a:p>
          <a:p>
            <a:endParaRPr lang="en-US" sz="2800" dirty="0"/>
          </a:p>
          <a:p>
            <a:endParaRPr lang="en-US" sz="3200" dirty="0"/>
          </a:p>
        </p:txBody>
      </p:sp>
    </p:spTree>
    <p:extLst>
      <p:ext uri="{BB962C8B-B14F-4D97-AF65-F5344CB8AC3E}">
        <p14:creationId xmlns:p14="http://schemas.microsoft.com/office/powerpoint/2010/main" val="41666503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4B0CF95-27DE-7B87-8C9D-F849666169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0501D9-E224-8901-9F26-1D058B4A0020}"/>
              </a:ext>
            </a:extLst>
          </p:cNvPr>
          <p:cNvSpPr>
            <a:spLocks noGrp="1"/>
          </p:cNvSpPr>
          <p:nvPr>
            <p:ph type="title"/>
          </p:nvPr>
        </p:nvSpPr>
        <p:spPr>
          <a:xfrm>
            <a:off x="0" y="1"/>
            <a:ext cx="12226954" cy="725648"/>
          </a:xfrm>
        </p:spPr>
        <p:txBody>
          <a:bodyPr>
            <a:noAutofit/>
          </a:bodyPr>
          <a:lstStyle/>
          <a:p>
            <a:pPr algn="ctr"/>
            <a:r>
              <a:rPr lang="en-US" sz="6000" dirty="0">
                <a:solidFill>
                  <a:srgbClr val="F5F5F5"/>
                </a:solidFill>
                <a:effectLst>
                  <a:outerShdw blurRad="50800" dist="38100" dir="2700000" algn="tl" rotWithShape="0">
                    <a:prstClr val="black">
                      <a:alpha val="30000"/>
                    </a:prstClr>
                  </a:outerShdw>
                </a:effectLst>
                <a:latin typeface="+mn-lt"/>
              </a:rPr>
              <a:t>Introduction to Revelation 5</a:t>
            </a:r>
          </a:p>
        </p:txBody>
      </p:sp>
      <p:sp>
        <p:nvSpPr>
          <p:cNvPr id="2" name="Content Placeholder 1">
            <a:extLst>
              <a:ext uri="{FF2B5EF4-FFF2-40B4-BE49-F238E27FC236}">
                <a16:creationId xmlns:a16="http://schemas.microsoft.com/office/drawing/2014/main" id="{EAB5005B-B453-B559-9307-D7C0DE3BD79C}"/>
              </a:ext>
            </a:extLst>
          </p:cNvPr>
          <p:cNvSpPr>
            <a:spLocks noGrp="1"/>
          </p:cNvSpPr>
          <p:nvPr>
            <p:ph idx="1"/>
          </p:nvPr>
        </p:nvSpPr>
        <p:spPr>
          <a:xfrm>
            <a:off x="305499" y="763398"/>
            <a:ext cx="11581002" cy="6040074"/>
          </a:xfrm>
        </p:spPr>
        <p:txBody>
          <a:bodyPr>
            <a:normAutofit/>
          </a:bodyPr>
          <a:lstStyle/>
          <a:p>
            <a:r>
              <a:rPr lang="en-US" sz="4000" dirty="0">
                <a:solidFill>
                  <a:srgbClr val="F5F5F5"/>
                </a:solidFill>
                <a:effectLst>
                  <a:outerShdw blurRad="50800" dist="38100" dir="2700000" algn="tl" rotWithShape="0">
                    <a:prstClr val="black">
                      <a:alpha val="30000"/>
                    </a:prstClr>
                  </a:outerShdw>
                </a:effectLst>
                <a:ea typeface="+mj-ea"/>
                <a:cs typeface="+mj-cs"/>
              </a:rPr>
              <a:t>In chapter 5, the focus shifts from God the Creator, seated on the throne, to Jesus Christ, the Lamb, who alone is worthy to carry out God’s redemptive plan.</a:t>
            </a:r>
          </a:p>
          <a:p>
            <a:r>
              <a:rPr lang="en-US" sz="4000" dirty="0">
                <a:solidFill>
                  <a:srgbClr val="F5F5F5"/>
                </a:solidFill>
                <a:effectLst>
                  <a:outerShdw blurRad="50800" dist="38100" dir="2700000" algn="tl" rotWithShape="0">
                    <a:prstClr val="black">
                      <a:alpha val="30000"/>
                    </a:prstClr>
                  </a:outerShdw>
                </a:effectLst>
                <a:ea typeface="+mj-ea"/>
                <a:cs typeface="+mj-cs"/>
              </a:rPr>
              <a:t>Most commentators agree that Revelation 5 is one of the central chapters of the book and serves as a key to understanding all that follows. </a:t>
            </a:r>
          </a:p>
          <a:p>
            <a:r>
              <a:rPr lang="en-US" sz="4000" dirty="0">
                <a:solidFill>
                  <a:srgbClr val="F5F5F5"/>
                </a:solidFill>
                <a:effectLst>
                  <a:outerShdw blurRad="50800" dist="38100" dir="2700000" algn="tl" rotWithShape="0">
                    <a:prstClr val="black">
                      <a:alpha val="30000"/>
                    </a:prstClr>
                  </a:outerShdw>
                </a:effectLst>
                <a:ea typeface="+mj-ea"/>
                <a:cs typeface="+mj-cs"/>
              </a:rPr>
              <a:t>The chapter presents Christ as the slain and risen Redeemer who shares God’s authority and is worthy of universal worship.</a:t>
            </a:r>
          </a:p>
        </p:txBody>
      </p:sp>
    </p:spTree>
    <p:extLst>
      <p:ext uri="{BB962C8B-B14F-4D97-AF65-F5344CB8AC3E}">
        <p14:creationId xmlns:p14="http://schemas.microsoft.com/office/powerpoint/2010/main" val="559797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E1D71EC-EED4-DBBE-4AA3-49BCA9D014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560F71-C56B-4379-2C67-84AAE6F98131}"/>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The Scroll and the Lamb (5:1-7)</a:t>
            </a:r>
          </a:p>
        </p:txBody>
      </p:sp>
      <p:sp>
        <p:nvSpPr>
          <p:cNvPr id="5" name="Content Placeholder 4">
            <a:extLst>
              <a:ext uri="{FF2B5EF4-FFF2-40B4-BE49-F238E27FC236}">
                <a16:creationId xmlns:a16="http://schemas.microsoft.com/office/drawing/2014/main" id="{5C15B4D7-FC99-D727-A0AB-BED5F80B997A}"/>
              </a:ext>
            </a:extLst>
          </p:cNvPr>
          <p:cNvSpPr>
            <a:spLocks noGrp="1"/>
          </p:cNvSpPr>
          <p:nvPr>
            <p:ph idx="1"/>
          </p:nvPr>
        </p:nvSpPr>
        <p:spPr>
          <a:xfrm>
            <a:off x="357809" y="971006"/>
            <a:ext cx="11502887" cy="5886993"/>
          </a:xfrm>
        </p:spPr>
        <p:txBody>
          <a:bodyPr>
            <a:normAutofit fontScale="92500" lnSpcReduction="2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saw in </a:t>
            </a:r>
            <a:r>
              <a:rPr lang="en-US" sz="36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right hand of him who sat on the throne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scroll with writing on both sides and sealed with seven seals.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saw a mighty angel proclaiming in a loud voice, “Who is worthy to break the seals and open the scroll?”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no one in heaven or on earth or under the earth could open the scroll or even look inside it.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wept and wept because no one was found who was worthy to open the scroll or look inside.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one of the elders said to me, “Do not weep! See, the Lion of the tribe of Judah, the Root of David, has triumphed. He is able to open the scroll and its seven seals.”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saw a Lamb, looking as if it had been slain, standing in the center of the throne, encircled by the four living creatures and the elders. He had seven horns and seven eyes, which are the seven spirits of God sent out into all the earth.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came and took the scroll from </a:t>
            </a:r>
            <a:r>
              <a:rPr lang="en-US" sz="36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right hand of him who sat on the throne</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3258758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B4F787E-2766-8F76-2686-8FBFD1A00EA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E8FCE3A-62E2-993B-2E57-2ED3AD78588A}"/>
              </a:ext>
            </a:extLst>
          </p:cNvPr>
          <p:cNvSpPr>
            <a:spLocks noGrp="1"/>
          </p:cNvSpPr>
          <p:nvPr>
            <p:ph type="title"/>
          </p:nvPr>
        </p:nvSpPr>
        <p:spPr>
          <a:xfrm>
            <a:off x="0" y="0"/>
            <a:ext cx="12192000" cy="83889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saw in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him who was seated on the throne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scroll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written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within and on the back</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sealed with seven seals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6F20827-C5C9-E06D-186C-7E01AEA08FA4}"/>
              </a:ext>
            </a:extLst>
          </p:cNvPr>
          <p:cNvSpPr>
            <a:spLocks noGrp="1"/>
          </p:cNvSpPr>
          <p:nvPr>
            <p:ph idx="1"/>
          </p:nvPr>
        </p:nvSpPr>
        <p:spPr>
          <a:xfrm>
            <a:off x="171974" y="1136708"/>
            <a:ext cx="11799116" cy="5687735"/>
          </a:xfrm>
        </p:spPr>
        <p:txBody>
          <a:bodyPr>
            <a:normAutofit fontScale="92500" lnSpcReduction="10000"/>
          </a:bodyPr>
          <a:lstStyle/>
          <a:p>
            <a:r>
              <a:rPr lang="en-US" sz="3600" dirty="0">
                <a:solidFill>
                  <a:srgbClr val="F5F5F5"/>
                </a:solidFill>
                <a:effectLst>
                  <a:outerShdw blurRad="38100" dist="38100" dir="2700000" algn="ctr" rotWithShape="0">
                    <a:schemeClr val="tx1"/>
                  </a:outerShdw>
                </a:effectLst>
              </a:rPr>
              <a:t>Here John sees a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scroll</a:t>
            </a:r>
            <a:r>
              <a:rPr lang="en-US" sz="3600" dirty="0">
                <a:solidFill>
                  <a:srgbClr val="F5F5F5"/>
                </a:solidFill>
                <a:effectLst>
                  <a:outerShdw blurRad="38100" dist="38100" dir="2700000" algn="ctr" rotWithShape="0">
                    <a:schemeClr val="tx1"/>
                  </a:outerShdw>
                </a:effectLst>
              </a:rPr>
              <a:t>” in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a:t>
            </a:r>
            <a:r>
              <a:rPr lang="en-US" sz="3600" dirty="0">
                <a:solidFill>
                  <a:srgbClr val="F5F5F5"/>
                </a:solidFill>
                <a:effectLst>
                  <a:outerShdw blurRad="38100" dist="38100" dir="2700000" algn="ctr" rotWithShape="0">
                    <a:schemeClr val="tx1"/>
                  </a:outerShdw>
                </a:effectLst>
              </a:rPr>
              <a:t>” of God,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sealed with seven seals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 hand</a:t>
            </a:r>
            <a:r>
              <a:rPr lang="en-US" sz="3600" dirty="0">
                <a:solidFill>
                  <a:srgbClr val="F5F5F5"/>
                </a:solidFill>
                <a:effectLst>
                  <a:outerShdw blurRad="38100" dist="38100" dir="2700000" algn="ctr" rotWithShape="0">
                    <a:schemeClr val="tx1"/>
                  </a:outerShdw>
                </a:effectLst>
              </a:rPr>
              <a:t>” symbolizes God's power and authority (Exod. 15:6, 12; Ps. 98:1; Isa. 48:13). </a:t>
            </a:r>
          </a:p>
          <a:p>
            <a:r>
              <a:rPr lang="en-US" sz="3600" dirty="0">
                <a:solidFill>
                  <a:srgbClr val="F5F5F5"/>
                </a:solidFill>
                <a:effectLst>
                  <a:outerShdw blurRad="38100" dist="38100" dir="2700000" algn="ctr" rotWithShape="0">
                    <a:schemeClr val="tx1"/>
                  </a:outerShdw>
                </a:effectLst>
              </a:rPr>
              <a:t>The fact that the scroll is written on </a:t>
            </a:r>
            <a:r>
              <a:rPr lang="en-US" sz="3600" b="1" i="1" dirty="0">
                <a:solidFill>
                  <a:srgbClr val="F5F5F5"/>
                </a:solidFill>
                <a:effectLst>
                  <a:outerShdw blurRad="38100" dist="38100" dir="2700000" algn="ctr" rotWithShape="0">
                    <a:schemeClr val="tx1"/>
                  </a:outerShdw>
                </a:effectLst>
              </a:rPr>
              <a:t>both</a:t>
            </a:r>
            <a:r>
              <a:rPr lang="en-US" sz="3600" dirty="0">
                <a:solidFill>
                  <a:srgbClr val="F5F5F5"/>
                </a:solidFill>
                <a:effectLst>
                  <a:outerShdw blurRad="38100" dist="38100" dir="2700000" algn="ctr" rotWithShape="0">
                    <a:schemeClr val="tx1"/>
                  </a:outerShdw>
                </a:effectLst>
              </a:rPr>
              <a:t> sides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within and on the back</a:t>
            </a:r>
            <a:r>
              <a:rPr lang="en-US" sz="3600" dirty="0">
                <a:solidFill>
                  <a:srgbClr val="F5F5F5"/>
                </a:solidFill>
                <a:effectLst>
                  <a:outerShdw blurRad="38100" dist="38100" dir="2700000" algn="ctr" rotWithShape="0">
                    <a:schemeClr val="tx1"/>
                  </a:outerShdw>
                </a:effectLst>
              </a:rPr>
              <a:t>”) is significant.</a:t>
            </a:r>
          </a:p>
          <a:p>
            <a:r>
              <a:rPr lang="en-US" sz="3600" dirty="0">
                <a:solidFill>
                  <a:srgbClr val="F5F5F5"/>
                </a:solidFill>
                <a:effectLst>
                  <a:outerShdw blurRad="38100" dist="38100" dir="2700000" algn="ctr" rotWithShape="0">
                    <a:schemeClr val="tx1"/>
                  </a:outerShdw>
                </a:effectLst>
              </a:rPr>
              <a:t>Papyrus scrolls were normally written on </a:t>
            </a:r>
            <a:r>
              <a:rPr lang="en-US" sz="3600" b="1" i="1" dirty="0">
                <a:solidFill>
                  <a:srgbClr val="F5F5F5"/>
                </a:solidFill>
                <a:effectLst>
                  <a:outerShdw blurRad="38100" dist="38100" dir="2700000" algn="ctr" rotWithShape="0">
                    <a:schemeClr val="tx1"/>
                  </a:outerShdw>
                </a:effectLst>
              </a:rPr>
              <a:t>one</a:t>
            </a:r>
            <a:r>
              <a:rPr lang="en-US" sz="3600" dirty="0">
                <a:solidFill>
                  <a:srgbClr val="F5F5F5"/>
                </a:solidFill>
                <a:effectLst>
                  <a:outerShdw blurRad="38100" dist="38100" dir="2700000" algn="ctr" rotWithShape="0">
                    <a:schemeClr val="tx1"/>
                  </a:outerShdw>
                </a:effectLst>
              </a:rPr>
              <a:t> side only, since the grain of the papyrus ran more </a:t>
            </a:r>
            <a:r>
              <a:rPr lang="en-US" sz="3600" b="1" i="1" dirty="0">
                <a:solidFill>
                  <a:srgbClr val="F5F5F5"/>
                </a:solidFill>
                <a:effectLst>
                  <a:outerShdw blurRad="38100" dist="38100" dir="2700000" algn="ctr" rotWithShape="0">
                    <a:schemeClr val="tx1"/>
                  </a:outerShdw>
                </a:effectLst>
              </a:rPr>
              <a:t>smoothly</a:t>
            </a:r>
            <a:r>
              <a:rPr lang="en-US" sz="3600" dirty="0">
                <a:solidFill>
                  <a:srgbClr val="F5F5F5"/>
                </a:solidFill>
                <a:effectLst>
                  <a:outerShdw blurRad="38100" dist="38100" dir="2700000" algn="ctr" rotWithShape="0">
                    <a:schemeClr val="tx1"/>
                  </a:outerShdw>
                </a:effectLst>
              </a:rPr>
              <a:t> on the front. </a:t>
            </a:r>
          </a:p>
          <a:p>
            <a:r>
              <a:rPr lang="en-US" sz="3600" dirty="0">
                <a:solidFill>
                  <a:srgbClr val="F5F5F5"/>
                </a:solidFill>
                <a:effectLst>
                  <a:outerShdw blurRad="38100" dist="38100" dir="2700000" algn="ctr" rotWithShape="0">
                    <a:schemeClr val="tx1"/>
                  </a:outerShdw>
                </a:effectLst>
              </a:rPr>
              <a:t>Writing on the back was </a:t>
            </a:r>
            <a:r>
              <a:rPr lang="en-US" sz="3600" b="1" i="1" dirty="0">
                <a:solidFill>
                  <a:srgbClr val="F5F5F5"/>
                </a:solidFill>
                <a:effectLst>
                  <a:outerShdw blurRad="38100" dist="38100" dir="2700000" algn="ctr" rotWithShape="0">
                    <a:schemeClr val="tx1"/>
                  </a:outerShdw>
                </a:effectLst>
              </a:rPr>
              <a:t>awkward</a:t>
            </a:r>
            <a:r>
              <a:rPr lang="en-US" sz="3600" dirty="0">
                <a:solidFill>
                  <a:srgbClr val="F5F5F5"/>
                </a:solidFill>
                <a:effectLst>
                  <a:outerShdw blurRad="38100" dist="38100" dir="2700000" algn="ctr" rotWithShape="0">
                    <a:schemeClr val="tx1"/>
                  </a:outerShdw>
                </a:effectLst>
              </a:rPr>
              <a:t> and generally indicated either poverty or an extraordinary amount of content to communicate. </a:t>
            </a:r>
          </a:p>
          <a:p>
            <a:r>
              <a:rPr lang="en-US" sz="3600" dirty="0">
                <a:solidFill>
                  <a:srgbClr val="F5F5F5"/>
                </a:solidFill>
                <a:effectLst>
                  <a:outerShdw blurRad="38100" dist="38100" dir="2700000" algn="ctr" rotWithShape="0">
                    <a:schemeClr val="tx1"/>
                  </a:outerShdw>
                </a:effectLst>
              </a:rPr>
              <a:t>God is obviously not poor, so the double-sided writing suggests that the scroll is so full of content that both sides are required. </a:t>
            </a:r>
          </a:p>
        </p:txBody>
      </p:sp>
    </p:spTree>
    <p:extLst>
      <p:ext uri="{BB962C8B-B14F-4D97-AF65-F5344CB8AC3E}">
        <p14:creationId xmlns:p14="http://schemas.microsoft.com/office/powerpoint/2010/main" val="435679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8C4D372-2B91-3D1F-4B74-5CF0022416D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32FDB5-426F-DF9F-BECC-2E9A5DAA48B3}"/>
              </a:ext>
            </a:extLst>
          </p:cNvPr>
          <p:cNvSpPr>
            <a:spLocks noGrp="1"/>
          </p:cNvSpPr>
          <p:nvPr>
            <p:ph type="title"/>
          </p:nvPr>
        </p:nvSpPr>
        <p:spPr>
          <a:xfrm>
            <a:off x="0" y="0"/>
            <a:ext cx="12192000" cy="83889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saw in the right hand of him who was seated on the throne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scroll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written within and on the back, sealed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seals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FC396F-27C8-82B0-3509-44227C2000ED}"/>
              </a:ext>
            </a:extLst>
          </p:cNvPr>
          <p:cNvSpPr>
            <a:spLocks noGrp="1"/>
          </p:cNvSpPr>
          <p:nvPr>
            <p:ph idx="1"/>
          </p:nvPr>
        </p:nvSpPr>
        <p:spPr>
          <a:xfrm>
            <a:off x="171974" y="1136708"/>
            <a:ext cx="11799116" cy="5687735"/>
          </a:xfrm>
        </p:spPr>
        <p:txBody>
          <a:bodyPr>
            <a:normAutofit fontScale="92500" lnSpcReduction="20000"/>
          </a:bodyPr>
          <a:lstStyle/>
          <a:p>
            <a:r>
              <a:rPr lang="en-US" sz="3600" dirty="0">
                <a:solidFill>
                  <a:srgbClr val="F5F5F5"/>
                </a:solidFill>
                <a:effectLst>
                  <a:outerShdw blurRad="38100" dist="38100" dir="2700000" algn="ctr" rotWithShape="0">
                    <a:schemeClr val="tx1"/>
                  </a:outerShdw>
                </a:effectLst>
              </a:rPr>
              <a:t>This scroll is reminiscent of Ezekiel 2:9–10 where it also describes a scroll written on both sides containing a message of God's judgment.</a:t>
            </a:r>
          </a:p>
          <a:p>
            <a:r>
              <a:rPr lang="en-US" sz="3600" dirty="0">
                <a:solidFill>
                  <a:srgbClr val="F5F5F5"/>
                </a:solidFill>
                <a:effectLst>
                  <a:outerShdw blurRad="38100" dist="38100" dir="2700000" algn="ctr" rotWithShape="0">
                    <a:schemeClr val="tx1"/>
                  </a:outerShdw>
                </a:effectLst>
              </a:rPr>
              <a:t>Pulling together these observations most commentaries have come to the conclusion that 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scroll</a:t>
            </a:r>
            <a:r>
              <a:rPr lang="en-US" sz="3600" dirty="0">
                <a:solidFill>
                  <a:srgbClr val="F5F5F5"/>
                </a:solidFill>
                <a:effectLst>
                  <a:outerShdw blurRad="38100" dist="38100" dir="2700000" algn="ctr" rotWithShape="0">
                    <a:schemeClr val="tx1"/>
                  </a:outerShdw>
                </a:effectLst>
              </a:rPr>
              <a:t>” here in verse 1 contains God's plan for history—his purposes of salvation, judgment, and the final establishment of his kingdom.</a:t>
            </a:r>
          </a:p>
          <a:p>
            <a:r>
              <a:rPr lang="en-US" sz="3600" dirty="0">
                <a:solidFill>
                  <a:srgbClr val="F5F5F5"/>
                </a:solidFill>
                <a:effectLst>
                  <a:outerShdw blurRad="38100" dist="38100" dir="2700000" algn="ctr" rotWithShape="0">
                    <a:schemeClr val="tx1"/>
                  </a:outerShdw>
                </a:effectLst>
              </a:rPr>
              <a:t>The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seals</a:t>
            </a:r>
            <a:r>
              <a:rPr lang="en-US" sz="3600" dirty="0">
                <a:solidFill>
                  <a:srgbClr val="F5F5F5"/>
                </a:solidFill>
                <a:effectLst>
                  <a:outerShdw blurRad="38100" dist="38100" dir="2700000" algn="ctr" rotWithShape="0">
                    <a:schemeClr val="tx1"/>
                  </a:outerShdw>
                </a:effectLst>
              </a:rPr>
              <a:t>” emphasize both security and completeness. </a:t>
            </a:r>
          </a:p>
          <a:p>
            <a:r>
              <a:rPr lang="en-US" sz="3600" dirty="0">
                <a:solidFill>
                  <a:srgbClr val="F5F5F5"/>
                </a:solidFill>
                <a:effectLst>
                  <a:outerShdw blurRad="38100" dist="38100" dir="2700000" algn="ctr" rotWithShape="0">
                    <a:schemeClr val="tx1"/>
                  </a:outerShdw>
                </a:effectLst>
              </a:rPr>
              <a:t>The contents cannot be accessed until the seals are broken. </a:t>
            </a:r>
          </a:p>
          <a:p>
            <a:r>
              <a:rPr lang="en-US" sz="3600" dirty="0">
                <a:solidFill>
                  <a:srgbClr val="F5F5F5"/>
                </a:solidFill>
                <a:effectLst>
                  <a:outerShdw blurRad="38100" dist="38100" dir="2700000" algn="ctr" rotWithShape="0">
                    <a:schemeClr val="tx1"/>
                  </a:outerShdw>
                </a:effectLst>
              </a:rPr>
              <a:t>In Daniel 12:4, 9 the prophet Daniel was given a document concerning which he was instructed: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the words and seal the book, until the time of the end</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Here we see those hidden purposes are finally ready to be revealed and enacted.</a:t>
            </a:r>
          </a:p>
        </p:txBody>
      </p:sp>
    </p:spTree>
    <p:extLst>
      <p:ext uri="{BB962C8B-B14F-4D97-AF65-F5344CB8AC3E}">
        <p14:creationId xmlns:p14="http://schemas.microsoft.com/office/powerpoint/2010/main" val="4165926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94697B7-19D8-9E33-67EB-98CEE186538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D90AA4D-8587-8F1B-316A-B490C1A6CF57}"/>
              </a:ext>
            </a:extLst>
          </p:cNvPr>
          <p:cNvSpPr>
            <a:spLocks noGrp="1"/>
          </p:cNvSpPr>
          <p:nvPr>
            <p:ph type="title"/>
          </p:nvPr>
        </p:nvSpPr>
        <p:spPr>
          <a:xfrm>
            <a:off x="0" y="0"/>
            <a:ext cx="12192000" cy="83889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saw in the right hand of him who was seated on the throne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scroll</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written within and on the back, sealed with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seals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ED956BB-1176-D389-F6BA-4BDD71E0D0F5}"/>
              </a:ext>
            </a:extLst>
          </p:cNvPr>
          <p:cNvPicPr>
            <a:picLocks noChangeAspect="1"/>
          </p:cNvPicPr>
          <p:nvPr/>
        </p:nvPicPr>
        <p:blipFill>
          <a:blip r:embed="rId3"/>
          <a:stretch>
            <a:fillRect/>
          </a:stretch>
        </p:blipFill>
        <p:spPr>
          <a:xfrm>
            <a:off x="2773680" y="2180181"/>
            <a:ext cx="5961721" cy="3223488"/>
          </a:xfrm>
          <a:prstGeom prst="rect">
            <a:avLst/>
          </a:prstGeom>
        </p:spPr>
      </p:pic>
      <p:sp>
        <p:nvSpPr>
          <p:cNvPr id="9" name="TextBox 8">
            <a:extLst>
              <a:ext uri="{FF2B5EF4-FFF2-40B4-BE49-F238E27FC236}">
                <a16:creationId xmlns:a16="http://schemas.microsoft.com/office/drawing/2014/main" id="{6E502CF2-A1BC-BD01-D68A-50786FC8E42A}"/>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hlinkClick r:id="rId4"/>
              </a:rPr>
              <a:t>https://thebiblespeakstoyou.com/christ-opens-the-book-with-seven-seals-today/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01116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DD868B4-59A7-8709-0FC7-4FB7F9AC78A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1802081-468E-E2A5-3430-7EA03D3D7909}"/>
              </a:ext>
            </a:extLst>
          </p:cNvPr>
          <p:cNvSpPr>
            <a:spLocks noGrp="1"/>
          </p:cNvSpPr>
          <p:nvPr>
            <p:ph type="title"/>
          </p:nvPr>
        </p:nvSpPr>
        <p:spPr>
          <a:xfrm>
            <a:off x="0" y="0"/>
            <a:ext cx="12192000" cy="83889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saw a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strong angel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proclaiming with a loud voice, “Who is worthy to open the scroll and break its seals?”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8619408-C84F-DB68-CAAB-279B8B1D7F6B}"/>
              </a:ext>
            </a:extLst>
          </p:cNvPr>
          <p:cNvPicPr>
            <a:picLocks noChangeAspect="1"/>
          </p:cNvPicPr>
          <p:nvPr/>
        </p:nvPicPr>
        <p:blipFill>
          <a:blip r:embed="rId3"/>
          <a:stretch>
            <a:fillRect/>
          </a:stretch>
        </p:blipFill>
        <p:spPr>
          <a:xfrm>
            <a:off x="2046513" y="1030217"/>
            <a:ext cx="8212183" cy="5458451"/>
          </a:xfrm>
          <a:prstGeom prst="rect">
            <a:avLst/>
          </a:prstGeom>
        </p:spPr>
      </p:pic>
      <p:sp>
        <p:nvSpPr>
          <p:cNvPr id="9" name="TextBox 8">
            <a:extLst>
              <a:ext uri="{FF2B5EF4-FFF2-40B4-BE49-F238E27FC236}">
                <a16:creationId xmlns:a16="http://schemas.microsoft.com/office/drawing/2014/main" id="{A5991A71-27A2-AAA0-F3F3-267608A2B16F}"/>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Pat </a:t>
            </a:r>
            <a:r>
              <a:rPr kumimoji="0" lang="en-US" sz="1800" b="0" i="0" u="none" strike="noStrike" kern="1200" cap="none" spc="0" normalizeH="0" baseline="0" noProof="0" dirty="0" err="1">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Marvenko</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Smith.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Revelation Illustrated: An Artist's View of the Bible's Last Book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(1982)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30797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A287FC6-3CAC-2DDB-F640-694C38B73B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4C54B1E-6957-758B-78A7-F83F1DC8DE5D}"/>
              </a:ext>
            </a:extLst>
          </p:cNvPr>
          <p:cNvSpPr>
            <a:spLocks noGrp="1"/>
          </p:cNvSpPr>
          <p:nvPr>
            <p:ph type="title"/>
          </p:nvPr>
        </p:nvSpPr>
        <p:spPr>
          <a:xfrm>
            <a:off x="0" y="0"/>
            <a:ext cx="12192000" cy="83889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saw a strong angel proclaiming with a loud voice,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is worthy to open the scroll and break its seals?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69A6D97-1878-389E-13D5-23AD954503DC}"/>
              </a:ext>
            </a:extLst>
          </p:cNvPr>
          <p:cNvSpPr>
            <a:spLocks noGrp="1"/>
          </p:cNvSpPr>
          <p:nvPr>
            <p:ph idx="1"/>
          </p:nvPr>
        </p:nvSpPr>
        <p:spPr>
          <a:xfrm>
            <a:off x="171974" y="1136708"/>
            <a:ext cx="11799116" cy="5687735"/>
          </a:xfrm>
        </p:spPr>
        <p:txBody>
          <a:bodyPr>
            <a:normAutofit/>
          </a:bodyPr>
          <a:lstStyle/>
          <a:p>
            <a:r>
              <a:rPr lang="en-US" sz="3600" dirty="0">
                <a:solidFill>
                  <a:srgbClr val="F5F5F5"/>
                </a:solidFill>
                <a:effectLst>
                  <a:outerShdw blurRad="38100" dist="38100" dir="2700000" algn="ctr" rotWithShape="0">
                    <a:schemeClr val="tx1"/>
                  </a:outerShdw>
                </a:effectLst>
              </a:rPr>
              <a:t>Here a mighty angel then issues a challenge: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is worthy to open the scroll and break its seals?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question is not merely who is </a:t>
            </a:r>
            <a:r>
              <a:rPr lang="en-US" sz="3600" b="1" i="1" dirty="0">
                <a:solidFill>
                  <a:srgbClr val="F5F5F5"/>
                </a:solidFill>
                <a:effectLst>
                  <a:outerShdw blurRad="38100" dist="38100" dir="2700000" algn="ctr" rotWithShape="0">
                    <a:schemeClr val="tx1"/>
                  </a:outerShdw>
                </a:effectLst>
              </a:rPr>
              <a:t>strong</a:t>
            </a:r>
            <a:r>
              <a:rPr lang="en-US" sz="3600" dirty="0">
                <a:solidFill>
                  <a:srgbClr val="F5F5F5"/>
                </a:solidFill>
                <a:effectLst>
                  <a:outerShdw blurRad="38100" dist="38100" dir="2700000" algn="ctr" rotWithShape="0">
                    <a:schemeClr val="tx1"/>
                  </a:outerShdw>
                </a:effectLst>
              </a:rPr>
              <a:t> enough, but who is </a:t>
            </a:r>
            <a:r>
              <a:rPr lang="en-US" sz="3600" b="1" i="1" dirty="0">
                <a:solidFill>
                  <a:srgbClr val="F5F5F5"/>
                </a:solidFill>
                <a:effectLst>
                  <a:outerShdw blurRad="38100" dist="38100" dir="2700000" algn="ctr" rotWithShape="0">
                    <a:schemeClr val="tx1"/>
                  </a:outerShdw>
                </a:effectLst>
              </a:rPr>
              <a:t>worthy</a:t>
            </a:r>
            <a:r>
              <a:rPr lang="en-US" sz="3600" dirty="0">
                <a:solidFill>
                  <a:srgbClr val="F5F5F5"/>
                </a:solidFill>
                <a:effectLst>
                  <a:outerShdw blurRad="38100" dist="38100" dir="2700000" algn="ctr" rotWithShape="0">
                    <a:schemeClr val="tx1"/>
                  </a:outerShdw>
                </a:effectLst>
              </a:rPr>
              <a:t> to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 the scroll and break its seals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This challenge must be understood in light of chapter 4. </a:t>
            </a:r>
          </a:p>
          <a:p>
            <a:r>
              <a:rPr lang="en-US" sz="3600" dirty="0">
                <a:solidFill>
                  <a:srgbClr val="F5F5F5"/>
                </a:solidFill>
                <a:effectLst>
                  <a:outerShdw blurRad="38100" dist="38100" dir="2700000" algn="ctr" rotWithShape="0">
                    <a:schemeClr val="tx1"/>
                  </a:outerShdw>
                </a:effectLst>
              </a:rPr>
              <a:t>The scroll rests in the hand of the holy and sovereign God who sits on the heavenly throne. </a:t>
            </a:r>
          </a:p>
          <a:p>
            <a:r>
              <a:rPr lang="en-US" sz="3600" dirty="0">
                <a:solidFill>
                  <a:srgbClr val="F5F5F5"/>
                </a:solidFill>
                <a:effectLst>
                  <a:outerShdw blurRad="38100" dist="38100" dir="2700000" algn="ctr" rotWithShape="0">
                    <a:schemeClr val="tx1"/>
                  </a:outerShdw>
                </a:effectLst>
              </a:rPr>
              <a:t>Who could possibly approach such a God, take the scroll, and bring his purposes to completion?</a:t>
            </a:r>
          </a:p>
        </p:txBody>
      </p:sp>
    </p:spTree>
    <p:extLst>
      <p:ext uri="{BB962C8B-B14F-4D97-AF65-F5344CB8AC3E}">
        <p14:creationId xmlns:p14="http://schemas.microsoft.com/office/powerpoint/2010/main" val="2964569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74713</TotalTime>
  <Words>4170</Words>
  <Application>Microsoft Office PowerPoint</Application>
  <PresentationFormat>Widescreen</PresentationFormat>
  <Paragraphs>180</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Cambria</vt:lpstr>
      <vt:lpstr>Garamond</vt:lpstr>
      <vt:lpstr>Tahoma</vt:lpstr>
      <vt:lpstr>Times New Roman</vt:lpstr>
      <vt:lpstr>Office Theme</vt:lpstr>
      <vt:lpstr>1_Office Theme</vt:lpstr>
      <vt:lpstr>The Book of Revelation</vt:lpstr>
      <vt:lpstr>Introduction to Revelation 5</vt:lpstr>
      <vt:lpstr>Introduction to Revelation 5</vt:lpstr>
      <vt:lpstr>The Scroll and the Lamb (5:1-7)</vt:lpstr>
      <vt:lpstr>5:1 Then I saw in the right hand of him who was seated on the throne a scroll written within and on the back, sealed with seven seals. (ESV)</vt:lpstr>
      <vt:lpstr>5:1 Then I saw in the right hand of him who was seated on the throne a scroll written within and on the back, sealed with seven seals. (ESV)</vt:lpstr>
      <vt:lpstr>5:1 Then I saw in the right hand of him who was seated on the throne a scroll written within and on the back, sealed with seven seals. (ESV)</vt:lpstr>
      <vt:lpstr>5:2 And I saw a strong angel proclaiming with a loud voice, “Who is worthy to open the scroll and break its seals?” (ESV)</vt:lpstr>
      <vt:lpstr>5:2 And I saw a strong angel proclaiming with a loud voice, “Who is worthy to open the scroll and break its seals?” (ESV)</vt:lpstr>
      <vt:lpstr>5:3 And no one in heaven or on earth or under the earth was able to open the scroll or to look into it, 4 and I began to weep loudly because no one was found worthy to open the scroll or to look into it. (ESV)</vt:lpstr>
      <vt:lpstr>5:5 And one of the elders said to me, “Weep no more; behold, the Lion of the tribe of Judah, the Root of David, has conquered, so that he can open the scroll and its seven seals.” (ESV)</vt:lpstr>
      <vt:lpstr>5:5b …behold, the Lion of the tribe of Judah… 6 And between the throne and the four living creatures and among the elders I saw a Lamb standing, as though it had been slain, with seven horns and with seven eyes, which are the seven spirits of God sent out into all the earth. (ESV)</vt:lpstr>
      <vt:lpstr>5:5b …behold, the Lion of the tribe of Judah… 6 And between the throne and the four living creatures and among the elders I saw a Lamb standing, as though it had been slain, with seven horns and with seven eyes, which are the seven spirits of God sent out into all the earth. (ESV)</vt:lpstr>
      <vt:lpstr>5:6 And between the throne and the four living creatures and among the elders I saw a Lamb standing, as though it had been slain, with seven horns and with seven eyes, which are the seven spirits of God sent out into all the earth. (ESV)</vt:lpstr>
      <vt:lpstr>5:7 And he went and took the scroll from the right hand of him who was seated on the throne. (ESV)</vt:lpstr>
      <vt:lpstr>The Worship of the Lamb (5:8-14)</vt:lpstr>
      <vt:lpstr>5:8 And when he had taken the scroll, the four living creatures and the twenty-four elders fell down before the Lamb, each holding a harp, and golden bowls full of incense, which are the prayers of the saints. (ESV)</vt:lpstr>
      <vt:lpstr>5:8 And when he had taken the scroll, the four living creatures and the twenty-four elders fell down before the Lamb, each holding a harp, and golden bowls full of incense, which are the prayers of the saints. (ESV)</vt:lpstr>
      <vt:lpstr>5:8 And when he had taken the scroll, the four living creatures and the twenty-four elders fell down before the Lamb, each holding a harp, and golden bowls full of incense, which are the prayers of the saints. (ESV)</vt:lpstr>
      <vt:lpstr>5:9 And they sang a new song, saying, “Worthy are you to take the scroll and to open its seals, for you were slain, and by your blood you ransomed people for God from every tribe and language and people and nation, 10 and you have made them a kingdom and priests to our God, and they shall reign on the earth.” (ESV)</vt:lpstr>
      <vt:lpstr>5:9 And they sang a new song, saying, “Worthy are you to take the scroll and to open its seals, for you were slain, and by your blood you ransomed people for God from every tribe and language and people and nation, 10 and you have made them a kingdom and priests to our God, and they shall reign on the earth.” (ESV)</vt:lpstr>
      <vt:lpstr>5:9 And they sang a new song, saying, “Worthy are you to take the scroll and to open its seals, for you were slain, and by your blood you ransomed people for God from every tribe and language and people and nation, 10 and you have made them a kingdom and priests to our God, and they shall reign on the earth.” (ESV)</vt:lpstr>
      <vt:lpstr>5:9 And they sang a new song, saying, “Worthy are you to take the scroll and to open its seals, for you were slain, and by your blood you ransomed people for God from every tribe and language and people and nation, 10 and you have made them a kingdom and priests to our God, and they shall reign on the earth.” (ESV)</vt:lpstr>
      <vt:lpstr>5:11 Then I looked, and I heard around the throne and the living creatures and the elders the voice of many angels, numbering myriads of myriads and thousands of thousands, 12 saying with a loud voice, "Worthy is the Lamb who was slain, to receive power and wealth and wisdom and might and honor and glory and blessing!" (ESV)</vt:lpstr>
      <vt:lpstr>5:13 And I heard every creature in heaven and on earth and under the earth and in the sea, and all that is in them, saying, “To him who sits on the throne and to the Lamb be blessing and honor and glory and might forever and ever!” (ESV)</vt:lpstr>
      <vt:lpstr>5:14 And the four living creatures said, “Amen!” and the elders fell down and worshiped.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557</cp:revision>
  <cp:lastPrinted>2026-06-14T14:06:16Z</cp:lastPrinted>
  <dcterms:created xsi:type="dcterms:W3CDTF">2026-02-17T02:36:22Z</dcterms:created>
  <dcterms:modified xsi:type="dcterms:W3CDTF">2026-06-14T15:49:51Z</dcterms:modified>
</cp:coreProperties>
</file>