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664" r:id="rId3"/>
    <p:sldId id="665" r:id="rId4"/>
    <p:sldId id="666" r:id="rId5"/>
    <p:sldId id="667" r:id="rId6"/>
    <p:sldId id="695" r:id="rId7"/>
    <p:sldId id="673" r:id="rId8"/>
    <p:sldId id="671" r:id="rId9"/>
    <p:sldId id="674" r:id="rId10"/>
    <p:sldId id="677" r:id="rId11"/>
    <p:sldId id="676" r:id="rId12"/>
    <p:sldId id="689" r:id="rId13"/>
    <p:sldId id="696" r:id="rId14"/>
    <p:sldId id="697" r:id="rId15"/>
    <p:sldId id="698" r:id="rId16"/>
    <p:sldId id="699" r:id="rId17"/>
    <p:sldId id="700" r:id="rId18"/>
    <p:sldId id="701" r:id="rId19"/>
    <p:sldId id="690" r:id="rId20"/>
    <p:sldId id="683" r:id="rId21"/>
    <p:sldId id="684" r:id="rId22"/>
    <p:sldId id="702" r:id="rId23"/>
    <p:sldId id="685" r:id="rId24"/>
    <p:sldId id="704" r:id="rId25"/>
    <p:sldId id="681" r:id="rId26"/>
    <p:sldId id="686" r:id="rId27"/>
    <p:sldId id="706" r:id="rId28"/>
    <p:sldId id="687" r:id="rId29"/>
    <p:sldId id="707" r:id="rId30"/>
    <p:sldId id="708" r:id="rId31"/>
    <p:sldId id="709" r:id="rId3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FFB3"/>
    <a:srgbClr val="FFD700"/>
    <a:srgbClr val="99FFFF"/>
    <a:srgbClr val="F5F5F5"/>
    <a:srgbClr val="00FFFF"/>
    <a:srgbClr val="2E2344"/>
    <a:srgbClr val="4B2A5E"/>
    <a:srgbClr val="883D7C"/>
    <a:srgbClr val="5A3278"/>
    <a:srgbClr val="A77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660"/>
  </p:normalViewPr>
  <p:slideViewPr>
    <p:cSldViewPr snapToGrid="0">
      <p:cViewPr varScale="1">
        <p:scale>
          <a:sx n="146" d="100"/>
          <a:sy n="146" d="100"/>
        </p:scale>
        <p:origin x="10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FC48619E-407E-49A3-9451-8881EE43F640}" type="datetimeFigureOut">
              <a:rPr lang="en-US" smtClean="0"/>
              <a:t>7/1/2026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9E0C3B2-DEE3-455A-BEC3-7E005ED72DE8}" type="slidenum">
              <a:rPr lang="en-US" smtClean="0"/>
              <a:t>‹#›</a:t>
            </a:fld>
            <a:endParaRPr lang="en-US"/>
          </a:p>
        </p:txBody>
      </p:sp>
    </p:spTree>
    <p:extLst>
      <p:ext uri="{BB962C8B-B14F-4D97-AF65-F5344CB8AC3E}">
        <p14:creationId xmlns:p14="http://schemas.microsoft.com/office/powerpoint/2010/main" val="12054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5A7D-19B1-95FD-CC1A-4E57442196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B4483B-F1C2-21EF-AD37-7E4C34C06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3B44F-7128-9D60-B012-FEF8869C21E4}"/>
              </a:ext>
            </a:extLst>
          </p:cNvPr>
          <p:cNvSpPr>
            <a:spLocks noGrp="1"/>
          </p:cNvSpPr>
          <p:nvPr>
            <p:ph type="dt" sz="half" idx="10"/>
          </p:nvPr>
        </p:nvSpPr>
        <p:spPr/>
        <p:txBody>
          <a:bodyPr/>
          <a:lstStyle/>
          <a:p>
            <a:fld id="{0A2F6184-0DB0-44B4-BC85-6FE096EDA416}" type="datetimeFigureOut">
              <a:rPr lang="en-US" smtClean="0"/>
              <a:t>7/1/2026</a:t>
            </a:fld>
            <a:endParaRPr lang="en-US"/>
          </a:p>
        </p:txBody>
      </p:sp>
      <p:sp>
        <p:nvSpPr>
          <p:cNvPr id="5" name="Footer Placeholder 4">
            <a:extLst>
              <a:ext uri="{FF2B5EF4-FFF2-40B4-BE49-F238E27FC236}">
                <a16:creationId xmlns:a16="http://schemas.microsoft.com/office/drawing/2014/main" id="{50E64CED-3862-35C3-ED08-313758421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9D925-25AA-91B0-F0BB-AD4AB5BB5EA8}"/>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2777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0774-2ADD-8C7C-C116-BE8E167B4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9920C9-6269-B399-A984-8DE2479443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9F83F-C4D6-636E-5CC4-44F61EA42454}"/>
              </a:ext>
            </a:extLst>
          </p:cNvPr>
          <p:cNvSpPr>
            <a:spLocks noGrp="1"/>
          </p:cNvSpPr>
          <p:nvPr>
            <p:ph type="dt" sz="half" idx="10"/>
          </p:nvPr>
        </p:nvSpPr>
        <p:spPr/>
        <p:txBody>
          <a:bodyPr/>
          <a:lstStyle/>
          <a:p>
            <a:fld id="{0A2F6184-0DB0-44B4-BC85-6FE096EDA416}" type="datetimeFigureOut">
              <a:rPr lang="en-US" smtClean="0"/>
              <a:t>7/1/2026</a:t>
            </a:fld>
            <a:endParaRPr lang="en-US"/>
          </a:p>
        </p:txBody>
      </p:sp>
      <p:sp>
        <p:nvSpPr>
          <p:cNvPr id="5" name="Footer Placeholder 4">
            <a:extLst>
              <a:ext uri="{FF2B5EF4-FFF2-40B4-BE49-F238E27FC236}">
                <a16:creationId xmlns:a16="http://schemas.microsoft.com/office/drawing/2014/main" id="{5706241F-B584-7166-427B-92B99D599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7AEB3-97B3-4421-F27D-DF897A5CB649}"/>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1904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E71F9-3F3E-B42A-D313-8D7FA77C19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72AD5-2A7F-3453-1D1D-6B85B0079A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4C531-B33E-F0BD-3C10-F4959A340EB4}"/>
              </a:ext>
            </a:extLst>
          </p:cNvPr>
          <p:cNvSpPr>
            <a:spLocks noGrp="1"/>
          </p:cNvSpPr>
          <p:nvPr>
            <p:ph type="dt" sz="half" idx="10"/>
          </p:nvPr>
        </p:nvSpPr>
        <p:spPr/>
        <p:txBody>
          <a:bodyPr/>
          <a:lstStyle/>
          <a:p>
            <a:fld id="{0A2F6184-0DB0-44B4-BC85-6FE096EDA416}" type="datetimeFigureOut">
              <a:rPr lang="en-US" smtClean="0"/>
              <a:t>7/1/2026</a:t>
            </a:fld>
            <a:endParaRPr lang="en-US"/>
          </a:p>
        </p:txBody>
      </p:sp>
      <p:sp>
        <p:nvSpPr>
          <p:cNvPr id="5" name="Footer Placeholder 4">
            <a:extLst>
              <a:ext uri="{FF2B5EF4-FFF2-40B4-BE49-F238E27FC236}">
                <a16:creationId xmlns:a16="http://schemas.microsoft.com/office/drawing/2014/main" id="{E0120110-6C4D-D974-973B-034D882CF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728B0-7352-A519-FFC6-542A24B164E3}"/>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0216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7/1/2026 11:15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50286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7/1/2026 11:15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78493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7/1/2026 11:15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6327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7/1/2026 11:15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1697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7/1/2026 11:15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81026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7/1/2026 11:15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95380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7/1/2026 11:15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89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7/1/2026 11:15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4930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E323-6B3F-7E80-8619-7C02D4A6E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8B07C-181E-D5C2-B06F-F50C3F0EA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B7718-E837-FD9A-78BF-AC54BB9679BD}"/>
              </a:ext>
            </a:extLst>
          </p:cNvPr>
          <p:cNvSpPr>
            <a:spLocks noGrp="1"/>
          </p:cNvSpPr>
          <p:nvPr>
            <p:ph type="dt" sz="half" idx="10"/>
          </p:nvPr>
        </p:nvSpPr>
        <p:spPr/>
        <p:txBody>
          <a:bodyPr/>
          <a:lstStyle/>
          <a:p>
            <a:fld id="{0A2F6184-0DB0-44B4-BC85-6FE096EDA416}" type="datetimeFigureOut">
              <a:rPr lang="en-US" smtClean="0"/>
              <a:t>7/1/2026</a:t>
            </a:fld>
            <a:endParaRPr lang="en-US"/>
          </a:p>
        </p:txBody>
      </p:sp>
      <p:sp>
        <p:nvSpPr>
          <p:cNvPr id="5" name="Footer Placeholder 4">
            <a:extLst>
              <a:ext uri="{FF2B5EF4-FFF2-40B4-BE49-F238E27FC236}">
                <a16:creationId xmlns:a16="http://schemas.microsoft.com/office/drawing/2014/main" id="{889AEA8A-8760-7AAB-DA2B-8A6E2359F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22A4A-C296-B50A-8BDF-BB533E60DB66}"/>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4213796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7/1/2026 11:15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2983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7/1/2026 11:15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720690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7/1/2026 11:15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56969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A3C0-4F13-DD9D-0675-25C59E57E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5CC080-F777-CDF3-3E47-33A99A23E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0E94C-B043-6547-9307-6F206C750E32}"/>
              </a:ext>
            </a:extLst>
          </p:cNvPr>
          <p:cNvSpPr>
            <a:spLocks noGrp="1"/>
          </p:cNvSpPr>
          <p:nvPr>
            <p:ph type="dt" sz="half" idx="10"/>
          </p:nvPr>
        </p:nvSpPr>
        <p:spPr/>
        <p:txBody>
          <a:bodyPr/>
          <a:lstStyle/>
          <a:p>
            <a:fld id="{0A2F6184-0DB0-44B4-BC85-6FE096EDA416}" type="datetimeFigureOut">
              <a:rPr lang="en-US" smtClean="0"/>
              <a:t>7/1/2026</a:t>
            </a:fld>
            <a:endParaRPr lang="en-US"/>
          </a:p>
        </p:txBody>
      </p:sp>
      <p:sp>
        <p:nvSpPr>
          <p:cNvPr id="5" name="Footer Placeholder 4">
            <a:extLst>
              <a:ext uri="{FF2B5EF4-FFF2-40B4-BE49-F238E27FC236}">
                <a16:creationId xmlns:a16="http://schemas.microsoft.com/office/drawing/2014/main" id="{2670C00C-3DFD-76CB-10F1-ED011EA44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63788-A460-11F2-1BCE-01B0D40B647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5083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AAEF-9B6C-4318-78D8-0B0EE4AF28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9A41F-9477-DE9B-8B12-D79D75C783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B2DD07-46A7-31FE-C32C-D0A73D0DA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E50083-0912-BF7A-BE3A-49F589F76753}"/>
              </a:ext>
            </a:extLst>
          </p:cNvPr>
          <p:cNvSpPr>
            <a:spLocks noGrp="1"/>
          </p:cNvSpPr>
          <p:nvPr>
            <p:ph type="dt" sz="half" idx="10"/>
          </p:nvPr>
        </p:nvSpPr>
        <p:spPr/>
        <p:txBody>
          <a:bodyPr/>
          <a:lstStyle/>
          <a:p>
            <a:fld id="{0A2F6184-0DB0-44B4-BC85-6FE096EDA416}" type="datetimeFigureOut">
              <a:rPr lang="en-US" smtClean="0"/>
              <a:t>7/1/2026</a:t>
            </a:fld>
            <a:endParaRPr lang="en-US"/>
          </a:p>
        </p:txBody>
      </p:sp>
      <p:sp>
        <p:nvSpPr>
          <p:cNvPr id="6" name="Footer Placeholder 5">
            <a:extLst>
              <a:ext uri="{FF2B5EF4-FFF2-40B4-BE49-F238E27FC236}">
                <a16:creationId xmlns:a16="http://schemas.microsoft.com/office/drawing/2014/main" id="{28C2AEA5-2A12-903F-ED4C-01EF520B1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AC65E-E7D5-C77A-C9D1-B8F6933C705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4329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6A68-DF8F-095E-3156-29C1120952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DF757-7EA9-0C3E-69AA-F4768BFA5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109B6-6BBD-6976-575D-FDA31A2EEB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EE0FC4-B2D5-A2B1-2480-F692890E1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1C859-3C54-2A17-0329-724A44006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612F3-1181-63C4-2055-3F67A6645DE4}"/>
              </a:ext>
            </a:extLst>
          </p:cNvPr>
          <p:cNvSpPr>
            <a:spLocks noGrp="1"/>
          </p:cNvSpPr>
          <p:nvPr>
            <p:ph type="dt" sz="half" idx="10"/>
          </p:nvPr>
        </p:nvSpPr>
        <p:spPr/>
        <p:txBody>
          <a:bodyPr/>
          <a:lstStyle/>
          <a:p>
            <a:fld id="{0A2F6184-0DB0-44B4-BC85-6FE096EDA416}" type="datetimeFigureOut">
              <a:rPr lang="en-US" smtClean="0"/>
              <a:t>7/1/2026</a:t>
            </a:fld>
            <a:endParaRPr lang="en-US"/>
          </a:p>
        </p:txBody>
      </p:sp>
      <p:sp>
        <p:nvSpPr>
          <p:cNvPr id="8" name="Footer Placeholder 7">
            <a:extLst>
              <a:ext uri="{FF2B5EF4-FFF2-40B4-BE49-F238E27FC236}">
                <a16:creationId xmlns:a16="http://schemas.microsoft.com/office/drawing/2014/main" id="{467EB4CC-07C7-8D12-8A21-2646FC269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FE9580-92D3-305A-A2D1-E98076712CA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1045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7041-00C9-0B22-CE60-608F14ADFE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7C8BE-8C59-BFB8-7091-100885BA6852}"/>
              </a:ext>
            </a:extLst>
          </p:cNvPr>
          <p:cNvSpPr>
            <a:spLocks noGrp="1"/>
          </p:cNvSpPr>
          <p:nvPr>
            <p:ph type="dt" sz="half" idx="10"/>
          </p:nvPr>
        </p:nvSpPr>
        <p:spPr/>
        <p:txBody>
          <a:bodyPr/>
          <a:lstStyle/>
          <a:p>
            <a:fld id="{0A2F6184-0DB0-44B4-BC85-6FE096EDA416}" type="datetimeFigureOut">
              <a:rPr lang="en-US" smtClean="0"/>
              <a:t>7/1/2026</a:t>
            </a:fld>
            <a:endParaRPr lang="en-US"/>
          </a:p>
        </p:txBody>
      </p:sp>
      <p:sp>
        <p:nvSpPr>
          <p:cNvPr id="4" name="Footer Placeholder 3">
            <a:extLst>
              <a:ext uri="{FF2B5EF4-FFF2-40B4-BE49-F238E27FC236}">
                <a16:creationId xmlns:a16="http://schemas.microsoft.com/office/drawing/2014/main" id="{4251F9A3-AD24-0A50-0169-C560F13792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B2A98-E579-CFC5-0F94-A1036EABB58C}"/>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07759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8B3FF-D258-25EF-B1AF-747B451C5198}"/>
              </a:ext>
            </a:extLst>
          </p:cNvPr>
          <p:cNvSpPr>
            <a:spLocks noGrp="1"/>
          </p:cNvSpPr>
          <p:nvPr>
            <p:ph type="dt" sz="half" idx="10"/>
          </p:nvPr>
        </p:nvSpPr>
        <p:spPr/>
        <p:txBody>
          <a:bodyPr/>
          <a:lstStyle/>
          <a:p>
            <a:fld id="{0A2F6184-0DB0-44B4-BC85-6FE096EDA416}" type="datetimeFigureOut">
              <a:rPr lang="en-US" smtClean="0"/>
              <a:t>7/1/2026</a:t>
            </a:fld>
            <a:endParaRPr lang="en-US"/>
          </a:p>
        </p:txBody>
      </p:sp>
      <p:sp>
        <p:nvSpPr>
          <p:cNvPr id="3" name="Footer Placeholder 2">
            <a:extLst>
              <a:ext uri="{FF2B5EF4-FFF2-40B4-BE49-F238E27FC236}">
                <a16:creationId xmlns:a16="http://schemas.microsoft.com/office/drawing/2014/main" id="{BBAB72C1-C22B-0F18-9C59-0A90D17919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314F92-0834-21DC-A887-DA4470C26FBB}"/>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90064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120D-2949-7A54-9681-F87598DC8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4C17B-62D0-B051-338C-56F15E23E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D4F39-2FAC-01F6-0968-68F2F6EFB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95D4A-B3F6-1E33-F31D-885AD5F31B41}"/>
              </a:ext>
            </a:extLst>
          </p:cNvPr>
          <p:cNvSpPr>
            <a:spLocks noGrp="1"/>
          </p:cNvSpPr>
          <p:nvPr>
            <p:ph type="dt" sz="half" idx="10"/>
          </p:nvPr>
        </p:nvSpPr>
        <p:spPr/>
        <p:txBody>
          <a:bodyPr/>
          <a:lstStyle/>
          <a:p>
            <a:fld id="{0A2F6184-0DB0-44B4-BC85-6FE096EDA416}" type="datetimeFigureOut">
              <a:rPr lang="en-US" smtClean="0"/>
              <a:t>7/1/2026</a:t>
            </a:fld>
            <a:endParaRPr lang="en-US"/>
          </a:p>
        </p:txBody>
      </p:sp>
      <p:sp>
        <p:nvSpPr>
          <p:cNvPr id="6" name="Footer Placeholder 5">
            <a:extLst>
              <a:ext uri="{FF2B5EF4-FFF2-40B4-BE49-F238E27FC236}">
                <a16:creationId xmlns:a16="http://schemas.microsoft.com/office/drawing/2014/main" id="{E75C23F8-C184-14E6-55FC-9ED970F11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9E7E1-E137-7D2D-E8E3-6D342396477A}"/>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93858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D932-E925-C03D-3740-DAFAAD1C0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3685A-C0B5-BF9E-2298-1522EB797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36F21-F0C5-D506-F502-1BC1D8EBE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09067-AFF6-13F5-8771-AEF393FD6057}"/>
              </a:ext>
            </a:extLst>
          </p:cNvPr>
          <p:cNvSpPr>
            <a:spLocks noGrp="1"/>
          </p:cNvSpPr>
          <p:nvPr>
            <p:ph type="dt" sz="half" idx="10"/>
          </p:nvPr>
        </p:nvSpPr>
        <p:spPr/>
        <p:txBody>
          <a:bodyPr/>
          <a:lstStyle/>
          <a:p>
            <a:fld id="{0A2F6184-0DB0-44B4-BC85-6FE096EDA416}" type="datetimeFigureOut">
              <a:rPr lang="en-US" smtClean="0"/>
              <a:t>7/1/2026</a:t>
            </a:fld>
            <a:endParaRPr lang="en-US"/>
          </a:p>
        </p:txBody>
      </p:sp>
      <p:sp>
        <p:nvSpPr>
          <p:cNvPr id="6" name="Footer Placeholder 5">
            <a:extLst>
              <a:ext uri="{FF2B5EF4-FFF2-40B4-BE49-F238E27FC236}">
                <a16:creationId xmlns:a16="http://schemas.microsoft.com/office/drawing/2014/main" id="{2A2278E4-7123-C5D8-D4A6-0CA1029F8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E7014-D911-67BA-095D-BAA462DC5EB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7868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1D33E-67E1-33AD-16E7-797CC6418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F5F4A-5EE7-F6A8-E4CC-77293CFA1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59052-EDD5-2E7D-FF33-83269E8B3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F6184-0DB0-44B4-BC85-6FE096EDA416}" type="datetimeFigureOut">
              <a:rPr lang="en-US" smtClean="0"/>
              <a:t>7/1/2026</a:t>
            </a:fld>
            <a:endParaRPr lang="en-US"/>
          </a:p>
        </p:txBody>
      </p:sp>
      <p:sp>
        <p:nvSpPr>
          <p:cNvPr id="5" name="Footer Placeholder 4">
            <a:extLst>
              <a:ext uri="{FF2B5EF4-FFF2-40B4-BE49-F238E27FC236}">
                <a16:creationId xmlns:a16="http://schemas.microsoft.com/office/drawing/2014/main" id="{2638FFD5-7D0F-DF41-9457-0DD8855F5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A9C151-1671-D22D-9BD7-D3B83DA39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C560A-F639-45B7-91AE-E2F6837F5A75}" type="slidenum">
              <a:rPr lang="en-US" smtClean="0"/>
              <a:t>‹#›</a:t>
            </a:fld>
            <a:endParaRPr lang="en-US"/>
          </a:p>
        </p:txBody>
      </p:sp>
    </p:spTree>
    <p:extLst>
      <p:ext uri="{BB962C8B-B14F-4D97-AF65-F5344CB8AC3E}">
        <p14:creationId xmlns:p14="http://schemas.microsoft.com/office/powerpoint/2010/main" val="21808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7/1/2026 11:15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54339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urifiedbyfaith.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EE30042E-80DF-463E-8096-3A3748B557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A62FF-6C80-7851-A00C-79EBBCE8E669}"/>
              </a:ext>
            </a:extLst>
          </p:cNvPr>
          <p:cNvSpPr>
            <a:spLocks noGrp="1"/>
          </p:cNvSpPr>
          <p:nvPr>
            <p:ph type="ctrTitle"/>
          </p:nvPr>
        </p:nvSpPr>
        <p:spPr>
          <a:xfrm>
            <a:off x="0" y="4890781"/>
            <a:ext cx="12192000" cy="762280"/>
          </a:xfrm>
        </p:spPr>
        <p:txBody>
          <a:bodyPr>
            <a:normAutofit fontScale="90000"/>
          </a:bodyPr>
          <a:lstStyle/>
          <a:p>
            <a:r>
              <a:rPr lang="en-US" b="1" dirty="0">
                <a:solidFill>
                  <a:srgbClr val="F5F5F5"/>
                </a:solidFill>
                <a:effectLst>
                  <a:outerShdw blurRad="50800" dist="38100" dir="2700000" algn="tl" rotWithShape="0">
                    <a:prstClr val="black">
                      <a:alpha val="30000"/>
                    </a:prstClr>
                  </a:outerShdw>
                </a:effectLst>
                <a:latin typeface="Garamond" panose="02020404030301010803" pitchFamily="18" charset="0"/>
              </a:rPr>
              <a:t>Jesus’ Olivet Discourse</a:t>
            </a:r>
            <a:endParaRPr lang="en-US" b="1" dirty="0">
              <a:solidFill>
                <a:srgbClr val="FFD700"/>
              </a:solidFill>
              <a:effectLst>
                <a:outerShdw blurRad="50800" dist="38100" dir="2700000" algn="tl" rotWithShape="0">
                  <a:prstClr val="black">
                    <a:alpha val="30000"/>
                  </a:prstClr>
                </a:outerShdw>
              </a:effectLst>
              <a:latin typeface="Garamond" panose="02020404030301010803" pitchFamily="18" charset="0"/>
            </a:endParaRPr>
          </a:p>
        </p:txBody>
      </p:sp>
      <p:sp>
        <p:nvSpPr>
          <p:cNvPr id="3" name="Subtitle 2">
            <a:extLst>
              <a:ext uri="{FF2B5EF4-FFF2-40B4-BE49-F238E27FC236}">
                <a16:creationId xmlns:a16="http://schemas.microsoft.com/office/drawing/2014/main" id="{90D38581-6DAC-0D87-99DD-2B0A141FB3BB}"/>
              </a:ext>
            </a:extLst>
          </p:cNvPr>
          <p:cNvSpPr>
            <a:spLocks noGrp="1"/>
          </p:cNvSpPr>
          <p:nvPr>
            <p:ph type="subTitle" idx="1"/>
          </p:nvPr>
        </p:nvSpPr>
        <p:spPr>
          <a:xfrm>
            <a:off x="2" y="5552272"/>
            <a:ext cx="11987347" cy="824754"/>
          </a:xfrm>
        </p:spPr>
        <p:txBody>
          <a:bodyPr>
            <a:normAutofit/>
          </a:bodyPr>
          <a:lstStyle/>
          <a:p>
            <a:r>
              <a:rPr lang="en-US" i="1" dirty="0">
                <a:solidFill>
                  <a:srgbClr val="00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“Truly, I say to you, this generation will not pass away until all these things take place. Heaven and earth will pass away, but my words will not pass away.” </a:t>
            </a:r>
            <a:r>
              <a:rPr lang="en-US" i="1" dirty="0">
                <a:solidFill>
                  <a:srgbClr val="F5F5F5"/>
                </a:solidFill>
                <a:effectLst>
                  <a:outerShdw blurRad="50800" dist="38100" dir="2700000" algn="tl" rotWithShape="0">
                    <a:prstClr val="black">
                      <a:alpha val="30000"/>
                    </a:prstClr>
                  </a:outerShdw>
                </a:effectLst>
                <a:ea typeface="Cambria" panose="02040503050406030204" pitchFamily="18" charset="0"/>
              </a:rPr>
              <a:t>(Mat 24:34-35)</a:t>
            </a:r>
          </a:p>
        </p:txBody>
      </p:sp>
      <p:sp>
        <p:nvSpPr>
          <p:cNvPr id="7" name="TextBox 6">
            <a:extLst>
              <a:ext uri="{FF2B5EF4-FFF2-40B4-BE49-F238E27FC236}">
                <a16:creationId xmlns:a16="http://schemas.microsoft.com/office/drawing/2014/main" id="{1AF5A199-4F6F-3BC5-B4BC-92AC66C2AACA}"/>
              </a:ext>
            </a:extLst>
          </p:cNvPr>
          <p:cNvSpPr txBox="1"/>
          <p:nvPr/>
        </p:nvSpPr>
        <p:spPr>
          <a:xfrm>
            <a:off x="11791889" y="2923563"/>
            <a:ext cx="400110" cy="3934436"/>
          </a:xfrm>
          <a:prstGeom prst="rect">
            <a:avLst/>
          </a:prstGeom>
          <a:noFill/>
        </p:spPr>
        <p:txBody>
          <a:bodyPr vert="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Image credit – https://www.bible.com/events/84698</a:t>
            </a:r>
            <a:endParaRPr kumimoji="0" lang="en-US"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BA2EE3F-61CB-1DCE-D636-5A9A08784BC0}"/>
              </a:ext>
            </a:extLst>
          </p:cNvPr>
          <p:cNvSpPr txBox="1"/>
          <p:nvPr/>
        </p:nvSpPr>
        <p:spPr>
          <a:xfrm>
            <a:off x="-1" y="6550222"/>
            <a:ext cx="12192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Sermon Available on </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hlinkClick r:id="rId2">
                  <a:extLst>
                    <a:ext uri="{A12FA001-AC4F-418D-AE19-62706E023703}">
                      <ahyp:hlinkClr xmlns:ahyp="http://schemas.microsoft.com/office/drawing/2018/hyperlinkcolor" val="tx"/>
                    </a:ext>
                  </a:extLst>
                </a:hlinkClick>
              </a:rPr>
              <a:t>https://www.purifiedbyfaith.com/</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400" b="0" i="0" u="none" strike="noStrike" kern="1200" cap="none" spc="0" normalizeH="0" baseline="0" noProof="0" dirty="0">
              <a:ln>
                <a:noFill/>
              </a:ln>
              <a:solidFill>
                <a:prstClr val="white">
                  <a:lumMod val="65000"/>
                </a:prstClr>
              </a:solidFill>
              <a:effectLst>
                <a:outerShdw blurRad="50800" dist="50800" dir="5400000" algn="ctr" rotWithShape="0">
                  <a:prstClr val="black"/>
                </a:outerShdw>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2EC61B7-8472-2CB2-622C-5A6B2AF25F11}"/>
              </a:ext>
            </a:extLst>
          </p:cNvPr>
          <p:cNvPicPr>
            <a:picLocks noChangeAspect="1"/>
          </p:cNvPicPr>
          <p:nvPr/>
        </p:nvPicPr>
        <p:blipFill>
          <a:blip r:embed="rId3"/>
          <a:stretch>
            <a:fillRect/>
          </a:stretch>
        </p:blipFill>
        <p:spPr>
          <a:xfrm>
            <a:off x="2073067" y="391986"/>
            <a:ext cx="8045863" cy="4362674"/>
          </a:xfrm>
          <a:prstGeom prst="rect">
            <a:avLst/>
          </a:prstGeom>
        </p:spPr>
      </p:pic>
    </p:spTree>
    <p:extLst>
      <p:ext uri="{BB962C8B-B14F-4D97-AF65-F5344CB8AC3E}">
        <p14:creationId xmlns:p14="http://schemas.microsoft.com/office/powerpoint/2010/main" val="228938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721A4C2-5E21-DEF2-1132-D9B8C227ED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149386-66BD-CCBF-29BA-EDE04D322DFD}"/>
              </a:ext>
            </a:extLst>
          </p:cNvPr>
          <p:cNvSpPr>
            <a:spLocks noGrp="1"/>
          </p:cNvSpPr>
          <p:nvPr>
            <p:ph type="title"/>
          </p:nvPr>
        </p:nvSpPr>
        <p:spPr>
          <a:xfrm>
            <a:off x="0" y="1"/>
            <a:ext cx="12226954" cy="725648"/>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Setup to the Olivet Discourse (24:1-3)</a:t>
            </a:r>
            <a:endParaRPr lang="en-US"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C7E9479E-35BE-E32A-7D58-E06A3771F9A2}"/>
              </a:ext>
            </a:extLst>
          </p:cNvPr>
          <p:cNvSpPr>
            <a:spLocks noGrp="1"/>
          </p:cNvSpPr>
          <p:nvPr>
            <p:ph idx="1"/>
          </p:nvPr>
        </p:nvSpPr>
        <p:spPr>
          <a:xfrm>
            <a:off x="252549" y="654341"/>
            <a:ext cx="11844206" cy="6149132"/>
          </a:xfrm>
        </p:spPr>
        <p:txBody>
          <a:bodyPr>
            <a:normAutofit fontScale="92500" lnSpcReduction="20000"/>
          </a:bodyPr>
          <a:lstStyle/>
          <a:p>
            <a:r>
              <a:rPr lang="en-US" sz="3600" dirty="0">
                <a:solidFill>
                  <a:srgbClr val="F5F5F5"/>
                </a:solidFill>
                <a:effectLst>
                  <a:outerShdw blurRad="38100" dist="38100" dir="2700000" algn="tl" rotWithShape="0">
                    <a:prstClr val="black"/>
                  </a:outerShdw>
                </a:effectLst>
                <a:ea typeface="+mj-ea"/>
                <a:cs typeface="+mj-cs"/>
              </a:rPr>
              <a:t>In response to the disciples expressed admiration for the temple, Jesus prophesies its total, literal destruction: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there will not be left here one stone upon another that will not be thrown down</a:t>
            </a:r>
            <a:r>
              <a:rPr lang="en-US" sz="3600" dirty="0">
                <a:solidFill>
                  <a:srgbClr val="F5F5F5"/>
                </a:solidFill>
                <a:effectLst>
                  <a:outerShdw blurRad="38100" dist="38100" dir="2700000" algn="tl" rotWithShape="0">
                    <a:prstClr val="black"/>
                  </a:outerShdw>
                </a:effectLst>
                <a:ea typeface="+mj-ea"/>
                <a:cs typeface="+mj-cs"/>
              </a:rPr>
              <a:t>” (Matt 24:2). </a:t>
            </a:r>
          </a:p>
          <a:p>
            <a:r>
              <a:rPr lang="en-US" sz="3600" dirty="0">
                <a:solidFill>
                  <a:srgbClr val="F5F5F5"/>
                </a:solidFill>
                <a:effectLst>
                  <a:outerShdw blurRad="38100" dist="38100" dir="2700000" algn="tl" rotWithShape="0">
                    <a:prstClr val="black"/>
                  </a:outerShdw>
                </a:effectLst>
                <a:ea typeface="+mj-ea"/>
                <a:cs typeface="+mj-cs"/>
              </a:rPr>
              <a:t>Undoubtably the disciples were shocked, as were others – Jesus’  predictions of the temple’s demise is later distorted in the false testimony given at his trial and he is later </a:t>
            </a:r>
            <a:r>
              <a:rPr lang="en-US" sz="3600" b="1" i="1" dirty="0">
                <a:solidFill>
                  <a:srgbClr val="F5F5F5"/>
                </a:solidFill>
                <a:effectLst>
                  <a:outerShdw blurRad="38100" dist="38100" dir="2700000" algn="tl" rotWithShape="0">
                    <a:prstClr val="black"/>
                  </a:outerShdw>
                </a:effectLst>
                <a:ea typeface="+mj-ea"/>
                <a:cs typeface="+mj-cs"/>
              </a:rPr>
              <a:t>mocked</a:t>
            </a:r>
            <a:r>
              <a:rPr lang="en-US" sz="3600" dirty="0">
                <a:solidFill>
                  <a:srgbClr val="F5F5F5"/>
                </a:solidFill>
                <a:effectLst>
                  <a:outerShdw blurRad="38100" dist="38100" dir="2700000" algn="tl" rotWithShape="0">
                    <a:prstClr val="black"/>
                  </a:outerShdw>
                </a:effectLst>
                <a:ea typeface="+mj-ea"/>
                <a:cs typeface="+mj-cs"/>
              </a:rPr>
              <a:t> for it as he hangs on the cross (Matthew 26:60-61; 27:40). </a:t>
            </a:r>
          </a:p>
          <a:p>
            <a:r>
              <a:rPr lang="en-US" sz="3600" dirty="0">
                <a:solidFill>
                  <a:srgbClr val="F5F5F5"/>
                </a:solidFill>
                <a:effectLst>
                  <a:outerShdw blurRad="38100" dist="38100" dir="2700000" algn="tl" rotWithShape="0">
                    <a:prstClr val="black"/>
                  </a:outerShdw>
                </a:effectLst>
                <a:ea typeface="+mj-ea"/>
                <a:cs typeface="+mj-cs"/>
              </a:rPr>
              <a:t>Despite Israel's confidence—mirroring the ancient errors warned against in Jeremiah 7:4—the temple was completely destroyed by the Romans in A.D. 70, fulfilling Jesus' words. </a:t>
            </a:r>
          </a:p>
          <a:p>
            <a:r>
              <a:rPr lang="en-US" sz="3600" dirty="0">
                <a:solidFill>
                  <a:srgbClr val="F5F5F5"/>
                </a:solidFill>
                <a:effectLst>
                  <a:outerShdw blurRad="38100" dist="38100" dir="2700000" algn="tl" rotWithShape="0">
                    <a:prstClr val="black"/>
                  </a:outerShdw>
                </a:effectLst>
                <a:ea typeface="+mj-ea"/>
                <a:cs typeface="+mj-cs"/>
              </a:rPr>
              <a:t>Jesus had previously alluded to this coming judgment in Matthew 21:43 (cf. 26:61), giving rise to the chief priests' worst fears: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If we let him go on like this, everyone will believe in him, and the Romans will come and take away both our place and our nation</a:t>
            </a:r>
            <a:r>
              <a:rPr lang="en-US" sz="3600" dirty="0">
                <a:solidFill>
                  <a:srgbClr val="F5F5F5"/>
                </a:solidFill>
                <a:effectLst>
                  <a:outerShdw blurRad="38100" dist="38100" dir="2700000" algn="tl" rotWithShape="0">
                    <a:prstClr val="black"/>
                  </a:outerShdw>
                </a:effectLst>
                <a:ea typeface="+mj-ea"/>
                <a:cs typeface="+mj-cs"/>
              </a:rPr>
              <a:t>.” (John 11:48).  </a:t>
            </a:r>
          </a:p>
        </p:txBody>
      </p:sp>
    </p:spTree>
    <p:extLst>
      <p:ext uri="{BB962C8B-B14F-4D97-AF65-F5344CB8AC3E}">
        <p14:creationId xmlns:p14="http://schemas.microsoft.com/office/powerpoint/2010/main" val="99320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6985B97-115B-9361-830A-0901D6F69E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DE1AA9-F68E-9095-411D-A6F8C75E754A}"/>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Setup to the Olivet Discourse (24:1-3)</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C7D49A31-1A56-8205-BFAE-DC762F8EBD33}"/>
              </a:ext>
            </a:extLst>
          </p:cNvPr>
          <p:cNvSpPr>
            <a:spLocks noGrp="1"/>
          </p:cNvSpPr>
          <p:nvPr>
            <p:ph idx="1"/>
          </p:nvPr>
        </p:nvSpPr>
        <p:spPr>
          <a:xfrm>
            <a:off x="0" y="692331"/>
            <a:ext cx="12096755" cy="6127920"/>
          </a:xfrm>
        </p:spPr>
        <p:txBody>
          <a:bodyPr>
            <a:normAutofit fontScale="92500" lnSpcReduction="10000"/>
          </a:bodyPr>
          <a:lstStyle/>
          <a:p>
            <a:r>
              <a:rPr lang="en-US" sz="3200" dirty="0">
                <a:solidFill>
                  <a:srgbClr val="F5F5F5"/>
                </a:solidFill>
                <a:effectLst>
                  <a:outerShdw blurRad="38100" dist="38100" dir="2700000" algn="tl" rotWithShape="0">
                    <a:prstClr val="black"/>
                  </a:outerShdw>
                </a:effectLst>
                <a:ea typeface="+mj-ea"/>
                <a:cs typeface="+mj-cs"/>
              </a:rPr>
              <a:t>The disciples, undoubtably troubled by this prophecy, ask him in private: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Tell us, when will these things be, and what will be the sign of your coming and of the close of the age?</a:t>
            </a:r>
            <a:r>
              <a:rPr lang="en-US" sz="3200" dirty="0">
                <a:solidFill>
                  <a:srgbClr val="F5F5F5"/>
                </a:solidFill>
                <a:effectLst>
                  <a:outerShdw blurRad="38100" dist="38100" dir="2700000" algn="tl" rotWithShape="0">
                    <a:prstClr val="black"/>
                  </a:outerShdw>
                </a:effectLst>
                <a:ea typeface="+mj-ea"/>
                <a:cs typeface="+mj-cs"/>
              </a:rPr>
              <a:t>” (Matt 24:3).</a:t>
            </a:r>
          </a:p>
          <a:p>
            <a:r>
              <a:rPr lang="en-US" sz="3200" dirty="0">
                <a:solidFill>
                  <a:srgbClr val="F5F5F5"/>
                </a:solidFill>
                <a:effectLst>
                  <a:outerShdw blurRad="38100" dist="38100" dir="2700000" algn="tl" rotWithShape="0">
                    <a:prstClr val="black"/>
                  </a:outerShdw>
                </a:effectLst>
                <a:ea typeface="+mj-ea"/>
                <a:cs typeface="+mj-cs"/>
              </a:rPr>
              <a:t> </a:t>
            </a:r>
            <a:r>
              <a:rPr lang="en-US" sz="3200" dirty="0">
                <a:solidFill>
                  <a:srgbClr val="F5F5F5"/>
                </a:solidFill>
                <a:effectLst>
                  <a:outerShdw blurRad="38100" dist="38100" dir="2700000" algn="tl" rotWithShape="0">
                    <a:prstClr val="black"/>
                  </a:outerShdw>
                </a:effectLst>
              </a:rPr>
              <a:t>The disciples are asking two questions: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Tell us…”</a:t>
            </a:r>
          </a:p>
          <a:p>
            <a:pPr marL="971550" lvl="1" indent="-514350">
              <a:buFont typeface="+mj-lt"/>
              <a:buAutoNum type="arabicPeriod"/>
            </a:pPr>
            <a:r>
              <a:rPr lang="en-US" sz="2800" dirty="0">
                <a:solidFill>
                  <a:srgbClr val="F5F5F5"/>
                </a:solidFill>
                <a:effectLst>
                  <a:outerShdw blurRad="38100" dist="38100" dir="2700000" algn="tl" rotWithShape="0">
                    <a:prstClr val="black"/>
                  </a:outerShdw>
                </a:effectLst>
              </a:rPr>
              <a:t>“</a:t>
            </a:r>
            <a:r>
              <a:rPr lang="en-US" sz="2800" b="1"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when</a:t>
            </a:r>
            <a:r>
              <a:rPr lang="en-US" sz="28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will these things be</a:t>
            </a:r>
            <a:r>
              <a:rPr lang="en-US" sz="2800" dirty="0">
                <a:solidFill>
                  <a:srgbClr val="F5F5F5"/>
                </a:solidFill>
                <a:effectLst>
                  <a:outerShdw blurRad="38100" dist="38100" dir="2700000" algn="tl" rotWithShape="0">
                    <a:prstClr val="black"/>
                  </a:outerShdw>
                </a:effectLst>
              </a:rPr>
              <a:t>”</a:t>
            </a:r>
          </a:p>
          <a:p>
            <a:pPr marL="973138" lvl="1" indent="-515938">
              <a:buFont typeface="+mj-lt"/>
              <a:buAutoNum type="arabicPeriod"/>
            </a:pPr>
            <a:r>
              <a:rPr lang="en-US" sz="2800" dirty="0">
                <a:solidFill>
                  <a:srgbClr val="F5F5F5"/>
                </a:solidFill>
                <a:effectLst>
                  <a:outerShdw blurRad="38100" dist="38100" dir="2700000" algn="tl" rotWithShape="0">
                    <a:prstClr val="black"/>
                  </a:outerShdw>
                </a:effectLst>
              </a:rPr>
              <a:t>“</a:t>
            </a:r>
            <a:r>
              <a:rPr lang="en-US" sz="2800" b="1"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what</a:t>
            </a:r>
            <a:r>
              <a:rPr lang="en-US" sz="28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will be the sign of your coming and of the close of the age?</a:t>
            </a:r>
            <a:r>
              <a:rPr lang="en-US" sz="2800" dirty="0">
                <a:solidFill>
                  <a:srgbClr val="F5F5F5"/>
                </a:solidFill>
                <a:effectLst>
                  <a:outerShdw blurRad="38100" dist="38100" dir="2700000" algn="tl" rotWithShape="0">
                    <a:prstClr val="black"/>
                  </a:outerShdw>
                </a:effectLst>
              </a:rPr>
              <a:t>” </a:t>
            </a:r>
          </a:p>
          <a:p>
            <a:r>
              <a:rPr lang="en-US" sz="3200" dirty="0">
                <a:solidFill>
                  <a:srgbClr val="F5F5F5"/>
                </a:solidFill>
                <a:effectLst>
                  <a:outerShdw blurRad="38100" dist="38100" dir="2700000" algn="tl" rotWithShape="0">
                    <a:prstClr val="black"/>
                  </a:outerShdw>
                </a:effectLst>
                <a:ea typeface="+mj-ea"/>
                <a:cs typeface="+mj-cs"/>
              </a:rPr>
              <a:t>The way the second question is phrased (in the Greek) indicates that the disciples (mistakenly) believe that Jesus’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coming</a:t>
            </a:r>
            <a:r>
              <a:rPr lang="en-US" sz="3200" dirty="0">
                <a:solidFill>
                  <a:srgbClr val="F5F5F5"/>
                </a:solidFill>
                <a:effectLst>
                  <a:outerShdw blurRad="38100" dist="38100" dir="2700000" algn="tl" rotWithShape="0">
                    <a:prstClr val="black"/>
                  </a:outerShdw>
                </a:effectLst>
                <a:ea typeface="+mj-ea"/>
                <a:cs typeface="+mj-cs"/>
              </a:rPr>
              <a:t>” (to bring about the destruction of the temple) and the final judgment at the end of time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 close </a:t>
            </a:r>
            <a:r>
              <a:rPr lang="en-US" sz="3200" dirty="0">
                <a:solidFill>
                  <a:srgbClr val="F5F5F5"/>
                </a:solidFill>
                <a:effectLst>
                  <a:outerShdw blurRad="38100" dist="38100" dir="2700000" algn="tl" rotWithShape="0">
                    <a:prstClr val="black"/>
                  </a:outerShdw>
                </a:effectLst>
              </a:rPr>
              <a:t>[</a:t>
            </a:r>
            <a:r>
              <a:rPr lang="en-US" sz="3200" i="1" dirty="0" err="1">
                <a:solidFill>
                  <a:srgbClr val="F5F5F5"/>
                </a:solidFill>
                <a:effectLst>
                  <a:outerShdw blurRad="38100" dist="38100" dir="2700000" algn="tl" rotWithShape="0">
                    <a:prstClr val="black"/>
                  </a:outerShdw>
                </a:effectLst>
              </a:rPr>
              <a:t>sunteleia</a:t>
            </a:r>
            <a:r>
              <a:rPr lang="en-US" sz="3200" dirty="0">
                <a:solidFill>
                  <a:srgbClr val="F5F5F5"/>
                </a:solidFill>
                <a:effectLst>
                  <a:outerShdw blurRad="38100" dist="38100" dir="2700000" algn="tl" rotWithShape="0">
                    <a:prstClr val="black"/>
                  </a:outerShdw>
                </a:effectLst>
              </a:rPr>
              <a:t>]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of the age</a:t>
            </a:r>
            <a:r>
              <a:rPr lang="en-US" sz="3200" dirty="0">
                <a:solidFill>
                  <a:srgbClr val="F5F5F5"/>
                </a:solidFill>
                <a:effectLst>
                  <a:outerShdw blurRad="38100" dist="38100" dir="2700000" algn="tl" rotWithShape="0">
                    <a:prstClr val="black"/>
                  </a:outerShdw>
                </a:effectLst>
                <a:ea typeface="+mj-ea"/>
                <a:cs typeface="+mj-cs"/>
              </a:rPr>
              <a:t>”) all occur at the same time.</a:t>
            </a:r>
          </a:p>
          <a:p>
            <a:r>
              <a:rPr lang="en-US" sz="3200" dirty="0">
                <a:solidFill>
                  <a:srgbClr val="F5F5F5"/>
                </a:solidFill>
                <a:effectLst>
                  <a:outerShdw blurRad="38100" dist="38100" dir="2700000" algn="tl" rotWithShape="0">
                    <a:prstClr val="black"/>
                  </a:outerShdw>
                </a:effectLst>
                <a:ea typeface="+mj-ea"/>
                <a:cs typeface="+mj-cs"/>
              </a:rPr>
              <a:t>They want to know how soon this one big event (as they see it) is going to happen, and what kind of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sign</a:t>
            </a:r>
            <a:r>
              <a:rPr lang="en-US" sz="3200" dirty="0">
                <a:solidFill>
                  <a:srgbClr val="F5F5F5"/>
                </a:solidFill>
                <a:effectLst>
                  <a:outerShdw blurRad="38100" dist="38100" dir="2700000" algn="tl" rotWithShape="0">
                    <a:prstClr val="black"/>
                  </a:outerShdw>
                </a:effectLst>
                <a:ea typeface="+mj-ea"/>
                <a:cs typeface="+mj-cs"/>
              </a:rPr>
              <a:t>” should they be looking for to let them know when it is about to happen.</a:t>
            </a:r>
          </a:p>
          <a:p>
            <a:r>
              <a:rPr lang="en-US" sz="3200" dirty="0">
                <a:solidFill>
                  <a:srgbClr val="F5F5F5"/>
                </a:solidFill>
                <a:effectLst>
                  <a:outerShdw blurRad="38100" dist="38100" dir="2700000" algn="tl" rotWithShape="0">
                    <a:prstClr val="black"/>
                  </a:outerShdw>
                </a:effectLst>
                <a:ea typeface="+mj-ea"/>
                <a:cs typeface="+mj-cs"/>
              </a:rPr>
              <a:t>This is the spark that ignites Jesus’ explosive discourse in which he addresses their questions.</a:t>
            </a:r>
          </a:p>
        </p:txBody>
      </p:sp>
    </p:spTree>
    <p:extLst>
      <p:ext uri="{BB962C8B-B14F-4D97-AF65-F5344CB8AC3E}">
        <p14:creationId xmlns:p14="http://schemas.microsoft.com/office/powerpoint/2010/main" val="24986974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538AA449-48A4-1BE5-3DF0-1D4E8EBC27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C0EDEB-8664-F11E-A57A-5E4B7DF7FB89}"/>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Setup to the Olivet Discourse (24:1-3)</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1B71C6D2-9A2C-AB35-ACF2-CDCD2340F9E3}"/>
              </a:ext>
            </a:extLst>
          </p:cNvPr>
          <p:cNvSpPr>
            <a:spLocks noGrp="1"/>
          </p:cNvSpPr>
          <p:nvPr>
            <p:ph idx="1"/>
          </p:nvPr>
        </p:nvSpPr>
        <p:spPr>
          <a:xfrm>
            <a:off x="0" y="843095"/>
            <a:ext cx="12096755" cy="5977156"/>
          </a:xfrm>
        </p:spPr>
        <p:txBody>
          <a:bodyPr>
            <a:normAutofit fontScale="92500" lnSpcReduction="20000"/>
          </a:bodyPr>
          <a:lstStyle/>
          <a:p>
            <a:r>
              <a:rPr lang="en-US" sz="3200" dirty="0">
                <a:solidFill>
                  <a:srgbClr val="F5F5F5"/>
                </a:solidFill>
                <a:effectLst>
                  <a:outerShdw blurRad="38100" dist="38100" dir="2700000" algn="tl" rotWithShape="0">
                    <a:prstClr val="black"/>
                  </a:outerShdw>
                </a:effectLst>
                <a:ea typeface="+mj-ea"/>
                <a:cs typeface="+mj-cs"/>
              </a:rPr>
              <a:t>In the process of answering their questions, Jesus will also correct their misconception:</a:t>
            </a:r>
          </a:p>
          <a:p>
            <a:pPr lvl="1"/>
            <a:r>
              <a:rPr lang="en-US" sz="2800" dirty="0">
                <a:solidFill>
                  <a:srgbClr val="F5F5F5"/>
                </a:solidFill>
                <a:effectLst>
                  <a:outerShdw blurRad="38100" dist="38100" dir="2700000" algn="tl" rotWithShape="0">
                    <a:prstClr val="black"/>
                  </a:outerShdw>
                </a:effectLst>
                <a:ea typeface="+mj-ea"/>
                <a:cs typeface="+mj-cs"/>
              </a:rPr>
              <a:t>For the Jews, the temple was the center of their religious practice. </a:t>
            </a:r>
          </a:p>
          <a:p>
            <a:pPr lvl="1"/>
            <a:r>
              <a:rPr lang="en-US" sz="2800" dirty="0">
                <a:solidFill>
                  <a:srgbClr val="F5F5F5"/>
                </a:solidFill>
                <a:effectLst>
                  <a:outerShdw blurRad="38100" dist="38100" dir="2700000" algn="tl" rotWithShape="0">
                    <a:prstClr val="black"/>
                  </a:outerShdw>
                </a:effectLst>
                <a:ea typeface="+mj-ea"/>
                <a:cs typeface="+mj-cs"/>
              </a:rPr>
              <a:t>Thus, in the minds of the disciples, and undoubtably in the minds of most of the Jews in their day, if the temple is about to be destroyed, then it must be the end of the world!</a:t>
            </a:r>
          </a:p>
          <a:p>
            <a:r>
              <a:rPr lang="en-US" sz="3200" dirty="0">
                <a:solidFill>
                  <a:srgbClr val="F5F5F5"/>
                </a:solidFill>
                <a:effectLst>
                  <a:outerShdw blurRad="38100" dist="38100" dir="2700000" algn="tl" rotWithShape="0">
                    <a:prstClr val="black"/>
                  </a:outerShdw>
                </a:effectLst>
                <a:ea typeface="+mj-ea"/>
                <a:cs typeface="+mj-cs"/>
              </a:rPr>
              <a:t>And in one sense, the destruction of the temple </a:t>
            </a:r>
            <a:r>
              <a:rPr lang="en-US" sz="3200" b="1" i="1" dirty="0">
                <a:solidFill>
                  <a:srgbClr val="F5F5F5"/>
                </a:solidFill>
                <a:effectLst>
                  <a:outerShdw blurRad="38100" dist="38100" dir="2700000" algn="tl" rotWithShape="0">
                    <a:prstClr val="black"/>
                  </a:outerShdw>
                </a:effectLst>
                <a:ea typeface="+mj-ea"/>
                <a:cs typeface="+mj-cs"/>
              </a:rPr>
              <a:t>is</a:t>
            </a:r>
            <a:r>
              <a:rPr lang="en-US" sz="3200" dirty="0">
                <a:solidFill>
                  <a:srgbClr val="F5F5F5"/>
                </a:solidFill>
                <a:effectLst>
                  <a:outerShdw blurRad="38100" dist="38100" dir="2700000" algn="tl" rotWithShape="0">
                    <a:prstClr val="black"/>
                  </a:outerShdw>
                </a:effectLst>
                <a:ea typeface="+mj-ea"/>
                <a:cs typeface="+mj-cs"/>
              </a:rPr>
              <a:t> the end of the Old Covenant world.</a:t>
            </a:r>
          </a:p>
          <a:p>
            <a:r>
              <a:rPr lang="en-US" sz="3200" dirty="0">
                <a:solidFill>
                  <a:srgbClr val="F5F5F5"/>
                </a:solidFill>
                <a:effectLst>
                  <a:outerShdw blurRad="38100" dist="38100" dir="2700000" algn="tl" rotWithShape="0">
                    <a:prstClr val="black"/>
                  </a:outerShdw>
                </a:effectLst>
                <a:ea typeface="+mj-ea"/>
                <a:cs typeface="+mj-cs"/>
              </a:rPr>
              <a:t>What they </a:t>
            </a:r>
            <a:r>
              <a:rPr lang="en-US" sz="3200" b="1" i="1" dirty="0">
                <a:solidFill>
                  <a:srgbClr val="F5F5F5"/>
                </a:solidFill>
                <a:effectLst>
                  <a:outerShdw blurRad="38100" dist="38100" dir="2700000" algn="tl" rotWithShape="0">
                    <a:prstClr val="black"/>
                  </a:outerShdw>
                </a:effectLst>
                <a:ea typeface="+mj-ea"/>
                <a:cs typeface="+mj-cs"/>
              </a:rPr>
              <a:t>didn’t</a:t>
            </a:r>
            <a:r>
              <a:rPr lang="en-US" sz="3200" dirty="0">
                <a:solidFill>
                  <a:srgbClr val="F5F5F5"/>
                </a:solidFill>
                <a:effectLst>
                  <a:outerShdw blurRad="38100" dist="38100" dir="2700000" algn="tl" rotWithShape="0">
                    <a:prstClr val="black"/>
                  </a:outerShdw>
                </a:effectLst>
                <a:ea typeface="+mj-ea"/>
                <a:cs typeface="+mj-cs"/>
              </a:rPr>
              <a:t> fully realize is that </a:t>
            </a:r>
            <a:r>
              <a:rPr lang="en-US" sz="3200" b="1" i="1" dirty="0">
                <a:solidFill>
                  <a:srgbClr val="F5F5F5"/>
                </a:solidFill>
                <a:effectLst>
                  <a:outerShdw blurRad="38100" dist="38100" dir="2700000" algn="tl" rotWithShape="0">
                    <a:prstClr val="black"/>
                  </a:outerShdw>
                </a:effectLst>
                <a:ea typeface="+mj-ea"/>
                <a:cs typeface="+mj-cs"/>
              </a:rPr>
              <a:t>concurrent</a:t>
            </a:r>
            <a:r>
              <a:rPr lang="en-US" sz="3200" dirty="0">
                <a:solidFill>
                  <a:srgbClr val="F5F5F5"/>
                </a:solidFill>
                <a:effectLst>
                  <a:outerShdw blurRad="38100" dist="38100" dir="2700000" algn="tl" rotWithShape="0">
                    <a:prstClr val="black"/>
                  </a:outerShdw>
                </a:effectLst>
                <a:ea typeface="+mj-ea"/>
                <a:cs typeface="+mj-cs"/>
              </a:rPr>
              <a:t> with the temple’s destruction comes the dawning of a </a:t>
            </a:r>
            <a:r>
              <a:rPr lang="en-US" sz="3200" b="1" i="1" dirty="0">
                <a:solidFill>
                  <a:srgbClr val="F5F5F5"/>
                </a:solidFill>
                <a:effectLst>
                  <a:outerShdw blurRad="38100" dist="38100" dir="2700000" algn="tl" rotWithShape="0">
                    <a:prstClr val="black"/>
                  </a:outerShdw>
                </a:effectLst>
                <a:ea typeface="+mj-ea"/>
                <a:cs typeface="+mj-cs"/>
              </a:rPr>
              <a:t>new</a:t>
            </a:r>
            <a:r>
              <a:rPr lang="en-US" sz="3200" dirty="0">
                <a:solidFill>
                  <a:srgbClr val="F5F5F5"/>
                </a:solidFill>
                <a:effectLst>
                  <a:outerShdw blurRad="38100" dist="38100" dir="2700000" algn="tl" rotWithShape="0">
                    <a:prstClr val="black"/>
                  </a:outerShdw>
                </a:effectLst>
                <a:ea typeface="+mj-ea"/>
                <a:cs typeface="+mj-cs"/>
              </a:rPr>
              <a:t> age where a physical temple on earth is no longer needed.</a:t>
            </a:r>
          </a:p>
          <a:p>
            <a:r>
              <a:rPr lang="en-US" sz="3200" dirty="0">
                <a:solidFill>
                  <a:srgbClr val="F5F5F5"/>
                </a:solidFill>
                <a:effectLst>
                  <a:outerShdw blurRad="38100" dist="38100" dir="2700000" algn="tl" rotWithShape="0">
                    <a:prstClr val="black"/>
                  </a:outerShdw>
                </a:effectLst>
                <a:ea typeface="+mj-ea"/>
                <a:cs typeface="+mj-cs"/>
              </a:rPr>
              <a:t>As Jesus told the woman at the well: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Woman, believe me, </a:t>
            </a:r>
            <a:r>
              <a:rPr lang="en-US" sz="3200" i="1" dirty="0">
                <a:solidFill>
                  <a:srgbClr val="A2FFB3"/>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the hour is coming when neither on this mountain nor in Jerusalem will you worship the Father</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 But the hour is coming, and is now here, when the true worshipers will worship the Father </a:t>
            </a:r>
            <a:r>
              <a:rPr lang="en-US" sz="3200" i="1" dirty="0">
                <a:solidFill>
                  <a:srgbClr val="A2FFB3"/>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in spirit and truth</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 for the Father is seeking such people to worship him</a:t>
            </a:r>
            <a:r>
              <a:rPr lang="en-US" sz="3200" dirty="0">
                <a:solidFill>
                  <a:srgbClr val="F5F5F5"/>
                </a:solidFill>
                <a:effectLst>
                  <a:outerShdw blurRad="38100" dist="38100" dir="2700000" algn="tl" rotWithShape="0">
                    <a:prstClr val="black"/>
                  </a:outerShdw>
                </a:effectLst>
                <a:ea typeface="+mj-ea"/>
                <a:cs typeface="+mj-cs"/>
              </a:rPr>
              <a:t>.” (John 4:21-23)</a:t>
            </a:r>
          </a:p>
        </p:txBody>
      </p:sp>
    </p:spTree>
    <p:extLst>
      <p:ext uri="{BB962C8B-B14F-4D97-AF65-F5344CB8AC3E}">
        <p14:creationId xmlns:p14="http://schemas.microsoft.com/office/powerpoint/2010/main" val="2317969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0CA46128-F551-D5E1-F4F1-510102227E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CD98D3-EF5B-562B-99FE-C68DA80B7388}"/>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Setup to the Olivet Discourse (24:1-3)</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09998322-B164-C66B-CBDA-CD0E5E86BD07}"/>
              </a:ext>
            </a:extLst>
          </p:cNvPr>
          <p:cNvSpPr>
            <a:spLocks noGrp="1"/>
          </p:cNvSpPr>
          <p:nvPr>
            <p:ph idx="1"/>
          </p:nvPr>
        </p:nvSpPr>
        <p:spPr>
          <a:xfrm>
            <a:off x="0" y="843095"/>
            <a:ext cx="12096755" cy="5977156"/>
          </a:xfrm>
        </p:spPr>
        <p:txBody>
          <a:bodyPr>
            <a:normAutofit fontScale="92500"/>
          </a:bodyPr>
          <a:lstStyle/>
          <a:p>
            <a:r>
              <a:rPr lang="en-US" sz="3200" dirty="0">
                <a:solidFill>
                  <a:srgbClr val="F5F5F5"/>
                </a:solidFill>
                <a:effectLst>
                  <a:outerShdw blurRad="38100" dist="38100" dir="2700000" algn="tl" rotWithShape="0">
                    <a:prstClr val="black"/>
                  </a:outerShdw>
                </a:effectLst>
                <a:ea typeface="+mj-ea"/>
                <a:cs typeface="+mj-cs"/>
              </a:rPr>
              <a:t>As it turns out, the destruction of the temple and Jesus’ Second Coming at the end of the world occur at two </a:t>
            </a:r>
            <a:r>
              <a:rPr lang="en-US" sz="3200" b="1" i="1" dirty="0">
                <a:solidFill>
                  <a:srgbClr val="F5F5F5"/>
                </a:solidFill>
                <a:effectLst>
                  <a:outerShdw blurRad="38100" dist="38100" dir="2700000" algn="tl" rotWithShape="0">
                    <a:prstClr val="black"/>
                  </a:outerShdw>
                </a:effectLst>
                <a:ea typeface="+mj-ea"/>
                <a:cs typeface="+mj-cs"/>
              </a:rPr>
              <a:t>different</a:t>
            </a:r>
            <a:r>
              <a:rPr lang="en-US" sz="3200" dirty="0">
                <a:solidFill>
                  <a:srgbClr val="F5F5F5"/>
                </a:solidFill>
                <a:effectLst>
                  <a:outerShdw blurRad="38100" dist="38100" dir="2700000" algn="tl" rotWithShape="0">
                    <a:prstClr val="black"/>
                  </a:outerShdw>
                </a:effectLst>
                <a:ea typeface="+mj-ea"/>
                <a:cs typeface="+mj-cs"/>
              </a:rPr>
              <a:t> times.</a:t>
            </a:r>
          </a:p>
          <a:p>
            <a:r>
              <a:rPr lang="en-US" sz="3200" dirty="0">
                <a:solidFill>
                  <a:srgbClr val="F5F5F5"/>
                </a:solidFill>
                <a:effectLst>
                  <a:outerShdw blurRad="38100" dist="38100" dir="2700000" algn="tl" rotWithShape="0">
                    <a:prstClr val="black"/>
                  </a:outerShdw>
                </a:effectLst>
                <a:ea typeface="+mj-ea"/>
                <a:cs typeface="+mj-cs"/>
              </a:rPr>
              <a:t>The disciples, thinking they were one and the same event, asked about </a:t>
            </a:r>
            <a:r>
              <a:rPr lang="en-US" sz="3200" b="1" i="1" dirty="0">
                <a:solidFill>
                  <a:srgbClr val="F5F5F5"/>
                </a:solidFill>
                <a:effectLst>
                  <a:outerShdw blurRad="38100" dist="38100" dir="2700000" algn="tl" rotWithShape="0">
                    <a:prstClr val="black"/>
                  </a:outerShdw>
                </a:effectLst>
                <a:ea typeface="+mj-ea"/>
                <a:cs typeface="+mj-cs"/>
              </a:rPr>
              <a:t>both</a:t>
            </a:r>
            <a:r>
              <a:rPr lang="en-US" sz="3200" dirty="0">
                <a:solidFill>
                  <a:srgbClr val="F5F5F5"/>
                </a:solidFill>
                <a:effectLst>
                  <a:outerShdw blurRad="38100" dist="38100" dir="2700000" algn="tl" rotWithShape="0">
                    <a:prstClr val="black"/>
                  </a:outerShdw>
                </a:effectLst>
                <a:ea typeface="+mj-ea"/>
                <a:cs typeface="+mj-cs"/>
              </a:rPr>
              <a:t>.</a:t>
            </a:r>
          </a:p>
          <a:p>
            <a:r>
              <a:rPr lang="en-US" sz="3200" dirty="0">
                <a:solidFill>
                  <a:srgbClr val="F5F5F5"/>
                </a:solidFill>
                <a:effectLst>
                  <a:outerShdw blurRad="38100" dist="38100" dir="2700000" algn="tl" rotWithShape="0">
                    <a:prstClr val="black"/>
                  </a:outerShdw>
                </a:effectLst>
                <a:ea typeface="+mj-ea"/>
                <a:cs typeface="+mj-cs"/>
              </a:rPr>
              <a:t>Therefore Jesus, in answering their question, speaks about </a:t>
            </a:r>
            <a:r>
              <a:rPr lang="en-US" sz="3200" b="1" i="1" dirty="0">
                <a:solidFill>
                  <a:srgbClr val="F5F5F5"/>
                </a:solidFill>
                <a:effectLst>
                  <a:outerShdw blurRad="38100" dist="38100" dir="2700000" algn="tl" rotWithShape="0">
                    <a:prstClr val="black"/>
                  </a:outerShdw>
                </a:effectLst>
                <a:ea typeface="+mj-ea"/>
                <a:cs typeface="+mj-cs"/>
              </a:rPr>
              <a:t>both</a:t>
            </a:r>
            <a:r>
              <a:rPr lang="en-US" sz="3200" dirty="0">
                <a:solidFill>
                  <a:srgbClr val="F5F5F5"/>
                </a:solidFill>
                <a:effectLst>
                  <a:outerShdw blurRad="38100" dist="38100" dir="2700000" algn="tl" rotWithShape="0">
                    <a:prstClr val="black"/>
                  </a:outerShdw>
                </a:effectLst>
                <a:ea typeface="+mj-ea"/>
                <a:cs typeface="+mj-cs"/>
              </a:rPr>
              <a:t> events:</a:t>
            </a:r>
          </a:p>
          <a:p>
            <a:pPr lvl="1"/>
            <a:r>
              <a:rPr lang="en-US" sz="2800" dirty="0">
                <a:solidFill>
                  <a:srgbClr val="F5F5F5"/>
                </a:solidFill>
                <a:effectLst>
                  <a:outerShdw blurRad="38100" dist="38100" dir="2700000" algn="tl" rotWithShape="0">
                    <a:prstClr val="black"/>
                  </a:outerShdw>
                </a:effectLst>
                <a:ea typeface="+mj-ea"/>
                <a:cs typeface="+mj-cs"/>
              </a:rPr>
              <a:t>For </a:t>
            </a:r>
            <a:r>
              <a:rPr lang="en-US" sz="2800" b="1" i="1" dirty="0">
                <a:solidFill>
                  <a:srgbClr val="F5F5F5"/>
                </a:solidFill>
                <a:effectLst>
                  <a:outerShdw blurRad="38100" dist="38100" dir="2700000" algn="tl" rotWithShape="0">
                    <a:prstClr val="black"/>
                  </a:outerShdw>
                </a:effectLst>
                <a:ea typeface="+mj-ea"/>
                <a:cs typeface="+mj-cs"/>
              </a:rPr>
              <a:t>part</a:t>
            </a:r>
            <a:r>
              <a:rPr lang="en-US" sz="2800" dirty="0">
                <a:solidFill>
                  <a:srgbClr val="F5F5F5"/>
                </a:solidFill>
                <a:effectLst>
                  <a:outerShdw blurRad="38100" dist="38100" dir="2700000" algn="tl" rotWithShape="0">
                    <a:prstClr val="black"/>
                  </a:outerShdw>
                </a:effectLst>
                <a:ea typeface="+mj-ea"/>
                <a:cs typeface="+mj-cs"/>
              </a:rPr>
              <a:t> of the Olivet Discourse, he describes what will happen as a part of the destruction of the temple</a:t>
            </a:r>
          </a:p>
          <a:p>
            <a:pPr lvl="1"/>
            <a:r>
              <a:rPr lang="en-US" sz="2800" dirty="0">
                <a:solidFill>
                  <a:srgbClr val="F5F5F5"/>
                </a:solidFill>
                <a:effectLst>
                  <a:outerShdw blurRad="38100" dist="38100" dir="2700000" algn="tl" rotWithShape="0">
                    <a:prstClr val="black"/>
                  </a:outerShdw>
                </a:effectLst>
                <a:ea typeface="+mj-ea"/>
                <a:cs typeface="+mj-cs"/>
              </a:rPr>
              <a:t>And for the </a:t>
            </a:r>
            <a:r>
              <a:rPr lang="en-US" sz="2800" b="1" i="1" dirty="0">
                <a:solidFill>
                  <a:srgbClr val="F5F5F5"/>
                </a:solidFill>
                <a:effectLst>
                  <a:outerShdw blurRad="38100" dist="38100" dir="2700000" algn="tl" rotWithShape="0">
                    <a:prstClr val="black"/>
                  </a:outerShdw>
                </a:effectLst>
                <a:ea typeface="+mj-ea"/>
                <a:cs typeface="+mj-cs"/>
              </a:rPr>
              <a:t>remainder</a:t>
            </a:r>
            <a:r>
              <a:rPr lang="en-US" sz="2800" dirty="0">
                <a:solidFill>
                  <a:srgbClr val="F5F5F5"/>
                </a:solidFill>
                <a:effectLst>
                  <a:outerShdw blurRad="38100" dist="38100" dir="2700000" algn="tl" rotWithShape="0">
                    <a:prstClr val="black"/>
                  </a:outerShdw>
                </a:effectLst>
                <a:ea typeface="+mj-ea"/>
                <a:cs typeface="+mj-cs"/>
              </a:rPr>
              <a:t> of the Olivet Discourse, he addresses issues related to the end of the world and the final judgment</a:t>
            </a:r>
          </a:p>
          <a:p>
            <a:r>
              <a:rPr lang="en-US" sz="3200" dirty="0">
                <a:solidFill>
                  <a:srgbClr val="F5F5F5"/>
                </a:solidFill>
                <a:effectLst>
                  <a:outerShdw blurRad="38100" dist="38100" dir="2700000" algn="tl" rotWithShape="0">
                    <a:prstClr val="black"/>
                  </a:outerShdw>
                </a:effectLst>
                <a:ea typeface="+mj-ea"/>
                <a:cs typeface="+mj-cs"/>
              </a:rPr>
              <a:t>The big interpretive question is this: which verses are referring to the destruction of the temple in AD 70, and which verses are referring to the Jesus’ Second Coming at the end of the world and the final judgment?</a:t>
            </a:r>
          </a:p>
          <a:p>
            <a:r>
              <a:rPr lang="en-US" sz="3200" dirty="0">
                <a:solidFill>
                  <a:srgbClr val="F5F5F5"/>
                </a:solidFill>
                <a:effectLst>
                  <a:outerShdw blurRad="38100" dist="38100" dir="2700000" algn="tl" rotWithShape="0">
                    <a:prstClr val="black"/>
                  </a:outerShdw>
                </a:effectLst>
                <a:ea typeface="+mj-ea"/>
                <a:cs typeface="+mj-cs"/>
              </a:rPr>
              <a:t>I believe Jesus gives us the key to answer this question </a:t>
            </a:r>
            <a:r>
              <a:rPr lang="en-US" sz="3200" b="1" i="1" dirty="0">
                <a:solidFill>
                  <a:srgbClr val="F5F5F5"/>
                </a:solidFill>
                <a:effectLst>
                  <a:outerShdw blurRad="38100" dist="38100" dir="2700000" algn="tl" rotWithShape="0">
                    <a:prstClr val="black"/>
                  </a:outerShdw>
                </a:effectLst>
                <a:ea typeface="+mj-ea"/>
                <a:cs typeface="+mj-cs"/>
              </a:rPr>
              <a:t>within</a:t>
            </a:r>
            <a:r>
              <a:rPr lang="en-US" sz="3200" dirty="0">
                <a:solidFill>
                  <a:srgbClr val="F5F5F5"/>
                </a:solidFill>
                <a:effectLst>
                  <a:outerShdw blurRad="38100" dist="38100" dir="2700000" algn="tl" rotWithShape="0">
                    <a:prstClr val="black"/>
                  </a:outerShdw>
                </a:effectLst>
                <a:ea typeface="+mj-ea"/>
                <a:cs typeface="+mj-cs"/>
              </a:rPr>
              <a:t> the text itself.</a:t>
            </a:r>
          </a:p>
        </p:txBody>
      </p:sp>
    </p:spTree>
    <p:extLst>
      <p:ext uri="{BB962C8B-B14F-4D97-AF65-F5344CB8AC3E}">
        <p14:creationId xmlns:p14="http://schemas.microsoft.com/office/powerpoint/2010/main" val="1140277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E93B52B-8E02-7BFF-8B60-21968BFBF4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B3E450-6EF8-920F-9CCE-67AA3592334A}"/>
              </a:ext>
            </a:extLst>
          </p:cNvPr>
          <p:cNvSpPr>
            <a:spLocks noGrp="1"/>
          </p:cNvSpPr>
          <p:nvPr>
            <p:ph type="title"/>
          </p:nvPr>
        </p:nvSpPr>
        <p:spPr>
          <a:xfrm>
            <a:off x="0" y="1"/>
            <a:ext cx="12226954" cy="725648"/>
          </a:xfrm>
        </p:spPr>
        <p:txBody>
          <a:bodyPr>
            <a:noAutofit/>
          </a:bodyPr>
          <a:lstStyle/>
          <a:p>
            <a:pPr algn="ctr"/>
            <a:r>
              <a:rPr lang="en-US" sz="48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Interpretive Key to Jesus’ Answer (24:34-35)</a:t>
            </a:r>
            <a:endParaRPr lang="en-US" sz="48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B00C2C28-20EC-BFAC-21A9-C210BDD09E61}"/>
              </a:ext>
            </a:extLst>
          </p:cNvPr>
          <p:cNvSpPr>
            <a:spLocks noGrp="1"/>
          </p:cNvSpPr>
          <p:nvPr>
            <p:ph idx="1"/>
          </p:nvPr>
        </p:nvSpPr>
        <p:spPr>
          <a:xfrm>
            <a:off x="159391" y="788565"/>
            <a:ext cx="11937364" cy="6161715"/>
          </a:xfrm>
        </p:spPr>
        <p:txBody>
          <a:bodyPr>
            <a:normAutofit/>
          </a:bodyPr>
          <a:lstStyle/>
          <a:p>
            <a:r>
              <a:rPr lang="en-US" dirty="0">
                <a:solidFill>
                  <a:srgbClr val="F5F5F5"/>
                </a:solidFill>
                <a:effectLst>
                  <a:outerShdw blurRad="38100" dist="38100" dir="2700000" algn="tl" rotWithShape="0">
                    <a:prstClr val="black"/>
                  </a:outerShdw>
                </a:effectLst>
                <a:ea typeface="+mj-ea"/>
                <a:cs typeface="+mj-cs"/>
              </a:rPr>
              <a:t>Jesus begins answering the disciples' questions starting in Matthew 24:4 and for the next 30 verses (24:4-33) he covers such topics as:</a:t>
            </a:r>
          </a:p>
          <a:p>
            <a:pPr lvl="1"/>
            <a:r>
              <a:rPr lang="en-US" dirty="0">
                <a:solidFill>
                  <a:srgbClr val="F5F5F5"/>
                </a:solidFill>
                <a:effectLst>
                  <a:outerShdw blurRad="38100" dist="38100" dir="2700000" algn="tl" rotWithShape="0">
                    <a:prstClr val="black"/>
                  </a:outerShdw>
                </a:effectLst>
              </a:rPr>
              <a:t>Matthew 24:4–14 — Birth Pains</a:t>
            </a:r>
          </a:p>
          <a:p>
            <a:pPr lvl="1"/>
            <a:r>
              <a:rPr lang="en-US" dirty="0">
                <a:solidFill>
                  <a:srgbClr val="F5F5F5"/>
                </a:solidFill>
                <a:effectLst>
                  <a:outerShdw blurRad="38100" dist="38100" dir="2700000" algn="tl" rotWithShape="0">
                    <a:prstClr val="black"/>
                  </a:outerShdw>
                </a:effectLst>
              </a:rPr>
              <a:t>Matthew 24:15–20 — The Call to Flee</a:t>
            </a:r>
          </a:p>
          <a:p>
            <a:pPr lvl="1"/>
            <a:r>
              <a:rPr lang="en-US" dirty="0">
                <a:solidFill>
                  <a:srgbClr val="F5F5F5"/>
                </a:solidFill>
                <a:effectLst>
                  <a:outerShdw blurRad="38100" dist="38100" dir="2700000" algn="tl" rotWithShape="0">
                    <a:prstClr val="black"/>
                  </a:outerShdw>
                </a:effectLst>
              </a:rPr>
              <a:t>Matthew 24:21–28 — The Great Tribulation</a:t>
            </a:r>
          </a:p>
          <a:p>
            <a:pPr lvl="1"/>
            <a:r>
              <a:rPr lang="en-US" dirty="0">
                <a:solidFill>
                  <a:srgbClr val="F5F5F5"/>
                </a:solidFill>
                <a:effectLst>
                  <a:outerShdw blurRad="38100" dist="38100" dir="2700000" algn="tl" rotWithShape="0">
                    <a:prstClr val="black"/>
                  </a:outerShdw>
                </a:effectLst>
              </a:rPr>
              <a:t>Matthew 24:29–31 — The Coming of the Son of Man</a:t>
            </a:r>
          </a:p>
          <a:p>
            <a:pPr lvl="1"/>
            <a:r>
              <a:rPr lang="en-US" dirty="0">
                <a:solidFill>
                  <a:srgbClr val="F5F5F5"/>
                </a:solidFill>
                <a:effectLst>
                  <a:outerShdw blurRad="38100" dist="38100" dir="2700000" algn="tl" rotWithShape="0">
                    <a:prstClr val="black"/>
                  </a:outerShdw>
                </a:effectLst>
              </a:rPr>
              <a:t>Matthew 24:32–33 — The Lesson of the Fig Tree</a:t>
            </a:r>
          </a:p>
          <a:p>
            <a:r>
              <a:rPr lang="en-US" dirty="0">
                <a:solidFill>
                  <a:srgbClr val="F5F5F5"/>
                </a:solidFill>
                <a:effectLst>
                  <a:outerShdw blurRad="38100" dist="38100" dir="2700000" algn="tl" rotWithShape="0">
                    <a:prstClr val="black"/>
                  </a:outerShdw>
                </a:effectLst>
                <a:ea typeface="+mj-ea"/>
                <a:cs typeface="+mj-cs"/>
              </a:rPr>
              <a:t>After describing all these things, Jesus then makes the following statement concerning the </a:t>
            </a:r>
            <a:r>
              <a:rPr lang="en-US" b="1" i="1" dirty="0">
                <a:solidFill>
                  <a:srgbClr val="F5F5F5"/>
                </a:solidFill>
                <a:effectLst>
                  <a:outerShdw blurRad="38100" dist="38100" dir="2700000" algn="tl" rotWithShape="0">
                    <a:prstClr val="black"/>
                  </a:outerShdw>
                </a:effectLst>
                <a:ea typeface="+mj-ea"/>
                <a:cs typeface="+mj-cs"/>
              </a:rPr>
              <a:t>timing</a:t>
            </a:r>
            <a:r>
              <a:rPr lang="en-US" dirty="0">
                <a:solidFill>
                  <a:srgbClr val="F5F5F5"/>
                </a:solidFill>
                <a:effectLst>
                  <a:outerShdw blurRad="38100" dist="38100" dir="2700000" algn="tl" rotWithShape="0">
                    <a:prstClr val="black"/>
                  </a:outerShdw>
                </a:effectLst>
                <a:ea typeface="+mj-ea"/>
                <a:cs typeface="+mj-cs"/>
              </a:rPr>
              <a:t> of </a:t>
            </a:r>
            <a:r>
              <a:rPr lang="en-US" b="1" i="1" dirty="0">
                <a:solidFill>
                  <a:srgbClr val="F5F5F5"/>
                </a:solidFill>
                <a:effectLst>
                  <a:outerShdw blurRad="38100" dist="38100" dir="2700000" algn="tl" rotWithShape="0">
                    <a:prstClr val="black"/>
                  </a:outerShdw>
                </a:effectLst>
                <a:ea typeface="+mj-ea"/>
                <a:cs typeface="+mj-cs"/>
              </a:rPr>
              <a:t>all</a:t>
            </a:r>
            <a:r>
              <a:rPr lang="en-US" dirty="0">
                <a:solidFill>
                  <a:srgbClr val="F5F5F5"/>
                </a:solidFill>
                <a:effectLst>
                  <a:outerShdw blurRad="38100" dist="38100" dir="2700000" algn="tl" rotWithShape="0">
                    <a:prstClr val="black"/>
                  </a:outerShdw>
                </a:effectLst>
                <a:ea typeface="+mj-ea"/>
                <a:cs typeface="+mj-cs"/>
              </a:rPr>
              <a:t> these events described in vss.4-33: “</a:t>
            </a:r>
            <a:r>
              <a:rPr lang="en-US"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Truly, I say to you, this generation will not pass away until </a:t>
            </a:r>
            <a:r>
              <a:rPr lang="en-US"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all these things </a:t>
            </a:r>
            <a:r>
              <a:rPr lang="en-US"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take place. </a:t>
            </a:r>
            <a:r>
              <a:rPr lang="en-US"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35</a:t>
            </a:r>
            <a:r>
              <a:rPr lang="en-US"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Heaven and earth will pass away, but my words will not pass away.</a:t>
            </a:r>
            <a:r>
              <a:rPr lang="en-US" dirty="0">
                <a:solidFill>
                  <a:srgbClr val="F5F5F5"/>
                </a:solidFill>
                <a:effectLst>
                  <a:outerShdw blurRad="38100" dist="38100" dir="2700000" algn="tl" rotWithShape="0">
                    <a:prstClr val="black"/>
                  </a:outerShdw>
                </a:effectLst>
                <a:ea typeface="+mj-ea"/>
                <a:cs typeface="+mj-cs"/>
              </a:rPr>
              <a:t>”</a:t>
            </a:r>
          </a:p>
          <a:p>
            <a:r>
              <a:rPr lang="en-US" dirty="0">
                <a:solidFill>
                  <a:srgbClr val="F5F5F5"/>
                </a:solidFill>
                <a:effectLst>
                  <a:outerShdw blurRad="38100" dist="38100" dir="2700000" algn="tl" rotWithShape="0">
                    <a:prstClr val="black"/>
                  </a:outerShdw>
                </a:effectLst>
                <a:ea typeface="+mj-ea"/>
                <a:cs typeface="+mj-cs"/>
              </a:rPr>
              <a:t>In other words, Jesus is emphatically saying that </a:t>
            </a:r>
            <a:r>
              <a:rPr lang="en-US" b="1" i="1" dirty="0">
                <a:solidFill>
                  <a:srgbClr val="F5F5F5"/>
                </a:solidFill>
                <a:effectLst>
                  <a:outerShdw blurRad="38100" dist="38100" dir="2700000" algn="tl" rotWithShape="0">
                    <a:prstClr val="black"/>
                  </a:outerShdw>
                </a:effectLst>
                <a:ea typeface="+mj-ea"/>
                <a:cs typeface="+mj-cs"/>
              </a:rPr>
              <a:t>all</a:t>
            </a:r>
            <a:r>
              <a:rPr lang="en-US" dirty="0">
                <a:solidFill>
                  <a:srgbClr val="F5F5F5"/>
                </a:solidFill>
                <a:effectLst>
                  <a:outerShdw blurRad="38100" dist="38100" dir="2700000" algn="tl" rotWithShape="0">
                    <a:prstClr val="black"/>
                  </a:outerShdw>
                </a:effectLst>
                <a:ea typeface="+mj-ea"/>
                <a:cs typeface="+mj-cs"/>
              </a:rPr>
              <a:t> the things discussed in </a:t>
            </a:r>
            <a:r>
              <a:rPr lang="en-US" dirty="0">
                <a:solidFill>
                  <a:srgbClr val="F5F5F5"/>
                </a:solidFill>
                <a:effectLst>
                  <a:outerShdw blurRad="38100" dist="38100" dir="2700000" algn="tl" rotWithShape="0">
                    <a:prstClr val="black"/>
                  </a:outerShdw>
                </a:effectLst>
              </a:rPr>
              <a:t>24:4-33 would occur within the lifetime of his audience and therefore we know these events are </a:t>
            </a:r>
            <a:r>
              <a:rPr lang="en-US" b="1" i="1" dirty="0">
                <a:solidFill>
                  <a:srgbClr val="F5F5F5"/>
                </a:solidFill>
                <a:effectLst>
                  <a:outerShdw blurRad="38100" dist="38100" dir="2700000" algn="tl" rotWithShape="0">
                    <a:prstClr val="black"/>
                  </a:outerShdw>
                </a:effectLst>
              </a:rPr>
              <a:t>all</a:t>
            </a:r>
            <a:r>
              <a:rPr lang="en-US" dirty="0">
                <a:solidFill>
                  <a:srgbClr val="F5F5F5"/>
                </a:solidFill>
                <a:effectLst>
                  <a:outerShdw blurRad="38100" dist="38100" dir="2700000" algn="tl" rotWithShape="0">
                    <a:prstClr val="black"/>
                  </a:outerShdw>
                </a:effectLst>
              </a:rPr>
              <a:t> associated with the destruction of the temple in AD 70.</a:t>
            </a:r>
            <a:endParaRPr lang="en-US" dirty="0">
              <a:solidFill>
                <a:srgbClr val="F5F5F5"/>
              </a:solidFill>
              <a:effectLst>
                <a:outerShdw blurRad="38100" dist="38100" dir="2700000" algn="tl" rotWithShape="0">
                  <a:prstClr val="black"/>
                </a:outerShdw>
              </a:effectLst>
              <a:ea typeface="+mj-ea"/>
              <a:cs typeface="+mj-cs"/>
            </a:endParaRPr>
          </a:p>
        </p:txBody>
      </p:sp>
    </p:spTree>
    <p:extLst>
      <p:ext uri="{BB962C8B-B14F-4D97-AF65-F5344CB8AC3E}">
        <p14:creationId xmlns:p14="http://schemas.microsoft.com/office/powerpoint/2010/main" val="23741562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E6CDC3DE-AC01-B434-688F-1A906028C6B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002898-972F-43FF-9D2B-4C267E04903D}"/>
              </a:ext>
            </a:extLst>
          </p:cNvPr>
          <p:cNvSpPr>
            <a:spLocks noGrp="1"/>
          </p:cNvSpPr>
          <p:nvPr>
            <p:ph type="title"/>
          </p:nvPr>
        </p:nvSpPr>
        <p:spPr>
          <a:xfrm>
            <a:off x="0" y="1"/>
            <a:ext cx="12226954" cy="725648"/>
          </a:xfrm>
        </p:spPr>
        <p:txBody>
          <a:bodyPr>
            <a:noAutofit/>
          </a:bodyPr>
          <a:lstStyle/>
          <a:p>
            <a:pPr algn="ctr"/>
            <a:r>
              <a:rPr lang="en-US" sz="48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Interpretive Key to Jesus’ Answer (24:34-35)</a:t>
            </a:r>
            <a:endParaRPr lang="en-US" sz="48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97F6F6D1-3789-48C7-9F30-314D629484DD}"/>
              </a:ext>
            </a:extLst>
          </p:cNvPr>
          <p:cNvSpPr>
            <a:spLocks noGrp="1"/>
          </p:cNvSpPr>
          <p:nvPr>
            <p:ph idx="1"/>
          </p:nvPr>
        </p:nvSpPr>
        <p:spPr>
          <a:xfrm>
            <a:off x="0" y="893427"/>
            <a:ext cx="12096755" cy="6056853"/>
          </a:xfrm>
        </p:spPr>
        <p:txBody>
          <a:bodyPr>
            <a:normAutofit fontScale="92500" lnSpcReduction="10000"/>
          </a:bodyPr>
          <a:lstStyle/>
          <a:p>
            <a:r>
              <a:rPr lang="en-US" sz="3200" dirty="0">
                <a:solidFill>
                  <a:srgbClr val="F5F5F5"/>
                </a:solidFill>
                <a:effectLst>
                  <a:outerShdw blurRad="38100" dist="38100" dir="2700000" algn="tl" rotWithShape="0">
                    <a:prstClr val="black"/>
                  </a:outerShdw>
                </a:effectLst>
                <a:ea typeface="+mj-ea"/>
                <a:cs typeface="+mj-cs"/>
              </a:rPr>
              <a:t>Then, starting in the very </a:t>
            </a:r>
            <a:r>
              <a:rPr lang="en-US" sz="3200" b="1" i="1" dirty="0">
                <a:solidFill>
                  <a:srgbClr val="F5F5F5"/>
                </a:solidFill>
                <a:effectLst>
                  <a:outerShdw blurRad="38100" dist="38100" dir="2700000" algn="tl" rotWithShape="0">
                    <a:prstClr val="black"/>
                  </a:outerShdw>
                </a:effectLst>
                <a:ea typeface="+mj-ea"/>
                <a:cs typeface="+mj-cs"/>
              </a:rPr>
              <a:t>next</a:t>
            </a:r>
            <a:r>
              <a:rPr lang="en-US" sz="3200" dirty="0">
                <a:solidFill>
                  <a:srgbClr val="F5F5F5"/>
                </a:solidFill>
                <a:effectLst>
                  <a:outerShdw blurRad="38100" dist="38100" dir="2700000" algn="tl" rotWithShape="0">
                    <a:prstClr val="black"/>
                  </a:outerShdw>
                </a:effectLst>
                <a:ea typeface="+mj-ea"/>
                <a:cs typeface="+mj-cs"/>
              </a:rPr>
              <a:t> verse, Jesus says: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But concerning </a:t>
            </a:r>
            <a:r>
              <a:rPr lang="en-US" sz="3200" b="1"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that</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day and hour </a:t>
            </a:r>
            <a:r>
              <a:rPr lang="en-US" sz="3200" b="1"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no one knows</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not even the angels of heaven, nor the Son, but the Father only. For as were the days of Noah, so will be the coming of the Son of Man. For as in those days before the flood they were eating and drinking, marrying and giving in marriage, until the day when Noah entered the ark, and they were unaware until the flood came and swept them all away, so will be the coming of the Son of Man.</a:t>
            </a:r>
            <a:r>
              <a:rPr lang="en-US" sz="3200" dirty="0">
                <a:solidFill>
                  <a:srgbClr val="F5F5F5"/>
                </a:solidFill>
                <a:effectLst>
                  <a:outerShdw blurRad="38100" dist="38100" dir="2700000" algn="tl" rotWithShape="0">
                    <a:prstClr val="black"/>
                  </a:outerShdw>
                </a:effectLst>
                <a:ea typeface="+mj-ea"/>
                <a:cs typeface="+mj-cs"/>
              </a:rPr>
              <a:t>” (Mat 24:36-39)</a:t>
            </a:r>
          </a:p>
          <a:p>
            <a:r>
              <a:rPr lang="en-US" sz="3200" dirty="0">
                <a:solidFill>
                  <a:srgbClr val="F5F5F5"/>
                </a:solidFill>
                <a:effectLst>
                  <a:outerShdw blurRad="38100" dist="38100" dir="2700000" algn="tl" rotWithShape="0">
                    <a:prstClr val="black"/>
                  </a:outerShdw>
                </a:effectLst>
              </a:rPr>
              <a:t>At this point Jesus begins speaking about </a:t>
            </a:r>
            <a:r>
              <a:rPr lang="en-US" sz="3200" b="1" i="1" dirty="0">
                <a:solidFill>
                  <a:srgbClr val="F5F5F5"/>
                </a:solidFill>
                <a:effectLst>
                  <a:outerShdw blurRad="38100" dist="38100" dir="2700000" algn="tl" rotWithShape="0">
                    <a:prstClr val="black"/>
                  </a:outerShdw>
                </a:effectLst>
              </a:rPr>
              <a:t>another</a:t>
            </a:r>
            <a:r>
              <a:rPr lang="en-US" sz="3200" dirty="0">
                <a:solidFill>
                  <a:srgbClr val="F5F5F5"/>
                </a:solidFill>
                <a:effectLst>
                  <a:outerShdw blurRad="38100" dist="38100" dir="2700000" algn="tl" rotWithShape="0">
                    <a:prstClr val="black"/>
                  </a:outerShdw>
                </a:effectLst>
              </a:rPr>
              <a:t> day: His Second Coming of Christ, the end of the world and the final judgment.</a:t>
            </a:r>
          </a:p>
          <a:p>
            <a:r>
              <a:rPr lang="en-US" sz="3200" dirty="0">
                <a:solidFill>
                  <a:srgbClr val="F5F5F5"/>
                </a:solidFill>
                <a:effectLst>
                  <a:outerShdw blurRad="38100" dist="38100" dir="2700000" algn="tl" rotWithShape="0">
                    <a:prstClr val="black"/>
                  </a:outerShdw>
                </a:effectLst>
              </a:rPr>
              <a:t>Notice the </a:t>
            </a:r>
            <a:r>
              <a:rPr lang="en-US" sz="3200" b="1" i="1" dirty="0">
                <a:solidFill>
                  <a:srgbClr val="F5F5F5"/>
                </a:solidFill>
                <a:effectLst>
                  <a:outerShdw blurRad="38100" dist="38100" dir="2700000" algn="tl" rotWithShape="0">
                    <a:prstClr val="black"/>
                  </a:outerShdw>
                </a:effectLst>
              </a:rPr>
              <a:t>difference</a:t>
            </a:r>
            <a:r>
              <a:rPr lang="en-US" sz="3200" dirty="0">
                <a:solidFill>
                  <a:srgbClr val="F5F5F5"/>
                </a:solidFill>
                <a:effectLst>
                  <a:outerShdw blurRad="38100" dist="38100" dir="2700000" algn="tl" rotWithShape="0">
                    <a:prstClr val="black"/>
                  </a:outerShdw>
                </a:effectLst>
              </a:rPr>
              <a:t>: with the destruction of Jerusalem,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these things</a:t>
            </a:r>
            <a:r>
              <a:rPr lang="en-US" sz="3200" dirty="0">
                <a:solidFill>
                  <a:srgbClr val="F5F5F5"/>
                </a:solidFill>
                <a:effectLst>
                  <a:outerShdw blurRad="38100" dist="38100" dir="2700000" algn="tl" rotWithShape="0">
                    <a:prstClr val="black"/>
                  </a:outerShdw>
                </a:effectLst>
              </a:rPr>
              <a:t>” will take place within their lifetime, but as to when “</a:t>
            </a:r>
            <a:r>
              <a:rPr lang="en-US" sz="32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that day</a:t>
            </a:r>
            <a:r>
              <a:rPr lang="en-US" sz="3200" dirty="0">
                <a:solidFill>
                  <a:srgbClr val="F5F5F5"/>
                </a:solidFill>
                <a:effectLst>
                  <a:outerShdw blurRad="38100" dist="38100" dir="2700000" algn="tl" rotWithShape="0">
                    <a:prstClr val="black"/>
                  </a:outerShdw>
                </a:effectLst>
              </a:rPr>
              <a:t>” (i.e., the Second Coming) takes place – </a:t>
            </a:r>
            <a:r>
              <a:rPr lang="en-US" sz="3200" b="1" i="1" dirty="0">
                <a:solidFill>
                  <a:srgbClr val="F5F5F5"/>
                </a:solidFill>
                <a:effectLst>
                  <a:outerShdw blurRad="38100" dist="38100" dir="2700000" algn="tl" rotWithShape="0">
                    <a:prstClr val="black"/>
                  </a:outerShdw>
                </a:effectLst>
              </a:rPr>
              <a:t>No one </a:t>
            </a:r>
            <a:r>
              <a:rPr lang="en-US" sz="3200" dirty="0">
                <a:solidFill>
                  <a:srgbClr val="F5F5F5"/>
                </a:solidFill>
                <a:effectLst>
                  <a:outerShdw blurRad="38100" dist="38100" dir="2700000" algn="tl" rotWithShape="0">
                    <a:prstClr val="black"/>
                  </a:outerShdw>
                </a:effectLst>
              </a:rPr>
              <a:t>knows!</a:t>
            </a:r>
          </a:p>
          <a:p>
            <a:r>
              <a:rPr lang="en-US" sz="3200" dirty="0">
                <a:solidFill>
                  <a:srgbClr val="F5F5F5"/>
                </a:solidFill>
                <a:effectLst>
                  <a:outerShdw blurRad="38100" dist="38100" dir="2700000" algn="tl" rotWithShape="0">
                    <a:prstClr val="black"/>
                  </a:outerShdw>
                </a:effectLst>
              </a:rPr>
              <a:t>At the Second Coming, everyone will be going about their life, business as usual until, all of the sudden, the day comes and sweeps them all away without any warning. </a:t>
            </a:r>
          </a:p>
        </p:txBody>
      </p:sp>
    </p:spTree>
    <p:extLst>
      <p:ext uri="{BB962C8B-B14F-4D97-AF65-F5344CB8AC3E}">
        <p14:creationId xmlns:p14="http://schemas.microsoft.com/office/powerpoint/2010/main" val="26446232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8D890C13-AFE1-E4C4-120B-C99DE06414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B8AF7D-80FC-6405-912C-FA5C32458B7D}"/>
              </a:ext>
            </a:extLst>
          </p:cNvPr>
          <p:cNvSpPr>
            <a:spLocks noGrp="1"/>
          </p:cNvSpPr>
          <p:nvPr>
            <p:ph type="title"/>
          </p:nvPr>
        </p:nvSpPr>
        <p:spPr>
          <a:xfrm>
            <a:off x="0" y="1"/>
            <a:ext cx="12226954" cy="725648"/>
          </a:xfrm>
        </p:spPr>
        <p:txBody>
          <a:bodyPr>
            <a:noAutofit/>
          </a:bodyPr>
          <a:lstStyle/>
          <a:p>
            <a:pPr algn="ctr"/>
            <a:r>
              <a:rPr lang="en-US" sz="48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Interpretive Key to Jesus’ Answer (24:34-35)</a:t>
            </a:r>
            <a:endParaRPr lang="en-US" sz="48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C7EFFB9C-285D-69A3-9E91-D4EDA7FFF99D}"/>
              </a:ext>
            </a:extLst>
          </p:cNvPr>
          <p:cNvSpPr>
            <a:spLocks noGrp="1"/>
          </p:cNvSpPr>
          <p:nvPr>
            <p:ph idx="1"/>
          </p:nvPr>
        </p:nvSpPr>
        <p:spPr>
          <a:xfrm>
            <a:off x="0" y="893427"/>
            <a:ext cx="12096755" cy="6056853"/>
          </a:xfrm>
        </p:spPr>
        <p:txBody>
          <a:bodyPr>
            <a:normAutofit fontScale="92500" lnSpcReduction="10000"/>
          </a:bodyPr>
          <a:lstStyle/>
          <a:p>
            <a:r>
              <a:rPr lang="en-US" sz="3200" dirty="0">
                <a:solidFill>
                  <a:srgbClr val="F5F5F5"/>
                </a:solidFill>
                <a:effectLst>
                  <a:outerShdw blurRad="38100" dist="38100" dir="2700000" algn="tl" rotWithShape="0">
                    <a:prstClr val="black"/>
                  </a:outerShdw>
                </a:effectLst>
                <a:ea typeface="+mj-ea"/>
                <a:cs typeface="+mj-cs"/>
              </a:rPr>
              <a:t>Notice that as the </a:t>
            </a:r>
            <a:r>
              <a:rPr lang="en-US" sz="3200" b="1" i="1" dirty="0">
                <a:solidFill>
                  <a:srgbClr val="F5F5F5"/>
                </a:solidFill>
                <a:effectLst>
                  <a:outerShdw blurRad="38100" dist="38100" dir="2700000" algn="tl" rotWithShape="0">
                    <a:prstClr val="black"/>
                  </a:outerShdw>
                </a:effectLst>
                <a:ea typeface="+mj-ea"/>
                <a:cs typeface="+mj-cs"/>
              </a:rPr>
              <a:t>destruction of Jerusalem </a:t>
            </a:r>
            <a:r>
              <a:rPr lang="en-US" sz="3200" dirty="0">
                <a:solidFill>
                  <a:srgbClr val="F5F5F5"/>
                </a:solidFill>
                <a:effectLst>
                  <a:outerShdw blurRad="38100" dist="38100" dir="2700000" algn="tl" rotWithShape="0">
                    <a:prstClr val="black"/>
                  </a:outerShdw>
                </a:effectLst>
                <a:ea typeface="+mj-ea"/>
                <a:cs typeface="+mj-cs"/>
              </a:rPr>
              <a:t>approaches there will be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signs”</a:t>
            </a:r>
            <a:r>
              <a:rPr lang="en-US" sz="3200" dirty="0">
                <a:solidFill>
                  <a:srgbClr val="F5F5F5"/>
                </a:solidFill>
                <a:effectLst>
                  <a:outerShdw blurRad="38100" dist="38100" dir="2700000" algn="tl" rotWithShape="0">
                    <a:prstClr val="black"/>
                  </a:outerShdw>
                </a:effectLst>
                <a:ea typeface="+mj-ea"/>
                <a:cs typeface="+mj-cs"/>
              </a:rPr>
              <a:t> that let them know that the time is getting close:</a:t>
            </a:r>
          </a:p>
          <a:p>
            <a:pPr lvl="1"/>
            <a:r>
              <a:rPr lang="en-US" sz="2800" dirty="0">
                <a:solidFill>
                  <a:srgbClr val="F5F5F5"/>
                </a:solidFill>
                <a:effectLst>
                  <a:outerShdw blurRad="38100" dist="38100" dir="2700000" algn="tl" rotWithShape="0">
                    <a:prstClr val="black"/>
                  </a:outerShdw>
                </a:effectLst>
                <a:ea typeface="+mj-ea"/>
                <a:cs typeface="+mj-cs"/>
              </a:rPr>
              <a:t>There will be “</a:t>
            </a:r>
            <a:r>
              <a:rPr lang="en-US" sz="28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wars and rumors of wars… but the end is not yet</a:t>
            </a:r>
            <a:r>
              <a:rPr lang="en-US" sz="2800" dirty="0">
                <a:solidFill>
                  <a:srgbClr val="F5F5F5"/>
                </a:solidFill>
                <a:effectLst>
                  <a:outerShdw blurRad="38100" dist="38100" dir="2700000" algn="tl" rotWithShape="0">
                    <a:prstClr val="black"/>
                  </a:outerShdw>
                </a:effectLst>
                <a:ea typeface="+mj-ea"/>
                <a:cs typeface="+mj-cs"/>
              </a:rPr>
              <a:t>” (Mat 24:6). When they start seeing wars and rumors of wars, it’s not quite time yet, but they know the time is getting close – so be alert!</a:t>
            </a:r>
          </a:p>
          <a:p>
            <a:pPr lvl="1"/>
            <a:r>
              <a:rPr lang="en-US" sz="2800" dirty="0">
                <a:solidFill>
                  <a:srgbClr val="F5F5F5"/>
                </a:solidFill>
                <a:effectLst>
                  <a:outerShdw blurRad="38100" dist="38100" dir="2700000" algn="tl" rotWithShape="0">
                    <a:prstClr val="black"/>
                  </a:outerShdw>
                </a:effectLst>
                <a:ea typeface="+mj-ea"/>
                <a:cs typeface="+mj-cs"/>
              </a:rPr>
              <a:t>“</a:t>
            </a:r>
            <a:r>
              <a:rPr lang="en-US" sz="28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So when you see the </a:t>
            </a:r>
            <a:r>
              <a:rPr lang="en-US" sz="2800" i="1" dirty="0">
                <a:solidFill>
                  <a:srgbClr val="A2FFB3"/>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abomination of desolation </a:t>
            </a:r>
            <a:r>
              <a:rPr lang="en-US" sz="28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spoken of by the prophet Daniel, standing in the holy place (let the reader understand), then let those who are in Judea flee to the mountains.</a:t>
            </a:r>
            <a:r>
              <a:rPr lang="en-US" sz="2800" dirty="0">
                <a:solidFill>
                  <a:srgbClr val="F5F5F5"/>
                </a:solidFill>
                <a:effectLst>
                  <a:outerShdw blurRad="38100" dist="38100" dir="2700000" algn="tl" rotWithShape="0">
                    <a:prstClr val="black"/>
                  </a:outerShdw>
                </a:effectLst>
                <a:ea typeface="+mj-ea"/>
                <a:cs typeface="+mj-cs"/>
              </a:rPr>
              <a:t>” (Mat 24:15-16). </a:t>
            </a:r>
          </a:p>
          <a:p>
            <a:pPr lvl="1"/>
            <a:r>
              <a:rPr lang="en-US" sz="2800" dirty="0">
                <a:solidFill>
                  <a:srgbClr val="F5F5F5"/>
                </a:solidFill>
                <a:effectLst>
                  <a:outerShdw blurRad="38100" dist="38100" dir="2700000" algn="tl" rotWithShape="0">
                    <a:prstClr val="black"/>
                  </a:outerShdw>
                </a:effectLst>
                <a:ea typeface="+mj-ea"/>
                <a:cs typeface="+mj-cs"/>
              </a:rPr>
              <a:t>The parallel passage in Luke tells us that the “</a:t>
            </a:r>
            <a:r>
              <a:rPr lang="en-US" sz="28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abomination of desolation</a:t>
            </a:r>
            <a:r>
              <a:rPr lang="en-US" sz="2800" dirty="0">
                <a:solidFill>
                  <a:srgbClr val="F5F5F5"/>
                </a:solidFill>
                <a:effectLst>
                  <a:outerShdw blurRad="38100" dist="38100" dir="2700000" algn="tl" rotWithShape="0">
                    <a:prstClr val="black"/>
                  </a:outerShdw>
                </a:effectLst>
                <a:ea typeface="+mj-ea"/>
                <a:cs typeface="+mj-cs"/>
              </a:rPr>
              <a:t>” occurs at the time when they see “</a:t>
            </a:r>
            <a:r>
              <a:rPr lang="en-US" sz="28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Jerusalem surrounded by [Roman] armies</a:t>
            </a:r>
            <a:r>
              <a:rPr lang="en-US" sz="2800" dirty="0">
                <a:solidFill>
                  <a:srgbClr val="F5F5F5"/>
                </a:solidFill>
                <a:effectLst>
                  <a:outerShdw blurRad="38100" dist="38100" dir="2700000" algn="tl" rotWithShape="0">
                    <a:prstClr val="black"/>
                  </a:outerShdw>
                </a:effectLst>
                <a:ea typeface="+mj-ea"/>
                <a:cs typeface="+mj-cs"/>
              </a:rPr>
              <a:t>”. So when they see this, they will know that it’s time to “</a:t>
            </a:r>
            <a:r>
              <a:rPr lang="en-US" sz="28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flee</a:t>
            </a:r>
            <a:r>
              <a:rPr lang="en-US" sz="2800" dirty="0">
                <a:solidFill>
                  <a:srgbClr val="F5F5F5"/>
                </a:solidFill>
                <a:effectLst>
                  <a:outerShdw blurRad="38100" dist="38100" dir="2700000" algn="tl" rotWithShape="0">
                    <a:prstClr val="black"/>
                  </a:outerShdw>
                </a:effectLst>
                <a:ea typeface="+mj-ea"/>
                <a:cs typeface="+mj-cs"/>
              </a:rPr>
              <a:t>”. (Luke 21:20-21)</a:t>
            </a:r>
          </a:p>
          <a:p>
            <a:r>
              <a:rPr lang="en-US" sz="3200" dirty="0">
                <a:solidFill>
                  <a:srgbClr val="F5F5F5"/>
                </a:solidFill>
                <a:effectLst>
                  <a:outerShdw blurRad="38100" dist="38100" dir="2700000" algn="tl" rotWithShape="0">
                    <a:prstClr val="black"/>
                  </a:outerShdw>
                </a:effectLst>
                <a:ea typeface="+mj-ea"/>
                <a:cs typeface="+mj-cs"/>
              </a:rPr>
              <a:t>This is what Jesus means when he tells them to learn a lesson from the fig tree: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as soon as its branch becomes tender and puts out its leaves, you know that summer is near. So also, when you see all these things, you know that he is near, at the very gates</a:t>
            </a:r>
            <a:r>
              <a:rPr lang="en-US" sz="3200" dirty="0">
                <a:solidFill>
                  <a:srgbClr val="F5F5F5"/>
                </a:solidFill>
                <a:effectLst>
                  <a:outerShdw blurRad="38100" dist="38100" dir="2700000" algn="tl" rotWithShape="0">
                    <a:prstClr val="black"/>
                  </a:outerShdw>
                </a:effectLst>
                <a:ea typeface="+mj-ea"/>
                <a:cs typeface="+mj-cs"/>
              </a:rPr>
              <a:t>.” (Mat 24:32-33)</a:t>
            </a:r>
            <a:endParaRPr lang="en-US" sz="3200" dirty="0">
              <a:solidFill>
                <a:srgbClr val="F5F5F5"/>
              </a:solidFill>
              <a:effectLst>
                <a:outerShdw blurRad="38100" dist="38100" dir="2700000" algn="tl" rotWithShape="0">
                  <a:prstClr val="black"/>
                </a:outerShdw>
              </a:effectLst>
            </a:endParaRPr>
          </a:p>
        </p:txBody>
      </p:sp>
    </p:spTree>
    <p:extLst>
      <p:ext uri="{BB962C8B-B14F-4D97-AF65-F5344CB8AC3E}">
        <p14:creationId xmlns:p14="http://schemas.microsoft.com/office/powerpoint/2010/main" val="26301574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D1519FA-0AEF-DFBF-3281-AEBDB836D5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306619-04E4-6D1C-4FD0-B760878F9B90}"/>
              </a:ext>
            </a:extLst>
          </p:cNvPr>
          <p:cNvSpPr>
            <a:spLocks noGrp="1"/>
          </p:cNvSpPr>
          <p:nvPr>
            <p:ph type="title"/>
          </p:nvPr>
        </p:nvSpPr>
        <p:spPr>
          <a:xfrm>
            <a:off x="0" y="1"/>
            <a:ext cx="12226954" cy="725648"/>
          </a:xfrm>
        </p:spPr>
        <p:txBody>
          <a:bodyPr>
            <a:noAutofit/>
          </a:bodyPr>
          <a:lstStyle/>
          <a:p>
            <a:pPr algn="ctr"/>
            <a:r>
              <a:rPr lang="en-US" sz="48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Interpretive Key to Jesus’ Answer (24:34-35)</a:t>
            </a:r>
            <a:endParaRPr lang="en-US" sz="48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71A2BBA3-F87B-CBBE-2752-0C044D961D7D}"/>
              </a:ext>
            </a:extLst>
          </p:cNvPr>
          <p:cNvSpPr>
            <a:spLocks noGrp="1"/>
          </p:cNvSpPr>
          <p:nvPr>
            <p:ph idx="1"/>
          </p:nvPr>
        </p:nvSpPr>
        <p:spPr>
          <a:xfrm>
            <a:off x="0" y="893427"/>
            <a:ext cx="12096755" cy="6056853"/>
          </a:xfrm>
        </p:spPr>
        <p:txBody>
          <a:bodyPr>
            <a:normAutofit lnSpcReduction="10000"/>
          </a:bodyPr>
          <a:lstStyle/>
          <a:p>
            <a:r>
              <a:rPr lang="en-US" sz="3200" dirty="0">
                <a:solidFill>
                  <a:srgbClr val="F5F5F5"/>
                </a:solidFill>
                <a:effectLst>
                  <a:outerShdw blurRad="38100" dist="38100" dir="2700000" algn="tl" rotWithShape="0">
                    <a:prstClr val="black"/>
                  </a:outerShdw>
                </a:effectLst>
                <a:ea typeface="+mj-ea"/>
                <a:cs typeface="+mj-cs"/>
              </a:rPr>
              <a:t>Those who wished to avoid the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great tribulation</a:t>
            </a:r>
            <a:r>
              <a:rPr lang="en-US" sz="3200" dirty="0">
                <a:solidFill>
                  <a:srgbClr val="F5F5F5"/>
                </a:solidFill>
                <a:effectLst>
                  <a:outerShdw blurRad="38100" dist="38100" dir="2700000" algn="tl" rotWithShape="0">
                    <a:prstClr val="black"/>
                  </a:outerShdw>
                </a:effectLst>
                <a:ea typeface="+mj-ea"/>
                <a:cs typeface="+mj-cs"/>
              </a:rPr>
              <a:t>” associated with the destruction of the temple were told by Jesus to watch for the signs so that when the time came, they would know when they needed to flee.</a:t>
            </a:r>
          </a:p>
          <a:p>
            <a:r>
              <a:rPr lang="en-US" sz="3200" dirty="0">
                <a:solidFill>
                  <a:srgbClr val="F5F5F5"/>
                </a:solidFill>
                <a:effectLst>
                  <a:outerShdw blurRad="38100" dist="38100" dir="2700000" algn="tl" rotWithShape="0">
                    <a:prstClr val="black"/>
                  </a:outerShdw>
                </a:effectLst>
                <a:ea typeface="+mj-ea"/>
                <a:cs typeface="+mj-cs"/>
              </a:rPr>
              <a:t>But with the </a:t>
            </a:r>
            <a:r>
              <a:rPr lang="en-US" sz="3200" b="1" i="1" dirty="0">
                <a:solidFill>
                  <a:srgbClr val="F5F5F5"/>
                </a:solidFill>
                <a:effectLst>
                  <a:outerShdw blurRad="38100" dist="38100" dir="2700000" algn="tl" rotWithShape="0">
                    <a:prstClr val="black"/>
                  </a:outerShdw>
                </a:effectLst>
                <a:ea typeface="+mj-ea"/>
                <a:cs typeface="+mj-cs"/>
              </a:rPr>
              <a:t>Second Coming</a:t>
            </a:r>
            <a:r>
              <a:rPr lang="en-US" sz="3200" dirty="0">
                <a:solidFill>
                  <a:srgbClr val="F5F5F5"/>
                </a:solidFill>
                <a:effectLst>
                  <a:outerShdw blurRad="38100" dist="38100" dir="2700000" algn="tl" rotWithShape="0">
                    <a:prstClr val="black"/>
                  </a:outerShdw>
                </a:effectLst>
                <a:ea typeface="+mj-ea"/>
                <a:cs typeface="+mj-cs"/>
              </a:rPr>
              <a:t>, there are </a:t>
            </a:r>
            <a:r>
              <a:rPr lang="en-US" sz="3200" b="1" i="1" dirty="0">
                <a:solidFill>
                  <a:srgbClr val="F5F5F5"/>
                </a:solidFill>
                <a:effectLst>
                  <a:outerShdw blurRad="38100" dist="38100" dir="2700000" algn="tl" rotWithShape="0">
                    <a:prstClr val="black"/>
                  </a:outerShdw>
                </a:effectLst>
                <a:ea typeface="+mj-ea"/>
                <a:cs typeface="+mj-cs"/>
              </a:rPr>
              <a:t>no</a:t>
            </a:r>
            <a:r>
              <a:rPr lang="en-US" sz="3200" dirty="0">
                <a:solidFill>
                  <a:srgbClr val="F5F5F5"/>
                </a:solidFill>
                <a:effectLst>
                  <a:outerShdw blurRad="38100" dist="38100" dir="2700000" algn="tl" rotWithShape="0">
                    <a:prstClr val="black"/>
                  </a:outerShdw>
                </a:effectLst>
                <a:ea typeface="+mj-ea"/>
                <a:cs typeface="+mj-cs"/>
              </a:rPr>
              <a:t> signs, </a:t>
            </a:r>
            <a:r>
              <a:rPr lang="en-US" sz="3200" b="1" i="1" dirty="0">
                <a:solidFill>
                  <a:srgbClr val="F5F5F5"/>
                </a:solidFill>
                <a:effectLst>
                  <a:outerShdw blurRad="38100" dist="38100" dir="2700000" algn="tl" rotWithShape="0">
                    <a:prstClr val="black"/>
                  </a:outerShdw>
                </a:effectLst>
                <a:ea typeface="+mj-ea"/>
                <a:cs typeface="+mj-cs"/>
              </a:rPr>
              <a:t>no</a:t>
            </a:r>
            <a:r>
              <a:rPr lang="en-US" sz="3200" dirty="0">
                <a:solidFill>
                  <a:srgbClr val="F5F5F5"/>
                </a:solidFill>
                <a:effectLst>
                  <a:outerShdw blurRad="38100" dist="38100" dir="2700000" algn="tl" rotWithShape="0">
                    <a:prstClr val="black"/>
                  </a:outerShdw>
                </a:effectLst>
                <a:ea typeface="+mj-ea"/>
                <a:cs typeface="+mj-cs"/>
              </a:rPr>
              <a:t> clues, and </a:t>
            </a:r>
            <a:r>
              <a:rPr lang="en-US" sz="3200" b="1" i="1" dirty="0">
                <a:solidFill>
                  <a:srgbClr val="F5F5F5"/>
                </a:solidFill>
                <a:effectLst>
                  <a:outerShdw blurRad="38100" dist="38100" dir="2700000" algn="tl" rotWithShape="0">
                    <a:prstClr val="black"/>
                  </a:outerShdw>
                </a:effectLst>
                <a:ea typeface="+mj-ea"/>
                <a:cs typeface="+mj-cs"/>
              </a:rPr>
              <a:t>no</a:t>
            </a:r>
            <a:r>
              <a:rPr lang="en-US" sz="3200" dirty="0">
                <a:solidFill>
                  <a:srgbClr val="F5F5F5"/>
                </a:solidFill>
                <a:effectLst>
                  <a:outerShdw blurRad="38100" dist="38100" dir="2700000" algn="tl" rotWithShape="0">
                    <a:prstClr val="black"/>
                  </a:outerShdw>
                </a:effectLst>
                <a:ea typeface="+mj-ea"/>
                <a:cs typeface="+mj-cs"/>
              </a:rPr>
              <a:t> warnings – it can come at </a:t>
            </a:r>
            <a:r>
              <a:rPr lang="en-US" sz="3200" b="1" i="1" dirty="0">
                <a:solidFill>
                  <a:srgbClr val="F5F5F5"/>
                </a:solidFill>
                <a:effectLst>
                  <a:outerShdw blurRad="38100" dist="38100" dir="2700000" algn="tl" rotWithShape="0">
                    <a:prstClr val="black"/>
                  </a:outerShdw>
                </a:effectLst>
                <a:ea typeface="+mj-ea"/>
                <a:cs typeface="+mj-cs"/>
              </a:rPr>
              <a:t>any time</a:t>
            </a:r>
            <a:r>
              <a:rPr lang="en-US" sz="3200" dirty="0">
                <a:solidFill>
                  <a:srgbClr val="F5F5F5"/>
                </a:solidFill>
                <a:effectLst>
                  <a:outerShdw blurRad="38100" dist="38100" dir="2700000" algn="tl" rotWithShape="0">
                    <a:prstClr val="black"/>
                  </a:outerShdw>
                </a:effectLst>
                <a:ea typeface="+mj-ea"/>
                <a:cs typeface="+mj-cs"/>
              </a:rPr>
              <a:t>!</a:t>
            </a:r>
          </a:p>
          <a:p>
            <a:r>
              <a:rPr lang="en-US" sz="3200" dirty="0">
                <a:solidFill>
                  <a:srgbClr val="F5F5F5"/>
                </a:solidFill>
                <a:effectLst>
                  <a:outerShdw blurRad="38100" dist="38100" dir="2700000" algn="tl" rotWithShape="0">
                    <a:prstClr val="black"/>
                  </a:outerShdw>
                </a:effectLst>
              </a:rPr>
              <a:t>“</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Therefore you…must [always] be ready, for the Son of Man is coming at an hour you do not expect</a:t>
            </a:r>
            <a:r>
              <a:rPr lang="en-US" sz="3200" dirty="0">
                <a:solidFill>
                  <a:srgbClr val="F5F5F5"/>
                </a:solidFill>
                <a:effectLst>
                  <a:outerShdw blurRad="38100" dist="38100" dir="2700000" algn="tl" rotWithShape="0">
                    <a:prstClr val="black"/>
                  </a:outerShdw>
                </a:effectLst>
              </a:rPr>
              <a:t>.” (Mat 24:44)</a:t>
            </a:r>
          </a:p>
          <a:p>
            <a:r>
              <a:rPr lang="en-US" sz="3200" dirty="0">
                <a:solidFill>
                  <a:srgbClr val="F5F5F5"/>
                </a:solidFill>
                <a:effectLst>
                  <a:outerShdw blurRad="38100" dist="38100" dir="2700000" algn="tl" rotWithShape="0">
                    <a:prstClr val="black"/>
                  </a:outerShdw>
                </a:effectLst>
              </a:rPr>
              <a:t>So how do we prepare for the Second Coming? </a:t>
            </a:r>
          </a:p>
          <a:p>
            <a:r>
              <a:rPr lang="en-US" sz="3200" dirty="0">
                <a:solidFill>
                  <a:srgbClr val="F5F5F5"/>
                </a:solidFill>
                <a:effectLst>
                  <a:outerShdw blurRad="38100" dist="38100" dir="2700000" algn="tl" rotWithShape="0">
                    <a:prstClr val="black"/>
                  </a:outerShdw>
                </a:effectLst>
              </a:rPr>
              <a:t>By </a:t>
            </a:r>
            <a:r>
              <a:rPr lang="en-US" sz="3200" b="1" i="1" dirty="0">
                <a:solidFill>
                  <a:srgbClr val="F5F5F5"/>
                </a:solidFill>
                <a:effectLst>
                  <a:outerShdw blurRad="38100" dist="38100" dir="2700000" algn="tl" rotWithShape="0">
                    <a:prstClr val="black"/>
                  </a:outerShdw>
                </a:effectLst>
              </a:rPr>
              <a:t>always</a:t>
            </a:r>
            <a:r>
              <a:rPr lang="en-US" sz="3200" dirty="0">
                <a:solidFill>
                  <a:srgbClr val="F5F5F5"/>
                </a:solidFill>
                <a:effectLst>
                  <a:outerShdw blurRad="38100" dist="38100" dir="2700000" algn="tl" rotWithShape="0">
                    <a:prstClr val="black"/>
                  </a:outerShdw>
                </a:effectLst>
              </a:rPr>
              <a:t> being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faithful and wise</a:t>
            </a:r>
            <a:r>
              <a:rPr lang="en-US" sz="3200" dirty="0">
                <a:solidFill>
                  <a:srgbClr val="F5F5F5"/>
                </a:solidFill>
                <a:effectLst>
                  <a:outerShdw blurRad="38100" dist="38100" dir="2700000" algn="tl" rotWithShape="0">
                    <a:prstClr val="black"/>
                  </a:outerShdw>
                </a:effectLst>
              </a:rPr>
              <a:t>” and doing God requires of us:</a:t>
            </a:r>
          </a:p>
          <a:p>
            <a:pPr lvl="1"/>
            <a:r>
              <a:rPr lang="en-US" sz="28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rPr>
              <a:t>Who then is the faithful and wise servant, whom his master has set over his household, to give them their food at the proper time? Blessed is that servant whom his master will find so doing when he comes. </a:t>
            </a:r>
            <a:r>
              <a:rPr lang="en-US" sz="2800" dirty="0">
                <a:solidFill>
                  <a:srgbClr val="F5F5F5"/>
                </a:solidFill>
                <a:effectLst>
                  <a:outerShdw blurRad="38100" dist="38100" dir="2700000" algn="tl" rotWithShape="0">
                    <a:prstClr val="black"/>
                  </a:outerShdw>
                </a:effectLst>
              </a:rPr>
              <a:t>(Mat 24:45-46)</a:t>
            </a:r>
          </a:p>
          <a:p>
            <a:endParaRPr lang="en-US" sz="3200" dirty="0">
              <a:solidFill>
                <a:srgbClr val="F5F5F5"/>
              </a:solidFill>
              <a:effectLst>
                <a:outerShdw blurRad="38100" dist="38100" dir="2700000" algn="tl" rotWithShape="0">
                  <a:prstClr val="black"/>
                </a:outerShdw>
              </a:effectLst>
            </a:endParaRPr>
          </a:p>
        </p:txBody>
      </p:sp>
    </p:spTree>
    <p:extLst>
      <p:ext uri="{BB962C8B-B14F-4D97-AF65-F5344CB8AC3E}">
        <p14:creationId xmlns:p14="http://schemas.microsoft.com/office/powerpoint/2010/main" val="857853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E167D04-EC0A-FF6F-7CC6-0B5DF6FA14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750BDB-042C-2148-3B6F-29240D355631}"/>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Beginning of Birth Pains (24:4-8)</a:t>
            </a:r>
          </a:p>
        </p:txBody>
      </p:sp>
      <p:sp>
        <p:nvSpPr>
          <p:cNvPr id="5" name="Content Placeholder 4">
            <a:extLst>
              <a:ext uri="{FF2B5EF4-FFF2-40B4-BE49-F238E27FC236}">
                <a16:creationId xmlns:a16="http://schemas.microsoft.com/office/drawing/2014/main" id="{E187A140-6245-B802-CFF8-A1435FDE0EF1}"/>
              </a:ext>
            </a:extLst>
          </p:cNvPr>
          <p:cNvSpPr>
            <a:spLocks noGrp="1"/>
          </p:cNvSpPr>
          <p:nvPr>
            <p:ph idx="1"/>
          </p:nvPr>
        </p:nvSpPr>
        <p:spPr>
          <a:xfrm>
            <a:off x="323273" y="866503"/>
            <a:ext cx="11610109" cy="5991497"/>
          </a:xfrm>
        </p:spPr>
        <p:txBody>
          <a:bodyPr>
            <a:normAutofit/>
          </a:bodyPr>
          <a:lstStyle/>
          <a:p>
            <a:pPr marL="0" indent="0">
              <a:buNone/>
            </a:pP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24:4</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Jesus answered them, “See that no one leads you astray.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5</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For many will come in my name, saying, ‘I am the Christ,’ and they will lead many astray.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6</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you will hear of wars and rumors of wars. See that you are not alarmed, for this must take place, but the end is not yet.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7</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For nation will rise against nation, and kingdom against kingdom, and there will be famines and earthquakes in various places.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8</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All these are but the beginning of the birth pains. </a:t>
            </a:r>
            <a:r>
              <a:rPr lang="en-US" sz="36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p>
        </p:txBody>
      </p:sp>
    </p:spTree>
    <p:extLst>
      <p:ext uri="{BB962C8B-B14F-4D97-AF65-F5344CB8AC3E}">
        <p14:creationId xmlns:p14="http://schemas.microsoft.com/office/powerpoint/2010/main" val="37617796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CD3AD545-5A8F-C128-9290-8999C52514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ADAD4E-0137-08A4-D1D2-5A50856A395E}"/>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Beginning of Birth Pains (24:4-8)</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8FDB08DF-6074-76D3-3B63-71B4059BA217}"/>
              </a:ext>
            </a:extLst>
          </p:cNvPr>
          <p:cNvSpPr>
            <a:spLocks noGrp="1"/>
          </p:cNvSpPr>
          <p:nvPr>
            <p:ph idx="1"/>
          </p:nvPr>
        </p:nvSpPr>
        <p:spPr>
          <a:xfrm>
            <a:off x="637563" y="801149"/>
            <a:ext cx="11081857" cy="6149132"/>
          </a:xfrm>
        </p:spPr>
        <p:txBody>
          <a:bodyPr>
            <a:normAutofit lnSpcReduction="10000"/>
          </a:bodyPr>
          <a:lstStyle/>
          <a:p>
            <a:r>
              <a:rPr lang="en-US" sz="3700" dirty="0">
                <a:solidFill>
                  <a:srgbClr val="F5F5F5"/>
                </a:solidFill>
                <a:effectLst>
                  <a:outerShdw blurRad="38100" dist="38100" dir="2700000" algn="tl" rotWithShape="0">
                    <a:prstClr val="black"/>
                  </a:outerShdw>
                </a:effectLst>
                <a:ea typeface="+mj-ea"/>
                <a:cs typeface="+mj-cs"/>
              </a:rPr>
              <a:t>Jesus opens his message with pastoral guidance, warning: “</a:t>
            </a:r>
            <a:r>
              <a:rPr lang="en-US" sz="37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See that no one leads you astray</a:t>
            </a:r>
            <a:r>
              <a:rPr lang="en-US" sz="3700" dirty="0">
                <a:solidFill>
                  <a:srgbClr val="F5F5F5"/>
                </a:solidFill>
                <a:effectLst>
                  <a:outerShdw blurRad="38100" dist="38100" dir="2700000" algn="tl" rotWithShape="0">
                    <a:prstClr val="black"/>
                  </a:outerShdw>
                </a:effectLst>
                <a:ea typeface="+mj-ea"/>
                <a:cs typeface="+mj-cs"/>
              </a:rPr>
              <a:t>” (Matt 24:4b). </a:t>
            </a:r>
          </a:p>
          <a:p>
            <a:r>
              <a:rPr lang="en-US" sz="3700" dirty="0">
                <a:solidFill>
                  <a:srgbClr val="F5F5F5"/>
                </a:solidFill>
                <a:effectLst>
                  <a:outerShdw blurRad="38100" dist="38100" dir="2700000" algn="tl" rotWithShape="0">
                    <a:prstClr val="black"/>
                  </a:outerShdw>
                </a:effectLst>
                <a:ea typeface="+mj-ea"/>
                <a:cs typeface="+mj-cs"/>
              </a:rPr>
              <a:t>In the first century, fervent political and nationalistic expectations surrounding the prophecy of Daniel 9 led to a remarkable outburst of messianic emotionalism. </a:t>
            </a:r>
          </a:p>
          <a:p>
            <a:r>
              <a:rPr lang="en-US" sz="3700" dirty="0">
                <a:solidFill>
                  <a:srgbClr val="F5F5F5"/>
                </a:solidFill>
                <a:effectLst>
                  <a:outerShdw blurRad="38100" dist="38100" dir="2700000" algn="tl" rotWithShape="0">
                    <a:prstClr val="black"/>
                  </a:outerShdw>
                </a:effectLst>
                <a:ea typeface="+mj-ea"/>
                <a:cs typeface="+mj-cs"/>
              </a:rPr>
              <a:t>Jesus explicitly warns that “</a:t>
            </a:r>
            <a:r>
              <a:rPr lang="en-US" sz="37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many will come in my name…</a:t>
            </a:r>
            <a:r>
              <a:rPr lang="en-US" sz="3700" dirty="0">
                <a:solidFill>
                  <a:srgbClr val="F5F5F5"/>
                </a:solidFill>
                <a:effectLst>
                  <a:outerShdw blurRad="38100" dist="38100" dir="2700000" algn="tl" rotWithShape="0">
                    <a:prstClr val="black"/>
                  </a:outerShdw>
                </a:effectLst>
                <a:ea typeface="+mj-ea"/>
                <a:cs typeface="+mj-cs"/>
              </a:rPr>
              <a:t> </a:t>
            </a:r>
            <a:r>
              <a:rPr lang="en-US" sz="37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and they will lead many astray</a:t>
            </a:r>
            <a:r>
              <a:rPr lang="en-US" sz="3700" dirty="0">
                <a:solidFill>
                  <a:srgbClr val="F5F5F5"/>
                </a:solidFill>
                <a:effectLst>
                  <a:outerShdw blurRad="38100" dist="38100" dir="2700000" algn="tl" rotWithShape="0">
                    <a:prstClr val="black"/>
                  </a:outerShdw>
                </a:effectLst>
                <a:ea typeface="+mj-ea"/>
                <a:cs typeface="+mj-cs"/>
              </a:rPr>
              <a:t>” (Matt 24:5). </a:t>
            </a:r>
          </a:p>
          <a:p>
            <a:r>
              <a:rPr lang="en-US" sz="3700" dirty="0">
                <a:solidFill>
                  <a:srgbClr val="F5F5F5"/>
                </a:solidFill>
                <a:effectLst>
                  <a:outerShdw blurRad="38100" dist="38100" dir="2700000" algn="tl" rotWithShape="0">
                    <a:prstClr val="black"/>
                  </a:outerShdw>
                </a:effectLst>
                <a:ea typeface="+mj-ea"/>
                <a:cs typeface="+mj-cs"/>
              </a:rPr>
              <a:t>The historian Josephus and the early church record that there were </a:t>
            </a:r>
            <a:r>
              <a:rPr lang="en-US" sz="3700" b="1" i="1" dirty="0">
                <a:solidFill>
                  <a:srgbClr val="F5F5F5"/>
                </a:solidFill>
                <a:effectLst>
                  <a:outerShdw blurRad="38100" dist="38100" dir="2700000" algn="tl" rotWithShape="0">
                    <a:prstClr val="black"/>
                  </a:outerShdw>
                </a:effectLst>
                <a:ea typeface="+mj-ea"/>
                <a:cs typeface="+mj-cs"/>
              </a:rPr>
              <a:t>numerous</a:t>
            </a:r>
            <a:r>
              <a:rPr lang="en-US" sz="3700" dirty="0">
                <a:solidFill>
                  <a:srgbClr val="F5F5F5"/>
                </a:solidFill>
                <a:effectLst>
                  <a:outerShdw blurRad="38100" dist="38100" dir="2700000" algn="tl" rotWithShape="0">
                    <a:prstClr val="black"/>
                  </a:outerShdw>
                </a:effectLst>
                <a:ea typeface="+mj-ea"/>
                <a:cs typeface="+mj-cs"/>
              </a:rPr>
              <a:t> first-century impostors. </a:t>
            </a:r>
          </a:p>
          <a:p>
            <a:r>
              <a:rPr lang="en-US" sz="3700" dirty="0">
                <a:solidFill>
                  <a:srgbClr val="F5F5F5"/>
                </a:solidFill>
                <a:effectLst>
                  <a:outerShdw blurRad="38100" dist="38100" dir="2700000" algn="tl" rotWithShape="0">
                    <a:prstClr val="black"/>
                  </a:outerShdw>
                </a:effectLst>
                <a:ea typeface="+mj-ea"/>
                <a:cs typeface="+mj-cs"/>
              </a:rPr>
              <a:t>John similarly notes that many “</a:t>
            </a:r>
            <a:r>
              <a:rPr lang="en-US" sz="37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antichrists</a:t>
            </a:r>
            <a:r>
              <a:rPr lang="en-US" sz="3700" dirty="0">
                <a:solidFill>
                  <a:srgbClr val="F5F5F5"/>
                </a:solidFill>
                <a:effectLst>
                  <a:outerShdw blurRad="38100" dist="38100" dir="2700000" algn="tl" rotWithShape="0">
                    <a:prstClr val="black"/>
                  </a:outerShdw>
                </a:effectLst>
                <a:ea typeface="+mj-ea"/>
                <a:cs typeface="+mj-cs"/>
              </a:rPr>
              <a:t>” had already arrived (1 John 2:18).</a:t>
            </a:r>
          </a:p>
        </p:txBody>
      </p:sp>
    </p:spTree>
    <p:extLst>
      <p:ext uri="{BB962C8B-B14F-4D97-AF65-F5344CB8AC3E}">
        <p14:creationId xmlns:p14="http://schemas.microsoft.com/office/powerpoint/2010/main" val="10273720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E3E2A622-B071-B0C1-36DF-570085C5CB0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572471-EBCD-2139-DCF7-1A76D01EBEF2}"/>
              </a:ext>
            </a:extLst>
          </p:cNvPr>
          <p:cNvSpPr>
            <a:spLocks noGrp="1"/>
          </p:cNvSpPr>
          <p:nvPr>
            <p:ph type="title"/>
          </p:nvPr>
        </p:nvSpPr>
        <p:spPr>
          <a:xfrm>
            <a:off x="0" y="1"/>
            <a:ext cx="12226954" cy="725648"/>
          </a:xfrm>
        </p:spPr>
        <p:txBody>
          <a:bodyPr>
            <a:noAutofit/>
          </a:bodyPr>
          <a:lstStyle/>
          <a:p>
            <a:pPr algn="ctr"/>
            <a:r>
              <a:rPr lang="en-US" dirty="0">
                <a:solidFill>
                  <a:srgbClr val="F5F5F5"/>
                </a:solidFill>
                <a:effectLst>
                  <a:outerShdw blurRad="38100" dist="38100" dir="2700000" algn="tl" rotWithShape="0">
                    <a:prstClr val="black"/>
                  </a:outerShdw>
                </a:effectLst>
                <a:latin typeface="+mn-lt"/>
              </a:rPr>
              <a:t>Introduction to the Olivet Discourse</a:t>
            </a:r>
          </a:p>
        </p:txBody>
      </p:sp>
      <p:sp>
        <p:nvSpPr>
          <p:cNvPr id="2" name="Content Placeholder 1">
            <a:extLst>
              <a:ext uri="{FF2B5EF4-FFF2-40B4-BE49-F238E27FC236}">
                <a16:creationId xmlns:a16="http://schemas.microsoft.com/office/drawing/2014/main" id="{59F8A892-F698-711F-B4AC-898E08B7557A}"/>
              </a:ext>
            </a:extLst>
          </p:cNvPr>
          <p:cNvSpPr>
            <a:spLocks noGrp="1"/>
          </p:cNvSpPr>
          <p:nvPr>
            <p:ph idx="1"/>
          </p:nvPr>
        </p:nvSpPr>
        <p:spPr>
          <a:xfrm>
            <a:off x="305499" y="857250"/>
            <a:ext cx="11821846" cy="5946222"/>
          </a:xfrm>
        </p:spPr>
        <p:txBody>
          <a:bodyPr>
            <a:normAutofit fontScale="77500" lnSpcReduction="20000"/>
          </a:bodyPr>
          <a:lstStyle/>
          <a:p>
            <a:r>
              <a:rPr lang="en-US" sz="4000" dirty="0">
                <a:solidFill>
                  <a:srgbClr val="F5F5F5"/>
                </a:solidFill>
                <a:effectLst>
                  <a:outerShdw blurRad="38100" dist="38100" dir="2700000" algn="tl" rotWithShape="0">
                    <a:prstClr val="black"/>
                  </a:outerShdw>
                </a:effectLst>
                <a:ea typeface="+mj-ea"/>
                <a:cs typeface="+mj-cs"/>
              </a:rPr>
              <a:t>Few chapters of the Bible have elicited more disagreement among interpreters than Matthew 24 and its parallels in Mark 13 and Luke 21.</a:t>
            </a:r>
          </a:p>
          <a:p>
            <a:r>
              <a:rPr lang="en-US" sz="3700" dirty="0">
                <a:solidFill>
                  <a:srgbClr val="F5F5F5"/>
                </a:solidFill>
                <a:effectLst>
                  <a:outerShdw blurRad="38100" dist="38100" dir="2700000" algn="tl" rotWithShape="0">
                    <a:prstClr val="black"/>
                  </a:outerShdw>
                </a:effectLst>
                <a:ea typeface="+mj-ea"/>
                <a:cs typeface="+mj-cs"/>
              </a:rPr>
              <a:t>In Matthew 24 (and 25) the Lord presents the last of </a:t>
            </a:r>
            <a:r>
              <a:rPr lang="en-US" sz="3700" b="1" i="1" dirty="0">
                <a:solidFill>
                  <a:srgbClr val="F5F5F5"/>
                </a:solidFill>
                <a:effectLst>
                  <a:outerShdw blurRad="38100" dist="38100" dir="2700000" algn="tl" rotWithShape="0">
                    <a:prstClr val="black"/>
                  </a:outerShdw>
                </a:effectLst>
                <a:ea typeface="+mj-ea"/>
                <a:cs typeface="+mj-cs"/>
              </a:rPr>
              <a:t>five</a:t>
            </a:r>
            <a:r>
              <a:rPr lang="en-US" sz="3700" dirty="0">
                <a:solidFill>
                  <a:srgbClr val="F5F5F5"/>
                </a:solidFill>
                <a:effectLst>
                  <a:outerShdw blurRad="38100" dist="38100" dir="2700000" algn="tl" rotWithShape="0">
                    <a:prstClr val="black"/>
                  </a:outerShdw>
                </a:effectLst>
                <a:ea typeface="+mj-ea"/>
                <a:cs typeface="+mj-cs"/>
              </a:rPr>
              <a:t> major discourses around which Matthew structures his Gospel.</a:t>
            </a:r>
          </a:p>
          <a:p>
            <a:r>
              <a:rPr lang="en-US" sz="3700" dirty="0">
                <a:solidFill>
                  <a:srgbClr val="F5F5F5"/>
                </a:solidFill>
                <a:effectLst>
                  <a:outerShdw blurRad="38100" dist="38100" dir="2700000" algn="tl" rotWithShape="0">
                    <a:prstClr val="black"/>
                  </a:outerShdw>
                </a:effectLst>
                <a:ea typeface="+mj-ea"/>
                <a:cs typeface="+mj-cs"/>
              </a:rPr>
              <a:t>Though we find much of the same material in Mark 13 and Luke 21, Matthew’s lengthy version is the best known, so that is the text I will primarily work from as we cover this material. </a:t>
            </a:r>
          </a:p>
          <a:p>
            <a:r>
              <a:rPr lang="en-US" sz="3700" dirty="0">
                <a:solidFill>
                  <a:srgbClr val="F5F5F5"/>
                </a:solidFill>
                <a:effectLst>
                  <a:outerShdw blurRad="38100" dist="38100" dir="2700000" algn="tl" rotWithShape="0">
                    <a:prstClr val="black"/>
                  </a:outerShdw>
                </a:effectLst>
                <a:ea typeface="+mj-ea"/>
                <a:cs typeface="+mj-cs"/>
              </a:rPr>
              <a:t>Since Jesus presents this material while on the Mount of Olives (Matt 24:3) it is called the </a:t>
            </a:r>
            <a:r>
              <a:rPr lang="en-US" sz="3700" dirty="0">
                <a:solidFill>
                  <a:srgbClr val="FFD700"/>
                </a:solidFill>
                <a:effectLst>
                  <a:outerShdw blurRad="38100" dist="38100" dir="2700000" algn="tl" rotWithShape="0">
                    <a:prstClr val="black"/>
                  </a:outerShdw>
                </a:effectLst>
                <a:ea typeface="+mj-ea"/>
                <a:cs typeface="+mj-cs"/>
              </a:rPr>
              <a:t>Olivet Discourse</a:t>
            </a:r>
            <a:r>
              <a:rPr lang="en-US" sz="3700" dirty="0">
                <a:solidFill>
                  <a:srgbClr val="F5F5F5"/>
                </a:solidFill>
                <a:effectLst>
                  <a:outerShdw blurRad="38100" dist="38100" dir="2700000" algn="tl" rotWithShape="0">
                    <a:prstClr val="black"/>
                  </a:outerShdw>
                </a:effectLst>
                <a:ea typeface="+mj-ea"/>
                <a:cs typeface="+mj-cs"/>
              </a:rPr>
              <a:t>. </a:t>
            </a:r>
          </a:p>
          <a:p>
            <a:r>
              <a:rPr lang="en-US" sz="3700" dirty="0">
                <a:solidFill>
                  <a:srgbClr val="F5F5F5"/>
                </a:solidFill>
                <a:effectLst>
                  <a:outerShdw blurRad="38100" dist="38100" dir="2700000" algn="tl" rotWithShape="0">
                    <a:prstClr val="black"/>
                  </a:outerShdw>
                </a:effectLst>
                <a:ea typeface="+mj-ea"/>
                <a:cs typeface="+mj-cs"/>
              </a:rPr>
              <a:t>Within this long teaching section Christ speaks of a number of terrifying events that occur during a period of time in which he says there will be “</a:t>
            </a:r>
            <a:r>
              <a:rPr lang="en-US" sz="36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great</a:t>
            </a:r>
            <a:r>
              <a:rPr lang="en-US" sz="3700" dirty="0">
                <a:solidFill>
                  <a:srgbClr val="F5F5F5"/>
                </a:solidFill>
                <a:effectLst>
                  <a:outerShdw blurRad="38100" dist="38100" dir="2700000" algn="tl" rotWithShape="0">
                    <a:prstClr val="black"/>
                  </a:outerShdw>
                </a:effectLst>
                <a:ea typeface="+mj-ea"/>
                <a:cs typeface="+mj-cs"/>
              </a:rPr>
              <a:t> </a:t>
            </a:r>
            <a:r>
              <a:rPr lang="en-US" sz="37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tribulation</a:t>
            </a:r>
            <a:r>
              <a:rPr lang="en-US" sz="3700" dirty="0">
                <a:solidFill>
                  <a:srgbClr val="F5F5F5"/>
                </a:solidFill>
                <a:effectLst>
                  <a:outerShdw blurRad="38100" dist="38100" dir="2700000" algn="tl" rotWithShape="0">
                    <a:prstClr val="black"/>
                  </a:outerShdw>
                </a:effectLst>
                <a:ea typeface="+mj-ea"/>
                <a:cs typeface="+mj-cs"/>
              </a:rPr>
              <a:t>” (Mat 24:21 cf. 24:9, 29; Rev 7:14).</a:t>
            </a:r>
          </a:p>
          <a:p>
            <a:r>
              <a:rPr lang="en-US" sz="3700" dirty="0">
                <a:solidFill>
                  <a:srgbClr val="F5F5F5"/>
                </a:solidFill>
                <a:effectLst>
                  <a:outerShdw blurRad="38100" dist="38100" dir="2700000" algn="tl" rotWithShape="0">
                    <a:prstClr val="black"/>
                  </a:outerShdw>
                </a:effectLst>
                <a:ea typeface="+mj-ea"/>
                <a:cs typeface="+mj-cs"/>
              </a:rPr>
              <a:t>Christ’s teaching on this period of great tribulation has long intrigued and fascinated Christians. </a:t>
            </a:r>
          </a:p>
          <a:p>
            <a:r>
              <a:rPr lang="en-US" sz="3700" dirty="0">
                <a:solidFill>
                  <a:srgbClr val="F5F5F5"/>
                </a:solidFill>
                <a:effectLst>
                  <a:outerShdw blurRad="38100" dist="38100" dir="2700000" algn="tl" rotWithShape="0">
                    <a:prstClr val="black"/>
                  </a:outerShdw>
                </a:effectLst>
                <a:ea typeface="+mj-ea"/>
                <a:cs typeface="+mj-cs"/>
              </a:rPr>
              <a:t>This is especially true of the modern evangelical church today. </a:t>
            </a:r>
          </a:p>
          <a:p>
            <a:endParaRPr lang="en-US" sz="3700" dirty="0">
              <a:solidFill>
                <a:srgbClr val="F5F5F5"/>
              </a:solidFill>
              <a:effectLst>
                <a:outerShdw blurRad="38100" dist="38100" dir="2700000" algn="tl" rotWithShape="0">
                  <a:prstClr val="black"/>
                </a:outerShdw>
              </a:effectLst>
              <a:ea typeface="+mj-ea"/>
              <a:cs typeface="+mj-cs"/>
            </a:endParaRPr>
          </a:p>
        </p:txBody>
      </p:sp>
    </p:spTree>
    <p:extLst>
      <p:ext uri="{BB962C8B-B14F-4D97-AF65-F5344CB8AC3E}">
        <p14:creationId xmlns:p14="http://schemas.microsoft.com/office/powerpoint/2010/main" val="1694243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6BBB18F-E05D-AEC3-C209-E437923A12A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29E3A6-5827-A301-D2F1-894F1F8B86DD}"/>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Beginning of Birth Pains (24:4-8)</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A64DE13C-EDC7-DA96-8686-EE00C4CA93BA}"/>
              </a:ext>
            </a:extLst>
          </p:cNvPr>
          <p:cNvSpPr>
            <a:spLocks noGrp="1"/>
          </p:cNvSpPr>
          <p:nvPr>
            <p:ph idx="1"/>
          </p:nvPr>
        </p:nvSpPr>
        <p:spPr>
          <a:xfrm>
            <a:off x="637563" y="801149"/>
            <a:ext cx="11081857" cy="6149132"/>
          </a:xfrm>
        </p:spPr>
        <p:txBody>
          <a:bodyPr>
            <a:normAutofit fontScale="92500" lnSpcReduction="10000"/>
          </a:bodyPr>
          <a:lstStyle/>
          <a:p>
            <a:r>
              <a:rPr lang="en-US" sz="3600" dirty="0">
                <a:solidFill>
                  <a:srgbClr val="F5F5F5"/>
                </a:solidFill>
                <a:effectLst>
                  <a:outerShdw blurRad="38100" dist="38100" dir="2700000" algn="tl" rotWithShape="0">
                    <a:prstClr val="black"/>
                  </a:outerShdw>
                </a:effectLst>
              </a:rPr>
              <a:t>Next Jesus tells His disciples not to be frightened by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wars and rumors of wars</a:t>
            </a:r>
            <a:r>
              <a:rPr lang="en-US" sz="3600" dirty="0">
                <a:solidFill>
                  <a:srgbClr val="F5F5F5"/>
                </a:solidFill>
                <a:effectLst>
                  <a:outerShdw blurRad="38100" dist="38100" dir="2700000" algn="tl" rotWithShape="0">
                    <a:prstClr val="black"/>
                  </a:outerShdw>
                </a:effectLst>
              </a:rPr>
              <a:t>,” noting that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nation will rise against nation</a:t>
            </a:r>
            <a:r>
              <a:rPr lang="en-US" sz="3600" dirty="0">
                <a:solidFill>
                  <a:srgbClr val="F5F5F5"/>
                </a:solidFill>
                <a:effectLst>
                  <a:outerShdw blurRad="38100" dist="38100" dir="2700000" algn="tl" rotWithShape="0">
                    <a:prstClr val="black"/>
                  </a:outerShdw>
                </a:effectLst>
              </a:rPr>
              <a:t>” (Matt 24:6-7a). </a:t>
            </a:r>
          </a:p>
          <a:p>
            <a:r>
              <a:rPr lang="en-US" sz="3600" dirty="0">
                <a:solidFill>
                  <a:srgbClr val="F5F5F5"/>
                </a:solidFill>
                <a:effectLst>
                  <a:outerShdw blurRad="38100" dist="38100" dir="2700000" algn="tl" rotWithShape="0">
                    <a:prstClr val="black"/>
                  </a:outerShdw>
                </a:effectLst>
                <a:ea typeface="+mj-ea"/>
                <a:cs typeface="+mj-cs"/>
              </a:rPr>
              <a:t>In most periods of history,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wars and rumors of wars</a:t>
            </a:r>
            <a:r>
              <a:rPr lang="en-US" sz="3600" dirty="0">
                <a:solidFill>
                  <a:srgbClr val="F5F5F5"/>
                </a:solidFill>
                <a:effectLst>
                  <a:outerShdw blurRad="38100" dist="38100" dir="2700000" algn="tl" rotWithShape="0">
                    <a:prstClr val="black"/>
                  </a:outerShdw>
                </a:effectLst>
                <a:ea typeface="+mj-ea"/>
                <a:cs typeface="+mj-cs"/>
              </a:rPr>
              <a:t>” would not be much of a sign!</a:t>
            </a:r>
          </a:p>
          <a:p>
            <a:r>
              <a:rPr lang="en-US" sz="3600" dirty="0">
                <a:solidFill>
                  <a:srgbClr val="F5F5F5"/>
                </a:solidFill>
                <a:effectLst>
                  <a:outerShdw blurRad="38100" dist="38100" dir="2700000" algn="tl" rotWithShape="0">
                    <a:prstClr val="black"/>
                  </a:outerShdw>
                </a:effectLst>
                <a:ea typeface="+mj-ea"/>
                <a:cs typeface="+mj-cs"/>
              </a:rPr>
              <a:t>But starting in 17 BC under the Roman emperor Augustus, there was a long period of virtually </a:t>
            </a:r>
            <a:r>
              <a:rPr lang="en-US" sz="3600" b="1" i="1" dirty="0">
                <a:solidFill>
                  <a:srgbClr val="F5F5F5"/>
                </a:solidFill>
                <a:effectLst>
                  <a:outerShdw blurRad="38100" dist="38100" dir="2700000" algn="tl" rotWithShape="0">
                    <a:prstClr val="black"/>
                  </a:outerShdw>
                </a:effectLst>
                <a:ea typeface="+mj-ea"/>
                <a:cs typeface="+mj-cs"/>
              </a:rPr>
              <a:t>no warfare </a:t>
            </a:r>
            <a:r>
              <a:rPr lang="en-US" sz="3600" dirty="0">
                <a:solidFill>
                  <a:srgbClr val="F5F5F5"/>
                </a:solidFill>
                <a:effectLst>
                  <a:outerShdw blurRad="38100" dist="38100" dir="2700000" algn="tl" rotWithShape="0">
                    <a:prstClr val="black"/>
                  </a:outerShdw>
                </a:effectLst>
                <a:ea typeface="+mj-ea"/>
                <a:cs typeface="+mj-cs"/>
              </a:rPr>
              <a:t>that is referred to by historians as the </a:t>
            </a:r>
            <a:r>
              <a:rPr lang="en-US" sz="3600" i="1" dirty="0">
                <a:solidFill>
                  <a:srgbClr val="F5F5F5"/>
                </a:solidFill>
                <a:effectLst>
                  <a:outerShdw blurRad="38100" dist="38100" dir="2700000" algn="tl" rotWithShape="0">
                    <a:prstClr val="black"/>
                  </a:outerShdw>
                </a:effectLst>
                <a:ea typeface="+mj-ea"/>
                <a:cs typeface="+mj-cs"/>
              </a:rPr>
              <a:t>pax Romana</a:t>
            </a:r>
            <a:r>
              <a:rPr lang="en-US" sz="3600" dirty="0">
                <a:solidFill>
                  <a:srgbClr val="F5F5F5"/>
                </a:solidFill>
                <a:effectLst>
                  <a:outerShdw blurRad="38100" dist="38100" dir="2700000" algn="tl" rotWithShape="0">
                    <a:prstClr val="black"/>
                  </a:outerShdw>
                </a:effectLst>
                <a:ea typeface="+mj-ea"/>
                <a:cs typeface="+mj-cs"/>
              </a:rPr>
              <a:t>.</a:t>
            </a:r>
          </a:p>
          <a:p>
            <a:r>
              <a:rPr lang="en-US" sz="3600" dirty="0">
                <a:solidFill>
                  <a:srgbClr val="F5F5F5"/>
                </a:solidFill>
                <a:effectLst>
                  <a:outerShdw blurRad="38100" dist="38100" dir="2700000" algn="tl" rotWithShape="0">
                    <a:prstClr val="black"/>
                  </a:outerShdw>
                </a:effectLst>
                <a:ea typeface="+mj-ea"/>
                <a:cs typeface="+mj-cs"/>
              </a:rPr>
              <a:t>This period of peace lasted until Nero’s death in AD 68 when the </a:t>
            </a:r>
            <a:r>
              <a:rPr lang="en-US" sz="3600" i="1" dirty="0">
                <a:solidFill>
                  <a:srgbClr val="F5F5F5"/>
                </a:solidFill>
                <a:effectLst>
                  <a:outerShdw blurRad="38100" dist="38100" dir="2700000" algn="tl" rotWithShape="0">
                    <a:prstClr val="black"/>
                  </a:outerShdw>
                </a:effectLst>
                <a:ea typeface="+mj-ea"/>
                <a:cs typeface="+mj-cs"/>
              </a:rPr>
              <a:t>pax Romana </a:t>
            </a:r>
            <a:r>
              <a:rPr lang="en-US" sz="3600" dirty="0">
                <a:solidFill>
                  <a:srgbClr val="F5F5F5"/>
                </a:solidFill>
                <a:effectLst>
                  <a:outerShdw blurRad="38100" dist="38100" dir="2700000" algn="tl" rotWithShape="0">
                    <a:prstClr val="black"/>
                  </a:outerShdw>
                </a:effectLst>
                <a:ea typeface="+mj-ea"/>
                <a:cs typeface="+mj-cs"/>
              </a:rPr>
              <a:t>was severely breached. </a:t>
            </a:r>
          </a:p>
          <a:p>
            <a:r>
              <a:rPr lang="en-US" sz="3600" dirty="0">
                <a:solidFill>
                  <a:srgbClr val="F5F5F5"/>
                </a:solidFill>
                <a:effectLst>
                  <a:outerShdw blurRad="38100" dist="38100" dir="2700000" algn="tl" rotWithShape="0">
                    <a:prstClr val="black"/>
                  </a:outerShdw>
                </a:effectLst>
                <a:ea typeface="+mj-ea"/>
                <a:cs typeface="+mj-cs"/>
              </a:rPr>
              <a:t>At that time the Roman Civil Wars began to erupt, including the turbulent “Year of Four Emperors” (June AD 68 — June 69). </a:t>
            </a:r>
          </a:p>
        </p:txBody>
      </p:sp>
    </p:spTree>
    <p:extLst>
      <p:ext uri="{BB962C8B-B14F-4D97-AF65-F5344CB8AC3E}">
        <p14:creationId xmlns:p14="http://schemas.microsoft.com/office/powerpoint/2010/main" val="841057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1B0C843-9F9A-45C6-519E-C00CEAF1C8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B5AACA-AC8E-31C3-02B4-2547A43BF261}"/>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Beginning of Birth Pains (24:4-8)</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1B7C90E2-CAFB-7A4B-BDB2-591ECE087F7F}"/>
              </a:ext>
            </a:extLst>
          </p:cNvPr>
          <p:cNvSpPr>
            <a:spLocks noGrp="1"/>
          </p:cNvSpPr>
          <p:nvPr>
            <p:ph idx="1"/>
          </p:nvPr>
        </p:nvSpPr>
        <p:spPr>
          <a:xfrm>
            <a:off x="637563" y="801149"/>
            <a:ext cx="11081857" cy="6149132"/>
          </a:xfrm>
        </p:spPr>
        <p:txBody>
          <a:bodyPr>
            <a:normAutofit/>
          </a:bodyPr>
          <a:lstStyle/>
          <a:p>
            <a:r>
              <a:rPr lang="en-US" sz="3600" dirty="0">
                <a:solidFill>
                  <a:srgbClr val="F5F5F5"/>
                </a:solidFill>
                <a:effectLst>
                  <a:outerShdw blurRad="38100" dist="38100" dir="2700000" algn="tl" rotWithShape="0">
                    <a:prstClr val="black"/>
                  </a:outerShdw>
                </a:effectLst>
                <a:ea typeface="+mj-ea"/>
                <a:cs typeface="+mj-cs"/>
              </a:rPr>
              <a:t>In fact, the turmoil of this period was so severe that it almost led to the collapse of the Roman Empire. </a:t>
            </a:r>
          </a:p>
          <a:p>
            <a:r>
              <a:rPr lang="en-US" sz="3600" dirty="0">
                <a:solidFill>
                  <a:srgbClr val="F5F5F5"/>
                </a:solidFill>
                <a:effectLst>
                  <a:outerShdw blurRad="38100" dist="38100" dir="2700000" algn="tl" rotWithShape="0">
                    <a:prstClr val="black"/>
                  </a:outerShdw>
                </a:effectLst>
                <a:ea typeface="+mj-ea"/>
                <a:cs typeface="+mj-cs"/>
              </a:rPr>
              <a:t>This outbreak of wars in such a previously peaceful era would serve as an impressive, unexpected, and unimaginable sign.</a:t>
            </a:r>
          </a:p>
          <a:p>
            <a:r>
              <a:rPr lang="en-US" sz="3600" dirty="0">
                <a:solidFill>
                  <a:srgbClr val="F5F5F5"/>
                </a:solidFill>
                <a:effectLst>
                  <a:outerShdw blurRad="38100" dist="38100" dir="2700000" algn="tl" rotWithShape="0">
                    <a:prstClr val="black"/>
                  </a:outerShdw>
                </a:effectLst>
                <a:ea typeface="+mj-ea"/>
                <a:cs typeface="+mj-cs"/>
              </a:rPr>
              <a:t>Consequently, as these events begin to occur leading up to the Roman siege of Jerusalem, Christians would be able to think back on Christ’s prophecy about “</a:t>
            </a:r>
            <a:r>
              <a:rPr lang="en-US" sz="36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wars and rumors of wars</a:t>
            </a:r>
            <a:r>
              <a:rPr lang="en-US" sz="3600" dirty="0">
                <a:solidFill>
                  <a:srgbClr val="F5F5F5"/>
                </a:solidFill>
                <a:effectLst>
                  <a:outerShdw blurRad="38100" dist="38100" dir="2700000" algn="tl" rotWithShape="0">
                    <a:prstClr val="black"/>
                  </a:outerShdw>
                </a:effectLst>
                <a:ea typeface="+mj-ea"/>
                <a:cs typeface="+mj-cs"/>
              </a:rPr>
              <a:t>” and recognize that the time Jesus had spoken of was near. </a:t>
            </a:r>
          </a:p>
        </p:txBody>
      </p:sp>
    </p:spTree>
    <p:extLst>
      <p:ext uri="{BB962C8B-B14F-4D97-AF65-F5344CB8AC3E}">
        <p14:creationId xmlns:p14="http://schemas.microsoft.com/office/powerpoint/2010/main" val="8493641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0B551E0E-3504-6E9F-4E89-CD5D8BCB8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A2341A-50A5-718D-8F75-904D17B841D8}"/>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Beginning of Birth Pains (24:4-8)</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E5148857-1A57-2350-FE00-5A0CC322552C}"/>
              </a:ext>
            </a:extLst>
          </p:cNvPr>
          <p:cNvSpPr>
            <a:spLocks noGrp="1"/>
          </p:cNvSpPr>
          <p:nvPr>
            <p:ph idx="1"/>
          </p:nvPr>
        </p:nvSpPr>
        <p:spPr>
          <a:xfrm>
            <a:off x="637563" y="801149"/>
            <a:ext cx="11081857" cy="6149132"/>
          </a:xfrm>
        </p:spPr>
        <p:txBody>
          <a:bodyPr>
            <a:normAutofit/>
          </a:bodyPr>
          <a:lstStyle/>
          <a:p>
            <a:r>
              <a:rPr lang="en-US" sz="3600" dirty="0">
                <a:solidFill>
                  <a:srgbClr val="F5F5F5"/>
                </a:solidFill>
                <a:effectLst>
                  <a:outerShdw blurRad="38100" dist="38100" dir="2700000" algn="tl" rotWithShape="0">
                    <a:prstClr val="black"/>
                  </a:outerShdw>
                </a:effectLst>
                <a:ea typeface="+mj-ea"/>
                <a:cs typeface="+mj-cs"/>
              </a:rPr>
              <a:t>Next Jesus tells his audience that there will be “</a:t>
            </a:r>
            <a:r>
              <a:rPr lang="en-US" sz="36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famines</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a:t>
            </a:r>
            <a:r>
              <a:rPr lang="en-US" sz="3600" i="1" dirty="0">
                <a:solidFill>
                  <a:srgbClr val="A2FFB3"/>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earthquakes</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in various places</a:t>
            </a:r>
            <a:r>
              <a:rPr lang="en-US" sz="3600" dirty="0">
                <a:solidFill>
                  <a:srgbClr val="F5F5F5"/>
                </a:solidFill>
                <a:effectLst>
                  <a:outerShdw blurRad="38100" dist="38100" dir="2700000" algn="tl" rotWithShape="0">
                    <a:prstClr val="black"/>
                  </a:outerShdw>
                </a:effectLst>
                <a:ea typeface="+mj-ea"/>
                <a:cs typeface="+mj-cs"/>
              </a:rPr>
              <a:t>” (Matt 24:7b). </a:t>
            </a:r>
          </a:p>
          <a:p>
            <a:r>
              <a:rPr lang="en-US" sz="3600" dirty="0">
                <a:solidFill>
                  <a:srgbClr val="F5F5F5"/>
                </a:solidFill>
                <a:effectLst>
                  <a:outerShdw blurRad="38100" dist="38100" dir="2700000" algn="tl" rotWithShape="0">
                    <a:prstClr val="black"/>
                  </a:outerShdw>
                </a:effectLst>
                <a:ea typeface="+mj-ea"/>
                <a:cs typeface="+mj-cs"/>
              </a:rPr>
              <a:t>In the first-century historical records we read that there were indeed:</a:t>
            </a:r>
          </a:p>
          <a:p>
            <a:pPr lvl="1"/>
            <a:r>
              <a:rPr lang="en-US" sz="3200" dirty="0">
                <a:solidFill>
                  <a:srgbClr val="FFD700"/>
                </a:solidFill>
                <a:effectLst>
                  <a:outerShdw blurRad="38100" dist="38100" dir="2700000" algn="tl" rotWithShape="0">
                    <a:prstClr val="black"/>
                  </a:outerShdw>
                </a:effectLst>
                <a:ea typeface="+mj-ea"/>
                <a:cs typeface="+mj-cs"/>
              </a:rPr>
              <a:t>Famines</a:t>
            </a:r>
            <a:r>
              <a:rPr lang="en-US" sz="3200" dirty="0">
                <a:solidFill>
                  <a:srgbClr val="F5F5F5"/>
                </a:solidFill>
                <a:effectLst>
                  <a:outerShdw blurRad="38100" dist="38100" dir="2700000" algn="tl" rotWithShape="0">
                    <a:prstClr val="black"/>
                  </a:outerShdw>
                </a:effectLst>
                <a:ea typeface="+mj-ea"/>
                <a:cs typeface="+mj-cs"/>
              </a:rPr>
              <a:t>: </a:t>
            </a:r>
          </a:p>
          <a:p>
            <a:pPr lvl="2"/>
            <a:r>
              <a:rPr lang="en-US" sz="2800" dirty="0">
                <a:solidFill>
                  <a:srgbClr val="F5F5F5"/>
                </a:solidFill>
                <a:effectLst>
                  <a:outerShdw blurRad="38100" dist="38100" dir="2700000" algn="tl" rotWithShape="0">
                    <a:prstClr val="black"/>
                  </a:outerShdw>
                </a:effectLst>
                <a:ea typeface="+mj-ea"/>
                <a:cs typeface="+mj-cs"/>
              </a:rPr>
              <a:t>Acts 11:28 records an empire-wide famine during the reign of Claudius, which Josephus notes severely impacted Jerusalem. </a:t>
            </a:r>
          </a:p>
          <a:p>
            <a:pPr lvl="2"/>
            <a:r>
              <a:rPr lang="en-US" sz="2800" dirty="0">
                <a:solidFill>
                  <a:srgbClr val="F5F5F5"/>
                </a:solidFill>
                <a:effectLst>
                  <a:outerShdw blurRad="38100" dist="38100" dir="2700000" algn="tl" rotWithShape="0">
                    <a:prstClr val="black"/>
                  </a:outerShdw>
                </a:effectLst>
                <a:ea typeface="+mj-ea"/>
                <a:cs typeface="+mj-cs"/>
              </a:rPr>
              <a:t>A horrific famine also plagued Jerusalem during the Roman siege (Deut 28:55-57; Lam 2:20; Luke 19:44).</a:t>
            </a:r>
          </a:p>
          <a:p>
            <a:pPr lvl="1"/>
            <a:r>
              <a:rPr lang="en-US" sz="3200" dirty="0">
                <a:solidFill>
                  <a:srgbClr val="FFD700"/>
                </a:solidFill>
                <a:effectLst>
                  <a:outerShdw blurRad="38100" dist="38100" dir="2700000" algn="tl" rotWithShape="0">
                    <a:prstClr val="black"/>
                  </a:outerShdw>
                </a:effectLst>
                <a:ea typeface="+mj-ea"/>
                <a:cs typeface="+mj-cs"/>
              </a:rPr>
              <a:t>Earthquakes</a:t>
            </a:r>
            <a:r>
              <a:rPr lang="en-US" sz="3200" dirty="0">
                <a:solidFill>
                  <a:srgbClr val="F5F5F5"/>
                </a:solidFill>
                <a:effectLst>
                  <a:outerShdw blurRad="38100" dist="38100" dir="2700000" algn="tl" rotWithShape="0">
                    <a:prstClr val="black"/>
                  </a:outerShdw>
                </a:effectLst>
                <a:ea typeface="+mj-ea"/>
                <a:cs typeface="+mj-cs"/>
              </a:rPr>
              <a:t>: </a:t>
            </a:r>
          </a:p>
          <a:p>
            <a:pPr lvl="2"/>
            <a:r>
              <a:rPr lang="en-US" sz="2800" dirty="0">
                <a:solidFill>
                  <a:srgbClr val="F5F5F5"/>
                </a:solidFill>
                <a:effectLst>
                  <a:outerShdw blurRad="38100" dist="38100" dir="2700000" algn="tl" rotWithShape="0">
                    <a:prstClr val="black"/>
                  </a:outerShdw>
                </a:effectLst>
                <a:ea typeface="+mj-ea"/>
                <a:cs typeface="+mj-cs"/>
              </a:rPr>
              <a:t>Classical writers document severe earthquakes across the empire, including a massive quake in Jerusalem in AD 67.</a:t>
            </a:r>
          </a:p>
        </p:txBody>
      </p:sp>
    </p:spTree>
    <p:extLst>
      <p:ext uri="{BB962C8B-B14F-4D97-AF65-F5344CB8AC3E}">
        <p14:creationId xmlns:p14="http://schemas.microsoft.com/office/powerpoint/2010/main" val="31252780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8166F3E1-4E2E-115F-9808-B27F7B8A2E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E7D6B6-8233-E667-E77E-EEE8FB5BD2FC}"/>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Beginning of Birth Pains (24:4-8)</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B38824BE-9369-54AE-FED3-DA49E354140A}"/>
              </a:ext>
            </a:extLst>
          </p:cNvPr>
          <p:cNvSpPr>
            <a:spLocks noGrp="1"/>
          </p:cNvSpPr>
          <p:nvPr>
            <p:ph idx="1"/>
          </p:nvPr>
        </p:nvSpPr>
        <p:spPr>
          <a:xfrm>
            <a:off x="637563" y="801149"/>
            <a:ext cx="11081857" cy="6149132"/>
          </a:xfrm>
        </p:spPr>
        <p:txBody>
          <a:bodyPr>
            <a:normAutofit fontScale="92500" lnSpcReduction="20000"/>
          </a:bodyPr>
          <a:lstStyle/>
          <a:p>
            <a:r>
              <a:rPr lang="en-US" sz="3600" dirty="0">
                <a:solidFill>
                  <a:srgbClr val="F5F5F5"/>
                </a:solidFill>
                <a:effectLst>
                  <a:outerShdw blurRad="38100" dist="38100" dir="2700000" algn="tl" rotWithShape="0">
                    <a:prstClr val="black"/>
                  </a:outerShdw>
                </a:effectLst>
                <a:ea typeface="+mj-ea"/>
                <a:cs typeface="+mj-cs"/>
              </a:rPr>
              <a:t>Jesus labels these events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 beginning of the birth pains</a:t>
            </a:r>
            <a:r>
              <a:rPr lang="en-US" sz="3600" dirty="0">
                <a:solidFill>
                  <a:srgbClr val="F5F5F5"/>
                </a:solidFill>
                <a:effectLst>
                  <a:outerShdw blurRad="38100" dist="38100" dir="2700000" algn="tl" rotWithShape="0">
                    <a:prstClr val="black"/>
                  </a:outerShdw>
                </a:effectLst>
                <a:ea typeface="+mj-ea"/>
                <a:cs typeface="+mj-cs"/>
              </a:rPr>
              <a:t>” (Matt 24:8).</a:t>
            </a:r>
          </a:p>
          <a:p>
            <a:r>
              <a:rPr lang="en-US" sz="3600" dirty="0">
                <a:solidFill>
                  <a:srgbClr val="F5F5F5"/>
                </a:solidFill>
                <a:effectLst>
                  <a:outerShdw blurRad="38100" dist="38100" dir="2700000" algn="tl" rotWithShape="0">
                    <a:prstClr val="black"/>
                  </a:outerShdw>
                </a:effectLst>
                <a:ea typeface="+mj-ea"/>
                <a:cs typeface="+mj-cs"/>
              </a:rPr>
              <a:t>This is a very appropriate analogy. </a:t>
            </a:r>
          </a:p>
          <a:p>
            <a:r>
              <a:rPr lang="en-US" sz="3600" dirty="0">
                <a:solidFill>
                  <a:srgbClr val="F5F5F5"/>
                </a:solidFill>
                <a:effectLst>
                  <a:outerShdw blurRad="38100" dist="38100" dir="2700000" algn="tl" rotWithShape="0">
                    <a:prstClr val="black"/>
                  </a:outerShdw>
                </a:effectLst>
                <a:ea typeface="+mj-ea"/>
                <a:cs typeface="+mj-cs"/>
              </a:rPr>
              <a:t>As any woman who has given birth can testify, the process of giving birth is a painful and difficult process.</a:t>
            </a:r>
          </a:p>
          <a:p>
            <a:r>
              <a:rPr lang="en-US" sz="3600" dirty="0">
                <a:solidFill>
                  <a:srgbClr val="F5F5F5"/>
                </a:solidFill>
                <a:effectLst>
                  <a:outerShdw blurRad="38100" dist="38100" dir="2700000" algn="tl" rotWithShape="0">
                    <a:prstClr val="black"/>
                  </a:outerShdw>
                </a:effectLst>
                <a:ea typeface="+mj-ea"/>
                <a:cs typeface="+mj-cs"/>
              </a:rPr>
              <a:t>But there is optimism in this kind of pain, because it lasts for a limited period of time and then there is the expectation of seeing a new born baby at the end of it.</a:t>
            </a:r>
          </a:p>
          <a:p>
            <a:r>
              <a:rPr lang="en-US" sz="3600" dirty="0">
                <a:solidFill>
                  <a:srgbClr val="F5F5F5"/>
                </a:solidFill>
                <a:effectLst>
                  <a:outerShdw blurRad="38100" dist="38100" dir="2700000" algn="tl" rotWithShape="0">
                    <a:prstClr val="black"/>
                  </a:outerShdw>
                </a:effectLst>
                <a:ea typeface="+mj-ea"/>
                <a:cs typeface="+mj-cs"/>
              </a:rPr>
              <a:t>Likewise, the “tribulation” associated with the destruction of the temple was difficult while it lasted.</a:t>
            </a:r>
          </a:p>
          <a:p>
            <a:r>
              <a:rPr lang="en-US" sz="3600" dirty="0">
                <a:solidFill>
                  <a:srgbClr val="F5F5F5"/>
                </a:solidFill>
                <a:effectLst>
                  <a:outerShdw blurRad="38100" dist="38100" dir="2700000" algn="tl" rotWithShape="0">
                    <a:prstClr val="black"/>
                  </a:outerShdw>
                </a:effectLst>
                <a:ea typeface="+mj-ea"/>
                <a:cs typeface="+mj-cs"/>
              </a:rPr>
              <a:t>But it was a necessary process, not only for God to serve justice on the disobedient Jews, but to put an end to the old system associated with the Old Covenant, in order to make way for a new and better system associated with the New Covenant.</a:t>
            </a:r>
          </a:p>
        </p:txBody>
      </p:sp>
    </p:spTree>
    <p:extLst>
      <p:ext uri="{BB962C8B-B14F-4D97-AF65-F5344CB8AC3E}">
        <p14:creationId xmlns:p14="http://schemas.microsoft.com/office/powerpoint/2010/main" val="587246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4394BFC3-376C-D7A2-996F-8F56428DFD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4F43C9-F480-8E41-B87B-11FE288711E8}"/>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Persecution Predicted (24:9-14)</a:t>
            </a:r>
          </a:p>
        </p:txBody>
      </p:sp>
      <p:sp>
        <p:nvSpPr>
          <p:cNvPr id="5" name="Content Placeholder 4">
            <a:extLst>
              <a:ext uri="{FF2B5EF4-FFF2-40B4-BE49-F238E27FC236}">
                <a16:creationId xmlns:a16="http://schemas.microsoft.com/office/drawing/2014/main" id="{1807820C-2731-BDD0-8592-A3A9143B5369}"/>
              </a:ext>
            </a:extLst>
          </p:cNvPr>
          <p:cNvSpPr>
            <a:spLocks noGrp="1"/>
          </p:cNvSpPr>
          <p:nvPr>
            <p:ph idx="1"/>
          </p:nvPr>
        </p:nvSpPr>
        <p:spPr>
          <a:xfrm>
            <a:off x="323273" y="866503"/>
            <a:ext cx="11610109" cy="5991497"/>
          </a:xfrm>
        </p:spPr>
        <p:txBody>
          <a:bodyPr>
            <a:normAutofit/>
          </a:bodyPr>
          <a:lstStyle/>
          <a:p>
            <a:pPr marL="0" indent="0">
              <a:buNone/>
            </a:pP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24:9</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“Then they will deliver you up to tribulation and put you to death, and you will be hated by all nations for my name's sake.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10</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then many will fall away and betray one another and hate one another.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11</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many false prophets will arise and lead many astray.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12</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because lawlessness will be increased, the love of many will grow cold.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13</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But the one who endures to the end will be saved.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14</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And this gospel of the kingdom will be proclaimed throughout the whole world as a testimony to all nations, and then the end will come. </a:t>
            </a:r>
            <a:r>
              <a:rPr lang="en-US" sz="36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p>
        </p:txBody>
      </p:sp>
    </p:spTree>
    <p:extLst>
      <p:ext uri="{BB962C8B-B14F-4D97-AF65-F5344CB8AC3E}">
        <p14:creationId xmlns:p14="http://schemas.microsoft.com/office/powerpoint/2010/main" val="2507328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93DBE0B-B893-13A1-A03C-B1BCDD2FF5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EFF387-145B-DF06-A667-F5A9370D1768}"/>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Persecution Predicted (24:9-14)</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38CD91C7-A3F3-25AF-8CA2-9D47521D1368}"/>
              </a:ext>
            </a:extLst>
          </p:cNvPr>
          <p:cNvSpPr>
            <a:spLocks noGrp="1"/>
          </p:cNvSpPr>
          <p:nvPr>
            <p:ph idx="1"/>
          </p:nvPr>
        </p:nvSpPr>
        <p:spPr>
          <a:xfrm>
            <a:off x="37750" y="801149"/>
            <a:ext cx="12059175" cy="5901655"/>
          </a:xfrm>
        </p:spPr>
        <p:txBody>
          <a:bodyPr>
            <a:normAutofit fontScale="77500" lnSpcReduction="20000"/>
          </a:bodyPr>
          <a:lstStyle/>
          <a:p>
            <a:r>
              <a:rPr lang="en-US" sz="3600" dirty="0">
                <a:solidFill>
                  <a:srgbClr val="F5F5F5"/>
                </a:solidFill>
                <a:effectLst>
                  <a:outerShdw blurRad="38100" dist="38100" dir="2700000" algn="tl" rotWithShape="0">
                    <a:prstClr val="black"/>
                  </a:outerShdw>
                </a:effectLst>
                <a:ea typeface="+mj-ea"/>
                <a:cs typeface="+mj-cs"/>
              </a:rPr>
              <a:t>Jesus warns that disciples will be delivered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to tribulation and put you to death</a:t>
            </a:r>
            <a:r>
              <a:rPr lang="en-US" sz="3600" dirty="0">
                <a:solidFill>
                  <a:srgbClr val="F5F5F5"/>
                </a:solidFill>
                <a:effectLst>
                  <a:outerShdw blurRad="38100" dist="38100" dir="2700000" algn="tl" rotWithShape="0">
                    <a:prstClr val="black"/>
                  </a:outerShdw>
                </a:effectLst>
                <a:ea typeface="+mj-ea"/>
                <a:cs typeface="+mj-cs"/>
              </a:rPr>
              <a:t>”, and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will be hated by all nations</a:t>
            </a:r>
            <a:r>
              <a:rPr lang="en-US" sz="3600" dirty="0">
                <a:solidFill>
                  <a:srgbClr val="F5F5F5"/>
                </a:solidFill>
                <a:effectLst>
                  <a:outerShdw blurRad="38100" dist="38100" dir="2700000" algn="tl" rotWithShape="0">
                    <a:prstClr val="black"/>
                  </a:outerShdw>
                </a:effectLst>
                <a:ea typeface="+mj-ea"/>
                <a:cs typeface="+mj-cs"/>
              </a:rPr>
              <a:t>” </a:t>
            </a:r>
          </a:p>
          <a:p>
            <a:r>
              <a:rPr lang="en-US" sz="3600" dirty="0">
                <a:solidFill>
                  <a:srgbClr val="F5F5F5"/>
                </a:solidFill>
                <a:effectLst>
                  <a:outerShdw blurRad="38100" dist="38100" dir="2700000" algn="tl" rotWithShape="0">
                    <a:prstClr val="black"/>
                  </a:outerShdw>
                </a:effectLst>
              </a:rPr>
              <a:t>This persecution initially came from Jewish opposition—documented throughout the Book of Acts (4:3; 5:18-33; 6:12; 7:54-60; 8:1ff; 9:1-4,13,23; 11:19; 12:1-3; 13:45-50; 14:2-5,19; 16:23; 17:5-13; 18:12; 20:3,19; 21:11,27; 22:30; 23:12,20,27,30; 24:5-9; 25:2-15,24; 26:21), as well as in 2 Corinthians 11:24, 2 Thessalonians 2:14-15, Hebrews 10:32-34, and Revelation 2:9 and 3:9</a:t>
            </a:r>
          </a:p>
          <a:p>
            <a:r>
              <a:rPr lang="en-US" sz="3600" dirty="0">
                <a:solidFill>
                  <a:srgbClr val="F5F5F5"/>
                </a:solidFill>
                <a:effectLst>
                  <a:outerShdw blurRad="38100" dist="38100" dir="2700000" algn="tl" rotWithShape="0">
                    <a:prstClr val="black"/>
                  </a:outerShdw>
                </a:effectLst>
              </a:rPr>
              <a:t>This was followed by hatred from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all nations</a:t>
            </a:r>
            <a:r>
              <a:rPr lang="en-US" sz="3600" dirty="0">
                <a:solidFill>
                  <a:srgbClr val="F5F5F5"/>
                </a:solidFill>
                <a:effectLst>
                  <a:outerShdw blurRad="38100" dist="38100" dir="2700000" algn="tl" rotWithShape="0">
                    <a:prstClr val="black"/>
                  </a:outerShdw>
                </a:effectLst>
              </a:rPr>
              <a:t>” through the first Roman imperial persecution under Nero between AD 64 and 68.</a:t>
            </a:r>
            <a:r>
              <a:rPr lang="en-US" sz="3600" dirty="0">
                <a:solidFill>
                  <a:srgbClr val="F5F5F5"/>
                </a:solidFill>
                <a:effectLst>
                  <a:outerShdw blurRad="38100" dist="38100" dir="2700000" algn="tl" rotWithShape="0">
                    <a:prstClr val="black"/>
                  </a:outerShdw>
                </a:effectLst>
                <a:ea typeface="+mj-ea"/>
                <a:cs typeface="+mj-cs"/>
              </a:rPr>
              <a:t> </a:t>
            </a:r>
          </a:p>
          <a:p>
            <a:r>
              <a:rPr lang="en-US" sz="3600" dirty="0">
                <a:solidFill>
                  <a:srgbClr val="F5F5F5"/>
                </a:solidFill>
                <a:effectLst>
                  <a:outerShdw blurRad="38100" dist="38100" dir="2700000" algn="tl" rotWithShape="0">
                    <a:prstClr val="black"/>
                  </a:outerShdw>
                </a:effectLst>
                <a:ea typeface="+mj-ea"/>
                <a:cs typeface="+mj-cs"/>
              </a:rPr>
              <a:t>This intense </a:t>
            </a:r>
            <a:r>
              <a:rPr lang="en-US" sz="3600" dirty="0">
                <a:solidFill>
                  <a:srgbClr val="F5F5F5"/>
                </a:solidFill>
                <a:effectLst>
                  <a:outerShdw blurRad="38100" dist="38100" dir="2700000" algn="tl" rotWithShape="0">
                    <a:prstClr val="black"/>
                  </a:outerShdw>
                </a:effectLst>
              </a:rPr>
              <a:t>persecution caused a sad consequence: many professed believers would</a:t>
            </a:r>
            <a:r>
              <a:rPr lang="en-US" sz="3600" dirty="0">
                <a:solidFill>
                  <a:srgbClr val="F5F5F5"/>
                </a:solidFill>
                <a:effectLst>
                  <a:outerShdw blurRad="38100" dist="38100" dir="2700000" algn="tl" rotWithShape="0">
                    <a:prstClr val="black"/>
                  </a:outerShdw>
                </a:effectLst>
                <a:ea typeface="+mj-ea"/>
                <a:cs typeface="+mj-cs"/>
              </a:rPr>
              <a:t>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fall away</a:t>
            </a:r>
            <a:r>
              <a:rPr lang="en-US" sz="3600" dirty="0">
                <a:solidFill>
                  <a:srgbClr val="F5F5F5"/>
                </a:solidFill>
                <a:effectLst>
                  <a:outerShdw blurRad="38100" dist="38100" dir="2700000" algn="tl" rotWithShape="0">
                    <a:prstClr val="black"/>
                  </a:outerShdw>
                </a:effectLst>
                <a:ea typeface="+mj-ea"/>
                <a:cs typeface="+mj-cs"/>
              </a:rPr>
              <a:t>” </a:t>
            </a:r>
            <a:r>
              <a:rPr lang="en-US" sz="3600" dirty="0">
                <a:solidFill>
                  <a:srgbClr val="F5F5F5"/>
                </a:solidFill>
                <a:effectLst>
                  <a:outerShdw blurRad="38100" dist="38100" dir="2700000" algn="tl" rotWithShape="0">
                    <a:prstClr val="black"/>
                  </a:outerShdw>
                </a:effectLst>
              </a:rPr>
              <a:t>into apostasy </a:t>
            </a:r>
            <a:r>
              <a:rPr lang="en-US" sz="3600" dirty="0">
                <a:solidFill>
                  <a:srgbClr val="F5F5F5"/>
                </a:solidFill>
                <a:effectLst>
                  <a:outerShdw blurRad="38100" dist="38100" dir="2700000" algn="tl" rotWithShape="0">
                    <a:prstClr val="black"/>
                  </a:outerShdw>
                </a:effectLst>
                <a:ea typeface="+mj-ea"/>
                <a:cs typeface="+mj-cs"/>
              </a:rPr>
              <a:t>and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betray one another and hate one another</a:t>
            </a:r>
            <a:r>
              <a:rPr lang="en-US" sz="3600" dirty="0">
                <a:solidFill>
                  <a:srgbClr val="F5F5F5"/>
                </a:solidFill>
                <a:effectLst>
                  <a:outerShdw blurRad="38100" dist="38100" dir="2700000" algn="tl" rotWithShape="0">
                    <a:prstClr val="black"/>
                  </a:outerShdw>
                </a:effectLst>
                <a:ea typeface="+mj-ea"/>
                <a:cs typeface="+mj-cs"/>
              </a:rPr>
              <a:t>” </a:t>
            </a:r>
          </a:p>
          <a:p>
            <a:r>
              <a:rPr lang="en-US" sz="3600" dirty="0">
                <a:solidFill>
                  <a:srgbClr val="F5F5F5"/>
                </a:solidFill>
                <a:effectLst>
                  <a:outerShdw blurRad="38100" dist="38100" dir="2700000" algn="tl" rotWithShape="0">
                    <a:prstClr val="black"/>
                  </a:outerShdw>
                </a:effectLst>
              </a:rPr>
              <a:t>We see this fulfilled in Paul's laments that everyone in Asia abandoned him (2 Tim 1:15), that Demas deserted him (2 Tim 4:10), and that no one supported him at his first defense (2 Tim 4:16; cp. Gal 3:1-4; 2 Thess 3:1). </a:t>
            </a:r>
          </a:p>
          <a:p>
            <a:r>
              <a:rPr lang="en-US" sz="3600" dirty="0">
                <a:solidFill>
                  <a:srgbClr val="F5F5F5"/>
                </a:solidFill>
                <a:effectLst>
                  <a:outerShdw blurRad="38100" dist="38100" dir="2700000" algn="tl" rotWithShape="0">
                    <a:prstClr val="black"/>
                  </a:outerShdw>
                </a:effectLst>
              </a:rPr>
              <a:t>John also describes this apostasy in 1 John 2:19, and Hebrews warns of a similar falling away among Jewish converts (Heb 2:1-4; 6:1-6; 10:26-31).</a:t>
            </a:r>
            <a:endParaRPr lang="en-US" sz="3600" dirty="0">
              <a:solidFill>
                <a:srgbClr val="F5F5F5"/>
              </a:solidFill>
              <a:effectLst>
                <a:outerShdw blurRad="38100" dist="38100" dir="2700000" algn="tl" rotWithShape="0">
                  <a:prstClr val="black"/>
                </a:outerShdw>
              </a:effectLst>
              <a:ea typeface="+mj-ea"/>
              <a:cs typeface="+mj-cs"/>
            </a:endParaRPr>
          </a:p>
        </p:txBody>
      </p:sp>
    </p:spTree>
    <p:extLst>
      <p:ext uri="{BB962C8B-B14F-4D97-AF65-F5344CB8AC3E}">
        <p14:creationId xmlns:p14="http://schemas.microsoft.com/office/powerpoint/2010/main" val="6608406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4D8DA3B-9C6F-55B8-FD35-44B802BAB9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9C8562D-9170-CCFD-0627-67A47256303A}"/>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Persecution Predicted (24:9-14)</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1D73B091-E464-E2F7-1685-6A68BE59813B}"/>
              </a:ext>
            </a:extLst>
          </p:cNvPr>
          <p:cNvSpPr>
            <a:spLocks noGrp="1"/>
          </p:cNvSpPr>
          <p:nvPr>
            <p:ph idx="1"/>
          </p:nvPr>
        </p:nvSpPr>
        <p:spPr>
          <a:xfrm>
            <a:off x="74024" y="843094"/>
            <a:ext cx="11839302" cy="5868100"/>
          </a:xfrm>
        </p:spPr>
        <p:txBody>
          <a:bodyPr>
            <a:normAutofit fontScale="77500" lnSpcReduction="20000"/>
          </a:bodyPr>
          <a:lstStyle/>
          <a:p>
            <a:r>
              <a:rPr lang="en-US" sz="3600" dirty="0">
                <a:solidFill>
                  <a:srgbClr val="F5F5F5"/>
                </a:solidFill>
                <a:effectLst>
                  <a:outerShdw blurRad="38100" dist="38100" dir="2700000" algn="tl" rotWithShape="0">
                    <a:prstClr val="black"/>
                  </a:outerShdw>
                </a:effectLst>
                <a:ea typeface="+mj-ea"/>
                <a:cs typeface="+mj-cs"/>
              </a:rPr>
              <a:t>Concurrently, Jesus says,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false prophets will arise and lead many astray</a:t>
            </a:r>
            <a:r>
              <a:rPr lang="en-US" sz="3600" dirty="0">
                <a:solidFill>
                  <a:srgbClr val="F5F5F5"/>
                </a:solidFill>
                <a:effectLst>
                  <a:outerShdw blurRad="38100" dist="38100" dir="2700000" algn="tl" rotWithShape="0">
                    <a:prstClr val="black"/>
                  </a:outerShdw>
                </a:effectLst>
                <a:ea typeface="+mj-ea"/>
                <a:cs typeface="+mj-cs"/>
              </a:rPr>
              <a:t>”,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lawlessness will be increased</a:t>
            </a:r>
            <a:r>
              <a:rPr lang="en-US" sz="3600" dirty="0">
                <a:solidFill>
                  <a:srgbClr val="F5F5F5"/>
                </a:solidFill>
                <a:effectLst>
                  <a:outerShdw blurRad="38100" dist="38100" dir="2700000" algn="tl" rotWithShape="0">
                    <a:prstClr val="black"/>
                  </a:outerShdw>
                </a:effectLst>
                <a:ea typeface="+mj-ea"/>
                <a:cs typeface="+mj-cs"/>
              </a:rPr>
              <a:t>”, and Christian love would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grow cold</a:t>
            </a:r>
            <a:r>
              <a:rPr lang="en-US" sz="3600" dirty="0">
                <a:solidFill>
                  <a:srgbClr val="F5F5F5"/>
                </a:solidFill>
                <a:effectLst>
                  <a:outerShdw blurRad="38100" dist="38100" dir="2700000" algn="tl" rotWithShape="0">
                    <a:prstClr val="black"/>
                  </a:outerShdw>
                </a:effectLst>
                <a:ea typeface="+mj-ea"/>
                <a:cs typeface="+mj-cs"/>
              </a:rPr>
              <a:t>” (Matt 24:12). </a:t>
            </a:r>
          </a:p>
          <a:p>
            <a:r>
              <a:rPr lang="en-US" sz="3600" dirty="0">
                <a:solidFill>
                  <a:srgbClr val="F5F5F5"/>
                </a:solidFill>
                <a:effectLst>
                  <a:outerShdw blurRad="38100" dist="38100" dir="2700000" algn="tl" rotWithShape="0">
                    <a:prstClr val="black"/>
                  </a:outerShdw>
                </a:effectLst>
              </a:rPr>
              <a:t>First-century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false prophets</a:t>
            </a:r>
            <a:r>
              <a:rPr lang="en-US" sz="3600" dirty="0">
                <a:solidFill>
                  <a:srgbClr val="F5F5F5"/>
                </a:solidFill>
                <a:effectLst>
                  <a:outerShdw blurRad="38100" dist="38100" dir="2700000" algn="tl" rotWithShape="0">
                    <a:prstClr val="black"/>
                  </a:outerShdw>
                </a:effectLst>
              </a:rPr>
              <a:t>” emerged to endanger the church</a:t>
            </a:r>
            <a:r>
              <a:rPr lang="en-US" sz="3600" dirty="0">
                <a:solidFill>
                  <a:srgbClr val="F5F5F5"/>
                </a:solidFill>
                <a:effectLst>
                  <a:outerShdw blurRad="38100" dist="38100" dir="2700000" algn="tl" rotWithShape="0">
                    <a:prstClr val="black"/>
                  </a:outerShdw>
                </a:effectLst>
                <a:ea typeface="+mj-ea"/>
                <a:cs typeface="+mj-cs"/>
              </a:rPr>
              <a:t>, as seen with Bar-Jesus in Acts 13:6.</a:t>
            </a:r>
          </a:p>
          <a:p>
            <a:r>
              <a:rPr lang="en-US" sz="3600" dirty="0">
                <a:solidFill>
                  <a:srgbClr val="F5F5F5"/>
                </a:solidFill>
                <a:effectLst>
                  <a:outerShdw blurRad="38100" dist="38100" dir="2700000" algn="tl" rotWithShape="0">
                    <a:prstClr val="black"/>
                  </a:outerShdw>
                </a:effectLst>
                <a:ea typeface="+mj-ea"/>
                <a:cs typeface="+mj-cs"/>
              </a:rPr>
              <a:t>Peter, Paul, and John all warned against them as well (Acts 20:29; Rom 16:17-18; 2 Cor 11:13,26; 1 Tim 4:1; 2 Pet 2:1; 1 John 4:1; cf. Gal 2:4).</a:t>
            </a:r>
          </a:p>
          <a:p>
            <a:r>
              <a:rPr lang="en-US" sz="3600" dirty="0">
                <a:solidFill>
                  <a:srgbClr val="F5F5F5"/>
                </a:solidFill>
                <a:effectLst>
                  <a:outerShdw blurRad="38100" dist="38100" dir="2700000" algn="tl" rotWithShape="0">
                    <a:prstClr val="black"/>
                  </a:outerShdw>
                </a:effectLst>
                <a:ea typeface="+mj-ea"/>
                <a:cs typeface="+mj-cs"/>
              </a:rPr>
              <a:t>The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lawlessness</a:t>
            </a:r>
            <a:r>
              <a:rPr lang="en-US" sz="3600" dirty="0">
                <a:solidFill>
                  <a:srgbClr val="F5F5F5"/>
                </a:solidFill>
                <a:effectLst>
                  <a:outerShdw blurRad="38100" dist="38100" dir="2700000" algn="tl" rotWithShape="0">
                    <a:prstClr val="black"/>
                  </a:outerShdw>
                </a:effectLst>
                <a:ea typeface="+mj-ea"/>
                <a:cs typeface="+mj-cs"/>
              </a:rPr>
              <a:t>” spoken of here is probably a reference to apostasy within the Christian community rather than merely moral decline in society. </a:t>
            </a:r>
          </a:p>
          <a:p>
            <a:r>
              <a:rPr lang="en-US" sz="3600" dirty="0">
                <a:solidFill>
                  <a:srgbClr val="F5F5F5"/>
                </a:solidFill>
                <a:effectLst>
                  <a:outerShdw blurRad="38100" dist="38100" dir="2700000" algn="tl" rotWithShape="0">
                    <a:prstClr val="black"/>
                  </a:outerShdw>
                </a:effectLst>
                <a:ea typeface="+mj-ea"/>
                <a:cs typeface="+mj-cs"/>
              </a:rPr>
              <a:t>As persecution intensified, many who once professed faith abandoned Christ, betrayed fellow believers, and lost the mutual love that Jesus had identified as the defining mark of His disciples.</a:t>
            </a:r>
          </a:p>
          <a:p>
            <a:r>
              <a:rPr lang="en-US" sz="3600" dirty="0">
                <a:solidFill>
                  <a:srgbClr val="F5F5F5"/>
                </a:solidFill>
                <a:effectLst>
                  <a:outerShdw blurRad="38100" dist="38100" dir="2700000" algn="tl" rotWithShape="0">
                    <a:prstClr val="black"/>
                  </a:outerShdw>
                </a:effectLst>
                <a:ea typeface="+mj-ea"/>
                <a:cs typeface="+mj-cs"/>
              </a:rPr>
              <a:t>Finally, in Matthew 24:13, Jesus calls His followers to persevere. </a:t>
            </a:r>
          </a:p>
          <a:p>
            <a:r>
              <a:rPr lang="en-US" sz="3600" dirty="0">
                <a:solidFill>
                  <a:srgbClr val="F5F5F5"/>
                </a:solidFill>
                <a:effectLst>
                  <a:outerShdw blurRad="38100" dist="38100" dir="2700000" algn="tl" rotWithShape="0">
                    <a:prstClr val="black"/>
                  </a:outerShdw>
                </a:effectLst>
                <a:ea typeface="+mj-ea"/>
                <a:cs typeface="+mj-cs"/>
              </a:rPr>
              <a:t>Those who endure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to the end</a:t>
            </a:r>
            <a:r>
              <a:rPr lang="en-US" sz="3600" dirty="0">
                <a:solidFill>
                  <a:srgbClr val="F5F5F5"/>
                </a:solidFill>
                <a:effectLst>
                  <a:outerShdw blurRad="38100" dist="38100" dir="2700000" algn="tl" rotWithShape="0">
                    <a:prstClr val="black"/>
                  </a:outerShdw>
                </a:effectLst>
                <a:ea typeface="+mj-ea"/>
                <a:cs typeface="+mj-cs"/>
              </a:rPr>
              <a:t>”—that is, through the crisis culminating in Jerusalem's destruction—will be saved, both by remaining faithful to Christ and, in many cases, by escaping the catastrophe itself.</a:t>
            </a:r>
          </a:p>
        </p:txBody>
      </p:sp>
    </p:spTree>
    <p:extLst>
      <p:ext uri="{BB962C8B-B14F-4D97-AF65-F5344CB8AC3E}">
        <p14:creationId xmlns:p14="http://schemas.microsoft.com/office/powerpoint/2010/main" val="2067230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01A4A09-74C2-2C1C-4A29-F794AE46B9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4AABB0-044C-5BFC-EC3B-66DC91927228}"/>
              </a:ext>
            </a:extLst>
          </p:cNvPr>
          <p:cNvSpPr>
            <a:spLocks noGrp="1"/>
          </p:cNvSpPr>
          <p:nvPr>
            <p:ph type="title"/>
          </p:nvPr>
        </p:nvSpPr>
        <p:spPr>
          <a:xfrm>
            <a:off x="0" y="1"/>
            <a:ext cx="12226954" cy="725648"/>
          </a:xfrm>
        </p:spPr>
        <p:txBody>
          <a:bodyPr>
            <a:noAutofit/>
          </a:bodyPr>
          <a:lstStyle/>
          <a:p>
            <a:pPr algn="ctr"/>
            <a:r>
              <a:rPr lang="en-US" sz="5400"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Persecution Predicted (24:9-14)</a:t>
            </a:r>
            <a:endParaRPr lang="en-US" sz="5400"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8933A847-BD86-D499-2DCC-B6FA2C7D8AE4}"/>
              </a:ext>
            </a:extLst>
          </p:cNvPr>
          <p:cNvSpPr>
            <a:spLocks noGrp="1"/>
          </p:cNvSpPr>
          <p:nvPr>
            <p:ph idx="1"/>
          </p:nvPr>
        </p:nvSpPr>
        <p:spPr>
          <a:xfrm>
            <a:off x="637563" y="801149"/>
            <a:ext cx="11081857" cy="6149132"/>
          </a:xfrm>
        </p:spPr>
        <p:txBody>
          <a:bodyPr>
            <a:normAutofit fontScale="92500" lnSpcReduction="20000"/>
          </a:bodyPr>
          <a:lstStyle/>
          <a:p>
            <a:r>
              <a:rPr lang="en-US" sz="3600" dirty="0">
                <a:solidFill>
                  <a:srgbClr val="F5F5F5"/>
                </a:solidFill>
                <a:effectLst>
                  <a:outerShdw blurRad="38100" dist="38100" dir="2700000" algn="tl" rotWithShape="0">
                    <a:prstClr val="black"/>
                  </a:outerShdw>
                </a:effectLst>
                <a:ea typeface="+mj-ea"/>
                <a:cs typeface="+mj-cs"/>
              </a:rPr>
              <a:t>Matthew 24:14 states the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gospel of the kingdom will be proclaimed throughout the whole world</a:t>
            </a:r>
            <a:r>
              <a:rPr lang="en-US" sz="3600" dirty="0">
                <a:solidFill>
                  <a:srgbClr val="F5F5F5"/>
                </a:solidFill>
                <a:effectLst>
                  <a:outerShdw blurRad="38100" dist="38100" dir="2700000" algn="tl" rotWithShape="0">
                    <a:prstClr val="black"/>
                  </a:outerShdw>
                </a:effectLst>
                <a:ea typeface="+mj-ea"/>
                <a:cs typeface="+mj-cs"/>
              </a:rPr>
              <a:t>” (</a:t>
            </a:r>
            <a:r>
              <a:rPr lang="en-US" sz="3600" dirty="0" err="1">
                <a:solidFill>
                  <a:srgbClr val="F5F5F5"/>
                </a:solidFill>
                <a:effectLst>
                  <a:outerShdw blurRad="38100" dist="38100" dir="2700000" algn="tl" rotWithShape="0">
                    <a:prstClr val="black"/>
                  </a:outerShdw>
                </a:effectLst>
                <a:ea typeface="+mj-ea"/>
                <a:cs typeface="+mj-cs"/>
              </a:rPr>
              <a:t>oikoumene</a:t>
            </a:r>
            <a:r>
              <a:rPr lang="en-US" sz="3600" dirty="0">
                <a:solidFill>
                  <a:srgbClr val="F5F5F5"/>
                </a:solidFill>
                <a:effectLst>
                  <a:outerShdw blurRad="38100" dist="38100" dir="2700000" algn="tl" rotWithShape="0">
                    <a:prstClr val="black"/>
                  </a:outerShdw>
                </a:effectLst>
                <a:ea typeface="+mj-ea"/>
                <a:cs typeface="+mj-cs"/>
              </a:rPr>
              <a:t> =  the Roman Empire; cf. Luke 2:1, Acts 11:28) to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all nations</a:t>
            </a:r>
            <a:r>
              <a:rPr lang="en-US" sz="3600" dirty="0">
                <a:solidFill>
                  <a:srgbClr val="F5F5F5"/>
                </a:solidFill>
                <a:effectLst>
                  <a:outerShdw blurRad="38100" dist="38100" dir="2700000" algn="tl" rotWithShape="0">
                    <a:prstClr val="black"/>
                  </a:outerShdw>
                </a:effectLst>
                <a:ea typeface="+mj-ea"/>
                <a:cs typeface="+mj-cs"/>
              </a:rPr>
              <a:t>”, meaning that missionary activity was no longer restricted to just Jews.</a:t>
            </a:r>
          </a:p>
          <a:p>
            <a:r>
              <a:rPr lang="en-US" sz="3600" dirty="0">
                <a:solidFill>
                  <a:srgbClr val="F5F5F5"/>
                </a:solidFill>
                <a:effectLst>
                  <a:outerShdw blurRad="38100" dist="38100" dir="2700000" algn="tl" rotWithShape="0">
                    <a:prstClr val="black"/>
                  </a:outerShdw>
                </a:effectLst>
                <a:ea typeface="+mj-ea"/>
                <a:cs typeface="+mj-cs"/>
              </a:rPr>
              <a:t>Scripture itself claims this global proclamation occurred in the first century:</a:t>
            </a:r>
          </a:p>
          <a:p>
            <a:pPr lvl="1"/>
            <a:r>
              <a:rPr lang="en-US" sz="3200" dirty="0">
                <a:solidFill>
                  <a:srgbClr val="F5F5F5"/>
                </a:solidFill>
                <a:effectLst>
                  <a:outerShdw blurRad="38100" dist="38100" dir="2700000" algn="tl" rotWithShape="0">
                    <a:prstClr val="black"/>
                  </a:outerShdw>
                </a:effectLst>
                <a:ea typeface="+mj-ea"/>
                <a:cs typeface="+mj-cs"/>
              </a:rPr>
              <a:t>Acts 2:5 records that the crowd at Pentecost represented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every nation under heaven</a:t>
            </a:r>
            <a:r>
              <a:rPr lang="en-US" sz="3200" dirty="0">
                <a:solidFill>
                  <a:srgbClr val="F5F5F5"/>
                </a:solidFill>
                <a:effectLst>
                  <a:outerShdw blurRad="38100" dist="38100" dir="2700000" algn="tl" rotWithShape="0">
                    <a:prstClr val="black"/>
                  </a:outerShdw>
                </a:effectLst>
                <a:ea typeface="+mj-ea"/>
                <a:cs typeface="+mj-cs"/>
              </a:rPr>
              <a:t>.”  </a:t>
            </a:r>
          </a:p>
          <a:p>
            <a:pPr lvl="1"/>
            <a:r>
              <a:rPr lang="en-US" sz="3200" dirty="0">
                <a:solidFill>
                  <a:srgbClr val="F5F5F5"/>
                </a:solidFill>
                <a:effectLst>
                  <a:outerShdw blurRad="38100" dist="38100" dir="2700000" algn="tl" rotWithShape="0">
                    <a:prstClr val="black"/>
                  </a:outerShdw>
                </a:effectLst>
                <a:ea typeface="+mj-ea"/>
                <a:cs typeface="+mj-cs"/>
              </a:rPr>
              <a:t>In Romans 10:18, Paul states the gospel words had already gone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to the ends of the world </a:t>
            </a:r>
            <a:r>
              <a:rPr lang="en-US" sz="3200" dirty="0">
                <a:solidFill>
                  <a:srgbClr val="F5F5F5"/>
                </a:solidFill>
                <a:effectLst>
                  <a:outerShdw blurRad="38100" dist="38100" dir="2700000" algn="tl" rotWithShape="0">
                    <a:prstClr val="black"/>
                  </a:outerShdw>
                </a:effectLst>
                <a:ea typeface="+mj-ea"/>
                <a:cs typeface="+mj-cs"/>
              </a:rPr>
              <a:t>(</a:t>
            </a:r>
            <a:r>
              <a:rPr lang="en-US" sz="3200" dirty="0" err="1">
                <a:solidFill>
                  <a:srgbClr val="F5F5F5"/>
                </a:solidFill>
                <a:effectLst>
                  <a:outerShdw blurRad="38100" dist="38100" dir="2700000" algn="tl" rotWithShape="0">
                    <a:prstClr val="black"/>
                  </a:outerShdw>
                </a:effectLst>
                <a:ea typeface="+mj-ea"/>
                <a:cs typeface="+mj-cs"/>
              </a:rPr>
              <a:t>oikoumenes</a:t>
            </a:r>
            <a:r>
              <a:rPr lang="en-US" sz="3200" dirty="0">
                <a:solidFill>
                  <a:srgbClr val="F5F5F5"/>
                </a:solidFill>
                <a:effectLst>
                  <a:outerShdw blurRad="38100" dist="38100" dir="2700000" algn="tl" rotWithShape="0">
                    <a:prstClr val="black"/>
                  </a:outerShdw>
                </a:effectLst>
                <a:ea typeface="+mj-ea"/>
                <a:cs typeface="+mj-cs"/>
              </a:rPr>
              <a:t>).”  </a:t>
            </a:r>
          </a:p>
          <a:p>
            <a:pPr lvl="1"/>
            <a:r>
              <a:rPr lang="en-US" sz="3200" dirty="0">
                <a:solidFill>
                  <a:srgbClr val="F5F5F5"/>
                </a:solidFill>
                <a:effectLst>
                  <a:outerShdw blurRad="38100" dist="38100" dir="2700000" algn="tl" rotWithShape="0">
                    <a:prstClr val="black"/>
                  </a:outerShdw>
                </a:effectLst>
                <a:ea typeface="+mj-ea"/>
                <a:cs typeface="+mj-cs"/>
              </a:rPr>
              <a:t>In Romans 1:8, Paul declares that the Roman Christians' faith was “</a:t>
            </a:r>
            <a:r>
              <a:rPr lang="en-US" sz="32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spoken of throughout the whole world </a:t>
            </a:r>
            <a:r>
              <a:rPr lang="en-US" sz="3200" dirty="0">
                <a:solidFill>
                  <a:srgbClr val="F5F5F5"/>
                </a:solidFill>
                <a:effectLst>
                  <a:outerShdw blurRad="38100" dist="38100" dir="2700000" algn="tl" rotWithShape="0">
                    <a:prstClr val="black"/>
                  </a:outerShdw>
                </a:effectLst>
                <a:ea typeface="+mj-ea"/>
                <a:cs typeface="+mj-cs"/>
              </a:rPr>
              <a:t>(</a:t>
            </a:r>
            <a:r>
              <a:rPr lang="en-US" sz="3200" dirty="0" err="1">
                <a:solidFill>
                  <a:srgbClr val="F5F5F5"/>
                </a:solidFill>
                <a:effectLst>
                  <a:outerShdw blurRad="38100" dist="38100" dir="2700000" algn="tl" rotWithShape="0">
                    <a:prstClr val="black"/>
                  </a:outerShdw>
                </a:effectLst>
                <a:ea typeface="+mj-ea"/>
                <a:cs typeface="+mj-cs"/>
              </a:rPr>
              <a:t>kosmos</a:t>
            </a:r>
            <a:r>
              <a:rPr lang="en-US" sz="3200" dirty="0">
                <a:solidFill>
                  <a:srgbClr val="F5F5F5"/>
                </a:solidFill>
                <a:effectLst>
                  <a:outerShdw blurRad="38100" dist="38100" dir="2700000" algn="tl" rotWithShape="0">
                    <a:prstClr val="black"/>
                  </a:outerShdw>
                </a:effectLst>
                <a:ea typeface="+mj-ea"/>
                <a:cs typeface="+mj-cs"/>
              </a:rPr>
              <a:t>).”</a:t>
            </a:r>
          </a:p>
          <a:p>
            <a:r>
              <a:rPr lang="en-US" sz="3600" dirty="0">
                <a:solidFill>
                  <a:srgbClr val="F5F5F5"/>
                </a:solidFill>
                <a:effectLst>
                  <a:outerShdw blurRad="38100" dist="38100" dir="2700000" algn="tl" rotWithShape="0">
                    <a:prstClr val="black"/>
                  </a:outerShdw>
                </a:effectLst>
                <a:ea typeface="+mj-ea"/>
                <a:cs typeface="+mj-cs"/>
              </a:rPr>
              <a:t>Thus, we see that Matthew 24:4-14 was entirely fulfilled within “</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this generation</a:t>
            </a:r>
            <a:r>
              <a:rPr lang="en-US" sz="3600" dirty="0">
                <a:solidFill>
                  <a:srgbClr val="F5F5F5"/>
                </a:solidFill>
                <a:effectLst>
                  <a:outerShdw blurRad="38100" dist="38100" dir="2700000" algn="tl" rotWithShape="0">
                    <a:prstClr val="black"/>
                  </a:outerShdw>
                </a:effectLst>
                <a:ea typeface="+mj-ea"/>
                <a:cs typeface="+mj-cs"/>
              </a:rPr>
              <a:t>”.</a:t>
            </a:r>
          </a:p>
        </p:txBody>
      </p:sp>
    </p:spTree>
    <p:extLst>
      <p:ext uri="{BB962C8B-B14F-4D97-AF65-F5344CB8AC3E}">
        <p14:creationId xmlns:p14="http://schemas.microsoft.com/office/powerpoint/2010/main" val="11419530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0F6D6A6E-E0F4-9E7E-8984-D44705111F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821493-F58F-EF39-1699-9737CDE946E2}"/>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A9DDBFE3-3C8C-2FBF-491D-ECEAB5682109}"/>
              </a:ext>
            </a:extLst>
          </p:cNvPr>
          <p:cNvSpPr>
            <a:spLocks noGrp="1"/>
          </p:cNvSpPr>
          <p:nvPr>
            <p:ph idx="1"/>
          </p:nvPr>
        </p:nvSpPr>
        <p:spPr>
          <a:xfrm>
            <a:off x="557441" y="738365"/>
            <a:ext cx="11007029" cy="5911817"/>
          </a:xfrm>
        </p:spPr>
        <p:txBody>
          <a:bodyPr>
            <a:normAutofit/>
          </a:bodyPr>
          <a:lstStyle/>
          <a:p>
            <a:r>
              <a:rPr lang="en-US" sz="3600" dirty="0"/>
              <a:t>In my introductory material I asserted that while the disciple's question to Jesus (Mat 24:3) indicates they thought the destruction of the temple would occur at the end of the world, Jesus, in his answer to their questions, indicates that those are </a:t>
            </a:r>
            <a:r>
              <a:rPr lang="en-US" sz="3600" b="1" i="1" dirty="0"/>
              <a:t>two</a:t>
            </a:r>
            <a:r>
              <a:rPr lang="en-US" sz="3600" dirty="0"/>
              <a:t> </a:t>
            </a:r>
            <a:r>
              <a:rPr lang="en-US" sz="3600" b="1" i="1" dirty="0"/>
              <a:t>separate events</a:t>
            </a:r>
            <a:r>
              <a:rPr lang="en-US" sz="3600" dirty="0"/>
              <a:t>:</a:t>
            </a:r>
          </a:p>
          <a:p>
            <a:pPr lvl="1"/>
            <a:r>
              <a:rPr lang="en-US" sz="2800" dirty="0"/>
              <a:t>The siege of Jerusalem and the destruction of the temple by the Romans, which occurred in AD 70</a:t>
            </a:r>
          </a:p>
          <a:p>
            <a:pPr lvl="1"/>
            <a:r>
              <a:rPr lang="en-US" sz="2800" dirty="0"/>
              <a:t>The Second Coming, end of the world, and final judgement which is yet future even to us.</a:t>
            </a:r>
          </a:p>
          <a:p>
            <a:r>
              <a:rPr lang="en-US" sz="3200" dirty="0"/>
              <a:t>After seeing this material, is that how you see it?</a:t>
            </a:r>
          </a:p>
          <a:p>
            <a:r>
              <a:rPr lang="en-US" sz="3200" dirty="0"/>
              <a:t>Do you have any questions about this/</a:t>
            </a:r>
          </a:p>
          <a:p>
            <a:pPr lvl="1"/>
            <a:endParaRPr lang="en-US" sz="2800" dirty="0"/>
          </a:p>
          <a:p>
            <a:endParaRPr lang="en-US" sz="3200" dirty="0"/>
          </a:p>
          <a:p>
            <a:endParaRPr lang="en-US" sz="2800" dirty="0"/>
          </a:p>
          <a:p>
            <a:endParaRPr lang="en-US" sz="3200" dirty="0"/>
          </a:p>
        </p:txBody>
      </p:sp>
    </p:spTree>
    <p:extLst>
      <p:ext uri="{BB962C8B-B14F-4D97-AF65-F5344CB8AC3E}">
        <p14:creationId xmlns:p14="http://schemas.microsoft.com/office/powerpoint/2010/main" val="41488443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CB95673F-69DD-4CD3-D4DB-A95ECFFEB21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305A3F6-97F6-9E09-D56B-F63AA26A7CAE}"/>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238EB72A-B90E-4CD4-D07C-D6DFBE475291}"/>
              </a:ext>
            </a:extLst>
          </p:cNvPr>
          <p:cNvSpPr>
            <a:spLocks noGrp="1"/>
          </p:cNvSpPr>
          <p:nvPr>
            <p:ph idx="1"/>
          </p:nvPr>
        </p:nvSpPr>
        <p:spPr>
          <a:xfrm>
            <a:off x="557441" y="738365"/>
            <a:ext cx="11007029" cy="5911817"/>
          </a:xfrm>
        </p:spPr>
        <p:txBody>
          <a:bodyPr>
            <a:normAutofit fontScale="85000" lnSpcReduction="20000"/>
          </a:bodyPr>
          <a:lstStyle/>
          <a:p>
            <a:r>
              <a:rPr lang="en-US" sz="3600" dirty="0"/>
              <a:t>If we accept as a given that Jesus is speaking of </a:t>
            </a:r>
            <a:r>
              <a:rPr lang="en-US" sz="3600" b="1" i="1" dirty="0"/>
              <a:t>two</a:t>
            </a:r>
            <a:r>
              <a:rPr lang="en-US" sz="3600" dirty="0"/>
              <a:t> different events, the question becomes which event is he speaking of at any given point in the text.</a:t>
            </a:r>
          </a:p>
          <a:p>
            <a:r>
              <a:rPr lang="en-US" sz="3600" dirty="0"/>
              <a:t>In my lesson, I presented what I believe is an interpretive key </a:t>
            </a:r>
            <a:r>
              <a:rPr lang="en-US" sz="3600" b="1" i="1" dirty="0"/>
              <a:t>within the text itself </a:t>
            </a:r>
            <a:r>
              <a:rPr lang="en-US" sz="3600" dirty="0"/>
              <a:t>when Jesus says:</a:t>
            </a:r>
          </a:p>
          <a:p>
            <a:pPr lvl="1"/>
            <a:r>
              <a:rPr lang="en-US" sz="2800" i="1" dirty="0">
                <a:solidFill>
                  <a:schemeClr val="accent1">
                    <a:lumMod val="75000"/>
                  </a:schemeClr>
                </a:solidFill>
                <a:latin typeface="Cambria" panose="02040503050406030204" pitchFamily="18" charset="0"/>
                <a:ea typeface="Cambria" panose="02040503050406030204" pitchFamily="18" charset="0"/>
              </a:rPr>
              <a:t>Truly, I say to you, this generation will not pass away until </a:t>
            </a:r>
            <a:r>
              <a:rPr lang="en-US" sz="2800" b="1" i="1" dirty="0">
                <a:solidFill>
                  <a:schemeClr val="accent1">
                    <a:lumMod val="75000"/>
                  </a:schemeClr>
                </a:solidFill>
                <a:latin typeface="Cambria" panose="02040503050406030204" pitchFamily="18" charset="0"/>
                <a:ea typeface="Cambria" panose="02040503050406030204" pitchFamily="18" charset="0"/>
              </a:rPr>
              <a:t>all these things </a:t>
            </a:r>
            <a:r>
              <a:rPr lang="en-US" sz="2800" dirty="0"/>
              <a:t>[the things he spoke on in the previous 30 verses] </a:t>
            </a:r>
            <a:r>
              <a:rPr lang="en-US" sz="2800" i="1" dirty="0">
                <a:solidFill>
                  <a:schemeClr val="accent1">
                    <a:lumMod val="75000"/>
                  </a:schemeClr>
                </a:solidFill>
                <a:latin typeface="Cambria" panose="02040503050406030204" pitchFamily="18" charset="0"/>
                <a:ea typeface="Cambria" panose="02040503050406030204" pitchFamily="18" charset="0"/>
              </a:rPr>
              <a:t>take place. Heaven and earth will pass away, but my words will not pass away. </a:t>
            </a:r>
            <a:r>
              <a:rPr lang="en-US" sz="2800" dirty="0"/>
              <a:t>(Mat 24:34-35) = The siege of Jerusalem and destruction of the temple in AD 70</a:t>
            </a:r>
          </a:p>
          <a:p>
            <a:pPr lvl="1"/>
            <a:r>
              <a:rPr lang="en-US" sz="2800" b="1" i="1" dirty="0">
                <a:solidFill>
                  <a:schemeClr val="accent1">
                    <a:lumMod val="75000"/>
                  </a:schemeClr>
                </a:solidFill>
                <a:latin typeface="Cambria" panose="02040503050406030204" pitchFamily="18" charset="0"/>
                <a:ea typeface="Cambria" panose="02040503050406030204" pitchFamily="18" charset="0"/>
              </a:rPr>
              <a:t>But concerning that day </a:t>
            </a:r>
            <a:r>
              <a:rPr lang="en-US" sz="2800" i="1" dirty="0">
                <a:solidFill>
                  <a:schemeClr val="accent1">
                    <a:lumMod val="75000"/>
                  </a:schemeClr>
                </a:solidFill>
                <a:latin typeface="Cambria" panose="02040503050406030204" pitchFamily="18" charset="0"/>
                <a:ea typeface="Cambria" panose="02040503050406030204" pitchFamily="18" charset="0"/>
              </a:rPr>
              <a:t>and hour no one knows, not even the angels of heaven, nor the Son, but the Father only. </a:t>
            </a:r>
            <a:r>
              <a:rPr lang="en-US" sz="2800" dirty="0"/>
              <a:t>(Mat 24:36) = the Second Coming, end of the world and final judgement</a:t>
            </a:r>
          </a:p>
          <a:p>
            <a:r>
              <a:rPr lang="en-US" sz="3200" dirty="0"/>
              <a:t>Thus, in summary, by using this interpretive key we see that:</a:t>
            </a:r>
          </a:p>
          <a:p>
            <a:pPr lvl="1"/>
            <a:r>
              <a:rPr lang="en-US" sz="2800" dirty="0"/>
              <a:t>Mattew 24:4-35 is talking about the siege of Jerusalem and destruction of the temple in AD 70</a:t>
            </a:r>
          </a:p>
          <a:p>
            <a:pPr lvl="1"/>
            <a:r>
              <a:rPr lang="en-US" sz="2800" dirty="0"/>
              <a:t>Matthew 24:36 ff is talking about the Second Coming, end of the world and final judgement</a:t>
            </a:r>
          </a:p>
          <a:p>
            <a:r>
              <a:rPr lang="en-US" sz="3200" dirty="0"/>
              <a:t>Do you agree with this? Or do you see it another way?</a:t>
            </a:r>
          </a:p>
          <a:p>
            <a:pPr lvl="1"/>
            <a:endParaRPr lang="en-US" sz="2800" dirty="0"/>
          </a:p>
          <a:p>
            <a:pPr lvl="1"/>
            <a:endParaRPr lang="en-US" sz="2800" dirty="0"/>
          </a:p>
          <a:p>
            <a:endParaRPr lang="en-US" sz="3200" dirty="0"/>
          </a:p>
          <a:p>
            <a:endParaRPr lang="en-US" sz="2800" dirty="0"/>
          </a:p>
          <a:p>
            <a:endParaRPr lang="en-US" sz="3200" dirty="0"/>
          </a:p>
        </p:txBody>
      </p:sp>
    </p:spTree>
    <p:extLst>
      <p:ext uri="{BB962C8B-B14F-4D97-AF65-F5344CB8AC3E}">
        <p14:creationId xmlns:p14="http://schemas.microsoft.com/office/powerpoint/2010/main" val="14024373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CFB8773-D0D4-439A-4A97-25058AE135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704C95-C962-98E7-703A-DECCB7A8AEF5}"/>
              </a:ext>
            </a:extLst>
          </p:cNvPr>
          <p:cNvSpPr>
            <a:spLocks noGrp="1"/>
          </p:cNvSpPr>
          <p:nvPr>
            <p:ph type="title"/>
          </p:nvPr>
        </p:nvSpPr>
        <p:spPr>
          <a:xfrm>
            <a:off x="0" y="1"/>
            <a:ext cx="12226954" cy="662729"/>
          </a:xfrm>
        </p:spPr>
        <p:txBody>
          <a:bodyPr>
            <a:noAutofit/>
          </a:bodyPr>
          <a:lstStyle/>
          <a:p>
            <a:pPr algn="ctr"/>
            <a:r>
              <a:rPr lang="en-US" dirty="0">
                <a:solidFill>
                  <a:srgbClr val="F5F5F5"/>
                </a:solidFill>
                <a:effectLst>
                  <a:outerShdw blurRad="38100" dist="38100" dir="2700000" algn="tl" rotWithShape="0">
                    <a:prstClr val="black"/>
                  </a:outerShdw>
                </a:effectLst>
                <a:latin typeface="+mn-lt"/>
              </a:rPr>
              <a:t>Introduction to the Olivet Discourse</a:t>
            </a:r>
          </a:p>
        </p:txBody>
      </p:sp>
      <p:sp>
        <p:nvSpPr>
          <p:cNvPr id="2" name="Content Placeholder 1">
            <a:extLst>
              <a:ext uri="{FF2B5EF4-FFF2-40B4-BE49-F238E27FC236}">
                <a16:creationId xmlns:a16="http://schemas.microsoft.com/office/drawing/2014/main" id="{3E1F7FB8-DDBE-48BF-180B-14EDCCC8CE51}"/>
              </a:ext>
            </a:extLst>
          </p:cNvPr>
          <p:cNvSpPr>
            <a:spLocks noGrp="1"/>
          </p:cNvSpPr>
          <p:nvPr>
            <p:ph idx="1"/>
          </p:nvPr>
        </p:nvSpPr>
        <p:spPr>
          <a:xfrm>
            <a:off x="268449" y="612397"/>
            <a:ext cx="11534862" cy="6191076"/>
          </a:xfrm>
        </p:spPr>
        <p:txBody>
          <a:bodyPr>
            <a:normAutofit/>
          </a:bodyPr>
          <a:lstStyle/>
          <a:p>
            <a:r>
              <a:rPr lang="en-US" dirty="0">
                <a:solidFill>
                  <a:srgbClr val="F5F5F5"/>
                </a:solidFill>
                <a:effectLst>
                  <a:outerShdw blurRad="38100" dist="38100" dir="2700000" algn="tl" rotWithShape="0">
                    <a:prstClr val="black"/>
                  </a:outerShdw>
                </a:effectLst>
                <a:ea typeface="+mj-ea"/>
                <a:cs typeface="+mj-cs"/>
              </a:rPr>
              <a:t>What Bible-believing Christian has not been alarmed by Christ's prophetic warning about a time in which men will experience ‘‘</a:t>
            </a:r>
            <a:r>
              <a:rPr lang="en-US"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wars and rumors of wars</a:t>
            </a:r>
            <a:r>
              <a:rPr lang="en-US" dirty="0">
                <a:solidFill>
                  <a:srgbClr val="F5F5F5"/>
                </a:solidFill>
                <a:effectLst>
                  <a:outerShdw blurRad="38100" dist="38100" dir="2700000" algn="tl" rotWithShape="0">
                    <a:prstClr val="black"/>
                  </a:outerShdw>
                </a:effectLst>
                <a:ea typeface="+mj-ea"/>
                <a:cs typeface="+mj-cs"/>
              </a:rPr>
              <a:t>” (Matt 24:6)? “</a:t>
            </a:r>
            <a:r>
              <a:rPr lang="en-US"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Famines and earthquakes</a:t>
            </a:r>
            <a:r>
              <a:rPr lang="en-US" dirty="0">
                <a:solidFill>
                  <a:srgbClr val="F5F5F5"/>
                </a:solidFill>
                <a:effectLst>
                  <a:outerShdw blurRad="38100" dist="38100" dir="2700000" algn="tl" rotWithShape="0">
                    <a:prstClr val="black"/>
                  </a:outerShdw>
                </a:effectLst>
                <a:ea typeface="+mj-ea"/>
                <a:cs typeface="+mj-cs"/>
              </a:rPr>
              <a:t>” (Matt 24:7)? “</a:t>
            </a:r>
            <a:r>
              <a:rPr lang="en-US"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False prophets</a:t>
            </a:r>
            <a:r>
              <a:rPr lang="en-US" dirty="0">
                <a:solidFill>
                  <a:srgbClr val="F5F5F5"/>
                </a:solidFill>
                <a:effectLst>
                  <a:outerShdw blurRad="38100" dist="38100" dir="2700000" algn="tl" rotWithShape="0">
                    <a:prstClr val="black"/>
                  </a:outerShdw>
                </a:effectLst>
                <a:ea typeface="+mj-ea"/>
                <a:cs typeface="+mj-cs"/>
              </a:rPr>
              <a:t>” who “</a:t>
            </a:r>
            <a:r>
              <a:rPr lang="en-US"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will mislead many</a:t>
            </a:r>
            <a:r>
              <a:rPr lang="en-US" dirty="0">
                <a:solidFill>
                  <a:srgbClr val="F5F5F5"/>
                </a:solidFill>
                <a:effectLst>
                  <a:outerShdw blurRad="38100" dist="38100" dir="2700000" algn="tl" rotWithShape="0">
                    <a:prstClr val="black"/>
                  </a:outerShdw>
                </a:effectLst>
                <a:ea typeface="+mj-ea"/>
                <a:cs typeface="+mj-cs"/>
              </a:rPr>
              <a:t>" (Matt 24:10)? The “</a:t>
            </a:r>
            <a:r>
              <a:rPr lang="en-US"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abomination of desolation</a:t>
            </a:r>
            <a:r>
              <a:rPr lang="en-US" dirty="0">
                <a:solidFill>
                  <a:srgbClr val="F5F5F5"/>
                </a:solidFill>
                <a:effectLst>
                  <a:outerShdw blurRad="38100" dist="38100" dir="2700000" algn="tl" rotWithShape="0">
                    <a:prstClr val="black"/>
                  </a:outerShdw>
                </a:effectLst>
                <a:ea typeface="+mj-ea"/>
                <a:cs typeface="+mj-cs"/>
              </a:rPr>
              <a:t>” (Matt 24:15)? “</a:t>
            </a:r>
            <a:r>
              <a:rPr lang="en-US"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False Christs</a:t>
            </a:r>
            <a:r>
              <a:rPr lang="en-US" dirty="0">
                <a:solidFill>
                  <a:srgbClr val="F5F5F5"/>
                </a:solidFill>
                <a:effectLst>
                  <a:outerShdw blurRad="38100" dist="38100" dir="2700000" algn="tl" rotWithShape="0">
                    <a:prstClr val="black"/>
                  </a:outerShdw>
                </a:effectLst>
                <a:ea typeface="+mj-ea"/>
                <a:cs typeface="+mj-cs"/>
              </a:rPr>
              <a:t>” (Matt 24:24)? </a:t>
            </a:r>
          </a:p>
          <a:p>
            <a:r>
              <a:rPr lang="en-US" dirty="0">
                <a:solidFill>
                  <a:srgbClr val="F5F5F5"/>
                </a:solidFill>
                <a:effectLst>
                  <a:outerShdw blurRad="38100" dist="38100" dir="2700000" algn="tl" rotWithShape="0">
                    <a:prstClr val="black"/>
                  </a:outerShdw>
                </a:effectLst>
                <a:ea typeface="+mj-ea"/>
                <a:cs typeface="+mj-cs"/>
              </a:rPr>
              <a:t>Who has not dreaded the time when “</a:t>
            </a:r>
            <a:r>
              <a:rPr lang="en-US"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the sun will be darkened, and the moon will not give its light</a:t>
            </a:r>
            <a:r>
              <a:rPr lang="en-US" dirty="0">
                <a:solidFill>
                  <a:srgbClr val="F5F5F5"/>
                </a:solidFill>
                <a:effectLst>
                  <a:outerShdw blurRad="38100" dist="38100" dir="2700000" algn="tl" rotWithShape="0">
                    <a:prstClr val="black"/>
                  </a:outerShdw>
                </a:effectLst>
                <a:ea typeface="+mj-ea"/>
                <a:cs typeface="+mj-cs"/>
              </a:rPr>
              <a:t>” (Matt 24:29)? </a:t>
            </a:r>
          </a:p>
          <a:p>
            <a:r>
              <a:rPr lang="en-US" dirty="0">
                <a:solidFill>
                  <a:srgbClr val="F5F5F5"/>
                </a:solidFill>
                <a:effectLst>
                  <a:outerShdw blurRad="38100" dist="38100" dir="2700000" algn="tl" rotWithShape="0">
                    <a:prstClr val="black"/>
                  </a:outerShdw>
                </a:effectLst>
                <a:ea typeface="+mj-ea"/>
                <a:cs typeface="+mj-cs"/>
              </a:rPr>
              <a:t>Numerous multimillion, best-selling Christian books have been written on this fateful time in human history. </a:t>
            </a:r>
          </a:p>
          <a:p>
            <a:r>
              <a:rPr lang="en-US" dirty="0">
                <a:solidFill>
                  <a:srgbClr val="F5F5F5"/>
                </a:solidFill>
                <a:effectLst>
                  <a:outerShdw blurRad="38100" dist="38100" dir="2700000" algn="tl" rotWithShape="0">
                    <a:prstClr val="black"/>
                  </a:outerShdw>
                </a:effectLst>
                <a:ea typeface="+mj-ea"/>
                <a:cs typeface="+mj-cs"/>
              </a:rPr>
              <a:t>The big sales really began in earnest in 1970 with Hal Lindsey’s </a:t>
            </a:r>
            <a:r>
              <a:rPr lang="en-US" i="1" dirty="0">
                <a:solidFill>
                  <a:srgbClr val="F5F5F5"/>
                </a:solidFill>
                <a:effectLst>
                  <a:outerShdw blurRad="38100" dist="38100" dir="2700000" algn="tl" rotWithShape="0">
                    <a:prstClr val="black"/>
                  </a:outerShdw>
                </a:effectLst>
                <a:ea typeface="+mj-ea"/>
                <a:cs typeface="+mj-cs"/>
              </a:rPr>
              <a:t>The Late Great Planet Earth</a:t>
            </a:r>
            <a:r>
              <a:rPr lang="en-US" dirty="0">
                <a:solidFill>
                  <a:srgbClr val="F5F5F5"/>
                </a:solidFill>
                <a:effectLst>
                  <a:outerShdw blurRad="38100" dist="38100" dir="2700000" algn="tl" rotWithShape="0">
                    <a:prstClr val="black"/>
                  </a:outerShdw>
                </a:effectLst>
                <a:ea typeface="+mj-ea"/>
                <a:cs typeface="+mj-cs"/>
              </a:rPr>
              <a:t>. </a:t>
            </a:r>
          </a:p>
          <a:p>
            <a:r>
              <a:rPr lang="en-US" dirty="0">
                <a:solidFill>
                  <a:srgbClr val="F5F5F5"/>
                </a:solidFill>
                <a:effectLst>
                  <a:outerShdw blurRad="38100" dist="38100" dir="2700000" algn="tl" rotWithShape="0">
                    <a:prstClr val="black"/>
                  </a:outerShdw>
                </a:effectLst>
                <a:ea typeface="+mj-ea"/>
                <a:cs typeface="+mj-cs"/>
              </a:rPr>
              <a:t>This book was one of the largest-selling books of the last century, generating sales of over thirty-five million copies and translation into fifty-four languages. </a:t>
            </a:r>
          </a:p>
        </p:txBody>
      </p:sp>
    </p:spTree>
    <p:extLst>
      <p:ext uri="{BB962C8B-B14F-4D97-AF65-F5344CB8AC3E}">
        <p14:creationId xmlns:p14="http://schemas.microsoft.com/office/powerpoint/2010/main" val="31388550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9E6C324D-C20B-49A4-8919-E122316913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AC278B-EE3E-42B4-F7B2-1A687F1BCF9C}"/>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1BECAB65-73DE-424C-B21C-14A1943D68B8}"/>
              </a:ext>
            </a:extLst>
          </p:cNvPr>
          <p:cNvSpPr>
            <a:spLocks noGrp="1"/>
          </p:cNvSpPr>
          <p:nvPr>
            <p:ph idx="1"/>
          </p:nvPr>
        </p:nvSpPr>
        <p:spPr>
          <a:xfrm>
            <a:off x="557441" y="738365"/>
            <a:ext cx="11007029" cy="5911817"/>
          </a:xfrm>
        </p:spPr>
        <p:txBody>
          <a:bodyPr>
            <a:normAutofit/>
          </a:bodyPr>
          <a:lstStyle/>
          <a:p>
            <a:r>
              <a:rPr lang="en-US" sz="3600" dirty="0"/>
              <a:t>Do you have any questions on anything I covered in the text so far?</a:t>
            </a:r>
          </a:p>
          <a:p>
            <a:pPr lvl="1"/>
            <a:r>
              <a:rPr lang="en-US" sz="2800" i="1" dirty="0">
                <a:solidFill>
                  <a:schemeClr val="accent1">
                    <a:lumMod val="75000"/>
                  </a:schemeClr>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See that no one leads you astray </a:t>
            </a:r>
            <a:r>
              <a:rPr lang="en-US" sz="2800" dirty="0"/>
              <a:t>(Mat 24:4)</a:t>
            </a:r>
            <a:endParaRPr lang="en-US" sz="2800" i="1" dirty="0">
              <a:solidFill>
                <a:schemeClr val="accent1">
                  <a:lumMod val="75000"/>
                </a:schemeClr>
              </a:solidFill>
              <a:latin typeface="Cambria" panose="02040503050406030204" pitchFamily="18" charset="0"/>
              <a:ea typeface="Cambria" panose="02040503050406030204" pitchFamily="18" charset="0"/>
            </a:endParaRPr>
          </a:p>
          <a:p>
            <a:pPr lvl="1"/>
            <a:r>
              <a:rPr lang="en-US" sz="2800" i="1" dirty="0">
                <a:solidFill>
                  <a:schemeClr val="accent1">
                    <a:lumMod val="75000"/>
                  </a:schemeClr>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wars and rumors of wars </a:t>
            </a:r>
            <a:r>
              <a:rPr lang="en-US" sz="2800" dirty="0"/>
              <a:t>(Mat 24:6)</a:t>
            </a:r>
            <a:endParaRPr lang="en-US" sz="2800" i="1" dirty="0">
              <a:solidFill>
                <a:schemeClr val="accent1">
                  <a:lumMod val="75000"/>
                </a:schemeClr>
              </a:solidFill>
              <a:latin typeface="Cambria" panose="02040503050406030204" pitchFamily="18" charset="0"/>
              <a:ea typeface="Cambria" panose="02040503050406030204" pitchFamily="18" charset="0"/>
            </a:endParaRPr>
          </a:p>
          <a:p>
            <a:pPr lvl="1"/>
            <a:r>
              <a:rPr lang="en-US" sz="2800" i="1" dirty="0">
                <a:solidFill>
                  <a:schemeClr val="accent1">
                    <a:lumMod val="75000"/>
                  </a:schemeClr>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famines and earthquakes in various places </a:t>
            </a:r>
            <a:r>
              <a:rPr lang="en-US" sz="2800" dirty="0"/>
              <a:t>(Mat 24:7)</a:t>
            </a:r>
            <a:endParaRPr lang="en-US" sz="2800" i="1" dirty="0">
              <a:solidFill>
                <a:schemeClr val="accent1">
                  <a:lumMod val="75000"/>
                </a:schemeClr>
              </a:solidFill>
              <a:effectLst>
                <a:outerShdw blurRad="38100" dist="38100" dir="2700000" algn="ctr" rotWithShape="0">
                  <a:schemeClr val="tx1"/>
                </a:outerShdw>
              </a:effectLst>
              <a:latin typeface="Cambria" panose="02040503050406030204" pitchFamily="18" charset="0"/>
              <a:ea typeface="Cambria" panose="02040503050406030204" pitchFamily="18" charset="0"/>
            </a:endParaRPr>
          </a:p>
          <a:p>
            <a:pPr lvl="1"/>
            <a:r>
              <a:rPr lang="en-US" sz="2800" i="1" dirty="0">
                <a:solidFill>
                  <a:schemeClr val="accent1">
                    <a:lumMod val="75000"/>
                  </a:schemeClr>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they will deliver you up to tribulation… and you will be hated by all nations </a:t>
            </a:r>
            <a:r>
              <a:rPr lang="en-US" sz="2800" dirty="0"/>
              <a:t>(Mat 24:9)</a:t>
            </a:r>
            <a:endParaRPr lang="en-US" sz="2800" i="1" dirty="0">
              <a:solidFill>
                <a:schemeClr val="accent1">
                  <a:lumMod val="75000"/>
                </a:schemeClr>
              </a:solidFill>
              <a:effectLst>
                <a:outerShdw blurRad="38100" dist="38100" dir="2700000" algn="ctr" rotWithShape="0">
                  <a:schemeClr val="tx1"/>
                </a:outerShdw>
              </a:effectLst>
              <a:latin typeface="Cambria" panose="02040503050406030204" pitchFamily="18" charset="0"/>
              <a:ea typeface="Cambria" panose="02040503050406030204" pitchFamily="18" charset="0"/>
            </a:endParaRPr>
          </a:p>
          <a:p>
            <a:pPr lvl="1"/>
            <a:r>
              <a:rPr lang="en-US" sz="2800" i="1" dirty="0">
                <a:solidFill>
                  <a:schemeClr val="accent1">
                    <a:lumMod val="75000"/>
                  </a:schemeClr>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this gospel of the kingdom will be proclaimed throughout the whole world as a testimony to all nations, and then the end will come. </a:t>
            </a:r>
            <a:r>
              <a:rPr lang="en-US" sz="2800" dirty="0"/>
              <a:t>(Mat 24:44)</a:t>
            </a:r>
            <a:endParaRPr lang="en-US" sz="2800" i="1" dirty="0">
              <a:solidFill>
                <a:schemeClr val="accent1">
                  <a:lumMod val="75000"/>
                </a:schemeClr>
              </a:solidFill>
              <a:latin typeface="Cambria" panose="02040503050406030204" pitchFamily="18" charset="0"/>
              <a:ea typeface="Cambria" panose="02040503050406030204" pitchFamily="18" charset="0"/>
            </a:endParaRPr>
          </a:p>
          <a:p>
            <a:endParaRPr lang="en-US" sz="3200" dirty="0"/>
          </a:p>
          <a:p>
            <a:endParaRPr lang="en-US" sz="2800" dirty="0"/>
          </a:p>
          <a:p>
            <a:endParaRPr lang="en-US" sz="3200" dirty="0"/>
          </a:p>
        </p:txBody>
      </p:sp>
    </p:spTree>
    <p:extLst>
      <p:ext uri="{BB962C8B-B14F-4D97-AF65-F5344CB8AC3E}">
        <p14:creationId xmlns:p14="http://schemas.microsoft.com/office/powerpoint/2010/main" val="36971986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4316A9C0-234A-1F04-2665-C8345E70F0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7CD331-3B88-FD93-B743-5812253AF1C9}"/>
              </a:ext>
            </a:extLst>
          </p:cNvPr>
          <p:cNvSpPr>
            <a:spLocks noGrp="1"/>
          </p:cNvSpPr>
          <p:nvPr>
            <p:ph type="title"/>
          </p:nvPr>
        </p:nvSpPr>
        <p:spPr>
          <a:xfrm>
            <a:off x="0" y="1"/>
            <a:ext cx="12226954" cy="645951"/>
          </a:xfrm>
        </p:spPr>
        <p:txBody>
          <a:bodyPr>
            <a:noAutofit/>
          </a:bodyPr>
          <a:lstStyle/>
          <a:p>
            <a:pPr algn="ctr"/>
            <a:r>
              <a:rPr lang="en-US" dirty="0">
                <a:solidFill>
                  <a:srgbClr val="F5F5F5"/>
                </a:solidFill>
                <a:effectLst>
                  <a:outerShdw blurRad="38100" dist="38100" dir="2700000" algn="tl" rotWithShape="0">
                    <a:prstClr val="black"/>
                  </a:outerShdw>
                </a:effectLst>
                <a:latin typeface="+mn-lt"/>
              </a:rPr>
              <a:t>Introduction to the Olivet Discourse</a:t>
            </a:r>
          </a:p>
        </p:txBody>
      </p:sp>
      <p:sp>
        <p:nvSpPr>
          <p:cNvPr id="2" name="Content Placeholder 1">
            <a:extLst>
              <a:ext uri="{FF2B5EF4-FFF2-40B4-BE49-F238E27FC236}">
                <a16:creationId xmlns:a16="http://schemas.microsoft.com/office/drawing/2014/main" id="{835AA309-3B1A-875C-CB55-37C11E092640}"/>
              </a:ext>
            </a:extLst>
          </p:cNvPr>
          <p:cNvSpPr>
            <a:spLocks noGrp="1"/>
          </p:cNvSpPr>
          <p:nvPr>
            <p:ph idx="1"/>
          </p:nvPr>
        </p:nvSpPr>
        <p:spPr>
          <a:xfrm>
            <a:off x="93846" y="599811"/>
            <a:ext cx="12039261" cy="6258188"/>
          </a:xfrm>
        </p:spPr>
        <p:txBody>
          <a:bodyPr>
            <a:normAutofit fontScale="92500" lnSpcReduction="20000"/>
          </a:bodyPr>
          <a:lstStyle/>
          <a:p>
            <a:r>
              <a:rPr lang="en-US" sz="3200" dirty="0">
                <a:solidFill>
                  <a:srgbClr val="F5F5F5"/>
                </a:solidFill>
                <a:effectLst>
                  <a:outerShdw blurRad="38100" dist="38100" dir="2700000" algn="tl" rotWithShape="0">
                    <a:prstClr val="black"/>
                  </a:outerShdw>
                </a:effectLst>
                <a:ea typeface="+mj-ea"/>
                <a:cs typeface="+mj-cs"/>
              </a:rPr>
              <a:t>Tim LaHaye’s multi-volume series </a:t>
            </a:r>
            <a:r>
              <a:rPr lang="en-US" sz="3200" i="1" dirty="0">
                <a:solidFill>
                  <a:srgbClr val="F5F5F5"/>
                </a:solidFill>
                <a:effectLst>
                  <a:outerShdw blurRad="38100" dist="38100" dir="2700000" algn="tl" rotWithShape="0">
                    <a:prstClr val="black"/>
                  </a:outerShdw>
                </a:effectLst>
                <a:ea typeface="+mj-ea"/>
                <a:cs typeface="+mj-cs"/>
              </a:rPr>
              <a:t>Left Behind</a:t>
            </a:r>
            <a:r>
              <a:rPr lang="en-US" sz="3200" dirty="0">
                <a:solidFill>
                  <a:srgbClr val="F5F5F5"/>
                </a:solidFill>
                <a:effectLst>
                  <a:outerShdw blurRad="38100" dist="38100" dir="2700000" algn="tl" rotWithShape="0">
                    <a:prstClr val="black"/>
                  </a:outerShdw>
                </a:effectLst>
                <a:ea typeface="+mj-ea"/>
                <a:cs typeface="+mj-cs"/>
              </a:rPr>
              <a:t>, which began publication in 1995 has sold over eighty million copies – eventually several movies were made based on the book series.</a:t>
            </a:r>
          </a:p>
          <a:p>
            <a:r>
              <a:rPr lang="en-US" sz="3200" dirty="0">
                <a:solidFill>
                  <a:srgbClr val="F5F5F5"/>
                </a:solidFill>
                <a:effectLst>
                  <a:outerShdw blurRad="38100" dist="38100" dir="2700000" algn="tl" rotWithShape="0">
                    <a:prstClr val="black"/>
                  </a:outerShdw>
                </a:effectLst>
                <a:ea typeface="+mj-ea"/>
                <a:cs typeface="+mj-cs"/>
              </a:rPr>
              <a:t>Clearly the concept of the great tribulation sells!</a:t>
            </a:r>
          </a:p>
          <a:p>
            <a:r>
              <a:rPr lang="en-US" sz="3200" dirty="0">
                <a:solidFill>
                  <a:srgbClr val="F5F5F5"/>
                </a:solidFill>
                <a:effectLst>
                  <a:outerShdw blurRad="38100" dist="38100" dir="2700000" algn="tl" rotWithShape="0">
                    <a:prstClr val="black"/>
                  </a:outerShdw>
                </a:effectLst>
                <a:ea typeface="+mj-ea"/>
                <a:cs typeface="+mj-cs"/>
              </a:rPr>
              <a:t>Unfortunately, I believe Christ’s woeful teaching in this passage has been woefully misunderstood! </a:t>
            </a:r>
          </a:p>
          <a:p>
            <a:r>
              <a:rPr lang="en-US" sz="3200" dirty="0">
                <a:solidFill>
                  <a:srgbClr val="F5F5F5"/>
                </a:solidFill>
                <a:effectLst>
                  <a:outerShdw blurRad="38100" dist="38100" dir="2700000" algn="tl" rotWithShape="0">
                    <a:prstClr val="black"/>
                  </a:outerShdw>
                </a:effectLst>
                <a:ea typeface="+mj-ea"/>
                <a:cs typeface="+mj-cs"/>
              </a:rPr>
              <a:t>This morning, after providing some necessary background material, I will begin walking us through this passage verse by verse.</a:t>
            </a:r>
          </a:p>
          <a:p>
            <a:r>
              <a:rPr lang="en-US" sz="3200" dirty="0">
                <a:solidFill>
                  <a:srgbClr val="F5F5F5"/>
                </a:solidFill>
                <a:effectLst>
                  <a:outerShdw blurRad="38100" dist="38100" dir="2700000" algn="tl" rotWithShape="0">
                    <a:prstClr val="black"/>
                  </a:outerShdw>
                </a:effectLst>
                <a:ea typeface="+mj-ea"/>
                <a:cs typeface="+mj-cs"/>
              </a:rPr>
              <a:t>As we do that, I hope to demonstrate to you that in the </a:t>
            </a:r>
            <a:r>
              <a:rPr lang="en-US" sz="3200" b="1" i="1" dirty="0">
                <a:solidFill>
                  <a:srgbClr val="F5F5F5"/>
                </a:solidFill>
                <a:effectLst>
                  <a:outerShdw blurRad="38100" dist="38100" dir="2700000" algn="tl" rotWithShape="0">
                    <a:prstClr val="black"/>
                  </a:outerShdw>
                </a:effectLst>
                <a:ea typeface="+mj-ea"/>
                <a:cs typeface="+mj-cs"/>
              </a:rPr>
              <a:t>first</a:t>
            </a:r>
            <a:r>
              <a:rPr lang="en-US" sz="3200" dirty="0">
                <a:solidFill>
                  <a:srgbClr val="F5F5F5"/>
                </a:solidFill>
                <a:effectLst>
                  <a:outerShdw blurRad="38100" dist="38100" dir="2700000" algn="tl" rotWithShape="0">
                    <a:prstClr val="black"/>
                  </a:outerShdw>
                </a:effectLst>
                <a:ea typeface="+mj-ea"/>
                <a:cs typeface="+mj-cs"/>
              </a:rPr>
              <a:t> part of this discourse (24:4-35) Jesus gives his original audience a warning concerning a series of events that would take place in their lifetime, as God judges the first-century Jews living in the land of Israel for rejecting him as their Messiah. </a:t>
            </a:r>
          </a:p>
          <a:p>
            <a:r>
              <a:rPr lang="en-US" sz="3200" dirty="0">
                <a:solidFill>
                  <a:srgbClr val="F5F5F5"/>
                </a:solidFill>
                <a:effectLst>
                  <a:outerShdw blurRad="38100" dist="38100" dir="2700000" algn="tl" rotWithShape="0">
                    <a:prstClr val="black"/>
                  </a:outerShdw>
                </a:effectLst>
                <a:ea typeface="+mj-ea"/>
                <a:cs typeface="+mj-cs"/>
              </a:rPr>
              <a:t>Specifically, Jesus tells his AD 30 audience:</a:t>
            </a:r>
          </a:p>
          <a:p>
            <a:pPr lvl="1"/>
            <a:r>
              <a:rPr lang="en-US" sz="2800" dirty="0">
                <a:solidFill>
                  <a:srgbClr val="F5F5F5"/>
                </a:solidFill>
                <a:effectLst>
                  <a:outerShdw blurRad="38100" dist="38100" dir="2700000" algn="tl" rotWithShape="0">
                    <a:prstClr val="black"/>
                  </a:outerShdw>
                </a:effectLst>
                <a:ea typeface="+mj-ea"/>
                <a:cs typeface="+mj-cs"/>
              </a:rPr>
              <a:t>How to know when the time is near</a:t>
            </a:r>
          </a:p>
          <a:p>
            <a:pPr lvl="1"/>
            <a:r>
              <a:rPr lang="en-US" sz="2800" dirty="0">
                <a:solidFill>
                  <a:srgbClr val="F5F5F5"/>
                </a:solidFill>
                <a:effectLst>
                  <a:outerShdw blurRad="38100" dist="38100" dir="2700000" algn="tl" rotWithShape="0">
                    <a:prstClr val="black"/>
                  </a:outerShdw>
                </a:effectLst>
                <a:ea typeface="+mj-ea"/>
                <a:cs typeface="+mj-cs"/>
              </a:rPr>
              <a:t>How to respond when that time comes</a:t>
            </a:r>
          </a:p>
        </p:txBody>
      </p:sp>
    </p:spTree>
    <p:extLst>
      <p:ext uri="{BB962C8B-B14F-4D97-AF65-F5344CB8AC3E}">
        <p14:creationId xmlns:p14="http://schemas.microsoft.com/office/powerpoint/2010/main" val="1497949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D15302E-99AC-93EE-75F1-BA595DB963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E4CDDB-166D-980C-79A1-E36ABED03B44}"/>
              </a:ext>
            </a:extLst>
          </p:cNvPr>
          <p:cNvSpPr>
            <a:spLocks noGrp="1"/>
          </p:cNvSpPr>
          <p:nvPr>
            <p:ph type="title"/>
          </p:nvPr>
        </p:nvSpPr>
        <p:spPr>
          <a:xfrm>
            <a:off x="0" y="1"/>
            <a:ext cx="12226954" cy="725648"/>
          </a:xfrm>
        </p:spPr>
        <p:txBody>
          <a:bodyPr>
            <a:noAutofit/>
          </a:bodyPr>
          <a:lstStyle/>
          <a:p>
            <a:pPr algn="ctr"/>
            <a:r>
              <a:rPr lang="en-US" dirty="0">
                <a:solidFill>
                  <a:srgbClr val="F5F5F5"/>
                </a:solidFill>
                <a:effectLst>
                  <a:outerShdw blurRad="38100" dist="38100" dir="2700000" algn="tl" rotWithShape="0">
                    <a:prstClr val="black"/>
                  </a:outerShdw>
                </a:effectLst>
                <a:latin typeface="+mn-lt"/>
              </a:rPr>
              <a:t>Introduction to the Olivet Discourse</a:t>
            </a:r>
          </a:p>
        </p:txBody>
      </p:sp>
      <p:sp>
        <p:nvSpPr>
          <p:cNvPr id="2" name="Content Placeholder 1">
            <a:extLst>
              <a:ext uri="{FF2B5EF4-FFF2-40B4-BE49-F238E27FC236}">
                <a16:creationId xmlns:a16="http://schemas.microsoft.com/office/drawing/2014/main" id="{37C8E821-57AB-8FD0-B296-141878E38569}"/>
              </a:ext>
            </a:extLst>
          </p:cNvPr>
          <p:cNvSpPr>
            <a:spLocks noGrp="1"/>
          </p:cNvSpPr>
          <p:nvPr>
            <p:ph idx="1"/>
          </p:nvPr>
        </p:nvSpPr>
        <p:spPr>
          <a:xfrm>
            <a:off x="305499" y="725649"/>
            <a:ext cx="11821846" cy="6077823"/>
          </a:xfrm>
        </p:spPr>
        <p:txBody>
          <a:bodyPr>
            <a:normAutofit lnSpcReduction="10000"/>
          </a:bodyPr>
          <a:lstStyle/>
          <a:p>
            <a:r>
              <a:rPr lang="en-US" sz="3700" dirty="0">
                <a:solidFill>
                  <a:srgbClr val="F5F5F5"/>
                </a:solidFill>
                <a:effectLst>
                  <a:outerShdw blurRad="38100" dist="38100" dir="2700000" algn="tl" rotWithShape="0">
                    <a:prstClr val="black"/>
                  </a:outerShdw>
                </a:effectLst>
                <a:ea typeface="+mj-ea"/>
                <a:cs typeface="+mj-cs"/>
              </a:rPr>
              <a:t>After his description of those events (which we now know occurred in AD 70), Jesus begins warning of </a:t>
            </a:r>
            <a:r>
              <a:rPr lang="en-US" sz="3700" b="1" i="1" dirty="0">
                <a:solidFill>
                  <a:srgbClr val="F5F5F5"/>
                </a:solidFill>
                <a:effectLst>
                  <a:outerShdw blurRad="38100" dist="38100" dir="2700000" algn="tl" rotWithShape="0">
                    <a:prstClr val="black"/>
                  </a:outerShdw>
                </a:effectLst>
                <a:ea typeface="+mj-ea"/>
                <a:cs typeface="+mj-cs"/>
              </a:rPr>
              <a:t>another</a:t>
            </a:r>
            <a:r>
              <a:rPr lang="en-US" sz="3700" dirty="0">
                <a:solidFill>
                  <a:srgbClr val="F5F5F5"/>
                </a:solidFill>
                <a:effectLst>
                  <a:outerShdw blurRad="38100" dist="38100" dir="2700000" algn="tl" rotWithShape="0">
                    <a:prstClr val="black"/>
                  </a:outerShdw>
                </a:effectLst>
                <a:ea typeface="+mj-ea"/>
                <a:cs typeface="+mj-cs"/>
              </a:rPr>
              <a:t> judgment (24:36ff) that is yet future to both his audience as well as us – the final judgment that will occur at his Second Coming.</a:t>
            </a:r>
          </a:p>
          <a:p>
            <a:r>
              <a:rPr lang="en-US" sz="3700" dirty="0">
                <a:solidFill>
                  <a:srgbClr val="F5F5F5"/>
                </a:solidFill>
                <a:effectLst>
                  <a:outerShdw blurRad="38100" dist="38100" dir="2700000" algn="tl" rotWithShape="0">
                    <a:prstClr val="black"/>
                  </a:outerShdw>
                </a:effectLst>
                <a:ea typeface="+mj-ea"/>
                <a:cs typeface="+mj-cs"/>
              </a:rPr>
              <a:t>In </a:t>
            </a:r>
            <a:r>
              <a:rPr lang="en-US" sz="3700" b="1" i="1" dirty="0">
                <a:solidFill>
                  <a:srgbClr val="F5F5F5"/>
                </a:solidFill>
                <a:effectLst>
                  <a:outerShdw blurRad="38100" dist="38100" dir="2700000" algn="tl" rotWithShape="0">
                    <a:prstClr val="black"/>
                  </a:outerShdw>
                </a:effectLst>
                <a:ea typeface="+mj-ea"/>
                <a:cs typeface="+mj-cs"/>
              </a:rPr>
              <a:t>some</a:t>
            </a:r>
            <a:r>
              <a:rPr lang="en-US" sz="3700" dirty="0">
                <a:solidFill>
                  <a:srgbClr val="F5F5F5"/>
                </a:solidFill>
                <a:effectLst>
                  <a:outerShdw blurRad="38100" dist="38100" dir="2700000" algn="tl" rotWithShape="0">
                    <a:prstClr val="black"/>
                  </a:outerShdw>
                </a:effectLst>
                <a:ea typeface="+mj-ea"/>
                <a:cs typeface="+mj-cs"/>
              </a:rPr>
              <a:t> ways, the judgments that God brings on nations in the course of time (such as the one brought on Jerusalem in AD 70) </a:t>
            </a:r>
            <a:r>
              <a:rPr lang="en-US" sz="3700" b="1" i="1" dirty="0">
                <a:solidFill>
                  <a:srgbClr val="F5F5F5"/>
                </a:solidFill>
                <a:effectLst>
                  <a:outerShdw blurRad="38100" dist="38100" dir="2700000" algn="tl" rotWithShape="0">
                    <a:prstClr val="black"/>
                  </a:outerShdw>
                </a:effectLst>
                <a:ea typeface="+mj-ea"/>
                <a:cs typeface="+mj-cs"/>
              </a:rPr>
              <a:t>foreshadow</a:t>
            </a:r>
            <a:r>
              <a:rPr lang="en-US" sz="3700" dirty="0">
                <a:solidFill>
                  <a:srgbClr val="F5F5F5"/>
                </a:solidFill>
                <a:effectLst>
                  <a:outerShdw blurRad="38100" dist="38100" dir="2700000" algn="tl" rotWithShape="0">
                    <a:prstClr val="black"/>
                  </a:outerShdw>
                </a:effectLst>
                <a:ea typeface="+mj-ea"/>
                <a:cs typeface="+mj-cs"/>
              </a:rPr>
              <a:t> the final judgment that occurs at the end of time.</a:t>
            </a:r>
          </a:p>
          <a:p>
            <a:r>
              <a:rPr lang="en-US" sz="3700" dirty="0">
                <a:solidFill>
                  <a:srgbClr val="F5F5F5"/>
                </a:solidFill>
                <a:effectLst>
                  <a:outerShdw blurRad="38100" dist="38100" dir="2700000" algn="tl" rotWithShape="0">
                    <a:prstClr val="black"/>
                  </a:outerShdw>
                </a:effectLst>
                <a:ea typeface="+mj-ea"/>
                <a:cs typeface="+mj-cs"/>
              </a:rPr>
              <a:t>But, as Jesus points out in this discourse, there are some key differences between the judgment that occurred in AD 70 and the final judgment.</a:t>
            </a:r>
          </a:p>
        </p:txBody>
      </p:sp>
    </p:spTree>
    <p:extLst>
      <p:ext uri="{BB962C8B-B14F-4D97-AF65-F5344CB8AC3E}">
        <p14:creationId xmlns:p14="http://schemas.microsoft.com/office/powerpoint/2010/main" val="2595345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A5CDDA4-900B-FD14-3263-9D78B9E322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01E2A6-5FB1-36D8-D5C6-746046BE976C}"/>
              </a:ext>
            </a:extLst>
          </p:cNvPr>
          <p:cNvSpPr>
            <a:spLocks noGrp="1"/>
          </p:cNvSpPr>
          <p:nvPr>
            <p:ph type="title"/>
          </p:nvPr>
        </p:nvSpPr>
        <p:spPr>
          <a:xfrm>
            <a:off x="0" y="1"/>
            <a:ext cx="12226954" cy="725648"/>
          </a:xfrm>
        </p:spPr>
        <p:txBody>
          <a:bodyPr>
            <a:noAutofit/>
          </a:bodyPr>
          <a:lstStyle/>
          <a:p>
            <a:pPr algn="ctr"/>
            <a:r>
              <a:rPr lang="en-US" sz="5400" dirty="0">
                <a:solidFill>
                  <a:srgbClr val="F5F5F5"/>
                </a:solidFill>
                <a:effectLst>
                  <a:outerShdw blurRad="38100" dist="38100" dir="2700000" algn="tl" rotWithShape="0">
                    <a:prstClr val="black"/>
                  </a:outerShdw>
                </a:effectLst>
                <a:latin typeface="+mn-lt"/>
              </a:rPr>
              <a:t>The Context Preceding the Olivet Discourse</a:t>
            </a:r>
          </a:p>
        </p:txBody>
      </p:sp>
      <p:sp>
        <p:nvSpPr>
          <p:cNvPr id="2" name="Content Placeholder 1">
            <a:extLst>
              <a:ext uri="{FF2B5EF4-FFF2-40B4-BE49-F238E27FC236}">
                <a16:creationId xmlns:a16="http://schemas.microsoft.com/office/drawing/2014/main" id="{6C9DCC24-C252-30DD-900D-329E4AD14DF0}"/>
              </a:ext>
            </a:extLst>
          </p:cNvPr>
          <p:cNvSpPr>
            <a:spLocks noGrp="1"/>
          </p:cNvSpPr>
          <p:nvPr>
            <p:ph idx="1"/>
          </p:nvPr>
        </p:nvSpPr>
        <p:spPr>
          <a:xfrm>
            <a:off x="305499" y="857250"/>
            <a:ext cx="11821846" cy="5946222"/>
          </a:xfrm>
        </p:spPr>
        <p:txBody>
          <a:bodyPr>
            <a:normAutofit fontScale="85000" lnSpcReduction="20000"/>
          </a:bodyPr>
          <a:lstStyle/>
          <a:p>
            <a:r>
              <a:rPr lang="en-US" sz="3700" dirty="0">
                <a:solidFill>
                  <a:srgbClr val="F5F5F5"/>
                </a:solidFill>
                <a:effectLst>
                  <a:outerShdw blurRad="38100" dist="38100" dir="2700000" algn="tl" rotWithShape="0">
                    <a:prstClr val="black"/>
                  </a:outerShdw>
                </a:effectLst>
                <a:ea typeface="+mj-ea"/>
                <a:cs typeface="+mj-cs"/>
              </a:rPr>
              <a:t>The three chapters </a:t>
            </a:r>
            <a:r>
              <a:rPr lang="en-US" sz="3700" b="1" i="1" dirty="0">
                <a:solidFill>
                  <a:srgbClr val="F5F5F5"/>
                </a:solidFill>
                <a:effectLst>
                  <a:outerShdw blurRad="38100" dist="38100" dir="2700000" algn="tl" rotWithShape="0">
                    <a:prstClr val="black"/>
                  </a:outerShdw>
                </a:effectLst>
                <a:ea typeface="+mj-ea"/>
                <a:cs typeface="+mj-cs"/>
              </a:rPr>
              <a:t>preceding</a:t>
            </a:r>
            <a:r>
              <a:rPr lang="en-US" sz="3700" dirty="0">
                <a:solidFill>
                  <a:srgbClr val="F5F5F5"/>
                </a:solidFill>
                <a:effectLst>
                  <a:outerShdw blurRad="38100" dist="38100" dir="2700000" algn="tl" rotWithShape="0">
                    <a:prstClr val="black"/>
                  </a:outerShdw>
                </a:effectLst>
                <a:ea typeface="+mj-ea"/>
                <a:cs typeface="+mj-cs"/>
              </a:rPr>
              <a:t> the Olivet Discourse (Matthew 21–23) document the Jewish nation’s ongoing rebellion and set the </a:t>
            </a:r>
            <a:r>
              <a:rPr lang="en-US" sz="3700" dirty="0">
                <a:solidFill>
                  <a:srgbClr val="F5F5F5"/>
                </a:solidFill>
                <a:effectLst>
                  <a:outerShdw blurRad="38100" dist="38100" dir="2700000" algn="tl" rotWithShape="0">
                    <a:prstClr val="black"/>
                  </a:outerShdw>
                </a:effectLst>
              </a:rPr>
              <a:t>stage</a:t>
            </a:r>
            <a:r>
              <a:rPr lang="en-US" sz="3700" dirty="0">
                <a:solidFill>
                  <a:srgbClr val="F5F5F5"/>
                </a:solidFill>
                <a:effectLst>
                  <a:outerShdw blurRad="38100" dist="38100" dir="2700000" algn="tl" rotWithShape="0">
                    <a:prstClr val="black"/>
                  </a:outerShdw>
                </a:effectLst>
                <a:ea typeface="+mj-ea"/>
                <a:cs typeface="+mj-cs"/>
              </a:rPr>
              <a:t> for the judgment Jesus will pronounce on them in the Olivet Discourse:</a:t>
            </a:r>
          </a:p>
          <a:p>
            <a:r>
              <a:rPr lang="en-US" sz="3700" dirty="0">
                <a:solidFill>
                  <a:srgbClr val="F5F5F5"/>
                </a:solidFill>
                <a:effectLst>
                  <a:outerShdw blurRad="38100" dist="38100" dir="2700000" algn="tl" rotWithShape="0">
                    <a:prstClr val="black"/>
                  </a:outerShdw>
                </a:effectLst>
                <a:ea typeface="+mj-ea"/>
                <a:cs typeface="+mj-cs"/>
              </a:rPr>
              <a:t>In </a:t>
            </a:r>
            <a:r>
              <a:rPr lang="en-US" sz="3700" dirty="0">
                <a:solidFill>
                  <a:srgbClr val="FFD700"/>
                </a:solidFill>
                <a:effectLst>
                  <a:outerShdw blurRad="38100" dist="38100" dir="2700000" algn="tl" rotWithShape="0">
                    <a:prstClr val="black"/>
                  </a:outerShdw>
                </a:effectLst>
                <a:ea typeface="+mj-ea"/>
                <a:cs typeface="+mj-cs"/>
              </a:rPr>
              <a:t>Matthew 21 and 22</a:t>
            </a:r>
            <a:r>
              <a:rPr lang="en-US" sz="3700" dirty="0">
                <a:solidFill>
                  <a:srgbClr val="F5F5F5"/>
                </a:solidFill>
                <a:effectLst>
                  <a:outerShdw blurRad="38100" dist="38100" dir="2700000" algn="tl" rotWithShape="0">
                    <a:prstClr val="black"/>
                  </a:outerShdw>
                </a:effectLst>
                <a:ea typeface="+mj-ea"/>
                <a:cs typeface="+mj-cs"/>
              </a:rPr>
              <a:t>, Jesus utilizes a series of targeted acts and parables to prophesy the judgment that is about to come on the Jews:</a:t>
            </a:r>
          </a:p>
          <a:p>
            <a:pPr lvl="1"/>
            <a:r>
              <a:rPr lang="en-US" sz="3000" b="1" dirty="0">
                <a:solidFill>
                  <a:srgbClr val="FFD700"/>
                </a:solidFill>
              </a:rPr>
              <a:t>Jesus Curses the Barren Fig Tree </a:t>
            </a:r>
            <a:r>
              <a:rPr lang="en-US" sz="3000" b="1" dirty="0">
                <a:solidFill>
                  <a:schemeClr val="bg1"/>
                </a:solidFill>
              </a:rPr>
              <a:t>(</a:t>
            </a:r>
            <a:r>
              <a:rPr lang="en-US" sz="3000" b="1" dirty="0">
                <a:solidFill>
                  <a:srgbClr val="99FFFF"/>
                </a:solidFill>
              </a:rPr>
              <a:t>21:18–22</a:t>
            </a:r>
            <a:r>
              <a:rPr lang="en-US" sz="3000" b="1" dirty="0">
                <a:solidFill>
                  <a:schemeClr val="bg1"/>
                </a:solidFill>
              </a:rPr>
              <a:t>):</a:t>
            </a:r>
            <a:r>
              <a:rPr lang="en-US" sz="3000" dirty="0">
                <a:solidFill>
                  <a:schemeClr val="bg1"/>
                </a:solidFill>
              </a:rPr>
              <a:t> The tree symbolizes the Jewish nation that possesses the outward appearance of religion (leaves) but produces no actual spiritual fruit, resulting in a prophetic curse of destruction. </a:t>
            </a:r>
          </a:p>
          <a:p>
            <a:pPr lvl="1"/>
            <a:r>
              <a:rPr lang="en-US" sz="3000" b="1" dirty="0">
                <a:solidFill>
                  <a:srgbClr val="FFD700"/>
                </a:solidFill>
              </a:rPr>
              <a:t>The Parable of the Two Sons </a:t>
            </a:r>
            <a:r>
              <a:rPr lang="en-US" sz="3000" b="1" dirty="0">
                <a:solidFill>
                  <a:schemeClr val="bg1"/>
                </a:solidFill>
              </a:rPr>
              <a:t>(</a:t>
            </a:r>
            <a:r>
              <a:rPr lang="en-US" sz="3000" b="1" dirty="0">
                <a:solidFill>
                  <a:srgbClr val="99FFFF"/>
                </a:solidFill>
              </a:rPr>
              <a:t>21:28–32</a:t>
            </a:r>
            <a:r>
              <a:rPr lang="en-US" sz="3000" b="1" dirty="0">
                <a:solidFill>
                  <a:schemeClr val="bg1"/>
                </a:solidFill>
              </a:rPr>
              <a:t>):</a:t>
            </a:r>
            <a:r>
              <a:rPr lang="en-US" sz="3000" dirty="0">
                <a:solidFill>
                  <a:schemeClr val="bg1"/>
                </a:solidFill>
              </a:rPr>
              <a:t> Compares the Jewish leadership to a son who promises obedience but ultimately refuses to obey his father's voice. </a:t>
            </a:r>
          </a:p>
          <a:p>
            <a:pPr lvl="1"/>
            <a:r>
              <a:rPr lang="en-US" sz="3000" b="1" dirty="0">
                <a:solidFill>
                  <a:srgbClr val="FFD700"/>
                </a:solidFill>
              </a:rPr>
              <a:t>The Parable of the Wicked Tenants </a:t>
            </a:r>
            <a:r>
              <a:rPr lang="en-US" sz="3000" b="1" dirty="0">
                <a:solidFill>
                  <a:schemeClr val="bg1"/>
                </a:solidFill>
              </a:rPr>
              <a:t>(</a:t>
            </a:r>
            <a:r>
              <a:rPr lang="en-US" sz="3000" b="1" dirty="0">
                <a:solidFill>
                  <a:srgbClr val="99FFFF"/>
                </a:solidFill>
              </a:rPr>
              <a:t>21:33–46</a:t>
            </a:r>
            <a:r>
              <a:rPr lang="en-US" sz="3000" b="1" dirty="0">
                <a:solidFill>
                  <a:schemeClr val="bg1"/>
                </a:solidFill>
              </a:rPr>
              <a:t>):</a:t>
            </a:r>
            <a:r>
              <a:rPr lang="en-US" sz="3000" dirty="0">
                <a:solidFill>
                  <a:schemeClr val="bg1"/>
                </a:solidFill>
              </a:rPr>
              <a:t> Indicts the Jews for murdering the prophets and, ultimately, the landowner's son (the Messiah). Jesus explicitly states that because of this, “</a:t>
            </a:r>
            <a:r>
              <a:rPr lang="en-US" sz="3000" i="1" dirty="0">
                <a:solidFill>
                  <a:srgbClr val="99FFFF"/>
                </a:solidFill>
                <a:latin typeface="Cambria" panose="02040503050406030204" pitchFamily="18" charset="0"/>
                <a:ea typeface="Cambria" panose="02040503050406030204" pitchFamily="18" charset="0"/>
              </a:rPr>
              <a:t>the kingdom of God will be taken away from [the Jews] and given to a people producing its fruits </a:t>
            </a:r>
            <a:r>
              <a:rPr lang="en-US" sz="3000" dirty="0">
                <a:solidFill>
                  <a:schemeClr val="bg1"/>
                </a:solidFill>
              </a:rPr>
              <a:t>[i.e., the Gentiles]”</a:t>
            </a:r>
          </a:p>
          <a:p>
            <a:pPr lvl="1"/>
            <a:r>
              <a:rPr lang="en-US" sz="3000" b="1" dirty="0">
                <a:solidFill>
                  <a:srgbClr val="FFD700"/>
                </a:solidFill>
              </a:rPr>
              <a:t>The Parable of the Wedding Feast </a:t>
            </a:r>
            <a:r>
              <a:rPr lang="en-US" sz="3000" b="1" dirty="0">
                <a:solidFill>
                  <a:schemeClr val="bg1"/>
                </a:solidFill>
              </a:rPr>
              <a:t>(</a:t>
            </a:r>
            <a:r>
              <a:rPr lang="en-US" sz="3000" b="1" dirty="0">
                <a:solidFill>
                  <a:srgbClr val="99FFFF"/>
                </a:solidFill>
              </a:rPr>
              <a:t>22:1–14</a:t>
            </a:r>
            <a:r>
              <a:rPr lang="en-US" sz="3000" b="1" dirty="0">
                <a:solidFill>
                  <a:schemeClr val="bg1"/>
                </a:solidFill>
              </a:rPr>
              <a:t>):</a:t>
            </a:r>
            <a:r>
              <a:rPr lang="en-US" sz="3000" dirty="0">
                <a:solidFill>
                  <a:schemeClr val="bg1"/>
                </a:solidFill>
              </a:rPr>
              <a:t> Depicts the king sending his armies to destroy the murderers who rejected his invitation to come to a wedding feast for his son and mistreated his servants who carried the invitation. This parable </a:t>
            </a:r>
            <a:r>
              <a:rPr lang="en-US" sz="3000" b="1" i="1" dirty="0">
                <a:solidFill>
                  <a:schemeClr val="bg1"/>
                </a:solidFill>
              </a:rPr>
              <a:t>directly</a:t>
            </a:r>
            <a:r>
              <a:rPr lang="en-US" sz="3000" dirty="0">
                <a:solidFill>
                  <a:schemeClr val="bg1"/>
                </a:solidFill>
              </a:rPr>
              <a:t> symbolizes the future destruction of Jerusalem by the Roman armies. </a:t>
            </a:r>
          </a:p>
          <a:p>
            <a:pPr lvl="1"/>
            <a:endParaRPr lang="en-US" sz="3300" dirty="0">
              <a:solidFill>
                <a:srgbClr val="F5F5F5"/>
              </a:solidFill>
              <a:effectLst>
                <a:outerShdw blurRad="38100" dist="38100" dir="2700000" algn="tl" rotWithShape="0">
                  <a:prstClr val="black"/>
                </a:outerShdw>
              </a:effectLst>
              <a:ea typeface="+mj-ea"/>
              <a:cs typeface="+mj-cs"/>
            </a:endParaRPr>
          </a:p>
        </p:txBody>
      </p:sp>
    </p:spTree>
    <p:extLst>
      <p:ext uri="{BB962C8B-B14F-4D97-AF65-F5344CB8AC3E}">
        <p14:creationId xmlns:p14="http://schemas.microsoft.com/office/powerpoint/2010/main" val="11215981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8FF211F-6BCB-C705-9971-4A1289590E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D28239-F923-3CA5-2D93-105F940711CD}"/>
              </a:ext>
            </a:extLst>
          </p:cNvPr>
          <p:cNvSpPr>
            <a:spLocks noGrp="1"/>
          </p:cNvSpPr>
          <p:nvPr>
            <p:ph type="title"/>
          </p:nvPr>
        </p:nvSpPr>
        <p:spPr>
          <a:xfrm>
            <a:off x="0" y="1"/>
            <a:ext cx="12226954" cy="725648"/>
          </a:xfrm>
        </p:spPr>
        <p:txBody>
          <a:bodyPr>
            <a:noAutofit/>
          </a:bodyPr>
          <a:lstStyle/>
          <a:p>
            <a:pPr algn="ctr"/>
            <a:r>
              <a:rPr lang="en-US" sz="5400" dirty="0">
                <a:solidFill>
                  <a:srgbClr val="F5F5F5"/>
                </a:solidFill>
                <a:effectLst>
                  <a:outerShdw blurRad="38100" dist="38100" dir="2700000" algn="tl" rotWithShape="0">
                    <a:prstClr val="black"/>
                  </a:outerShdw>
                </a:effectLst>
                <a:latin typeface="+mn-lt"/>
              </a:rPr>
              <a:t>The Context Preceding the Olivet Discourse</a:t>
            </a:r>
          </a:p>
        </p:txBody>
      </p:sp>
      <p:sp>
        <p:nvSpPr>
          <p:cNvPr id="2" name="Content Placeholder 1">
            <a:extLst>
              <a:ext uri="{FF2B5EF4-FFF2-40B4-BE49-F238E27FC236}">
                <a16:creationId xmlns:a16="http://schemas.microsoft.com/office/drawing/2014/main" id="{5C8F2091-D597-0D67-5DD6-E67C2EB0F307}"/>
              </a:ext>
            </a:extLst>
          </p:cNvPr>
          <p:cNvSpPr>
            <a:spLocks noGrp="1"/>
          </p:cNvSpPr>
          <p:nvPr>
            <p:ph idx="1"/>
          </p:nvPr>
        </p:nvSpPr>
        <p:spPr>
          <a:xfrm>
            <a:off x="95245" y="826317"/>
            <a:ext cx="12001510" cy="6077823"/>
          </a:xfrm>
        </p:spPr>
        <p:txBody>
          <a:bodyPr>
            <a:normAutofit fontScale="92500" lnSpcReduction="20000"/>
          </a:bodyPr>
          <a:lstStyle/>
          <a:p>
            <a:r>
              <a:rPr lang="en-US" sz="3700" dirty="0">
                <a:solidFill>
                  <a:srgbClr val="F5F5F5"/>
                </a:solidFill>
                <a:effectLst>
                  <a:outerShdw blurRad="38100" dist="38100" dir="2700000" algn="tl" rotWithShape="0">
                    <a:prstClr val="black"/>
                  </a:outerShdw>
                </a:effectLst>
                <a:ea typeface="+mj-ea"/>
                <a:cs typeface="+mj-cs"/>
              </a:rPr>
              <a:t>In </a:t>
            </a:r>
            <a:r>
              <a:rPr lang="en-US" sz="3700" dirty="0">
                <a:solidFill>
                  <a:srgbClr val="FFD700"/>
                </a:solidFill>
                <a:effectLst>
                  <a:outerShdw blurRad="38100" dist="38100" dir="2700000" algn="tl" rotWithShape="0">
                    <a:prstClr val="black"/>
                  </a:outerShdw>
                </a:effectLst>
                <a:ea typeface="+mj-ea"/>
                <a:cs typeface="+mj-cs"/>
              </a:rPr>
              <a:t>Matthew 23</a:t>
            </a:r>
            <a:r>
              <a:rPr lang="en-US" sz="3700" dirty="0">
                <a:solidFill>
                  <a:srgbClr val="F5F5F5"/>
                </a:solidFill>
                <a:effectLst>
                  <a:outerShdw blurRad="38100" dist="38100" dir="2700000" algn="tl" rotWithShape="0">
                    <a:prstClr val="black"/>
                  </a:outerShdw>
                </a:effectLst>
                <a:ea typeface="+mj-ea"/>
                <a:cs typeface="+mj-cs"/>
              </a:rPr>
              <a:t>, Jesus explains why God's judgment on Israel (as will be described in the Olivet Discourse) has become inevitable:</a:t>
            </a:r>
            <a:endParaRPr lang="en-US" sz="3300" dirty="0">
              <a:solidFill>
                <a:srgbClr val="F5F5F5"/>
              </a:solidFill>
              <a:effectLst>
                <a:outerShdw blurRad="38100" dist="38100" dir="2700000" algn="tl" rotWithShape="0">
                  <a:prstClr val="black"/>
                </a:outerShdw>
              </a:effectLst>
              <a:ea typeface="+mj-ea"/>
              <a:cs typeface="+mj-cs"/>
            </a:endParaRPr>
          </a:p>
          <a:p>
            <a:pPr lvl="1"/>
            <a:r>
              <a:rPr lang="en-US" sz="2900" dirty="0">
                <a:solidFill>
                  <a:srgbClr val="99FFFF"/>
                </a:solidFill>
                <a:effectLst>
                  <a:outerShdw blurRad="38100" dist="38100" dir="2700000" algn="tl" rotWithShape="0">
                    <a:prstClr val="black"/>
                  </a:outerShdw>
                </a:effectLst>
                <a:ea typeface="+mj-ea"/>
                <a:cs typeface="+mj-cs"/>
              </a:rPr>
              <a:t>23:1–12</a:t>
            </a:r>
            <a:r>
              <a:rPr lang="en-US" sz="2900" dirty="0">
                <a:solidFill>
                  <a:srgbClr val="F5F5F5"/>
                </a:solidFill>
                <a:effectLst>
                  <a:outerShdw blurRad="38100" dist="38100" dir="2700000" algn="tl" rotWithShape="0">
                    <a:prstClr val="black"/>
                  </a:outerShdw>
                </a:effectLst>
                <a:ea typeface="+mj-ea"/>
                <a:cs typeface="+mj-cs"/>
              </a:rPr>
              <a:t> — Jesus warns the crowds that the scribes and Pharisees are hypocritical leaders: they teach God's Law but fail to practice it, burden the people with legalism, seek honor for themselves, and will ultimately be humbled.</a:t>
            </a:r>
          </a:p>
          <a:p>
            <a:pPr lvl="1"/>
            <a:r>
              <a:rPr lang="en-US" sz="2900" dirty="0">
                <a:solidFill>
                  <a:srgbClr val="99FFFF"/>
                </a:solidFill>
                <a:effectLst>
                  <a:outerShdw blurRad="38100" dist="38100" dir="2700000" algn="tl" rotWithShape="0">
                    <a:prstClr val="black"/>
                  </a:outerShdw>
                </a:effectLst>
                <a:ea typeface="+mj-ea"/>
                <a:cs typeface="+mj-cs"/>
              </a:rPr>
              <a:t>23:13–31</a:t>
            </a:r>
            <a:r>
              <a:rPr lang="en-US" sz="2900" dirty="0">
                <a:solidFill>
                  <a:srgbClr val="F5F5F5"/>
                </a:solidFill>
                <a:effectLst>
                  <a:outerShdw blurRad="38100" dist="38100" dir="2700000" algn="tl" rotWithShape="0">
                    <a:prstClr val="black"/>
                  </a:outerShdw>
                </a:effectLst>
                <a:ea typeface="+mj-ea"/>
                <a:cs typeface="+mj-cs"/>
              </a:rPr>
              <a:t> — Jesus pronounces seven woes against the scribes and Pharisees for shutting people out of the kingdom, producing false disciples, distorting God's Law, emphasizing outward religion while neglecting justice, mercy, and faithfulness, and continuing Israel's long history of rejecting God's prophets.</a:t>
            </a:r>
          </a:p>
          <a:p>
            <a:pPr lvl="1"/>
            <a:r>
              <a:rPr lang="en-US" sz="2900" dirty="0">
                <a:solidFill>
                  <a:srgbClr val="99FFFF"/>
                </a:solidFill>
                <a:effectLst>
                  <a:outerShdw blurRad="38100" dist="38100" dir="2700000" algn="tl" rotWithShape="0">
                    <a:prstClr val="black"/>
                  </a:outerShdw>
                </a:effectLst>
                <a:ea typeface="+mj-ea"/>
                <a:cs typeface="+mj-cs"/>
              </a:rPr>
              <a:t>23:32–36</a:t>
            </a:r>
            <a:r>
              <a:rPr lang="en-US" sz="2900" dirty="0">
                <a:solidFill>
                  <a:srgbClr val="F5F5F5"/>
                </a:solidFill>
                <a:effectLst>
                  <a:outerShdw blurRad="38100" dist="38100" dir="2700000" algn="tl" rotWithShape="0">
                    <a:prstClr val="black"/>
                  </a:outerShdw>
                </a:effectLst>
                <a:ea typeface="+mj-ea"/>
                <a:cs typeface="+mj-cs"/>
              </a:rPr>
              <a:t> — Jesus says Israel is about to fill up the measure of its fathers' sins by rejecting Him and persecuting His messengers. Jesus declares that the accumulated guilt of Israel's history will fall upon “</a:t>
            </a:r>
            <a:r>
              <a:rPr lang="en-US" sz="29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this generation</a:t>
            </a:r>
            <a:r>
              <a:rPr lang="en-US" sz="2900" dirty="0">
                <a:solidFill>
                  <a:srgbClr val="F5F5F5"/>
                </a:solidFill>
                <a:effectLst>
                  <a:outerShdw blurRad="38100" dist="38100" dir="2700000" algn="tl" rotWithShape="0">
                    <a:prstClr val="black"/>
                  </a:outerShdw>
                </a:effectLst>
                <a:ea typeface="+mj-ea"/>
                <a:cs typeface="+mj-cs"/>
              </a:rPr>
              <a:t>”.</a:t>
            </a:r>
          </a:p>
          <a:p>
            <a:pPr lvl="1"/>
            <a:r>
              <a:rPr lang="en-US" sz="2900" dirty="0">
                <a:solidFill>
                  <a:srgbClr val="99FFFF"/>
                </a:solidFill>
                <a:effectLst>
                  <a:outerShdw blurRad="38100" dist="38100" dir="2700000" algn="tl" rotWithShape="0">
                    <a:prstClr val="black"/>
                  </a:outerShdw>
                </a:effectLst>
                <a:ea typeface="+mj-ea"/>
                <a:cs typeface="+mj-cs"/>
              </a:rPr>
              <a:t>23:37–38</a:t>
            </a:r>
            <a:r>
              <a:rPr lang="en-US" sz="2900" dirty="0">
                <a:solidFill>
                  <a:srgbClr val="F5F5F5"/>
                </a:solidFill>
                <a:effectLst>
                  <a:outerShdw blurRad="38100" dist="38100" dir="2700000" algn="tl" rotWithShape="0">
                    <a:prstClr val="black"/>
                  </a:outerShdw>
                </a:effectLst>
                <a:ea typeface="+mj-ea"/>
                <a:cs typeface="+mj-cs"/>
              </a:rPr>
              <a:t> — Jesus laments Jerusalem's repeated rejection of God's prophets. He no longer refers to the temple “</a:t>
            </a:r>
            <a:r>
              <a:rPr lang="en-US" sz="2900" b="1" i="1" dirty="0">
                <a:solidFill>
                  <a:srgbClr val="A2FFB3"/>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my</a:t>
            </a:r>
            <a:r>
              <a:rPr lang="en-US" sz="29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 house</a:t>
            </a:r>
            <a:r>
              <a:rPr lang="en-US" sz="2900" dirty="0">
                <a:solidFill>
                  <a:srgbClr val="F5F5F5"/>
                </a:solidFill>
                <a:effectLst>
                  <a:outerShdw blurRad="38100" dist="38100" dir="2700000" algn="tl" rotWithShape="0">
                    <a:prstClr val="black"/>
                  </a:outerShdw>
                </a:effectLst>
                <a:ea typeface="+mj-ea"/>
                <a:cs typeface="+mj-cs"/>
              </a:rPr>
              <a:t>” but as “</a:t>
            </a:r>
            <a:r>
              <a:rPr lang="en-US" sz="2900" b="1" i="1" dirty="0">
                <a:solidFill>
                  <a:srgbClr val="A2FFB3"/>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your</a:t>
            </a:r>
            <a:r>
              <a:rPr lang="en-US" sz="29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 house</a:t>
            </a:r>
            <a:r>
              <a:rPr lang="en-US" sz="2900" dirty="0">
                <a:solidFill>
                  <a:srgbClr val="F5F5F5"/>
                </a:solidFill>
                <a:effectLst>
                  <a:outerShdw blurRad="38100" dist="38100" dir="2700000" algn="tl" rotWithShape="0">
                    <a:prstClr val="black"/>
                  </a:outerShdw>
                </a:effectLst>
                <a:ea typeface="+mj-ea"/>
                <a:cs typeface="+mj-cs"/>
              </a:rPr>
              <a:t>,” and he tells them it is left to them “</a:t>
            </a:r>
            <a:r>
              <a:rPr lang="en-US" sz="29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desolate</a:t>
            </a:r>
            <a:r>
              <a:rPr lang="en-US" sz="2900" dirty="0">
                <a:solidFill>
                  <a:srgbClr val="F5F5F5"/>
                </a:solidFill>
                <a:effectLst>
                  <a:outerShdw blurRad="38100" dist="38100" dir="2700000" algn="tl" rotWithShape="0">
                    <a:prstClr val="black"/>
                  </a:outerShdw>
                </a:effectLst>
                <a:ea typeface="+mj-ea"/>
                <a:cs typeface="+mj-cs"/>
              </a:rPr>
              <a:t>”, signaling God's abandonment of it.</a:t>
            </a:r>
          </a:p>
          <a:p>
            <a:pPr lvl="1"/>
            <a:r>
              <a:rPr lang="en-US" sz="2900" dirty="0">
                <a:solidFill>
                  <a:srgbClr val="99FFFF"/>
                </a:solidFill>
                <a:effectLst>
                  <a:outerShdw blurRad="38100" dist="38100" dir="2700000" algn="tl" rotWithShape="0">
                    <a:prstClr val="black"/>
                  </a:outerShdw>
                </a:effectLst>
                <a:ea typeface="+mj-ea"/>
                <a:cs typeface="+mj-cs"/>
              </a:rPr>
              <a:t>23:39</a:t>
            </a:r>
            <a:r>
              <a:rPr lang="en-US" sz="2900" dirty="0">
                <a:solidFill>
                  <a:srgbClr val="F5F5F5"/>
                </a:solidFill>
                <a:effectLst>
                  <a:outerShdw blurRad="38100" dist="38100" dir="2700000" algn="tl" rotWithShape="0">
                    <a:prstClr val="black"/>
                  </a:outerShdw>
                </a:effectLst>
                <a:ea typeface="+mj-ea"/>
                <a:cs typeface="+mj-cs"/>
              </a:rPr>
              <a:t> — Jesus announces that Jerusalem will not truly recognize Him again until it is compelled to acknowledge Him as the Messiah, introducing the judgment described in Matthew 24</a:t>
            </a:r>
          </a:p>
        </p:txBody>
      </p:sp>
    </p:spTree>
    <p:extLst>
      <p:ext uri="{BB962C8B-B14F-4D97-AF65-F5344CB8AC3E}">
        <p14:creationId xmlns:p14="http://schemas.microsoft.com/office/powerpoint/2010/main" val="16563608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4061458F-0439-9C16-A64B-5FD62B4B51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00E2B5D-A084-5157-3C44-FA83135C3693}"/>
              </a:ext>
            </a:extLst>
          </p:cNvPr>
          <p:cNvSpPr>
            <a:spLocks noGrp="1"/>
          </p:cNvSpPr>
          <p:nvPr>
            <p:ph type="title"/>
          </p:nvPr>
        </p:nvSpPr>
        <p:spPr>
          <a:xfrm>
            <a:off x="0" y="0"/>
            <a:ext cx="12192000" cy="868261"/>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Setup to the Olivet Discourse (24:1-3)</a:t>
            </a:r>
          </a:p>
        </p:txBody>
      </p:sp>
      <p:sp>
        <p:nvSpPr>
          <p:cNvPr id="5" name="Content Placeholder 4">
            <a:extLst>
              <a:ext uri="{FF2B5EF4-FFF2-40B4-BE49-F238E27FC236}">
                <a16:creationId xmlns:a16="http://schemas.microsoft.com/office/drawing/2014/main" id="{4536FD05-74DE-1E07-9E80-6C6813C5F3F5}"/>
              </a:ext>
            </a:extLst>
          </p:cNvPr>
          <p:cNvSpPr>
            <a:spLocks noGrp="1"/>
          </p:cNvSpPr>
          <p:nvPr>
            <p:ph idx="1"/>
          </p:nvPr>
        </p:nvSpPr>
        <p:spPr>
          <a:xfrm>
            <a:off x="323273" y="914400"/>
            <a:ext cx="11610109" cy="5943600"/>
          </a:xfrm>
        </p:spPr>
        <p:txBody>
          <a:bodyPr>
            <a:normAutofit/>
          </a:bodyPr>
          <a:lstStyle/>
          <a:p>
            <a:pPr marL="0" indent="0">
              <a:buNone/>
            </a:pP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24:1</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Jesus left the temple and was going away, when his disciples came to point out to him the buildings of the temple.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2</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But he answered them, “You see all these, do you not? Truly, I say to you, there will not be left here one stone upon another that will not be thrown down.” </a:t>
            </a:r>
            <a:r>
              <a:rPr lang="en-US" sz="3600" i="1" baseline="30000" dirty="0">
                <a:solidFill>
                  <a:srgbClr val="F5F5F5"/>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3</a:t>
            </a:r>
            <a:r>
              <a:rPr lang="en-US" sz="36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As he sat on the Mount of Olives, the disciples came to him privately, saying, “Tell us, when will these things be, and what will be the sign of your coming and of the close of the age?” </a:t>
            </a:r>
            <a:r>
              <a:rPr lang="en-US" sz="3600" dirty="0">
                <a:solidFill>
                  <a:srgbClr val="F5F5F5"/>
                </a:solidFill>
                <a:effectLst>
                  <a:outerShdw blurRad="38100" dist="38100" dir="27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p>
        </p:txBody>
      </p:sp>
    </p:spTree>
    <p:extLst>
      <p:ext uri="{BB962C8B-B14F-4D97-AF65-F5344CB8AC3E}">
        <p14:creationId xmlns:p14="http://schemas.microsoft.com/office/powerpoint/2010/main" val="19465135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6758DBB-FAF5-46EB-08F6-246C41E92E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C13A6C-4E9E-D1A9-F4FE-A0F2FB5C429E}"/>
              </a:ext>
            </a:extLst>
          </p:cNvPr>
          <p:cNvSpPr>
            <a:spLocks noGrp="1"/>
          </p:cNvSpPr>
          <p:nvPr>
            <p:ph type="title"/>
          </p:nvPr>
        </p:nvSpPr>
        <p:spPr>
          <a:xfrm>
            <a:off x="0" y="1"/>
            <a:ext cx="12226954" cy="725648"/>
          </a:xfrm>
        </p:spPr>
        <p:txBody>
          <a:bodyPr>
            <a:noAutofit/>
          </a:bodyPr>
          <a:lstStyle/>
          <a:p>
            <a:pPr algn="ctr"/>
            <a:r>
              <a:rPr lang="en-US" b="1" dirty="0">
                <a:solidFill>
                  <a:srgbClr val="F5F5F5"/>
                </a:solidFill>
                <a:effectLst>
                  <a:outerShdw blurRad="38100" dist="38100" dir="2700000" algn="ctr" rotWithShape="0">
                    <a:schemeClr val="tx1"/>
                  </a:outerShdw>
                </a:effectLst>
                <a:ea typeface="Tahoma" panose="020B0604030504040204" pitchFamily="34" charset="0"/>
                <a:cs typeface="Tahoma" panose="020B0604030504040204" pitchFamily="34" charset="0"/>
              </a:rPr>
              <a:t>The Setup to the Olivet Discourse (24:1-3)</a:t>
            </a:r>
            <a:endParaRPr lang="en-US" dirty="0">
              <a:solidFill>
                <a:srgbClr val="F5F5F5"/>
              </a:solidFill>
              <a:effectLst>
                <a:outerShdw blurRad="38100" dist="38100" dir="2700000" algn="tl" rotWithShape="0">
                  <a:prstClr val="black"/>
                </a:outerShdw>
              </a:effectLst>
              <a:latin typeface="+mn-lt"/>
            </a:endParaRPr>
          </a:p>
        </p:txBody>
      </p:sp>
      <p:sp>
        <p:nvSpPr>
          <p:cNvPr id="2" name="Content Placeholder 1">
            <a:extLst>
              <a:ext uri="{FF2B5EF4-FFF2-40B4-BE49-F238E27FC236}">
                <a16:creationId xmlns:a16="http://schemas.microsoft.com/office/drawing/2014/main" id="{9342FB3F-549A-30BC-636F-D6DF3F4A54E0}"/>
              </a:ext>
            </a:extLst>
          </p:cNvPr>
          <p:cNvSpPr>
            <a:spLocks noGrp="1"/>
          </p:cNvSpPr>
          <p:nvPr>
            <p:ph idx="1"/>
          </p:nvPr>
        </p:nvSpPr>
        <p:spPr>
          <a:xfrm>
            <a:off x="95245" y="826317"/>
            <a:ext cx="12001510" cy="6077823"/>
          </a:xfrm>
        </p:spPr>
        <p:txBody>
          <a:bodyPr>
            <a:normAutofit fontScale="77500" lnSpcReduction="20000"/>
          </a:bodyPr>
          <a:lstStyle/>
          <a:p>
            <a:r>
              <a:rPr lang="en-US" sz="3700" dirty="0">
                <a:solidFill>
                  <a:srgbClr val="F5F5F5"/>
                </a:solidFill>
                <a:effectLst>
                  <a:outerShdw blurRad="38100" dist="38100" dir="2700000" algn="tl" rotWithShape="0">
                    <a:prstClr val="black"/>
                  </a:outerShdw>
                </a:effectLst>
                <a:ea typeface="+mj-ea"/>
                <a:cs typeface="+mj-cs"/>
              </a:rPr>
              <a:t>In Matthew 24:1a, Jesus ceremoniously and permanently leaves the temple after declaring it “</a:t>
            </a:r>
            <a:r>
              <a:rPr lang="en-US" sz="3700" i="1" dirty="0">
                <a:solidFill>
                  <a:srgbClr val="99FFFF"/>
                </a:solidFill>
                <a:effectLst>
                  <a:outerShdw blurRad="38100" dist="38100" dir="2700000" algn="tl" rotWithShape="0">
                    <a:prstClr val="black"/>
                  </a:outerShdw>
                </a:effectLst>
                <a:latin typeface="Cambria" panose="02040503050406030204" pitchFamily="18" charset="0"/>
                <a:ea typeface="Cambria" panose="02040503050406030204" pitchFamily="18" charset="0"/>
                <a:cs typeface="+mj-cs"/>
              </a:rPr>
              <a:t>desolate</a:t>
            </a:r>
            <a:r>
              <a:rPr lang="en-US" sz="3700" dirty="0">
                <a:solidFill>
                  <a:srgbClr val="F5F5F5"/>
                </a:solidFill>
                <a:effectLst>
                  <a:outerShdw blurRad="38100" dist="38100" dir="2700000" algn="tl" rotWithShape="0">
                    <a:prstClr val="black"/>
                  </a:outerShdw>
                </a:effectLst>
                <a:ea typeface="+mj-ea"/>
                <a:cs typeface="+mj-cs"/>
              </a:rPr>
              <a:t>” (23:38), effectively ending His public ministry (23:39). </a:t>
            </a:r>
          </a:p>
          <a:p>
            <a:r>
              <a:rPr lang="en-US" sz="3700" dirty="0">
                <a:solidFill>
                  <a:srgbClr val="F5F5F5"/>
                </a:solidFill>
                <a:effectLst>
                  <a:outerShdw blurRad="38100" dist="38100" dir="2700000" algn="tl" rotWithShape="0">
                    <a:prstClr val="black"/>
                  </a:outerShdw>
                </a:effectLst>
                <a:ea typeface="+mj-ea"/>
                <a:cs typeface="+mj-cs"/>
              </a:rPr>
              <a:t>Many commentators view this as a reenactment of God forsaking the </a:t>
            </a:r>
            <a:r>
              <a:rPr lang="en-US" sz="3700" b="1" i="1" dirty="0">
                <a:solidFill>
                  <a:srgbClr val="F5F5F5"/>
                </a:solidFill>
                <a:effectLst>
                  <a:outerShdw blurRad="38100" dist="38100" dir="2700000" algn="tl" rotWithShape="0">
                    <a:prstClr val="black"/>
                  </a:outerShdw>
                </a:effectLst>
                <a:ea typeface="+mj-ea"/>
                <a:cs typeface="+mj-cs"/>
              </a:rPr>
              <a:t>first</a:t>
            </a:r>
            <a:r>
              <a:rPr lang="en-US" sz="3700" dirty="0">
                <a:solidFill>
                  <a:srgbClr val="F5F5F5"/>
                </a:solidFill>
                <a:effectLst>
                  <a:outerShdw blurRad="38100" dist="38100" dir="2700000" algn="tl" rotWithShape="0">
                    <a:prstClr val="black"/>
                  </a:outerShdw>
                </a:effectLst>
                <a:ea typeface="+mj-ea"/>
                <a:cs typeface="+mj-cs"/>
              </a:rPr>
              <a:t> temple in Ezekiel 11:23, where the glory of the Lord stood over the mountain east of the city (the Mount of Olives; Zech 14:4). </a:t>
            </a:r>
          </a:p>
          <a:p>
            <a:r>
              <a:rPr lang="en-US" sz="3700" dirty="0">
                <a:solidFill>
                  <a:srgbClr val="F5F5F5"/>
                </a:solidFill>
                <a:effectLst>
                  <a:outerShdw blurRad="38100" dist="38100" dir="2700000" algn="tl" rotWithShape="0">
                    <a:prstClr val="black"/>
                  </a:outerShdw>
                </a:effectLst>
                <a:ea typeface="+mj-ea"/>
                <a:cs typeface="+mj-cs"/>
              </a:rPr>
              <a:t>Jesus now travels there (Matt 24:3) to deliver His sermon on the temple's destruction (24:2) and desolation (24:15).</a:t>
            </a:r>
          </a:p>
          <a:p>
            <a:r>
              <a:rPr lang="en-US" sz="3700" dirty="0">
                <a:solidFill>
                  <a:srgbClr val="F5F5F5"/>
                </a:solidFill>
                <a:effectLst>
                  <a:outerShdw blurRad="38100" dist="38100" dir="2700000" algn="tl" rotWithShape="0">
                    <a:prstClr val="black"/>
                  </a:outerShdw>
                </a:effectLst>
                <a:ea typeface="+mj-ea"/>
                <a:cs typeface="+mj-cs"/>
              </a:rPr>
              <a:t>When the disciples point out the temple buildings (Matt 24:1b), they appear surprised by Jesus' rejection of it. </a:t>
            </a:r>
          </a:p>
          <a:p>
            <a:r>
              <a:rPr lang="en-US" sz="3700" dirty="0">
                <a:solidFill>
                  <a:srgbClr val="F5F5F5"/>
                </a:solidFill>
                <a:effectLst>
                  <a:outerShdw blurRad="38100" dist="38100" dir="2700000" algn="tl" rotWithShape="0">
                    <a:prstClr val="black"/>
                  </a:outerShdw>
                </a:effectLst>
                <a:ea typeface="+mj-ea"/>
                <a:cs typeface="+mj-cs"/>
              </a:rPr>
              <a:t>Mark 13:1 shows that the disciples were </a:t>
            </a:r>
            <a:r>
              <a:rPr lang="en-US" sz="3700" b="1" i="1" dirty="0">
                <a:solidFill>
                  <a:srgbClr val="F5F5F5"/>
                </a:solidFill>
                <a:effectLst>
                  <a:outerShdw blurRad="38100" dist="38100" dir="2700000" algn="tl" rotWithShape="0">
                    <a:prstClr val="black"/>
                  </a:outerShdw>
                </a:effectLst>
                <a:ea typeface="+mj-ea"/>
                <a:cs typeface="+mj-cs"/>
              </a:rPr>
              <a:t>marveling</a:t>
            </a:r>
            <a:r>
              <a:rPr lang="en-US" sz="3700" dirty="0">
                <a:solidFill>
                  <a:srgbClr val="F5F5F5"/>
                </a:solidFill>
                <a:effectLst>
                  <a:outerShdw blurRad="38100" dist="38100" dir="2700000" algn="tl" rotWithShape="0">
                    <a:prstClr val="black"/>
                  </a:outerShdw>
                </a:effectLst>
                <a:ea typeface="+mj-ea"/>
                <a:cs typeface="+mj-cs"/>
              </a:rPr>
              <a:t> at its structure: “</a:t>
            </a:r>
            <a:r>
              <a:rPr lang="en-US" sz="4000" i="1" dirty="0">
                <a:solidFill>
                  <a:srgbClr val="99FFFF"/>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Look, Teacher, what wonderful stones and what wonderful buildings!</a:t>
            </a:r>
            <a:r>
              <a:rPr lang="en-US" sz="3700" dirty="0">
                <a:solidFill>
                  <a:srgbClr val="F5F5F5"/>
                </a:solidFill>
                <a:effectLst>
                  <a:outerShdw blurRad="38100" dist="38100" dir="2700000" algn="tl" rotWithShape="0">
                    <a:prstClr val="black"/>
                  </a:outerShdw>
                </a:effectLst>
                <a:ea typeface="+mj-ea"/>
                <a:cs typeface="+mj-cs"/>
              </a:rPr>
              <a:t>” </a:t>
            </a:r>
          </a:p>
          <a:p>
            <a:r>
              <a:rPr lang="en-US" sz="3700" dirty="0">
                <a:solidFill>
                  <a:srgbClr val="F5F5F5"/>
                </a:solidFill>
                <a:effectLst>
                  <a:outerShdw blurRad="38100" dist="38100" dir="2700000" algn="tl" rotWithShape="0">
                    <a:prstClr val="black"/>
                  </a:outerShdw>
                </a:effectLst>
                <a:ea typeface="+mj-ea"/>
                <a:cs typeface="+mj-cs"/>
              </a:rPr>
              <a:t>Historically, writings from Tacitus (Hist 5:8), Josephus (Ant 15:11:3, 5; J.W. 5:5:6, 6:4:8), and Philo (Spec. Laws 1:13–14; Embassy 29–30) confirm the first-century Herodian temple was breathtaking and widely considered to be indestructible.  </a:t>
            </a:r>
          </a:p>
          <a:p>
            <a:endParaRPr lang="en-US" sz="3300" dirty="0">
              <a:solidFill>
                <a:srgbClr val="F5F5F5"/>
              </a:solidFill>
              <a:effectLst>
                <a:outerShdw blurRad="38100" dist="38100" dir="2700000" algn="tl" rotWithShape="0">
                  <a:prstClr val="black"/>
                </a:outerShdw>
              </a:effectLst>
              <a:ea typeface="+mj-ea"/>
              <a:cs typeface="+mj-cs"/>
            </a:endParaRPr>
          </a:p>
        </p:txBody>
      </p:sp>
    </p:spTree>
    <p:extLst>
      <p:ext uri="{BB962C8B-B14F-4D97-AF65-F5344CB8AC3E}">
        <p14:creationId xmlns:p14="http://schemas.microsoft.com/office/powerpoint/2010/main" val="745293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92544</TotalTime>
  <Words>4995</Words>
  <Application>Microsoft Office PowerPoint</Application>
  <PresentationFormat>Widescreen</PresentationFormat>
  <Paragraphs>194</Paragraphs>
  <Slides>30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Calibri Light</vt:lpstr>
      <vt:lpstr>Cambria</vt:lpstr>
      <vt:lpstr>Garamond</vt:lpstr>
      <vt:lpstr>Tahoma</vt:lpstr>
      <vt:lpstr>Office Theme</vt:lpstr>
      <vt:lpstr>1_Office Theme</vt:lpstr>
      <vt:lpstr>Jesus’ Olivet Discourse</vt:lpstr>
      <vt:lpstr>Introduction to the Olivet Discourse</vt:lpstr>
      <vt:lpstr>Introduction to the Olivet Discourse</vt:lpstr>
      <vt:lpstr>Introduction to the Olivet Discourse</vt:lpstr>
      <vt:lpstr>Introduction to the Olivet Discourse</vt:lpstr>
      <vt:lpstr>The Context Preceding the Olivet Discourse</vt:lpstr>
      <vt:lpstr>The Context Preceding the Olivet Discourse</vt:lpstr>
      <vt:lpstr>The Setup to the Olivet Discourse (24:1-3)</vt:lpstr>
      <vt:lpstr>The Setup to the Olivet Discourse (24:1-3)</vt:lpstr>
      <vt:lpstr>The Setup to the Olivet Discourse (24:1-3)</vt:lpstr>
      <vt:lpstr>The Setup to the Olivet Discourse (24:1-3)</vt:lpstr>
      <vt:lpstr>The Setup to the Olivet Discourse (24:1-3)</vt:lpstr>
      <vt:lpstr>The Setup to the Olivet Discourse (24:1-3)</vt:lpstr>
      <vt:lpstr>The Interpretive Key to Jesus’ Answer (24:34-35)</vt:lpstr>
      <vt:lpstr>The Interpretive Key to Jesus’ Answer (24:34-35)</vt:lpstr>
      <vt:lpstr>The Interpretive Key to Jesus’ Answer (24:34-35)</vt:lpstr>
      <vt:lpstr>The Interpretive Key to Jesus’ Answer (24:34-35)</vt:lpstr>
      <vt:lpstr>The Beginning of Birth Pains (24:4-8)</vt:lpstr>
      <vt:lpstr>The Beginning of Birth Pains (24:4-8)</vt:lpstr>
      <vt:lpstr>The Beginning of Birth Pains (24:4-8)</vt:lpstr>
      <vt:lpstr>The Beginning of Birth Pains (24:4-8)</vt:lpstr>
      <vt:lpstr>The Beginning of Birth Pains (24:4-8)</vt:lpstr>
      <vt:lpstr>The Beginning of Birth Pains (24:4-8)</vt:lpstr>
      <vt:lpstr>Persecution Predicted (24:9-14)</vt:lpstr>
      <vt:lpstr>Persecution Predicted (24:9-14)</vt:lpstr>
      <vt:lpstr>Persecution Predicted (24:9-14)</vt:lpstr>
      <vt:lpstr>Persecution Predicted (24:9-14)</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734</cp:revision>
  <cp:lastPrinted>2026-07-05T14:12:58Z</cp:lastPrinted>
  <dcterms:created xsi:type="dcterms:W3CDTF">2026-02-17T02:36:22Z</dcterms:created>
  <dcterms:modified xsi:type="dcterms:W3CDTF">2026-07-05T14:20:41Z</dcterms:modified>
</cp:coreProperties>
</file>