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710" r:id="rId3"/>
    <p:sldId id="711" r:id="rId4"/>
    <p:sldId id="712" r:id="rId5"/>
    <p:sldId id="716" r:id="rId6"/>
    <p:sldId id="714" r:id="rId7"/>
    <p:sldId id="713" r:id="rId8"/>
    <p:sldId id="715" r:id="rId9"/>
    <p:sldId id="718" r:id="rId10"/>
    <p:sldId id="717" r:id="rId11"/>
    <p:sldId id="719" r:id="rId12"/>
    <p:sldId id="720" r:id="rId13"/>
    <p:sldId id="721" r:id="rId14"/>
    <p:sldId id="723"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39"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99FFFF"/>
    <a:srgbClr val="FFD700"/>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60"/>
  </p:normalViewPr>
  <p:slideViewPr>
    <p:cSldViewPr snapToGrid="0">
      <p:cViewPr varScale="1">
        <p:scale>
          <a:sx n="104" d="100"/>
          <a:sy n="104" d="100"/>
        </p:scale>
        <p:origin x="6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7/14/2026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7/14/2026 10:00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7/14/2026 10:00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7/14/2026 10:00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7/14/2026 10:00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7/14/2026 10:00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7/14/2026 10:00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7/14/2026 10:00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7/14/2026 10:00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7/14/2026 10:00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7/14/2026 10:00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7/14/2026 10:00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7/14/2026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7/14/2026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7/14/2026 10:00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urifiedbyfait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84B8912-DB18-6893-E04B-7C49717CC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5BACB-8862-4117-6D75-580CA84003DE}"/>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Jesus’ Olivet Discourse</a:t>
            </a:r>
            <a:endPar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endParaRPr>
          </a:p>
        </p:txBody>
      </p:sp>
      <p:sp>
        <p:nvSpPr>
          <p:cNvPr id="3" name="Subtitle 2">
            <a:extLst>
              <a:ext uri="{FF2B5EF4-FFF2-40B4-BE49-F238E27FC236}">
                <a16:creationId xmlns:a16="http://schemas.microsoft.com/office/drawing/2014/main" id="{442D6F27-BA34-3C7D-5917-25ACB9BC6BAE}"/>
              </a:ext>
            </a:extLst>
          </p:cNvPr>
          <p:cNvSpPr>
            <a:spLocks noGrp="1"/>
          </p:cNvSpPr>
          <p:nvPr>
            <p:ph type="subTitle" idx="1"/>
          </p:nvPr>
        </p:nvSpPr>
        <p:spPr>
          <a:xfrm>
            <a:off x="2" y="5552272"/>
            <a:ext cx="11987347" cy="824754"/>
          </a:xfrm>
        </p:spPr>
        <p:txBody>
          <a:bodyPr>
            <a:normAutofit/>
          </a:bodyPr>
          <a:lstStyle/>
          <a:p>
            <a:r>
              <a:rPr lang="en-US" i="1" dirty="0">
                <a:solidFill>
                  <a:srgbClr val="00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“Truly, I say to you, this generation will not pass away until all these things take place. Heaven and earth will pass away, but my words will not pass away.”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(Mat 24:34-35)</a:t>
            </a:r>
          </a:p>
        </p:txBody>
      </p:sp>
      <p:sp>
        <p:nvSpPr>
          <p:cNvPr id="7" name="TextBox 6">
            <a:extLst>
              <a:ext uri="{FF2B5EF4-FFF2-40B4-BE49-F238E27FC236}">
                <a16:creationId xmlns:a16="http://schemas.microsoft.com/office/drawing/2014/main" id="{CC4E6160-2272-5CAE-6A24-DA52154D7B5E}"/>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C832806-A28B-2C30-A7D7-AB4B417344EF}"/>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3924E40-8977-CC00-54C2-0132F8F00439}"/>
              </a:ext>
            </a:extLst>
          </p:cNvPr>
          <p:cNvPicPr>
            <a:picLocks noChangeAspect="1"/>
          </p:cNvPicPr>
          <p:nvPr/>
        </p:nvPicPr>
        <p:blipFill>
          <a:blip r:embed="rId3"/>
          <a:stretch>
            <a:fillRect/>
          </a:stretch>
        </p:blipFill>
        <p:spPr>
          <a:xfrm>
            <a:off x="2073067" y="391986"/>
            <a:ext cx="8045863" cy="4362674"/>
          </a:xfrm>
          <a:prstGeom prst="rect">
            <a:avLst/>
          </a:prstGeom>
        </p:spPr>
      </p:pic>
    </p:spTree>
    <p:extLst>
      <p:ext uri="{BB962C8B-B14F-4D97-AF65-F5344CB8AC3E}">
        <p14:creationId xmlns:p14="http://schemas.microsoft.com/office/powerpoint/2010/main" val="540820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4F04CDC-DAFE-8A8C-F9D2-34EC31C9C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A8CE2E-74ED-2B5C-EA23-BD4E995BE9DD}"/>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Great Tribulation (24:21-22)</a:t>
            </a:r>
          </a:p>
        </p:txBody>
      </p:sp>
      <p:sp>
        <p:nvSpPr>
          <p:cNvPr id="5" name="Content Placeholder 4">
            <a:extLst>
              <a:ext uri="{FF2B5EF4-FFF2-40B4-BE49-F238E27FC236}">
                <a16:creationId xmlns:a16="http://schemas.microsoft.com/office/drawing/2014/main" id="{776D2A58-DF5F-7B2B-A9C3-F98EC002CA04}"/>
              </a:ext>
            </a:extLst>
          </p:cNvPr>
          <p:cNvSpPr>
            <a:spLocks noGrp="1"/>
          </p:cNvSpPr>
          <p:nvPr>
            <p:ph idx="1"/>
          </p:nvPr>
        </p:nvSpPr>
        <p:spPr>
          <a:xfrm>
            <a:off x="323273" y="1021976"/>
            <a:ext cx="11610109" cy="5836024"/>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24:21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then there will be great tribulation, such as has not been from the beginning of the world until now, no, and never will be.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if those days had not been cut short, no human being would be saved. But for the sake of the elect those days will be cut short.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923374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F2CC99F-C887-1E63-90BF-DA6FB114F7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ED8901-FC85-467C-1433-C64DBFF99DCF}"/>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Great Tribulation (24:21-22)</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04E130A0-AA06-36AB-DDB7-9B7102F31F08}"/>
              </a:ext>
            </a:extLst>
          </p:cNvPr>
          <p:cNvSpPr>
            <a:spLocks noGrp="1"/>
          </p:cNvSpPr>
          <p:nvPr>
            <p:ph idx="1"/>
          </p:nvPr>
        </p:nvSpPr>
        <p:spPr>
          <a:xfrm>
            <a:off x="165847" y="725649"/>
            <a:ext cx="11761694" cy="6149132"/>
          </a:xfrm>
        </p:spPr>
        <p:txBody>
          <a:bodyPr>
            <a:normAutofit fontScale="85000" lnSpcReduction="20000"/>
          </a:bodyPr>
          <a:lstStyle/>
          <a:p>
            <a:r>
              <a:rPr lang="en-US" sz="3600" dirty="0">
                <a:solidFill>
                  <a:srgbClr val="F5F5F5"/>
                </a:solidFill>
                <a:effectLst>
                  <a:outerShdw blurRad="38100" dist="38100" dir="2700000" algn="tl" rotWithShape="0">
                    <a:prstClr val="black"/>
                  </a:outerShdw>
                </a:effectLst>
                <a:ea typeface="+mj-ea"/>
                <a:cs typeface="+mj-cs"/>
              </a:rPr>
              <a:t>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great tribulation</a:t>
            </a:r>
            <a:r>
              <a:rPr lang="en-US" sz="3600" dirty="0">
                <a:solidFill>
                  <a:srgbClr val="F5F5F5"/>
                </a:solidFill>
                <a:effectLst>
                  <a:outerShdw blurRad="38100" dist="38100" dir="2700000" algn="tl" rotWithShape="0">
                    <a:prstClr val="black"/>
                  </a:outerShdw>
                </a:effectLst>
                <a:ea typeface="+mj-ea"/>
                <a:cs typeface="+mj-cs"/>
              </a:rPr>
              <a:t>” described in Matthew 24:21–22 was not a global, end-times catastrophe, but a local, historical event fulfilled during the destruction of Jerusalem and the temple in A.D. 70.</a:t>
            </a:r>
          </a:p>
          <a:p>
            <a:r>
              <a:rPr lang="en-US" sz="3600" dirty="0">
                <a:solidFill>
                  <a:srgbClr val="F5F5F5"/>
                </a:solidFill>
                <a:effectLst>
                  <a:outerShdw blurRad="38100" dist="38100" dir="2700000" algn="tl" rotWithShape="0">
                    <a:prstClr val="black"/>
                  </a:outerShdw>
                </a:effectLst>
                <a:ea typeface="+mj-ea"/>
                <a:cs typeface="+mj-cs"/>
              </a:rPr>
              <a:t>We know this to be the case because of the:</a:t>
            </a:r>
          </a:p>
          <a:p>
            <a:pPr lvl="1"/>
            <a:r>
              <a:rPr lang="en-US" sz="3200" dirty="0">
                <a:solidFill>
                  <a:srgbClr val="F5F5F5"/>
                </a:solidFill>
                <a:effectLst>
                  <a:outerShdw blurRad="38100" dist="38100" dir="2700000" algn="tl" rotWithShape="0">
                    <a:prstClr val="black"/>
                  </a:outerShdw>
                </a:effectLst>
                <a:ea typeface="+mj-ea"/>
                <a:cs typeface="+mj-cs"/>
              </a:rPr>
              <a:t>Explicit timeline given by Jesus in Matthew 24:34, which declares that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this generation</a:t>
            </a:r>
            <a:r>
              <a:rPr lang="en-US" sz="3200" dirty="0">
                <a:solidFill>
                  <a:srgbClr val="F5F5F5"/>
                </a:solidFill>
                <a:effectLst>
                  <a:outerShdw blurRad="38100" dist="38100" dir="2700000" algn="tl" rotWithShape="0">
                    <a:prstClr val="black"/>
                  </a:outerShdw>
                </a:effectLst>
                <a:ea typeface="+mj-ea"/>
                <a:cs typeface="+mj-cs"/>
              </a:rPr>
              <a:t>” would not pass away until all these things occurred. </a:t>
            </a:r>
          </a:p>
          <a:p>
            <a:pPr lvl="1"/>
            <a:r>
              <a:rPr lang="en-US" sz="3200" dirty="0">
                <a:solidFill>
                  <a:srgbClr val="F5F5F5"/>
                </a:solidFill>
                <a:effectLst>
                  <a:outerShdw blurRad="38100" dist="38100" dir="2700000" algn="tl" rotWithShape="0">
                    <a:prstClr val="black"/>
                  </a:outerShdw>
                </a:effectLst>
                <a:ea typeface="+mj-ea"/>
                <a:cs typeface="+mj-cs"/>
              </a:rPr>
              <a:t>Immediate context which describes local, first-century Judean circumstances, such as fleeing to nearby mountains, flat-roofed houses, and Sabbath travel restrictions (24:16-20).</a:t>
            </a:r>
          </a:p>
          <a:p>
            <a:r>
              <a:rPr lang="en-US" sz="3600" dirty="0">
                <a:solidFill>
                  <a:srgbClr val="F5F5F5"/>
                </a:solidFill>
                <a:effectLst>
                  <a:outerShdw blurRad="38100" dist="38100" dir="2700000" algn="tl" rotWithShape="0">
                    <a:prstClr val="black"/>
                  </a:outerShdw>
                </a:effectLst>
                <a:ea typeface="+mj-ea"/>
                <a:cs typeface="+mj-cs"/>
              </a:rPr>
              <a:t>Futurists often point to the hyperbolic language used of 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great tribulation, such as has not been from the beginning of the world until now, no, and never will be</a:t>
            </a:r>
            <a:r>
              <a:rPr lang="en-US" sz="3600" dirty="0">
                <a:solidFill>
                  <a:srgbClr val="F5F5F5"/>
                </a:solidFill>
                <a:effectLst>
                  <a:outerShdw blurRad="38100" dist="38100" dir="2700000" algn="tl" rotWithShape="0">
                    <a:prstClr val="black"/>
                  </a:outerShdw>
                </a:effectLst>
                <a:ea typeface="+mj-ea"/>
                <a:cs typeface="+mj-cs"/>
              </a:rPr>
              <a:t>” and argue that such strong language </a:t>
            </a:r>
            <a:r>
              <a:rPr lang="en-US" sz="3600" b="1" i="1" dirty="0">
                <a:solidFill>
                  <a:srgbClr val="F5F5F5"/>
                </a:solidFill>
                <a:effectLst>
                  <a:outerShdw blurRad="38100" dist="38100" dir="2700000" algn="tl" rotWithShape="0">
                    <a:prstClr val="black"/>
                  </a:outerShdw>
                </a:effectLst>
                <a:ea typeface="+mj-ea"/>
                <a:cs typeface="+mj-cs"/>
              </a:rPr>
              <a:t>has</a:t>
            </a:r>
            <a:r>
              <a:rPr lang="en-US" sz="3600" dirty="0">
                <a:solidFill>
                  <a:srgbClr val="F5F5F5"/>
                </a:solidFill>
                <a:effectLst>
                  <a:outerShdw blurRad="38100" dist="38100" dir="2700000" algn="tl" rotWithShape="0">
                    <a:prstClr val="black"/>
                  </a:outerShdw>
                </a:effectLst>
                <a:ea typeface="+mj-ea"/>
                <a:cs typeface="+mj-cs"/>
              </a:rPr>
              <a:t> to be referring to some horrible tribulation at the end of the world that we’ve never seen.</a:t>
            </a:r>
          </a:p>
          <a:p>
            <a:r>
              <a:rPr lang="en-US" sz="3600" dirty="0">
                <a:solidFill>
                  <a:srgbClr val="F5F5F5"/>
                </a:solidFill>
                <a:effectLst>
                  <a:outerShdw blurRad="38100" dist="38100" dir="2700000" algn="tl" rotWithShape="0">
                    <a:prstClr val="black"/>
                  </a:outerShdw>
                </a:effectLst>
              </a:rPr>
              <a:t>In making this argument the futurists overlook the fact that scripture </a:t>
            </a:r>
            <a:r>
              <a:rPr lang="en-US" sz="3600" b="1" i="1" dirty="0">
                <a:solidFill>
                  <a:srgbClr val="F5F5F5"/>
                </a:solidFill>
                <a:effectLst>
                  <a:outerShdw blurRad="38100" dist="38100" dir="2700000" algn="tl" rotWithShape="0">
                    <a:prstClr val="black"/>
                  </a:outerShdw>
                </a:effectLst>
              </a:rPr>
              <a:t>frequently</a:t>
            </a:r>
            <a:r>
              <a:rPr lang="en-US" sz="3600" dirty="0">
                <a:solidFill>
                  <a:srgbClr val="F5F5F5"/>
                </a:solidFill>
                <a:effectLst>
                  <a:outerShdw blurRad="38100" dist="38100" dir="2700000" algn="tl" rotWithShape="0">
                    <a:prstClr val="black"/>
                  </a:outerShdw>
                </a:effectLst>
              </a:rPr>
              <a:t> uses this kind of hyperbolic language to describe judgments of God that we </a:t>
            </a:r>
            <a:r>
              <a:rPr lang="en-US" sz="3600" b="1" i="1" dirty="0">
                <a:solidFill>
                  <a:srgbClr val="F5F5F5"/>
                </a:solidFill>
                <a:effectLst>
                  <a:outerShdw blurRad="38100" dist="38100" dir="2700000" algn="tl" rotWithShape="0">
                    <a:prstClr val="black"/>
                  </a:outerShdw>
                </a:effectLst>
              </a:rPr>
              <a:t>know</a:t>
            </a:r>
            <a:r>
              <a:rPr lang="en-US" sz="3600" dirty="0">
                <a:solidFill>
                  <a:srgbClr val="F5F5F5"/>
                </a:solidFill>
                <a:effectLst>
                  <a:outerShdw blurRad="38100" dist="38100" dir="2700000" algn="tl" rotWithShape="0">
                    <a:prstClr val="black"/>
                  </a:outerShdw>
                </a:effectLst>
              </a:rPr>
              <a:t> have occurred in the past.</a:t>
            </a:r>
            <a:endParaRPr lang="en-US" sz="3600" dirty="0">
              <a:solidFill>
                <a:srgbClr val="F5F5F5"/>
              </a:solidFill>
              <a:effectLst>
                <a:outerShdw blurRad="38100" dist="38100" dir="2700000" algn="tl" rotWithShape="0">
                  <a:prstClr val="black"/>
                </a:outerShdw>
              </a:effectLst>
              <a:ea typeface="+mj-ea"/>
              <a:cs typeface="+mj-cs"/>
            </a:endParaRPr>
          </a:p>
          <a:p>
            <a:pPr lvl="2"/>
            <a:endParaRPr lang="en-US" sz="28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3666129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62DCB98-D61B-5D60-FAFD-073F17EC6D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0A6EEF-80D4-0EA8-5AB7-8BFAD41CCCC2}"/>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Great Tribulation (24:21-22)</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FBF8C660-81F4-7653-174E-B3C4912C86C5}"/>
              </a:ext>
            </a:extLst>
          </p:cNvPr>
          <p:cNvSpPr>
            <a:spLocks noGrp="1"/>
          </p:cNvSpPr>
          <p:nvPr>
            <p:ph idx="1"/>
          </p:nvPr>
        </p:nvSpPr>
        <p:spPr>
          <a:xfrm>
            <a:off x="637563" y="725649"/>
            <a:ext cx="11081857" cy="6224632"/>
          </a:xfrm>
        </p:spPr>
        <p:txBody>
          <a:bodyPr>
            <a:normAutofit fontScale="77500" lnSpcReduction="20000"/>
          </a:bodyPr>
          <a:lstStyle/>
          <a:p>
            <a:r>
              <a:rPr lang="en-US" sz="3600" dirty="0">
                <a:solidFill>
                  <a:srgbClr val="F5F5F5"/>
                </a:solidFill>
                <a:effectLst>
                  <a:outerShdw blurRad="38100" dist="38100" dir="2700000" algn="tl" rotWithShape="0">
                    <a:prstClr val="black"/>
                  </a:outerShdw>
                </a:effectLst>
                <a:ea typeface="+mj-ea"/>
                <a:cs typeface="+mj-cs"/>
              </a:rPr>
              <a:t>For example, concerning the Egyptian plague of the firstborn we read: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There shall be a great cry throughout all the land of Egypt, </a:t>
            </a:r>
            <a:r>
              <a:rPr lang="en-US" sz="36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such as there has never been, nor ever will be again</a:t>
            </a:r>
            <a:r>
              <a:rPr lang="en-US" sz="3600" dirty="0">
                <a:solidFill>
                  <a:srgbClr val="F5F5F5"/>
                </a:solidFill>
                <a:effectLst>
                  <a:outerShdw blurRad="38100" dist="38100" dir="2700000" algn="tl" rotWithShape="0">
                    <a:prstClr val="black"/>
                  </a:outerShdw>
                </a:effectLst>
                <a:ea typeface="+mj-ea"/>
                <a:cs typeface="+mj-cs"/>
              </a:rPr>
              <a:t>”. (Exo 11:6)</a:t>
            </a:r>
          </a:p>
          <a:p>
            <a:r>
              <a:rPr lang="en-US" sz="3600" dirty="0">
                <a:solidFill>
                  <a:srgbClr val="F5F5F5"/>
                </a:solidFill>
                <a:effectLst>
                  <a:outerShdw blurRad="38100" dist="38100" dir="2700000" algn="tl" rotWithShape="0">
                    <a:prstClr val="black"/>
                  </a:outerShdw>
                </a:effectLst>
                <a:ea typeface="+mj-ea"/>
                <a:cs typeface="+mj-cs"/>
              </a:rPr>
              <a:t>Concerning the Babylonian captivity of Jerusalem we read: </a:t>
            </a:r>
          </a:p>
          <a:p>
            <a:pPr lvl="1"/>
            <a:r>
              <a:rPr lang="en-US" sz="3200" dirty="0">
                <a:solidFill>
                  <a:srgbClr val="F5F5F5"/>
                </a:solidFill>
                <a:effectLst>
                  <a:outerShdw blurRad="38100" dist="38100" dir="2700000" algn="tl" rotWithShape="0">
                    <a:prstClr val="black"/>
                  </a:outerShdw>
                </a:effectLst>
                <a:ea typeface="+mj-ea"/>
                <a:cs typeface="+mj-cs"/>
              </a:rPr>
              <a:t>“</a:t>
            </a:r>
            <a:r>
              <a:rPr lang="en-US" sz="31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And because of all your abominations I will do with you </a:t>
            </a:r>
            <a:r>
              <a:rPr lang="en-US" sz="31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what I have never yet done, and the like of which I will never do again</a:t>
            </a:r>
            <a:r>
              <a:rPr lang="en-US" sz="3200" dirty="0">
                <a:solidFill>
                  <a:srgbClr val="F5F5F5"/>
                </a:solidFill>
                <a:effectLst>
                  <a:outerShdw blurRad="38100" dist="38100" dir="2700000" algn="tl" rotWithShape="0">
                    <a:prstClr val="black"/>
                  </a:outerShdw>
                </a:effectLst>
                <a:ea typeface="+mj-ea"/>
                <a:cs typeface="+mj-cs"/>
              </a:rPr>
              <a:t>.”  (Ezekiel 5:9)</a:t>
            </a:r>
          </a:p>
          <a:p>
            <a:pPr lvl="1"/>
            <a:r>
              <a:rPr lang="en-US" sz="3200" dirty="0">
                <a:solidFill>
                  <a:srgbClr val="F5F5F5"/>
                </a:solidFill>
                <a:effectLst>
                  <a:outerShdw blurRad="38100" dist="38100" dir="2700000" algn="tl" rotWithShape="0">
                    <a:prstClr val="black"/>
                  </a:outerShdw>
                </a:effectLst>
                <a:ea typeface="+mj-ea"/>
                <a:cs typeface="+mj-cs"/>
              </a:rPr>
              <a:t>“</a:t>
            </a:r>
            <a:r>
              <a:rPr lang="en-US" sz="31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For under the whole heaven there </a:t>
            </a:r>
            <a:r>
              <a:rPr lang="en-US" sz="31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has not been done anything like what has been done against Jerusalem</a:t>
            </a:r>
            <a:r>
              <a:rPr lang="en-US" sz="31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a:t>
            </a:r>
            <a:r>
              <a:rPr lang="en-US" sz="3200" dirty="0">
                <a:solidFill>
                  <a:srgbClr val="F5F5F5"/>
                </a:solidFill>
                <a:effectLst>
                  <a:outerShdw blurRad="38100" dist="38100" dir="2700000" algn="tl" rotWithShape="0">
                    <a:prstClr val="black"/>
                  </a:outerShdw>
                </a:effectLst>
                <a:ea typeface="+mj-ea"/>
                <a:cs typeface="+mj-cs"/>
              </a:rPr>
              <a:t>” (Dan 9:12)</a:t>
            </a:r>
          </a:p>
          <a:p>
            <a:r>
              <a:rPr lang="en-US" sz="3600" dirty="0">
                <a:solidFill>
                  <a:srgbClr val="F5F5F5"/>
                </a:solidFill>
                <a:effectLst>
                  <a:outerShdw blurRad="38100" dist="38100" dir="2700000" algn="tl" rotWithShape="0">
                    <a:prstClr val="black"/>
                  </a:outerShdw>
                </a:effectLst>
                <a:ea typeface="+mj-ea"/>
                <a:cs typeface="+mj-cs"/>
              </a:rPr>
              <a:t>The point of this kind of language is that the destruction will be severe, excruciating and unique.</a:t>
            </a:r>
          </a:p>
          <a:p>
            <a:r>
              <a:rPr lang="en-US" sz="3600" dirty="0">
                <a:solidFill>
                  <a:srgbClr val="F5F5F5"/>
                </a:solidFill>
                <a:effectLst>
                  <a:outerShdw blurRad="38100" dist="38100" dir="2700000" algn="tl" rotWithShape="0">
                    <a:prstClr val="black"/>
                  </a:outerShdw>
                </a:effectLst>
                <a:ea typeface="+mj-ea"/>
                <a:cs typeface="+mj-cs"/>
              </a:rPr>
              <a:t>And indeed, the events of the A.D. 70 </a:t>
            </a:r>
            <a:r>
              <a:rPr lang="en-US" sz="3600" b="1" i="1" dirty="0">
                <a:solidFill>
                  <a:srgbClr val="F5F5F5"/>
                </a:solidFill>
                <a:effectLst>
                  <a:outerShdw blurRad="38100" dist="38100" dir="2700000" algn="tl" rotWithShape="0">
                    <a:prstClr val="black"/>
                  </a:outerShdw>
                </a:effectLst>
                <a:ea typeface="+mj-ea"/>
                <a:cs typeface="+mj-cs"/>
              </a:rPr>
              <a:t>were</a:t>
            </a:r>
            <a:r>
              <a:rPr lang="en-US" sz="3600" dirty="0">
                <a:solidFill>
                  <a:srgbClr val="F5F5F5"/>
                </a:solidFill>
                <a:effectLst>
                  <a:outerShdw blurRad="38100" dist="38100" dir="2700000" algn="tl" rotWithShape="0">
                    <a:prstClr val="black"/>
                  </a:outerShdw>
                </a:effectLst>
                <a:ea typeface="+mj-ea"/>
                <a:cs typeface="+mj-cs"/>
              </a:rPr>
              <a:t> </a:t>
            </a:r>
            <a:r>
              <a:rPr lang="en-US" sz="3600" dirty="0">
                <a:solidFill>
                  <a:srgbClr val="F5F5F5"/>
                </a:solidFill>
                <a:effectLst>
                  <a:outerShdw blurRad="38100" dist="38100" dir="2700000" algn="tl" rotWithShape="0">
                    <a:prstClr val="black"/>
                  </a:outerShdw>
                </a:effectLst>
              </a:rPr>
              <a:t>severe, excruciating and unique</a:t>
            </a:r>
            <a:r>
              <a:rPr lang="en-US" sz="3600" dirty="0">
                <a:solidFill>
                  <a:srgbClr val="F5F5F5"/>
                </a:solidFill>
                <a:effectLst>
                  <a:outerShdw blurRad="38100" dist="38100" dir="2700000" algn="tl" rotWithShape="0">
                    <a:prstClr val="black"/>
                  </a:outerShdw>
                </a:effectLst>
                <a:ea typeface="+mj-ea"/>
                <a:cs typeface="+mj-cs"/>
              </a:rPr>
              <a:t>!</a:t>
            </a:r>
          </a:p>
          <a:p>
            <a:r>
              <a:rPr lang="en-US" sz="3600" dirty="0">
                <a:solidFill>
                  <a:schemeClr val="bg1"/>
                </a:solidFill>
                <a:effectLst>
                  <a:outerShdw blurRad="38100" dist="38100" dir="2700000" algn="ctr" rotWithShape="0">
                    <a:schemeClr val="tx1"/>
                  </a:outerShdw>
                </a:effectLst>
              </a:rPr>
              <a:t>In the introduction to his </a:t>
            </a:r>
            <a:r>
              <a:rPr lang="en-US" sz="3600" i="1" dirty="0">
                <a:solidFill>
                  <a:schemeClr val="bg1"/>
                </a:solidFill>
                <a:effectLst>
                  <a:outerShdw blurRad="38100" dist="38100" dir="2700000" algn="ctr" rotWithShape="0">
                    <a:schemeClr val="tx1"/>
                  </a:outerShdw>
                </a:effectLst>
              </a:rPr>
              <a:t>Wars of the Jews</a:t>
            </a:r>
            <a:r>
              <a:rPr lang="en-US" sz="3600" dirty="0">
                <a:solidFill>
                  <a:schemeClr val="bg1"/>
                </a:solidFill>
                <a:effectLst>
                  <a:outerShdw blurRad="38100" dist="38100" dir="2700000" algn="ctr" rotWithShape="0">
                    <a:schemeClr val="tx1"/>
                  </a:outerShdw>
                </a:effectLst>
              </a:rPr>
              <a:t>, Josephus, the Jewish historian, describes this tribulation experienced by the Jews in AD 70 using similar words when he says:</a:t>
            </a:r>
          </a:p>
          <a:p>
            <a:pPr lvl="1"/>
            <a:r>
              <a:rPr lang="en-US" sz="31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It appears to me that the misfortunes of all men from the beginning of the world, if they be compared to those of the Jews [in the Roman siege of Jerusalem], are not so considerable as they were</a:t>
            </a:r>
            <a:r>
              <a:rPr lang="en-US" sz="3100" dirty="0">
                <a:solidFill>
                  <a:schemeClr val="bg1"/>
                </a:solidFill>
                <a:effectLst>
                  <a:outerShdw blurRad="38100" dist="38100" dir="2700000" algn="ctr" rotWithShape="0">
                    <a:schemeClr val="tx1"/>
                  </a:outerShdw>
                </a:effectLst>
              </a:rPr>
              <a:t>.</a:t>
            </a:r>
          </a:p>
          <a:p>
            <a:pPr lvl="2"/>
            <a:endParaRPr lang="en-US" sz="28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340759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E16CE7C-F723-34E6-6761-22F83A9AA2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05DA4D-8768-875C-E89E-03CF28BA3C74}"/>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Great Tribulation (24:21-22)</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D36864CC-7068-E80A-F2AF-300E96FB229A}"/>
              </a:ext>
            </a:extLst>
          </p:cNvPr>
          <p:cNvSpPr>
            <a:spLocks noGrp="1"/>
          </p:cNvSpPr>
          <p:nvPr>
            <p:ph idx="1"/>
          </p:nvPr>
        </p:nvSpPr>
        <p:spPr>
          <a:xfrm>
            <a:off x="637563" y="977153"/>
            <a:ext cx="11081857" cy="5973128"/>
          </a:xfrm>
        </p:spPr>
        <p:txBody>
          <a:bodyPr>
            <a:normAutofit/>
          </a:bodyPr>
          <a:lstStyle/>
          <a:p>
            <a:r>
              <a:rPr lang="en-US" sz="4000" dirty="0">
                <a:solidFill>
                  <a:srgbClr val="F5F5F5"/>
                </a:solidFill>
                <a:effectLst>
                  <a:outerShdw blurRad="38100" dist="38100" dir="2700000" algn="tl" rotWithShape="0">
                    <a:prstClr val="black"/>
                  </a:outerShdw>
                </a:effectLst>
                <a:ea typeface="+mj-ea"/>
                <a:cs typeface="+mj-cs"/>
              </a:rPr>
              <a:t>Concerning the statement that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if those days had not been cut short, no human being would be saved</a:t>
            </a:r>
            <a:r>
              <a:rPr lang="en-US" sz="4000" dirty="0">
                <a:solidFill>
                  <a:srgbClr val="F5F5F5"/>
                </a:solidFill>
                <a:effectLst>
                  <a:outerShdw blurRad="38100" dist="38100" dir="2700000" algn="tl" rotWithShape="0">
                    <a:prstClr val="black"/>
                  </a:outerShdw>
                </a:effectLst>
                <a:ea typeface="+mj-ea"/>
                <a:cs typeface="+mj-cs"/>
              </a:rPr>
              <a:t>” – the word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saved</a:t>
            </a:r>
            <a:r>
              <a:rPr lang="en-US" sz="4000" dirty="0">
                <a:solidFill>
                  <a:srgbClr val="F5F5F5"/>
                </a:solidFill>
                <a:effectLst>
                  <a:outerShdw blurRad="38100" dist="38100" dir="2700000" algn="tl" rotWithShape="0">
                    <a:prstClr val="black"/>
                  </a:outerShdw>
                </a:effectLst>
                <a:ea typeface="+mj-ea"/>
                <a:cs typeface="+mj-cs"/>
              </a:rPr>
              <a:t>” here is probably a reference to </a:t>
            </a:r>
            <a:r>
              <a:rPr lang="en-US" sz="4000" b="1" i="1" dirty="0">
                <a:solidFill>
                  <a:srgbClr val="F5F5F5"/>
                </a:solidFill>
                <a:effectLst>
                  <a:outerShdw blurRad="38100" dist="38100" dir="2700000" algn="tl" rotWithShape="0">
                    <a:prstClr val="black"/>
                  </a:outerShdw>
                </a:effectLst>
                <a:ea typeface="+mj-ea"/>
                <a:cs typeface="+mj-cs"/>
              </a:rPr>
              <a:t>physical</a:t>
            </a:r>
            <a:r>
              <a:rPr lang="en-US" sz="4000" dirty="0">
                <a:solidFill>
                  <a:srgbClr val="F5F5F5"/>
                </a:solidFill>
                <a:effectLst>
                  <a:outerShdw blurRad="38100" dist="38100" dir="2700000" algn="tl" rotWithShape="0">
                    <a:prstClr val="black"/>
                  </a:outerShdw>
                </a:effectLst>
                <a:ea typeface="+mj-ea"/>
                <a:cs typeface="+mj-cs"/>
              </a:rPr>
              <a:t> deliverance, not spiritual salvation.</a:t>
            </a:r>
          </a:p>
          <a:p>
            <a:r>
              <a:rPr lang="en-US" sz="4000" dirty="0">
                <a:solidFill>
                  <a:srgbClr val="F5F5F5"/>
                </a:solidFill>
                <a:effectLst>
                  <a:outerShdw blurRad="38100" dist="38100" dir="2700000" algn="tl" rotWithShape="0">
                    <a:prstClr val="black"/>
                  </a:outerShdw>
                </a:effectLst>
                <a:ea typeface="+mj-ea"/>
                <a:cs typeface="+mj-cs"/>
              </a:rPr>
              <a:t>Some commentaries suggest that this may be referring to the temporary lifting of the Roman siege under Cestius Gallus, that allowed the Jewish Christians who heeded Christ’s warning to flee Jerusalem and to escape to Pella.</a:t>
            </a:r>
            <a:endParaRPr lang="en-US" sz="32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1615044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DE549CD-F16A-9848-DA3E-BB8CA94D8A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F1CB83-AC51-ECFB-4CD4-A70319C667B0}"/>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False Christs and False Prophets (24:23-28)</a:t>
            </a:r>
          </a:p>
        </p:txBody>
      </p:sp>
      <p:sp>
        <p:nvSpPr>
          <p:cNvPr id="5" name="Content Placeholder 4">
            <a:extLst>
              <a:ext uri="{FF2B5EF4-FFF2-40B4-BE49-F238E27FC236}">
                <a16:creationId xmlns:a16="http://schemas.microsoft.com/office/drawing/2014/main" id="{7E779D62-3F56-02C8-3E65-A04C52E22984}"/>
              </a:ext>
            </a:extLst>
          </p:cNvPr>
          <p:cNvSpPr>
            <a:spLocks noGrp="1"/>
          </p:cNvSpPr>
          <p:nvPr>
            <p:ph idx="1"/>
          </p:nvPr>
        </p:nvSpPr>
        <p:spPr>
          <a:xfrm>
            <a:off x="323273" y="866503"/>
            <a:ext cx="11610109" cy="5991497"/>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24:23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if anyone says to you, 'Look, here is the Christ!' or 'There he is!' do not believe it.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false </a:t>
            </a:r>
            <a:r>
              <a:rPr lang="en-US" sz="3600" i="1" dirty="0" err="1">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christs</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false prophets will arise and perform great signs and wonders, so as to lead astray, if possible, even the elect.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See, I have told you beforehand.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if they say to you, 'Look, he is in the wilderness,' do not go out. If they say, 'Look, he is in the inner rooms,' do not believe it.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as the lightning comes from the east and shines as far as the west, so will be the coming of the Son of Man.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Wherever the corpse is, there the vultures will gather.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181607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04D5414-1CED-3AF1-8120-51A0205C6A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5E20AF-F266-B577-D8DE-45B5D45EBC88}"/>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False Christs and False Prophets (24:23-28)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8D83C1C8-82C7-E3D6-2310-AD0D30B838B1}"/>
              </a:ext>
            </a:extLst>
          </p:cNvPr>
          <p:cNvSpPr>
            <a:spLocks noGrp="1"/>
          </p:cNvSpPr>
          <p:nvPr>
            <p:ph idx="1"/>
          </p:nvPr>
        </p:nvSpPr>
        <p:spPr>
          <a:xfrm>
            <a:off x="615791" y="884871"/>
            <a:ext cx="11081857" cy="5973128"/>
          </a:xfrm>
        </p:spPr>
        <p:txBody>
          <a:bodyPr>
            <a:normAutofit fontScale="85000" lnSpcReduction="10000"/>
          </a:bodyPr>
          <a:lstStyle/>
          <a:p>
            <a:r>
              <a:rPr lang="en-US" sz="4000" dirty="0">
                <a:solidFill>
                  <a:srgbClr val="F5F5F5"/>
                </a:solidFill>
                <a:effectLst>
                  <a:outerShdw blurRad="38100" dist="38100" dir="2700000" algn="tl" rotWithShape="0">
                    <a:prstClr val="black"/>
                  </a:outerShdw>
                </a:effectLst>
                <a:ea typeface="+mj-ea"/>
                <a:cs typeface="+mj-cs"/>
              </a:rPr>
              <a:t>In Matthew 24:23-28, Jesus </a:t>
            </a:r>
            <a:r>
              <a:rPr lang="en-US" sz="4000" b="1" i="1" dirty="0">
                <a:solidFill>
                  <a:srgbClr val="F5F5F5"/>
                </a:solidFill>
                <a:effectLst>
                  <a:outerShdw blurRad="38100" dist="38100" dir="2700000" algn="tl" rotWithShape="0">
                    <a:prstClr val="black"/>
                  </a:outerShdw>
                </a:effectLst>
                <a:ea typeface="+mj-ea"/>
                <a:cs typeface="+mj-cs"/>
              </a:rPr>
              <a:t>revisits</a:t>
            </a:r>
            <a:r>
              <a:rPr lang="en-US" sz="4000" dirty="0">
                <a:solidFill>
                  <a:srgbClr val="F5F5F5"/>
                </a:solidFill>
                <a:effectLst>
                  <a:outerShdw blurRad="38100" dist="38100" dir="2700000" algn="tl" rotWithShape="0">
                    <a:prstClr val="black"/>
                  </a:outerShdw>
                </a:effectLst>
                <a:ea typeface="+mj-ea"/>
                <a:cs typeface="+mj-cs"/>
              </a:rPr>
              <a:t> and </a:t>
            </a:r>
            <a:r>
              <a:rPr lang="en-US" sz="4000" b="1" i="1" dirty="0">
                <a:solidFill>
                  <a:srgbClr val="F5F5F5"/>
                </a:solidFill>
                <a:effectLst>
                  <a:outerShdw blurRad="38100" dist="38100" dir="2700000" algn="tl" rotWithShape="0">
                    <a:prstClr val="black"/>
                  </a:outerShdw>
                </a:effectLst>
                <a:ea typeface="+mj-ea"/>
                <a:cs typeface="+mj-cs"/>
              </a:rPr>
              <a:t>intensifies</a:t>
            </a:r>
            <a:r>
              <a:rPr lang="en-US" sz="4000" dirty="0">
                <a:solidFill>
                  <a:srgbClr val="F5F5F5"/>
                </a:solidFill>
                <a:effectLst>
                  <a:outerShdw blurRad="38100" dist="38100" dir="2700000" algn="tl" rotWithShape="0">
                    <a:prstClr val="black"/>
                  </a:outerShdw>
                </a:effectLst>
                <a:ea typeface="+mj-ea"/>
                <a:cs typeface="+mj-cs"/>
              </a:rPr>
              <a:t> His earlier warnings regarding the rise of false </a:t>
            </a:r>
            <a:r>
              <a:rPr lang="en-US" sz="4000" dirty="0" err="1">
                <a:solidFill>
                  <a:srgbClr val="F5F5F5"/>
                </a:solidFill>
                <a:effectLst>
                  <a:outerShdw blurRad="38100" dist="38100" dir="2700000" algn="tl" rotWithShape="0">
                    <a:prstClr val="black"/>
                  </a:outerShdw>
                </a:effectLst>
                <a:ea typeface="+mj-ea"/>
                <a:cs typeface="+mj-cs"/>
              </a:rPr>
              <a:t>christs</a:t>
            </a:r>
            <a:r>
              <a:rPr lang="en-US" sz="4000" dirty="0">
                <a:solidFill>
                  <a:srgbClr val="F5F5F5"/>
                </a:solidFill>
                <a:effectLst>
                  <a:outerShdw blurRad="38100" dist="38100" dir="2700000" algn="tl" rotWithShape="0">
                    <a:prstClr val="black"/>
                  </a:outerShdw>
                </a:effectLst>
                <a:ea typeface="+mj-ea"/>
                <a:cs typeface="+mj-cs"/>
              </a:rPr>
              <a:t> and false prophets. </a:t>
            </a:r>
          </a:p>
          <a:p>
            <a:r>
              <a:rPr lang="en-US" sz="4000" dirty="0">
                <a:solidFill>
                  <a:srgbClr val="F5F5F5"/>
                </a:solidFill>
                <a:effectLst>
                  <a:outerShdw blurRad="38100" dist="38100" dir="2700000" algn="tl" rotWithShape="0">
                    <a:prstClr val="black"/>
                  </a:outerShdw>
                </a:effectLst>
                <a:ea typeface="+mj-ea"/>
                <a:cs typeface="+mj-cs"/>
              </a:rPr>
              <a:t>Driven by a strong desire to survive and intense anxiety during times of severe tribulation, people are highly susceptible to deceptive promises of rescue. </a:t>
            </a:r>
          </a:p>
          <a:p>
            <a:r>
              <a:rPr lang="en-US" sz="4000" dirty="0">
                <a:solidFill>
                  <a:srgbClr val="F5F5F5"/>
                </a:solidFill>
                <a:effectLst>
                  <a:outerShdw blurRad="38100" dist="38100" dir="2700000" algn="tl" rotWithShape="0">
                    <a:prstClr val="black"/>
                  </a:outerShdw>
                </a:effectLst>
                <a:ea typeface="+mj-ea"/>
                <a:cs typeface="+mj-cs"/>
              </a:rPr>
              <a:t>In their desperation, many Jews firmly expected a Messiah to appear and deliver them from the Roman Empire before Jerusalem could be destroyed.  </a:t>
            </a:r>
          </a:p>
          <a:p>
            <a:r>
              <a:rPr lang="en-US" sz="4000" dirty="0">
                <a:solidFill>
                  <a:srgbClr val="F5F5F5"/>
                </a:solidFill>
                <a:effectLst>
                  <a:outerShdw blurRad="38100" dist="38100" dir="2700000" algn="tl" rotWithShape="0">
                    <a:prstClr val="black"/>
                  </a:outerShdw>
                </a:effectLst>
                <a:ea typeface="+mj-ea"/>
                <a:cs typeface="+mj-cs"/>
              </a:rPr>
              <a:t>The ancient historian Josephus documented that numerous false prophets were used by political tyrants to deceive people, leading thousands into the wilderness with fraudulent signs and promises of divine deliverance. </a:t>
            </a:r>
          </a:p>
        </p:txBody>
      </p:sp>
    </p:spTree>
    <p:extLst>
      <p:ext uri="{BB962C8B-B14F-4D97-AF65-F5344CB8AC3E}">
        <p14:creationId xmlns:p14="http://schemas.microsoft.com/office/powerpoint/2010/main" val="1125041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1F25E79-DEA7-2699-76DE-16A02E69A6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67BE6D-91F4-0443-263B-77AFDFFCCEEC}"/>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False Christs and False Prophets (24:23-28)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ACDF08DC-72C1-603C-F38E-8B40AA718CF7}"/>
              </a:ext>
            </a:extLst>
          </p:cNvPr>
          <p:cNvSpPr>
            <a:spLocks noGrp="1"/>
          </p:cNvSpPr>
          <p:nvPr>
            <p:ph idx="1"/>
          </p:nvPr>
        </p:nvSpPr>
        <p:spPr>
          <a:xfrm>
            <a:off x="637563" y="977153"/>
            <a:ext cx="11081857" cy="5973128"/>
          </a:xfrm>
        </p:spPr>
        <p:txBody>
          <a:bodyPr>
            <a:normAutofit fontScale="85000" lnSpcReduction="10000"/>
          </a:bodyPr>
          <a:lstStyle/>
          <a:p>
            <a:r>
              <a:rPr lang="en-US" sz="4000" dirty="0">
                <a:solidFill>
                  <a:srgbClr val="F5F5F5"/>
                </a:solidFill>
                <a:effectLst>
                  <a:outerShdw blurRad="38100" dist="38100" dir="2700000" algn="tl" rotWithShape="0">
                    <a:prstClr val="black"/>
                  </a:outerShdw>
                </a:effectLst>
              </a:rPr>
              <a:t>Jesus warns His disciples not to believe those who will claim that he has returned and is hiding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 the wilderness</a:t>
            </a:r>
            <a:r>
              <a:rPr lang="en-US" sz="4000" dirty="0">
                <a:solidFill>
                  <a:srgbClr val="F5F5F5"/>
                </a:solidFill>
                <a:effectLst>
                  <a:outerShdw blurRad="38100" dist="38100" dir="2700000" algn="tl" rotWithShape="0">
                    <a:prstClr val="black"/>
                  </a:outerShdw>
                </a:effectLst>
              </a:rPr>
              <a:t>” or in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inner rooms</a:t>
            </a:r>
            <a:r>
              <a:rPr lang="en-US" sz="4000" dirty="0">
                <a:solidFill>
                  <a:srgbClr val="F5F5F5"/>
                </a:solidFill>
                <a:effectLst>
                  <a:outerShdw blurRad="38100" dist="38100" dir="2700000" algn="tl" rotWithShape="0">
                    <a:prstClr val="black"/>
                  </a:outerShdw>
                </a:effectLst>
              </a:rPr>
              <a:t>” – because his coming will not be hidden.</a:t>
            </a:r>
          </a:p>
          <a:p>
            <a:r>
              <a:rPr lang="en-US" sz="4000" dirty="0">
                <a:solidFill>
                  <a:srgbClr val="F5F5F5"/>
                </a:solidFill>
                <a:effectLst>
                  <a:outerShdw blurRad="38100" dist="38100" dir="2700000" algn="tl" rotWithShape="0">
                    <a:prstClr val="black"/>
                  </a:outerShdw>
                </a:effectLst>
              </a:rPr>
              <a:t>His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coming</a:t>
            </a:r>
            <a:r>
              <a:rPr lang="en-US" sz="4000" dirty="0">
                <a:solidFill>
                  <a:srgbClr val="F5F5F5"/>
                </a:solidFill>
                <a:effectLst>
                  <a:outerShdw blurRad="38100" dist="38100" dir="2700000" algn="tl" rotWithShape="0">
                    <a:prstClr val="black"/>
                  </a:outerShdw>
                </a:effectLst>
              </a:rPr>
              <a:t>” will visible for all to see, like lightning that flashes across the sky - you can’t miss it.</a:t>
            </a:r>
          </a:p>
          <a:p>
            <a:r>
              <a:rPr lang="en-US" sz="4000" dirty="0">
                <a:solidFill>
                  <a:srgbClr val="F5F5F5"/>
                </a:solidFill>
                <a:effectLst>
                  <a:outerShdw blurRad="38100" dist="38100" dir="2700000" algn="tl" rotWithShape="0">
                    <a:prstClr val="black"/>
                  </a:outerShdw>
                </a:effectLst>
              </a:rPr>
              <a:t>In the context, the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coming</a:t>
            </a:r>
            <a:r>
              <a:rPr lang="en-US" sz="4000" dirty="0">
                <a:solidFill>
                  <a:srgbClr val="F5F5F5"/>
                </a:solidFill>
                <a:effectLst>
                  <a:outerShdw blurRad="38100" dist="38100" dir="2700000" algn="tl" rotWithShape="0">
                    <a:prstClr val="black"/>
                  </a:outerShdw>
                </a:effectLst>
              </a:rPr>
              <a:t>” Jesus is referring to is his coming in judgment through the Roman armies that will surround the city.</a:t>
            </a:r>
          </a:p>
          <a:p>
            <a:r>
              <a:rPr lang="en-US" sz="4000" dirty="0">
                <a:solidFill>
                  <a:srgbClr val="F5F5F5"/>
                </a:solidFill>
                <a:effectLst>
                  <a:outerShdw blurRad="38100" dist="38100" dir="2700000" algn="tl" rotWithShape="0">
                    <a:prstClr val="black"/>
                  </a:outerShdw>
                </a:effectLst>
              </a:rPr>
              <a:t>He compares the arrival of these armies to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lightning [that] comes from the east and shines as far as the west</a:t>
            </a:r>
            <a:r>
              <a:rPr lang="en-US" sz="4000" dirty="0">
                <a:solidFill>
                  <a:srgbClr val="F5F5F5"/>
                </a:solidFill>
                <a:effectLst>
                  <a:outerShdw blurRad="38100" dist="38100" dir="2700000" algn="tl" rotWithShape="0">
                    <a:prstClr val="black"/>
                  </a:outerShdw>
                </a:effectLst>
              </a:rPr>
              <a:t>”. </a:t>
            </a:r>
          </a:p>
          <a:p>
            <a:r>
              <a:rPr lang="en-US" sz="4000" dirty="0">
                <a:solidFill>
                  <a:srgbClr val="F5F5F5"/>
                </a:solidFill>
                <a:effectLst>
                  <a:outerShdw blurRad="38100" dist="38100" dir="2700000" algn="tl" rotWithShape="0">
                    <a:prstClr val="black"/>
                  </a:outerShdw>
                </a:effectLst>
              </a:rPr>
              <a:t>It’s interesting to notice that the Roman armies would have come from the east in their march on Jerusalem.</a:t>
            </a:r>
          </a:p>
        </p:txBody>
      </p:sp>
    </p:spTree>
    <p:extLst>
      <p:ext uri="{BB962C8B-B14F-4D97-AF65-F5344CB8AC3E}">
        <p14:creationId xmlns:p14="http://schemas.microsoft.com/office/powerpoint/2010/main" val="4026443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F998838-DDA4-31D2-3709-7F14F5ED63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8046DA-1B32-32A1-B029-E55BAB6E1641}"/>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False Christs and False Prophets (24:23-28)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7493A187-6295-F43F-13AF-F25A488F632D}"/>
              </a:ext>
            </a:extLst>
          </p:cNvPr>
          <p:cNvSpPr>
            <a:spLocks noGrp="1"/>
          </p:cNvSpPr>
          <p:nvPr>
            <p:ph idx="1"/>
          </p:nvPr>
        </p:nvSpPr>
        <p:spPr>
          <a:xfrm>
            <a:off x="637563" y="977153"/>
            <a:ext cx="11081857" cy="5973128"/>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Futurists want to read this passage literally as a description of Christ at his Second Coming, riding across the sky like lightning.</a:t>
            </a:r>
          </a:p>
          <a:p>
            <a:r>
              <a:rPr lang="en-US" sz="4000" dirty="0">
                <a:solidFill>
                  <a:srgbClr val="F5F5F5"/>
                </a:solidFill>
                <a:effectLst>
                  <a:outerShdw blurRad="38100" dist="38100" dir="2700000" algn="tl" rotWithShape="0">
                    <a:prstClr val="black"/>
                  </a:outerShdw>
                </a:effectLst>
              </a:rPr>
              <a:t>But there is Old Testament precedent for this kind of language being used figuratively.</a:t>
            </a:r>
          </a:p>
          <a:p>
            <a:r>
              <a:rPr lang="en-US" sz="4000" dirty="0">
                <a:solidFill>
                  <a:srgbClr val="F5F5F5"/>
                </a:solidFill>
                <a:effectLst>
                  <a:outerShdw blurRad="38100" dist="38100" dir="2700000" algn="tl" rotWithShape="0">
                    <a:prstClr val="black"/>
                  </a:outerShdw>
                </a:effectLst>
              </a:rPr>
              <a:t>For example, when the Jews first returned home after their Babylonian captivity, they were small in numbers and fearful of being attacked by their neighbors.</a:t>
            </a:r>
          </a:p>
          <a:p>
            <a:r>
              <a:rPr lang="en-US" sz="4000" dirty="0">
                <a:solidFill>
                  <a:srgbClr val="F5F5F5"/>
                </a:solidFill>
                <a:effectLst>
                  <a:outerShdw blurRad="38100" dist="38100" dir="2700000" algn="tl" rotWithShape="0">
                    <a:prstClr val="black"/>
                  </a:outerShdw>
                </a:effectLst>
              </a:rPr>
              <a:t>But the Lord assured them through the prophet Zechariah that he would protect them from their enemies, saying:</a:t>
            </a:r>
          </a:p>
          <a:p>
            <a:pPr lvl="1"/>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Return to your stronghold, O prisoners of hope… I will stir up your sons, O Zion… and wield you like a warrior's sword. Then the LORD will appear over them, and </a:t>
            </a:r>
            <a:r>
              <a:rPr lang="en-US" sz="36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his arrow will go forth like lightning; the Lord GOD will sound the trumpet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and will march forth in the whirlwinds of the south. The LORD of hosts will protect them.  </a:t>
            </a:r>
            <a:r>
              <a:rPr lang="en-US" sz="3600" dirty="0">
                <a:solidFill>
                  <a:srgbClr val="F5F5F5"/>
                </a:solidFill>
                <a:effectLst>
                  <a:outerShdw blurRad="38100" dist="38100" dir="2700000" algn="tl" rotWithShape="0">
                    <a:prstClr val="black"/>
                  </a:outerShdw>
                </a:effectLst>
              </a:rPr>
              <a:t>(Zec 9:12-15)</a:t>
            </a:r>
          </a:p>
        </p:txBody>
      </p:sp>
    </p:spTree>
    <p:extLst>
      <p:ext uri="{BB962C8B-B14F-4D97-AF65-F5344CB8AC3E}">
        <p14:creationId xmlns:p14="http://schemas.microsoft.com/office/powerpoint/2010/main" val="157756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D71EB4C-4192-DB37-0693-9FA0B0FCB5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3BDCFA-EDA6-AC0E-6895-4F9D53FF9777}"/>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False Christs and False Prophets (24:23-28)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6E931688-8901-2107-2988-0287A8505BF8}"/>
              </a:ext>
            </a:extLst>
          </p:cNvPr>
          <p:cNvSpPr>
            <a:spLocks noGrp="1"/>
          </p:cNvSpPr>
          <p:nvPr>
            <p:ph idx="1"/>
          </p:nvPr>
        </p:nvSpPr>
        <p:spPr>
          <a:xfrm>
            <a:off x="637563" y="977153"/>
            <a:ext cx="11081857" cy="5973128"/>
          </a:xfrm>
        </p:spPr>
        <p:txBody>
          <a:bodyPr>
            <a:normAutofit fontScale="85000" lnSpcReduction="20000"/>
          </a:bodyPr>
          <a:lstStyle/>
          <a:p>
            <a:r>
              <a:rPr lang="en-US" sz="4000" dirty="0">
                <a:solidFill>
                  <a:srgbClr val="F5F5F5"/>
                </a:solidFill>
                <a:effectLst>
                  <a:outerShdw blurRad="38100" dist="38100" dir="2700000" algn="tl" rotWithShape="0">
                    <a:prstClr val="black"/>
                  </a:outerShdw>
                </a:effectLst>
              </a:rPr>
              <a:t>Jesus concludes this warning with a stark proverb: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Wherever the corpse is, there the vultures will gather</a:t>
            </a:r>
            <a:r>
              <a:rPr lang="en-US" sz="4000" dirty="0">
                <a:solidFill>
                  <a:srgbClr val="F5F5F5"/>
                </a:solidFill>
                <a:effectLst>
                  <a:outerShdw blurRad="38100" dist="38100" dir="2700000" algn="tl" rotWithShape="0">
                    <a:prstClr val="black"/>
                  </a:outerShdw>
                </a:effectLst>
              </a:rPr>
              <a:t>” (Mt. 24:28).</a:t>
            </a:r>
          </a:p>
          <a:p>
            <a:r>
              <a:rPr lang="en-US" sz="4000" dirty="0">
                <a:solidFill>
                  <a:srgbClr val="F5F5F5"/>
                </a:solidFill>
                <a:effectLst>
                  <a:outerShdw blurRad="38100" dist="38100" dir="2700000" algn="tl" rotWithShape="0">
                    <a:prstClr val="black"/>
                  </a:outerShdw>
                </a:effectLst>
              </a:rPr>
              <a:t>This is metaphorical language to describe the judgment that will come against Israel. </a:t>
            </a:r>
          </a:p>
          <a:p>
            <a:r>
              <a:rPr lang="en-US" sz="4000" dirty="0">
                <a:solidFill>
                  <a:srgbClr val="F5F5F5"/>
                </a:solidFill>
                <a:effectLst>
                  <a:outerShdw blurRad="38100" dist="38100" dir="2700000" algn="tl" rotWithShape="0">
                    <a:prstClr val="black"/>
                  </a:outerShdw>
                </a:effectLst>
              </a:rPr>
              <a:t>In the Old Testament, leaving dead bodies exposed to birds of prey was a vivid symbol of a divine covenant curse (Dt. 28:26; Hos. 8:1). </a:t>
            </a:r>
          </a:p>
          <a:p>
            <a:r>
              <a:rPr lang="en-US" sz="4000" dirty="0">
                <a:solidFill>
                  <a:srgbClr val="F5F5F5"/>
                </a:solidFill>
                <a:effectLst>
                  <a:outerShdw blurRad="38100" dist="38100" dir="2700000" algn="tl" rotWithShape="0">
                    <a:prstClr val="black"/>
                  </a:outerShdw>
                </a:effectLst>
              </a:rPr>
              <a:t>The Roman army served as God's providential instrument of vengeance. </a:t>
            </a:r>
          </a:p>
          <a:p>
            <a:r>
              <a:rPr lang="en-US" sz="4000" dirty="0">
                <a:solidFill>
                  <a:srgbClr val="F5F5F5"/>
                </a:solidFill>
                <a:effectLst>
                  <a:outerShdw blurRad="38100" dist="38100" dir="2700000" algn="tl" rotWithShape="0">
                    <a:prstClr val="black"/>
                  </a:outerShdw>
                </a:effectLst>
              </a:rPr>
              <a:t>Appropriately, the Greek word for eagle (</a:t>
            </a:r>
            <a:r>
              <a:rPr lang="en-US" sz="4000" dirty="0" err="1">
                <a:solidFill>
                  <a:srgbClr val="F5F5F5"/>
                </a:solidFill>
                <a:effectLst>
                  <a:outerShdw blurRad="38100" dist="38100" dir="2700000" algn="tl" rotWithShape="0">
                    <a:prstClr val="black"/>
                  </a:outerShdw>
                </a:effectLst>
              </a:rPr>
              <a:t>aetos</a:t>
            </a:r>
            <a:r>
              <a:rPr lang="en-US" sz="4000" dirty="0">
                <a:solidFill>
                  <a:srgbClr val="F5F5F5"/>
                </a:solidFill>
                <a:effectLst>
                  <a:outerShdw blurRad="38100" dist="38100" dir="2700000" algn="tl" rotWithShape="0">
                    <a:prstClr val="black"/>
                  </a:outerShdw>
                </a:effectLst>
              </a:rPr>
              <a:t>) directly mirrors the sacred eagle standards carried at the head of every marching Roman legion, which poured into the city to fiercely devour the fallen nation. </a:t>
            </a:r>
            <a:endParaRPr lang="en-US" sz="36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685137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D41754D-2670-33D5-9F67-B25508178E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679BF9-464E-AC98-02AC-476205415932}"/>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p>
        </p:txBody>
      </p:sp>
      <p:sp>
        <p:nvSpPr>
          <p:cNvPr id="5" name="Content Placeholder 4">
            <a:extLst>
              <a:ext uri="{FF2B5EF4-FFF2-40B4-BE49-F238E27FC236}">
                <a16:creationId xmlns:a16="http://schemas.microsoft.com/office/drawing/2014/main" id="{33DDC444-7752-CF18-073C-F0FB516B8F16}"/>
              </a:ext>
            </a:extLst>
          </p:cNvPr>
          <p:cNvSpPr>
            <a:spLocks noGrp="1"/>
          </p:cNvSpPr>
          <p:nvPr>
            <p:ph idx="1"/>
          </p:nvPr>
        </p:nvSpPr>
        <p:spPr>
          <a:xfrm>
            <a:off x="323273" y="866503"/>
            <a:ext cx="11610109" cy="5991497"/>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24:29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"Immediately after the tribulation of those days the sun will be darkened, and the moon will not give its light, and the stars will fall from heaven, and the powers of the heavens will be shaken.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will appear in heaven the sign of the Son of Man, and then all the tribes of the earth will mourn, and they will see the Son of Man coming on the clouds of heaven with power and great glory.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he will send out his angels with a loud trumpet call, and they will gather his elect from the four winds, from one end of heaven to the other.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9207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FE6E178-B917-E0AA-81D7-B6CA3215B5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5C8970-7D1E-FA3B-23BE-CCAA1754A610}"/>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Brief Review of Last Week’s Introduction</a:t>
            </a:r>
          </a:p>
        </p:txBody>
      </p:sp>
      <p:sp>
        <p:nvSpPr>
          <p:cNvPr id="2" name="Content Placeholder 1">
            <a:extLst>
              <a:ext uri="{FF2B5EF4-FFF2-40B4-BE49-F238E27FC236}">
                <a16:creationId xmlns:a16="http://schemas.microsoft.com/office/drawing/2014/main" id="{2F5F5B2F-26B0-6A53-89A1-DEB92D5C2FDD}"/>
              </a:ext>
            </a:extLst>
          </p:cNvPr>
          <p:cNvSpPr>
            <a:spLocks noGrp="1"/>
          </p:cNvSpPr>
          <p:nvPr>
            <p:ph idx="1"/>
          </p:nvPr>
        </p:nvSpPr>
        <p:spPr>
          <a:xfrm>
            <a:off x="305499" y="857250"/>
            <a:ext cx="11821846" cy="5946222"/>
          </a:xfrm>
        </p:spPr>
        <p:txBody>
          <a:bodyPr>
            <a:normAutofit fontScale="77500" lnSpcReduction="20000"/>
          </a:bodyPr>
          <a:lstStyle/>
          <a:p>
            <a:r>
              <a:rPr lang="en-US" sz="3700" dirty="0">
                <a:solidFill>
                  <a:srgbClr val="F5F5F5"/>
                </a:solidFill>
                <a:effectLst>
                  <a:outerShdw blurRad="38100" dist="38100" dir="2700000" algn="tl" rotWithShape="0">
                    <a:prstClr val="black"/>
                  </a:outerShdw>
                </a:effectLst>
                <a:ea typeface="+mj-ea"/>
                <a:cs typeface="+mj-cs"/>
              </a:rPr>
              <a:t>The Olivet Discourse (found in Matthew 24–25 with </a:t>
            </a:r>
            <a:r>
              <a:rPr lang="en-US" sz="3600" dirty="0">
                <a:solidFill>
                  <a:srgbClr val="F5F5F5"/>
                </a:solidFill>
                <a:effectLst>
                  <a:outerShdw blurRad="38100" dist="38100" dir="2700000" algn="tl" rotWithShape="0">
                    <a:prstClr val="black"/>
                  </a:outerShdw>
                </a:effectLst>
              </a:rPr>
              <a:t>parallel accounts in Mark 13 and Luke 21</a:t>
            </a:r>
            <a:r>
              <a:rPr lang="en-US" sz="3700" dirty="0">
                <a:solidFill>
                  <a:srgbClr val="F5F5F5"/>
                </a:solidFill>
                <a:effectLst>
                  <a:outerShdw blurRad="38100" dist="38100" dir="2700000" algn="tl" rotWithShape="0">
                    <a:prstClr val="black"/>
                  </a:outerShdw>
                </a:effectLst>
                <a:ea typeface="+mj-ea"/>
                <a:cs typeface="+mj-cs"/>
              </a:rPr>
              <a:t>) is Jesus' final major discourse in Matthew, which he delivered on the Mount of Olives.</a:t>
            </a:r>
          </a:p>
          <a:p>
            <a:r>
              <a:rPr lang="en-US" sz="3700" dirty="0">
                <a:solidFill>
                  <a:srgbClr val="F5F5F5"/>
                </a:solidFill>
                <a:effectLst>
                  <a:outerShdw blurRad="38100" dist="38100" dir="2700000" algn="tl" rotWithShape="0">
                    <a:prstClr val="black"/>
                  </a:outerShdw>
                </a:effectLst>
                <a:ea typeface="+mj-ea"/>
                <a:cs typeface="+mj-cs"/>
              </a:rPr>
              <a:t>The preceding chapters (Matthew 21–23) provide the essential </a:t>
            </a:r>
            <a:r>
              <a:rPr lang="en-US" sz="3700" b="1" i="1" dirty="0">
                <a:solidFill>
                  <a:srgbClr val="F5F5F5"/>
                </a:solidFill>
                <a:effectLst>
                  <a:outerShdw blurRad="38100" dist="38100" dir="2700000" algn="tl" rotWithShape="0">
                    <a:prstClr val="black"/>
                  </a:outerShdw>
                </a:effectLst>
                <a:ea typeface="+mj-ea"/>
                <a:cs typeface="+mj-cs"/>
              </a:rPr>
              <a:t>background</a:t>
            </a:r>
            <a:r>
              <a:rPr lang="en-US" sz="3700" dirty="0">
                <a:solidFill>
                  <a:srgbClr val="F5F5F5"/>
                </a:solidFill>
                <a:effectLst>
                  <a:outerShdw blurRad="38100" dist="38100" dir="2700000" algn="tl" rotWithShape="0">
                    <a:prstClr val="black"/>
                  </a:outerShdw>
                </a:effectLst>
                <a:ea typeface="+mj-ea"/>
                <a:cs typeface="+mj-cs"/>
              </a:rPr>
              <a:t> for this discourse: Jesus </a:t>
            </a:r>
            <a:r>
              <a:rPr lang="en-US" sz="3700" b="1" i="1" dirty="0">
                <a:solidFill>
                  <a:srgbClr val="F5F5F5"/>
                </a:solidFill>
                <a:effectLst>
                  <a:outerShdw blurRad="38100" dist="38100" dir="2700000" algn="tl" rotWithShape="0">
                    <a:prstClr val="black"/>
                  </a:outerShdw>
                </a:effectLst>
                <a:ea typeface="+mj-ea"/>
                <a:cs typeface="+mj-cs"/>
              </a:rPr>
              <a:t>repeatedly</a:t>
            </a:r>
            <a:r>
              <a:rPr lang="en-US" sz="3700" dirty="0">
                <a:solidFill>
                  <a:srgbClr val="F5F5F5"/>
                </a:solidFill>
                <a:effectLst>
                  <a:outerShdw blurRad="38100" dist="38100" dir="2700000" algn="tl" rotWithShape="0">
                    <a:prstClr val="black"/>
                  </a:outerShdw>
                </a:effectLst>
                <a:ea typeface="+mj-ea"/>
                <a:cs typeface="+mj-cs"/>
              </a:rPr>
              <a:t> announces </a:t>
            </a:r>
            <a:r>
              <a:rPr lang="en-US" sz="3700" b="1" i="1" dirty="0">
                <a:solidFill>
                  <a:srgbClr val="F5F5F5"/>
                </a:solidFill>
                <a:effectLst>
                  <a:outerShdw blurRad="38100" dist="38100" dir="2700000" algn="tl" rotWithShape="0">
                    <a:prstClr val="black"/>
                  </a:outerShdw>
                </a:effectLst>
                <a:ea typeface="+mj-ea"/>
                <a:cs typeface="+mj-cs"/>
              </a:rPr>
              <a:t>judgment</a:t>
            </a:r>
            <a:r>
              <a:rPr lang="en-US" sz="3700" dirty="0">
                <a:solidFill>
                  <a:srgbClr val="F5F5F5"/>
                </a:solidFill>
                <a:effectLst>
                  <a:outerShdw blurRad="38100" dist="38100" dir="2700000" algn="tl" rotWithShape="0">
                    <a:prstClr val="black"/>
                  </a:outerShdw>
                </a:effectLst>
                <a:ea typeface="+mj-ea"/>
                <a:cs typeface="+mj-cs"/>
              </a:rPr>
              <a:t> on Israel through symbolic actions, parables, and His condemnation of the Jewish leaders.</a:t>
            </a:r>
          </a:p>
          <a:p>
            <a:r>
              <a:rPr lang="en-US" sz="3700" dirty="0">
                <a:solidFill>
                  <a:srgbClr val="F5F5F5"/>
                </a:solidFill>
                <a:effectLst>
                  <a:outerShdw blurRad="38100" dist="38100" dir="2700000" algn="tl" rotWithShape="0">
                    <a:prstClr val="black"/>
                  </a:outerShdw>
                </a:effectLst>
                <a:ea typeface="+mj-ea"/>
                <a:cs typeface="+mj-cs"/>
              </a:rPr>
              <a:t>Matthew 23 ends with Jesus declaring the temple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desolate</a:t>
            </a:r>
            <a:r>
              <a:rPr lang="en-US" sz="3700" dirty="0">
                <a:solidFill>
                  <a:srgbClr val="F5F5F5"/>
                </a:solidFill>
                <a:effectLst>
                  <a:outerShdw blurRad="38100" dist="38100" dir="2700000" algn="tl" rotWithShape="0">
                    <a:prstClr val="black"/>
                  </a:outerShdw>
                </a:effectLst>
                <a:ea typeface="+mj-ea"/>
                <a:cs typeface="+mj-cs"/>
              </a:rPr>
              <a:t>” and pronouncing judgment on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this generation</a:t>
            </a:r>
            <a:r>
              <a:rPr lang="en-US" sz="3700" dirty="0">
                <a:solidFill>
                  <a:srgbClr val="F5F5F5"/>
                </a:solidFill>
                <a:effectLst>
                  <a:outerShdw blurRad="38100" dist="38100" dir="2700000" algn="tl" rotWithShape="0">
                    <a:prstClr val="black"/>
                  </a:outerShdw>
                </a:effectLst>
                <a:ea typeface="+mj-ea"/>
                <a:cs typeface="+mj-cs"/>
              </a:rPr>
              <a:t>.”</a:t>
            </a:r>
          </a:p>
          <a:p>
            <a:r>
              <a:rPr lang="en-US" sz="3700" dirty="0">
                <a:solidFill>
                  <a:srgbClr val="F5F5F5"/>
                </a:solidFill>
                <a:effectLst>
                  <a:outerShdw blurRad="38100" dist="38100" dir="2700000" algn="tl" rotWithShape="0">
                    <a:prstClr val="black"/>
                  </a:outerShdw>
                </a:effectLst>
                <a:ea typeface="+mj-ea"/>
                <a:cs typeface="+mj-cs"/>
              </a:rPr>
              <a:t>In Matthew 24:2, Jesus </a:t>
            </a:r>
            <a:r>
              <a:rPr lang="en-US" sz="3700" b="1" i="1" dirty="0">
                <a:solidFill>
                  <a:srgbClr val="F5F5F5"/>
                </a:solidFill>
                <a:effectLst>
                  <a:outerShdw blurRad="38100" dist="38100" dir="2700000" algn="tl" rotWithShape="0">
                    <a:prstClr val="black"/>
                  </a:outerShdw>
                </a:effectLst>
                <a:ea typeface="+mj-ea"/>
                <a:cs typeface="+mj-cs"/>
              </a:rPr>
              <a:t>shocks</a:t>
            </a:r>
            <a:r>
              <a:rPr lang="en-US" sz="3700" dirty="0">
                <a:solidFill>
                  <a:srgbClr val="F5F5F5"/>
                </a:solidFill>
                <a:effectLst>
                  <a:outerShdw blurRad="38100" dist="38100" dir="2700000" algn="tl" rotWithShape="0">
                    <a:prstClr val="black"/>
                  </a:outerShdw>
                </a:effectLst>
                <a:ea typeface="+mj-ea"/>
                <a:cs typeface="+mj-cs"/>
              </a:rPr>
              <a:t> his disciples by predicting the complete destruction of the temple.</a:t>
            </a:r>
          </a:p>
          <a:p>
            <a:r>
              <a:rPr lang="en-US" sz="3700" dirty="0">
                <a:solidFill>
                  <a:srgbClr val="F5F5F5"/>
                </a:solidFill>
                <a:effectLst>
                  <a:outerShdw blurRad="38100" dist="38100" dir="2700000" algn="tl" rotWithShape="0">
                    <a:prstClr val="black"/>
                  </a:outerShdw>
                </a:effectLst>
                <a:ea typeface="+mj-ea"/>
                <a:cs typeface="+mj-cs"/>
              </a:rPr>
              <a:t>The disciples then ask Jesus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when</a:t>
            </a:r>
            <a:r>
              <a:rPr lang="en-US" sz="3700" dirty="0">
                <a:solidFill>
                  <a:srgbClr val="F5F5F5"/>
                </a:solidFill>
                <a:effectLst>
                  <a:outerShdw blurRad="38100" dist="38100" dir="2700000" algn="tl" rotWithShape="0">
                    <a:prstClr val="black"/>
                  </a:outerShdw>
                </a:effectLst>
                <a:ea typeface="+mj-ea"/>
                <a:cs typeface="+mj-cs"/>
              </a:rPr>
              <a:t>” these events will occur and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what… sign</a:t>
            </a:r>
            <a:r>
              <a:rPr lang="en-US" sz="3700" dirty="0">
                <a:solidFill>
                  <a:srgbClr val="F5F5F5"/>
                </a:solidFill>
                <a:effectLst>
                  <a:outerShdw blurRad="38100" dist="38100" dir="2700000" algn="tl" rotWithShape="0">
                    <a:prstClr val="black"/>
                  </a:outerShdw>
                </a:effectLst>
                <a:ea typeface="+mj-ea"/>
                <a:cs typeface="+mj-cs"/>
              </a:rPr>
              <a:t>” will precede those events.</a:t>
            </a:r>
          </a:p>
          <a:p>
            <a:r>
              <a:rPr lang="en-US" sz="3700" dirty="0">
                <a:solidFill>
                  <a:srgbClr val="F5F5F5"/>
                </a:solidFill>
                <a:effectLst>
                  <a:outerShdw blurRad="38100" dist="38100" dir="2700000" algn="tl" rotWithShape="0">
                    <a:prstClr val="black"/>
                  </a:outerShdw>
                </a:effectLst>
                <a:ea typeface="+mj-ea"/>
                <a:cs typeface="+mj-cs"/>
              </a:rPr>
              <a:t>The disciples mistakenly assume the temple's destruction, Christ's coming, and the end of the age are all one event.</a:t>
            </a:r>
          </a:p>
          <a:p>
            <a:r>
              <a:rPr lang="en-US" sz="3700" dirty="0">
                <a:solidFill>
                  <a:srgbClr val="F5F5F5"/>
                </a:solidFill>
                <a:effectLst>
                  <a:outerShdw blurRad="38100" dist="38100" dir="2700000" algn="tl" rotWithShape="0">
                    <a:prstClr val="black"/>
                  </a:outerShdw>
                </a:effectLst>
                <a:ea typeface="+mj-ea"/>
                <a:cs typeface="+mj-cs"/>
              </a:rPr>
              <a:t>In his Olivet Discourse, Jesus' answers the disciple’s questions and corrects their misunderstanding about the timing of the events.</a:t>
            </a:r>
            <a:endParaRPr lang="en-US" sz="3700" dirty="0">
              <a:solidFill>
                <a:srgbClr val="F5F5F5"/>
              </a:solidFill>
              <a:effectLst>
                <a:outerShdw blurRad="38100" dist="38100" dir="2700000" algn="tl" rotWithShape="0">
                  <a:prstClr val="black"/>
                </a:outerShdw>
              </a:effectLst>
            </a:endParaRPr>
          </a:p>
          <a:p>
            <a:endParaRPr lang="en-US" sz="3700" dirty="0">
              <a:solidFill>
                <a:srgbClr val="F5F5F5"/>
              </a:solidFill>
              <a:effectLst>
                <a:outerShdw blurRad="38100" dist="38100" dir="2700000" algn="tl" rotWithShape="0">
                  <a:prstClr val="black"/>
                </a:outerShdw>
              </a:effectLst>
              <a:ea typeface="+mj-ea"/>
              <a:cs typeface="+mj-cs"/>
            </a:endParaRPr>
          </a:p>
          <a:p>
            <a:endParaRPr lang="en-US" sz="37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941738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EE4FA78-5907-100B-36E7-212042DC84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1C0FB0-A5B7-C4D1-5B39-DAC9AC08D74D}"/>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18D00D1-3E75-B622-D7F8-7AC4E89C9BA7}"/>
              </a:ext>
            </a:extLst>
          </p:cNvPr>
          <p:cNvSpPr>
            <a:spLocks noGrp="1"/>
          </p:cNvSpPr>
          <p:nvPr>
            <p:ph idx="1"/>
          </p:nvPr>
        </p:nvSpPr>
        <p:spPr>
          <a:xfrm>
            <a:off x="76200" y="618566"/>
            <a:ext cx="11994775" cy="2343374"/>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The cosmic disturbances in Matthew 24:29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sun will be darkened, and the moon will not give its light, and the stars will fall from heaven</a:t>
            </a:r>
            <a:r>
              <a:rPr lang="en-US" sz="4000" dirty="0">
                <a:solidFill>
                  <a:srgbClr val="F5F5F5"/>
                </a:solidFill>
                <a:effectLst>
                  <a:outerShdw blurRad="38100" dist="38100" dir="2700000" algn="tl" rotWithShape="0">
                    <a:prstClr val="black"/>
                  </a:outerShdw>
                </a:effectLst>
              </a:rPr>
              <a:t>”) are very similar to language we saw in Rev 6:12-13.</a:t>
            </a:r>
          </a:p>
          <a:p>
            <a:r>
              <a:rPr lang="en-US" sz="4000" dirty="0">
                <a:solidFill>
                  <a:srgbClr val="F5F5F5"/>
                </a:solidFill>
                <a:effectLst>
                  <a:outerShdw blurRad="38100" dist="38100" dir="2700000" algn="tl" rotWithShape="0">
                    <a:prstClr val="black"/>
                  </a:outerShdw>
                </a:effectLst>
              </a:rPr>
              <a:t>As we saw when we looked at that passage, </a:t>
            </a:r>
            <a:r>
              <a:rPr lang="en-US" sz="4000" dirty="0">
                <a:solidFill>
                  <a:srgbClr val="F5F5F5"/>
                </a:solidFill>
                <a:effectLst>
                  <a:outerShdw blurRad="38100" dist="38100" dir="2700000" algn="ctr" rotWithShape="0">
                    <a:schemeClr val="tx1"/>
                  </a:outerShdw>
                </a:effectLst>
              </a:rPr>
              <a:t>these kinds of apocalyptic expressions </a:t>
            </a:r>
            <a:r>
              <a:rPr lang="en-US" sz="4000" b="1" i="1" dirty="0">
                <a:solidFill>
                  <a:srgbClr val="F5F5F5"/>
                </a:solidFill>
                <a:effectLst>
                  <a:outerShdw blurRad="38100" dist="38100" dir="2700000" algn="ctr" rotWithShape="0">
                    <a:schemeClr val="tx1"/>
                  </a:outerShdw>
                </a:effectLst>
              </a:rPr>
              <a:t>also</a:t>
            </a:r>
            <a:r>
              <a:rPr lang="en-US" sz="4000" dirty="0">
                <a:solidFill>
                  <a:srgbClr val="F5F5F5"/>
                </a:solidFill>
                <a:effectLst>
                  <a:outerShdw blurRad="38100" dist="38100" dir="2700000" algn="ctr" rotWithShape="0">
                    <a:schemeClr val="tx1"/>
                  </a:outerShdw>
                </a:effectLst>
              </a:rPr>
              <a:t> appear elsewhere in the Old Testament where they are used to metaphorically describe the prophetic judgments that God was about to bring on a nation:</a:t>
            </a:r>
            <a:r>
              <a:rPr lang="en-US" sz="4000" dirty="0">
                <a:solidFill>
                  <a:srgbClr val="F5F5F5"/>
                </a:solidFill>
                <a:effectLst>
                  <a:outerShdw blurRad="38100" dist="38100" dir="2700000" algn="tl" rotWithShape="0">
                    <a:prstClr val="black"/>
                  </a:outerShdw>
                </a:effectLst>
              </a:rPr>
              <a:t> </a:t>
            </a:r>
            <a:endParaRPr lang="en-US" sz="3600" dirty="0">
              <a:solidFill>
                <a:srgbClr val="F5F5F5"/>
              </a:solidFill>
              <a:effectLst>
                <a:outerShdw blurRad="38100" dist="38100" dir="2700000" algn="tl" rotWithShape="0">
                  <a:prstClr val="black"/>
                </a:outerShdw>
              </a:effectLst>
            </a:endParaRPr>
          </a:p>
        </p:txBody>
      </p:sp>
      <p:graphicFrame>
        <p:nvGraphicFramePr>
          <p:cNvPr id="3" name="Table 2">
            <a:extLst>
              <a:ext uri="{FF2B5EF4-FFF2-40B4-BE49-F238E27FC236}">
                <a16:creationId xmlns:a16="http://schemas.microsoft.com/office/drawing/2014/main" id="{11699A25-540C-9955-6CCD-B1E5F712200A}"/>
              </a:ext>
            </a:extLst>
          </p:cNvPr>
          <p:cNvGraphicFramePr>
            <a:graphicFrameLocks noGrp="1"/>
          </p:cNvGraphicFramePr>
          <p:nvPr>
            <p:extLst>
              <p:ext uri="{D42A27DB-BD31-4B8C-83A1-F6EECF244321}">
                <p14:modId xmlns:p14="http://schemas.microsoft.com/office/powerpoint/2010/main" val="4128839409"/>
              </p:ext>
            </p:extLst>
          </p:nvPr>
        </p:nvGraphicFramePr>
        <p:xfrm>
          <a:off x="235781" y="2961940"/>
          <a:ext cx="11675612" cy="2225040"/>
        </p:xfrm>
        <a:graphic>
          <a:graphicData uri="http://schemas.openxmlformats.org/drawingml/2006/table">
            <a:tbl>
              <a:tblPr firstRow="1" bandRow="1">
                <a:tableStyleId>{5C22544A-7EE6-4342-B048-85BDC9FD1C3A}</a:tableStyleId>
              </a:tblPr>
              <a:tblGrid>
                <a:gridCol w="1143234">
                  <a:extLst>
                    <a:ext uri="{9D8B030D-6E8A-4147-A177-3AD203B41FA5}">
                      <a16:colId xmlns:a16="http://schemas.microsoft.com/office/drawing/2014/main" val="2719597536"/>
                    </a:ext>
                  </a:extLst>
                </a:gridCol>
                <a:gridCol w="1845578">
                  <a:extLst>
                    <a:ext uri="{9D8B030D-6E8A-4147-A177-3AD203B41FA5}">
                      <a16:colId xmlns:a16="http://schemas.microsoft.com/office/drawing/2014/main" val="872428475"/>
                    </a:ext>
                  </a:extLst>
                </a:gridCol>
                <a:gridCol w="4681057">
                  <a:extLst>
                    <a:ext uri="{9D8B030D-6E8A-4147-A177-3AD203B41FA5}">
                      <a16:colId xmlns:a16="http://schemas.microsoft.com/office/drawing/2014/main" val="1749939773"/>
                    </a:ext>
                  </a:extLst>
                </a:gridCol>
                <a:gridCol w="4005743">
                  <a:extLst>
                    <a:ext uri="{9D8B030D-6E8A-4147-A177-3AD203B41FA5}">
                      <a16:colId xmlns:a16="http://schemas.microsoft.com/office/drawing/2014/main" val="333428778"/>
                    </a:ext>
                  </a:extLst>
                </a:gridCol>
              </a:tblGrid>
              <a:tr h="370840">
                <a:tc>
                  <a:txBody>
                    <a:bodyPr/>
                    <a:lstStyle/>
                    <a:p>
                      <a:r>
                        <a:rPr lang="en-US" dirty="0"/>
                        <a:t>Nation</a:t>
                      </a:r>
                    </a:p>
                  </a:txBody>
                  <a:tcPr/>
                </a:tc>
                <a:tc>
                  <a:txBody>
                    <a:bodyPr/>
                    <a:lstStyle/>
                    <a:p>
                      <a:r>
                        <a:rPr lang="en-US" dirty="0"/>
                        <a:t>Passage</a:t>
                      </a:r>
                    </a:p>
                  </a:txBody>
                  <a:tcPr/>
                </a:tc>
                <a:tc>
                  <a:txBody>
                    <a:bodyPr/>
                    <a:lstStyle/>
                    <a:p>
                      <a:r>
                        <a:rPr lang="en-US" dirty="0"/>
                        <a:t>Cosmic Imagery</a:t>
                      </a:r>
                    </a:p>
                  </a:txBody>
                  <a:tcPr/>
                </a:tc>
                <a:tc>
                  <a:txBody>
                    <a:bodyPr/>
                    <a:lstStyle/>
                    <a:p>
                      <a:r>
                        <a:rPr lang="en-US" dirty="0"/>
                        <a:t>Historic Fulfillment</a:t>
                      </a:r>
                    </a:p>
                  </a:txBody>
                  <a:tcPr/>
                </a:tc>
                <a:extLst>
                  <a:ext uri="{0D108BD9-81ED-4DB2-BD59-A6C34878D82A}">
                    <a16:rowId xmlns:a16="http://schemas.microsoft.com/office/drawing/2014/main" val="3023763514"/>
                  </a:ext>
                </a:extLst>
              </a:tr>
              <a:tr h="370840">
                <a:tc>
                  <a:txBody>
                    <a:bodyPr/>
                    <a:lstStyle/>
                    <a:p>
                      <a:r>
                        <a:rPr lang="en-US" dirty="0"/>
                        <a:t>Babylon</a:t>
                      </a:r>
                    </a:p>
                  </a:txBody>
                  <a:tcPr/>
                </a:tc>
                <a:tc>
                  <a:txBody>
                    <a:bodyPr/>
                    <a:lstStyle/>
                    <a:p>
                      <a:r>
                        <a:rPr lang="en-US" dirty="0"/>
                        <a:t>Isaiah 13:1-19</a:t>
                      </a:r>
                    </a:p>
                  </a:txBody>
                  <a:tcPr/>
                </a:tc>
                <a:tc>
                  <a:txBody>
                    <a:bodyPr/>
                    <a:lstStyle/>
                    <a:p>
                      <a:r>
                        <a:rPr lang="en-US" dirty="0"/>
                        <a:t>sun, moon, stars darkened</a:t>
                      </a:r>
                    </a:p>
                  </a:txBody>
                  <a:tcPr/>
                </a:tc>
                <a:tc>
                  <a:txBody>
                    <a:bodyPr/>
                    <a:lstStyle/>
                    <a:p>
                      <a:r>
                        <a:rPr lang="en-US" dirty="0"/>
                        <a:t>conquered by the Medes in 539 BC</a:t>
                      </a:r>
                    </a:p>
                  </a:txBody>
                  <a:tcPr/>
                </a:tc>
                <a:extLst>
                  <a:ext uri="{0D108BD9-81ED-4DB2-BD59-A6C34878D82A}">
                    <a16:rowId xmlns:a16="http://schemas.microsoft.com/office/drawing/2014/main" val="118515919"/>
                  </a:ext>
                </a:extLst>
              </a:tr>
              <a:tr h="370840">
                <a:tc>
                  <a:txBody>
                    <a:bodyPr/>
                    <a:lstStyle/>
                    <a:p>
                      <a:r>
                        <a:rPr lang="en-US" dirty="0"/>
                        <a:t>Egypt</a:t>
                      </a:r>
                    </a:p>
                  </a:txBody>
                  <a:tcPr/>
                </a:tc>
                <a:tc>
                  <a:txBody>
                    <a:bodyPr/>
                    <a:lstStyle/>
                    <a:p>
                      <a:r>
                        <a:rPr lang="en-US" dirty="0"/>
                        <a:t>Ezekiel 32:2-12</a:t>
                      </a:r>
                    </a:p>
                  </a:txBody>
                  <a:tcPr/>
                </a:tc>
                <a:tc>
                  <a:txBody>
                    <a:bodyPr/>
                    <a:lstStyle/>
                    <a:p>
                      <a:r>
                        <a:rPr lang="en-US" dirty="0"/>
                        <a:t>sun, moon, stars darkened</a:t>
                      </a:r>
                    </a:p>
                  </a:txBody>
                  <a:tcPr/>
                </a:tc>
                <a:tc>
                  <a:txBody>
                    <a:bodyPr/>
                    <a:lstStyle/>
                    <a:p>
                      <a:r>
                        <a:rPr lang="en-US" dirty="0"/>
                        <a:t>conquered by Babylon in 567 B.C</a:t>
                      </a:r>
                    </a:p>
                  </a:txBody>
                  <a:tcPr/>
                </a:tc>
                <a:extLst>
                  <a:ext uri="{0D108BD9-81ED-4DB2-BD59-A6C34878D82A}">
                    <a16:rowId xmlns:a16="http://schemas.microsoft.com/office/drawing/2014/main" val="265401238"/>
                  </a:ext>
                </a:extLst>
              </a:tr>
              <a:tr h="370840">
                <a:tc>
                  <a:txBody>
                    <a:bodyPr/>
                    <a:lstStyle/>
                    <a:p>
                      <a:r>
                        <a:rPr lang="en-US" dirty="0"/>
                        <a:t>Edom</a:t>
                      </a:r>
                    </a:p>
                  </a:txBody>
                  <a:tcPr/>
                </a:tc>
                <a:tc>
                  <a:txBody>
                    <a:bodyPr/>
                    <a:lstStyle/>
                    <a:p>
                      <a:r>
                        <a:rPr lang="en-US" dirty="0"/>
                        <a:t>Isaiah 34:1-4</a:t>
                      </a:r>
                    </a:p>
                  </a:txBody>
                  <a:tcPr/>
                </a:tc>
                <a:tc>
                  <a:txBody>
                    <a:bodyPr/>
                    <a:lstStyle/>
                    <a:p>
                      <a:r>
                        <a:rPr lang="en-US" sz="1800" b="0" i="0" u="none" strike="noStrike" kern="1200" baseline="0" dirty="0">
                          <a:solidFill>
                            <a:schemeClr val="dk1"/>
                          </a:solidFill>
                          <a:latin typeface="+mn-lt"/>
                          <a:ea typeface="+mn-ea"/>
                          <a:cs typeface="+mn-cs"/>
                        </a:rPr>
                        <a:t>the skies roll up like a scroll; stars fall</a:t>
                      </a:r>
                      <a:endParaRPr lang="en-US" dirty="0"/>
                    </a:p>
                  </a:txBody>
                  <a:tcPr/>
                </a:tc>
                <a:tc>
                  <a:txBody>
                    <a:bodyPr/>
                    <a:lstStyle/>
                    <a:p>
                      <a:r>
                        <a:rPr lang="en-US" dirty="0"/>
                        <a:t>military defeat; depopulation</a:t>
                      </a:r>
                    </a:p>
                  </a:txBody>
                  <a:tcPr/>
                </a:tc>
                <a:extLst>
                  <a:ext uri="{0D108BD9-81ED-4DB2-BD59-A6C34878D82A}">
                    <a16:rowId xmlns:a16="http://schemas.microsoft.com/office/drawing/2014/main" val="963167445"/>
                  </a:ext>
                </a:extLst>
              </a:tr>
              <a:tr h="370840">
                <a:tc>
                  <a:txBody>
                    <a:bodyPr/>
                    <a:lstStyle/>
                    <a:p>
                      <a:r>
                        <a:rPr lang="en-US" dirty="0"/>
                        <a:t>Judah</a:t>
                      </a:r>
                    </a:p>
                  </a:txBody>
                  <a:tcPr/>
                </a:tc>
                <a:tc>
                  <a:txBody>
                    <a:bodyPr/>
                    <a:lstStyle/>
                    <a:p>
                      <a:r>
                        <a:rPr lang="en-US" dirty="0"/>
                        <a:t>Jeremiah 4:11-29</a:t>
                      </a:r>
                    </a:p>
                  </a:txBody>
                  <a:tcPr/>
                </a:tc>
                <a:tc>
                  <a:txBody>
                    <a:bodyPr/>
                    <a:lstStyle/>
                    <a:p>
                      <a:r>
                        <a:rPr lang="en-US" dirty="0"/>
                        <a:t>the heavens give no light</a:t>
                      </a:r>
                    </a:p>
                  </a:txBody>
                  <a:tcPr/>
                </a:tc>
                <a:tc>
                  <a:txBody>
                    <a:bodyPr/>
                    <a:lstStyle/>
                    <a:p>
                      <a:r>
                        <a:rPr lang="en-US" dirty="0"/>
                        <a:t>conquered by Babylon in 586 B.C. </a:t>
                      </a:r>
                    </a:p>
                  </a:txBody>
                  <a:tcPr/>
                </a:tc>
                <a:extLst>
                  <a:ext uri="{0D108BD9-81ED-4DB2-BD59-A6C34878D82A}">
                    <a16:rowId xmlns:a16="http://schemas.microsoft.com/office/drawing/2014/main" val="249567093"/>
                  </a:ext>
                </a:extLst>
              </a:tr>
              <a:tr h="370840">
                <a:tc>
                  <a:txBody>
                    <a:bodyPr/>
                    <a:lstStyle/>
                    <a:p>
                      <a:r>
                        <a:rPr lang="en-US" dirty="0"/>
                        <a:t>Judah</a:t>
                      </a:r>
                    </a:p>
                  </a:txBody>
                  <a:tcPr/>
                </a:tc>
                <a:tc>
                  <a:txBody>
                    <a:bodyPr/>
                    <a:lstStyle/>
                    <a:p>
                      <a:r>
                        <a:rPr lang="en-US" dirty="0"/>
                        <a:t>Joel 2:1,10</a:t>
                      </a:r>
                    </a:p>
                  </a:txBody>
                  <a:tcPr/>
                </a:tc>
                <a:tc>
                  <a:txBody>
                    <a:bodyPr/>
                    <a:lstStyle/>
                    <a:p>
                      <a:r>
                        <a:rPr lang="en-US" dirty="0"/>
                        <a:t>heavens tremble; sun, moon and stars go dark</a:t>
                      </a:r>
                    </a:p>
                  </a:txBody>
                  <a:tcPr/>
                </a:tc>
                <a:tc>
                  <a:txBody>
                    <a:bodyPr/>
                    <a:lstStyle/>
                    <a:p>
                      <a:r>
                        <a:rPr lang="en-US" dirty="0"/>
                        <a:t>overrun by locusts and/or invading army</a:t>
                      </a:r>
                    </a:p>
                  </a:txBody>
                  <a:tcPr/>
                </a:tc>
                <a:extLst>
                  <a:ext uri="{0D108BD9-81ED-4DB2-BD59-A6C34878D82A}">
                    <a16:rowId xmlns:a16="http://schemas.microsoft.com/office/drawing/2014/main" val="1129890991"/>
                  </a:ext>
                </a:extLst>
              </a:tr>
            </a:tbl>
          </a:graphicData>
        </a:graphic>
      </p:graphicFrame>
      <p:sp>
        <p:nvSpPr>
          <p:cNvPr id="5" name="Content Placeholder 1">
            <a:extLst>
              <a:ext uri="{FF2B5EF4-FFF2-40B4-BE49-F238E27FC236}">
                <a16:creationId xmlns:a16="http://schemas.microsoft.com/office/drawing/2014/main" id="{753728D3-17CB-5EDE-8FFD-FAB59A537551}"/>
              </a:ext>
            </a:extLst>
          </p:cNvPr>
          <p:cNvSpPr txBox="1">
            <a:spLocks/>
          </p:cNvSpPr>
          <p:nvPr/>
        </p:nvSpPr>
        <p:spPr>
          <a:xfrm>
            <a:off x="76200" y="5334000"/>
            <a:ext cx="11994775" cy="15239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F5F5F5"/>
                </a:solidFill>
                <a:effectLst>
                  <a:outerShdw blurRad="38100" dist="38100" dir="2700000" algn="tl" rotWithShape="0">
                    <a:prstClr val="black"/>
                  </a:outerShdw>
                </a:effectLst>
              </a:rPr>
              <a:t>In the ancient world, heavenly bodies represented governmental rule. Their failure in this case represents the total collapse of Jewish political authority. </a:t>
            </a:r>
          </a:p>
          <a:p>
            <a:r>
              <a:rPr lang="en-US" sz="3600" dirty="0">
                <a:solidFill>
                  <a:srgbClr val="F5F5F5"/>
                </a:solidFill>
                <a:effectLst>
                  <a:outerShdw blurRad="38100" dist="38100" dir="2700000" algn="tl" rotWithShape="0">
                    <a:prstClr val="black"/>
                  </a:outerShdw>
                </a:effectLst>
              </a:rPr>
              <a:t>Additionally, this imagery matches the literal war-zone reality of skies blackened by the thick, billowing smoke of Jerusalem's burning ruins.</a:t>
            </a:r>
          </a:p>
        </p:txBody>
      </p:sp>
    </p:spTree>
    <p:extLst>
      <p:ext uri="{BB962C8B-B14F-4D97-AF65-F5344CB8AC3E}">
        <p14:creationId xmlns:p14="http://schemas.microsoft.com/office/powerpoint/2010/main" val="1719692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BFDE0F6-CD23-BCAA-1CAC-52B8FA820E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350ABD-9667-5B31-E8DD-7B77C09C1E31}"/>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8DF7CB39-8FFB-110E-5A8D-0C206C8B4902}"/>
              </a:ext>
            </a:extLst>
          </p:cNvPr>
          <p:cNvSpPr>
            <a:spLocks noGrp="1"/>
          </p:cNvSpPr>
          <p:nvPr>
            <p:ph idx="1"/>
          </p:nvPr>
        </p:nvSpPr>
        <p:spPr>
          <a:xfrm>
            <a:off x="197224" y="766482"/>
            <a:ext cx="11757211" cy="5768788"/>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Matthew 24:30 reads: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Then will appear in heaven the sign of the Son of Man, and then all the tribes of the earth will mourn, and they will see the Son of Man coming on the clouds of heaven with power and great glory</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The futurists think this is a clear reference to the Second Coming of Christ at the end of the world, and indeed, this verse, if taken all by itself, out of context, </a:t>
            </a:r>
            <a:r>
              <a:rPr lang="en-US" sz="4000" b="1" i="1" dirty="0">
                <a:solidFill>
                  <a:srgbClr val="F5F5F5"/>
                </a:solidFill>
                <a:effectLst>
                  <a:outerShdw blurRad="38100" dist="38100" dir="2700000" algn="tl" rotWithShape="0">
                    <a:prstClr val="black"/>
                  </a:outerShdw>
                </a:effectLst>
              </a:rPr>
              <a:t>could</a:t>
            </a:r>
            <a:r>
              <a:rPr lang="en-US" sz="4000" dirty="0">
                <a:solidFill>
                  <a:srgbClr val="F5F5F5"/>
                </a:solidFill>
                <a:effectLst>
                  <a:outerShdw blurRad="38100" dist="38100" dir="2700000" algn="tl" rotWithShape="0">
                    <a:prstClr val="black"/>
                  </a:outerShdw>
                </a:effectLst>
              </a:rPr>
              <a:t> be taken that way.</a:t>
            </a:r>
          </a:p>
          <a:p>
            <a:r>
              <a:rPr lang="en-US" sz="4000" dirty="0">
                <a:solidFill>
                  <a:srgbClr val="F5F5F5"/>
                </a:solidFill>
                <a:effectLst>
                  <a:outerShdw blurRad="38100" dist="38100" dir="2700000" algn="tl" rotWithShape="0">
                    <a:prstClr val="black"/>
                  </a:outerShdw>
                </a:effectLst>
              </a:rPr>
              <a:t>But as we look at the larger </a:t>
            </a:r>
            <a:r>
              <a:rPr lang="en-US" sz="4000" b="1" i="1" dirty="0">
                <a:solidFill>
                  <a:srgbClr val="F5F5F5"/>
                </a:solidFill>
                <a:effectLst>
                  <a:outerShdw blurRad="38100" dist="38100" dir="2700000" algn="tl" rotWithShape="0">
                    <a:prstClr val="black"/>
                  </a:outerShdw>
                </a:effectLst>
              </a:rPr>
              <a:t>context</a:t>
            </a:r>
            <a:r>
              <a:rPr lang="en-US" sz="4000" dirty="0">
                <a:solidFill>
                  <a:srgbClr val="F5F5F5"/>
                </a:solidFill>
                <a:effectLst>
                  <a:outerShdw blurRad="38100" dist="38100" dir="2700000" algn="tl" rotWithShape="0">
                    <a:prstClr val="black"/>
                  </a:outerShdw>
                </a:effectLst>
              </a:rPr>
              <a:t>, the things talked about in </a:t>
            </a:r>
            <a:r>
              <a:rPr lang="en-US" sz="4000" b="1" i="1" dirty="0">
                <a:solidFill>
                  <a:srgbClr val="F5F5F5"/>
                </a:solidFill>
                <a:effectLst>
                  <a:outerShdw blurRad="38100" dist="38100" dir="2700000" algn="tl" rotWithShape="0">
                    <a:prstClr val="black"/>
                  </a:outerShdw>
                </a:effectLst>
              </a:rPr>
              <a:t>this verse </a:t>
            </a:r>
            <a:r>
              <a:rPr lang="en-US" sz="4000" dirty="0">
                <a:solidFill>
                  <a:srgbClr val="F5F5F5"/>
                </a:solidFill>
                <a:effectLst>
                  <a:outerShdw blurRad="38100" dist="38100" dir="2700000" algn="tl" rotWithShape="0">
                    <a:prstClr val="black"/>
                  </a:outerShdw>
                </a:effectLst>
              </a:rPr>
              <a:t>are </a:t>
            </a:r>
            <a:r>
              <a:rPr lang="en-US" sz="4000" b="1" i="1" dirty="0">
                <a:solidFill>
                  <a:srgbClr val="F5F5F5"/>
                </a:solidFill>
                <a:effectLst>
                  <a:outerShdw blurRad="38100" dist="38100" dir="2700000" algn="tl" rotWithShape="0">
                    <a:prstClr val="black"/>
                  </a:outerShdw>
                </a:effectLst>
              </a:rPr>
              <a:t>among</a:t>
            </a:r>
            <a:r>
              <a:rPr lang="en-US" sz="4000" dirty="0">
                <a:solidFill>
                  <a:srgbClr val="F5F5F5"/>
                </a:solidFill>
                <a:effectLst>
                  <a:outerShdw blurRad="38100" dist="38100" dir="2700000" algn="tl" rotWithShape="0">
                    <a:prstClr val="black"/>
                  </a:outerShdw>
                </a:effectLst>
              </a:rPr>
              <a:t> the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things</a:t>
            </a:r>
            <a:r>
              <a:rPr lang="en-US" sz="4000" dirty="0">
                <a:solidFill>
                  <a:srgbClr val="F5F5F5"/>
                </a:solidFill>
                <a:effectLst>
                  <a:outerShdw blurRad="38100" dist="38100" dir="2700000" algn="tl" rotWithShape="0">
                    <a:prstClr val="black"/>
                  </a:outerShdw>
                </a:effectLst>
              </a:rPr>
              <a:t>” that Jesus says just a few verses later would take place </a:t>
            </a:r>
            <a:r>
              <a:rPr lang="en-US" sz="4000" b="1" i="1" dirty="0">
                <a:solidFill>
                  <a:srgbClr val="F5F5F5"/>
                </a:solidFill>
                <a:effectLst>
                  <a:outerShdw blurRad="38100" dist="38100" dir="2700000" algn="tl" rotWithShape="0">
                    <a:prstClr val="black"/>
                  </a:outerShdw>
                </a:effectLst>
              </a:rPr>
              <a:t>before</a:t>
            </a:r>
            <a:r>
              <a:rPr lang="en-US" sz="4000" dirty="0">
                <a:solidFill>
                  <a:srgbClr val="F5F5F5"/>
                </a:solidFill>
                <a:effectLst>
                  <a:outerShdw blurRad="38100" dist="38100" dir="2700000" algn="tl" rotWithShape="0">
                    <a:prstClr val="black"/>
                  </a:outerShdw>
                </a:effectLst>
              </a:rPr>
              <a:t> those in his audience passed away (24:34).</a:t>
            </a:r>
          </a:p>
          <a:p>
            <a:r>
              <a:rPr lang="en-US" sz="4000" dirty="0">
                <a:solidFill>
                  <a:srgbClr val="F5F5F5"/>
                </a:solidFill>
                <a:effectLst>
                  <a:outerShdw blurRad="38100" dist="38100" dir="2700000" algn="tl" rotWithShape="0">
                    <a:prstClr val="black"/>
                  </a:outerShdw>
                </a:effectLst>
              </a:rPr>
              <a:t>Since that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generation</a:t>
            </a:r>
            <a:r>
              <a:rPr lang="en-US" sz="4000" dirty="0">
                <a:solidFill>
                  <a:srgbClr val="F5F5F5"/>
                </a:solidFill>
                <a:effectLst>
                  <a:outerShdw blurRad="38100" dist="38100" dir="2700000" algn="tl" rotWithShape="0">
                    <a:prstClr val="black"/>
                  </a:outerShdw>
                </a:effectLst>
              </a:rPr>
              <a:t>” </a:t>
            </a:r>
            <a:r>
              <a:rPr lang="en-US" sz="4000" b="1" i="1" dirty="0">
                <a:solidFill>
                  <a:srgbClr val="F5F5F5"/>
                </a:solidFill>
                <a:effectLst>
                  <a:outerShdw blurRad="38100" dist="38100" dir="2700000" algn="tl" rotWithShape="0">
                    <a:prstClr val="black"/>
                  </a:outerShdw>
                </a:effectLst>
              </a:rPr>
              <a:t>has</a:t>
            </a:r>
            <a:r>
              <a:rPr lang="en-US" sz="4000" dirty="0">
                <a:solidFill>
                  <a:srgbClr val="F5F5F5"/>
                </a:solidFill>
                <a:effectLst>
                  <a:outerShdw blurRad="38100" dist="38100" dir="2700000" algn="tl" rotWithShape="0">
                    <a:prstClr val="black"/>
                  </a:outerShdw>
                </a:effectLst>
              </a:rPr>
              <a:t> passed away and Jesus did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return and the world did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end – either Jesus was wrong or this verse must be referring to something else!</a:t>
            </a:r>
          </a:p>
          <a:p>
            <a:r>
              <a:rPr lang="en-US" sz="4000" dirty="0">
                <a:solidFill>
                  <a:srgbClr val="F5F5F5"/>
                </a:solidFill>
                <a:effectLst>
                  <a:outerShdw blurRad="38100" dist="38100" dir="2700000" algn="tl" rotWithShape="0">
                    <a:prstClr val="black"/>
                  </a:outerShdw>
                </a:effectLst>
              </a:rPr>
              <a:t>In seeking to understand this verse, it is important to notice that Jesus is actually alluding to a couple of Old Testament passages in this verse.</a:t>
            </a:r>
          </a:p>
        </p:txBody>
      </p:sp>
    </p:spTree>
    <p:extLst>
      <p:ext uri="{BB962C8B-B14F-4D97-AF65-F5344CB8AC3E}">
        <p14:creationId xmlns:p14="http://schemas.microsoft.com/office/powerpoint/2010/main" val="3256259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09FCE03-2DEE-0033-BB37-296BCF284B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43CBA8-5D24-C591-CBD2-7D6F9D518F08}"/>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E0103105-8312-AD7E-C88C-2F1B73D043D8}"/>
              </a:ext>
            </a:extLst>
          </p:cNvPr>
          <p:cNvSpPr>
            <a:spLocks noGrp="1"/>
          </p:cNvSpPr>
          <p:nvPr>
            <p:ph idx="1"/>
          </p:nvPr>
        </p:nvSpPr>
        <p:spPr>
          <a:xfrm>
            <a:off x="197224" y="766482"/>
            <a:ext cx="11757211" cy="2796989"/>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One verse he alludes to is Daniel 7:13-14, where the prophet Daniel says: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I saw in the night visions, and behold, with the clouds of heaven there came one like a son of man, and he came to the Ancient of Days and was presented before him. And to him was given dominion and glory and a kingdom, that all peoples, nations, and languages should serve him; his dominion is an everlasting dominion, which shall not pass away, and his kingdom one that shall not be destroyed</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Notice the parallels:</a:t>
            </a:r>
          </a:p>
        </p:txBody>
      </p:sp>
      <p:graphicFrame>
        <p:nvGraphicFramePr>
          <p:cNvPr id="3" name="Table 2">
            <a:extLst>
              <a:ext uri="{FF2B5EF4-FFF2-40B4-BE49-F238E27FC236}">
                <a16:creationId xmlns:a16="http://schemas.microsoft.com/office/drawing/2014/main" id="{5C366ACF-CC8F-D4B7-BB6B-AED3471F752B}"/>
              </a:ext>
            </a:extLst>
          </p:cNvPr>
          <p:cNvGraphicFramePr>
            <a:graphicFrameLocks noGrp="1"/>
          </p:cNvGraphicFramePr>
          <p:nvPr>
            <p:extLst>
              <p:ext uri="{D42A27DB-BD31-4B8C-83A1-F6EECF244321}">
                <p14:modId xmlns:p14="http://schemas.microsoft.com/office/powerpoint/2010/main" val="268278207"/>
              </p:ext>
            </p:extLst>
          </p:nvPr>
        </p:nvGraphicFramePr>
        <p:xfrm>
          <a:off x="1382058" y="3563471"/>
          <a:ext cx="8128000" cy="2565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0924972"/>
                    </a:ext>
                  </a:extLst>
                </a:gridCol>
                <a:gridCol w="4064000">
                  <a:extLst>
                    <a:ext uri="{9D8B030D-6E8A-4147-A177-3AD203B41FA5}">
                      <a16:colId xmlns:a16="http://schemas.microsoft.com/office/drawing/2014/main" val="4238314151"/>
                    </a:ext>
                  </a:extLst>
                </a:gridCol>
              </a:tblGrid>
              <a:tr h="370840">
                <a:tc>
                  <a:txBody>
                    <a:bodyPr/>
                    <a:lstStyle/>
                    <a:p>
                      <a:r>
                        <a:rPr lang="en-US" dirty="0"/>
                        <a:t>Daniel 7:13–14</a:t>
                      </a:r>
                    </a:p>
                  </a:txBody>
                  <a:tcPr/>
                </a:tc>
                <a:tc>
                  <a:txBody>
                    <a:bodyPr/>
                    <a:lstStyle/>
                    <a:p>
                      <a:r>
                        <a:rPr lang="en-US" dirty="0"/>
                        <a:t>Matthew 24:30</a:t>
                      </a:r>
                    </a:p>
                  </a:txBody>
                  <a:tcPr/>
                </a:tc>
                <a:extLst>
                  <a:ext uri="{0D108BD9-81ED-4DB2-BD59-A6C34878D82A}">
                    <a16:rowId xmlns:a16="http://schemas.microsoft.com/office/drawing/2014/main" val="2916689858"/>
                  </a:ext>
                </a:extLst>
              </a:tr>
              <a:tr h="370840">
                <a:tc>
                  <a:txBody>
                    <a:bodyPr/>
                    <a:lstStyle/>
                    <a:p>
                      <a:r>
                        <a:rPr lang="en-US" dirty="0"/>
                        <a:t>“One </a:t>
                      </a:r>
                      <a:r>
                        <a:rPr lang="en-US" b="1" dirty="0"/>
                        <a:t>like a son of man”</a:t>
                      </a:r>
                      <a:r>
                        <a:rPr lang="en-US" dirty="0"/>
                        <a:t>, </a:t>
                      </a:r>
                      <a:r>
                        <a:rPr lang="en-US" b="0" dirty="0"/>
                        <a:t>coming</a:t>
                      </a:r>
                      <a:r>
                        <a:rPr lang="en-US" b="1" dirty="0"/>
                        <a:t> “with the clouds of heaven”</a:t>
                      </a:r>
                      <a:endParaRPr lang="en-US" dirty="0"/>
                    </a:p>
                  </a:txBody>
                  <a:tcPr/>
                </a:tc>
                <a:tc>
                  <a:txBody>
                    <a:bodyPr/>
                    <a:lstStyle/>
                    <a:p>
                      <a:r>
                        <a:rPr lang="en-US" dirty="0"/>
                        <a:t>“they will see the </a:t>
                      </a:r>
                      <a:r>
                        <a:rPr lang="en-US" b="1" dirty="0"/>
                        <a:t>Son of Man coming on the clouds of heaven</a:t>
                      </a:r>
                      <a:r>
                        <a:rPr lang="en-US" b="0" dirty="0"/>
                        <a:t>”</a:t>
                      </a:r>
                    </a:p>
                  </a:txBody>
                  <a:tcPr/>
                </a:tc>
                <a:extLst>
                  <a:ext uri="{0D108BD9-81ED-4DB2-BD59-A6C34878D82A}">
                    <a16:rowId xmlns:a16="http://schemas.microsoft.com/office/drawing/2014/main" val="3540261597"/>
                  </a:ext>
                </a:extLst>
              </a:tr>
              <a:tr h="370840">
                <a:tc>
                  <a:txBody>
                    <a:bodyPr/>
                    <a:lstStyle/>
                    <a:p>
                      <a:r>
                        <a:rPr lang="en-US" dirty="0"/>
                        <a:t>he came </a:t>
                      </a:r>
                      <a:r>
                        <a:rPr lang="en-US" b="1" dirty="0"/>
                        <a:t>to the Ancient of Days</a:t>
                      </a:r>
                      <a:endParaRPr lang="en-US" dirty="0"/>
                    </a:p>
                  </a:txBody>
                  <a:tcPr/>
                </a:tc>
                <a:tc>
                  <a:txBody>
                    <a:bodyPr/>
                    <a:lstStyle/>
                    <a:p>
                      <a:r>
                        <a:rPr lang="en-US" dirty="0"/>
                        <a:t>(Jesus omits this part because His audience already knows the Daniel passage.)</a:t>
                      </a:r>
                    </a:p>
                  </a:txBody>
                  <a:tcPr/>
                </a:tc>
                <a:extLst>
                  <a:ext uri="{0D108BD9-81ED-4DB2-BD59-A6C34878D82A}">
                    <a16:rowId xmlns:a16="http://schemas.microsoft.com/office/drawing/2014/main" val="384572822"/>
                  </a:ext>
                </a:extLst>
              </a:tr>
              <a:tr h="370840">
                <a:tc>
                  <a:txBody>
                    <a:bodyPr/>
                    <a:lstStyle/>
                    <a:p>
                      <a:r>
                        <a:rPr lang="en-US" dirty="0"/>
                        <a:t>“to him was given dominion and glory and a kingdom”</a:t>
                      </a:r>
                    </a:p>
                  </a:txBody>
                  <a:tcPr/>
                </a:tc>
                <a:tc>
                  <a:txBody>
                    <a:bodyPr/>
                    <a:lstStyle/>
                    <a:p>
                      <a:r>
                        <a:rPr lang="en-US" dirty="0"/>
                        <a:t>“with power and great glory”.</a:t>
                      </a:r>
                    </a:p>
                  </a:txBody>
                  <a:tcPr/>
                </a:tc>
                <a:extLst>
                  <a:ext uri="{0D108BD9-81ED-4DB2-BD59-A6C34878D82A}">
                    <a16:rowId xmlns:a16="http://schemas.microsoft.com/office/drawing/2014/main" val="2819570931"/>
                  </a:ext>
                </a:extLst>
              </a:tr>
            </a:tbl>
          </a:graphicData>
        </a:graphic>
      </p:graphicFrame>
    </p:spTree>
    <p:extLst>
      <p:ext uri="{BB962C8B-B14F-4D97-AF65-F5344CB8AC3E}">
        <p14:creationId xmlns:p14="http://schemas.microsoft.com/office/powerpoint/2010/main" val="3620950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045F3C3-04D1-EEC5-A032-3EF0CE04BB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94E243-A343-7694-25F0-2C18D30B2767}"/>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2AF3F6A8-C8A8-DBA0-A1F0-195B8257E0BE}"/>
              </a:ext>
            </a:extLst>
          </p:cNvPr>
          <p:cNvSpPr>
            <a:spLocks noGrp="1"/>
          </p:cNvSpPr>
          <p:nvPr>
            <p:ph idx="1"/>
          </p:nvPr>
        </p:nvSpPr>
        <p:spPr>
          <a:xfrm>
            <a:off x="465589" y="771787"/>
            <a:ext cx="11270609" cy="5863904"/>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Notice in Daniel's vision, the Son of Man does not come </a:t>
            </a:r>
            <a:r>
              <a:rPr lang="en-US" sz="4000" b="1" i="1" dirty="0">
                <a:solidFill>
                  <a:srgbClr val="F5F5F5"/>
                </a:solidFill>
                <a:effectLst>
                  <a:outerShdw blurRad="38100" dist="38100" dir="2700000" algn="tl" rotWithShape="0">
                    <a:prstClr val="black"/>
                  </a:outerShdw>
                </a:effectLst>
              </a:rPr>
              <a:t>from</a:t>
            </a:r>
            <a:r>
              <a:rPr lang="en-US" sz="4000" dirty="0">
                <a:solidFill>
                  <a:srgbClr val="F5F5F5"/>
                </a:solidFill>
                <a:effectLst>
                  <a:outerShdw blurRad="38100" dist="38100" dir="2700000" algn="tl" rotWithShape="0">
                    <a:prstClr val="black"/>
                  </a:outerShdw>
                </a:effectLst>
              </a:rPr>
              <a:t> heaven to earth; He ascends </a:t>
            </a:r>
            <a:r>
              <a:rPr lang="en-US" sz="4000" b="1" i="1" dirty="0">
                <a:solidFill>
                  <a:srgbClr val="F5F5F5"/>
                </a:solidFill>
                <a:effectLst>
                  <a:outerShdw blurRad="38100" dist="38100" dir="2700000" algn="tl" rotWithShape="0">
                    <a:prstClr val="black"/>
                  </a:outerShdw>
                </a:effectLst>
              </a:rPr>
              <a:t>to</a:t>
            </a:r>
            <a:r>
              <a:rPr lang="en-US" sz="4000" dirty="0">
                <a:solidFill>
                  <a:srgbClr val="F5F5F5"/>
                </a:solidFill>
                <a:effectLst>
                  <a:outerShdw blurRad="38100" dist="38100" dir="2700000" algn="tl" rotWithShape="0">
                    <a:prstClr val="black"/>
                  </a:outerShdw>
                </a:effectLst>
              </a:rPr>
              <a:t> heaven to receive dominion, glory, and an everlasting kingdom from the Ancient of Days.</a:t>
            </a:r>
          </a:p>
          <a:p>
            <a:r>
              <a:rPr lang="en-US" sz="4000" dirty="0">
                <a:solidFill>
                  <a:srgbClr val="F5F5F5"/>
                </a:solidFill>
                <a:effectLst>
                  <a:outerShdw blurRad="38100" dist="38100" dir="2700000" algn="tl" rotWithShape="0">
                    <a:prstClr val="black"/>
                  </a:outerShdw>
                </a:effectLst>
              </a:rPr>
              <a:t>In other words, this is a vision of Christ's ascension and enthronement in heaven following His resurrection,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His Second Coming at the end of the world. </a:t>
            </a:r>
          </a:p>
          <a:p>
            <a:r>
              <a:rPr lang="en-US" sz="4000" dirty="0">
                <a:solidFill>
                  <a:srgbClr val="F5F5F5"/>
                </a:solidFill>
                <a:effectLst>
                  <a:outerShdw blurRad="38100" dist="38100" dir="2700000" algn="tl" rotWithShape="0">
                    <a:prstClr val="black"/>
                  </a:outerShdw>
                </a:effectLst>
              </a:rPr>
              <a:t>By deliberately quoting Daniel 7, Jesus identifies Himself as the enthroned Messiah who receives universal authority from the Father. </a:t>
            </a:r>
          </a:p>
          <a:p>
            <a:r>
              <a:rPr lang="en-US" sz="4000" dirty="0">
                <a:solidFill>
                  <a:srgbClr val="F5F5F5"/>
                </a:solidFill>
                <a:effectLst>
                  <a:outerShdw blurRad="38100" dist="38100" dir="2700000" algn="tl" rotWithShape="0">
                    <a:prstClr val="black"/>
                  </a:outerShdw>
                </a:effectLst>
              </a:rPr>
              <a:t>The destruction of Jerusalem then becomes the public proof that this enthronement has taken place.</a:t>
            </a:r>
          </a:p>
          <a:p>
            <a:r>
              <a:rPr lang="en-US" sz="4000" dirty="0">
                <a:solidFill>
                  <a:srgbClr val="F5F5F5"/>
                </a:solidFill>
                <a:effectLst>
                  <a:outerShdw blurRad="38100" dist="38100" dir="2700000" algn="tl" rotWithShape="0">
                    <a:prstClr val="black"/>
                  </a:outerShdw>
                </a:effectLst>
              </a:rPr>
              <a:t>This also explains the expression,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Then will appear in heaven the sign of the Son of Man</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Grammatically, the Greek here could also be translated,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then shall appear a sign that demonstrates that the son of man is in heaven</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In the current context, I think that is the best way to understand this phrase.</a:t>
            </a:r>
          </a:p>
        </p:txBody>
      </p:sp>
      <p:sp>
        <p:nvSpPr>
          <p:cNvPr id="5" name="TextBox 4">
            <a:extLst>
              <a:ext uri="{FF2B5EF4-FFF2-40B4-BE49-F238E27FC236}">
                <a16:creationId xmlns:a16="http://schemas.microsoft.com/office/drawing/2014/main" id="{95B0E9F6-E5FC-3F8C-2C24-CFD063AD9DC3}"/>
              </a:ext>
            </a:extLst>
          </p:cNvPr>
          <p:cNvSpPr txBox="1"/>
          <p:nvPr/>
        </p:nvSpPr>
        <p:spPr>
          <a:xfrm>
            <a:off x="0" y="6457888"/>
            <a:ext cx="12192000" cy="400110"/>
          </a:xfrm>
          <a:prstGeom prst="rect">
            <a:avLst/>
          </a:prstGeom>
          <a:noFill/>
        </p:spPr>
        <p:txBody>
          <a:bodyPr wrap="square" rtlCol="0">
            <a:spAutoFit/>
          </a:bodyPr>
          <a:lstStyle/>
          <a:p>
            <a:pPr lvl="0">
              <a:defRPr/>
            </a:pPr>
            <a:r>
              <a:rPr lang="en-US" sz="2000" dirty="0">
                <a:solidFill>
                  <a:srgbClr val="F5F5F5"/>
                </a:solidFill>
                <a:effectLst>
                  <a:outerShdw blurRad="38100" dist="38100" dir="2700000" algn="tl" rotWithShape="0">
                    <a:prstClr val="black"/>
                  </a:outerShdw>
                </a:effectLst>
              </a:rPr>
              <a:t>Orr, Brian. </a:t>
            </a:r>
            <a:r>
              <a:rPr lang="en-US" sz="2000" i="1" dirty="0">
                <a:solidFill>
                  <a:srgbClr val="F5F5F5"/>
                </a:solidFill>
                <a:effectLst>
                  <a:outerShdw blurRad="38100" dist="38100" dir="2700000" algn="tl" rotWithShape="0">
                    <a:prstClr val="black"/>
                  </a:outerShdw>
                </a:effectLst>
              </a:rPr>
              <a:t>The Olivet Discourse: A Preterist Reading </a:t>
            </a:r>
            <a:r>
              <a:rPr lang="en-US" sz="2000" dirty="0">
                <a:solidFill>
                  <a:srgbClr val="F5F5F5"/>
                </a:solidFill>
                <a:effectLst>
                  <a:outerShdw blurRad="38100" dist="38100" dir="2700000" algn="tl" rotWithShape="0">
                    <a:prstClr val="black"/>
                  </a:outerShdw>
                </a:effectLst>
              </a:rPr>
              <a:t>(p. 98).</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64733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A8C5B74-B067-A2F4-C3C1-D3634BCFD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7F374A-5548-DB41-5FC0-83DD0B1A2AE6}"/>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CAFAD100-5803-0BDA-8B99-64DB43F57F9F}"/>
              </a:ext>
            </a:extLst>
          </p:cNvPr>
          <p:cNvSpPr>
            <a:spLocks noGrp="1"/>
          </p:cNvSpPr>
          <p:nvPr>
            <p:ph idx="1"/>
          </p:nvPr>
        </p:nvSpPr>
        <p:spPr>
          <a:xfrm>
            <a:off x="385894" y="767593"/>
            <a:ext cx="11119609" cy="5859956"/>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So, in other words, it’s not saying that the Son of Man </a:t>
            </a:r>
            <a:r>
              <a:rPr lang="en-US" sz="4000" b="1" i="1" dirty="0">
                <a:solidFill>
                  <a:srgbClr val="F5F5F5"/>
                </a:solidFill>
                <a:effectLst>
                  <a:outerShdw blurRad="38100" dist="38100" dir="2700000" algn="tl" rotWithShape="0">
                    <a:prstClr val="black"/>
                  </a:outerShdw>
                </a:effectLst>
              </a:rPr>
              <a:t>appears</a:t>
            </a:r>
            <a:r>
              <a:rPr lang="en-US" sz="4000" dirty="0">
                <a:solidFill>
                  <a:srgbClr val="F5F5F5"/>
                </a:solidFill>
                <a:effectLst>
                  <a:outerShdw blurRad="38100" dist="38100" dir="2700000" algn="tl" rotWithShape="0">
                    <a:prstClr val="black"/>
                  </a:outerShdw>
                </a:effectLst>
              </a:rPr>
              <a:t> in heaven, but that a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sign</a:t>
            </a:r>
            <a:r>
              <a:rPr lang="en-US" sz="4000" dirty="0">
                <a:solidFill>
                  <a:srgbClr val="F5F5F5"/>
                </a:solidFill>
                <a:effectLst>
                  <a:outerShdw blurRad="38100" dist="38100" dir="2700000" algn="tl" rotWithShape="0">
                    <a:prstClr val="black"/>
                  </a:outerShdw>
                </a:effectLst>
              </a:rPr>
              <a:t>” appears, demonstrating that the Son of Man is now reigning in heaven. </a:t>
            </a:r>
          </a:p>
          <a:p>
            <a:r>
              <a:rPr lang="en-US" sz="4000" dirty="0">
                <a:solidFill>
                  <a:srgbClr val="F5F5F5"/>
                </a:solidFill>
                <a:effectLst>
                  <a:outerShdw blurRad="38100" dist="38100" dir="2700000" algn="tl" rotWithShape="0">
                    <a:prstClr val="black"/>
                  </a:outerShdw>
                </a:effectLst>
              </a:rPr>
              <a:t>I believe the “sign” here is best understood as the destruction of Jerusalem itself. </a:t>
            </a:r>
          </a:p>
          <a:p>
            <a:r>
              <a:rPr lang="en-US" sz="4000" dirty="0">
                <a:solidFill>
                  <a:srgbClr val="F5F5F5"/>
                </a:solidFill>
                <a:effectLst>
                  <a:outerShdw blurRad="38100" dist="38100" dir="2700000" algn="tl" rotWithShape="0">
                    <a:prstClr val="black"/>
                  </a:outerShdw>
                </a:effectLst>
              </a:rPr>
              <a:t>The city's fall vindicated Jesus' prophetic claims and demonstrated that the One rejected and crucified by Israel had indeed been exalted to God's right hand (Ps. 2:6–12; Ps. 110:1–6; Eph. 1:20–22).</a:t>
            </a:r>
          </a:p>
          <a:p>
            <a:r>
              <a:rPr lang="en-US" sz="4000" dirty="0">
                <a:solidFill>
                  <a:srgbClr val="F5F5F5"/>
                </a:solidFill>
                <a:effectLst>
                  <a:outerShdw blurRad="38100" dist="38100" dir="2700000" algn="tl" rotWithShape="0">
                    <a:prstClr val="black"/>
                  </a:outerShdw>
                </a:effectLst>
              </a:rPr>
              <a:t>Matthew 24:30 further states that when this devastating sign of Christ’s dominion occurs the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the tribes of the earth will mourn</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As I have pointed out before, the Greek word for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earth</a:t>
            </a:r>
            <a:r>
              <a:rPr lang="en-US" sz="4000" dirty="0">
                <a:solidFill>
                  <a:srgbClr val="F5F5F5"/>
                </a:solidFill>
                <a:effectLst>
                  <a:outerShdw blurRad="38100" dist="38100" dir="2700000" algn="tl" rotWithShape="0">
                    <a:prstClr val="black"/>
                  </a:outerShdw>
                </a:effectLst>
              </a:rPr>
              <a:t>” can be translated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land</a:t>
            </a:r>
            <a:r>
              <a:rPr lang="en-US" sz="4000" dirty="0">
                <a:solidFill>
                  <a:srgbClr val="F5F5F5"/>
                </a:solidFill>
                <a:effectLst>
                  <a:outerShdw blurRad="38100" dist="38100" dir="2700000" algn="tl" rotWithShape="0">
                    <a:prstClr val="black"/>
                  </a:outerShdw>
                </a:effectLst>
              </a:rPr>
              <a:t>” – in which case Jesus would be saying that the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tribes of the land </a:t>
            </a:r>
            <a:r>
              <a:rPr lang="en-US" sz="4000" dirty="0">
                <a:solidFill>
                  <a:srgbClr val="F5F5F5"/>
                </a:solidFill>
                <a:effectLst>
                  <a:outerShdw blurRad="38100" dist="38100" dir="2700000" algn="tl" rotWithShape="0">
                    <a:prstClr val="black"/>
                  </a:outerShdw>
                </a:effectLst>
              </a:rPr>
              <a:t>[i.e. the Jews]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will mourn</a:t>
            </a:r>
            <a:r>
              <a:rPr lang="en-US" sz="4000" dirty="0">
                <a:solidFill>
                  <a:srgbClr val="F5F5F5"/>
                </a:solidFill>
                <a:effectLst>
                  <a:outerShdw blurRad="38100" dist="38100" dir="2700000" algn="tl" rotWithShape="0">
                    <a:prstClr val="black"/>
                  </a:outerShdw>
                </a:effectLst>
              </a:rPr>
              <a:t>” as they come under divine judgment for rejecting their Messiah.</a:t>
            </a:r>
          </a:p>
        </p:txBody>
      </p:sp>
    </p:spTree>
    <p:extLst>
      <p:ext uri="{BB962C8B-B14F-4D97-AF65-F5344CB8AC3E}">
        <p14:creationId xmlns:p14="http://schemas.microsoft.com/office/powerpoint/2010/main" val="3289960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C01797F-66D5-9EB5-0E06-A203D4E83A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9F3F1C-6136-2AAF-FD0F-4F0FBE4AB1D7}"/>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E4EBA7CA-B117-8B70-3B8C-D02CF4850031}"/>
              </a:ext>
            </a:extLst>
          </p:cNvPr>
          <p:cNvSpPr>
            <a:spLocks noGrp="1"/>
          </p:cNvSpPr>
          <p:nvPr>
            <p:ph idx="1"/>
          </p:nvPr>
        </p:nvSpPr>
        <p:spPr>
          <a:xfrm>
            <a:off x="385894" y="767593"/>
            <a:ext cx="11119609" cy="5859956"/>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Matthew 24:31 says,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And he will send out his angels with a loud trumpet call, and they will gather his elect from the four winds, from one end of heaven to the other.</a:t>
            </a:r>
            <a:r>
              <a:rPr lang="en-US" sz="4000" dirty="0">
                <a:solidFill>
                  <a:srgbClr val="F5F5F5"/>
                </a:solidFill>
                <a:effectLst>
                  <a:outerShdw blurRad="38100" dist="38100" dir="2700000" algn="tl" rotWithShape="0">
                    <a:prstClr val="black"/>
                  </a:outerShdw>
                </a:effectLst>
              </a:rPr>
              <a:t>”</a:t>
            </a:r>
          </a:p>
          <a:p>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sz="4000" dirty="0">
                <a:solidFill>
                  <a:srgbClr val="F5F5F5"/>
                </a:solidFill>
                <a:effectLst>
                  <a:outerShdw blurRad="38100" dist="38100" dir="2700000" algn="tl" rotWithShape="0">
                    <a:prstClr val="black"/>
                  </a:outerShdw>
                </a:effectLst>
              </a:rPr>
              <a:t>Again, the futurists think this is a clear reference to the Second Coming of Christ at the end of the world, and again, this verse, if taken all by itself, out of context, </a:t>
            </a:r>
            <a:r>
              <a:rPr lang="en-US" sz="4000" b="1" i="1" dirty="0">
                <a:solidFill>
                  <a:srgbClr val="F5F5F5"/>
                </a:solidFill>
                <a:effectLst>
                  <a:outerShdw blurRad="38100" dist="38100" dir="2700000" algn="tl" rotWithShape="0">
                    <a:prstClr val="black"/>
                  </a:outerShdw>
                </a:effectLst>
              </a:rPr>
              <a:t>could</a:t>
            </a:r>
            <a:r>
              <a:rPr lang="en-US" sz="4000" dirty="0">
                <a:solidFill>
                  <a:srgbClr val="F5F5F5"/>
                </a:solidFill>
                <a:effectLst>
                  <a:outerShdw blurRad="38100" dist="38100" dir="2700000" algn="tl" rotWithShape="0">
                    <a:prstClr val="black"/>
                  </a:outerShdw>
                </a:effectLst>
              </a:rPr>
              <a:t> be taken that way.</a:t>
            </a:r>
          </a:p>
          <a:p>
            <a:r>
              <a:rPr lang="en-US" sz="4000" dirty="0">
                <a:solidFill>
                  <a:srgbClr val="F5F5F5"/>
                </a:solidFill>
                <a:effectLst>
                  <a:outerShdw blurRad="38100" dist="38100" dir="2700000" algn="tl" rotWithShape="0">
                    <a:prstClr val="black"/>
                  </a:outerShdw>
                </a:effectLst>
              </a:rPr>
              <a:t>But again, as we look at the larger </a:t>
            </a:r>
            <a:r>
              <a:rPr lang="en-US" sz="4000" b="1" i="1" dirty="0">
                <a:solidFill>
                  <a:srgbClr val="F5F5F5"/>
                </a:solidFill>
                <a:effectLst>
                  <a:outerShdw blurRad="38100" dist="38100" dir="2700000" algn="tl" rotWithShape="0">
                    <a:prstClr val="black"/>
                  </a:outerShdw>
                </a:effectLst>
              </a:rPr>
              <a:t>context</a:t>
            </a:r>
            <a:r>
              <a:rPr lang="en-US" sz="4000" dirty="0">
                <a:solidFill>
                  <a:srgbClr val="F5F5F5"/>
                </a:solidFill>
                <a:effectLst>
                  <a:outerShdw blurRad="38100" dist="38100" dir="2700000" algn="tl" rotWithShape="0">
                    <a:prstClr val="black"/>
                  </a:outerShdw>
                </a:effectLst>
              </a:rPr>
              <a:t>, the things talked about in </a:t>
            </a:r>
            <a:r>
              <a:rPr lang="en-US" sz="4000" b="1" i="1" dirty="0">
                <a:solidFill>
                  <a:srgbClr val="F5F5F5"/>
                </a:solidFill>
                <a:effectLst>
                  <a:outerShdw blurRad="38100" dist="38100" dir="2700000" algn="tl" rotWithShape="0">
                    <a:prstClr val="black"/>
                  </a:outerShdw>
                </a:effectLst>
              </a:rPr>
              <a:t>this verse </a:t>
            </a:r>
            <a:r>
              <a:rPr lang="en-US" sz="4000" dirty="0">
                <a:solidFill>
                  <a:srgbClr val="F5F5F5"/>
                </a:solidFill>
                <a:effectLst>
                  <a:outerShdw blurRad="38100" dist="38100" dir="2700000" algn="tl" rotWithShape="0">
                    <a:prstClr val="black"/>
                  </a:outerShdw>
                </a:effectLst>
              </a:rPr>
              <a:t>are </a:t>
            </a:r>
            <a:r>
              <a:rPr lang="en-US" sz="4000" b="1" i="1" dirty="0">
                <a:solidFill>
                  <a:srgbClr val="F5F5F5"/>
                </a:solidFill>
                <a:effectLst>
                  <a:outerShdw blurRad="38100" dist="38100" dir="2700000" algn="tl" rotWithShape="0">
                    <a:prstClr val="black"/>
                  </a:outerShdw>
                </a:effectLst>
              </a:rPr>
              <a:t>among</a:t>
            </a:r>
            <a:r>
              <a:rPr lang="en-US" sz="4000" dirty="0">
                <a:solidFill>
                  <a:srgbClr val="F5F5F5"/>
                </a:solidFill>
                <a:effectLst>
                  <a:outerShdw blurRad="38100" dist="38100" dir="2700000" algn="tl" rotWithShape="0">
                    <a:prstClr val="black"/>
                  </a:outerShdw>
                </a:effectLst>
              </a:rPr>
              <a:t> the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things</a:t>
            </a:r>
            <a:r>
              <a:rPr lang="en-US" sz="4000" dirty="0">
                <a:solidFill>
                  <a:srgbClr val="F5F5F5"/>
                </a:solidFill>
                <a:effectLst>
                  <a:outerShdw blurRad="38100" dist="38100" dir="2700000" algn="tl" rotWithShape="0">
                    <a:prstClr val="black"/>
                  </a:outerShdw>
                </a:effectLst>
              </a:rPr>
              <a:t>” that Jesus says just a few verses later would take place </a:t>
            </a:r>
            <a:r>
              <a:rPr lang="en-US" sz="4000" b="1" i="1" dirty="0">
                <a:solidFill>
                  <a:srgbClr val="F5F5F5"/>
                </a:solidFill>
                <a:effectLst>
                  <a:outerShdw blurRad="38100" dist="38100" dir="2700000" algn="tl" rotWithShape="0">
                    <a:prstClr val="black"/>
                  </a:outerShdw>
                </a:effectLst>
              </a:rPr>
              <a:t>before</a:t>
            </a:r>
            <a:r>
              <a:rPr lang="en-US" sz="4000" dirty="0">
                <a:solidFill>
                  <a:srgbClr val="F5F5F5"/>
                </a:solidFill>
                <a:effectLst>
                  <a:outerShdw blurRad="38100" dist="38100" dir="2700000" algn="tl" rotWithShape="0">
                    <a:prstClr val="black"/>
                  </a:outerShdw>
                </a:effectLst>
              </a:rPr>
              <a:t> those in his audience passed away (24:34).</a:t>
            </a:r>
          </a:p>
          <a:p>
            <a:r>
              <a:rPr lang="en-US" sz="4000" dirty="0">
                <a:solidFill>
                  <a:srgbClr val="F5F5F5"/>
                </a:solidFill>
                <a:effectLst>
                  <a:outerShdw blurRad="38100" dist="38100" dir="2700000" algn="tl" rotWithShape="0">
                    <a:prstClr val="black"/>
                  </a:outerShdw>
                </a:effectLst>
              </a:rPr>
              <a:t>I see this verse as describing the worldwide expansion of the gospel after the destruction of Jerusalem, not the gathering of believers at the Second Coming. </a:t>
            </a:r>
          </a:p>
          <a:p>
            <a:r>
              <a:rPr lang="en-US" sz="4000" dirty="0">
                <a:solidFill>
                  <a:srgbClr val="F5F5F5"/>
                </a:solidFill>
                <a:effectLst>
                  <a:outerShdw blurRad="38100" dist="38100" dir="2700000" algn="tl" rotWithShape="0">
                    <a:prstClr val="black"/>
                  </a:outerShdw>
                </a:effectLst>
              </a:rPr>
              <a:t>The word translated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angels</a:t>
            </a:r>
            <a:r>
              <a:rPr lang="en-US" sz="4000" dirty="0">
                <a:solidFill>
                  <a:srgbClr val="F5F5F5"/>
                </a:solidFill>
                <a:effectLst>
                  <a:outerShdw blurRad="38100" dist="38100" dir="2700000" algn="tl" rotWithShape="0">
                    <a:prstClr val="black"/>
                  </a:outerShdw>
                </a:effectLst>
              </a:rPr>
              <a:t>” can also be translated “messengers”, depending on the context (e.g., Matt. 11:10; Luke 7:27; Luke 9:52).</a:t>
            </a:r>
          </a:p>
          <a:p>
            <a:r>
              <a:rPr lang="en-US" sz="4000" dirty="0">
                <a:solidFill>
                  <a:srgbClr val="F5F5F5"/>
                </a:solidFill>
                <a:effectLst>
                  <a:outerShdw blurRad="38100" dist="38100" dir="2700000" algn="tl" rotWithShape="0">
                    <a:prstClr val="black"/>
                  </a:outerShdw>
                </a:effectLst>
              </a:rPr>
              <a:t>In this context, I believe it refers to Christian “messengers” (i.e. missionaries and evangelists) who carry the Gospel into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the nations</a:t>
            </a:r>
            <a:r>
              <a:rPr lang="en-US" sz="4000" dirty="0">
                <a:solidFill>
                  <a:srgbClr val="F5F5F5"/>
                </a:solidFill>
                <a:effectLst>
                  <a:outerShdw blurRad="38100" dist="38100" dir="2700000" algn="tl" rotWithShape="0">
                    <a:prstClr val="black"/>
                  </a:outerShdw>
                </a:effectLst>
              </a:rPr>
              <a:t>” as commanded in the Great Commission (Mat 28:19).</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135269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ED77160-526C-FD0A-DBED-2E688ABB79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72C1A0-FE64-7F4F-FAA8-A613A70C9DCA}"/>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2914FCEC-B955-492E-60F4-70D141A3C985}"/>
              </a:ext>
            </a:extLst>
          </p:cNvPr>
          <p:cNvSpPr>
            <a:spLocks noGrp="1"/>
          </p:cNvSpPr>
          <p:nvPr>
            <p:ph idx="1"/>
          </p:nvPr>
        </p:nvSpPr>
        <p:spPr>
          <a:xfrm>
            <a:off x="171974" y="767593"/>
            <a:ext cx="11790727" cy="5859956"/>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What about 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loud trumpet call</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Kenneth Gentry suggests this the key to understanding the trumpet is its Old Testament background. </a:t>
            </a:r>
          </a:p>
          <a:p>
            <a:r>
              <a:rPr lang="en-US" sz="4000" dirty="0">
                <a:solidFill>
                  <a:srgbClr val="F5F5F5"/>
                </a:solidFill>
                <a:effectLst>
                  <a:outerShdw blurRad="38100" dist="38100" dir="2700000" algn="tl" rotWithShape="0">
                    <a:prstClr val="black"/>
                  </a:outerShdw>
                </a:effectLst>
              </a:rPr>
              <a:t>He argues that Jesus deliberately draws upon the Jubilee legislation in Leviticus 25. </a:t>
            </a:r>
          </a:p>
          <a:p>
            <a:r>
              <a:rPr lang="en-US" sz="4000" dirty="0">
                <a:solidFill>
                  <a:srgbClr val="F5F5F5"/>
                </a:solidFill>
                <a:effectLst>
                  <a:outerShdw blurRad="38100" dist="38100" dir="2700000" algn="tl" rotWithShape="0">
                    <a:prstClr val="black"/>
                  </a:outerShdw>
                </a:effectLst>
              </a:rPr>
              <a:t>Under the Mosaic Law, the Year of Jubilee was announced by the sounding of a trumpet on the Day of Atonement: </a:t>
            </a:r>
          </a:p>
          <a:p>
            <a:pPr lvl="1"/>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Then you shall </a:t>
            </a:r>
            <a:r>
              <a:rPr lang="en-US" sz="36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sound the loud trumpet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on the tenth day of the seventh month. On the Day of Atonement you shall </a:t>
            </a:r>
            <a:r>
              <a:rPr lang="en-US" sz="36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sound the trumpet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throughout all your land.</a:t>
            </a:r>
            <a:r>
              <a:rPr lang="en-US" sz="3600" dirty="0">
                <a:solidFill>
                  <a:srgbClr val="F5F5F5"/>
                </a:solidFill>
                <a:effectLst>
                  <a:outerShdw blurRad="38100" dist="38100" dir="2700000" algn="tl" rotWithShape="0">
                    <a:prstClr val="black"/>
                  </a:outerShdw>
                </a:effectLst>
              </a:rPr>
              <a:t> (Lev. 25:9).</a:t>
            </a:r>
          </a:p>
          <a:p>
            <a:r>
              <a:rPr lang="en-US" sz="4000" dirty="0">
                <a:solidFill>
                  <a:srgbClr val="F5F5F5"/>
                </a:solidFill>
                <a:effectLst>
                  <a:outerShdw blurRad="38100" dist="38100" dir="2700000" algn="tl" rotWithShape="0">
                    <a:prstClr val="black"/>
                  </a:outerShdw>
                </a:effectLst>
              </a:rPr>
              <a:t>The Jubilee proclaimed liberty throughout the land. </a:t>
            </a:r>
          </a:p>
          <a:p>
            <a:r>
              <a:rPr lang="en-US" sz="4000" dirty="0">
                <a:solidFill>
                  <a:srgbClr val="F5F5F5"/>
                </a:solidFill>
                <a:effectLst>
                  <a:outerShdw blurRad="38100" dist="38100" dir="2700000" algn="tl" rotWithShape="0">
                    <a:prstClr val="black"/>
                  </a:outerShdw>
                </a:effectLst>
              </a:rPr>
              <a:t>Debts were cancelled, slaves were released, lost inheritances were restored, and God's people experienced a fresh beginning. </a:t>
            </a:r>
          </a:p>
          <a:p>
            <a:r>
              <a:rPr lang="en-US" sz="4000" dirty="0">
                <a:solidFill>
                  <a:srgbClr val="F5F5F5"/>
                </a:solidFill>
                <a:effectLst>
                  <a:outerShdw blurRad="38100" dist="38100" dir="2700000" algn="tl" rotWithShape="0">
                    <a:prstClr val="black"/>
                  </a:outerShdw>
                </a:effectLst>
              </a:rPr>
              <a:t>Gentry suggests Jesus intentionally adopts this imagery because Christ Himself inaugurates the ultimate Jubilee through His redemptive work.</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2129526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CB5D20B-7479-2005-83B7-18CEBE0616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54C411-7F16-1652-1F2E-98867B03878E}"/>
              </a:ext>
            </a:extLst>
          </p:cNvPr>
          <p:cNvSpPr>
            <a:spLocks noGrp="1"/>
          </p:cNvSpPr>
          <p:nvPr>
            <p:ph type="title"/>
          </p:nvPr>
        </p:nvSpPr>
        <p:spPr>
          <a:xfrm>
            <a:off x="0" y="1"/>
            <a:ext cx="12226954" cy="618565"/>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Coming of the Son of Man (24:29-33)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FAA60478-9651-3157-36F7-3A660A39C2E1}"/>
              </a:ext>
            </a:extLst>
          </p:cNvPr>
          <p:cNvSpPr>
            <a:spLocks noGrp="1"/>
          </p:cNvSpPr>
          <p:nvPr>
            <p:ph idx="1"/>
          </p:nvPr>
        </p:nvSpPr>
        <p:spPr>
          <a:xfrm>
            <a:off x="113211" y="544286"/>
            <a:ext cx="11917679" cy="6217920"/>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Jesus described his purpose in coming that time he read a quotation from Isaiah 61 in the synagogue in Nazareth: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The Spirit of the Lord is upon me, because he has anointed me to proclaim good news to the poor. He has sent me to proclaim liberty to the captives and recovering of sight to the blind, to set at liberty those who are oppressed, </a:t>
            </a:r>
            <a:r>
              <a:rPr lang="en-US" sz="40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to proclaim the year of the Lord's favor…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Today this Scripture has been fulfilled in your hearing.</a:t>
            </a:r>
            <a:r>
              <a:rPr lang="en-US" sz="4000" dirty="0">
                <a:solidFill>
                  <a:srgbClr val="F5F5F5"/>
                </a:solidFill>
                <a:effectLst>
                  <a:outerShdw blurRad="38100" dist="38100" dir="2700000" algn="tl" rotWithShape="0">
                    <a:prstClr val="black"/>
                  </a:outerShdw>
                </a:effectLst>
              </a:rPr>
              <a:t>” (Luke 4:18-21)</a:t>
            </a:r>
          </a:p>
          <a:p>
            <a:r>
              <a:rPr lang="en-US" sz="4000" dirty="0">
                <a:solidFill>
                  <a:srgbClr val="F5F5F5"/>
                </a:solidFill>
                <a:effectLst>
                  <a:outerShdw blurRad="38100" dist="38100" dir="2700000" algn="tl" rotWithShape="0">
                    <a:prstClr val="black"/>
                  </a:outerShdw>
                </a:effectLst>
              </a:rPr>
              <a:t>The “</a:t>
            </a:r>
            <a:r>
              <a:rPr lang="en-US" sz="40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the year of the Lord's favor</a:t>
            </a:r>
            <a:r>
              <a:rPr lang="en-US" sz="4000" dirty="0">
                <a:solidFill>
                  <a:srgbClr val="F5F5F5"/>
                </a:solidFill>
                <a:effectLst>
                  <a:outerShdw blurRad="38100" dist="38100" dir="2700000" algn="tl" rotWithShape="0">
                    <a:prstClr val="black"/>
                  </a:outerShdw>
                </a:effectLst>
              </a:rPr>
              <a:t>” is a reference to the year of Jubilee.</a:t>
            </a:r>
          </a:p>
          <a:p>
            <a:r>
              <a:rPr lang="en-US" sz="4000" dirty="0">
                <a:solidFill>
                  <a:srgbClr val="F5F5F5"/>
                </a:solidFill>
                <a:effectLst>
                  <a:outerShdw blurRad="38100" dist="38100" dir="2700000" algn="tl" rotWithShape="0">
                    <a:prstClr val="black"/>
                  </a:outerShdw>
                </a:effectLst>
              </a:rPr>
              <a:t>So, in saying,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this Scripture has been fulfilled in your hearing</a:t>
            </a:r>
            <a:r>
              <a:rPr lang="en-US" sz="4000" dirty="0">
                <a:solidFill>
                  <a:srgbClr val="F5F5F5"/>
                </a:solidFill>
                <a:effectLst>
                  <a:outerShdw blurRad="38100" dist="38100" dir="2700000" algn="tl" rotWithShape="0">
                    <a:prstClr val="black"/>
                  </a:outerShdw>
                </a:effectLst>
              </a:rPr>
              <a:t>” Jesus was declaring he was ushering in a perpetual, spiritual Jubilee where humanity's debt of sin is canceled, the spiritually blind can see, and captives to darkness are set permanently free.</a:t>
            </a:r>
          </a:p>
          <a:p>
            <a:r>
              <a:rPr lang="en-US" sz="4000" dirty="0">
                <a:solidFill>
                  <a:srgbClr val="F5F5F5"/>
                </a:solidFill>
                <a:effectLst>
                  <a:outerShdw blurRad="38100" dist="38100" dir="2700000" algn="tl" rotWithShape="0">
                    <a:prstClr val="black"/>
                  </a:outerShdw>
                </a:effectLst>
              </a:rPr>
              <a:t>Years later, when the temple order collapsed in A.D. 70, the old covenant system finally gave way to the fully established new covenant. </a:t>
            </a:r>
          </a:p>
          <a:p>
            <a:r>
              <a:rPr lang="en-US" sz="4000" dirty="0">
                <a:solidFill>
                  <a:srgbClr val="F5F5F5"/>
                </a:solidFill>
                <a:effectLst>
                  <a:outerShdw blurRad="38100" dist="38100" dir="2700000" algn="tl" rotWithShape="0">
                    <a:prstClr val="black"/>
                  </a:outerShdw>
                </a:effectLst>
              </a:rPr>
              <a:t>At that point Christ's messengers continued going into all the world joyfully trumpeting the gospel of salvific liberation. </a:t>
            </a:r>
          </a:p>
          <a:p>
            <a:r>
              <a:rPr lang="en-US" sz="4000" dirty="0">
                <a:solidFill>
                  <a:srgbClr val="F5F5F5"/>
                </a:solidFill>
                <a:effectLst>
                  <a:outerShdw blurRad="38100" dist="38100" dir="2700000" algn="tl" rotWithShape="0">
                    <a:prstClr val="black"/>
                  </a:outerShdw>
                </a:effectLst>
              </a:rPr>
              <a:t>So, in light of all this, I believe 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loud trumpet call</a:t>
            </a:r>
            <a:r>
              <a:rPr lang="en-US" sz="4000" dirty="0">
                <a:solidFill>
                  <a:srgbClr val="F5F5F5"/>
                </a:solidFill>
                <a:effectLst>
                  <a:outerShdw blurRad="38100" dist="38100" dir="2700000" algn="tl" rotWithShape="0">
                    <a:prstClr val="black"/>
                  </a:outerShdw>
                </a:effectLst>
              </a:rPr>
              <a:t>” in Matthew 24:31 is not the last trumpet being sounded at Jesus’ Second Coming, but an announcement of redemption in the post AD 70 new covenant age.</a:t>
            </a:r>
          </a:p>
        </p:txBody>
      </p:sp>
    </p:spTree>
    <p:extLst>
      <p:ext uri="{BB962C8B-B14F-4D97-AF65-F5344CB8AC3E}">
        <p14:creationId xmlns:p14="http://schemas.microsoft.com/office/powerpoint/2010/main" val="2499466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6A9F49BB-4910-016B-DB71-8DB3F838F2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F476B6-3BF3-5415-3F1A-A1F53E104F2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99BF73F-A8C3-D72E-01EA-E46DF9C18EEE}"/>
              </a:ext>
            </a:extLst>
          </p:cNvPr>
          <p:cNvSpPr>
            <a:spLocks noGrp="1"/>
          </p:cNvSpPr>
          <p:nvPr>
            <p:ph idx="1"/>
          </p:nvPr>
        </p:nvSpPr>
        <p:spPr>
          <a:xfrm>
            <a:off x="557441" y="738365"/>
            <a:ext cx="11007029" cy="5911817"/>
          </a:xfrm>
        </p:spPr>
        <p:txBody>
          <a:bodyPr>
            <a:normAutofit/>
          </a:bodyPr>
          <a:lstStyle/>
          <a:p>
            <a:r>
              <a:rPr lang="en-US" sz="3600" dirty="0"/>
              <a:t>In my interpretation of the things Jesus describes in Matthew 24, I have put a lot of emphasis on following, what I believe to be, the interpretive key that Jesus has given us in the text itself.</a:t>
            </a:r>
          </a:p>
          <a:p>
            <a:r>
              <a:rPr lang="en-US" sz="3600" dirty="0"/>
              <a:t>Do you see why this is important?</a:t>
            </a:r>
          </a:p>
          <a:p>
            <a:endParaRPr lang="en-US" sz="3200" dirty="0"/>
          </a:p>
          <a:p>
            <a:endParaRPr lang="en-US" sz="2800" dirty="0"/>
          </a:p>
          <a:p>
            <a:endParaRPr lang="en-US" sz="3200" dirty="0"/>
          </a:p>
        </p:txBody>
      </p:sp>
    </p:spTree>
    <p:extLst>
      <p:ext uri="{BB962C8B-B14F-4D97-AF65-F5344CB8AC3E}">
        <p14:creationId xmlns:p14="http://schemas.microsoft.com/office/powerpoint/2010/main" val="2074950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1D0970C2-F14D-66D9-5EE2-49FE384A1C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3A1830-5DD0-DBC5-57E9-A53D566BB90D}"/>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A9074AD-9710-F46D-79BA-8C987CC0C386}"/>
              </a:ext>
            </a:extLst>
          </p:cNvPr>
          <p:cNvSpPr>
            <a:spLocks noGrp="1"/>
          </p:cNvSpPr>
          <p:nvPr>
            <p:ph idx="1"/>
          </p:nvPr>
        </p:nvSpPr>
        <p:spPr>
          <a:xfrm>
            <a:off x="557441" y="738365"/>
            <a:ext cx="11007029" cy="5911817"/>
          </a:xfrm>
        </p:spPr>
        <p:txBody>
          <a:bodyPr>
            <a:normAutofit/>
          </a:bodyPr>
          <a:lstStyle/>
          <a:p>
            <a:r>
              <a:rPr lang="en-US" sz="3600" dirty="0"/>
              <a:t>Do you have any questions on or doubts about any of the things I covered in today’s material?</a:t>
            </a: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abomination of desolation </a:t>
            </a:r>
            <a:r>
              <a:rPr lang="en-US" sz="2800" dirty="0"/>
              <a:t>(Mat 24:15)</a:t>
            </a:r>
            <a:endParaRPr lang="en-US" sz="2800" i="1" dirty="0">
              <a:solidFill>
                <a:schemeClr val="accent1">
                  <a:lumMod val="75000"/>
                </a:schemeClr>
              </a:solidFill>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great tribulation </a:t>
            </a:r>
            <a:r>
              <a:rPr lang="en-US" sz="2800" dirty="0"/>
              <a:t>(Mat 24:21)</a:t>
            </a:r>
            <a:endParaRPr lang="en-US" sz="2800" i="1" dirty="0">
              <a:solidFill>
                <a:schemeClr val="accent1">
                  <a:lumMod val="75000"/>
                </a:schemeClr>
              </a:solidFill>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as the lightning comes from the east and shines as far as the west, so will be the coming of the Son of Man </a:t>
            </a:r>
            <a:r>
              <a:rPr lang="en-US" sz="2800" dirty="0"/>
              <a:t>(Mat 24:27)</a:t>
            </a:r>
            <a:endPar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Then will appear in heaven the sign of the Son of Man, and then all the tribes of the earth will mourn, and they will see the Son of Man coming on the clouds of heaven with power and great glory </a:t>
            </a:r>
            <a:r>
              <a:rPr lang="en-US" sz="2800" dirty="0"/>
              <a:t>(Mat 24:30)</a:t>
            </a:r>
            <a:endPar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he will send out his angels [=messenger] with a loud trumpet call [= an allusion to the Year of Jubilee]. </a:t>
            </a:r>
            <a:r>
              <a:rPr lang="en-US" sz="2800" dirty="0"/>
              <a:t>(</a:t>
            </a:r>
            <a:r>
              <a:rPr lang="en-US" sz="2800"/>
              <a:t>Mat 24:31)</a:t>
            </a:r>
            <a:endParaRPr lang="en-US" sz="2800" i="1" dirty="0">
              <a:solidFill>
                <a:schemeClr val="accent1">
                  <a:lumMod val="75000"/>
                </a:schemeClr>
              </a:solidFill>
              <a:latin typeface="Cambria" panose="02040503050406030204" pitchFamily="18" charset="0"/>
              <a:ea typeface="Cambria" panose="02040503050406030204" pitchFamily="18" charset="0"/>
            </a:endParaRPr>
          </a:p>
          <a:p>
            <a:r>
              <a:rPr lang="en-US" sz="3200" dirty="0"/>
              <a:t>Do my explanations seem reasonable?</a:t>
            </a:r>
          </a:p>
          <a:p>
            <a:endParaRPr lang="en-US" sz="2800" dirty="0"/>
          </a:p>
          <a:p>
            <a:endParaRPr lang="en-US" sz="3200" dirty="0"/>
          </a:p>
        </p:txBody>
      </p:sp>
    </p:spTree>
    <p:extLst>
      <p:ext uri="{BB962C8B-B14F-4D97-AF65-F5344CB8AC3E}">
        <p14:creationId xmlns:p14="http://schemas.microsoft.com/office/powerpoint/2010/main" val="770797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5BE50F3-99D2-D5DE-5D52-4D5F6765EF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841115-B8B5-C201-A5A2-36AD81D3A17A}"/>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Brief Review of Last Week’s Introduction</a:t>
            </a:r>
          </a:p>
        </p:txBody>
      </p:sp>
      <p:sp>
        <p:nvSpPr>
          <p:cNvPr id="2" name="Content Placeholder 1">
            <a:extLst>
              <a:ext uri="{FF2B5EF4-FFF2-40B4-BE49-F238E27FC236}">
                <a16:creationId xmlns:a16="http://schemas.microsoft.com/office/drawing/2014/main" id="{A17050FB-70AF-4F68-8E91-F67FB721DED8}"/>
              </a:ext>
            </a:extLst>
          </p:cNvPr>
          <p:cNvSpPr>
            <a:spLocks noGrp="1"/>
          </p:cNvSpPr>
          <p:nvPr>
            <p:ph idx="1"/>
          </p:nvPr>
        </p:nvSpPr>
        <p:spPr>
          <a:xfrm>
            <a:off x="305499" y="796954"/>
            <a:ext cx="11821846" cy="6006518"/>
          </a:xfrm>
        </p:spPr>
        <p:txBody>
          <a:bodyPr>
            <a:normAutofit fontScale="77500" lnSpcReduction="20000"/>
          </a:bodyPr>
          <a:lstStyle/>
          <a:p>
            <a:r>
              <a:rPr lang="en-US" sz="3700" dirty="0">
                <a:solidFill>
                  <a:srgbClr val="F5F5F5"/>
                </a:solidFill>
                <a:effectLst>
                  <a:outerShdw blurRad="38100" dist="38100" dir="2700000" algn="tl" rotWithShape="0">
                    <a:prstClr val="black"/>
                  </a:outerShdw>
                </a:effectLst>
                <a:ea typeface="+mj-ea"/>
                <a:cs typeface="+mj-cs"/>
              </a:rPr>
              <a:t>The Olivet Discourse in Matthew 24 addresses </a:t>
            </a:r>
            <a:r>
              <a:rPr lang="en-US" sz="3700" b="1" i="1" dirty="0">
                <a:solidFill>
                  <a:srgbClr val="F5F5F5"/>
                </a:solidFill>
                <a:effectLst>
                  <a:outerShdw blurRad="38100" dist="38100" dir="2700000" algn="tl" rotWithShape="0">
                    <a:prstClr val="black"/>
                  </a:outerShdw>
                </a:effectLst>
                <a:ea typeface="+mj-ea"/>
                <a:cs typeface="+mj-cs"/>
              </a:rPr>
              <a:t>two</a:t>
            </a:r>
            <a:r>
              <a:rPr lang="en-US" sz="3700" dirty="0">
                <a:solidFill>
                  <a:srgbClr val="F5F5F5"/>
                </a:solidFill>
                <a:effectLst>
                  <a:outerShdw blurRad="38100" dist="38100" dir="2700000" algn="tl" rotWithShape="0">
                    <a:prstClr val="black"/>
                  </a:outerShdw>
                </a:effectLst>
                <a:ea typeface="+mj-ea"/>
                <a:cs typeface="+mj-cs"/>
              </a:rPr>
              <a:t> different future events:</a:t>
            </a:r>
          </a:p>
          <a:p>
            <a:pPr lvl="1"/>
            <a:r>
              <a:rPr lang="en-US" sz="3300" dirty="0">
                <a:solidFill>
                  <a:srgbClr val="F5F5F5"/>
                </a:solidFill>
                <a:effectLst>
                  <a:outerShdw blurRad="38100" dist="38100" dir="2700000" algn="tl" rotWithShape="0">
                    <a:prstClr val="black"/>
                  </a:outerShdw>
                </a:effectLst>
                <a:ea typeface="+mj-ea"/>
                <a:cs typeface="+mj-cs"/>
              </a:rPr>
              <a:t>The destruction of Jerusalem and the temple (A.D. 70) (24:4–35)</a:t>
            </a:r>
          </a:p>
          <a:p>
            <a:pPr lvl="1"/>
            <a:r>
              <a:rPr lang="en-US" sz="3300" dirty="0">
                <a:solidFill>
                  <a:srgbClr val="F5F5F5"/>
                </a:solidFill>
                <a:effectLst>
                  <a:outerShdw blurRad="38100" dist="38100" dir="2700000" algn="tl" rotWithShape="0">
                    <a:prstClr val="black"/>
                  </a:outerShdw>
                </a:effectLst>
                <a:ea typeface="+mj-ea"/>
                <a:cs typeface="+mj-cs"/>
              </a:rPr>
              <a:t>Christ's Second Coming and the final judgment (24:36–25:46)</a:t>
            </a:r>
          </a:p>
          <a:p>
            <a:r>
              <a:rPr lang="en-US" sz="3700" dirty="0">
                <a:solidFill>
                  <a:srgbClr val="F5F5F5"/>
                </a:solidFill>
                <a:effectLst>
                  <a:outerShdw blurRad="38100" dist="38100" dir="2700000" algn="tl" rotWithShape="0">
                    <a:prstClr val="black"/>
                  </a:outerShdw>
                </a:effectLst>
                <a:ea typeface="+mj-ea"/>
                <a:cs typeface="+mj-cs"/>
              </a:rPr>
              <a:t>Jesus' timing statement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this generation</a:t>
            </a:r>
            <a:r>
              <a:rPr lang="en-US" sz="3700" dirty="0">
                <a:solidFill>
                  <a:srgbClr val="F5F5F5"/>
                </a:solidFill>
                <a:effectLst>
                  <a:outerShdw blurRad="38100" dist="38100" dir="2700000" algn="tl" rotWithShape="0">
                    <a:prstClr val="black"/>
                  </a:outerShdw>
                </a:effectLst>
                <a:ea typeface="+mj-ea"/>
                <a:cs typeface="+mj-cs"/>
              </a:rPr>
              <a:t>,” Matt. 24:34) indicates that everything pertaining to the destruction of Jerusalem in 24:4–33 would occur within the lifetime of His hearers.</a:t>
            </a:r>
          </a:p>
          <a:p>
            <a:r>
              <a:rPr lang="en-US" sz="3700" dirty="0">
                <a:solidFill>
                  <a:srgbClr val="F5F5F5"/>
                </a:solidFill>
                <a:effectLst>
                  <a:outerShdw blurRad="38100" dist="38100" dir="2700000" algn="tl" rotWithShape="0">
                    <a:prstClr val="black"/>
                  </a:outerShdw>
                </a:effectLst>
                <a:ea typeface="+mj-ea"/>
                <a:cs typeface="+mj-cs"/>
              </a:rPr>
              <a:t>Furthermore, these events would be preceded by recognizable signs (wars, false prophets, the abomination of desolation, Jerusalem surrounded by armies), enabling believers to flee the coming tribulation.</a:t>
            </a:r>
          </a:p>
          <a:p>
            <a:r>
              <a:rPr lang="en-US" sz="3700" dirty="0">
                <a:solidFill>
                  <a:srgbClr val="F5F5F5"/>
                </a:solidFill>
                <a:effectLst>
                  <a:outerShdw blurRad="38100" dist="38100" dir="2700000" algn="tl" rotWithShape="0">
                    <a:prstClr val="black"/>
                  </a:outerShdw>
                </a:effectLst>
                <a:ea typeface="+mj-ea"/>
                <a:cs typeface="+mj-cs"/>
              </a:rPr>
              <a:t>In </a:t>
            </a:r>
            <a:r>
              <a:rPr lang="en-US" sz="3700" b="1" i="1" dirty="0">
                <a:solidFill>
                  <a:srgbClr val="F5F5F5"/>
                </a:solidFill>
                <a:effectLst>
                  <a:outerShdw blurRad="38100" dist="38100" dir="2700000" algn="tl" rotWithShape="0">
                    <a:prstClr val="black"/>
                  </a:outerShdw>
                </a:effectLst>
                <a:ea typeface="+mj-ea"/>
                <a:cs typeface="+mj-cs"/>
              </a:rPr>
              <a:t>contrast</a:t>
            </a:r>
            <a:r>
              <a:rPr lang="en-US" sz="3700" dirty="0">
                <a:solidFill>
                  <a:srgbClr val="F5F5F5"/>
                </a:solidFill>
                <a:effectLst>
                  <a:outerShdw blurRad="38100" dist="38100" dir="2700000" algn="tl" rotWithShape="0">
                    <a:prstClr val="black"/>
                  </a:outerShdw>
                </a:effectLst>
                <a:ea typeface="+mj-ea"/>
                <a:cs typeface="+mj-cs"/>
              </a:rPr>
              <a:t>, the Second Coming has </a:t>
            </a:r>
            <a:r>
              <a:rPr lang="en-US" sz="3700" b="1" i="1" dirty="0">
                <a:solidFill>
                  <a:srgbClr val="F5F5F5"/>
                </a:solidFill>
                <a:effectLst>
                  <a:outerShdw blurRad="38100" dist="38100" dir="2700000" algn="tl" rotWithShape="0">
                    <a:prstClr val="black"/>
                  </a:outerShdw>
                </a:effectLst>
                <a:ea typeface="+mj-ea"/>
                <a:cs typeface="+mj-cs"/>
              </a:rPr>
              <a:t>no</a:t>
            </a:r>
            <a:r>
              <a:rPr lang="en-US" sz="3700" dirty="0">
                <a:solidFill>
                  <a:srgbClr val="F5F5F5"/>
                </a:solidFill>
                <a:effectLst>
                  <a:outerShdw blurRad="38100" dist="38100" dir="2700000" algn="tl" rotWithShape="0">
                    <a:prstClr val="black"/>
                  </a:outerShdw>
                </a:effectLst>
                <a:ea typeface="+mj-ea"/>
                <a:cs typeface="+mj-cs"/>
              </a:rPr>
              <a:t> advance signs—its day and hour are </a:t>
            </a:r>
            <a:r>
              <a:rPr lang="en-US" sz="3700" b="1" i="1" dirty="0">
                <a:solidFill>
                  <a:srgbClr val="F5F5F5"/>
                </a:solidFill>
                <a:effectLst>
                  <a:outerShdw blurRad="38100" dist="38100" dir="2700000" algn="tl" rotWithShape="0">
                    <a:prstClr val="black"/>
                  </a:outerShdw>
                </a:effectLst>
                <a:ea typeface="+mj-ea"/>
                <a:cs typeface="+mj-cs"/>
              </a:rPr>
              <a:t>unknown</a:t>
            </a:r>
            <a:r>
              <a:rPr lang="en-US" sz="3700" dirty="0">
                <a:solidFill>
                  <a:srgbClr val="F5F5F5"/>
                </a:solidFill>
                <a:effectLst>
                  <a:outerShdw blurRad="38100" dist="38100" dir="2700000" algn="tl" rotWithShape="0">
                    <a:prstClr val="black"/>
                  </a:outerShdw>
                </a:effectLst>
                <a:ea typeface="+mj-ea"/>
                <a:cs typeface="+mj-cs"/>
              </a:rPr>
              <a:t>.</a:t>
            </a:r>
          </a:p>
          <a:p>
            <a:r>
              <a:rPr lang="en-US" sz="3700" dirty="0">
                <a:solidFill>
                  <a:srgbClr val="F5F5F5"/>
                </a:solidFill>
                <a:effectLst>
                  <a:outerShdw blurRad="38100" dist="38100" dir="2700000" algn="tl" rotWithShape="0">
                    <a:prstClr val="black"/>
                  </a:outerShdw>
                </a:effectLst>
                <a:ea typeface="+mj-ea"/>
                <a:cs typeface="+mj-cs"/>
              </a:rPr>
              <a:t>Therefore, in giving this discourse Jesus warns his original audience to:</a:t>
            </a:r>
          </a:p>
          <a:p>
            <a:pPr lvl="1"/>
            <a:r>
              <a:rPr lang="en-US" sz="3300" dirty="0">
                <a:solidFill>
                  <a:srgbClr val="F5F5F5"/>
                </a:solidFill>
                <a:effectLst>
                  <a:outerShdw blurRad="38100" dist="38100" dir="2700000" algn="tl" rotWithShape="0">
                    <a:prstClr val="black"/>
                  </a:outerShdw>
                </a:effectLst>
                <a:ea typeface="+mj-ea"/>
                <a:cs typeface="+mj-cs"/>
              </a:rPr>
              <a:t>Watch for the signs concerning Jerusalem's coming judgment, and be prepared to flee the city when it was time to do so.</a:t>
            </a:r>
          </a:p>
          <a:p>
            <a:pPr lvl="1"/>
            <a:r>
              <a:rPr lang="en-US" sz="3300" b="1" i="1" dirty="0">
                <a:solidFill>
                  <a:srgbClr val="F5F5F5"/>
                </a:solidFill>
                <a:effectLst>
                  <a:outerShdw blurRad="38100" dist="38100" dir="2700000" algn="tl" rotWithShape="0">
                    <a:prstClr val="black"/>
                  </a:outerShdw>
                </a:effectLst>
                <a:ea typeface="+mj-ea"/>
                <a:cs typeface="+mj-cs"/>
              </a:rPr>
              <a:t>Always</a:t>
            </a:r>
            <a:r>
              <a:rPr lang="en-US" sz="3300" dirty="0">
                <a:solidFill>
                  <a:srgbClr val="F5F5F5"/>
                </a:solidFill>
                <a:effectLst>
                  <a:outerShdw blurRad="38100" dist="38100" dir="2700000" algn="tl" rotWithShape="0">
                    <a:prstClr val="black"/>
                  </a:outerShdw>
                </a:effectLst>
                <a:ea typeface="+mj-ea"/>
                <a:cs typeface="+mj-cs"/>
              </a:rPr>
              <a:t> be ready for his Second Coming by living as faithful and wise servants since he could return at any time and there will no advance notice.</a:t>
            </a:r>
            <a:endParaRPr lang="en-US" sz="37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2033212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7F39199-9115-43CF-E257-09A27ABBC4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60E5DA-882D-EAA8-E3CF-07D5F28B7E52}"/>
              </a:ext>
            </a:extLst>
          </p:cNvPr>
          <p:cNvSpPr>
            <a:spLocks noGrp="1"/>
          </p:cNvSpPr>
          <p:nvPr>
            <p:ph type="title"/>
          </p:nvPr>
        </p:nvSpPr>
        <p:spPr>
          <a:xfrm>
            <a:off x="0" y="1"/>
            <a:ext cx="12226954" cy="628250"/>
          </a:xfrm>
        </p:spPr>
        <p:txBody>
          <a:bodyPr>
            <a:noAutofit/>
          </a:bodyPr>
          <a:lstStyle/>
          <a:p>
            <a:pPr algn="ctr"/>
            <a:r>
              <a:rPr lang="en-US" sz="4000" dirty="0">
                <a:solidFill>
                  <a:srgbClr val="F5F5F5"/>
                </a:solidFill>
                <a:effectLst>
                  <a:outerShdw blurRad="38100" dist="38100" dir="2700000" algn="tl" rotWithShape="0">
                    <a:prstClr val="black"/>
                  </a:outerShdw>
                </a:effectLst>
                <a:latin typeface="+mn-lt"/>
              </a:rPr>
              <a:t>The Structure of the Olivet Discourse in Matthew 24-25</a:t>
            </a:r>
          </a:p>
        </p:txBody>
      </p:sp>
      <p:sp>
        <p:nvSpPr>
          <p:cNvPr id="6" name="Rectangle 5">
            <a:extLst>
              <a:ext uri="{FF2B5EF4-FFF2-40B4-BE49-F238E27FC236}">
                <a16:creationId xmlns:a16="http://schemas.microsoft.com/office/drawing/2014/main" id="{15E8297C-22CD-DC4B-E3FE-D471FC1261CE}"/>
              </a:ext>
            </a:extLst>
          </p:cNvPr>
          <p:cNvSpPr/>
          <p:nvPr/>
        </p:nvSpPr>
        <p:spPr>
          <a:xfrm>
            <a:off x="1900736" y="2342912"/>
            <a:ext cx="8269838"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cxnSp>
        <p:nvCxnSpPr>
          <p:cNvPr id="7" name="Straight Connector 6">
            <a:extLst>
              <a:ext uri="{FF2B5EF4-FFF2-40B4-BE49-F238E27FC236}">
                <a16:creationId xmlns:a16="http://schemas.microsoft.com/office/drawing/2014/main" id="{4F2E96D6-D731-C587-8D84-E011609F5732}"/>
              </a:ext>
            </a:extLst>
          </p:cNvPr>
          <p:cNvCxnSpPr/>
          <p:nvPr/>
        </p:nvCxnSpPr>
        <p:spPr>
          <a:xfrm rot="5400000" flipH="1" flipV="1">
            <a:off x="1634830" y="21211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442C3F-2472-6664-88B6-82894DB88EC4}"/>
              </a:ext>
            </a:extLst>
          </p:cNvPr>
          <p:cNvCxnSpPr/>
          <p:nvPr/>
        </p:nvCxnSpPr>
        <p:spPr>
          <a:xfrm rot="5400000" flipH="1" flipV="1">
            <a:off x="3100159"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8CF060-5610-612D-DD9E-B0023214F0F3}"/>
              </a:ext>
            </a:extLst>
          </p:cNvPr>
          <p:cNvCxnSpPr/>
          <p:nvPr/>
        </p:nvCxnSpPr>
        <p:spPr>
          <a:xfrm rot="5400000" flipH="1" flipV="1">
            <a:off x="5455873"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B73F59-3F51-288C-C97A-C2A40BC91D92}"/>
              </a:ext>
            </a:extLst>
          </p:cNvPr>
          <p:cNvCxnSpPr/>
          <p:nvPr/>
        </p:nvCxnSpPr>
        <p:spPr>
          <a:xfrm rot="5400000" flipH="1" flipV="1">
            <a:off x="9907592" y="21211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FDEAB1-42E0-58E0-D22C-4B22EF1CAA42}"/>
              </a:ext>
            </a:extLst>
          </p:cNvPr>
          <p:cNvSpPr txBox="1"/>
          <p:nvPr/>
        </p:nvSpPr>
        <p:spPr>
          <a:xfrm>
            <a:off x="2053129" y="1680186"/>
            <a:ext cx="1120966" cy="646331"/>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Matthew 24:1-3</a:t>
            </a:r>
          </a:p>
        </p:txBody>
      </p:sp>
      <p:sp>
        <p:nvSpPr>
          <p:cNvPr id="16" name="Rectangle 15">
            <a:extLst>
              <a:ext uri="{FF2B5EF4-FFF2-40B4-BE49-F238E27FC236}">
                <a16:creationId xmlns:a16="http://schemas.microsoft.com/office/drawing/2014/main" id="{035ECC33-6A1D-3E59-7A60-02E47C9837BD}"/>
              </a:ext>
            </a:extLst>
          </p:cNvPr>
          <p:cNvSpPr/>
          <p:nvPr/>
        </p:nvSpPr>
        <p:spPr>
          <a:xfrm>
            <a:off x="1900737" y="2425800"/>
            <a:ext cx="1461632" cy="923330"/>
          </a:xfrm>
          <a:prstGeom prst="rect">
            <a:avLst/>
          </a:prstGeom>
          <a:ln w="38100">
            <a:solidFill>
              <a:srgbClr val="FFFF00"/>
            </a:solidFill>
          </a:ln>
        </p:spPr>
        <p:txBody>
          <a:bodyPr wrap="square">
            <a:spAutoFit/>
          </a:bodyPr>
          <a:lstStyle/>
          <a:p>
            <a:pPr algn="ctr"/>
            <a:r>
              <a:rPr lang="en-US" dirty="0">
                <a:solidFill>
                  <a:schemeClr val="bg1"/>
                </a:solidFill>
                <a:effectLst>
                  <a:outerShdw blurRad="50800" dist="50800" dir="5400000" algn="ctr" rotWithShape="0">
                    <a:schemeClr val="tx1"/>
                  </a:outerShdw>
                </a:effectLst>
                <a:latin typeface="Candara"/>
              </a:rPr>
              <a:t>The disciples' questions </a:t>
            </a:r>
          </a:p>
        </p:txBody>
      </p:sp>
      <p:sp>
        <p:nvSpPr>
          <p:cNvPr id="19" name="Rectangle 18">
            <a:extLst>
              <a:ext uri="{FF2B5EF4-FFF2-40B4-BE49-F238E27FC236}">
                <a16:creationId xmlns:a16="http://schemas.microsoft.com/office/drawing/2014/main" id="{3F10AC4C-95A0-88DE-9107-146A9A59AE71}"/>
              </a:ext>
            </a:extLst>
          </p:cNvPr>
          <p:cNvSpPr/>
          <p:nvPr/>
        </p:nvSpPr>
        <p:spPr>
          <a:xfrm>
            <a:off x="3366065" y="2425800"/>
            <a:ext cx="2355713" cy="923330"/>
          </a:xfrm>
          <a:prstGeom prst="rect">
            <a:avLst/>
          </a:prstGeom>
          <a:ln w="38100">
            <a:solidFill>
              <a:srgbClr val="FFFF00"/>
            </a:solidFill>
          </a:ln>
        </p:spPr>
        <p:txBody>
          <a:bodyPr wrap="square">
            <a:spAutoFit/>
          </a:bodyPr>
          <a:lstStyle/>
          <a:p>
            <a:pPr algn="ctr"/>
            <a:r>
              <a:rPr lang="en-US" dirty="0">
                <a:solidFill>
                  <a:schemeClr val="bg1"/>
                </a:solidFill>
                <a:effectLst>
                  <a:outerShdw blurRad="50800" dist="50800" dir="5400000" algn="ctr" rotWithShape="0">
                    <a:schemeClr val="tx1"/>
                  </a:outerShdw>
                </a:effectLst>
                <a:latin typeface="Candara"/>
              </a:rPr>
              <a:t>The events of AD 70 and the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signs</a:t>
            </a:r>
            <a:r>
              <a:rPr lang="en-US" dirty="0">
                <a:solidFill>
                  <a:schemeClr val="bg1"/>
                </a:solidFill>
                <a:effectLst>
                  <a:outerShdw blurRad="50800" dist="50800" dir="5400000" algn="ctr" rotWithShape="0">
                    <a:schemeClr val="tx1"/>
                  </a:outerShdw>
                </a:effectLst>
                <a:latin typeface="Candara"/>
              </a:rPr>
              <a:t>” preceding them</a:t>
            </a:r>
          </a:p>
        </p:txBody>
      </p:sp>
      <p:sp>
        <p:nvSpPr>
          <p:cNvPr id="25" name="Rectangle 24">
            <a:extLst>
              <a:ext uri="{FF2B5EF4-FFF2-40B4-BE49-F238E27FC236}">
                <a16:creationId xmlns:a16="http://schemas.microsoft.com/office/drawing/2014/main" id="{212AD1E0-2111-DFC5-784D-7ECB592AA6EE}"/>
              </a:ext>
            </a:extLst>
          </p:cNvPr>
          <p:cNvSpPr/>
          <p:nvPr/>
        </p:nvSpPr>
        <p:spPr>
          <a:xfrm>
            <a:off x="5725475" y="2425800"/>
            <a:ext cx="1673140" cy="923330"/>
          </a:xfrm>
          <a:prstGeom prst="rect">
            <a:avLst/>
          </a:prstGeom>
          <a:ln w="38100">
            <a:solidFill>
              <a:srgbClr val="FFFF00"/>
            </a:solidFill>
          </a:ln>
        </p:spPr>
        <p:txBody>
          <a:bodyPr wrap="square">
            <a:spAutoFit/>
          </a:bodyPr>
          <a:lstStyle/>
          <a:p>
            <a:pPr algn="ctr"/>
            <a:r>
              <a:rPr lang="en-US" dirty="0">
                <a:solidFill>
                  <a:schemeClr val="bg1"/>
                </a:solidFill>
                <a:effectLst>
                  <a:outerShdw blurRad="50800" dist="50800" dir="5400000" algn="ctr" rotWithShape="0">
                    <a:schemeClr val="tx1"/>
                  </a:outerShdw>
                </a:effectLst>
                <a:latin typeface="Candara"/>
              </a:rPr>
              <a:t>Jesus Interpretive Key</a:t>
            </a:r>
          </a:p>
        </p:txBody>
      </p:sp>
      <p:sp>
        <p:nvSpPr>
          <p:cNvPr id="28" name="Rectangle 27">
            <a:extLst>
              <a:ext uri="{FF2B5EF4-FFF2-40B4-BE49-F238E27FC236}">
                <a16:creationId xmlns:a16="http://schemas.microsoft.com/office/drawing/2014/main" id="{452BC746-D4F2-F06C-B7F8-18080FC1034F}"/>
              </a:ext>
            </a:extLst>
          </p:cNvPr>
          <p:cNvSpPr/>
          <p:nvPr/>
        </p:nvSpPr>
        <p:spPr>
          <a:xfrm>
            <a:off x="7398616" y="2425800"/>
            <a:ext cx="2775134" cy="923330"/>
          </a:xfrm>
          <a:prstGeom prst="rect">
            <a:avLst/>
          </a:prstGeom>
          <a:ln w="38100">
            <a:solidFill>
              <a:srgbClr val="FFFF00"/>
            </a:solidFill>
          </a:ln>
        </p:spPr>
        <p:txBody>
          <a:bodyPr wrap="square">
            <a:spAutoFit/>
          </a:bodyPr>
          <a:lstStyle/>
          <a:p>
            <a:pPr algn="ctr"/>
            <a:r>
              <a:rPr lang="en-US" dirty="0">
                <a:solidFill>
                  <a:schemeClr val="bg1"/>
                </a:solidFill>
                <a:effectLst>
                  <a:outerShdw blurRad="50800" dist="50800" dir="5400000" algn="ctr" rotWithShape="0">
                    <a:schemeClr val="tx1"/>
                  </a:outerShdw>
                </a:effectLst>
                <a:latin typeface="Candara"/>
              </a:rPr>
              <a:t>The Second Coming, final judgment, and end of the world</a:t>
            </a:r>
          </a:p>
        </p:txBody>
      </p:sp>
      <p:sp>
        <p:nvSpPr>
          <p:cNvPr id="31" name="TextBox 30">
            <a:extLst>
              <a:ext uri="{FF2B5EF4-FFF2-40B4-BE49-F238E27FC236}">
                <a16:creationId xmlns:a16="http://schemas.microsoft.com/office/drawing/2014/main" id="{4C6F710A-12A6-2395-5246-9603251D36D4}"/>
              </a:ext>
            </a:extLst>
          </p:cNvPr>
          <p:cNvSpPr txBox="1"/>
          <p:nvPr/>
        </p:nvSpPr>
        <p:spPr>
          <a:xfrm>
            <a:off x="4031941" y="1680186"/>
            <a:ext cx="1120966" cy="646331"/>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Matthew 24:4-33</a:t>
            </a:r>
          </a:p>
        </p:txBody>
      </p:sp>
      <p:sp>
        <p:nvSpPr>
          <p:cNvPr id="33" name="TextBox 32">
            <a:extLst>
              <a:ext uri="{FF2B5EF4-FFF2-40B4-BE49-F238E27FC236}">
                <a16:creationId xmlns:a16="http://schemas.microsoft.com/office/drawing/2014/main" id="{A1C26947-13DD-6E6E-5DB2-034AD0B1D015}"/>
              </a:ext>
            </a:extLst>
          </p:cNvPr>
          <p:cNvSpPr txBox="1"/>
          <p:nvPr/>
        </p:nvSpPr>
        <p:spPr>
          <a:xfrm>
            <a:off x="5981887" y="1676898"/>
            <a:ext cx="1120966" cy="646331"/>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Matthew 24:34-36</a:t>
            </a:r>
          </a:p>
        </p:txBody>
      </p:sp>
      <p:sp>
        <p:nvSpPr>
          <p:cNvPr id="35" name="TextBox 34">
            <a:extLst>
              <a:ext uri="{FF2B5EF4-FFF2-40B4-BE49-F238E27FC236}">
                <a16:creationId xmlns:a16="http://schemas.microsoft.com/office/drawing/2014/main" id="{F0F5BA62-A630-025C-FC9F-A0509F074D87}"/>
              </a:ext>
            </a:extLst>
          </p:cNvPr>
          <p:cNvSpPr txBox="1"/>
          <p:nvPr/>
        </p:nvSpPr>
        <p:spPr>
          <a:xfrm>
            <a:off x="7961636" y="1651017"/>
            <a:ext cx="1378246" cy="646331"/>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Matthew 24:34-25:46</a:t>
            </a:r>
          </a:p>
        </p:txBody>
      </p:sp>
      <p:cxnSp>
        <p:nvCxnSpPr>
          <p:cNvPr id="36" name="Straight Connector 35">
            <a:extLst>
              <a:ext uri="{FF2B5EF4-FFF2-40B4-BE49-F238E27FC236}">
                <a16:creationId xmlns:a16="http://schemas.microsoft.com/office/drawing/2014/main" id="{1AA1D9EE-5BFD-5F94-F109-DFB94CDAE2F2}"/>
              </a:ext>
            </a:extLst>
          </p:cNvPr>
          <p:cNvCxnSpPr/>
          <p:nvPr/>
        </p:nvCxnSpPr>
        <p:spPr>
          <a:xfrm rot="5400000" flipH="1" flipV="1">
            <a:off x="7132709"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7F8AAAAB-C0D2-78BB-B740-3674A9F268DA}"/>
              </a:ext>
            </a:extLst>
          </p:cNvPr>
          <p:cNvGrpSpPr/>
          <p:nvPr/>
        </p:nvGrpSpPr>
        <p:grpSpPr>
          <a:xfrm>
            <a:off x="3366065" y="3349130"/>
            <a:ext cx="4032551" cy="2031325"/>
            <a:chOff x="3366065" y="3349130"/>
            <a:chExt cx="4032551" cy="2031325"/>
          </a:xfrm>
        </p:grpSpPr>
        <p:sp>
          <p:nvSpPr>
            <p:cNvPr id="39" name="Right Brace 38">
              <a:extLst>
                <a:ext uri="{FF2B5EF4-FFF2-40B4-BE49-F238E27FC236}">
                  <a16:creationId xmlns:a16="http://schemas.microsoft.com/office/drawing/2014/main" id="{2425F23F-A325-E60A-2858-BA649A815FC4}"/>
                </a:ext>
              </a:extLst>
            </p:cNvPr>
            <p:cNvSpPr/>
            <p:nvPr/>
          </p:nvSpPr>
          <p:spPr>
            <a:xfrm rot="5400000">
              <a:off x="4344456" y="2386020"/>
              <a:ext cx="398930" cy="2355712"/>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849F06EA-15FA-5217-2D9A-8CBFBA4815DF}"/>
                </a:ext>
              </a:extLst>
            </p:cNvPr>
            <p:cNvSpPr txBox="1"/>
            <p:nvPr/>
          </p:nvSpPr>
          <p:spPr>
            <a:xfrm>
              <a:off x="5721778" y="3349130"/>
              <a:ext cx="1676838" cy="2031325"/>
            </a:xfrm>
            <a:prstGeom prst="rect">
              <a:avLst/>
            </a:prstGeom>
            <a:noFill/>
          </p:spPr>
          <p:txBody>
            <a:bodyPr wrap="square" rtlCol="0">
              <a:spAutoFit/>
            </a:bodyPr>
            <a:lstStyle/>
            <a:p>
              <a:r>
                <a:rPr lang="en-US" dirty="0">
                  <a:solidFill>
                    <a:schemeClr val="bg1"/>
                  </a:solidFill>
                </a:rPr>
                <a:t>“</a:t>
              </a:r>
              <a:r>
                <a:rPr lang="en-US" i="1" dirty="0">
                  <a:solidFill>
                    <a:srgbClr val="99FFFF"/>
                  </a:solidFill>
                  <a:latin typeface="Cambria" panose="02040503050406030204" pitchFamily="18" charset="0"/>
                  <a:ea typeface="Cambria" panose="02040503050406030204" pitchFamily="18" charset="0"/>
                </a:rPr>
                <a:t>this generation will not pass away until </a:t>
              </a:r>
            </a:p>
            <a:p>
              <a:r>
                <a:rPr lang="en-US" i="1" dirty="0">
                  <a:solidFill>
                    <a:srgbClr val="A2FFB3"/>
                  </a:solidFill>
                  <a:latin typeface="Cambria" panose="02040503050406030204" pitchFamily="18" charset="0"/>
                  <a:ea typeface="Cambria" panose="02040503050406030204" pitchFamily="18" charset="0"/>
                </a:rPr>
                <a:t>all these things </a:t>
              </a:r>
              <a:r>
                <a:rPr lang="en-US" i="1" dirty="0">
                  <a:solidFill>
                    <a:srgbClr val="99FFFF"/>
                  </a:solidFill>
                  <a:latin typeface="Cambria" panose="02040503050406030204" pitchFamily="18" charset="0"/>
                  <a:ea typeface="Cambria" panose="02040503050406030204" pitchFamily="18" charset="0"/>
                </a:rPr>
                <a:t>take place</a:t>
              </a:r>
              <a:r>
                <a:rPr lang="en-US" dirty="0">
                  <a:solidFill>
                    <a:schemeClr val="bg1"/>
                  </a:solidFill>
                </a:rPr>
                <a:t>”</a:t>
              </a:r>
              <a:r>
                <a:rPr lang="en-US" dirty="0"/>
                <a:t>.</a:t>
              </a:r>
            </a:p>
            <a:p>
              <a:r>
                <a:rPr lang="en-US" dirty="0">
                  <a:solidFill>
                    <a:schemeClr val="bg1"/>
                  </a:solidFill>
                </a:rPr>
                <a:t>(Mat 24:34)</a:t>
              </a:r>
            </a:p>
          </p:txBody>
        </p:sp>
        <p:cxnSp>
          <p:nvCxnSpPr>
            <p:cNvPr id="41" name="Connector: Elbow 40">
              <a:extLst>
                <a:ext uri="{FF2B5EF4-FFF2-40B4-BE49-F238E27FC236}">
                  <a16:creationId xmlns:a16="http://schemas.microsoft.com/office/drawing/2014/main" id="{E76F6D9C-5A92-B62E-432F-38036A3F39CA}"/>
                </a:ext>
              </a:extLst>
            </p:cNvPr>
            <p:cNvCxnSpPr>
              <a:cxnSpLocks/>
            </p:cNvCxnSpPr>
            <p:nvPr/>
          </p:nvCxnSpPr>
          <p:spPr>
            <a:xfrm rot="10800000">
              <a:off x="4543925" y="3763344"/>
              <a:ext cx="1177853" cy="864825"/>
            </a:xfrm>
            <a:prstGeom prst="bentConnector3">
              <a:avLst>
                <a:gd name="adj1" fmla="val 100614"/>
              </a:avLst>
            </a:prstGeom>
            <a:ln w="50800">
              <a:solidFill>
                <a:srgbClr val="A2FFB3"/>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AEFA323C-B1D7-ABE8-BDCB-84720505B713}"/>
              </a:ext>
            </a:extLst>
          </p:cNvPr>
          <p:cNvSpPr txBox="1"/>
          <p:nvPr/>
        </p:nvSpPr>
        <p:spPr>
          <a:xfrm>
            <a:off x="1840061" y="3349130"/>
            <a:ext cx="1527592" cy="923330"/>
          </a:xfrm>
          <a:prstGeom prst="rect">
            <a:avLst/>
          </a:prstGeom>
          <a:noFill/>
        </p:spPr>
        <p:txBody>
          <a:bodyPr wrap="square" rtlCol="0">
            <a:spAutoFit/>
          </a:bodyPr>
          <a:lstStyle/>
          <a:p>
            <a:r>
              <a:rPr lang="en-US" dirty="0">
                <a:solidFill>
                  <a:schemeClr val="bg1"/>
                </a:solidFill>
              </a:rPr>
              <a:t>“</a:t>
            </a:r>
            <a:r>
              <a:rPr lang="en-US" i="1" dirty="0">
                <a:solidFill>
                  <a:srgbClr val="A2FFB3"/>
                </a:solidFill>
                <a:latin typeface="Cambria" panose="02040503050406030204" pitchFamily="18" charset="0"/>
                <a:ea typeface="Cambria" panose="02040503050406030204" pitchFamily="18" charset="0"/>
              </a:rPr>
              <a:t>when</a:t>
            </a:r>
            <a:r>
              <a:rPr lang="en-US" i="1" dirty="0">
                <a:solidFill>
                  <a:srgbClr val="99FFFF"/>
                </a:solidFill>
                <a:latin typeface="Cambria" panose="02040503050406030204" pitchFamily="18" charset="0"/>
                <a:ea typeface="Cambria" panose="02040503050406030204" pitchFamily="18" charset="0"/>
              </a:rPr>
              <a:t> will these things be, </a:t>
            </a:r>
            <a:endParaRPr lang="en-US" dirty="0">
              <a:solidFill>
                <a:schemeClr val="bg1"/>
              </a:solidFill>
            </a:endParaRPr>
          </a:p>
        </p:txBody>
      </p:sp>
      <p:grpSp>
        <p:nvGrpSpPr>
          <p:cNvPr id="77" name="Group 76">
            <a:extLst>
              <a:ext uri="{FF2B5EF4-FFF2-40B4-BE49-F238E27FC236}">
                <a16:creationId xmlns:a16="http://schemas.microsoft.com/office/drawing/2014/main" id="{534DB532-B61E-0E41-D36B-6B7886CD74F5}"/>
              </a:ext>
            </a:extLst>
          </p:cNvPr>
          <p:cNvGrpSpPr/>
          <p:nvPr/>
        </p:nvGrpSpPr>
        <p:grpSpPr>
          <a:xfrm>
            <a:off x="1900735" y="605965"/>
            <a:ext cx="1496858" cy="1207279"/>
            <a:chOff x="1900735" y="605965"/>
            <a:chExt cx="1496858" cy="1207279"/>
          </a:xfrm>
        </p:grpSpPr>
        <p:sp>
          <p:nvSpPr>
            <p:cNvPr id="70" name="Right Brace 69">
              <a:extLst>
                <a:ext uri="{FF2B5EF4-FFF2-40B4-BE49-F238E27FC236}">
                  <a16:creationId xmlns:a16="http://schemas.microsoft.com/office/drawing/2014/main" id="{222A7ACD-04F1-F884-D135-C0BEBD8A74C1}"/>
                </a:ext>
              </a:extLst>
            </p:cNvPr>
            <p:cNvSpPr/>
            <p:nvPr/>
          </p:nvSpPr>
          <p:spPr>
            <a:xfrm rot="16200000">
              <a:off x="2432087" y="882962"/>
              <a:ext cx="398930" cy="1461633"/>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Box 73">
              <a:extLst>
                <a:ext uri="{FF2B5EF4-FFF2-40B4-BE49-F238E27FC236}">
                  <a16:creationId xmlns:a16="http://schemas.microsoft.com/office/drawing/2014/main" id="{42BC44E1-CB3F-815D-14B1-DA91A837058B}"/>
                </a:ext>
              </a:extLst>
            </p:cNvPr>
            <p:cNvSpPr txBox="1"/>
            <p:nvPr/>
          </p:nvSpPr>
          <p:spPr>
            <a:xfrm>
              <a:off x="1900735" y="605965"/>
              <a:ext cx="1496858" cy="923330"/>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The </a:t>
              </a:r>
              <a:r>
                <a:rPr lang="en-US" b="1" i="1" dirty="0">
                  <a:solidFill>
                    <a:schemeClr val="bg1"/>
                  </a:solidFill>
                  <a:effectLst>
                    <a:outerShdw blurRad="50800" dist="50800" dir="5400000" algn="ctr" rotWithShape="0">
                      <a:schemeClr val="tx1"/>
                    </a:outerShdw>
                  </a:effectLst>
                  <a:latin typeface="Candara"/>
                </a:rPr>
                <a:t>Setup</a:t>
              </a:r>
              <a:r>
                <a:rPr lang="en-US" dirty="0">
                  <a:solidFill>
                    <a:schemeClr val="bg1"/>
                  </a:solidFill>
                  <a:effectLst>
                    <a:outerShdw blurRad="50800" dist="50800" dir="5400000" algn="ctr" rotWithShape="0">
                      <a:schemeClr val="tx1"/>
                    </a:outerShdw>
                  </a:effectLst>
                  <a:latin typeface="Candara"/>
                </a:rPr>
                <a:t> to the Olivet Discourse</a:t>
              </a:r>
            </a:p>
          </p:txBody>
        </p:sp>
      </p:grpSp>
      <p:grpSp>
        <p:nvGrpSpPr>
          <p:cNvPr id="78" name="Group 77">
            <a:extLst>
              <a:ext uri="{FF2B5EF4-FFF2-40B4-BE49-F238E27FC236}">
                <a16:creationId xmlns:a16="http://schemas.microsoft.com/office/drawing/2014/main" id="{8BE27D6F-7E67-995B-639B-0F461AEEC285}"/>
              </a:ext>
            </a:extLst>
          </p:cNvPr>
          <p:cNvGrpSpPr/>
          <p:nvPr/>
        </p:nvGrpSpPr>
        <p:grpSpPr>
          <a:xfrm>
            <a:off x="3362369" y="1042465"/>
            <a:ext cx="6808204" cy="755498"/>
            <a:chOff x="3362369" y="1042465"/>
            <a:chExt cx="6808204" cy="755498"/>
          </a:xfrm>
        </p:grpSpPr>
        <p:sp>
          <p:nvSpPr>
            <p:cNvPr id="68" name="Right Brace 67">
              <a:extLst>
                <a:ext uri="{FF2B5EF4-FFF2-40B4-BE49-F238E27FC236}">
                  <a16:creationId xmlns:a16="http://schemas.microsoft.com/office/drawing/2014/main" id="{27E5ACC2-16B9-7843-374D-B2AD1ADE706F}"/>
                </a:ext>
              </a:extLst>
            </p:cNvPr>
            <p:cNvSpPr/>
            <p:nvPr/>
          </p:nvSpPr>
          <p:spPr>
            <a:xfrm rot="16200000">
              <a:off x="6568854" y="-1803756"/>
              <a:ext cx="398930" cy="6804508"/>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540188BC-3156-AC66-2172-DF53CDD17A4C}"/>
                </a:ext>
              </a:extLst>
            </p:cNvPr>
            <p:cNvSpPr txBox="1"/>
            <p:nvPr/>
          </p:nvSpPr>
          <p:spPr>
            <a:xfrm>
              <a:off x="3362369" y="1042465"/>
              <a:ext cx="6804508" cy="369332"/>
            </a:xfrm>
            <a:prstGeom prst="rect">
              <a:avLst/>
            </a:prstGeom>
            <a:noFill/>
          </p:spPr>
          <p:txBody>
            <a:bodyPr wrap="square" rtlCol="0">
              <a:spAutoFit/>
            </a:bodyPr>
            <a:lstStyle/>
            <a:p>
              <a:pPr algn="ctr"/>
              <a:r>
                <a:rPr lang="en-US" dirty="0">
                  <a:solidFill>
                    <a:schemeClr val="bg1"/>
                  </a:solidFill>
                  <a:effectLst>
                    <a:outerShdw blurRad="50800" dist="50800" dir="5400000" algn="ctr" rotWithShape="0">
                      <a:schemeClr val="tx1"/>
                    </a:outerShdw>
                  </a:effectLst>
                  <a:latin typeface="Candara"/>
                </a:rPr>
                <a:t>The Olivet Discourse</a:t>
              </a:r>
            </a:p>
          </p:txBody>
        </p:sp>
      </p:grpSp>
      <p:grpSp>
        <p:nvGrpSpPr>
          <p:cNvPr id="83" name="Group 82">
            <a:extLst>
              <a:ext uri="{FF2B5EF4-FFF2-40B4-BE49-F238E27FC236}">
                <a16:creationId xmlns:a16="http://schemas.microsoft.com/office/drawing/2014/main" id="{E5FA2D45-6FA3-271B-F98C-28215E3AAE3A}"/>
              </a:ext>
            </a:extLst>
          </p:cNvPr>
          <p:cNvGrpSpPr/>
          <p:nvPr/>
        </p:nvGrpSpPr>
        <p:grpSpPr>
          <a:xfrm>
            <a:off x="5721777" y="3364411"/>
            <a:ext cx="4448796" cy="3390757"/>
            <a:chOff x="5721777" y="3364411"/>
            <a:chExt cx="4448796" cy="3390757"/>
          </a:xfrm>
        </p:grpSpPr>
        <p:sp>
          <p:nvSpPr>
            <p:cNvPr id="61" name="Right Brace 60">
              <a:extLst>
                <a:ext uri="{FF2B5EF4-FFF2-40B4-BE49-F238E27FC236}">
                  <a16:creationId xmlns:a16="http://schemas.microsoft.com/office/drawing/2014/main" id="{B303485A-7E77-3839-D0D4-D971FF011EFE}"/>
                </a:ext>
              </a:extLst>
            </p:cNvPr>
            <p:cNvSpPr/>
            <p:nvPr/>
          </p:nvSpPr>
          <p:spPr>
            <a:xfrm rot="5400000">
              <a:off x="8574185" y="2188840"/>
              <a:ext cx="420817" cy="2771959"/>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Connector: Elbow 61">
              <a:extLst>
                <a:ext uri="{FF2B5EF4-FFF2-40B4-BE49-F238E27FC236}">
                  <a16:creationId xmlns:a16="http://schemas.microsoft.com/office/drawing/2014/main" id="{7FBFADCD-555A-3CAB-8397-CD438DE2D939}"/>
                </a:ext>
              </a:extLst>
            </p:cNvPr>
            <p:cNvCxnSpPr>
              <a:cxnSpLocks/>
            </p:cNvCxnSpPr>
            <p:nvPr/>
          </p:nvCxnSpPr>
          <p:spPr>
            <a:xfrm flipV="1">
              <a:off x="6633882" y="3776967"/>
              <a:ext cx="2150712" cy="1978374"/>
            </a:xfrm>
            <a:prstGeom prst="bentConnector3">
              <a:avLst>
                <a:gd name="adj1" fmla="val 99811"/>
              </a:avLst>
            </a:prstGeom>
            <a:ln w="50800">
              <a:solidFill>
                <a:srgbClr val="A2FFB3"/>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929952A-BDA1-B0A5-D901-58CCD33349C3}"/>
                </a:ext>
              </a:extLst>
            </p:cNvPr>
            <p:cNvSpPr txBox="1"/>
            <p:nvPr/>
          </p:nvSpPr>
          <p:spPr>
            <a:xfrm>
              <a:off x="5721777" y="5277840"/>
              <a:ext cx="1803606" cy="1477328"/>
            </a:xfrm>
            <a:prstGeom prst="rect">
              <a:avLst/>
            </a:prstGeom>
            <a:noFill/>
          </p:spPr>
          <p:txBody>
            <a:bodyPr wrap="square" rtlCol="0">
              <a:spAutoFit/>
            </a:bodyPr>
            <a:lstStyle/>
            <a:p>
              <a:r>
                <a:rPr lang="en-US" dirty="0">
                  <a:solidFill>
                    <a:schemeClr val="bg1"/>
                  </a:solidFill>
                </a:rPr>
                <a:t>“ </a:t>
              </a:r>
              <a:r>
                <a:rPr lang="en-US" i="1" dirty="0">
                  <a:solidFill>
                    <a:srgbClr val="99FFFF"/>
                  </a:solidFill>
                  <a:latin typeface="Cambria" panose="02040503050406030204" pitchFamily="18" charset="0"/>
                  <a:ea typeface="Cambria" panose="02040503050406030204" pitchFamily="18" charset="0"/>
                </a:rPr>
                <a:t>But concerning </a:t>
              </a:r>
              <a:r>
                <a:rPr lang="en-US" i="1" dirty="0">
                  <a:solidFill>
                    <a:srgbClr val="A2FFB3"/>
                  </a:solidFill>
                  <a:latin typeface="Cambria" panose="02040503050406030204" pitchFamily="18" charset="0"/>
                  <a:ea typeface="Cambria" panose="02040503050406030204" pitchFamily="18" charset="0"/>
                </a:rPr>
                <a:t>that day </a:t>
              </a:r>
            </a:p>
            <a:p>
              <a:r>
                <a:rPr lang="en-US" i="1" dirty="0">
                  <a:solidFill>
                    <a:srgbClr val="99FFFF"/>
                  </a:solidFill>
                  <a:latin typeface="Cambria" panose="02040503050406030204" pitchFamily="18" charset="0"/>
                  <a:ea typeface="Cambria" panose="02040503050406030204" pitchFamily="18" charset="0"/>
                </a:rPr>
                <a:t>and hour </a:t>
              </a:r>
            </a:p>
            <a:p>
              <a:r>
                <a:rPr lang="en-US" i="1" dirty="0">
                  <a:solidFill>
                    <a:srgbClr val="99FFFF"/>
                  </a:solidFill>
                  <a:latin typeface="Cambria" panose="02040503050406030204" pitchFamily="18" charset="0"/>
                  <a:ea typeface="Cambria" panose="02040503050406030204" pitchFamily="18" charset="0"/>
                </a:rPr>
                <a:t>no one knows…</a:t>
              </a:r>
              <a:r>
                <a:rPr lang="en-US" dirty="0">
                  <a:solidFill>
                    <a:schemeClr val="bg1"/>
                  </a:solidFill>
                </a:rPr>
                <a:t>”</a:t>
              </a:r>
              <a:r>
                <a:rPr lang="en-US" i="1" dirty="0">
                  <a:solidFill>
                    <a:srgbClr val="99FFFF"/>
                  </a:solidFill>
                  <a:latin typeface="Cambria" panose="02040503050406030204" pitchFamily="18" charset="0"/>
                  <a:ea typeface="Cambria" panose="02040503050406030204" pitchFamily="18" charset="0"/>
                </a:rPr>
                <a:t> </a:t>
              </a:r>
              <a:r>
                <a:rPr lang="en-US" dirty="0">
                  <a:solidFill>
                    <a:schemeClr val="bg1"/>
                  </a:solidFill>
                </a:rPr>
                <a:t>(Mat 24:36)</a:t>
              </a:r>
            </a:p>
          </p:txBody>
        </p:sp>
      </p:grpSp>
      <p:sp>
        <p:nvSpPr>
          <p:cNvPr id="84" name="TextBox 83">
            <a:extLst>
              <a:ext uri="{FF2B5EF4-FFF2-40B4-BE49-F238E27FC236}">
                <a16:creationId xmlns:a16="http://schemas.microsoft.com/office/drawing/2014/main" id="{3FF56F59-58D2-8797-D83B-BD620807A2FC}"/>
              </a:ext>
            </a:extLst>
          </p:cNvPr>
          <p:cNvSpPr txBox="1"/>
          <p:nvPr/>
        </p:nvSpPr>
        <p:spPr>
          <a:xfrm>
            <a:off x="1840061" y="4153302"/>
            <a:ext cx="1707092" cy="2031325"/>
          </a:xfrm>
          <a:prstGeom prst="rect">
            <a:avLst/>
          </a:prstGeom>
          <a:noFill/>
        </p:spPr>
        <p:txBody>
          <a:bodyPr wrap="square" rtlCol="0">
            <a:spAutoFit/>
          </a:bodyPr>
          <a:lstStyle/>
          <a:p>
            <a:r>
              <a:rPr lang="en-US" i="1" dirty="0">
                <a:solidFill>
                  <a:srgbClr val="99FFFF"/>
                </a:solidFill>
                <a:latin typeface="Cambria" panose="02040503050406030204" pitchFamily="18" charset="0"/>
                <a:ea typeface="Cambria" panose="02040503050406030204" pitchFamily="18" charset="0"/>
              </a:rPr>
              <a:t>and </a:t>
            </a:r>
          </a:p>
          <a:p>
            <a:r>
              <a:rPr lang="en-US" i="1" dirty="0">
                <a:solidFill>
                  <a:srgbClr val="A2FFB3"/>
                </a:solidFill>
                <a:latin typeface="Cambria" panose="02040503050406030204" pitchFamily="18" charset="0"/>
                <a:ea typeface="Cambria" panose="02040503050406030204" pitchFamily="18" charset="0"/>
              </a:rPr>
              <a:t>what</a:t>
            </a:r>
            <a:r>
              <a:rPr lang="en-US" i="1" dirty="0">
                <a:solidFill>
                  <a:srgbClr val="99FFFF"/>
                </a:solidFill>
                <a:latin typeface="Cambria" panose="02040503050406030204" pitchFamily="18" charset="0"/>
                <a:ea typeface="Cambria" panose="02040503050406030204" pitchFamily="18" charset="0"/>
              </a:rPr>
              <a:t> will be the </a:t>
            </a:r>
            <a:r>
              <a:rPr lang="en-US" i="1" dirty="0">
                <a:solidFill>
                  <a:srgbClr val="A2FFB3"/>
                </a:solidFill>
                <a:latin typeface="Cambria" panose="02040503050406030204" pitchFamily="18" charset="0"/>
                <a:ea typeface="Cambria" panose="02040503050406030204" pitchFamily="18" charset="0"/>
              </a:rPr>
              <a:t>sign</a:t>
            </a:r>
            <a:r>
              <a:rPr lang="en-US" i="1" dirty="0">
                <a:solidFill>
                  <a:srgbClr val="99FFFF"/>
                </a:solidFill>
                <a:latin typeface="Cambria" panose="02040503050406030204" pitchFamily="18" charset="0"/>
                <a:ea typeface="Cambria" panose="02040503050406030204" pitchFamily="18" charset="0"/>
              </a:rPr>
              <a:t> of your coming and of the close of the age?</a:t>
            </a:r>
            <a:r>
              <a:rPr lang="en-US" dirty="0">
                <a:solidFill>
                  <a:schemeClr val="bg1"/>
                </a:solidFill>
              </a:rPr>
              <a:t> ”</a:t>
            </a:r>
            <a:r>
              <a:rPr lang="en-US" i="1" dirty="0">
                <a:solidFill>
                  <a:srgbClr val="99FFFF"/>
                </a:solidFill>
                <a:latin typeface="Cambria" panose="02040503050406030204" pitchFamily="18" charset="0"/>
                <a:ea typeface="Cambria" panose="02040503050406030204" pitchFamily="18" charset="0"/>
              </a:rPr>
              <a:t> </a:t>
            </a:r>
            <a:r>
              <a:rPr lang="en-US" dirty="0">
                <a:solidFill>
                  <a:schemeClr val="bg1"/>
                </a:solidFill>
              </a:rPr>
              <a:t>(Mat 24:3).</a:t>
            </a:r>
          </a:p>
        </p:txBody>
      </p:sp>
    </p:spTree>
    <p:extLst>
      <p:ext uri="{BB962C8B-B14F-4D97-AF65-F5344CB8AC3E}">
        <p14:creationId xmlns:p14="http://schemas.microsoft.com/office/powerpoint/2010/main" val="222638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animEffect transition="in" filter="fade">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down)">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down)">
                                      <p:cBhvr>
                                        <p:cTn id="6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5" grpId="0" animBg="1"/>
      <p:bldP spid="28" grpId="0" animBg="1"/>
      <p:bldP spid="59" grpId="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8792E36-91A9-532D-FF23-17C709D274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9E698D-1786-9DCC-3FB1-D13DE746978A}"/>
              </a:ext>
            </a:extLst>
          </p:cNvPr>
          <p:cNvSpPr>
            <a:spLocks noGrp="1"/>
          </p:cNvSpPr>
          <p:nvPr>
            <p:ph type="title"/>
          </p:nvPr>
        </p:nvSpPr>
        <p:spPr>
          <a:xfrm>
            <a:off x="0" y="0"/>
            <a:ext cx="12226954" cy="905435"/>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Signs of Jerusalem’s Fall We Have Looked at so Far</a:t>
            </a:r>
          </a:p>
        </p:txBody>
      </p:sp>
      <p:sp>
        <p:nvSpPr>
          <p:cNvPr id="2" name="Content Placeholder 1">
            <a:extLst>
              <a:ext uri="{FF2B5EF4-FFF2-40B4-BE49-F238E27FC236}">
                <a16:creationId xmlns:a16="http://schemas.microsoft.com/office/drawing/2014/main" id="{C154B15B-1A1E-2077-E32A-C6B83B9E7832}"/>
              </a:ext>
            </a:extLst>
          </p:cNvPr>
          <p:cNvSpPr>
            <a:spLocks noGrp="1"/>
          </p:cNvSpPr>
          <p:nvPr>
            <p:ph idx="1"/>
          </p:nvPr>
        </p:nvSpPr>
        <p:spPr>
          <a:xfrm>
            <a:off x="305499" y="1166070"/>
            <a:ext cx="11821846" cy="5637402"/>
          </a:xfrm>
        </p:spPr>
        <p:txBody>
          <a:bodyPr>
            <a:normAutofit fontScale="92500" lnSpcReduction="20000"/>
          </a:bodyPr>
          <a:lstStyle/>
          <a:p>
            <a:r>
              <a:rPr lang="en-US" sz="3700" dirty="0">
                <a:solidFill>
                  <a:srgbClr val="FFC000"/>
                </a:solidFill>
                <a:effectLst>
                  <a:outerShdw blurRad="38100" dist="38100" dir="2700000" algn="tl" rotWithShape="0">
                    <a:prstClr val="black"/>
                  </a:outerShdw>
                </a:effectLst>
              </a:rPr>
              <a:t>24:4–8</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ea typeface="+mj-ea"/>
                <a:cs typeface="+mj-cs"/>
              </a:rPr>
              <a:t>– Jesus warned of false messiahs, wars, famines, and earthquakes—the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beginning of birth pains</a:t>
            </a:r>
            <a:r>
              <a:rPr lang="en-US" sz="3700" dirty="0">
                <a:solidFill>
                  <a:srgbClr val="F5F5F5"/>
                </a:solidFill>
                <a:effectLst>
                  <a:outerShdw blurRad="38100" dist="38100" dir="2700000" algn="tl" rotWithShape="0">
                    <a:prstClr val="black"/>
                  </a:outerShdw>
                </a:effectLst>
                <a:ea typeface="+mj-ea"/>
                <a:cs typeface="+mj-cs"/>
              </a:rPr>
              <a:t>” signaling that God's judgment on Jerusalem was approaching.</a:t>
            </a:r>
          </a:p>
          <a:p>
            <a:r>
              <a:rPr lang="en-US" sz="3700" dirty="0">
                <a:solidFill>
                  <a:srgbClr val="FFC000"/>
                </a:solidFill>
                <a:effectLst>
                  <a:outerShdw blurRad="38100" dist="38100" dir="2700000" algn="tl" rotWithShape="0">
                    <a:prstClr val="black"/>
                  </a:outerShdw>
                </a:effectLst>
              </a:rPr>
              <a:t>24:9–13</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ea typeface="+mj-ea"/>
                <a:cs typeface="+mj-cs"/>
              </a:rPr>
              <a:t>Jesus also predicted there would be persecution, apostasy, false prophets, and increasing lawlessness, and he called on His followers to remain faithful through the coming crisis.</a:t>
            </a:r>
          </a:p>
          <a:p>
            <a:r>
              <a:rPr lang="en-US" sz="3700" dirty="0">
                <a:solidFill>
                  <a:srgbClr val="FFC000"/>
                </a:solidFill>
                <a:effectLst>
                  <a:outerShdw blurRad="38100" dist="38100" dir="2700000" algn="tl" rotWithShape="0">
                    <a:prstClr val="black"/>
                  </a:outerShdw>
                </a:effectLst>
              </a:rPr>
              <a:t>24:14</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ea typeface="+mj-ea"/>
                <a:cs typeface="+mj-cs"/>
              </a:rPr>
              <a:t>Jesus also predicted that in the period before Jerusalem fell, the gospel would be proclaimed throughout the Roman world, as a testimony to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all nations</a:t>
            </a:r>
            <a:r>
              <a:rPr lang="en-US" sz="3700" dirty="0">
                <a:solidFill>
                  <a:srgbClr val="F5F5F5"/>
                </a:solidFill>
                <a:effectLst>
                  <a:outerShdw blurRad="38100" dist="38100" dir="2700000" algn="tl" rotWithShape="0">
                    <a:prstClr val="black"/>
                  </a:outerShdw>
                </a:effectLst>
                <a:ea typeface="+mj-ea"/>
                <a:cs typeface="+mj-cs"/>
              </a:rPr>
              <a:t>”.</a:t>
            </a:r>
          </a:p>
          <a:p>
            <a:r>
              <a:rPr lang="en-US" sz="3700" dirty="0">
                <a:solidFill>
                  <a:srgbClr val="F5F5F5"/>
                </a:solidFill>
                <a:effectLst>
                  <a:outerShdw blurRad="38100" dist="38100" dir="2700000" algn="tl" rotWithShape="0">
                    <a:prstClr val="black"/>
                  </a:outerShdw>
                </a:effectLst>
                <a:ea typeface="+mj-ea"/>
                <a:cs typeface="+mj-cs"/>
              </a:rPr>
              <a:t>Furthermore, we demonstrated that historically, </a:t>
            </a:r>
            <a:r>
              <a:rPr lang="en-US" sz="3700" b="1" i="1" dirty="0">
                <a:solidFill>
                  <a:srgbClr val="F5F5F5"/>
                </a:solidFill>
                <a:effectLst>
                  <a:outerShdw blurRad="38100" dist="38100" dir="2700000" algn="tl" rotWithShape="0">
                    <a:prstClr val="black"/>
                  </a:outerShdw>
                </a:effectLst>
                <a:ea typeface="+mj-ea"/>
                <a:cs typeface="+mj-cs"/>
              </a:rPr>
              <a:t>all</a:t>
            </a:r>
            <a:r>
              <a:rPr lang="en-US" sz="3700" dirty="0">
                <a:solidFill>
                  <a:srgbClr val="F5F5F5"/>
                </a:solidFill>
                <a:effectLst>
                  <a:outerShdw blurRad="38100" dist="38100" dir="2700000" algn="tl" rotWithShape="0">
                    <a:prstClr val="black"/>
                  </a:outerShdw>
                </a:effectLst>
                <a:ea typeface="+mj-ea"/>
                <a:cs typeface="+mj-cs"/>
              </a:rPr>
              <a:t> of these events predicted in Matthew 24:4–14 took place in the lead up to the destruction of Jerusalem in A.D. 70. and were therefore fulfilled within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this generation</a:t>
            </a:r>
            <a:r>
              <a:rPr lang="en-US" sz="3700" dirty="0">
                <a:solidFill>
                  <a:srgbClr val="F5F5F5"/>
                </a:solidFill>
                <a:effectLst>
                  <a:outerShdw blurRad="38100" dist="38100" dir="2700000" algn="tl" rotWithShape="0">
                    <a:prstClr val="black"/>
                  </a:outerShdw>
                </a:effectLst>
                <a:ea typeface="+mj-ea"/>
                <a:cs typeface="+mj-cs"/>
              </a:rPr>
              <a:t>” as Jesus had promised.</a:t>
            </a:r>
          </a:p>
        </p:txBody>
      </p:sp>
    </p:spTree>
    <p:extLst>
      <p:ext uri="{BB962C8B-B14F-4D97-AF65-F5344CB8AC3E}">
        <p14:creationId xmlns:p14="http://schemas.microsoft.com/office/powerpoint/2010/main" val="1208177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0CFBB6C-F616-55F4-3D61-2D56501C71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EEF97F-B4DC-37B3-6422-A92D678F41B0}"/>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Abomination of Desolation (24:15-20)</a:t>
            </a:r>
          </a:p>
        </p:txBody>
      </p:sp>
      <p:sp>
        <p:nvSpPr>
          <p:cNvPr id="5" name="Content Placeholder 4">
            <a:extLst>
              <a:ext uri="{FF2B5EF4-FFF2-40B4-BE49-F238E27FC236}">
                <a16:creationId xmlns:a16="http://schemas.microsoft.com/office/drawing/2014/main" id="{51DEC893-2433-D700-3D62-55BF12089887}"/>
              </a:ext>
            </a:extLst>
          </p:cNvPr>
          <p:cNvSpPr>
            <a:spLocks noGrp="1"/>
          </p:cNvSpPr>
          <p:nvPr>
            <p:ph idx="1"/>
          </p:nvPr>
        </p:nvSpPr>
        <p:spPr>
          <a:xfrm>
            <a:off x="323273" y="866503"/>
            <a:ext cx="11610109" cy="5991497"/>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24:15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when you see the </a:t>
            </a:r>
            <a:r>
              <a:rPr lang="en-US" sz="36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 of desolation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spoken of by the prophet Daniel, standing in the holy place (let the reader understand),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let those who are in Judea flee to the mountains.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Let the one who is on the housetop not go down to take what is in his house,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let the one who is in the field not turn back to take his cloak.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alas for women who are pregnant and for those who are nursing infants in those days!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Pray that your flight may not be in winter or on a Sabbath.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2687731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76C3785-AB40-1BB4-C6D3-B4AEC9DD89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0D3672-CAC1-CD42-8D5D-0EF31E39CAFF}"/>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Abomination of Desolation (24:15-20)</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DF02ECEA-FD37-C62A-9D8E-A83285157B8F}"/>
              </a:ext>
            </a:extLst>
          </p:cNvPr>
          <p:cNvSpPr>
            <a:spLocks noGrp="1"/>
          </p:cNvSpPr>
          <p:nvPr>
            <p:ph idx="1"/>
          </p:nvPr>
        </p:nvSpPr>
        <p:spPr>
          <a:xfrm>
            <a:off x="44823" y="645459"/>
            <a:ext cx="12035117" cy="6302187"/>
          </a:xfrm>
        </p:spPr>
        <p:txBody>
          <a:bodyPr>
            <a:normAutofit fontScale="85000" lnSpcReduction="20000"/>
          </a:bodyPr>
          <a:lstStyle/>
          <a:p>
            <a:r>
              <a:rPr lang="en-US" sz="3600" dirty="0">
                <a:solidFill>
                  <a:srgbClr val="F5F5F5"/>
                </a:solidFill>
                <a:effectLst>
                  <a:outerShdw blurRad="38100" dist="38100" dir="2700000" algn="tl" rotWithShape="0">
                    <a:prstClr val="black"/>
                  </a:outerShdw>
                </a:effectLst>
                <a:ea typeface="+mj-ea"/>
                <a:cs typeface="+mj-cs"/>
              </a:rPr>
              <a:t>The expression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 of desolation</a:t>
            </a:r>
            <a:r>
              <a:rPr lang="en-US" sz="3600" dirty="0">
                <a:solidFill>
                  <a:srgbClr val="F5F5F5"/>
                </a:solidFill>
                <a:effectLst>
                  <a:outerShdw blurRad="38100" dist="38100" dir="2700000" algn="tl" rotWithShape="0">
                    <a:prstClr val="black"/>
                  </a:outerShdw>
                </a:effectLst>
                <a:ea typeface="+mj-ea"/>
                <a:cs typeface="+mj-cs"/>
              </a:rPr>
              <a:t>” comes from a series of prophesies in the book of Daniel where this or a similar expression is used:</a:t>
            </a:r>
          </a:p>
          <a:p>
            <a:pPr lvl="1"/>
            <a:r>
              <a:rPr lang="en-US" sz="3200" dirty="0">
                <a:solidFill>
                  <a:srgbClr val="F5F5F5"/>
                </a:solidFill>
                <a:effectLst>
                  <a:outerShdw blurRad="38100" dist="38100" dir="2700000" algn="tl" rotWithShape="0">
                    <a:prstClr val="black"/>
                  </a:outerShdw>
                </a:effectLst>
                <a:ea typeface="+mj-ea"/>
                <a:cs typeface="+mj-cs"/>
              </a:rPr>
              <a:t>Daniel 8:13 –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transgression</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that makes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desolate</a:t>
            </a:r>
            <a:r>
              <a:rPr lang="en-US" sz="3200" dirty="0">
                <a:solidFill>
                  <a:srgbClr val="F5F5F5"/>
                </a:solidFill>
                <a:effectLst>
                  <a:outerShdw blurRad="38100" dist="38100" dir="2700000" algn="tl" rotWithShape="0">
                    <a:prstClr val="black"/>
                  </a:outerShdw>
                </a:effectLst>
                <a:ea typeface="+mj-ea"/>
                <a:cs typeface="+mj-cs"/>
              </a:rPr>
              <a:t>”</a:t>
            </a:r>
          </a:p>
          <a:p>
            <a:pPr lvl="1"/>
            <a:r>
              <a:rPr lang="en-US" sz="3200" dirty="0">
                <a:solidFill>
                  <a:srgbClr val="F5F5F5"/>
                </a:solidFill>
                <a:effectLst>
                  <a:outerShdw blurRad="38100" dist="38100" dir="2700000" algn="tl" rotWithShape="0">
                    <a:prstClr val="black"/>
                  </a:outerShdw>
                </a:effectLst>
                <a:ea typeface="+mj-ea"/>
                <a:cs typeface="+mj-cs"/>
              </a:rPr>
              <a:t>Daniel 9:27 –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on the wing of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abominations</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shall come one who makes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desolate</a:t>
            </a:r>
            <a:r>
              <a:rPr lang="en-US" sz="3200" dirty="0">
                <a:solidFill>
                  <a:srgbClr val="F5F5F5"/>
                </a:solidFill>
                <a:effectLst>
                  <a:outerShdw blurRad="38100" dist="38100" dir="2700000" algn="tl" rotWithShape="0">
                    <a:prstClr val="black"/>
                  </a:outerShdw>
                </a:effectLst>
                <a:ea typeface="+mj-ea"/>
                <a:cs typeface="+mj-cs"/>
              </a:rPr>
              <a:t>”</a:t>
            </a:r>
          </a:p>
          <a:p>
            <a:pPr lvl="1"/>
            <a:r>
              <a:rPr lang="en-US" sz="3200" dirty="0">
                <a:solidFill>
                  <a:srgbClr val="F5F5F5"/>
                </a:solidFill>
                <a:effectLst>
                  <a:outerShdw blurRad="38100" dist="38100" dir="2700000" algn="tl" rotWithShape="0">
                    <a:prstClr val="black"/>
                  </a:outerShdw>
                </a:effectLst>
                <a:ea typeface="+mj-ea"/>
                <a:cs typeface="+mj-cs"/>
              </a:rPr>
              <a:t>Daniel 11:31 –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And they shall set up the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that makes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desolate</a:t>
            </a:r>
            <a:r>
              <a:rPr lang="en-US" sz="3200" dirty="0">
                <a:solidFill>
                  <a:srgbClr val="F5F5F5"/>
                </a:solidFill>
                <a:effectLst>
                  <a:outerShdw blurRad="38100" dist="38100" dir="2700000" algn="tl" rotWithShape="0">
                    <a:prstClr val="black"/>
                  </a:outerShdw>
                </a:effectLst>
                <a:ea typeface="+mj-ea"/>
                <a:cs typeface="+mj-cs"/>
              </a:rPr>
              <a:t>” </a:t>
            </a:r>
          </a:p>
          <a:p>
            <a:pPr lvl="1"/>
            <a:r>
              <a:rPr lang="en-US" sz="3200" dirty="0">
                <a:solidFill>
                  <a:srgbClr val="F5F5F5"/>
                </a:solidFill>
                <a:effectLst>
                  <a:outerShdw blurRad="38100" dist="38100" dir="2700000" algn="tl" rotWithShape="0">
                    <a:prstClr val="black"/>
                  </a:outerShdw>
                </a:effectLst>
                <a:ea typeface="+mj-ea"/>
                <a:cs typeface="+mj-cs"/>
              </a:rPr>
              <a:t>Daniel 12:11 –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that makes </a:t>
            </a:r>
            <a:r>
              <a:rPr lang="en-US" sz="32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desolate</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is set up</a:t>
            </a:r>
            <a:r>
              <a:rPr lang="en-US" sz="3200" dirty="0">
                <a:solidFill>
                  <a:srgbClr val="F5F5F5"/>
                </a:solidFill>
                <a:effectLst>
                  <a:outerShdw blurRad="38100" dist="38100" dir="2700000" algn="tl" rotWithShape="0">
                    <a:prstClr val="black"/>
                  </a:outerShdw>
                </a:effectLst>
                <a:ea typeface="+mj-ea"/>
                <a:cs typeface="+mj-cs"/>
              </a:rPr>
              <a:t>” </a:t>
            </a:r>
          </a:p>
          <a:p>
            <a:r>
              <a:rPr lang="en-US" sz="3600" dirty="0">
                <a:solidFill>
                  <a:srgbClr val="F5F5F5"/>
                </a:solidFill>
                <a:effectLst>
                  <a:outerShdw blurRad="38100" dist="38100" dir="2700000" algn="tl" rotWithShape="0">
                    <a:prstClr val="black"/>
                  </a:outerShdw>
                </a:effectLst>
                <a:ea typeface="+mj-ea"/>
                <a:cs typeface="+mj-cs"/>
              </a:rPr>
              <a:t>When we looked at each of these passages in their original context in our study of the book of Daniel, I showed that:</a:t>
            </a:r>
          </a:p>
          <a:p>
            <a:pPr lvl="1"/>
            <a:r>
              <a:rPr lang="en-US" sz="3200" dirty="0">
                <a:solidFill>
                  <a:srgbClr val="99FFFF"/>
                </a:solidFill>
                <a:effectLst>
                  <a:outerShdw blurRad="38100" dist="38100" dir="2700000" algn="tl" rotWithShape="0">
                    <a:prstClr val="black"/>
                  </a:outerShdw>
                </a:effectLst>
                <a:ea typeface="+mj-ea"/>
                <a:cs typeface="+mj-cs"/>
              </a:rPr>
              <a:t>Daniel 8:13 </a:t>
            </a:r>
            <a:r>
              <a:rPr lang="en-US" sz="3200" dirty="0">
                <a:solidFill>
                  <a:srgbClr val="F5F5F5"/>
                </a:solidFill>
                <a:effectLst>
                  <a:outerShdw blurRad="38100" dist="38100" dir="2700000" algn="tl" rotWithShape="0">
                    <a:prstClr val="black"/>
                  </a:outerShdw>
                </a:effectLst>
                <a:ea typeface="+mj-ea"/>
                <a:cs typeface="+mj-cs"/>
              </a:rPr>
              <a:t>and </a:t>
            </a:r>
            <a:r>
              <a:rPr lang="en-US" sz="3200" dirty="0">
                <a:solidFill>
                  <a:srgbClr val="99FFFF"/>
                </a:solidFill>
                <a:effectLst>
                  <a:outerShdw blurRad="38100" dist="38100" dir="2700000" algn="tl" rotWithShape="0">
                    <a:prstClr val="black"/>
                  </a:outerShdw>
                </a:effectLst>
                <a:ea typeface="+mj-ea"/>
                <a:cs typeface="+mj-cs"/>
              </a:rPr>
              <a:t>11:31</a:t>
            </a:r>
            <a:r>
              <a:rPr lang="en-US" sz="3200" dirty="0">
                <a:solidFill>
                  <a:srgbClr val="F5F5F5"/>
                </a:solidFill>
                <a:effectLst>
                  <a:outerShdw blurRad="38100" dist="38100" dir="2700000" algn="tl" rotWithShape="0">
                    <a:prstClr val="black"/>
                  </a:outerShdw>
                </a:effectLst>
                <a:ea typeface="+mj-ea"/>
                <a:cs typeface="+mj-cs"/>
              </a:rPr>
              <a:t> were fulfilled in an event that </a:t>
            </a:r>
            <a:r>
              <a:rPr lang="en-US" sz="3200" dirty="0">
                <a:solidFill>
                  <a:srgbClr val="F5F5F5"/>
                </a:solidFill>
                <a:effectLst>
                  <a:outerShdw blurRad="38100" dist="38100" dir="2700000" algn="tl" rotWithShape="0">
                    <a:prstClr val="black"/>
                  </a:outerShdw>
                </a:effectLst>
              </a:rPr>
              <a:t>occurred under Antiochus Epiphanes in 167 B.C., when he desecrated the temple by stopping the sacrifices and erecting a pagan altar on which swine were offered (1 Maccabees 1:54–61). </a:t>
            </a:r>
          </a:p>
          <a:p>
            <a:pPr lvl="1"/>
            <a:r>
              <a:rPr lang="en-US" sz="3200" dirty="0">
                <a:solidFill>
                  <a:srgbClr val="99FFFF"/>
                </a:solidFill>
                <a:effectLst>
                  <a:outerShdw blurRad="38100" dist="38100" dir="2700000" algn="tl" rotWithShape="0">
                    <a:prstClr val="black"/>
                  </a:outerShdw>
                </a:effectLst>
              </a:rPr>
              <a:t>Daniel 9:27 </a:t>
            </a:r>
            <a:r>
              <a:rPr lang="en-US" sz="3200" dirty="0">
                <a:solidFill>
                  <a:srgbClr val="F5F5F5"/>
                </a:solidFill>
                <a:effectLst>
                  <a:outerShdw blurRad="38100" dist="38100" dir="2700000" algn="tl" rotWithShape="0">
                    <a:prstClr val="black"/>
                  </a:outerShdw>
                </a:effectLst>
              </a:rPr>
              <a:t>and </a:t>
            </a:r>
            <a:r>
              <a:rPr lang="en-US" sz="3200" dirty="0">
                <a:solidFill>
                  <a:srgbClr val="99FFFF"/>
                </a:solidFill>
                <a:effectLst>
                  <a:outerShdw blurRad="38100" dist="38100" dir="2700000" algn="tl" rotWithShape="0">
                    <a:prstClr val="black"/>
                  </a:outerShdw>
                </a:effectLst>
              </a:rPr>
              <a:t>12:11</a:t>
            </a:r>
            <a:r>
              <a:rPr lang="en-US" sz="3200" dirty="0">
                <a:solidFill>
                  <a:srgbClr val="F5F5F5"/>
                </a:solidFill>
                <a:effectLst>
                  <a:outerShdw blurRad="38100" dist="38100" dir="2700000" algn="tl" rotWithShape="0">
                    <a:prstClr val="black"/>
                  </a:outerShdw>
                </a:effectLst>
              </a:rPr>
              <a:t> were fulfilled during the Roman siege of Jerusalem and destruction of the temple in A.D. 70.</a:t>
            </a:r>
            <a:endParaRPr lang="en-US" sz="3200" dirty="0">
              <a:solidFill>
                <a:srgbClr val="F5F5F5"/>
              </a:solidFill>
              <a:effectLst>
                <a:outerShdw blurRad="38100" dist="38100" dir="2700000" algn="tl" rotWithShape="0">
                  <a:prstClr val="black"/>
                </a:outerShdw>
              </a:effectLst>
              <a:ea typeface="+mj-ea"/>
              <a:cs typeface="+mj-cs"/>
            </a:endParaRPr>
          </a:p>
          <a:p>
            <a:r>
              <a:rPr lang="en-US" sz="3600" dirty="0">
                <a:solidFill>
                  <a:srgbClr val="F5F5F5"/>
                </a:solidFill>
                <a:effectLst>
                  <a:outerShdw blurRad="38100" dist="38100" dir="2700000" algn="tl" rotWithShape="0">
                    <a:prstClr val="black"/>
                  </a:outerShdw>
                </a:effectLst>
                <a:ea typeface="+mj-ea"/>
                <a:cs typeface="+mj-cs"/>
              </a:rPr>
              <a:t>It would seem that the earlier event (</a:t>
            </a:r>
            <a:r>
              <a:rPr lang="en-US" sz="3600" dirty="0">
                <a:solidFill>
                  <a:srgbClr val="F5F5F5"/>
                </a:solidFill>
                <a:effectLst>
                  <a:outerShdw blurRad="38100" dist="38100" dir="2700000" algn="tl" rotWithShape="0">
                    <a:prstClr val="black"/>
                  </a:outerShdw>
                </a:effectLst>
              </a:rPr>
              <a:t>under Antiochus Epiphanes in 167 B.C.</a:t>
            </a:r>
            <a:r>
              <a:rPr lang="en-US" sz="3600" dirty="0">
                <a:solidFill>
                  <a:srgbClr val="F5F5F5"/>
                </a:solidFill>
                <a:effectLst>
                  <a:outerShdw blurRad="38100" dist="38100" dir="2700000" algn="tl" rotWithShape="0">
                    <a:prstClr val="black"/>
                  </a:outerShdw>
                </a:effectLst>
                <a:ea typeface="+mj-ea"/>
                <a:cs typeface="+mj-cs"/>
              </a:rPr>
              <a:t>) </a:t>
            </a:r>
            <a:r>
              <a:rPr lang="en-US" sz="3600" b="1" i="1" dirty="0">
                <a:solidFill>
                  <a:srgbClr val="F5F5F5"/>
                </a:solidFill>
                <a:effectLst>
                  <a:outerShdw blurRad="38100" dist="38100" dir="2700000" algn="tl" rotWithShape="0">
                    <a:prstClr val="black"/>
                  </a:outerShdw>
                </a:effectLst>
                <a:ea typeface="+mj-ea"/>
                <a:cs typeface="+mj-cs"/>
              </a:rPr>
              <a:t>foreshadowed</a:t>
            </a:r>
            <a:r>
              <a:rPr lang="en-US" sz="3600" dirty="0">
                <a:solidFill>
                  <a:srgbClr val="F5F5F5"/>
                </a:solidFill>
                <a:effectLst>
                  <a:outerShdw blurRad="38100" dist="38100" dir="2700000" algn="tl" rotWithShape="0">
                    <a:prstClr val="black"/>
                  </a:outerShdw>
                </a:effectLst>
                <a:ea typeface="+mj-ea"/>
                <a:cs typeface="+mj-cs"/>
              </a:rPr>
              <a:t> the greater judgment that Jesus was now warning was about to fall upon first-century Jerusalem. </a:t>
            </a:r>
          </a:p>
        </p:txBody>
      </p:sp>
    </p:spTree>
    <p:extLst>
      <p:ext uri="{BB962C8B-B14F-4D97-AF65-F5344CB8AC3E}">
        <p14:creationId xmlns:p14="http://schemas.microsoft.com/office/powerpoint/2010/main" val="1803661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A0B6F1B-E7B3-F778-5E71-6CCA86D044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0FE673-278B-1475-8992-90DDC9A57D69}"/>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Abomination of Desolation (24:15-20)</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5062E7CD-E027-D14E-0493-66A20390FADE}"/>
              </a:ext>
            </a:extLst>
          </p:cNvPr>
          <p:cNvSpPr>
            <a:spLocks noGrp="1"/>
          </p:cNvSpPr>
          <p:nvPr>
            <p:ph idx="1"/>
          </p:nvPr>
        </p:nvSpPr>
        <p:spPr>
          <a:xfrm>
            <a:off x="555071" y="981635"/>
            <a:ext cx="11081857" cy="2962836"/>
          </a:xfrm>
        </p:spPr>
        <p:txBody>
          <a:bodyPr>
            <a:normAutofit fontScale="92500" lnSpcReduction="20000"/>
          </a:bodyPr>
          <a:lstStyle/>
          <a:p>
            <a:r>
              <a:rPr lang="en-US" sz="3600" dirty="0">
                <a:solidFill>
                  <a:srgbClr val="F5F5F5"/>
                </a:solidFill>
                <a:effectLst>
                  <a:outerShdw blurRad="38100" dist="38100" dir="2700000" algn="tl" rotWithShape="0">
                    <a:prstClr val="black"/>
                  </a:outerShdw>
                </a:effectLst>
                <a:ea typeface="+mj-ea"/>
                <a:cs typeface="+mj-cs"/>
              </a:rPr>
              <a:t>Jesus’ intended meaning when using this phrase can be seen by looking at the </a:t>
            </a:r>
            <a:r>
              <a:rPr lang="en-US" sz="3600" b="1" i="1" dirty="0">
                <a:solidFill>
                  <a:srgbClr val="F5F5F5"/>
                </a:solidFill>
                <a:effectLst>
                  <a:outerShdw blurRad="38100" dist="38100" dir="2700000" algn="tl" rotWithShape="0">
                    <a:prstClr val="black"/>
                  </a:outerShdw>
                </a:effectLst>
                <a:ea typeface="+mj-ea"/>
                <a:cs typeface="+mj-cs"/>
              </a:rPr>
              <a:t>parallel</a:t>
            </a:r>
            <a:r>
              <a:rPr lang="en-US" sz="3600" dirty="0">
                <a:solidFill>
                  <a:srgbClr val="F5F5F5"/>
                </a:solidFill>
                <a:effectLst>
                  <a:outerShdw blurRad="38100" dist="38100" dir="2700000" algn="tl" rotWithShape="0">
                    <a:prstClr val="black"/>
                  </a:outerShdw>
                </a:effectLst>
                <a:ea typeface="+mj-ea"/>
                <a:cs typeface="+mj-cs"/>
              </a:rPr>
              <a:t> account in Luke 21:20. </a:t>
            </a:r>
          </a:p>
          <a:p>
            <a:r>
              <a:rPr lang="en-US" sz="3600" dirty="0">
                <a:solidFill>
                  <a:srgbClr val="F5F5F5"/>
                </a:solidFill>
                <a:effectLst>
                  <a:outerShdw blurRad="38100" dist="38100" dir="2700000" algn="tl" rotWithShape="0">
                    <a:prstClr val="black"/>
                  </a:outerShdw>
                </a:effectLst>
                <a:ea typeface="+mj-ea"/>
                <a:cs typeface="+mj-cs"/>
              </a:rPr>
              <a:t>Where </a:t>
            </a:r>
            <a:r>
              <a:rPr lang="en-US" sz="3600" b="1" i="1" dirty="0">
                <a:solidFill>
                  <a:srgbClr val="F5F5F5"/>
                </a:solidFill>
                <a:effectLst>
                  <a:outerShdw blurRad="38100" dist="38100" dir="2700000" algn="tl" rotWithShape="0">
                    <a:prstClr val="black"/>
                  </a:outerShdw>
                </a:effectLst>
                <a:ea typeface="+mj-ea"/>
                <a:cs typeface="+mj-cs"/>
              </a:rPr>
              <a:t>Matthew</a:t>
            </a:r>
            <a:r>
              <a:rPr lang="en-US" sz="3600" dirty="0">
                <a:solidFill>
                  <a:srgbClr val="F5F5F5"/>
                </a:solidFill>
                <a:effectLst>
                  <a:outerShdw blurRad="38100" dist="38100" dir="2700000" algn="tl" rotWithShape="0">
                    <a:prstClr val="black"/>
                  </a:outerShdw>
                </a:effectLst>
                <a:ea typeface="+mj-ea"/>
                <a:cs typeface="+mj-cs"/>
              </a:rPr>
              <a:t>, writing to a largely </a:t>
            </a:r>
            <a:r>
              <a:rPr lang="en-US" sz="3600" b="1" i="1" dirty="0">
                <a:solidFill>
                  <a:srgbClr val="F5F5F5"/>
                </a:solidFill>
                <a:effectLst>
                  <a:outerShdw blurRad="38100" dist="38100" dir="2700000" algn="tl" rotWithShape="0">
                    <a:prstClr val="black"/>
                  </a:outerShdw>
                </a:effectLst>
                <a:ea typeface="+mj-ea"/>
                <a:cs typeface="+mj-cs"/>
              </a:rPr>
              <a:t>Jewish</a:t>
            </a:r>
            <a:r>
              <a:rPr lang="en-US" sz="3600" dirty="0">
                <a:solidFill>
                  <a:srgbClr val="F5F5F5"/>
                </a:solidFill>
                <a:effectLst>
                  <a:outerShdw blurRad="38100" dist="38100" dir="2700000" algn="tl" rotWithShape="0">
                    <a:prstClr val="black"/>
                  </a:outerShdw>
                </a:effectLst>
                <a:ea typeface="+mj-ea"/>
                <a:cs typeface="+mj-cs"/>
              </a:rPr>
              <a:t> audience, speaks of 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abomination of desolation spoken of by the prophet Daniel</a:t>
            </a:r>
            <a:r>
              <a:rPr lang="en-US" sz="3600" dirty="0">
                <a:solidFill>
                  <a:srgbClr val="F5F5F5"/>
                </a:solidFill>
                <a:effectLst>
                  <a:outerShdw blurRad="38100" dist="38100" dir="2700000" algn="tl" rotWithShape="0">
                    <a:prstClr val="black"/>
                  </a:outerShdw>
                </a:effectLst>
                <a:ea typeface="+mj-ea"/>
                <a:cs typeface="+mj-cs"/>
              </a:rPr>
              <a:t>”…</a:t>
            </a:r>
          </a:p>
          <a:p>
            <a:r>
              <a:rPr lang="en-US" sz="3600" dirty="0">
                <a:solidFill>
                  <a:srgbClr val="F5F5F5"/>
                </a:solidFill>
                <a:effectLst>
                  <a:outerShdw blurRad="38100" dist="38100" dir="2700000" algn="tl" rotWithShape="0">
                    <a:prstClr val="black"/>
                  </a:outerShdw>
                </a:effectLst>
                <a:ea typeface="+mj-ea"/>
                <a:cs typeface="+mj-cs"/>
              </a:rPr>
              <a:t>. </a:t>
            </a:r>
            <a:r>
              <a:rPr lang="en-US" sz="3600" b="1" i="1" dirty="0">
                <a:solidFill>
                  <a:srgbClr val="F5F5F5"/>
                </a:solidFill>
                <a:effectLst>
                  <a:outerShdw blurRad="38100" dist="38100" dir="2700000" algn="tl" rotWithShape="0">
                    <a:prstClr val="black"/>
                  </a:outerShdw>
                </a:effectLst>
                <a:ea typeface="+mj-ea"/>
                <a:cs typeface="+mj-cs"/>
              </a:rPr>
              <a:t>Luke</a:t>
            </a:r>
            <a:r>
              <a:rPr lang="en-US" sz="3600" dirty="0">
                <a:solidFill>
                  <a:srgbClr val="F5F5F5"/>
                </a:solidFill>
                <a:effectLst>
                  <a:outerShdw blurRad="38100" dist="38100" dir="2700000" algn="tl" rotWithShape="0">
                    <a:prstClr val="black"/>
                  </a:outerShdw>
                </a:effectLst>
                <a:ea typeface="+mj-ea"/>
                <a:cs typeface="+mj-cs"/>
              </a:rPr>
              <a:t>, writing to a largely </a:t>
            </a:r>
            <a:r>
              <a:rPr lang="en-US" sz="3600" b="1" i="1" dirty="0">
                <a:solidFill>
                  <a:srgbClr val="F5F5F5"/>
                </a:solidFill>
                <a:effectLst>
                  <a:outerShdw blurRad="38100" dist="38100" dir="2700000" algn="tl" rotWithShape="0">
                    <a:prstClr val="black"/>
                  </a:outerShdw>
                </a:effectLst>
                <a:ea typeface="+mj-ea"/>
                <a:cs typeface="+mj-cs"/>
              </a:rPr>
              <a:t>Gentile</a:t>
            </a:r>
            <a:r>
              <a:rPr lang="en-US" sz="3600" dirty="0">
                <a:solidFill>
                  <a:srgbClr val="F5F5F5"/>
                </a:solidFill>
                <a:effectLst>
                  <a:outerShdw blurRad="38100" dist="38100" dir="2700000" algn="tl" rotWithShape="0">
                    <a:prstClr val="black"/>
                  </a:outerShdw>
                </a:effectLst>
                <a:ea typeface="+mj-ea"/>
                <a:cs typeface="+mj-cs"/>
              </a:rPr>
              <a:t> audience, explains it as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Jerusalem surrounded by armies</a:t>
            </a:r>
            <a:r>
              <a:rPr lang="en-US" sz="3600" dirty="0">
                <a:solidFill>
                  <a:srgbClr val="F5F5F5"/>
                </a:solidFill>
                <a:effectLst>
                  <a:outerShdw blurRad="38100" dist="38100" dir="2700000" algn="tl" rotWithShape="0">
                    <a:prstClr val="black"/>
                  </a:outerShdw>
                </a:effectLst>
                <a:ea typeface="+mj-ea"/>
                <a:cs typeface="+mj-cs"/>
              </a:rPr>
              <a:t>”:</a:t>
            </a:r>
          </a:p>
        </p:txBody>
      </p:sp>
      <p:graphicFrame>
        <p:nvGraphicFramePr>
          <p:cNvPr id="3" name="Table 2">
            <a:extLst>
              <a:ext uri="{FF2B5EF4-FFF2-40B4-BE49-F238E27FC236}">
                <a16:creationId xmlns:a16="http://schemas.microsoft.com/office/drawing/2014/main" id="{87BBE131-8CDC-1E5F-747E-AE1A895F7D3A}"/>
              </a:ext>
            </a:extLst>
          </p:cNvPr>
          <p:cNvGraphicFramePr>
            <a:graphicFrameLocks noGrp="1"/>
          </p:cNvGraphicFramePr>
          <p:nvPr>
            <p:extLst>
              <p:ext uri="{D42A27DB-BD31-4B8C-83A1-F6EECF244321}">
                <p14:modId xmlns:p14="http://schemas.microsoft.com/office/powerpoint/2010/main" val="3447192997"/>
              </p:ext>
            </p:extLst>
          </p:nvPr>
        </p:nvGraphicFramePr>
        <p:xfrm>
          <a:off x="1525493" y="4086412"/>
          <a:ext cx="8128000" cy="2108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33857843"/>
                    </a:ext>
                  </a:extLst>
                </a:gridCol>
                <a:gridCol w="4064000">
                  <a:extLst>
                    <a:ext uri="{9D8B030D-6E8A-4147-A177-3AD203B41FA5}">
                      <a16:colId xmlns:a16="http://schemas.microsoft.com/office/drawing/2014/main" val="3194737719"/>
                    </a:ext>
                  </a:extLst>
                </a:gridCol>
              </a:tblGrid>
              <a:tr h="370840">
                <a:tc>
                  <a:txBody>
                    <a:bodyPr/>
                    <a:lstStyle/>
                    <a:p>
                      <a:r>
                        <a:rPr lang="en-US" dirty="0"/>
                        <a:t>Matthew</a:t>
                      </a:r>
                    </a:p>
                  </a:txBody>
                  <a:tcPr/>
                </a:tc>
                <a:tc>
                  <a:txBody>
                    <a:bodyPr/>
                    <a:lstStyle/>
                    <a:p>
                      <a:r>
                        <a:rPr lang="en-US" dirty="0"/>
                        <a:t>Luke</a:t>
                      </a:r>
                    </a:p>
                  </a:txBody>
                  <a:tcPr/>
                </a:tc>
                <a:extLst>
                  <a:ext uri="{0D108BD9-81ED-4DB2-BD59-A6C34878D82A}">
                    <a16:rowId xmlns:a16="http://schemas.microsoft.com/office/drawing/2014/main" val="532382257"/>
                  </a:ext>
                </a:extLst>
              </a:tr>
              <a:tr h="370840">
                <a:tc>
                  <a:txBody>
                    <a:bodyPr/>
                    <a:lstStyle/>
                    <a:p>
                      <a:r>
                        <a:rPr lang="en-US" sz="1800" i="1" baseline="30000" dirty="0">
                          <a:solidFill>
                            <a:schemeClr val="tx1"/>
                          </a:solidFill>
                          <a:effectLst/>
                          <a:latin typeface="Cambria" panose="02040503050406030204" pitchFamily="18" charset="0"/>
                          <a:ea typeface="Cambria" panose="02040503050406030204" pitchFamily="18" charset="0"/>
                        </a:rPr>
                        <a:t>24:15</a:t>
                      </a:r>
                      <a:r>
                        <a:rPr lang="en-US" sz="1800" i="1" dirty="0">
                          <a:solidFill>
                            <a:schemeClr val="tx1"/>
                          </a:solidFill>
                          <a:effectLst/>
                          <a:latin typeface="Cambria" panose="02040503050406030204" pitchFamily="18" charset="0"/>
                          <a:ea typeface="Cambria" panose="02040503050406030204" pitchFamily="18" charset="0"/>
                        </a:rPr>
                        <a:t> </a:t>
                      </a:r>
                      <a:r>
                        <a:rPr lang="en-US" sz="1800" i="1" dirty="0">
                          <a:solidFill>
                            <a:schemeClr val="accent1">
                              <a:lumMod val="75000"/>
                            </a:schemeClr>
                          </a:solidFill>
                          <a:effectLst/>
                          <a:latin typeface="Cambria" panose="02040503050406030204" pitchFamily="18" charset="0"/>
                          <a:ea typeface="Cambria" panose="02040503050406030204" pitchFamily="18" charset="0"/>
                        </a:rPr>
                        <a:t>So </a:t>
                      </a:r>
                      <a:r>
                        <a:rPr lang="en-US" sz="1800" b="1" i="1" dirty="0">
                          <a:solidFill>
                            <a:schemeClr val="accent1">
                              <a:lumMod val="75000"/>
                            </a:schemeClr>
                          </a:solidFill>
                          <a:effectLst/>
                          <a:latin typeface="Cambria" panose="02040503050406030204" pitchFamily="18" charset="0"/>
                          <a:ea typeface="Cambria" panose="02040503050406030204" pitchFamily="18" charset="0"/>
                        </a:rPr>
                        <a:t>when you see the abomination of desolation</a:t>
                      </a:r>
                      <a:r>
                        <a:rPr lang="en-US" sz="1800" i="1" dirty="0">
                          <a:solidFill>
                            <a:schemeClr val="accent1">
                              <a:lumMod val="75000"/>
                            </a:schemeClr>
                          </a:solidFill>
                          <a:effectLst/>
                          <a:latin typeface="Cambria" panose="02040503050406030204" pitchFamily="18" charset="0"/>
                          <a:ea typeface="Cambria" panose="02040503050406030204" pitchFamily="18" charset="0"/>
                        </a:rPr>
                        <a:t> spoken of by the prophet Daniel, standing in the holy place (let the reader understand), </a:t>
                      </a:r>
                    </a:p>
                    <a:p>
                      <a:r>
                        <a:rPr lang="en-US" sz="1800" i="1" kern="1200" baseline="30000" dirty="0">
                          <a:solidFill>
                            <a:schemeClr val="tx1"/>
                          </a:solidFill>
                          <a:effectLst/>
                          <a:latin typeface="Cambria" panose="02040503050406030204" pitchFamily="18" charset="0"/>
                          <a:ea typeface="Cambria" panose="02040503050406030204" pitchFamily="18" charset="0"/>
                          <a:cs typeface="+mn-cs"/>
                        </a:rPr>
                        <a:t>24:16</a:t>
                      </a:r>
                      <a:r>
                        <a:rPr lang="en-US" sz="1800" i="1" dirty="0">
                          <a:solidFill>
                            <a:schemeClr val="tx1"/>
                          </a:solidFill>
                          <a:effectLst/>
                          <a:latin typeface="Cambria" panose="02040503050406030204" pitchFamily="18" charset="0"/>
                          <a:ea typeface="Cambria" panose="02040503050406030204" pitchFamily="18" charset="0"/>
                        </a:rPr>
                        <a:t> </a:t>
                      </a:r>
                      <a:r>
                        <a:rPr lang="en-US" sz="1800" b="1" i="1" dirty="0">
                          <a:solidFill>
                            <a:schemeClr val="accent1">
                              <a:lumMod val="75000"/>
                            </a:schemeClr>
                          </a:solidFill>
                          <a:effectLst/>
                          <a:latin typeface="Cambria" panose="02040503050406030204" pitchFamily="18" charset="0"/>
                          <a:ea typeface="Cambria" panose="02040503050406030204" pitchFamily="18" charset="0"/>
                        </a:rPr>
                        <a:t>then let those who are in Judea flee to the mountains</a:t>
                      </a:r>
                      <a:r>
                        <a:rPr lang="en-US" sz="1800" i="1" dirty="0">
                          <a:solidFill>
                            <a:schemeClr val="accent1">
                              <a:lumMod val="75000"/>
                            </a:schemeClr>
                          </a:solidFill>
                          <a:effectLst/>
                          <a:latin typeface="Cambria" panose="02040503050406030204" pitchFamily="18" charset="0"/>
                          <a:ea typeface="Cambria" panose="02040503050406030204" pitchFamily="18" charset="0"/>
                        </a:rPr>
                        <a:t>. </a:t>
                      </a:r>
                      <a:endParaRPr lang="en-US" dirty="0">
                        <a:solidFill>
                          <a:schemeClr val="accent1">
                            <a:lumMod val="75000"/>
                          </a:schemeClr>
                        </a:solidFill>
                        <a:effectLst/>
                      </a:endParaRPr>
                    </a:p>
                  </a:txBody>
                  <a:tcPr/>
                </a:tc>
                <a:tc>
                  <a:txBody>
                    <a:bodyPr/>
                    <a:lstStyle/>
                    <a:p>
                      <a:pPr rtl="0"/>
                      <a:r>
                        <a:rPr lang="en-US" sz="1800" b="0" i="1" u="none" strike="noStrike" kern="1200" baseline="30000" dirty="0">
                          <a:solidFill>
                            <a:schemeClr val="dk1"/>
                          </a:solidFill>
                          <a:latin typeface="Cambria" panose="02040503050406030204" pitchFamily="18" charset="0"/>
                          <a:ea typeface="Cambria" panose="02040503050406030204" pitchFamily="18" charset="0"/>
                          <a:cs typeface="+mn-cs"/>
                        </a:rPr>
                        <a:t>21:20</a:t>
                      </a:r>
                      <a:r>
                        <a:rPr lang="en-US" sz="1800" b="0" i="1" u="none" strike="noStrike" kern="1200" baseline="0" dirty="0">
                          <a:solidFill>
                            <a:schemeClr val="dk1"/>
                          </a:solidFill>
                          <a:latin typeface="Cambria" panose="02040503050406030204" pitchFamily="18" charset="0"/>
                          <a:ea typeface="Cambria" panose="02040503050406030204" pitchFamily="18" charset="0"/>
                          <a:cs typeface="+mn-cs"/>
                        </a:rPr>
                        <a:t> </a:t>
                      </a:r>
                      <a:r>
                        <a:rPr lang="en-US" sz="1800" b="0"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But </a:t>
                      </a:r>
                      <a:r>
                        <a:rPr lang="en-US" sz="1800" b="1"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when you see Jerusalem surrounded by armies</a:t>
                      </a:r>
                      <a:r>
                        <a:rPr lang="en-US" sz="1800" b="0"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 then know that its </a:t>
                      </a:r>
                      <a:r>
                        <a:rPr lang="en-US" sz="1800" b="1"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desolation</a:t>
                      </a:r>
                      <a:r>
                        <a:rPr lang="en-US" sz="1800" b="0"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 has come near.</a:t>
                      </a:r>
                    </a:p>
                    <a:p>
                      <a:pPr rtl="0"/>
                      <a:r>
                        <a:rPr lang="en-US" sz="1800" b="0" i="1" u="none" strike="noStrike" kern="1200" baseline="0" dirty="0">
                          <a:solidFill>
                            <a:schemeClr val="dk1"/>
                          </a:solidFill>
                          <a:latin typeface="Cambria" panose="02040503050406030204" pitchFamily="18" charset="0"/>
                          <a:ea typeface="Cambria" panose="02040503050406030204" pitchFamily="18" charset="0"/>
                          <a:cs typeface="+mn-cs"/>
                        </a:rPr>
                        <a:t> </a:t>
                      </a:r>
                    </a:p>
                    <a:p>
                      <a:pPr rtl="0"/>
                      <a:r>
                        <a:rPr lang="en-US" sz="1800" b="0" i="1" u="none" strike="noStrike" kern="1200" baseline="30000" dirty="0">
                          <a:solidFill>
                            <a:schemeClr val="dk1"/>
                          </a:solidFill>
                          <a:latin typeface="Cambria" panose="02040503050406030204" pitchFamily="18" charset="0"/>
                          <a:ea typeface="Cambria" panose="02040503050406030204" pitchFamily="18" charset="0"/>
                          <a:cs typeface="+mn-cs"/>
                        </a:rPr>
                        <a:t>21:21</a:t>
                      </a:r>
                      <a:r>
                        <a:rPr lang="en-US" sz="1800" b="0" i="1" u="none" strike="noStrike" kern="1200" baseline="0" dirty="0">
                          <a:solidFill>
                            <a:schemeClr val="dk1"/>
                          </a:solidFill>
                          <a:latin typeface="Cambria" panose="02040503050406030204" pitchFamily="18" charset="0"/>
                          <a:ea typeface="Cambria" panose="02040503050406030204" pitchFamily="18" charset="0"/>
                          <a:cs typeface="+mn-cs"/>
                        </a:rPr>
                        <a:t> </a:t>
                      </a:r>
                      <a:r>
                        <a:rPr lang="en-US" sz="1800" b="1" i="1" u="none" strike="noStrike" kern="1200" baseline="0" dirty="0">
                          <a:solidFill>
                            <a:schemeClr val="accent1">
                              <a:lumMod val="75000"/>
                            </a:schemeClr>
                          </a:solidFill>
                          <a:latin typeface="Cambria" panose="02040503050406030204" pitchFamily="18" charset="0"/>
                          <a:ea typeface="Cambria" panose="02040503050406030204" pitchFamily="18" charset="0"/>
                          <a:cs typeface="+mn-cs"/>
                        </a:rPr>
                        <a:t>Then let those who are in Judea flee to the mountains…</a:t>
                      </a:r>
                    </a:p>
                  </a:txBody>
                  <a:tcPr/>
                </a:tc>
                <a:extLst>
                  <a:ext uri="{0D108BD9-81ED-4DB2-BD59-A6C34878D82A}">
                    <a16:rowId xmlns:a16="http://schemas.microsoft.com/office/drawing/2014/main" val="4214655018"/>
                  </a:ext>
                </a:extLst>
              </a:tr>
            </a:tbl>
          </a:graphicData>
        </a:graphic>
      </p:graphicFrame>
    </p:spTree>
    <p:extLst>
      <p:ext uri="{BB962C8B-B14F-4D97-AF65-F5344CB8AC3E}">
        <p14:creationId xmlns:p14="http://schemas.microsoft.com/office/powerpoint/2010/main" val="3141098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314D40E-5FF8-59BB-00DD-5E00A2F25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B48D7D-01DB-1F61-7378-E609426A509A}"/>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Abomination of Desolation (24:15-20)</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BFF0187-6471-FAA5-07F4-174DFD205CD1}"/>
              </a:ext>
            </a:extLst>
          </p:cNvPr>
          <p:cNvSpPr>
            <a:spLocks noGrp="1"/>
          </p:cNvSpPr>
          <p:nvPr>
            <p:ph idx="1"/>
          </p:nvPr>
        </p:nvSpPr>
        <p:spPr>
          <a:xfrm>
            <a:off x="195943" y="801149"/>
            <a:ext cx="11917680" cy="6149132"/>
          </a:xfrm>
        </p:spPr>
        <p:txBody>
          <a:bodyPr>
            <a:normAutofit fontScale="92500" lnSpcReduction="10000"/>
          </a:bodyPr>
          <a:lstStyle/>
          <a:p>
            <a:r>
              <a:rPr lang="en-US" sz="3600" dirty="0">
                <a:solidFill>
                  <a:srgbClr val="F5F5F5"/>
                </a:solidFill>
                <a:effectLst>
                  <a:outerShdw blurRad="38100" dist="38100" dir="2700000" algn="tl" rotWithShape="0">
                    <a:prstClr val="black"/>
                  </a:outerShdw>
                </a:effectLst>
                <a:ea typeface="+mj-ea"/>
                <a:cs typeface="+mj-cs"/>
              </a:rPr>
              <a:t>The Roman army carried banners with images that the Jews considered idols. </a:t>
            </a:r>
          </a:p>
          <a:p>
            <a:r>
              <a:rPr lang="en-US" sz="3600" dirty="0">
                <a:solidFill>
                  <a:srgbClr val="F5F5F5"/>
                </a:solidFill>
                <a:effectLst>
                  <a:outerShdw blurRad="38100" dist="38100" dir="2700000" algn="tl" rotWithShape="0">
                    <a:prstClr val="black"/>
                  </a:outerShdw>
                </a:effectLst>
                <a:ea typeface="+mj-ea"/>
                <a:cs typeface="+mj-cs"/>
              </a:rPr>
              <a:t>When the Romans brought these banners into the temple area and offered sacrifices to them, they committed the ultimate act of desecration against God's temple – an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abomination of desolation</a:t>
            </a:r>
            <a:r>
              <a:rPr lang="en-US" sz="3600" dirty="0">
                <a:solidFill>
                  <a:srgbClr val="F5F5F5"/>
                </a:solidFill>
                <a:effectLst>
                  <a:outerShdw blurRad="38100" dist="38100" dir="2700000" algn="tl" rotWithShape="0">
                    <a:prstClr val="black"/>
                  </a:outerShdw>
                </a:effectLst>
                <a:ea typeface="+mj-ea"/>
                <a:cs typeface="+mj-cs"/>
              </a:rPr>
              <a:t>”.</a:t>
            </a:r>
          </a:p>
          <a:p>
            <a:r>
              <a:rPr lang="en-US" sz="3600" dirty="0">
                <a:solidFill>
                  <a:srgbClr val="F5F5F5"/>
                </a:solidFill>
                <a:effectLst>
                  <a:outerShdw blurRad="38100" dist="38100" dir="2700000" algn="tl" rotWithShape="0">
                    <a:prstClr val="black"/>
                  </a:outerShdw>
                </a:effectLst>
                <a:ea typeface="+mj-ea"/>
                <a:cs typeface="+mj-cs"/>
              </a:rPr>
              <a:t>Jesus here is warning his audience that when they see these things, they are to flee Judea immediately (Matt. 24:16–20). </a:t>
            </a:r>
          </a:p>
          <a:p>
            <a:r>
              <a:rPr lang="en-US" sz="3600" dirty="0">
                <a:solidFill>
                  <a:srgbClr val="F5F5F5"/>
                </a:solidFill>
                <a:effectLst>
                  <a:outerShdw blurRad="38100" dist="38100" dir="2700000" algn="tl" rotWithShape="0">
                    <a:prstClr val="black"/>
                  </a:outerShdw>
                </a:effectLst>
                <a:ea typeface="+mj-ea"/>
                <a:cs typeface="+mj-cs"/>
              </a:rPr>
              <a:t>Eusebius (A.D. 260–339), the early Christian historian records that Jerusalem's Christians, heeding this very warning, fled to the nearby city of Pella (60–70 miles northeast of Jerusalem) before the Jerusalem fell, escaping the catastrophe that claimed over a million Jewish lives.</a:t>
            </a:r>
          </a:p>
        </p:txBody>
      </p:sp>
    </p:spTree>
    <p:extLst>
      <p:ext uri="{BB962C8B-B14F-4D97-AF65-F5344CB8AC3E}">
        <p14:creationId xmlns:p14="http://schemas.microsoft.com/office/powerpoint/2010/main" val="436520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97738</TotalTime>
  <Words>4620</Words>
  <Application>Microsoft Office PowerPoint</Application>
  <PresentationFormat>Widescreen</PresentationFormat>
  <Paragraphs>219</Paragraphs>
  <Slides>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Light</vt:lpstr>
      <vt:lpstr>Cambria</vt:lpstr>
      <vt:lpstr>Candara</vt:lpstr>
      <vt:lpstr>Garamond</vt:lpstr>
      <vt:lpstr>Tahoma</vt:lpstr>
      <vt:lpstr>Times New Roman</vt:lpstr>
      <vt:lpstr>Office Theme</vt:lpstr>
      <vt:lpstr>1_Office Theme</vt:lpstr>
      <vt:lpstr>Jesus’ Olivet Discourse</vt:lpstr>
      <vt:lpstr>Brief Review of Last Week’s Introduction</vt:lpstr>
      <vt:lpstr>Brief Review of Last Week’s Introduction</vt:lpstr>
      <vt:lpstr>The Structure of the Olivet Discourse in Matthew 24-25</vt:lpstr>
      <vt:lpstr>Signs of Jerusalem’s Fall We Have Looked at so Far</vt:lpstr>
      <vt:lpstr>Abomination of Desolation (24:15-20)</vt:lpstr>
      <vt:lpstr>Abomination of Desolation (24:15-20)</vt:lpstr>
      <vt:lpstr>Abomination of Desolation (24:15-20)</vt:lpstr>
      <vt:lpstr>Abomination of Desolation (24:15-20)</vt:lpstr>
      <vt:lpstr>The Great Tribulation (24:21-22)</vt:lpstr>
      <vt:lpstr>The Great Tribulation (24:21-22)</vt:lpstr>
      <vt:lpstr>The Great Tribulation (24:21-22)</vt:lpstr>
      <vt:lpstr>The Great Tribulation (24:21-22)</vt:lpstr>
      <vt:lpstr>False Christs and False Prophets (24:23-28)</vt:lpstr>
      <vt:lpstr>False Christs and False Prophets (24:23-28)</vt:lpstr>
      <vt:lpstr>False Christs and False Prophets (24:23-28)</vt:lpstr>
      <vt:lpstr>False Christs and False Prophets (24:23-28)</vt:lpstr>
      <vt:lpstr>False Christs and False Prophets (24:23-28)</vt:lpstr>
      <vt:lpstr>The Coming of the Son of Man (24:29-33)</vt:lpstr>
      <vt:lpstr>The Coming of the Son of Man (24:29-33)</vt:lpstr>
      <vt:lpstr>The Coming of the Son of Man (24:29-33)</vt:lpstr>
      <vt:lpstr>The Coming of the Son of Man (24:29-33)</vt:lpstr>
      <vt:lpstr>The Coming of the Son of Man (24:29-33)</vt:lpstr>
      <vt:lpstr>The Coming of the Son of Man (24:29-33)</vt:lpstr>
      <vt:lpstr>The Coming of the Son of Man (24:29-33)</vt:lpstr>
      <vt:lpstr>The Coming of the Son of Man (24:29-33)</vt:lpstr>
      <vt:lpstr>The Coming of the Son of Man (24:29-33)</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779</cp:revision>
  <cp:lastPrinted>2026-07-12T14:15:22Z</cp:lastPrinted>
  <dcterms:created xsi:type="dcterms:W3CDTF">2026-02-17T02:36:22Z</dcterms:created>
  <dcterms:modified xsi:type="dcterms:W3CDTF">2026-07-14T16:13:28Z</dcterms:modified>
</cp:coreProperties>
</file>