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Override1.xml" ContentType="application/vnd.openxmlformats-officedocument.themeOverride+xml"/>
  <Override PartName="/ppt/theme/themeOverride2.xml" ContentType="application/vnd.openxmlformats-officedocument.themeOverride+xml"/>
  <Override PartName="/ppt/theme/themeOverride3.xml" ContentType="application/vnd.openxmlformats-officedocument.themeOverride+xml"/>
  <Override PartName="/ppt/theme/themeOverride4.xml" ContentType="application/vnd.openxmlformats-officedocument.themeOverride+xml"/>
  <Override PartName="/ppt/theme/themeOverride5.xml" ContentType="application/vnd.openxmlformats-officedocument.themeOverride+xml"/>
  <Override PartName="/ppt/theme/themeOverride6.xml" ContentType="application/vnd.openxmlformats-officedocument.themeOverride+xml"/>
  <Override PartName="/ppt/theme/themeOverride7.xml" ContentType="application/vnd.openxmlformats-officedocument.themeOverride+xml"/>
  <Override PartName="/ppt/theme/themeOverride8.xml" ContentType="application/vnd.openxmlformats-officedocument.themeOverride+xml"/>
  <Override PartName="/ppt/theme/themeOverride9.xml" ContentType="application/vnd.openxmlformats-officedocument.themeOverride+xml"/>
  <Override PartName="/ppt/theme/themeOverride10.xml" ContentType="application/vnd.openxmlformats-officedocument.themeOverride+xml"/>
  <Override PartName="/ppt/theme/themeOverride11.xml" ContentType="application/vnd.openxmlformats-officedocument.themeOverride+xml"/>
  <Override PartName="/ppt/theme/themeOverride12.xml" ContentType="application/vnd.openxmlformats-officedocument.themeOverride+xml"/>
  <Override PartName="/ppt/theme/themeOverride13.xml" ContentType="application/vnd.openxmlformats-officedocument.themeOverride+xml"/>
  <Override PartName="/ppt/theme/themeOverride14.xml" ContentType="application/vnd.openxmlformats-officedocument.themeOverride+xml"/>
  <Override PartName="/ppt/theme/themeOverride15.xml" ContentType="application/vnd.openxmlformats-officedocument.themeOverride+xml"/>
  <Override PartName="/ppt/theme/themeOverride16.xml" ContentType="application/vnd.openxmlformats-officedocument.themeOverride+xml"/>
  <Override PartName="/ppt/theme/themeOverride17.xml" ContentType="application/vnd.openxmlformats-officedocument.themeOverride+xml"/>
  <Override PartName="/ppt/theme/themeOverride18.xml" ContentType="application/vnd.openxmlformats-officedocument.themeOverride+xml"/>
  <Override PartName="/ppt/theme/themeOverride19.xml" ContentType="application/vnd.openxmlformats-officedocument.themeOverride+xml"/>
  <Override PartName="/ppt/theme/themeOverride20.xml" ContentType="application/vnd.openxmlformats-officedocument.themeOverride+xml"/>
  <Override PartName="/ppt/theme/themeOverride21.xml" ContentType="application/vnd.openxmlformats-officedocument.themeOverride+xml"/>
  <Override PartName="/ppt/theme/themeOverride22.xml" ContentType="application/vnd.openxmlformats-officedocument.themeOverride+xml"/>
  <Override PartName="/ppt/theme/themeOverride23.xml" ContentType="application/vnd.openxmlformats-officedocument.themeOverride+xml"/>
  <Override PartName="/ppt/theme/themeOverride24.xml" ContentType="application/vnd.openxmlformats-officedocument.themeOverride+xml"/>
  <Override PartName="/ppt/theme/themeOverride25.xml" ContentType="application/vnd.openxmlformats-officedocument.themeOverride+xml"/>
  <Override PartName="/ppt/theme/themeOverride26.xml" ContentType="application/vnd.openxmlformats-officedocument.themeOverr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32"/>
  </p:notesMasterIdLst>
  <p:sldIdLst>
    <p:sldId id="740" r:id="rId3"/>
    <p:sldId id="741" r:id="rId4"/>
    <p:sldId id="746" r:id="rId5"/>
    <p:sldId id="745" r:id="rId6"/>
    <p:sldId id="747" r:id="rId7"/>
    <p:sldId id="748" r:id="rId8"/>
    <p:sldId id="749" r:id="rId9"/>
    <p:sldId id="750" r:id="rId10"/>
    <p:sldId id="751" r:id="rId11"/>
    <p:sldId id="762" r:id="rId12"/>
    <p:sldId id="752" r:id="rId13"/>
    <p:sldId id="753" r:id="rId14"/>
    <p:sldId id="754" r:id="rId15"/>
    <p:sldId id="755" r:id="rId16"/>
    <p:sldId id="771" r:id="rId17"/>
    <p:sldId id="770" r:id="rId18"/>
    <p:sldId id="756" r:id="rId19"/>
    <p:sldId id="757" r:id="rId20"/>
    <p:sldId id="765" r:id="rId21"/>
    <p:sldId id="758" r:id="rId22"/>
    <p:sldId id="766" r:id="rId23"/>
    <p:sldId id="759" r:id="rId24"/>
    <p:sldId id="760" r:id="rId25"/>
    <p:sldId id="761" r:id="rId26"/>
    <p:sldId id="767" r:id="rId27"/>
    <p:sldId id="768" r:id="rId28"/>
    <p:sldId id="772" r:id="rId29"/>
    <p:sldId id="773" r:id="rId30"/>
    <p:sldId id="774" r:id="rId31"/>
  </p:sldIdLst>
  <p:sldSz cx="12192000" cy="6858000"/>
  <p:notesSz cx="7102475" cy="93884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99FFFF"/>
    <a:srgbClr val="A2FFB3"/>
    <a:srgbClr val="FFD700"/>
    <a:srgbClr val="F5F5F5"/>
    <a:srgbClr val="00FFFF"/>
    <a:srgbClr val="2E2344"/>
    <a:srgbClr val="4B2A5E"/>
    <a:srgbClr val="883D7C"/>
    <a:srgbClr val="5A3278"/>
    <a:srgbClr val="A77A8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7006" autoAdjust="0"/>
    <p:restoredTop sz="94660"/>
  </p:normalViewPr>
  <p:slideViewPr>
    <p:cSldViewPr snapToGrid="0">
      <p:cViewPr varScale="1">
        <p:scale>
          <a:sx n="152" d="100"/>
          <a:sy n="152" d="100"/>
        </p:scale>
        <p:origin x="428"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viewProps" Target="view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notesMaster" Target="notesMasters/notesMaster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theme" Target="theme/theme1.xml"/><Relationship Id="rId8" Type="http://schemas.openxmlformats.org/officeDocument/2006/relationships/slide" Target="slides/slide6.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8163" cy="4699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4022725" y="0"/>
            <a:ext cx="3078163" cy="469900"/>
          </a:xfrm>
          <a:prstGeom prst="rect">
            <a:avLst/>
          </a:prstGeom>
        </p:spPr>
        <p:txBody>
          <a:bodyPr vert="horz" lIns="91440" tIns="45720" rIns="91440" bIns="45720" rtlCol="0"/>
          <a:lstStyle>
            <a:lvl1pPr algn="r">
              <a:defRPr sz="1200"/>
            </a:lvl1pPr>
          </a:lstStyle>
          <a:p>
            <a:fld id="{FC48619E-407E-49A3-9451-8881EE43F640}" type="datetimeFigureOut">
              <a:rPr lang="en-US" smtClean="0"/>
              <a:t>7/19/2026</a:t>
            </a:fld>
            <a:endParaRPr lang="en-US"/>
          </a:p>
        </p:txBody>
      </p:sp>
      <p:sp>
        <p:nvSpPr>
          <p:cNvPr id="4" name="Slide Image Placeholder 3"/>
          <p:cNvSpPr>
            <a:spLocks noGrp="1" noRot="1" noChangeAspect="1"/>
          </p:cNvSpPr>
          <p:nvPr>
            <p:ph type="sldImg" idx="2"/>
          </p:nvPr>
        </p:nvSpPr>
        <p:spPr>
          <a:xfrm>
            <a:off x="735013" y="1173163"/>
            <a:ext cx="5632450" cy="316865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709613" y="4518025"/>
            <a:ext cx="5683250" cy="3697288"/>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918575"/>
            <a:ext cx="3078163" cy="4699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4022725" y="8918575"/>
            <a:ext cx="3078163" cy="469900"/>
          </a:xfrm>
          <a:prstGeom prst="rect">
            <a:avLst/>
          </a:prstGeom>
        </p:spPr>
        <p:txBody>
          <a:bodyPr vert="horz" lIns="91440" tIns="45720" rIns="91440" bIns="45720" rtlCol="0" anchor="b"/>
          <a:lstStyle>
            <a:lvl1pPr algn="r">
              <a:defRPr sz="1200"/>
            </a:lvl1pPr>
          </a:lstStyle>
          <a:p>
            <a:fld id="{A9E0C3B2-DEE3-455A-BEC3-7E005ED72DE8}" type="slidenum">
              <a:rPr lang="en-US" smtClean="0"/>
              <a:t>‹#›</a:t>
            </a:fld>
            <a:endParaRPr lang="en-US"/>
          </a:p>
        </p:txBody>
      </p:sp>
    </p:spTree>
    <p:extLst>
      <p:ext uri="{BB962C8B-B14F-4D97-AF65-F5344CB8AC3E}">
        <p14:creationId xmlns:p14="http://schemas.microsoft.com/office/powerpoint/2010/main" val="12054197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A15A7D-19B1-95FD-CC1A-4E5744219603}"/>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DFB4483B-F1C2-21EF-AD37-7E4C34C06B6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3B23B44F-7128-9D60-B012-FEF8869C21E4}"/>
              </a:ext>
            </a:extLst>
          </p:cNvPr>
          <p:cNvSpPr>
            <a:spLocks noGrp="1"/>
          </p:cNvSpPr>
          <p:nvPr>
            <p:ph type="dt" sz="half" idx="10"/>
          </p:nvPr>
        </p:nvSpPr>
        <p:spPr/>
        <p:txBody>
          <a:bodyPr/>
          <a:lstStyle/>
          <a:p>
            <a:fld id="{0A2F6184-0DB0-44B4-BC85-6FE096EDA416}" type="datetimeFigureOut">
              <a:rPr lang="en-US" smtClean="0"/>
              <a:t>7/19/2026</a:t>
            </a:fld>
            <a:endParaRPr lang="en-US"/>
          </a:p>
        </p:txBody>
      </p:sp>
      <p:sp>
        <p:nvSpPr>
          <p:cNvPr id="5" name="Footer Placeholder 4">
            <a:extLst>
              <a:ext uri="{FF2B5EF4-FFF2-40B4-BE49-F238E27FC236}">
                <a16:creationId xmlns:a16="http://schemas.microsoft.com/office/drawing/2014/main" id="{50E64CED-3862-35C3-ED08-313758421BA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929D925-25AA-91B0-F0BB-AD4AB5BB5EA8}"/>
              </a:ext>
            </a:extLst>
          </p:cNvPr>
          <p:cNvSpPr>
            <a:spLocks noGrp="1"/>
          </p:cNvSpPr>
          <p:nvPr>
            <p:ph type="sldNum" sz="quarter" idx="12"/>
          </p:nvPr>
        </p:nvSpPr>
        <p:spPr/>
        <p:txBody>
          <a:bodyPr/>
          <a:lstStyle/>
          <a:p>
            <a:fld id="{9A5C560A-F639-45B7-91AE-E2F6837F5A75}" type="slidenum">
              <a:rPr lang="en-US" smtClean="0"/>
              <a:t>‹#›</a:t>
            </a:fld>
            <a:endParaRPr lang="en-US"/>
          </a:p>
        </p:txBody>
      </p:sp>
    </p:spTree>
    <p:extLst>
      <p:ext uri="{BB962C8B-B14F-4D97-AF65-F5344CB8AC3E}">
        <p14:creationId xmlns:p14="http://schemas.microsoft.com/office/powerpoint/2010/main" val="292777024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7D0774-2ADD-8C7C-C116-BE8E167B44AE}"/>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3F9920C9-6269-B399-A984-8DE247944364}"/>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F79F83F-C4D6-636E-5CC4-44F61EA42454}"/>
              </a:ext>
            </a:extLst>
          </p:cNvPr>
          <p:cNvSpPr>
            <a:spLocks noGrp="1"/>
          </p:cNvSpPr>
          <p:nvPr>
            <p:ph type="dt" sz="half" idx="10"/>
          </p:nvPr>
        </p:nvSpPr>
        <p:spPr/>
        <p:txBody>
          <a:bodyPr/>
          <a:lstStyle/>
          <a:p>
            <a:fld id="{0A2F6184-0DB0-44B4-BC85-6FE096EDA416}" type="datetimeFigureOut">
              <a:rPr lang="en-US" smtClean="0"/>
              <a:t>7/19/2026</a:t>
            </a:fld>
            <a:endParaRPr lang="en-US"/>
          </a:p>
        </p:txBody>
      </p:sp>
      <p:sp>
        <p:nvSpPr>
          <p:cNvPr id="5" name="Footer Placeholder 4">
            <a:extLst>
              <a:ext uri="{FF2B5EF4-FFF2-40B4-BE49-F238E27FC236}">
                <a16:creationId xmlns:a16="http://schemas.microsoft.com/office/drawing/2014/main" id="{5706241F-B584-7166-427B-92B99D59914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187AEB3-97B3-4421-F27D-DF897A5CB649}"/>
              </a:ext>
            </a:extLst>
          </p:cNvPr>
          <p:cNvSpPr>
            <a:spLocks noGrp="1"/>
          </p:cNvSpPr>
          <p:nvPr>
            <p:ph type="sldNum" sz="quarter" idx="12"/>
          </p:nvPr>
        </p:nvSpPr>
        <p:spPr/>
        <p:txBody>
          <a:bodyPr/>
          <a:lstStyle/>
          <a:p>
            <a:fld id="{9A5C560A-F639-45B7-91AE-E2F6837F5A75}" type="slidenum">
              <a:rPr lang="en-US" smtClean="0"/>
              <a:t>‹#›</a:t>
            </a:fld>
            <a:endParaRPr lang="en-US"/>
          </a:p>
        </p:txBody>
      </p:sp>
    </p:spTree>
    <p:extLst>
      <p:ext uri="{BB962C8B-B14F-4D97-AF65-F5344CB8AC3E}">
        <p14:creationId xmlns:p14="http://schemas.microsoft.com/office/powerpoint/2010/main" val="11904150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A2CE71F9-3F3E-B42A-D313-8D7FA77C1922}"/>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ECB72AD5-2A7F-3453-1D1D-6B85B0079AFC}"/>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854C531-B33E-F0BD-3C10-F4959A340EB4}"/>
              </a:ext>
            </a:extLst>
          </p:cNvPr>
          <p:cNvSpPr>
            <a:spLocks noGrp="1"/>
          </p:cNvSpPr>
          <p:nvPr>
            <p:ph type="dt" sz="half" idx="10"/>
          </p:nvPr>
        </p:nvSpPr>
        <p:spPr/>
        <p:txBody>
          <a:bodyPr/>
          <a:lstStyle/>
          <a:p>
            <a:fld id="{0A2F6184-0DB0-44B4-BC85-6FE096EDA416}" type="datetimeFigureOut">
              <a:rPr lang="en-US" smtClean="0"/>
              <a:t>7/19/2026</a:t>
            </a:fld>
            <a:endParaRPr lang="en-US"/>
          </a:p>
        </p:txBody>
      </p:sp>
      <p:sp>
        <p:nvSpPr>
          <p:cNvPr id="5" name="Footer Placeholder 4">
            <a:extLst>
              <a:ext uri="{FF2B5EF4-FFF2-40B4-BE49-F238E27FC236}">
                <a16:creationId xmlns:a16="http://schemas.microsoft.com/office/drawing/2014/main" id="{E0120110-6C4D-D974-973B-034D882CF8C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C7728B0-7352-A519-FFC6-542A24B164E3}"/>
              </a:ext>
            </a:extLst>
          </p:cNvPr>
          <p:cNvSpPr>
            <a:spLocks noGrp="1"/>
          </p:cNvSpPr>
          <p:nvPr>
            <p:ph type="sldNum" sz="quarter" idx="12"/>
          </p:nvPr>
        </p:nvSpPr>
        <p:spPr/>
        <p:txBody>
          <a:bodyPr/>
          <a:lstStyle/>
          <a:p>
            <a:fld id="{9A5C560A-F639-45B7-91AE-E2F6837F5A75}" type="slidenum">
              <a:rPr lang="en-US" smtClean="0"/>
              <a:t>‹#›</a:t>
            </a:fld>
            <a:endParaRPr lang="en-US"/>
          </a:p>
        </p:txBody>
      </p:sp>
    </p:spTree>
    <p:extLst>
      <p:ext uri="{BB962C8B-B14F-4D97-AF65-F5344CB8AC3E}">
        <p14:creationId xmlns:p14="http://schemas.microsoft.com/office/powerpoint/2010/main" val="30216354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19D3D7-1E06-B910-43D5-BFC4D58F644E}"/>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47601D1C-5D84-76BB-C42E-EC83EE4C136B}"/>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7AD38870-55A9-9711-E2EF-FEC198F1F685}"/>
              </a:ext>
            </a:extLst>
          </p:cNvPr>
          <p:cNvSpPr>
            <a:spLocks noGrp="1"/>
          </p:cNvSpPr>
          <p:nvPr>
            <p:ph type="dt" sz="half" idx="10"/>
          </p:nvPr>
        </p:nvSpPr>
        <p:spPr/>
        <p:txBody>
          <a:bodyPr/>
          <a:lstStyle/>
          <a:p>
            <a:fld id="{B7A785C7-C7F7-4FE3-BA54-D8F7FBBCDA4F}" type="datetime8">
              <a:rPr lang="en-US" smtClean="0"/>
              <a:t>7/19/2026 1:05 PM</a:t>
            </a:fld>
            <a:endParaRPr lang="en-US"/>
          </a:p>
        </p:txBody>
      </p:sp>
      <p:sp>
        <p:nvSpPr>
          <p:cNvPr id="5" name="Footer Placeholder 4">
            <a:extLst>
              <a:ext uri="{FF2B5EF4-FFF2-40B4-BE49-F238E27FC236}">
                <a16:creationId xmlns:a16="http://schemas.microsoft.com/office/drawing/2014/main" id="{7F6F5A40-788C-A63E-A213-704A5796B4A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C609FB0-7612-0A13-CF3B-6FD59F5A0DA3}"/>
              </a:ext>
            </a:extLst>
          </p:cNvPr>
          <p:cNvSpPr>
            <a:spLocks noGrp="1"/>
          </p:cNvSpPr>
          <p:nvPr>
            <p:ph type="sldNum" sz="quarter" idx="12"/>
          </p:nvPr>
        </p:nvSpPr>
        <p:spPr/>
        <p:txBody>
          <a:bodyPr/>
          <a:lstStyle/>
          <a:p>
            <a:fld id="{B62F9812-7396-49BD-A011-6A37D97C8A4C}" type="slidenum">
              <a:rPr lang="en-US" smtClean="0"/>
              <a:t>‹#›</a:t>
            </a:fld>
            <a:endParaRPr lang="en-US"/>
          </a:p>
        </p:txBody>
      </p:sp>
    </p:spTree>
    <p:extLst>
      <p:ext uri="{BB962C8B-B14F-4D97-AF65-F5344CB8AC3E}">
        <p14:creationId xmlns:p14="http://schemas.microsoft.com/office/powerpoint/2010/main" val="250286399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47E8A4-8034-6CA8-1E1A-47D295A07FB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70840350-F1ED-CEB1-D622-36F537F04BD4}"/>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5202004-C474-1493-6DBB-B55DA51283BC}"/>
              </a:ext>
            </a:extLst>
          </p:cNvPr>
          <p:cNvSpPr>
            <a:spLocks noGrp="1"/>
          </p:cNvSpPr>
          <p:nvPr>
            <p:ph type="dt" sz="half" idx="10"/>
          </p:nvPr>
        </p:nvSpPr>
        <p:spPr/>
        <p:txBody>
          <a:bodyPr/>
          <a:lstStyle/>
          <a:p>
            <a:fld id="{87C1C1E6-ED29-4692-ACEE-0C5846DC82E1}" type="datetime8">
              <a:rPr lang="en-US" smtClean="0"/>
              <a:t>7/19/2026 1:05 PM</a:t>
            </a:fld>
            <a:endParaRPr lang="en-US"/>
          </a:p>
        </p:txBody>
      </p:sp>
      <p:sp>
        <p:nvSpPr>
          <p:cNvPr id="5" name="Footer Placeholder 4">
            <a:extLst>
              <a:ext uri="{FF2B5EF4-FFF2-40B4-BE49-F238E27FC236}">
                <a16:creationId xmlns:a16="http://schemas.microsoft.com/office/drawing/2014/main" id="{7C9886FA-3FB9-5065-7CBD-D6363B5BFBF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1906CA9-4135-598C-7428-E272466B62A1}"/>
              </a:ext>
            </a:extLst>
          </p:cNvPr>
          <p:cNvSpPr>
            <a:spLocks noGrp="1"/>
          </p:cNvSpPr>
          <p:nvPr>
            <p:ph type="sldNum" sz="quarter" idx="12"/>
          </p:nvPr>
        </p:nvSpPr>
        <p:spPr/>
        <p:txBody>
          <a:bodyPr/>
          <a:lstStyle/>
          <a:p>
            <a:fld id="{B62F9812-7396-49BD-A011-6A37D97C8A4C}" type="slidenum">
              <a:rPr lang="en-US" smtClean="0"/>
              <a:t>‹#›</a:t>
            </a:fld>
            <a:endParaRPr lang="en-US"/>
          </a:p>
        </p:txBody>
      </p:sp>
    </p:spTree>
    <p:extLst>
      <p:ext uri="{BB962C8B-B14F-4D97-AF65-F5344CB8AC3E}">
        <p14:creationId xmlns:p14="http://schemas.microsoft.com/office/powerpoint/2010/main" val="78493272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4D67C8-8133-804A-9F5F-45614E864CDB}"/>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B45DC25B-F931-0ED0-A1A5-7F73AE27C3BF}"/>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C3F15FF5-7372-8845-6521-BE0D1FDD820E}"/>
              </a:ext>
            </a:extLst>
          </p:cNvPr>
          <p:cNvSpPr>
            <a:spLocks noGrp="1"/>
          </p:cNvSpPr>
          <p:nvPr>
            <p:ph type="dt" sz="half" idx="10"/>
          </p:nvPr>
        </p:nvSpPr>
        <p:spPr/>
        <p:txBody>
          <a:bodyPr/>
          <a:lstStyle/>
          <a:p>
            <a:fld id="{5128464E-EE04-4B1F-A80F-B9FD8FB9650D}" type="datetime8">
              <a:rPr lang="en-US" smtClean="0"/>
              <a:t>7/19/2026 1:05 PM</a:t>
            </a:fld>
            <a:endParaRPr lang="en-US"/>
          </a:p>
        </p:txBody>
      </p:sp>
      <p:sp>
        <p:nvSpPr>
          <p:cNvPr id="5" name="Footer Placeholder 4">
            <a:extLst>
              <a:ext uri="{FF2B5EF4-FFF2-40B4-BE49-F238E27FC236}">
                <a16:creationId xmlns:a16="http://schemas.microsoft.com/office/drawing/2014/main" id="{0AE9F6E3-5C35-23D2-B838-00EE62191E7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531CF06-DB13-2D70-EA8D-AD5D39E8C47A}"/>
              </a:ext>
            </a:extLst>
          </p:cNvPr>
          <p:cNvSpPr>
            <a:spLocks noGrp="1"/>
          </p:cNvSpPr>
          <p:nvPr>
            <p:ph type="sldNum" sz="quarter" idx="12"/>
          </p:nvPr>
        </p:nvSpPr>
        <p:spPr/>
        <p:txBody>
          <a:bodyPr/>
          <a:lstStyle/>
          <a:p>
            <a:fld id="{B62F9812-7396-49BD-A011-6A37D97C8A4C}" type="slidenum">
              <a:rPr lang="en-US" smtClean="0"/>
              <a:t>‹#›</a:t>
            </a:fld>
            <a:endParaRPr lang="en-US"/>
          </a:p>
        </p:txBody>
      </p:sp>
    </p:spTree>
    <p:extLst>
      <p:ext uri="{BB962C8B-B14F-4D97-AF65-F5344CB8AC3E}">
        <p14:creationId xmlns:p14="http://schemas.microsoft.com/office/powerpoint/2010/main" val="226327537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FDC2E1-2BC9-7E9B-8668-292B657781E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37C765B-7AA6-1A73-B495-183DC03F5165}"/>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8B94A8B5-CEB2-3A46-4139-F3F84A6AEB13}"/>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905A833C-1F0C-64F5-6E74-47C733B6D49D}"/>
              </a:ext>
            </a:extLst>
          </p:cNvPr>
          <p:cNvSpPr>
            <a:spLocks noGrp="1"/>
          </p:cNvSpPr>
          <p:nvPr>
            <p:ph type="dt" sz="half" idx="10"/>
          </p:nvPr>
        </p:nvSpPr>
        <p:spPr/>
        <p:txBody>
          <a:bodyPr/>
          <a:lstStyle/>
          <a:p>
            <a:fld id="{14B516CB-B3AB-4C05-BD8F-AC5CEA40B84E}" type="datetime8">
              <a:rPr lang="en-US" smtClean="0"/>
              <a:t>7/19/2026 1:05 PM</a:t>
            </a:fld>
            <a:endParaRPr lang="en-US"/>
          </a:p>
        </p:txBody>
      </p:sp>
      <p:sp>
        <p:nvSpPr>
          <p:cNvPr id="6" name="Footer Placeholder 5">
            <a:extLst>
              <a:ext uri="{FF2B5EF4-FFF2-40B4-BE49-F238E27FC236}">
                <a16:creationId xmlns:a16="http://schemas.microsoft.com/office/drawing/2014/main" id="{7522BBD7-D1FD-96CB-955F-1BD1255F609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D9ABB3D-D4A2-1E1D-43DF-5BD6CCA8032D}"/>
              </a:ext>
            </a:extLst>
          </p:cNvPr>
          <p:cNvSpPr>
            <a:spLocks noGrp="1"/>
          </p:cNvSpPr>
          <p:nvPr>
            <p:ph type="sldNum" sz="quarter" idx="12"/>
          </p:nvPr>
        </p:nvSpPr>
        <p:spPr/>
        <p:txBody>
          <a:bodyPr/>
          <a:lstStyle/>
          <a:p>
            <a:fld id="{B62F9812-7396-49BD-A011-6A37D97C8A4C}" type="slidenum">
              <a:rPr lang="en-US" smtClean="0"/>
              <a:t>‹#›</a:t>
            </a:fld>
            <a:endParaRPr lang="en-US"/>
          </a:p>
        </p:txBody>
      </p:sp>
    </p:spTree>
    <p:extLst>
      <p:ext uri="{BB962C8B-B14F-4D97-AF65-F5344CB8AC3E}">
        <p14:creationId xmlns:p14="http://schemas.microsoft.com/office/powerpoint/2010/main" val="171697027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B45EFE-F290-450B-C9AE-BC4E8A520DB5}"/>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79580F03-39B1-19AF-F729-F2E6DB149AD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033F73DC-8FC3-7C36-8F50-F3CF3936E6AD}"/>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978077E3-4995-BE7D-57C5-EEF7575918F9}"/>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0658A9DF-DE55-6771-C3AC-BA5774F7A295}"/>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70C19F6E-FB72-E379-B6C4-C44688748DD1}"/>
              </a:ext>
            </a:extLst>
          </p:cNvPr>
          <p:cNvSpPr>
            <a:spLocks noGrp="1"/>
          </p:cNvSpPr>
          <p:nvPr>
            <p:ph type="dt" sz="half" idx="10"/>
          </p:nvPr>
        </p:nvSpPr>
        <p:spPr/>
        <p:txBody>
          <a:bodyPr/>
          <a:lstStyle/>
          <a:p>
            <a:fld id="{F390785F-F96D-420C-97DD-8D72989C66A0}" type="datetime8">
              <a:rPr lang="en-US" smtClean="0"/>
              <a:t>7/19/2026 1:05 PM</a:t>
            </a:fld>
            <a:endParaRPr lang="en-US"/>
          </a:p>
        </p:txBody>
      </p:sp>
      <p:sp>
        <p:nvSpPr>
          <p:cNvPr id="8" name="Footer Placeholder 7">
            <a:extLst>
              <a:ext uri="{FF2B5EF4-FFF2-40B4-BE49-F238E27FC236}">
                <a16:creationId xmlns:a16="http://schemas.microsoft.com/office/drawing/2014/main" id="{D0E0F197-C0E0-DD4D-8F6A-FB9214EF22AF}"/>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E6EFA811-C023-8F4C-258A-71D818A1D35C}"/>
              </a:ext>
            </a:extLst>
          </p:cNvPr>
          <p:cNvSpPr>
            <a:spLocks noGrp="1"/>
          </p:cNvSpPr>
          <p:nvPr>
            <p:ph type="sldNum" sz="quarter" idx="12"/>
          </p:nvPr>
        </p:nvSpPr>
        <p:spPr/>
        <p:txBody>
          <a:bodyPr/>
          <a:lstStyle/>
          <a:p>
            <a:fld id="{B62F9812-7396-49BD-A011-6A37D97C8A4C}" type="slidenum">
              <a:rPr lang="en-US" smtClean="0"/>
              <a:t>‹#›</a:t>
            </a:fld>
            <a:endParaRPr lang="en-US"/>
          </a:p>
        </p:txBody>
      </p:sp>
    </p:spTree>
    <p:extLst>
      <p:ext uri="{BB962C8B-B14F-4D97-AF65-F5344CB8AC3E}">
        <p14:creationId xmlns:p14="http://schemas.microsoft.com/office/powerpoint/2010/main" val="181026399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B167BF-F934-6636-13A6-A25B452243F0}"/>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EA96E405-4353-A6CB-3384-982A2F747CB7}"/>
              </a:ext>
            </a:extLst>
          </p:cNvPr>
          <p:cNvSpPr>
            <a:spLocks noGrp="1"/>
          </p:cNvSpPr>
          <p:nvPr>
            <p:ph type="dt" sz="half" idx="10"/>
          </p:nvPr>
        </p:nvSpPr>
        <p:spPr/>
        <p:txBody>
          <a:bodyPr/>
          <a:lstStyle/>
          <a:p>
            <a:fld id="{248F9E38-CD42-44AA-A854-648AA1458DAE}" type="datetime8">
              <a:rPr lang="en-US" smtClean="0"/>
              <a:t>7/19/2026 1:05 PM</a:t>
            </a:fld>
            <a:endParaRPr lang="en-US"/>
          </a:p>
        </p:txBody>
      </p:sp>
      <p:sp>
        <p:nvSpPr>
          <p:cNvPr id="4" name="Footer Placeholder 3">
            <a:extLst>
              <a:ext uri="{FF2B5EF4-FFF2-40B4-BE49-F238E27FC236}">
                <a16:creationId xmlns:a16="http://schemas.microsoft.com/office/drawing/2014/main" id="{862DF4A6-55AE-E177-1F0F-7F427FBF23C8}"/>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366624DD-E353-8F88-A0D2-28ED71E3D441}"/>
              </a:ext>
            </a:extLst>
          </p:cNvPr>
          <p:cNvSpPr>
            <a:spLocks noGrp="1"/>
          </p:cNvSpPr>
          <p:nvPr>
            <p:ph type="sldNum" sz="quarter" idx="12"/>
          </p:nvPr>
        </p:nvSpPr>
        <p:spPr/>
        <p:txBody>
          <a:bodyPr/>
          <a:lstStyle/>
          <a:p>
            <a:fld id="{B62F9812-7396-49BD-A011-6A37D97C8A4C}" type="slidenum">
              <a:rPr lang="en-US" smtClean="0"/>
              <a:t>‹#›</a:t>
            </a:fld>
            <a:endParaRPr lang="en-US"/>
          </a:p>
        </p:txBody>
      </p:sp>
    </p:spTree>
    <p:extLst>
      <p:ext uri="{BB962C8B-B14F-4D97-AF65-F5344CB8AC3E}">
        <p14:creationId xmlns:p14="http://schemas.microsoft.com/office/powerpoint/2010/main" val="195380359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054E53F-7AD6-DB9F-C1AA-FD81916307A3}"/>
              </a:ext>
            </a:extLst>
          </p:cNvPr>
          <p:cNvSpPr>
            <a:spLocks noGrp="1"/>
          </p:cNvSpPr>
          <p:nvPr>
            <p:ph type="dt" sz="half" idx="10"/>
          </p:nvPr>
        </p:nvSpPr>
        <p:spPr/>
        <p:txBody>
          <a:bodyPr/>
          <a:lstStyle/>
          <a:p>
            <a:fld id="{FDD2F625-C442-460F-A33A-C385D42E4BF0}" type="datetime8">
              <a:rPr lang="en-US" smtClean="0"/>
              <a:t>7/19/2026 1:05 PM</a:t>
            </a:fld>
            <a:endParaRPr lang="en-US"/>
          </a:p>
        </p:txBody>
      </p:sp>
      <p:sp>
        <p:nvSpPr>
          <p:cNvPr id="3" name="Footer Placeholder 2">
            <a:extLst>
              <a:ext uri="{FF2B5EF4-FFF2-40B4-BE49-F238E27FC236}">
                <a16:creationId xmlns:a16="http://schemas.microsoft.com/office/drawing/2014/main" id="{49A1BEA7-E521-EFB6-A614-AA25E664B609}"/>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B928A0A6-3426-F777-D745-C51471B06401}"/>
              </a:ext>
            </a:extLst>
          </p:cNvPr>
          <p:cNvSpPr>
            <a:spLocks noGrp="1"/>
          </p:cNvSpPr>
          <p:nvPr>
            <p:ph type="sldNum" sz="quarter" idx="12"/>
          </p:nvPr>
        </p:nvSpPr>
        <p:spPr/>
        <p:txBody>
          <a:bodyPr/>
          <a:lstStyle/>
          <a:p>
            <a:fld id="{B62F9812-7396-49BD-A011-6A37D97C8A4C}" type="slidenum">
              <a:rPr lang="en-US" smtClean="0"/>
              <a:t>‹#›</a:t>
            </a:fld>
            <a:endParaRPr lang="en-US"/>
          </a:p>
        </p:txBody>
      </p:sp>
    </p:spTree>
    <p:extLst>
      <p:ext uri="{BB962C8B-B14F-4D97-AF65-F5344CB8AC3E}">
        <p14:creationId xmlns:p14="http://schemas.microsoft.com/office/powerpoint/2010/main" val="2289786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3F4472-1203-0952-0B24-BD0EAD5CFD4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CD4D0110-C02C-D87E-B062-BE623ABB19FC}"/>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2B36B595-F64A-309A-8F14-9A2D590C44A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4AF1243-922E-DD1D-1639-47655E1AB389}"/>
              </a:ext>
            </a:extLst>
          </p:cNvPr>
          <p:cNvSpPr>
            <a:spLocks noGrp="1"/>
          </p:cNvSpPr>
          <p:nvPr>
            <p:ph type="dt" sz="half" idx="10"/>
          </p:nvPr>
        </p:nvSpPr>
        <p:spPr/>
        <p:txBody>
          <a:bodyPr/>
          <a:lstStyle/>
          <a:p>
            <a:fld id="{9AD9FFA2-37BB-4065-9E59-A04EE9D0B335}" type="datetime8">
              <a:rPr lang="en-US" smtClean="0"/>
              <a:t>7/19/2026 1:05 PM</a:t>
            </a:fld>
            <a:endParaRPr lang="en-US"/>
          </a:p>
        </p:txBody>
      </p:sp>
      <p:sp>
        <p:nvSpPr>
          <p:cNvPr id="6" name="Footer Placeholder 5">
            <a:extLst>
              <a:ext uri="{FF2B5EF4-FFF2-40B4-BE49-F238E27FC236}">
                <a16:creationId xmlns:a16="http://schemas.microsoft.com/office/drawing/2014/main" id="{ABFC9A5B-94C3-798B-ED21-431621A814B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AFC7C39-38A6-AED3-DEF8-62B0F13D241B}"/>
              </a:ext>
            </a:extLst>
          </p:cNvPr>
          <p:cNvSpPr>
            <a:spLocks noGrp="1"/>
          </p:cNvSpPr>
          <p:nvPr>
            <p:ph type="sldNum" sz="quarter" idx="12"/>
          </p:nvPr>
        </p:nvSpPr>
        <p:spPr/>
        <p:txBody>
          <a:bodyPr/>
          <a:lstStyle/>
          <a:p>
            <a:fld id="{B62F9812-7396-49BD-A011-6A37D97C8A4C}" type="slidenum">
              <a:rPr lang="en-US" smtClean="0"/>
              <a:t>‹#›</a:t>
            </a:fld>
            <a:endParaRPr lang="en-US"/>
          </a:p>
        </p:txBody>
      </p:sp>
    </p:spTree>
    <p:extLst>
      <p:ext uri="{BB962C8B-B14F-4D97-AF65-F5344CB8AC3E}">
        <p14:creationId xmlns:p14="http://schemas.microsoft.com/office/powerpoint/2010/main" val="349306675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A3E323-6B3F-7E80-8619-7C02D4A6ED3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708B07C-181E-D5C2-B06F-F50C3F0EA532}"/>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D7B7718-E837-FD9A-78BF-AC54BB9679BD}"/>
              </a:ext>
            </a:extLst>
          </p:cNvPr>
          <p:cNvSpPr>
            <a:spLocks noGrp="1"/>
          </p:cNvSpPr>
          <p:nvPr>
            <p:ph type="dt" sz="half" idx="10"/>
          </p:nvPr>
        </p:nvSpPr>
        <p:spPr/>
        <p:txBody>
          <a:bodyPr/>
          <a:lstStyle/>
          <a:p>
            <a:fld id="{0A2F6184-0DB0-44B4-BC85-6FE096EDA416}" type="datetimeFigureOut">
              <a:rPr lang="en-US" smtClean="0"/>
              <a:t>7/19/2026</a:t>
            </a:fld>
            <a:endParaRPr lang="en-US"/>
          </a:p>
        </p:txBody>
      </p:sp>
      <p:sp>
        <p:nvSpPr>
          <p:cNvPr id="5" name="Footer Placeholder 4">
            <a:extLst>
              <a:ext uri="{FF2B5EF4-FFF2-40B4-BE49-F238E27FC236}">
                <a16:creationId xmlns:a16="http://schemas.microsoft.com/office/drawing/2014/main" id="{889AEA8A-8760-7AAB-DA2B-8A6E2359F51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F422A4A-C296-B50A-8BDF-BB533E60DB66}"/>
              </a:ext>
            </a:extLst>
          </p:cNvPr>
          <p:cNvSpPr>
            <a:spLocks noGrp="1"/>
          </p:cNvSpPr>
          <p:nvPr>
            <p:ph type="sldNum" sz="quarter" idx="12"/>
          </p:nvPr>
        </p:nvSpPr>
        <p:spPr/>
        <p:txBody>
          <a:bodyPr/>
          <a:lstStyle/>
          <a:p>
            <a:fld id="{9A5C560A-F639-45B7-91AE-E2F6837F5A75}" type="slidenum">
              <a:rPr lang="en-US" smtClean="0"/>
              <a:t>‹#›</a:t>
            </a:fld>
            <a:endParaRPr lang="en-US"/>
          </a:p>
        </p:txBody>
      </p:sp>
    </p:spTree>
    <p:extLst>
      <p:ext uri="{BB962C8B-B14F-4D97-AF65-F5344CB8AC3E}">
        <p14:creationId xmlns:p14="http://schemas.microsoft.com/office/powerpoint/2010/main" val="421379637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4ABE40-D137-117B-5C80-B342354B1ED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9252401C-2F38-01DA-2925-0EB99FB27D74}"/>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04306111-57C5-955B-EDCD-34B3E0CC926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DA951AC-5BC5-EC54-1BDF-3B62381B6D86}"/>
              </a:ext>
            </a:extLst>
          </p:cNvPr>
          <p:cNvSpPr>
            <a:spLocks noGrp="1"/>
          </p:cNvSpPr>
          <p:nvPr>
            <p:ph type="dt" sz="half" idx="10"/>
          </p:nvPr>
        </p:nvSpPr>
        <p:spPr/>
        <p:txBody>
          <a:bodyPr/>
          <a:lstStyle/>
          <a:p>
            <a:fld id="{013A77E5-F162-4169-A739-FABD41F31034}" type="datetime8">
              <a:rPr lang="en-US" smtClean="0"/>
              <a:t>7/19/2026 1:05 PM</a:t>
            </a:fld>
            <a:endParaRPr lang="en-US"/>
          </a:p>
        </p:txBody>
      </p:sp>
      <p:sp>
        <p:nvSpPr>
          <p:cNvPr id="6" name="Footer Placeholder 5">
            <a:extLst>
              <a:ext uri="{FF2B5EF4-FFF2-40B4-BE49-F238E27FC236}">
                <a16:creationId xmlns:a16="http://schemas.microsoft.com/office/drawing/2014/main" id="{60BA0740-9CDC-3F83-F22F-6A430E5F65D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49A168F-496E-608D-E2CC-8E3D1574A949}"/>
              </a:ext>
            </a:extLst>
          </p:cNvPr>
          <p:cNvSpPr>
            <a:spLocks noGrp="1"/>
          </p:cNvSpPr>
          <p:nvPr>
            <p:ph type="sldNum" sz="quarter" idx="12"/>
          </p:nvPr>
        </p:nvSpPr>
        <p:spPr/>
        <p:txBody>
          <a:bodyPr/>
          <a:lstStyle/>
          <a:p>
            <a:fld id="{B62F9812-7396-49BD-A011-6A37D97C8A4C}" type="slidenum">
              <a:rPr lang="en-US" smtClean="0"/>
              <a:t>‹#›</a:t>
            </a:fld>
            <a:endParaRPr lang="en-US"/>
          </a:p>
        </p:txBody>
      </p:sp>
    </p:spTree>
    <p:extLst>
      <p:ext uri="{BB962C8B-B14F-4D97-AF65-F5344CB8AC3E}">
        <p14:creationId xmlns:p14="http://schemas.microsoft.com/office/powerpoint/2010/main" val="172983290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335DCF-83D4-1288-64F6-3EC743874101}"/>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4433D1FF-A08F-6432-AE47-FC2B1C8D681F}"/>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EEDCAA5-9659-FF36-FFFA-1C50155ADC6C}"/>
              </a:ext>
            </a:extLst>
          </p:cNvPr>
          <p:cNvSpPr>
            <a:spLocks noGrp="1"/>
          </p:cNvSpPr>
          <p:nvPr>
            <p:ph type="dt" sz="half" idx="10"/>
          </p:nvPr>
        </p:nvSpPr>
        <p:spPr/>
        <p:txBody>
          <a:bodyPr/>
          <a:lstStyle/>
          <a:p>
            <a:fld id="{5C7C2EB6-6A7D-47BF-802A-0B61D08FC687}" type="datetime8">
              <a:rPr lang="en-US" smtClean="0"/>
              <a:t>7/19/2026 1:05 PM</a:t>
            </a:fld>
            <a:endParaRPr lang="en-US"/>
          </a:p>
        </p:txBody>
      </p:sp>
      <p:sp>
        <p:nvSpPr>
          <p:cNvPr id="5" name="Footer Placeholder 4">
            <a:extLst>
              <a:ext uri="{FF2B5EF4-FFF2-40B4-BE49-F238E27FC236}">
                <a16:creationId xmlns:a16="http://schemas.microsoft.com/office/drawing/2014/main" id="{B14EB53E-919B-3EF6-3C1C-79EF838CB86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C69273A-1DEF-2464-715F-5472A7281216}"/>
              </a:ext>
            </a:extLst>
          </p:cNvPr>
          <p:cNvSpPr>
            <a:spLocks noGrp="1"/>
          </p:cNvSpPr>
          <p:nvPr>
            <p:ph type="sldNum" sz="quarter" idx="12"/>
          </p:nvPr>
        </p:nvSpPr>
        <p:spPr/>
        <p:txBody>
          <a:bodyPr/>
          <a:lstStyle/>
          <a:p>
            <a:fld id="{B62F9812-7396-49BD-A011-6A37D97C8A4C}" type="slidenum">
              <a:rPr lang="en-US" smtClean="0"/>
              <a:t>‹#›</a:t>
            </a:fld>
            <a:endParaRPr lang="en-US"/>
          </a:p>
        </p:txBody>
      </p:sp>
    </p:spTree>
    <p:extLst>
      <p:ext uri="{BB962C8B-B14F-4D97-AF65-F5344CB8AC3E}">
        <p14:creationId xmlns:p14="http://schemas.microsoft.com/office/powerpoint/2010/main" val="272069075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C4DB6625-1F16-E88F-D23E-9916402F5E2B}"/>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F95CD301-8C8A-017E-D518-3099BB278288}"/>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78156D8-9CD9-F2A1-4AFD-D81F2328673A}"/>
              </a:ext>
            </a:extLst>
          </p:cNvPr>
          <p:cNvSpPr>
            <a:spLocks noGrp="1"/>
          </p:cNvSpPr>
          <p:nvPr>
            <p:ph type="dt" sz="half" idx="10"/>
          </p:nvPr>
        </p:nvSpPr>
        <p:spPr/>
        <p:txBody>
          <a:bodyPr/>
          <a:lstStyle/>
          <a:p>
            <a:fld id="{D182BCAA-5807-468F-8625-2A01A3E0E915}" type="datetime8">
              <a:rPr lang="en-US" smtClean="0"/>
              <a:t>7/19/2026 1:05 PM</a:t>
            </a:fld>
            <a:endParaRPr lang="en-US"/>
          </a:p>
        </p:txBody>
      </p:sp>
      <p:sp>
        <p:nvSpPr>
          <p:cNvPr id="5" name="Footer Placeholder 4">
            <a:extLst>
              <a:ext uri="{FF2B5EF4-FFF2-40B4-BE49-F238E27FC236}">
                <a16:creationId xmlns:a16="http://schemas.microsoft.com/office/drawing/2014/main" id="{83C01CBE-AC09-0BFE-5E75-3F93B0100C4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664C33A-1EB0-B831-A52D-AA628FB3BFAA}"/>
              </a:ext>
            </a:extLst>
          </p:cNvPr>
          <p:cNvSpPr>
            <a:spLocks noGrp="1"/>
          </p:cNvSpPr>
          <p:nvPr>
            <p:ph type="sldNum" sz="quarter" idx="12"/>
          </p:nvPr>
        </p:nvSpPr>
        <p:spPr/>
        <p:txBody>
          <a:bodyPr/>
          <a:lstStyle/>
          <a:p>
            <a:fld id="{B62F9812-7396-49BD-A011-6A37D97C8A4C}" type="slidenum">
              <a:rPr lang="en-US" smtClean="0"/>
              <a:t>‹#›</a:t>
            </a:fld>
            <a:endParaRPr lang="en-US"/>
          </a:p>
        </p:txBody>
      </p:sp>
    </p:spTree>
    <p:extLst>
      <p:ext uri="{BB962C8B-B14F-4D97-AF65-F5344CB8AC3E}">
        <p14:creationId xmlns:p14="http://schemas.microsoft.com/office/powerpoint/2010/main" val="156969875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82A3C0-4F13-DD9D-0675-25C59E57E365}"/>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B75CC080-F777-CDF3-3E47-33A99A23E720}"/>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D4F0E94C-B043-6547-9307-6F206C750E32}"/>
              </a:ext>
            </a:extLst>
          </p:cNvPr>
          <p:cNvSpPr>
            <a:spLocks noGrp="1"/>
          </p:cNvSpPr>
          <p:nvPr>
            <p:ph type="dt" sz="half" idx="10"/>
          </p:nvPr>
        </p:nvSpPr>
        <p:spPr/>
        <p:txBody>
          <a:bodyPr/>
          <a:lstStyle/>
          <a:p>
            <a:fld id="{0A2F6184-0DB0-44B4-BC85-6FE096EDA416}" type="datetimeFigureOut">
              <a:rPr lang="en-US" smtClean="0"/>
              <a:t>7/19/2026</a:t>
            </a:fld>
            <a:endParaRPr lang="en-US"/>
          </a:p>
        </p:txBody>
      </p:sp>
      <p:sp>
        <p:nvSpPr>
          <p:cNvPr id="5" name="Footer Placeholder 4">
            <a:extLst>
              <a:ext uri="{FF2B5EF4-FFF2-40B4-BE49-F238E27FC236}">
                <a16:creationId xmlns:a16="http://schemas.microsoft.com/office/drawing/2014/main" id="{2670C00C-3DFD-76CB-10F1-ED011EA44C3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BB63788-A460-11F2-1BCE-01B0D40B6471}"/>
              </a:ext>
            </a:extLst>
          </p:cNvPr>
          <p:cNvSpPr>
            <a:spLocks noGrp="1"/>
          </p:cNvSpPr>
          <p:nvPr>
            <p:ph type="sldNum" sz="quarter" idx="12"/>
          </p:nvPr>
        </p:nvSpPr>
        <p:spPr/>
        <p:txBody>
          <a:bodyPr/>
          <a:lstStyle/>
          <a:p>
            <a:fld id="{9A5C560A-F639-45B7-91AE-E2F6837F5A75}" type="slidenum">
              <a:rPr lang="en-US" smtClean="0"/>
              <a:t>‹#›</a:t>
            </a:fld>
            <a:endParaRPr lang="en-US"/>
          </a:p>
        </p:txBody>
      </p:sp>
    </p:spTree>
    <p:extLst>
      <p:ext uri="{BB962C8B-B14F-4D97-AF65-F5344CB8AC3E}">
        <p14:creationId xmlns:p14="http://schemas.microsoft.com/office/powerpoint/2010/main" val="50834608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03AAEF-9B6C-4318-78D8-0B0EE4AF28B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B99A41F-9477-DE9B-8B12-D79D75C783AE}"/>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A5B2DD07-46A7-31FE-C32C-D0A73D0DAE32}"/>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C5E50083-0912-BF7A-BE3A-49F589F76753}"/>
              </a:ext>
            </a:extLst>
          </p:cNvPr>
          <p:cNvSpPr>
            <a:spLocks noGrp="1"/>
          </p:cNvSpPr>
          <p:nvPr>
            <p:ph type="dt" sz="half" idx="10"/>
          </p:nvPr>
        </p:nvSpPr>
        <p:spPr/>
        <p:txBody>
          <a:bodyPr/>
          <a:lstStyle/>
          <a:p>
            <a:fld id="{0A2F6184-0DB0-44B4-BC85-6FE096EDA416}" type="datetimeFigureOut">
              <a:rPr lang="en-US" smtClean="0"/>
              <a:t>7/19/2026</a:t>
            </a:fld>
            <a:endParaRPr lang="en-US"/>
          </a:p>
        </p:txBody>
      </p:sp>
      <p:sp>
        <p:nvSpPr>
          <p:cNvPr id="6" name="Footer Placeholder 5">
            <a:extLst>
              <a:ext uri="{FF2B5EF4-FFF2-40B4-BE49-F238E27FC236}">
                <a16:creationId xmlns:a16="http://schemas.microsoft.com/office/drawing/2014/main" id="{28C2AEA5-2A12-903F-ED4C-01EF520B18B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0DAC65E-E7D5-C77A-C9D1-B8F6933C705D}"/>
              </a:ext>
            </a:extLst>
          </p:cNvPr>
          <p:cNvSpPr>
            <a:spLocks noGrp="1"/>
          </p:cNvSpPr>
          <p:nvPr>
            <p:ph type="sldNum" sz="quarter" idx="12"/>
          </p:nvPr>
        </p:nvSpPr>
        <p:spPr/>
        <p:txBody>
          <a:bodyPr/>
          <a:lstStyle/>
          <a:p>
            <a:fld id="{9A5C560A-F639-45B7-91AE-E2F6837F5A75}" type="slidenum">
              <a:rPr lang="en-US" smtClean="0"/>
              <a:t>‹#›</a:t>
            </a:fld>
            <a:endParaRPr lang="en-US"/>
          </a:p>
        </p:txBody>
      </p:sp>
    </p:spTree>
    <p:extLst>
      <p:ext uri="{BB962C8B-B14F-4D97-AF65-F5344CB8AC3E}">
        <p14:creationId xmlns:p14="http://schemas.microsoft.com/office/powerpoint/2010/main" val="244329707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1C6A68-DF8F-095E-3156-29C11209525E}"/>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CD7DF757-7EA9-0C3E-69AA-F4768BFA5939}"/>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956109B6-6BBD-6976-575D-FDA31A2EEB46}"/>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0BEE0FC4-B2D5-A2B1-2480-F692890E1724}"/>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3A11C859-3C54-2A17-0329-724A44006843}"/>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91F612F3-1181-63C4-2055-3F67A6645DE4}"/>
              </a:ext>
            </a:extLst>
          </p:cNvPr>
          <p:cNvSpPr>
            <a:spLocks noGrp="1"/>
          </p:cNvSpPr>
          <p:nvPr>
            <p:ph type="dt" sz="half" idx="10"/>
          </p:nvPr>
        </p:nvSpPr>
        <p:spPr/>
        <p:txBody>
          <a:bodyPr/>
          <a:lstStyle/>
          <a:p>
            <a:fld id="{0A2F6184-0DB0-44B4-BC85-6FE096EDA416}" type="datetimeFigureOut">
              <a:rPr lang="en-US" smtClean="0"/>
              <a:t>7/19/2026</a:t>
            </a:fld>
            <a:endParaRPr lang="en-US"/>
          </a:p>
        </p:txBody>
      </p:sp>
      <p:sp>
        <p:nvSpPr>
          <p:cNvPr id="8" name="Footer Placeholder 7">
            <a:extLst>
              <a:ext uri="{FF2B5EF4-FFF2-40B4-BE49-F238E27FC236}">
                <a16:creationId xmlns:a16="http://schemas.microsoft.com/office/drawing/2014/main" id="{467EB4CC-07C7-8D12-8A21-2646FC269EF8}"/>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FFFE9580-92D3-305A-A2D1-E98076712CA1}"/>
              </a:ext>
            </a:extLst>
          </p:cNvPr>
          <p:cNvSpPr>
            <a:spLocks noGrp="1"/>
          </p:cNvSpPr>
          <p:nvPr>
            <p:ph type="sldNum" sz="quarter" idx="12"/>
          </p:nvPr>
        </p:nvSpPr>
        <p:spPr/>
        <p:txBody>
          <a:bodyPr/>
          <a:lstStyle/>
          <a:p>
            <a:fld id="{9A5C560A-F639-45B7-91AE-E2F6837F5A75}" type="slidenum">
              <a:rPr lang="en-US" smtClean="0"/>
              <a:t>‹#›</a:t>
            </a:fld>
            <a:endParaRPr lang="en-US"/>
          </a:p>
        </p:txBody>
      </p:sp>
    </p:spTree>
    <p:extLst>
      <p:ext uri="{BB962C8B-B14F-4D97-AF65-F5344CB8AC3E}">
        <p14:creationId xmlns:p14="http://schemas.microsoft.com/office/powerpoint/2010/main" val="291045699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FF7041-00C9-0B22-CE60-608F14ADFEB1}"/>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4127C8BE-8C59-BFB8-7091-100885BA6852}"/>
              </a:ext>
            </a:extLst>
          </p:cNvPr>
          <p:cNvSpPr>
            <a:spLocks noGrp="1"/>
          </p:cNvSpPr>
          <p:nvPr>
            <p:ph type="dt" sz="half" idx="10"/>
          </p:nvPr>
        </p:nvSpPr>
        <p:spPr/>
        <p:txBody>
          <a:bodyPr/>
          <a:lstStyle/>
          <a:p>
            <a:fld id="{0A2F6184-0DB0-44B4-BC85-6FE096EDA416}" type="datetimeFigureOut">
              <a:rPr lang="en-US" smtClean="0"/>
              <a:t>7/19/2026</a:t>
            </a:fld>
            <a:endParaRPr lang="en-US"/>
          </a:p>
        </p:txBody>
      </p:sp>
      <p:sp>
        <p:nvSpPr>
          <p:cNvPr id="4" name="Footer Placeholder 3">
            <a:extLst>
              <a:ext uri="{FF2B5EF4-FFF2-40B4-BE49-F238E27FC236}">
                <a16:creationId xmlns:a16="http://schemas.microsoft.com/office/drawing/2014/main" id="{4251F9A3-AD24-0A50-0169-C560F137920B}"/>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6A1B2A98-E579-CFC5-0F94-A1036EABB58C}"/>
              </a:ext>
            </a:extLst>
          </p:cNvPr>
          <p:cNvSpPr>
            <a:spLocks noGrp="1"/>
          </p:cNvSpPr>
          <p:nvPr>
            <p:ph type="sldNum" sz="quarter" idx="12"/>
          </p:nvPr>
        </p:nvSpPr>
        <p:spPr/>
        <p:txBody>
          <a:bodyPr/>
          <a:lstStyle/>
          <a:p>
            <a:fld id="{9A5C560A-F639-45B7-91AE-E2F6837F5A75}" type="slidenum">
              <a:rPr lang="en-US" smtClean="0"/>
              <a:t>‹#›</a:t>
            </a:fld>
            <a:endParaRPr lang="en-US"/>
          </a:p>
        </p:txBody>
      </p:sp>
    </p:spTree>
    <p:extLst>
      <p:ext uri="{BB962C8B-B14F-4D97-AF65-F5344CB8AC3E}">
        <p14:creationId xmlns:p14="http://schemas.microsoft.com/office/powerpoint/2010/main" val="107759637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BF8B3FF-D258-25EF-B1AF-747B451C5198}"/>
              </a:ext>
            </a:extLst>
          </p:cNvPr>
          <p:cNvSpPr>
            <a:spLocks noGrp="1"/>
          </p:cNvSpPr>
          <p:nvPr>
            <p:ph type="dt" sz="half" idx="10"/>
          </p:nvPr>
        </p:nvSpPr>
        <p:spPr/>
        <p:txBody>
          <a:bodyPr/>
          <a:lstStyle/>
          <a:p>
            <a:fld id="{0A2F6184-0DB0-44B4-BC85-6FE096EDA416}" type="datetimeFigureOut">
              <a:rPr lang="en-US" smtClean="0"/>
              <a:t>7/19/2026</a:t>
            </a:fld>
            <a:endParaRPr lang="en-US"/>
          </a:p>
        </p:txBody>
      </p:sp>
      <p:sp>
        <p:nvSpPr>
          <p:cNvPr id="3" name="Footer Placeholder 2">
            <a:extLst>
              <a:ext uri="{FF2B5EF4-FFF2-40B4-BE49-F238E27FC236}">
                <a16:creationId xmlns:a16="http://schemas.microsoft.com/office/drawing/2014/main" id="{BBAB72C1-C22B-0F18-9C59-0A90D179191B}"/>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70314F92-0834-21DC-A887-DA4470C26FBB}"/>
              </a:ext>
            </a:extLst>
          </p:cNvPr>
          <p:cNvSpPr>
            <a:spLocks noGrp="1"/>
          </p:cNvSpPr>
          <p:nvPr>
            <p:ph type="sldNum" sz="quarter" idx="12"/>
          </p:nvPr>
        </p:nvSpPr>
        <p:spPr/>
        <p:txBody>
          <a:bodyPr/>
          <a:lstStyle/>
          <a:p>
            <a:fld id="{9A5C560A-F639-45B7-91AE-E2F6837F5A75}" type="slidenum">
              <a:rPr lang="en-US" smtClean="0"/>
              <a:t>‹#›</a:t>
            </a:fld>
            <a:endParaRPr lang="en-US"/>
          </a:p>
        </p:txBody>
      </p:sp>
    </p:spTree>
    <p:extLst>
      <p:ext uri="{BB962C8B-B14F-4D97-AF65-F5344CB8AC3E}">
        <p14:creationId xmlns:p14="http://schemas.microsoft.com/office/powerpoint/2010/main" val="190064197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3B120D-2949-7A54-9681-F87598DC83D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DE44C17B-62D0-B051-338C-56F15E23E0D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1ABD4F39-2FAC-01F6-0968-68F2F6EFB46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B795D4A-B3F6-1E33-F31D-885AD5F31B41}"/>
              </a:ext>
            </a:extLst>
          </p:cNvPr>
          <p:cNvSpPr>
            <a:spLocks noGrp="1"/>
          </p:cNvSpPr>
          <p:nvPr>
            <p:ph type="dt" sz="half" idx="10"/>
          </p:nvPr>
        </p:nvSpPr>
        <p:spPr/>
        <p:txBody>
          <a:bodyPr/>
          <a:lstStyle/>
          <a:p>
            <a:fld id="{0A2F6184-0DB0-44B4-BC85-6FE096EDA416}" type="datetimeFigureOut">
              <a:rPr lang="en-US" smtClean="0"/>
              <a:t>7/19/2026</a:t>
            </a:fld>
            <a:endParaRPr lang="en-US"/>
          </a:p>
        </p:txBody>
      </p:sp>
      <p:sp>
        <p:nvSpPr>
          <p:cNvPr id="6" name="Footer Placeholder 5">
            <a:extLst>
              <a:ext uri="{FF2B5EF4-FFF2-40B4-BE49-F238E27FC236}">
                <a16:creationId xmlns:a16="http://schemas.microsoft.com/office/drawing/2014/main" id="{E75C23F8-C184-14E6-55FC-9ED970F11C8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C69E7E1-E137-7D2D-E8E3-6D342396477A}"/>
              </a:ext>
            </a:extLst>
          </p:cNvPr>
          <p:cNvSpPr>
            <a:spLocks noGrp="1"/>
          </p:cNvSpPr>
          <p:nvPr>
            <p:ph type="sldNum" sz="quarter" idx="12"/>
          </p:nvPr>
        </p:nvSpPr>
        <p:spPr/>
        <p:txBody>
          <a:bodyPr/>
          <a:lstStyle/>
          <a:p>
            <a:fld id="{9A5C560A-F639-45B7-91AE-E2F6837F5A75}" type="slidenum">
              <a:rPr lang="en-US" smtClean="0"/>
              <a:t>‹#›</a:t>
            </a:fld>
            <a:endParaRPr lang="en-US"/>
          </a:p>
        </p:txBody>
      </p:sp>
    </p:spTree>
    <p:extLst>
      <p:ext uri="{BB962C8B-B14F-4D97-AF65-F5344CB8AC3E}">
        <p14:creationId xmlns:p14="http://schemas.microsoft.com/office/powerpoint/2010/main" val="393858158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4ED932-E925-C03D-3740-DAFAAD1C0D6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0A53685A-C0B5-BF9E-2298-1522EB79708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6EE36F21-F0C5-D506-F502-1BC1D8EBE8C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7F09067-AFF6-13F5-8771-AEF393FD6057}"/>
              </a:ext>
            </a:extLst>
          </p:cNvPr>
          <p:cNvSpPr>
            <a:spLocks noGrp="1"/>
          </p:cNvSpPr>
          <p:nvPr>
            <p:ph type="dt" sz="half" idx="10"/>
          </p:nvPr>
        </p:nvSpPr>
        <p:spPr/>
        <p:txBody>
          <a:bodyPr/>
          <a:lstStyle/>
          <a:p>
            <a:fld id="{0A2F6184-0DB0-44B4-BC85-6FE096EDA416}" type="datetimeFigureOut">
              <a:rPr lang="en-US" smtClean="0"/>
              <a:t>7/19/2026</a:t>
            </a:fld>
            <a:endParaRPr lang="en-US"/>
          </a:p>
        </p:txBody>
      </p:sp>
      <p:sp>
        <p:nvSpPr>
          <p:cNvPr id="6" name="Footer Placeholder 5">
            <a:extLst>
              <a:ext uri="{FF2B5EF4-FFF2-40B4-BE49-F238E27FC236}">
                <a16:creationId xmlns:a16="http://schemas.microsoft.com/office/drawing/2014/main" id="{2A2278E4-7123-C5D8-D4A6-0CA1029F87F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B4E7014-D911-67BA-095D-BAA462DC5EBD}"/>
              </a:ext>
            </a:extLst>
          </p:cNvPr>
          <p:cNvSpPr>
            <a:spLocks noGrp="1"/>
          </p:cNvSpPr>
          <p:nvPr>
            <p:ph type="sldNum" sz="quarter" idx="12"/>
          </p:nvPr>
        </p:nvSpPr>
        <p:spPr/>
        <p:txBody>
          <a:bodyPr/>
          <a:lstStyle/>
          <a:p>
            <a:fld id="{9A5C560A-F639-45B7-91AE-E2F6837F5A75}" type="slidenum">
              <a:rPr lang="en-US" smtClean="0"/>
              <a:t>‹#›</a:t>
            </a:fld>
            <a:endParaRPr lang="en-US"/>
          </a:p>
        </p:txBody>
      </p:sp>
    </p:spTree>
    <p:extLst>
      <p:ext uri="{BB962C8B-B14F-4D97-AF65-F5344CB8AC3E}">
        <p14:creationId xmlns:p14="http://schemas.microsoft.com/office/powerpoint/2010/main" val="247868722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FE1D33E-67E1-33AD-16E7-797CC6418C0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285F5F4A-5EE7-F6A8-E4CC-77293CFA10F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4A59052-EDD5-2E7D-FF33-83269E8B399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A2F6184-0DB0-44B4-BC85-6FE096EDA416}" type="datetimeFigureOut">
              <a:rPr lang="en-US" smtClean="0"/>
              <a:t>7/19/2026</a:t>
            </a:fld>
            <a:endParaRPr lang="en-US"/>
          </a:p>
        </p:txBody>
      </p:sp>
      <p:sp>
        <p:nvSpPr>
          <p:cNvPr id="5" name="Footer Placeholder 4">
            <a:extLst>
              <a:ext uri="{FF2B5EF4-FFF2-40B4-BE49-F238E27FC236}">
                <a16:creationId xmlns:a16="http://schemas.microsoft.com/office/drawing/2014/main" id="{2638FFD5-7D0F-DF41-9457-0DD8855F5E3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8EA9C151-1671-D22D-9BD7-D3B83DA391A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A5C560A-F639-45B7-91AE-E2F6837F5A75}" type="slidenum">
              <a:rPr lang="en-US" smtClean="0"/>
              <a:t>‹#›</a:t>
            </a:fld>
            <a:endParaRPr lang="en-US"/>
          </a:p>
        </p:txBody>
      </p:sp>
    </p:spTree>
    <p:extLst>
      <p:ext uri="{BB962C8B-B14F-4D97-AF65-F5344CB8AC3E}">
        <p14:creationId xmlns:p14="http://schemas.microsoft.com/office/powerpoint/2010/main" val="218082202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DBD4B27-6CDA-AB2D-F14B-FB10A975CB4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AE4BB02E-3AEB-BE4B-5EFA-E438C98730E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DFCE556-CDA2-3DBE-F45F-88ED34C4B18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65C8904-FB86-4BDA-A8FA-65327C0ABD7E}" type="datetime8">
              <a:rPr lang="en-US" smtClean="0"/>
              <a:t>7/19/2026 1:05 PM</a:t>
            </a:fld>
            <a:endParaRPr lang="en-US"/>
          </a:p>
        </p:txBody>
      </p:sp>
      <p:sp>
        <p:nvSpPr>
          <p:cNvPr id="5" name="Footer Placeholder 4">
            <a:extLst>
              <a:ext uri="{FF2B5EF4-FFF2-40B4-BE49-F238E27FC236}">
                <a16:creationId xmlns:a16="http://schemas.microsoft.com/office/drawing/2014/main" id="{BA6FF8D2-BFD8-CCB3-D054-567111AD0F2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A1499E67-EF5C-43C9-9535-74047E0A047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2F9812-7396-49BD-A011-6A37D97C8A4C}" type="slidenum">
              <a:rPr lang="en-US" smtClean="0"/>
              <a:t>‹#›</a:t>
            </a:fld>
            <a:endParaRPr lang="en-US"/>
          </a:p>
        </p:txBody>
      </p:sp>
    </p:spTree>
    <p:extLst>
      <p:ext uri="{BB962C8B-B14F-4D97-AF65-F5344CB8AC3E}">
        <p14:creationId xmlns:p14="http://schemas.microsoft.com/office/powerpoint/2010/main" val="154339741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sldNum="0"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s://www.purifiedbyfaith.com/" TargetMode="Externa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hemeOverride" Target="../theme/themeOverride9.xml"/></Relationships>
</file>

<file path=ppt/slides/_rels/slide11.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hemeOverride" Target="../theme/themeOverride10.xml"/></Relationships>
</file>

<file path=ppt/slides/_rels/slide1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hemeOverride" Target="../theme/themeOverride11.xml"/></Relationships>
</file>

<file path=ppt/slides/_rels/slide13.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hemeOverride" Target="../theme/themeOverride12.xml"/></Relationships>
</file>

<file path=ppt/slides/_rels/slide14.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hemeOverride" Target="../theme/themeOverride13.xml"/></Relationships>
</file>

<file path=ppt/slides/_rels/slide15.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hemeOverride" Target="../theme/themeOverride14.xml"/></Relationships>
</file>

<file path=ppt/slides/_rels/slide16.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hemeOverride" Target="../theme/themeOverride15.xml"/></Relationships>
</file>

<file path=ppt/slides/_rels/slide17.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hemeOverride" Target="../theme/themeOverride16.xml"/></Relationships>
</file>

<file path=ppt/slides/_rels/slide18.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hemeOverride" Target="../theme/themeOverride17.xml"/></Relationships>
</file>

<file path=ppt/slides/_rels/slide19.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hemeOverride" Target="../theme/themeOverride18.xml"/></Relationships>
</file>

<file path=ppt/slides/_rels/slide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hemeOverride" Target="../theme/themeOverride1.xml"/></Relationships>
</file>

<file path=ppt/slides/_rels/slide20.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hemeOverride" Target="../theme/themeOverride19.xml"/></Relationships>
</file>

<file path=ppt/slides/_rels/slide21.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hemeOverride" Target="../theme/themeOverride20.xml"/></Relationships>
</file>

<file path=ppt/slides/_rels/slide2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hemeOverride" Target="../theme/themeOverride21.xml"/></Relationships>
</file>

<file path=ppt/slides/_rels/slide23.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hemeOverride" Target="../theme/themeOverride22.xml"/></Relationships>
</file>

<file path=ppt/slides/_rels/slide24.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hemeOverride" Target="../theme/themeOverride23.xml"/></Relationships>
</file>

<file path=ppt/slides/_rels/slide25.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hemeOverride" Target="../theme/themeOverride24.xml"/></Relationships>
</file>

<file path=ppt/slides/_rels/slide26.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hemeOverride" Target="../theme/themeOverride25.xml"/></Relationships>
</file>

<file path=ppt/slides/_rels/slide27.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hemeOverride" Target="../theme/themeOverride26.xml"/></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hemeOverride" Target="../theme/themeOverride2.xml"/></Relationships>
</file>

<file path=ppt/slides/_rels/slide4.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hemeOverride" Target="../theme/themeOverride3.xml"/></Relationships>
</file>

<file path=ppt/slides/_rels/slide5.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hemeOverride" Target="../theme/themeOverride4.xml"/></Relationships>
</file>

<file path=ppt/slides/_rels/slide6.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hemeOverride" Target="../theme/themeOverride5.xml"/></Relationships>
</file>

<file path=ppt/slides/_rels/slide7.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hemeOverride" Target="../theme/themeOverride6.xml"/></Relationships>
</file>

<file path=ppt/slides/_rels/slide8.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hemeOverride" Target="../theme/themeOverride7.xml"/></Relationships>
</file>

<file path=ppt/slides/_rels/slide9.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hemeOverride" Target="../theme/themeOverride8.xml"/></Relationships>
</file>

<file path=ppt/slides/slide1.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883D7C"/>
            </a:gs>
            <a:gs pos="71000">
              <a:srgbClr val="2E2344"/>
            </a:gs>
            <a:gs pos="100000">
              <a:srgbClr val="2C0F24"/>
            </a:gs>
          </a:gsLst>
          <a:path path="circle">
            <a:fillToRect l="50000" t="50000" r="50000" b="50000"/>
          </a:path>
          <a:tileRect/>
        </a:gradFill>
        <a:effectLst/>
      </p:bgPr>
    </p:bg>
    <p:spTree>
      <p:nvGrpSpPr>
        <p:cNvPr id="1" name="">
          <a:extLst>
            <a:ext uri="{FF2B5EF4-FFF2-40B4-BE49-F238E27FC236}">
              <a16:creationId xmlns:a16="http://schemas.microsoft.com/office/drawing/2014/main" id="{043CA29E-936C-2B7E-DC7B-FCF60F20BEC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C6410C1-66F1-DFE1-5040-03AD6B7DCA6B}"/>
              </a:ext>
            </a:extLst>
          </p:cNvPr>
          <p:cNvSpPr>
            <a:spLocks noGrp="1"/>
          </p:cNvSpPr>
          <p:nvPr>
            <p:ph type="ctrTitle"/>
          </p:nvPr>
        </p:nvSpPr>
        <p:spPr>
          <a:xfrm>
            <a:off x="0" y="4890781"/>
            <a:ext cx="12192000" cy="762280"/>
          </a:xfrm>
        </p:spPr>
        <p:txBody>
          <a:bodyPr>
            <a:normAutofit fontScale="90000"/>
          </a:bodyPr>
          <a:lstStyle/>
          <a:p>
            <a:r>
              <a:rPr lang="en-US" b="1" dirty="0">
                <a:solidFill>
                  <a:srgbClr val="F5F5F5"/>
                </a:solidFill>
                <a:effectLst>
                  <a:outerShdw blurRad="50800" dist="38100" dir="2700000" algn="tl" rotWithShape="0">
                    <a:prstClr val="black">
                      <a:alpha val="30000"/>
                    </a:prstClr>
                  </a:outerShdw>
                </a:effectLst>
                <a:latin typeface="Garamond" panose="02020404030301010803" pitchFamily="18" charset="0"/>
              </a:rPr>
              <a:t>Jesus’ Olivet Discourse</a:t>
            </a:r>
            <a:endParaRPr lang="en-US" b="1" dirty="0">
              <a:solidFill>
                <a:srgbClr val="FFD700"/>
              </a:solidFill>
              <a:effectLst>
                <a:outerShdw blurRad="50800" dist="38100" dir="2700000" algn="tl" rotWithShape="0">
                  <a:prstClr val="black">
                    <a:alpha val="30000"/>
                  </a:prstClr>
                </a:outerShdw>
              </a:effectLst>
              <a:latin typeface="Garamond" panose="02020404030301010803" pitchFamily="18" charset="0"/>
            </a:endParaRPr>
          </a:p>
        </p:txBody>
      </p:sp>
      <p:sp>
        <p:nvSpPr>
          <p:cNvPr id="3" name="Subtitle 2">
            <a:extLst>
              <a:ext uri="{FF2B5EF4-FFF2-40B4-BE49-F238E27FC236}">
                <a16:creationId xmlns:a16="http://schemas.microsoft.com/office/drawing/2014/main" id="{25D622E4-D75B-0C50-80DE-F423E09860AA}"/>
              </a:ext>
            </a:extLst>
          </p:cNvPr>
          <p:cNvSpPr>
            <a:spLocks noGrp="1"/>
          </p:cNvSpPr>
          <p:nvPr>
            <p:ph type="subTitle" idx="1"/>
          </p:nvPr>
        </p:nvSpPr>
        <p:spPr>
          <a:xfrm>
            <a:off x="2" y="5552272"/>
            <a:ext cx="11987347" cy="824754"/>
          </a:xfrm>
        </p:spPr>
        <p:txBody>
          <a:bodyPr>
            <a:normAutofit/>
          </a:bodyPr>
          <a:lstStyle/>
          <a:p>
            <a:r>
              <a:rPr lang="en-US" i="1" dirty="0">
                <a:solidFill>
                  <a:srgbClr val="00FFFF"/>
                </a:solidFill>
                <a:effectLst>
                  <a:outerShdw blurRad="50800" dist="38100" dir="2700000" algn="tl" rotWithShape="0">
                    <a:prstClr val="black">
                      <a:alpha val="30000"/>
                    </a:prstClr>
                  </a:outerShdw>
                </a:effectLst>
                <a:latin typeface="Cambria" panose="02040503050406030204" pitchFamily="18" charset="0"/>
                <a:ea typeface="Cambria" panose="02040503050406030204" pitchFamily="18" charset="0"/>
              </a:rPr>
              <a:t>“Truly, I say to you, this generation will not pass away until all these things take place. Heaven and earth will pass away, but my words will not pass away.” </a:t>
            </a:r>
            <a:r>
              <a:rPr lang="en-US" i="1" dirty="0">
                <a:solidFill>
                  <a:srgbClr val="F5F5F5"/>
                </a:solidFill>
                <a:effectLst>
                  <a:outerShdw blurRad="50800" dist="38100" dir="2700000" algn="tl" rotWithShape="0">
                    <a:prstClr val="black">
                      <a:alpha val="30000"/>
                    </a:prstClr>
                  </a:outerShdw>
                </a:effectLst>
                <a:ea typeface="Cambria" panose="02040503050406030204" pitchFamily="18" charset="0"/>
              </a:rPr>
              <a:t>(Mat 24:34-35)</a:t>
            </a:r>
          </a:p>
        </p:txBody>
      </p:sp>
      <p:sp>
        <p:nvSpPr>
          <p:cNvPr id="7" name="TextBox 6">
            <a:extLst>
              <a:ext uri="{FF2B5EF4-FFF2-40B4-BE49-F238E27FC236}">
                <a16:creationId xmlns:a16="http://schemas.microsoft.com/office/drawing/2014/main" id="{76B08277-8AAC-D205-AF19-ED1B537E81C9}"/>
              </a:ext>
            </a:extLst>
          </p:cNvPr>
          <p:cNvSpPr txBox="1"/>
          <p:nvPr/>
        </p:nvSpPr>
        <p:spPr>
          <a:xfrm>
            <a:off x="11791889" y="2923563"/>
            <a:ext cx="400110" cy="3934436"/>
          </a:xfrm>
          <a:prstGeom prst="rect">
            <a:avLst/>
          </a:prstGeom>
          <a:noFill/>
        </p:spPr>
        <p:txBody>
          <a:bodyPr vert="vert"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400" b="0" i="0" u="none" strike="noStrike" kern="1200" cap="none" spc="0" normalizeH="0" baseline="0" noProof="0" dirty="0">
                <a:ln>
                  <a:noFill/>
                </a:ln>
                <a:solidFill>
                  <a:prstClr val="white">
                    <a:lumMod val="65000"/>
                  </a:prstClr>
                </a:solidFill>
                <a:effectLst/>
                <a:uLnTx/>
                <a:uFillTx/>
                <a:latin typeface="Calibri" panose="020F0502020204030204"/>
                <a:ea typeface="+mn-ea"/>
                <a:cs typeface="+mn-cs"/>
              </a:rPr>
              <a:t>Image credit – https://www.bible.com/events/84698</a:t>
            </a:r>
            <a:endParaRPr kumimoji="0" lang="en-US" sz="1200" b="0" i="0" u="none" strike="noStrike" kern="1200" cap="none" spc="0" normalizeH="0" baseline="0" noProof="0" dirty="0">
              <a:ln>
                <a:noFill/>
              </a:ln>
              <a:solidFill>
                <a:prstClr val="white">
                  <a:lumMod val="65000"/>
                </a:prstClr>
              </a:solidFill>
              <a:effectLst/>
              <a:uLnTx/>
              <a:uFillTx/>
              <a:latin typeface="Calibri" panose="020F0502020204030204"/>
              <a:ea typeface="+mn-ea"/>
              <a:cs typeface="+mn-cs"/>
            </a:endParaRPr>
          </a:p>
        </p:txBody>
      </p:sp>
      <p:sp>
        <p:nvSpPr>
          <p:cNvPr id="8" name="TextBox 7">
            <a:extLst>
              <a:ext uri="{FF2B5EF4-FFF2-40B4-BE49-F238E27FC236}">
                <a16:creationId xmlns:a16="http://schemas.microsoft.com/office/drawing/2014/main" id="{670F4124-600D-5A7F-FEA3-E61675C8C58F}"/>
              </a:ext>
            </a:extLst>
          </p:cNvPr>
          <p:cNvSpPr txBox="1"/>
          <p:nvPr/>
        </p:nvSpPr>
        <p:spPr>
          <a:xfrm>
            <a:off x="-1" y="6550222"/>
            <a:ext cx="12192000"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white">
                    <a:lumMod val="65000"/>
                  </a:prstClr>
                </a:solidFill>
                <a:effectLst>
                  <a:outerShdw blurRad="50800" dist="50800" dir="5400000" algn="ctr">
                    <a:srgbClr val="000000"/>
                  </a:outerShdw>
                </a:effectLst>
                <a:uLnTx/>
                <a:uFillTx/>
                <a:latin typeface="Calibri" panose="020F0502020204030204" pitchFamily="34" charset="0"/>
                <a:ea typeface="+mn-ea"/>
                <a:cs typeface="+mn-cs"/>
              </a:rPr>
              <a:t>Sermon Available on </a:t>
            </a:r>
            <a:r>
              <a:rPr kumimoji="0" lang="en-US" sz="1400" b="0" i="0" u="none" strike="noStrike" kern="1200" cap="none" spc="0" normalizeH="0" baseline="0" noProof="0" dirty="0">
                <a:ln>
                  <a:noFill/>
                </a:ln>
                <a:solidFill>
                  <a:prstClr val="white">
                    <a:lumMod val="65000"/>
                  </a:prstClr>
                </a:solidFill>
                <a:effectLst>
                  <a:outerShdw blurRad="50800" dist="50800" dir="5400000" algn="ctr">
                    <a:srgbClr val="000000"/>
                  </a:outerShdw>
                </a:effectLst>
                <a:uLnTx/>
                <a:uFillTx/>
                <a:latin typeface="Calibri" panose="020F0502020204030204" pitchFamily="34" charset="0"/>
                <a:ea typeface="+mn-ea"/>
                <a:cs typeface="+mn-cs"/>
                <a:hlinkClick r:id="rId2">
                  <a:extLst>
                    <a:ext uri="{A12FA001-AC4F-418D-AE19-62706E023703}">
                      <ahyp:hlinkClr xmlns:ahyp="http://schemas.microsoft.com/office/drawing/2018/hyperlinkcolor" val="tx"/>
                    </a:ext>
                  </a:extLst>
                </a:hlinkClick>
              </a:rPr>
              <a:t>https://www.purifiedbyfaith.com/</a:t>
            </a:r>
            <a:r>
              <a:rPr kumimoji="0" lang="en-US" sz="1400" b="0" i="0" u="none" strike="noStrike" kern="1200" cap="none" spc="0" normalizeH="0" baseline="0" noProof="0" dirty="0">
                <a:ln>
                  <a:noFill/>
                </a:ln>
                <a:solidFill>
                  <a:prstClr val="white">
                    <a:lumMod val="65000"/>
                  </a:prstClr>
                </a:solidFill>
                <a:effectLst>
                  <a:outerShdw blurRad="50800" dist="50800" dir="5400000" algn="ctr">
                    <a:srgbClr val="000000"/>
                  </a:outerShdw>
                </a:effectLst>
                <a:uLnTx/>
                <a:uFillTx/>
                <a:latin typeface="Calibri" panose="020F0502020204030204" pitchFamily="34" charset="0"/>
                <a:ea typeface="+mn-ea"/>
                <a:cs typeface="+mn-cs"/>
              </a:rPr>
              <a:t> </a:t>
            </a:r>
            <a:endParaRPr kumimoji="0" lang="en-US" sz="1400" b="0" i="0" u="none" strike="noStrike" kern="1200" cap="none" spc="0" normalizeH="0" baseline="0" noProof="0" dirty="0">
              <a:ln>
                <a:noFill/>
              </a:ln>
              <a:solidFill>
                <a:prstClr val="white">
                  <a:lumMod val="65000"/>
                </a:prstClr>
              </a:solidFill>
              <a:effectLst>
                <a:outerShdw blurRad="50800" dist="50800" dir="5400000" algn="ctr" rotWithShape="0">
                  <a:prstClr val="black"/>
                </a:outerShdw>
              </a:effectLst>
              <a:uLnTx/>
              <a:uFillTx/>
              <a:latin typeface="Calibri" panose="020F0502020204030204"/>
              <a:ea typeface="+mn-ea"/>
              <a:cs typeface="+mn-cs"/>
            </a:endParaRPr>
          </a:p>
        </p:txBody>
      </p:sp>
      <p:pic>
        <p:nvPicPr>
          <p:cNvPr id="6" name="Picture 5">
            <a:extLst>
              <a:ext uri="{FF2B5EF4-FFF2-40B4-BE49-F238E27FC236}">
                <a16:creationId xmlns:a16="http://schemas.microsoft.com/office/drawing/2014/main" id="{66716726-F24B-63FD-428C-87E28896B8F2}"/>
              </a:ext>
            </a:extLst>
          </p:cNvPr>
          <p:cNvPicPr>
            <a:picLocks noChangeAspect="1"/>
          </p:cNvPicPr>
          <p:nvPr/>
        </p:nvPicPr>
        <p:blipFill>
          <a:blip r:embed="rId3"/>
          <a:stretch>
            <a:fillRect/>
          </a:stretch>
        </p:blipFill>
        <p:spPr>
          <a:xfrm>
            <a:off x="2073067" y="391986"/>
            <a:ext cx="8045863" cy="4362674"/>
          </a:xfrm>
          <a:prstGeom prst="rect">
            <a:avLst/>
          </a:prstGeom>
        </p:spPr>
      </p:pic>
    </p:spTree>
    <p:extLst>
      <p:ext uri="{BB962C8B-B14F-4D97-AF65-F5344CB8AC3E}">
        <p14:creationId xmlns:p14="http://schemas.microsoft.com/office/powerpoint/2010/main" val="3311119044"/>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883D7C"/>
            </a:gs>
            <a:gs pos="71000">
              <a:srgbClr val="2E2344"/>
            </a:gs>
            <a:gs pos="100000">
              <a:srgbClr val="2C0F24"/>
            </a:gs>
          </a:gsLst>
          <a:path path="circle">
            <a:fillToRect l="50000" t="50000" r="50000" b="50000"/>
          </a:path>
          <a:tileRect/>
        </a:gradFill>
        <a:effectLst/>
      </p:bgPr>
    </p:bg>
    <p:spTree>
      <p:nvGrpSpPr>
        <p:cNvPr id="1" name="">
          <a:extLst>
            <a:ext uri="{FF2B5EF4-FFF2-40B4-BE49-F238E27FC236}">
              <a16:creationId xmlns:a16="http://schemas.microsoft.com/office/drawing/2014/main" id="{FE38CC6B-98ED-8293-EBC0-F84DB8967549}"/>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72249C9B-039F-4645-56BE-043B3153977D}"/>
              </a:ext>
            </a:extLst>
          </p:cNvPr>
          <p:cNvSpPr>
            <a:spLocks noGrp="1"/>
          </p:cNvSpPr>
          <p:nvPr>
            <p:ph type="title"/>
          </p:nvPr>
        </p:nvSpPr>
        <p:spPr>
          <a:xfrm>
            <a:off x="0" y="1"/>
            <a:ext cx="12226954" cy="1084216"/>
          </a:xfrm>
        </p:spPr>
        <p:txBody>
          <a:bodyPr>
            <a:noAutofit/>
          </a:bodyPr>
          <a:lstStyle/>
          <a:p>
            <a:pPr algn="ctr"/>
            <a:r>
              <a:rPr lang="en-US" sz="4000" b="1" dirty="0">
                <a:solidFill>
                  <a:srgbClr val="F5F5F5"/>
                </a:solidFill>
                <a:effectLst>
                  <a:outerShdw blurRad="38100" dist="38100" dir="2700000" algn="ctr" rotWithShape="0">
                    <a:schemeClr val="tx1"/>
                  </a:outerShdw>
                </a:effectLst>
                <a:ea typeface="Tahoma" panose="020B0604030504040204" pitchFamily="34" charset="0"/>
                <a:cs typeface="Tahoma" panose="020B0604030504040204" pitchFamily="34" charset="0"/>
              </a:rPr>
              <a:t>As With Noah’s Flood, The Second Coming Will Come Unexpectedly (24:36-44)</a:t>
            </a:r>
            <a:endParaRPr lang="en-US" sz="4000" dirty="0">
              <a:solidFill>
                <a:srgbClr val="F5F5F5"/>
              </a:solidFill>
              <a:effectLst>
                <a:outerShdw blurRad="38100" dist="38100" dir="2700000" algn="tl" rotWithShape="0">
                  <a:prstClr val="black"/>
                </a:outerShdw>
              </a:effectLst>
              <a:latin typeface="+mn-lt"/>
            </a:endParaRPr>
          </a:p>
        </p:txBody>
      </p:sp>
      <p:sp>
        <p:nvSpPr>
          <p:cNvPr id="2" name="Content Placeholder 1">
            <a:extLst>
              <a:ext uri="{FF2B5EF4-FFF2-40B4-BE49-F238E27FC236}">
                <a16:creationId xmlns:a16="http://schemas.microsoft.com/office/drawing/2014/main" id="{79F40593-09FD-63D4-875C-5467CA2EB1DB}"/>
              </a:ext>
            </a:extLst>
          </p:cNvPr>
          <p:cNvSpPr>
            <a:spLocks noGrp="1"/>
          </p:cNvSpPr>
          <p:nvPr>
            <p:ph idx="1"/>
          </p:nvPr>
        </p:nvSpPr>
        <p:spPr>
          <a:xfrm>
            <a:off x="448551" y="1132116"/>
            <a:ext cx="11329851" cy="5773782"/>
          </a:xfrm>
        </p:spPr>
        <p:txBody>
          <a:bodyPr>
            <a:normAutofit fontScale="77500" lnSpcReduction="20000"/>
          </a:bodyPr>
          <a:lstStyle/>
          <a:p>
            <a:r>
              <a:rPr lang="en-US" sz="4000" dirty="0">
                <a:solidFill>
                  <a:srgbClr val="F5F5F5"/>
                </a:solidFill>
                <a:effectLst>
                  <a:outerShdw blurRad="38100" dist="38100" dir="2700000" algn="tl" rotWithShape="0">
                    <a:prstClr val="black"/>
                  </a:outerShdw>
                </a:effectLst>
              </a:rPr>
              <a:t>Likewise, Christ’s return will come </a:t>
            </a:r>
            <a:r>
              <a:rPr lang="en-US" sz="4000" b="1" i="1" dirty="0">
                <a:solidFill>
                  <a:srgbClr val="F5F5F5"/>
                </a:solidFill>
                <a:effectLst>
                  <a:outerShdw blurRad="38100" dist="38100" dir="2700000" algn="tl" rotWithShape="0">
                    <a:prstClr val="black"/>
                  </a:outerShdw>
                </a:effectLst>
              </a:rPr>
              <a:t>without</a:t>
            </a:r>
            <a:r>
              <a:rPr lang="en-US" sz="4000" dirty="0">
                <a:solidFill>
                  <a:srgbClr val="F5F5F5"/>
                </a:solidFill>
                <a:effectLst>
                  <a:outerShdw blurRad="38100" dist="38100" dir="2700000" algn="tl" rotWithShape="0">
                    <a:prstClr val="black"/>
                  </a:outerShdw>
                </a:effectLst>
              </a:rPr>
              <a:t> a warning sign that allows people to anticipate that the time is near (cf. 2 Pet. 3:4).</a:t>
            </a:r>
          </a:p>
          <a:p>
            <a:r>
              <a:rPr lang="en-US" sz="4000" dirty="0">
                <a:solidFill>
                  <a:srgbClr val="F5F5F5"/>
                </a:solidFill>
                <a:effectLst>
                  <a:outerShdw blurRad="38100" dist="38100" dir="2700000" algn="tl" rotWithShape="0">
                    <a:prstClr val="black"/>
                  </a:outerShdw>
                </a:effectLst>
              </a:rPr>
              <a:t>The two people in the field and the two women grinding grain picture the final separation of the saved and lost (cf. 13:30; 25:31ff). </a:t>
            </a:r>
          </a:p>
          <a:p>
            <a:r>
              <a:rPr lang="en-US" sz="4000" dirty="0">
                <a:solidFill>
                  <a:srgbClr val="F5F5F5"/>
                </a:solidFill>
                <a:effectLst>
                  <a:outerShdw blurRad="38100" dist="38100" dir="2700000" algn="tl" rotWithShape="0">
                    <a:prstClr val="black"/>
                  </a:outerShdw>
                </a:effectLst>
              </a:rPr>
              <a:t>Most likely the person “</a:t>
            </a:r>
            <a:r>
              <a:rPr lang="en-US" sz="4000" i="1" dirty="0">
                <a:solidFill>
                  <a:srgbClr val="99FFFF"/>
                </a:solidFill>
                <a:effectLst>
                  <a:outerShdw blurRad="38100" dist="38100" dir="2700000" algn="tl" rotWithShape="0">
                    <a:prstClr val="black"/>
                  </a:outerShdw>
                </a:effectLst>
                <a:latin typeface="Cambria" panose="02040503050406030204" pitchFamily="18" charset="0"/>
                <a:ea typeface="Cambria" panose="02040503050406030204" pitchFamily="18" charset="0"/>
              </a:rPr>
              <a:t>taken</a:t>
            </a:r>
            <a:r>
              <a:rPr lang="en-US" sz="4000" dirty="0">
                <a:solidFill>
                  <a:srgbClr val="F5F5F5"/>
                </a:solidFill>
                <a:effectLst>
                  <a:outerShdw blurRad="38100" dist="38100" dir="2700000" algn="tl" rotWithShape="0">
                    <a:prstClr val="black"/>
                  </a:outerShdw>
                </a:effectLst>
              </a:rPr>
              <a:t>” is removed in judgment, just as people were “taken” by the flood in judgment, while the those “</a:t>
            </a:r>
            <a:r>
              <a:rPr lang="en-US" sz="4000" i="1" dirty="0">
                <a:solidFill>
                  <a:srgbClr val="99FFFF"/>
                </a:solidFill>
                <a:effectLst>
                  <a:outerShdw blurRad="38100" dist="38100" dir="2700000" algn="tl" rotWithShape="0">
                    <a:prstClr val="black"/>
                  </a:outerShdw>
                </a:effectLst>
                <a:latin typeface="Cambria" panose="02040503050406030204" pitchFamily="18" charset="0"/>
                <a:ea typeface="Cambria" panose="02040503050406030204" pitchFamily="18" charset="0"/>
              </a:rPr>
              <a:t>left</a:t>
            </a:r>
            <a:r>
              <a:rPr lang="en-US" sz="4000" dirty="0">
                <a:solidFill>
                  <a:srgbClr val="F5F5F5"/>
                </a:solidFill>
                <a:effectLst>
                  <a:outerShdw blurRad="38100" dist="38100" dir="2700000" algn="tl" rotWithShape="0">
                    <a:prstClr val="black"/>
                  </a:outerShdw>
                </a:effectLst>
              </a:rPr>
              <a:t>” were preserved. </a:t>
            </a:r>
          </a:p>
          <a:p>
            <a:r>
              <a:rPr lang="en-US" sz="4000" dirty="0">
                <a:solidFill>
                  <a:srgbClr val="F5F5F5"/>
                </a:solidFill>
                <a:effectLst>
                  <a:outerShdw blurRad="38100" dist="38100" dir="2700000" algn="tl" rotWithShape="0">
                    <a:prstClr val="black"/>
                  </a:outerShdw>
                </a:effectLst>
              </a:rPr>
              <a:t>This also fits with the way that Matthew repeatedly pictures the wicked being removed or cast out (Matt. 7:21–23; 13:41–42, 49–50; 24:51; 25:30, 41, 46).</a:t>
            </a:r>
          </a:p>
          <a:p>
            <a:r>
              <a:rPr lang="en-US" sz="4000" dirty="0">
                <a:solidFill>
                  <a:srgbClr val="F5F5F5"/>
                </a:solidFill>
                <a:effectLst>
                  <a:outerShdw blurRad="38100" dist="38100" dir="2700000" algn="tl" rotWithShape="0">
                    <a:prstClr val="black"/>
                  </a:outerShdw>
                </a:effectLst>
              </a:rPr>
              <a:t>The “</a:t>
            </a:r>
            <a:r>
              <a:rPr lang="en-US" sz="4000" i="1" dirty="0">
                <a:solidFill>
                  <a:srgbClr val="99FFFF"/>
                </a:solidFill>
                <a:effectLst>
                  <a:outerShdw blurRad="38100" dist="38100" dir="2700000" algn="tl" rotWithShape="0">
                    <a:prstClr val="black"/>
                  </a:outerShdw>
                </a:effectLst>
                <a:latin typeface="Cambria" panose="02040503050406030204" pitchFamily="18" charset="0"/>
                <a:ea typeface="Cambria" panose="02040503050406030204" pitchFamily="18" charset="0"/>
              </a:rPr>
              <a:t>thief</a:t>
            </a:r>
            <a:r>
              <a:rPr lang="en-US" sz="4000" dirty="0">
                <a:solidFill>
                  <a:srgbClr val="F5F5F5"/>
                </a:solidFill>
                <a:effectLst>
                  <a:outerShdw blurRad="38100" dist="38100" dir="2700000" algn="tl" rotWithShape="0">
                    <a:prstClr val="black"/>
                  </a:outerShdw>
                </a:effectLst>
              </a:rPr>
              <a:t>” illustration reinforces the unexpected nature of Christ’s coming (Matt. 24:43–44; 1 Thess. 5:2; 2 Pet. 3:10; Rev. 3:3). </a:t>
            </a:r>
          </a:p>
          <a:p>
            <a:r>
              <a:rPr lang="en-US" sz="4000" dirty="0">
                <a:solidFill>
                  <a:srgbClr val="F5F5F5"/>
                </a:solidFill>
                <a:effectLst>
                  <a:outerShdw blurRad="38100" dist="38100" dir="2700000" algn="tl" rotWithShape="0">
                    <a:prstClr val="black"/>
                  </a:outerShdw>
                </a:effectLst>
              </a:rPr>
              <a:t>So, the point is this: we must </a:t>
            </a:r>
            <a:r>
              <a:rPr lang="en-US" sz="4000" b="1" i="1" dirty="0">
                <a:solidFill>
                  <a:srgbClr val="F5F5F5"/>
                </a:solidFill>
                <a:effectLst>
                  <a:outerShdw blurRad="38100" dist="38100" dir="2700000" algn="tl" rotWithShape="0">
                    <a:prstClr val="black"/>
                  </a:outerShdw>
                </a:effectLst>
              </a:rPr>
              <a:t>always</a:t>
            </a:r>
            <a:r>
              <a:rPr lang="en-US" sz="4000" dirty="0">
                <a:solidFill>
                  <a:srgbClr val="F5F5F5"/>
                </a:solidFill>
                <a:effectLst>
                  <a:outerShdw blurRad="38100" dist="38100" dir="2700000" algn="tl" rotWithShape="0">
                    <a:prstClr val="black"/>
                  </a:outerShdw>
                </a:effectLst>
              </a:rPr>
              <a:t> remain ready by living as faithful and wise servants since Jesus might return at any time and there will no advance notice.</a:t>
            </a:r>
            <a:endParaRPr lang="en-US" sz="4400" dirty="0">
              <a:solidFill>
                <a:srgbClr val="F5F5F5"/>
              </a:solidFill>
              <a:effectLst>
                <a:outerShdw blurRad="38100" dist="38100" dir="2700000" algn="tl" rotWithShape="0">
                  <a:prstClr val="black"/>
                </a:outerShdw>
              </a:effectLst>
            </a:endParaRPr>
          </a:p>
          <a:p>
            <a:endParaRPr lang="en-US" sz="3600" dirty="0">
              <a:solidFill>
                <a:srgbClr val="F5F5F5"/>
              </a:solidFill>
              <a:effectLst>
                <a:outerShdw blurRad="38100" dist="38100" dir="2700000" algn="tl" rotWithShape="0">
                  <a:prstClr val="black"/>
                </a:outerShdw>
              </a:effectLst>
            </a:endParaRPr>
          </a:p>
        </p:txBody>
      </p:sp>
    </p:spTree>
    <p:extLst>
      <p:ext uri="{BB962C8B-B14F-4D97-AF65-F5344CB8AC3E}">
        <p14:creationId xmlns:p14="http://schemas.microsoft.com/office/powerpoint/2010/main" val="2562360131"/>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anim calcmode="lin" valueType="num">
                                      <p:cBhvr>
                                        <p:cTn id="7" dur="500" fill="hold"/>
                                        <p:tgtEl>
                                          <p:spTgt spid="2">
                                            <p:txEl>
                                              <p:pRg st="1" end="1"/>
                                            </p:txEl>
                                          </p:spTgt>
                                        </p:tgtEl>
                                        <p:attrNameLst>
                                          <p:attrName>ppt_w</p:attrName>
                                        </p:attrNameLst>
                                      </p:cBhvr>
                                      <p:tavLst>
                                        <p:tav tm="0">
                                          <p:val>
                                            <p:fltVal val="0"/>
                                          </p:val>
                                        </p:tav>
                                        <p:tav tm="100000">
                                          <p:val>
                                            <p:strVal val="#ppt_w"/>
                                          </p:val>
                                        </p:tav>
                                      </p:tavLst>
                                    </p:anim>
                                    <p:anim calcmode="lin" valueType="num">
                                      <p:cBhvr>
                                        <p:cTn id="8" dur="500" fill="hold"/>
                                        <p:tgtEl>
                                          <p:spTgt spid="2">
                                            <p:txEl>
                                              <p:pRg st="1" end="1"/>
                                            </p:txEl>
                                          </p:spTgt>
                                        </p:tgtEl>
                                        <p:attrNameLst>
                                          <p:attrName>ppt_h</p:attrName>
                                        </p:attrNameLst>
                                      </p:cBhvr>
                                      <p:tavLst>
                                        <p:tav tm="0">
                                          <p:val>
                                            <p:fltVal val="0"/>
                                          </p:val>
                                        </p:tav>
                                        <p:tav tm="100000">
                                          <p:val>
                                            <p:strVal val="#ppt_h"/>
                                          </p:val>
                                        </p:tav>
                                      </p:tavLst>
                                    </p:anim>
                                    <p:animEffect transition="in" filter="fade">
                                      <p:cBhvr>
                                        <p:cTn id="9" dur="500"/>
                                        <p:tgtEl>
                                          <p:spTgt spid="2">
                                            <p:txEl>
                                              <p:pRg st="1" end="1"/>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2">
                                            <p:txEl>
                                              <p:pRg st="2" end="2"/>
                                            </p:txEl>
                                          </p:spTgt>
                                        </p:tgtEl>
                                        <p:attrNameLst>
                                          <p:attrName>style.visibility</p:attrName>
                                        </p:attrNameLst>
                                      </p:cBhvr>
                                      <p:to>
                                        <p:strVal val="visible"/>
                                      </p:to>
                                    </p:set>
                                    <p:anim calcmode="lin" valueType="num">
                                      <p:cBhvr>
                                        <p:cTn id="14" dur="500" fill="hold"/>
                                        <p:tgtEl>
                                          <p:spTgt spid="2">
                                            <p:txEl>
                                              <p:pRg st="2" end="2"/>
                                            </p:txEl>
                                          </p:spTgt>
                                        </p:tgtEl>
                                        <p:attrNameLst>
                                          <p:attrName>ppt_w</p:attrName>
                                        </p:attrNameLst>
                                      </p:cBhvr>
                                      <p:tavLst>
                                        <p:tav tm="0">
                                          <p:val>
                                            <p:fltVal val="0"/>
                                          </p:val>
                                        </p:tav>
                                        <p:tav tm="100000">
                                          <p:val>
                                            <p:strVal val="#ppt_w"/>
                                          </p:val>
                                        </p:tav>
                                      </p:tavLst>
                                    </p:anim>
                                    <p:anim calcmode="lin" valueType="num">
                                      <p:cBhvr>
                                        <p:cTn id="15" dur="500" fill="hold"/>
                                        <p:tgtEl>
                                          <p:spTgt spid="2">
                                            <p:txEl>
                                              <p:pRg st="2" end="2"/>
                                            </p:txEl>
                                          </p:spTgt>
                                        </p:tgtEl>
                                        <p:attrNameLst>
                                          <p:attrName>ppt_h</p:attrName>
                                        </p:attrNameLst>
                                      </p:cBhvr>
                                      <p:tavLst>
                                        <p:tav tm="0">
                                          <p:val>
                                            <p:fltVal val="0"/>
                                          </p:val>
                                        </p:tav>
                                        <p:tav tm="100000">
                                          <p:val>
                                            <p:strVal val="#ppt_h"/>
                                          </p:val>
                                        </p:tav>
                                      </p:tavLst>
                                    </p:anim>
                                    <p:animEffect transition="in" filter="fade">
                                      <p:cBhvr>
                                        <p:cTn id="16" dur="500"/>
                                        <p:tgtEl>
                                          <p:spTgt spid="2">
                                            <p:txEl>
                                              <p:pRg st="2" end="2"/>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2">
                                            <p:txEl>
                                              <p:pRg st="3" end="3"/>
                                            </p:txEl>
                                          </p:spTgt>
                                        </p:tgtEl>
                                        <p:attrNameLst>
                                          <p:attrName>style.visibility</p:attrName>
                                        </p:attrNameLst>
                                      </p:cBhvr>
                                      <p:to>
                                        <p:strVal val="visible"/>
                                      </p:to>
                                    </p:set>
                                    <p:anim calcmode="lin" valueType="num">
                                      <p:cBhvr>
                                        <p:cTn id="21" dur="500" fill="hold"/>
                                        <p:tgtEl>
                                          <p:spTgt spid="2">
                                            <p:txEl>
                                              <p:pRg st="3" end="3"/>
                                            </p:txEl>
                                          </p:spTgt>
                                        </p:tgtEl>
                                        <p:attrNameLst>
                                          <p:attrName>ppt_w</p:attrName>
                                        </p:attrNameLst>
                                      </p:cBhvr>
                                      <p:tavLst>
                                        <p:tav tm="0">
                                          <p:val>
                                            <p:fltVal val="0"/>
                                          </p:val>
                                        </p:tav>
                                        <p:tav tm="100000">
                                          <p:val>
                                            <p:strVal val="#ppt_w"/>
                                          </p:val>
                                        </p:tav>
                                      </p:tavLst>
                                    </p:anim>
                                    <p:anim calcmode="lin" valueType="num">
                                      <p:cBhvr>
                                        <p:cTn id="22" dur="500" fill="hold"/>
                                        <p:tgtEl>
                                          <p:spTgt spid="2">
                                            <p:txEl>
                                              <p:pRg st="3" end="3"/>
                                            </p:txEl>
                                          </p:spTgt>
                                        </p:tgtEl>
                                        <p:attrNameLst>
                                          <p:attrName>ppt_h</p:attrName>
                                        </p:attrNameLst>
                                      </p:cBhvr>
                                      <p:tavLst>
                                        <p:tav tm="0">
                                          <p:val>
                                            <p:fltVal val="0"/>
                                          </p:val>
                                        </p:tav>
                                        <p:tav tm="100000">
                                          <p:val>
                                            <p:strVal val="#ppt_h"/>
                                          </p:val>
                                        </p:tav>
                                      </p:tavLst>
                                    </p:anim>
                                    <p:animEffect transition="in" filter="fade">
                                      <p:cBhvr>
                                        <p:cTn id="23" dur="500"/>
                                        <p:tgtEl>
                                          <p:spTgt spid="2">
                                            <p:txEl>
                                              <p:pRg st="3" end="3"/>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nodeType="clickEffect">
                                  <p:stCondLst>
                                    <p:cond delay="0"/>
                                  </p:stCondLst>
                                  <p:childTnLst>
                                    <p:set>
                                      <p:cBhvr>
                                        <p:cTn id="27" dur="1" fill="hold">
                                          <p:stCondLst>
                                            <p:cond delay="0"/>
                                          </p:stCondLst>
                                        </p:cTn>
                                        <p:tgtEl>
                                          <p:spTgt spid="2">
                                            <p:txEl>
                                              <p:pRg st="4" end="4"/>
                                            </p:txEl>
                                          </p:spTgt>
                                        </p:tgtEl>
                                        <p:attrNameLst>
                                          <p:attrName>style.visibility</p:attrName>
                                        </p:attrNameLst>
                                      </p:cBhvr>
                                      <p:to>
                                        <p:strVal val="visible"/>
                                      </p:to>
                                    </p:set>
                                    <p:anim calcmode="lin" valueType="num">
                                      <p:cBhvr>
                                        <p:cTn id="28" dur="500" fill="hold"/>
                                        <p:tgtEl>
                                          <p:spTgt spid="2">
                                            <p:txEl>
                                              <p:pRg st="4" end="4"/>
                                            </p:txEl>
                                          </p:spTgt>
                                        </p:tgtEl>
                                        <p:attrNameLst>
                                          <p:attrName>ppt_w</p:attrName>
                                        </p:attrNameLst>
                                      </p:cBhvr>
                                      <p:tavLst>
                                        <p:tav tm="0">
                                          <p:val>
                                            <p:fltVal val="0"/>
                                          </p:val>
                                        </p:tav>
                                        <p:tav tm="100000">
                                          <p:val>
                                            <p:strVal val="#ppt_w"/>
                                          </p:val>
                                        </p:tav>
                                      </p:tavLst>
                                    </p:anim>
                                    <p:anim calcmode="lin" valueType="num">
                                      <p:cBhvr>
                                        <p:cTn id="29" dur="500" fill="hold"/>
                                        <p:tgtEl>
                                          <p:spTgt spid="2">
                                            <p:txEl>
                                              <p:pRg st="4" end="4"/>
                                            </p:txEl>
                                          </p:spTgt>
                                        </p:tgtEl>
                                        <p:attrNameLst>
                                          <p:attrName>ppt_h</p:attrName>
                                        </p:attrNameLst>
                                      </p:cBhvr>
                                      <p:tavLst>
                                        <p:tav tm="0">
                                          <p:val>
                                            <p:fltVal val="0"/>
                                          </p:val>
                                        </p:tav>
                                        <p:tav tm="100000">
                                          <p:val>
                                            <p:strVal val="#ppt_h"/>
                                          </p:val>
                                        </p:tav>
                                      </p:tavLst>
                                    </p:anim>
                                    <p:animEffect transition="in" filter="fade">
                                      <p:cBhvr>
                                        <p:cTn id="30" dur="500"/>
                                        <p:tgtEl>
                                          <p:spTgt spid="2">
                                            <p:txEl>
                                              <p:pRg st="4" end="4"/>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53" presetClass="entr" presetSubtype="16" fill="hold" nodeType="clickEffect">
                                  <p:stCondLst>
                                    <p:cond delay="0"/>
                                  </p:stCondLst>
                                  <p:childTnLst>
                                    <p:set>
                                      <p:cBhvr>
                                        <p:cTn id="34" dur="1" fill="hold">
                                          <p:stCondLst>
                                            <p:cond delay="0"/>
                                          </p:stCondLst>
                                        </p:cTn>
                                        <p:tgtEl>
                                          <p:spTgt spid="2">
                                            <p:txEl>
                                              <p:pRg st="5" end="5"/>
                                            </p:txEl>
                                          </p:spTgt>
                                        </p:tgtEl>
                                        <p:attrNameLst>
                                          <p:attrName>style.visibility</p:attrName>
                                        </p:attrNameLst>
                                      </p:cBhvr>
                                      <p:to>
                                        <p:strVal val="visible"/>
                                      </p:to>
                                    </p:set>
                                    <p:anim calcmode="lin" valueType="num">
                                      <p:cBhvr>
                                        <p:cTn id="35" dur="500" fill="hold"/>
                                        <p:tgtEl>
                                          <p:spTgt spid="2">
                                            <p:txEl>
                                              <p:pRg st="5" end="5"/>
                                            </p:txEl>
                                          </p:spTgt>
                                        </p:tgtEl>
                                        <p:attrNameLst>
                                          <p:attrName>ppt_w</p:attrName>
                                        </p:attrNameLst>
                                      </p:cBhvr>
                                      <p:tavLst>
                                        <p:tav tm="0">
                                          <p:val>
                                            <p:fltVal val="0"/>
                                          </p:val>
                                        </p:tav>
                                        <p:tav tm="100000">
                                          <p:val>
                                            <p:strVal val="#ppt_w"/>
                                          </p:val>
                                        </p:tav>
                                      </p:tavLst>
                                    </p:anim>
                                    <p:anim calcmode="lin" valueType="num">
                                      <p:cBhvr>
                                        <p:cTn id="36" dur="500" fill="hold"/>
                                        <p:tgtEl>
                                          <p:spTgt spid="2">
                                            <p:txEl>
                                              <p:pRg st="5" end="5"/>
                                            </p:txEl>
                                          </p:spTgt>
                                        </p:tgtEl>
                                        <p:attrNameLst>
                                          <p:attrName>ppt_h</p:attrName>
                                        </p:attrNameLst>
                                      </p:cBhvr>
                                      <p:tavLst>
                                        <p:tav tm="0">
                                          <p:val>
                                            <p:fltVal val="0"/>
                                          </p:val>
                                        </p:tav>
                                        <p:tav tm="100000">
                                          <p:val>
                                            <p:strVal val="#ppt_h"/>
                                          </p:val>
                                        </p:tav>
                                      </p:tavLst>
                                    </p:anim>
                                    <p:animEffect transition="in" filter="fade">
                                      <p:cBhvr>
                                        <p:cTn id="37" dur="500"/>
                                        <p:tgtEl>
                                          <p:spTgt spid="2">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883D7C"/>
            </a:gs>
            <a:gs pos="71000">
              <a:srgbClr val="2E2344"/>
            </a:gs>
            <a:gs pos="100000">
              <a:srgbClr val="2C0F24"/>
            </a:gs>
          </a:gsLst>
          <a:path path="circle">
            <a:fillToRect l="50000" t="50000" r="50000" b="50000"/>
          </a:path>
          <a:tileRect/>
        </a:gradFill>
        <a:effectLst/>
      </p:bgPr>
    </p:bg>
    <p:spTree>
      <p:nvGrpSpPr>
        <p:cNvPr id="1" name="">
          <a:extLst>
            <a:ext uri="{FF2B5EF4-FFF2-40B4-BE49-F238E27FC236}">
              <a16:creationId xmlns:a16="http://schemas.microsoft.com/office/drawing/2014/main" id="{73BECDFF-7047-E9E4-DC7B-6D5A2D7CF43C}"/>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381DD2A9-3B36-0E7B-373B-F0C729E65BD9}"/>
              </a:ext>
            </a:extLst>
          </p:cNvPr>
          <p:cNvSpPr>
            <a:spLocks noGrp="1"/>
          </p:cNvSpPr>
          <p:nvPr>
            <p:ph type="title"/>
          </p:nvPr>
        </p:nvSpPr>
        <p:spPr>
          <a:xfrm>
            <a:off x="0" y="0"/>
            <a:ext cx="12192000" cy="866503"/>
          </a:xfrm>
        </p:spPr>
        <p:txBody>
          <a:bodyPr>
            <a:noAutofit/>
          </a:bodyPr>
          <a:lstStyle/>
          <a:p>
            <a:pPr algn="ctr"/>
            <a:r>
              <a:rPr lang="en-US" b="1" dirty="0">
                <a:solidFill>
                  <a:srgbClr val="F5F5F5"/>
                </a:solidFill>
                <a:effectLst>
                  <a:outerShdw blurRad="38100" dist="38100" dir="2700000" algn="ctr" rotWithShape="0">
                    <a:schemeClr val="tx1"/>
                  </a:outerShdw>
                </a:effectLst>
                <a:ea typeface="Tahoma" panose="020B0604030504040204" pitchFamily="34" charset="0"/>
                <a:cs typeface="Tahoma" panose="020B0604030504040204" pitchFamily="34" charset="0"/>
              </a:rPr>
              <a:t>The Parable of the Servants Left in Charge (24:45-51)</a:t>
            </a:r>
          </a:p>
        </p:txBody>
      </p:sp>
      <p:sp>
        <p:nvSpPr>
          <p:cNvPr id="5" name="Content Placeholder 4">
            <a:extLst>
              <a:ext uri="{FF2B5EF4-FFF2-40B4-BE49-F238E27FC236}">
                <a16:creationId xmlns:a16="http://schemas.microsoft.com/office/drawing/2014/main" id="{DDC8A41D-FB1A-F636-69DF-B4555A555444}"/>
              </a:ext>
            </a:extLst>
          </p:cNvPr>
          <p:cNvSpPr>
            <a:spLocks noGrp="1"/>
          </p:cNvSpPr>
          <p:nvPr>
            <p:ph idx="1"/>
          </p:nvPr>
        </p:nvSpPr>
        <p:spPr>
          <a:xfrm>
            <a:off x="496389" y="905691"/>
            <a:ext cx="11436993" cy="5952309"/>
          </a:xfrm>
        </p:spPr>
        <p:txBody>
          <a:bodyPr>
            <a:normAutofit fontScale="92500" lnSpcReduction="10000"/>
          </a:bodyPr>
          <a:lstStyle/>
          <a:p>
            <a:pPr marL="0" indent="0">
              <a:buNone/>
            </a:pPr>
            <a:r>
              <a:rPr lang="en-US" sz="4000" i="1" baseline="30000" dirty="0">
                <a:solidFill>
                  <a:srgbClr val="F5F5F5"/>
                </a:solidFill>
                <a:effectLst>
                  <a:outerShdw blurRad="38100" dist="38100" dir="2700000" algn="ctr" rotWithShape="0">
                    <a:schemeClr val="tx1"/>
                  </a:outerShdw>
                </a:effectLst>
                <a:latin typeface="Cambria" panose="02040503050406030204" pitchFamily="18" charset="0"/>
                <a:ea typeface="Cambria" panose="02040503050406030204" pitchFamily="18" charset="0"/>
              </a:rPr>
              <a:t>24:45</a:t>
            </a:r>
            <a:r>
              <a:rPr lang="en-US" sz="4000" i="1" dirty="0">
                <a:solidFill>
                  <a:srgbClr val="99FFFF"/>
                </a:solidFill>
                <a:effectLst>
                  <a:outerShdw blurRad="38100" dist="38100" dir="2700000" algn="ctr" rotWithShape="0">
                    <a:schemeClr val="tx1"/>
                  </a:outerShdw>
                </a:effectLst>
                <a:latin typeface="Cambria" panose="02040503050406030204" pitchFamily="18" charset="0"/>
                <a:ea typeface="Cambria" panose="02040503050406030204" pitchFamily="18" charset="0"/>
              </a:rPr>
              <a:t> "Who then is the faithful and wise servant, whom his master has set over his household, to give them their food at the proper time? </a:t>
            </a:r>
            <a:r>
              <a:rPr lang="en-US" sz="4000" i="1" baseline="30000" dirty="0">
                <a:solidFill>
                  <a:srgbClr val="F5F5F5"/>
                </a:solidFill>
                <a:effectLst>
                  <a:outerShdw blurRad="38100" dist="38100" dir="2700000" algn="ctr" rotWithShape="0">
                    <a:schemeClr val="tx1"/>
                  </a:outerShdw>
                </a:effectLst>
                <a:latin typeface="Cambria" panose="02040503050406030204" pitchFamily="18" charset="0"/>
                <a:ea typeface="Cambria" panose="02040503050406030204" pitchFamily="18" charset="0"/>
              </a:rPr>
              <a:t>46</a:t>
            </a:r>
            <a:r>
              <a:rPr lang="en-US" sz="4000" i="1" dirty="0">
                <a:solidFill>
                  <a:srgbClr val="99FFFF"/>
                </a:solidFill>
                <a:effectLst>
                  <a:outerShdw blurRad="38100" dist="38100" dir="2700000" algn="ctr" rotWithShape="0">
                    <a:schemeClr val="tx1"/>
                  </a:outerShdw>
                </a:effectLst>
                <a:latin typeface="Cambria" panose="02040503050406030204" pitchFamily="18" charset="0"/>
                <a:ea typeface="Cambria" panose="02040503050406030204" pitchFamily="18" charset="0"/>
              </a:rPr>
              <a:t> Blessed is that servant whom his master will find so doing when he comes. </a:t>
            </a:r>
            <a:r>
              <a:rPr lang="en-US" sz="4000" i="1" baseline="30000" dirty="0">
                <a:solidFill>
                  <a:srgbClr val="F5F5F5"/>
                </a:solidFill>
                <a:effectLst>
                  <a:outerShdw blurRad="38100" dist="38100" dir="2700000" algn="ctr" rotWithShape="0">
                    <a:schemeClr val="tx1"/>
                  </a:outerShdw>
                </a:effectLst>
                <a:latin typeface="Cambria" panose="02040503050406030204" pitchFamily="18" charset="0"/>
                <a:ea typeface="Cambria" panose="02040503050406030204" pitchFamily="18" charset="0"/>
              </a:rPr>
              <a:t>47</a:t>
            </a:r>
            <a:r>
              <a:rPr lang="en-US" sz="4000" i="1" dirty="0">
                <a:solidFill>
                  <a:srgbClr val="99FFFF"/>
                </a:solidFill>
                <a:effectLst>
                  <a:outerShdw blurRad="38100" dist="38100" dir="2700000" algn="ctr" rotWithShape="0">
                    <a:schemeClr val="tx1"/>
                  </a:outerShdw>
                </a:effectLst>
                <a:latin typeface="Cambria" panose="02040503050406030204" pitchFamily="18" charset="0"/>
                <a:ea typeface="Cambria" panose="02040503050406030204" pitchFamily="18" charset="0"/>
              </a:rPr>
              <a:t> Truly, I say to you, he will set him over all his possessions. </a:t>
            </a:r>
            <a:r>
              <a:rPr lang="en-US" sz="4000" i="1" baseline="30000" dirty="0">
                <a:solidFill>
                  <a:srgbClr val="F5F5F5"/>
                </a:solidFill>
                <a:effectLst>
                  <a:outerShdw blurRad="38100" dist="38100" dir="2700000" algn="ctr" rotWithShape="0">
                    <a:schemeClr val="tx1"/>
                  </a:outerShdw>
                </a:effectLst>
                <a:latin typeface="Cambria" panose="02040503050406030204" pitchFamily="18" charset="0"/>
                <a:ea typeface="Cambria" panose="02040503050406030204" pitchFamily="18" charset="0"/>
              </a:rPr>
              <a:t>48</a:t>
            </a:r>
            <a:r>
              <a:rPr lang="en-US" sz="4000" i="1" dirty="0">
                <a:solidFill>
                  <a:srgbClr val="99FFFF"/>
                </a:solidFill>
                <a:effectLst>
                  <a:outerShdw blurRad="38100" dist="38100" dir="2700000" algn="ctr" rotWithShape="0">
                    <a:schemeClr val="tx1"/>
                  </a:outerShdw>
                </a:effectLst>
                <a:latin typeface="Cambria" panose="02040503050406030204" pitchFamily="18" charset="0"/>
                <a:ea typeface="Cambria" panose="02040503050406030204" pitchFamily="18" charset="0"/>
              </a:rPr>
              <a:t> But if that wicked servant says to himself, 'My master is delayed,' </a:t>
            </a:r>
            <a:r>
              <a:rPr lang="en-US" sz="4000" i="1" baseline="30000" dirty="0">
                <a:solidFill>
                  <a:srgbClr val="F5F5F5"/>
                </a:solidFill>
                <a:effectLst>
                  <a:outerShdw blurRad="38100" dist="38100" dir="2700000" algn="ctr" rotWithShape="0">
                    <a:schemeClr val="tx1"/>
                  </a:outerShdw>
                </a:effectLst>
                <a:latin typeface="Cambria" panose="02040503050406030204" pitchFamily="18" charset="0"/>
                <a:ea typeface="Cambria" panose="02040503050406030204" pitchFamily="18" charset="0"/>
              </a:rPr>
              <a:t>49</a:t>
            </a:r>
            <a:r>
              <a:rPr lang="en-US" sz="4000" i="1" dirty="0">
                <a:solidFill>
                  <a:srgbClr val="99FFFF"/>
                </a:solidFill>
                <a:effectLst>
                  <a:outerShdw blurRad="38100" dist="38100" dir="2700000" algn="ctr" rotWithShape="0">
                    <a:schemeClr val="tx1"/>
                  </a:outerShdw>
                </a:effectLst>
                <a:latin typeface="Cambria" panose="02040503050406030204" pitchFamily="18" charset="0"/>
                <a:ea typeface="Cambria" panose="02040503050406030204" pitchFamily="18" charset="0"/>
              </a:rPr>
              <a:t> and begins to beat his fellow servants and eats and drinks with drunkards, </a:t>
            </a:r>
            <a:r>
              <a:rPr lang="en-US" sz="4000" i="1" baseline="30000" dirty="0">
                <a:solidFill>
                  <a:srgbClr val="F5F5F5"/>
                </a:solidFill>
                <a:effectLst>
                  <a:outerShdw blurRad="38100" dist="38100" dir="2700000" algn="ctr" rotWithShape="0">
                    <a:schemeClr val="tx1"/>
                  </a:outerShdw>
                </a:effectLst>
                <a:latin typeface="Cambria" panose="02040503050406030204" pitchFamily="18" charset="0"/>
                <a:ea typeface="Cambria" panose="02040503050406030204" pitchFamily="18" charset="0"/>
              </a:rPr>
              <a:t>50</a:t>
            </a:r>
            <a:r>
              <a:rPr lang="en-US" sz="4000" i="1" dirty="0">
                <a:solidFill>
                  <a:srgbClr val="99FFFF"/>
                </a:solidFill>
                <a:effectLst>
                  <a:outerShdw blurRad="38100" dist="38100" dir="2700000" algn="ctr" rotWithShape="0">
                    <a:schemeClr val="tx1"/>
                  </a:outerShdw>
                </a:effectLst>
                <a:latin typeface="Cambria" panose="02040503050406030204" pitchFamily="18" charset="0"/>
                <a:ea typeface="Cambria" panose="02040503050406030204" pitchFamily="18" charset="0"/>
              </a:rPr>
              <a:t> the master of that servant will come on a day when he does not expect him and at an hour he does not know </a:t>
            </a:r>
            <a:r>
              <a:rPr lang="en-US" sz="4000" i="1" baseline="30000" dirty="0">
                <a:solidFill>
                  <a:srgbClr val="F5F5F5"/>
                </a:solidFill>
                <a:effectLst>
                  <a:outerShdw blurRad="38100" dist="38100" dir="2700000" algn="ctr" rotWithShape="0">
                    <a:schemeClr val="tx1"/>
                  </a:outerShdw>
                </a:effectLst>
                <a:latin typeface="Cambria" panose="02040503050406030204" pitchFamily="18" charset="0"/>
                <a:ea typeface="Cambria" panose="02040503050406030204" pitchFamily="18" charset="0"/>
              </a:rPr>
              <a:t>51</a:t>
            </a:r>
            <a:r>
              <a:rPr lang="en-US" sz="4000" i="1" dirty="0">
                <a:solidFill>
                  <a:srgbClr val="99FFFF"/>
                </a:solidFill>
                <a:effectLst>
                  <a:outerShdw blurRad="38100" dist="38100" dir="2700000" algn="ctr" rotWithShape="0">
                    <a:schemeClr val="tx1"/>
                  </a:outerShdw>
                </a:effectLst>
                <a:latin typeface="Cambria" panose="02040503050406030204" pitchFamily="18" charset="0"/>
                <a:ea typeface="Cambria" panose="02040503050406030204" pitchFamily="18" charset="0"/>
              </a:rPr>
              <a:t> and will cut him in pieces and put him with the hypocrites. In that place there will be weeping and gnashing of teeth. </a:t>
            </a:r>
            <a:r>
              <a:rPr lang="en-US" sz="4000" dirty="0">
                <a:solidFill>
                  <a:srgbClr val="F5F5F5"/>
                </a:solidFill>
                <a:effectLst>
                  <a:outerShdw blurRad="38100" dist="38100" dir="2700000" algn="ctr" rotWithShape="0">
                    <a:schemeClr val="tx1"/>
                  </a:outerShdw>
                </a:effectLst>
                <a:latin typeface="Calibri" panose="020F0502020204030204" pitchFamily="34" charset="0"/>
                <a:ea typeface="Calibri" panose="020F0502020204030204" pitchFamily="34" charset="0"/>
                <a:cs typeface="Calibri" panose="020F0502020204030204" pitchFamily="34" charset="0"/>
              </a:rPr>
              <a:t>(ESV)</a:t>
            </a:r>
          </a:p>
        </p:txBody>
      </p:sp>
    </p:spTree>
    <p:extLst>
      <p:ext uri="{BB962C8B-B14F-4D97-AF65-F5344CB8AC3E}">
        <p14:creationId xmlns:p14="http://schemas.microsoft.com/office/powerpoint/2010/main" val="4097933848"/>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883D7C"/>
            </a:gs>
            <a:gs pos="71000">
              <a:srgbClr val="2E2344"/>
            </a:gs>
            <a:gs pos="100000">
              <a:srgbClr val="2C0F24"/>
            </a:gs>
          </a:gsLst>
          <a:path path="circle">
            <a:fillToRect l="50000" t="50000" r="50000" b="50000"/>
          </a:path>
          <a:tileRect/>
        </a:gradFill>
        <a:effectLst/>
      </p:bgPr>
    </p:bg>
    <p:spTree>
      <p:nvGrpSpPr>
        <p:cNvPr id="1" name="">
          <a:extLst>
            <a:ext uri="{FF2B5EF4-FFF2-40B4-BE49-F238E27FC236}">
              <a16:creationId xmlns:a16="http://schemas.microsoft.com/office/drawing/2014/main" id="{DB7385F5-55B7-1A1B-6FF2-8E5D3A5B8532}"/>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40F11082-744F-0CA2-0549-3D7DC76E4EAA}"/>
              </a:ext>
            </a:extLst>
          </p:cNvPr>
          <p:cNvSpPr>
            <a:spLocks noGrp="1"/>
          </p:cNvSpPr>
          <p:nvPr>
            <p:ph type="title"/>
          </p:nvPr>
        </p:nvSpPr>
        <p:spPr>
          <a:xfrm>
            <a:off x="0" y="1"/>
            <a:ext cx="12226954" cy="725648"/>
          </a:xfrm>
        </p:spPr>
        <p:txBody>
          <a:bodyPr>
            <a:noAutofit/>
          </a:bodyPr>
          <a:lstStyle/>
          <a:p>
            <a:pPr algn="ctr"/>
            <a:r>
              <a:rPr lang="en-US" b="1" dirty="0">
                <a:solidFill>
                  <a:srgbClr val="F5F5F5"/>
                </a:solidFill>
                <a:effectLst>
                  <a:outerShdw blurRad="38100" dist="38100" dir="2700000" algn="ctr" rotWithShape="0">
                    <a:schemeClr val="tx1"/>
                  </a:outerShdw>
                </a:effectLst>
                <a:ea typeface="Tahoma" panose="020B0604030504040204" pitchFamily="34" charset="0"/>
                <a:cs typeface="Tahoma" panose="020B0604030504040204" pitchFamily="34" charset="0"/>
              </a:rPr>
              <a:t>The Parable of the Servants Left in Charge (24:45-51)</a:t>
            </a:r>
            <a:endParaRPr lang="en-US" dirty="0">
              <a:solidFill>
                <a:srgbClr val="F5F5F5"/>
              </a:solidFill>
              <a:effectLst>
                <a:outerShdw blurRad="38100" dist="38100" dir="2700000" algn="tl" rotWithShape="0">
                  <a:prstClr val="black"/>
                </a:outerShdw>
              </a:effectLst>
              <a:latin typeface="+mn-lt"/>
            </a:endParaRPr>
          </a:p>
        </p:txBody>
      </p:sp>
      <p:sp>
        <p:nvSpPr>
          <p:cNvPr id="2" name="Content Placeholder 1">
            <a:extLst>
              <a:ext uri="{FF2B5EF4-FFF2-40B4-BE49-F238E27FC236}">
                <a16:creationId xmlns:a16="http://schemas.microsoft.com/office/drawing/2014/main" id="{F78D6140-57A7-44F7-6F2A-6D7DE1E04049}"/>
              </a:ext>
            </a:extLst>
          </p:cNvPr>
          <p:cNvSpPr>
            <a:spLocks noGrp="1"/>
          </p:cNvSpPr>
          <p:nvPr>
            <p:ph idx="1"/>
          </p:nvPr>
        </p:nvSpPr>
        <p:spPr>
          <a:xfrm>
            <a:off x="134982" y="725649"/>
            <a:ext cx="11737357" cy="6175894"/>
          </a:xfrm>
        </p:spPr>
        <p:txBody>
          <a:bodyPr>
            <a:normAutofit fontScale="77500" lnSpcReduction="20000"/>
          </a:bodyPr>
          <a:lstStyle/>
          <a:p>
            <a:r>
              <a:rPr lang="en-US" sz="4000" dirty="0">
                <a:solidFill>
                  <a:srgbClr val="F5F5F5"/>
                </a:solidFill>
                <a:effectLst>
                  <a:outerShdw blurRad="38100" dist="38100" dir="2700000" algn="tl" rotWithShape="0">
                    <a:prstClr val="black"/>
                  </a:outerShdw>
                </a:effectLst>
              </a:rPr>
              <a:t>This parable teaches that Jesus’ disciples must wait for his return as responsible servants who will </a:t>
            </a:r>
            <a:r>
              <a:rPr lang="en-US" sz="4000" b="1" i="1" dirty="0">
                <a:solidFill>
                  <a:srgbClr val="F5F5F5"/>
                </a:solidFill>
                <a:effectLst>
                  <a:outerShdw blurRad="38100" dist="38100" dir="2700000" algn="tl" rotWithShape="0">
                    <a:prstClr val="black"/>
                  </a:outerShdw>
                </a:effectLst>
              </a:rPr>
              <a:t>give an account </a:t>
            </a:r>
            <a:r>
              <a:rPr lang="en-US" sz="4000" dirty="0">
                <a:solidFill>
                  <a:srgbClr val="F5F5F5"/>
                </a:solidFill>
                <a:effectLst>
                  <a:outerShdw blurRad="38100" dist="38100" dir="2700000" algn="tl" rotWithShape="0">
                    <a:prstClr val="black"/>
                  </a:outerShdw>
                </a:effectLst>
              </a:rPr>
              <a:t>of how they have lived. </a:t>
            </a:r>
          </a:p>
          <a:p>
            <a:r>
              <a:rPr lang="en-US" sz="4000" dirty="0">
                <a:solidFill>
                  <a:srgbClr val="F5F5F5"/>
                </a:solidFill>
                <a:effectLst>
                  <a:outerShdw blurRad="38100" dist="38100" dir="2700000" algn="tl" rotWithShape="0">
                    <a:prstClr val="black"/>
                  </a:outerShdw>
                </a:effectLst>
              </a:rPr>
              <a:t>Readiness does not mean watching </a:t>
            </a:r>
            <a:r>
              <a:rPr lang="en-US" sz="4000" b="1" i="1" dirty="0">
                <a:solidFill>
                  <a:srgbClr val="F5F5F5"/>
                </a:solidFill>
                <a:effectLst>
                  <a:outerShdw blurRad="38100" dist="38100" dir="2700000" algn="tl" rotWithShape="0">
                    <a:prstClr val="black"/>
                  </a:outerShdw>
                </a:effectLst>
              </a:rPr>
              <a:t>passively</a:t>
            </a:r>
            <a:r>
              <a:rPr lang="en-US" sz="4000" dirty="0">
                <a:solidFill>
                  <a:srgbClr val="F5F5F5"/>
                </a:solidFill>
                <a:effectLst>
                  <a:outerShdw blurRad="38100" dist="38100" dir="2700000" algn="tl" rotWithShape="0">
                    <a:prstClr val="black"/>
                  </a:outerShdw>
                </a:effectLst>
              </a:rPr>
              <a:t> for </a:t>
            </a:r>
            <a:r>
              <a:rPr lang="en-US" sz="4000" b="1" i="1" dirty="0">
                <a:solidFill>
                  <a:srgbClr val="F5F5F5"/>
                </a:solidFill>
                <a:effectLst>
                  <a:outerShdw blurRad="38100" dist="38100" dir="2700000" algn="tl" rotWithShape="0">
                    <a:prstClr val="black"/>
                  </a:outerShdw>
                </a:effectLst>
              </a:rPr>
              <a:t>signs</a:t>
            </a:r>
            <a:r>
              <a:rPr lang="en-US" sz="4000" dirty="0">
                <a:solidFill>
                  <a:srgbClr val="F5F5F5"/>
                </a:solidFill>
                <a:effectLst>
                  <a:outerShdw blurRad="38100" dist="38100" dir="2700000" algn="tl" rotWithShape="0">
                    <a:prstClr val="black"/>
                  </a:outerShdw>
                </a:effectLst>
              </a:rPr>
              <a:t>; it means faithfully doing the work Christ has assigned. </a:t>
            </a:r>
          </a:p>
          <a:p>
            <a:r>
              <a:rPr lang="en-US" sz="4000" dirty="0">
                <a:solidFill>
                  <a:srgbClr val="F5F5F5"/>
                </a:solidFill>
                <a:effectLst>
                  <a:outerShdw blurRad="38100" dist="38100" dir="2700000" algn="tl" rotWithShape="0">
                    <a:prstClr val="black"/>
                  </a:outerShdw>
                </a:effectLst>
              </a:rPr>
              <a:t>The faithful and wise servant cares for the other members of the household and gives them what they need at the proper time. </a:t>
            </a:r>
          </a:p>
          <a:p>
            <a:r>
              <a:rPr lang="en-US" sz="4000" dirty="0">
                <a:solidFill>
                  <a:srgbClr val="F5F5F5"/>
                </a:solidFill>
                <a:effectLst>
                  <a:outerShdw blurRad="38100" dist="38100" dir="2700000" algn="tl" rotWithShape="0">
                    <a:prstClr val="black"/>
                  </a:outerShdw>
                </a:effectLst>
              </a:rPr>
              <a:t>When the master returns, this servant is </a:t>
            </a:r>
            <a:r>
              <a:rPr lang="en-US" sz="4000" b="1" i="1" dirty="0">
                <a:solidFill>
                  <a:srgbClr val="F5F5F5"/>
                </a:solidFill>
                <a:effectLst>
                  <a:outerShdw blurRad="38100" dist="38100" dir="2700000" algn="tl" rotWithShape="0">
                    <a:prstClr val="black"/>
                  </a:outerShdw>
                </a:effectLst>
              </a:rPr>
              <a:t>rewarded</a:t>
            </a:r>
            <a:r>
              <a:rPr lang="en-US" sz="4000" dirty="0">
                <a:solidFill>
                  <a:srgbClr val="F5F5F5"/>
                </a:solidFill>
                <a:effectLst>
                  <a:outerShdw blurRad="38100" dist="38100" dir="2700000" algn="tl" rotWithShape="0">
                    <a:prstClr val="black"/>
                  </a:outerShdw>
                </a:effectLst>
              </a:rPr>
              <a:t> with </a:t>
            </a:r>
            <a:r>
              <a:rPr lang="en-US" sz="4000" b="1" i="1" dirty="0">
                <a:solidFill>
                  <a:srgbClr val="F5F5F5"/>
                </a:solidFill>
                <a:effectLst>
                  <a:outerShdw blurRad="38100" dist="38100" dir="2700000" algn="tl" rotWithShape="0">
                    <a:prstClr val="black"/>
                  </a:outerShdw>
                </a:effectLst>
              </a:rPr>
              <a:t>greater</a:t>
            </a:r>
            <a:r>
              <a:rPr lang="en-US" sz="4000" dirty="0">
                <a:solidFill>
                  <a:srgbClr val="F5F5F5"/>
                </a:solidFill>
                <a:effectLst>
                  <a:outerShdw blurRad="38100" dist="38100" dir="2700000" algn="tl" rotWithShape="0">
                    <a:prstClr val="black"/>
                  </a:outerShdw>
                </a:effectLst>
              </a:rPr>
              <a:t> responsibility, much as in Matthew 25:21, 23.</a:t>
            </a:r>
          </a:p>
          <a:p>
            <a:r>
              <a:rPr lang="en-US" sz="4000" dirty="0">
                <a:solidFill>
                  <a:srgbClr val="F5F5F5"/>
                </a:solidFill>
                <a:effectLst>
                  <a:outerShdw blurRad="38100" dist="38100" dir="2700000" algn="tl" rotWithShape="0">
                    <a:prstClr val="black"/>
                  </a:outerShdw>
                </a:effectLst>
              </a:rPr>
              <a:t>The </a:t>
            </a:r>
            <a:r>
              <a:rPr lang="en-US" sz="4000" b="1" i="1" dirty="0">
                <a:solidFill>
                  <a:srgbClr val="F5F5F5"/>
                </a:solidFill>
                <a:effectLst>
                  <a:outerShdw blurRad="38100" dist="38100" dir="2700000" algn="tl" rotWithShape="0">
                    <a:prstClr val="black"/>
                  </a:outerShdw>
                </a:effectLst>
              </a:rPr>
              <a:t>wicked</a:t>
            </a:r>
            <a:r>
              <a:rPr lang="en-US" sz="4000" dirty="0">
                <a:solidFill>
                  <a:srgbClr val="F5F5F5"/>
                </a:solidFill>
                <a:effectLst>
                  <a:outerShdw blurRad="38100" dist="38100" dir="2700000" algn="tl" rotWithShape="0">
                    <a:prstClr val="black"/>
                  </a:outerShdw>
                </a:effectLst>
              </a:rPr>
              <a:t> servant views the master’s delay as an opportunity to live selfishly. </a:t>
            </a:r>
          </a:p>
          <a:p>
            <a:r>
              <a:rPr lang="en-US" sz="4000" dirty="0">
                <a:solidFill>
                  <a:srgbClr val="F5F5F5"/>
                </a:solidFill>
                <a:effectLst>
                  <a:outerShdw blurRad="38100" dist="38100" dir="2700000" algn="tl" rotWithShape="0">
                    <a:prstClr val="black"/>
                  </a:outerShdw>
                </a:effectLst>
              </a:rPr>
              <a:t>He abuses his fellow servants and associates with drunkards, forgetting that the master may return any time. </a:t>
            </a:r>
          </a:p>
          <a:p>
            <a:r>
              <a:rPr lang="en-US" sz="4000" dirty="0">
                <a:solidFill>
                  <a:srgbClr val="F5F5F5"/>
                </a:solidFill>
                <a:effectLst>
                  <a:outerShdw blurRad="38100" dist="38100" dir="2700000" algn="tl" rotWithShape="0">
                    <a:prstClr val="black"/>
                  </a:outerShdw>
                </a:effectLst>
              </a:rPr>
              <a:t>His severe punishment, being placed among the hypocrites—where there will be “</a:t>
            </a:r>
            <a:r>
              <a:rPr lang="en-US" sz="4000" i="1" dirty="0">
                <a:solidFill>
                  <a:srgbClr val="99FFFF"/>
                </a:solidFill>
                <a:effectLst>
                  <a:outerShdw blurRad="38100" dist="38100" dir="2700000" algn="ctr" rotWithShape="0">
                    <a:schemeClr val="tx1"/>
                  </a:outerShdw>
                </a:effectLst>
                <a:latin typeface="Cambria" panose="02040503050406030204" pitchFamily="18" charset="0"/>
                <a:ea typeface="Cambria" panose="02040503050406030204" pitchFamily="18" charset="0"/>
              </a:rPr>
              <a:t>weeping and gnashing of teeth</a:t>
            </a:r>
            <a:r>
              <a:rPr lang="en-US" sz="4000" dirty="0">
                <a:solidFill>
                  <a:srgbClr val="F5F5F5"/>
                </a:solidFill>
                <a:effectLst>
                  <a:outerShdw blurRad="38100" dist="38100" dir="2700000" algn="tl" rotWithShape="0">
                    <a:prstClr val="black"/>
                  </a:outerShdw>
                </a:effectLst>
              </a:rPr>
              <a:t>”, shows that merely </a:t>
            </a:r>
            <a:r>
              <a:rPr lang="en-US" sz="4000" b="1" i="1" dirty="0">
                <a:solidFill>
                  <a:srgbClr val="F5F5F5"/>
                </a:solidFill>
                <a:effectLst>
                  <a:outerShdw blurRad="38100" dist="38100" dir="2700000" algn="tl" rotWithShape="0">
                    <a:prstClr val="black"/>
                  </a:outerShdw>
                </a:effectLst>
              </a:rPr>
              <a:t>appearing</a:t>
            </a:r>
            <a:r>
              <a:rPr lang="en-US" sz="4000" dirty="0">
                <a:solidFill>
                  <a:srgbClr val="F5F5F5"/>
                </a:solidFill>
                <a:effectLst>
                  <a:outerShdw blurRad="38100" dist="38100" dir="2700000" algn="tl" rotWithShape="0">
                    <a:prstClr val="black"/>
                  </a:outerShdw>
                </a:effectLst>
              </a:rPr>
              <a:t> to belong to Christ’s household does not guarantee salvation.</a:t>
            </a:r>
            <a:endParaRPr lang="en-US" sz="3600" dirty="0">
              <a:solidFill>
                <a:srgbClr val="F5F5F5"/>
              </a:solidFill>
              <a:effectLst>
                <a:outerShdw blurRad="38100" dist="38100" dir="2700000" algn="tl" rotWithShape="0">
                  <a:prstClr val="black"/>
                </a:outerShdw>
              </a:effectLst>
            </a:endParaRPr>
          </a:p>
        </p:txBody>
      </p:sp>
    </p:spTree>
    <p:extLst>
      <p:ext uri="{BB962C8B-B14F-4D97-AF65-F5344CB8AC3E}">
        <p14:creationId xmlns:p14="http://schemas.microsoft.com/office/powerpoint/2010/main" val="2448290056"/>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anim calcmode="lin" valueType="num">
                                      <p:cBhvr>
                                        <p:cTn id="7" dur="500" fill="hold"/>
                                        <p:tgtEl>
                                          <p:spTgt spid="2">
                                            <p:txEl>
                                              <p:pRg st="1" end="1"/>
                                            </p:txEl>
                                          </p:spTgt>
                                        </p:tgtEl>
                                        <p:attrNameLst>
                                          <p:attrName>ppt_w</p:attrName>
                                        </p:attrNameLst>
                                      </p:cBhvr>
                                      <p:tavLst>
                                        <p:tav tm="0">
                                          <p:val>
                                            <p:fltVal val="0"/>
                                          </p:val>
                                        </p:tav>
                                        <p:tav tm="100000">
                                          <p:val>
                                            <p:strVal val="#ppt_w"/>
                                          </p:val>
                                        </p:tav>
                                      </p:tavLst>
                                    </p:anim>
                                    <p:anim calcmode="lin" valueType="num">
                                      <p:cBhvr>
                                        <p:cTn id="8" dur="500" fill="hold"/>
                                        <p:tgtEl>
                                          <p:spTgt spid="2">
                                            <p:txEl>
                                              <p:pRg st="1" end="1"/>
                                            </p:txEl>
                                          </p:spTgt>
                                        </p:tgtEl>
                                        <p:attrNameLst>
                                          <p:attrName>ppt_h</p:attrName>
                                        </p:attrNameLst>
                                      </p:cBhvr>
                                      <p:tavLst>
                                        <p:tav tm="0">
                                          <p:val>
                                            <p:fltVal val="0"/>
                                          </p:val>
                                        </p:tav>
                                        <p:tav tm="100000">
                                          <p:val>
                                            <p:strVal val="#ppt_h"/>
                                          </p:val>
                                        </p:tav>
                                      </p:tavLst>
                                    </p:anim>
                                    <p:animEffect transition="in" filter="fade">
                                      <p:cBhvr>
                                        <p:cTn id="9" dur="500"/>
                                        <p:tgtEl>
                                          <p:spTgt spid="2">
                                            <p:txEl>
                                              <p:pRg st="1" end="1"/>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2">
                                            <p:txEl>
                                              <p:pRg st="2" end="2"/>
                                            </p:txEl>
                                          </p:spTgt>
                                        </p:tgtEl>
                                        <p:attrNameLst>
                                          <p:attrName>style.visibility</p:attrName>
                                        </p:attrNameLst>
                                      </p:cBhvr>
                                      <p:to>
                                        <p:strVal val="visible"/>
                                      </p:to>
                                    </p:set>
                                    <p:anim calcmode="lin" valueType="num">
                                      <p:cBhvr>
                                        <p:cTn id="14" dur="500" fill="hold"/>
                                        <p:tgtEl>
                                          <p:spTgt spid="2">
                                            <p:txEl>
                                              <p:pRg st="2" end="2"/>
                                            </p:txEl>
                                          </p:spTgt>
                                        </p:tgtEl>
                                        <p:attrNameLst>
                                          <p:attrName>ppt_w</p:attrName>
                                        </p:attrNameLst>
                                      </p:cBhvr>
                                      <p:tavLst>
                                        <p:tav tm="0">
                                          <p:val>
                                            <p:fltVal val="0"/>
                                          </p:val>
                                        </p:tav>
                                        <p:tav tm="100000">
                                          <p:val>
                                            <p:strVal val="#ppt_w"/>
                                          </p:val>
                                        </p:tav>
                                      </p:tavLst>
                                    </p:anim>
                                    <p:anim calcmode="lin" valueType="num">
                                      <p:cBhvr>
                                        <p:cTn id="15" dur="500" fill="hold"/>
                                        <p:tgtEl>
                                          <p:spTgt spid="2">
                                            <p:txEl>
                                              <p:pRg st="2" end="2"/>
                                            </p:txEl>
                                          </p:spTgt>
                                        </p:tgtEl>
                                        <p:attrNameLst>
                                          <p:attrName>ppt_h</p:attrName>
                                        </p:attrNameLst>
                                      </p:cBhvr>
                                      <p:tavLst>
                                        <p:tav tm="0">
                                          <p:val>
                                            <p:fltVal val="0"/>
                                          </p:val>
                                        </p:tav>
                                        <p:tav tm="100000">
                                          <p:val>
                                            <p:strVal val="#ppt_h"/>
                                          </p:val>
                                        </p:tav>
                                      </p:tavLst>
                                    </p:anim>
                                    <p:animEffect transition="in" filter="fade">
                                      <p:cBhvr>
                                        <p:cTn id="16" dur="500"/>
                                        <p:tgtEl>
                                          <p:spTgt spid="2">
                                            <p:txEl>
                                              <p:pRg st="2" end="2"/>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2">
                                            <p:txEl>
                                              <p:pRg st="3" end="3"/>
                                            </p:txEl>
                                          </p:spTgt>
                                        </p:tgtEl>
                                        <p:attrNameLst>
                                          <p:attrName>style.visibility</p:attrName>
                                        </p:attrNameLst>
                                      </p:cBhvr>
                                      <p:to>
                                        <p:strVal val="visible"/>
                                      </p:to>
                                    </p:set>
                                    <p:anim calcmode="lin" valueType="num">
                                      <p:cBhvr>
                                        <p:cTn id="21" dur="500" fill="hold"/>
                                        <p:tgtEl>
                                          <p:spTgt spid="2">
                                            <p:txEl>
                                              <p:pRg st="3" end="3"/>
                                            </p:txEl>
                                          </p:spTgt>
                                        </p:tgtEl>
                                        <p:attrNameLst>
                                          <p:attrName>ppt_w</p:attrName>
                                        </p:attrNameLst>
                                      </p:cBhvr>
                                      <p:tavLst>
                                        <p:tav tm="0">
                                          <p:val>
                                            <p:fltVal val="0"/>
                                          </p:val>
                                        </p:tav>
                                        <p:tav tm="100000">
                                          <p:val>
                                            <p:strVal val="#ppt_w"/>
                                          </p:val>
                                        </p:tav>
                                      </p:tavLst>
                                    </p:anim>
                                    <p:anim calcmode="lin" valueType="num">
                                      <p:cBhvr>
                                        <p:cTn id="22" dur="500" fill="hold"/>
                                        <p:tgtEl>
                                          <p:spTgt spid="2">
                                            <p:txEl>
                                              <p:pRg st="3" end="3"/>
                                            </p:txEl>
                                          </p:spTgt>
                                        </p:tgtEl>
                                        <p:attrNameLst>
                                          <p:attrName>ppt_h</p:attrName>
                                        </p:attrNameLst>
                                      </p:cBhvr>
                                      <p:tavLst>
                                        <p:tav tm="0">
                                          <p:val>
                                            <p:fltVal val="0"/>
                                          </p:val>
                                        </p:tav>
                                        <p:tav tm="100000">
                                          <p:val>
                                            <p:strVal val="#ppt_h"/>
                                          </p:val>
                                        </p:tav>
                                      </p:tavLst>
                                    </p:anim>
                                    <p:animEffect transition="in" filter="fade">
                                      <p:cBhvr>
                                        <p:cTn id="23" dur="500"/>
                                        <p:tgtEl>
                                          <p:spTgt spid="2">
                                            <p:txEl>
                                              <p:pRg st="3" end="3"/>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nodeType="clickEffect">
                                  <p:stCondLst>
                                    <p:cond delay="0"/>
                                  </p:stCondLst>
                                  <p:childTnLst>
                                    <p:set>
                                      <p:cBhvr>
                                        <p:cTn id="27" dur="1" fill="hold">
                                          <p:stCondLst>
                                            <p:cond delay="0"/>
                                          </p:stCondLst>
                                        </p:cTn>
                                        <p:tgtEl>
                                          <p:spTgt spid="2">
                                            <p:txEl>
                                              <p:pRg st="4" end="4"/>
                                            </p:txEl>
                                          </p:spTgt>
                                        </p:tgtEl>
                                        <p:attrNameLst>
                                          <p:attrName>style.visibility</p:attrName>
                                        </p:attrNameLst>
                                      </p:cBhvr>
                                      <p:to>
                                        <p:strVal val="visible"/>
                                      </p:to>
                                    </p:set>
                                    <p:anim calcmode="lin" valueType="num">
                                      <p:cBhvr>
                                        <p:cTn id="28" dur="500" fill="hold"/>
                                        <p:tgtEl>
                                          <p:spTgt spid="2">
                                            <p:txEl>
                                              <p:pRg st="4" end="4"/>
                                            </p:txEl>
                                          </p:spTgt>
                                        </p:tgtEl>
                                        <p:attrNameLst>
                                          <p:attrName>ppt_w</p:attrName>
                                        </p:attrNameLst>
                                      </p:cBhvr>
                                      <p:tavLst>
                                        <p:tav tm="0">
                                          <p:val>
                                            <p:fltVal val="0"/>
                                          </p:val>
                                        </p:tav>
                                        <p:tav tm="100000">
                                          <p:val>
                                            <p:strVal val="#ppt_w"/>
                                          </p:val>
                                        </p:tav>
                                      </p:tavLst>
                                    </p:anim>
                                    <p:anim calcmode="lin" valueType="num">
                                      <p:cBhvr>
                                        <p:cTn id="29" dur="500" fill="hold"/>
                                        <p:tgtEl>
                                          <p:spTgt spid="2">
                                            <p:txEl>
                                              <p:pRg st="4" end="4"/>
                                            </p:txEl>
                                          </p:spTgt>
                                        </p:tgtEl>
                                        <p:attrNameLst>
                                          <p:attrName>ppt_h</p:attrName>
                                        </p:attrNameLst>
                                      </p:cBhvr>
                                      <p:tavLst>
                                        <p:tav tm="0">
                                          <p:val>
                                            <p:fltVal val="0"/>
                                          </p:val>
                                        </p:tav>
                                        <p:tav tm="100000">
                                          <p:val>
                                            <p:strVal val="#ppt_h"/>
                                          </p:val>
                                        </p:tav>
                                      </p:tavLst>
                                    </p:anim>
                                    <p:animEffect transition="in" filter="fade">
                                      <p:cBhvr>
                                        <p:cTn id="30" dur="500"/>
                                        <p:tgtEl>
                                          <p:spTgt spid="2">
                                            <p:txEl>
                                              <p:pRg st="4" end="4"/>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53" presetClass="entr" presetSubtype="16" fill="hold" nodeType="clickEffect">
                                  <p:stCondLst>
                                    <p:cond delay="0"/>
                                  </p:stCondLst>
                                  <p:childTnLst>
                                    <p:set>
                                      <p:cBhvr>
                                        <p:cTn id="34" dur="1" fill="hold">
                                          <p:stCondLst>
                                            <p:cond delay="0"/>
                                          </p:stCondLst>
                                        </p:cTn>
                                        <p:tgtEl>
                                          <p:spTgt spid="2">
                                            <p:txEl>
                                              <p:pRg st="5" end="5"/>
                                            </p:txEl>
                                          </p:spTgt>
                                        </p:tgtEl>
                                        <p:attrNameLst>
                                          <p:attrName>style.visibility</p:attrName>
                                        </p:attrNameLst>
                                      </p:cBhvr>
                                      <p:to>
                                        <p:strVal val="visible"/>
                                      </p:to>
                                    </p:set>
                                    <p:anim calcmode="lin" valueType="num">
                                      <p:cBhvr>
                                        <p:cTn id="35" dur="500" fill="hold"/>
                                        <p:tgtEl>
                                          <p:spTgt spid="2">
                                            <p:txEl>
                                              <p:pRg st="5" end="5"/>
                                            </p:txEl>
                                          </p:spTgt>
                                        </p:tgtEl>
                                        <p:attrNameLst>
                                          <p:attrName>ppt_w</p:attrName>
                                        </p:attrNameLst>
                                      </p:cBhvr>
                                      <p:tavLst>
                                        <p:tav tm="0">
                                          <p:val>
                                            <p:fltVal val="0"/>
                                          </p:val>
                                        </p:tav>
                                        <p:tav tm="100000">
                                          <p:val>
                                            <p:strVal val="#ppt_w"/>
                                          </p:val>
                                        </p:tav>
                                      </p:tavLst>
                                    </p:anim>
                                    <p:anim calcmode="lin" valueType="num">
                                      <p:cBhvr>
                                        <p:cTn id="36" dur="500" fill="hold"/>
                                        <p:tgtEl>
                                          <p:spTgt spid="2">
                                            <p:txEl>
                                              <p:pRg st="5" end="5"/>
                                            </p:txEl>
                                          </p:spTgt>
                                        </p:tgtEl>
                                        <p:attrNameLst>
                                          <p:attrName>ppt_h</p:attrName>
                                        </p:attrNameLst>
                                      </p:cBhvr>
                                      <p:tavLst>
                                        <p:tav tm="0">
                                          <p:val>
                                            <p:fltVal val="0"/>
                                          </p:val>
                                        </p:tav>
                                        <p:tav tm="100000">
                                          <p:val>
                                            <p:strVal val="#ppt_h"/>
                                          </p:val>
                                        </p:tav>
                                      </p:tavLst>
                                    </p:anim>
                                    <p:animEffect transition="in" filter="fade">
                                      <p:cBhvr>
                                        <p:cTn id="37" dur="500"/>
                                        <p:tgtEl>
                                          <p:spTgt spid="2">
                                            <p:txEl>
                                              <p:pRg st="5" end="5"/>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53" presetClass="entr" presetSubtype="16" fill="hold" nodeType="clickEffect">
                                  <p:stCondLst>
                                    <p:cond delay="0"/>
                                  </p:stCondLst>
                                  <p:childTnLst>
                                    <p:set>
                                      <p:cBhvr>
                                        <p:cTn id="41" dur="1" fill="hold">
                                          <p:stCondLst>
                                            <p:cond delay="0"/>
                                          </p:stCondLst>
                                        </p:cTn>
                                        <p:tgtEl>
                                          <p:spTgt spid="2">
                                            <p:txEl>
                                              <p:pRg st="6" end="6"/>
                                            </p:txEl>
                                          </p:spTgt>
                                        </p:tgtEl>
                                        <p:attrNameLst>
                                          <p:attrName>style.visibility</p:attrName>
                                        </p:attrNameLst>
                                      </p:cBhvr>
                                      <p:to>
                                        <p:strVal val="visible"/>
                                      </p:to>
                                    </p:set>
                                    <p:anim calcmode="lin" valueType="num">
                                      <p:cBhvr>
                                        <p:cTn id="42" dur="500" fill="hold"/>
                                        <p:tgtEl>
                                          <p:spTgt spid="2">
                                            <p:txEl>
                                              <p:pRg st="6" end="6"/>
                                            </p:txEl>
                                          </p:spTgt>
                                        </p:tgtEl>
                                        <p:attrNameLst>
                                          <p:attrName>ppt_w</p:attrName>
                                        </p:attrNameLst>
                                      </p:cBhvr>
                                      <p:tavLst>
                                        <p:tav tm="0">
                                          <p:val>
                                            <p:fltVal val="0"/>
                                          </p:val>
                                        </p:tav>
                                        <p:tav tm="100000">
                                          <p:val>
                                            <p:strVal val="#ppt_w"/>
                                          </p:val>
                                        </p:tav>
                                      </p:tavLst>
                                    </p:anim>
                                    <p:anim calcmode="lin" valueType="num">
                                      <p:cBhvr>
                                        <p:cTn id="43" dur="500" fill="hold"/>
                                        <p:tgtEl>
                                          <p:spTgt spid="2">
                                            <p:txEl>
                                              <p:pRg st="6" end="6"/>
                                            </p:txEl>
                                          </p:spTgt>
                                        </p:tgtEl>
                                        <p:attrNameLst>
                                          <p:attrName>ppt_h</p:attrName>
                                        </p:attrNameLst>
                                      </p:cBhvr>
                                      <p:tavLst>
                                        <p:tav tm="0">
                                          <p:val>
                                            <p:fltVal val="0"/>
                                          </p:val>
                                        </p:tav>
                                        <p:tav tm="100000">
                                          <p:val>
                                            <p:strVal val="#ppt_h"/>
                                          </p:val>
                                        </p:tav>
                                      </p:tavLst>
                                    </p:anim>
                                    <p:animEffect transition="in" filter="fade">
                                      <p:cBhvr>
                                        <p:cTn id="44" dur="500"/>
                                        <p:tgtEl>
                                          <p:spTgt spid="2">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883D7C"/>
            </a:gs>
            <a:gs pos="71000">
              <a:srgbClr val="2E2344"/>
            </a:gs>
            <a:gs pos="100000">
              <a:srgbClr val="2C0F24"/>
            </a:gs>
          </a:gsLst>
          <a:path path="circle">
            <a:fillToRect l="50000" t="50000" r="50000" b="50000"/>
          </a:path>
          <a:tileRect/>
        </a:gradFill>
        <a:effectLst/>
      </p:bgPr>
    </p:bg>
    <p:spTree>
      <p:nvGrpSpPr>
        <p:cNvPr id="1" name="">
          <a:extLst>
            <a:ext uri="{FF2B5EF4-FFF2-40B4-BE49-F238E27FC236}">
              <a16:creationId xmlns:a16="http://schemas.microsoft.com/office/drawing/2014/main" id="{ABBBDA40-6B22-2EEB-BEC1-CCF8C6DB8CBA}"/>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B8061E74-CE31-837E-6EC1-DA83A955F1C6}"/>
              </a:ext>
            </a:extLst>
          </p:cNvPr>
          <p:cNvSpPr>
            <a:spLocks noGrp="1"/>
          </p:cNvSpPr>
          <p:nvPr>
            <p:ph type="title"/>
          </p:nvPr>
        </p:nvSpPr>
        <p:spPr>
          <a:xfrm>
            <a:off x="0" y="0"/>
            <a:ext cx="12192000" cy="866503"/>
          </a:xfrm>
        </p:spPr>
        <p:txBody>
          <a:bodyPr>
            <a:noAutofit/>
          </a:bodyPr>
          <a:lstStyle/>
          <a:p>
            <a:pPr algn="ctr"/>
            <a:r>
              <a:rPr lang="en-US" b="1" dirty="0">
                <a:solidFill>
                  <a:srgbClr val="F5F5F5"/>
                </a:solidFill>
                <a:effectLst>
                  <a:outerShdw blurRad="38100" dist="38100" dir="2700000" algn="ctr" rotWithShape="0">
                    <a:schemeClr val="tx1"/>
                  </a:outerShdw>
                </a:effectLst>
                <a:ea typeface="Tahoma" panose="020B0604030504040204" pitchFamily="34" charset="0"/>
                <a:cs typeface="Tahoma" panose="020B0604030504040204" pitchFamily="34" charset="0"/>
              </a:rPr>
              <a:t>Parable of the Wise and Foolish Virgins (25:1-13)</a:t>
            </a:r>
          </a:p>
        </p:txBody>
      </p:sp>
      <p:sp>
        <p:nvSpPr>
          <p:cNvPr id="5" name="Content Placeholder 4">
            <a:extLst>
              <a:ext uri="{FF2B5EF4-FFF2-40B4-BE49-F238E27FC236}">
                <a16:creationId xmlns:a16="http://schemas.microsoft.com/office/drawing/2014/main" id="{5B484F97-A170-0756-3615-79C0D400934D}"/>
              </a:ext>
            </a:extLst>
          </p:cNvPr>
          <p:cNvSpPr>
            <a:spLocks noGrp="1"/>
          </p:cNvSpPr>
          <p:nvPr>
            <p:ph idx="1"/>
          </p:nvPr>
        </p:nvSpPr>
        <p:spPr>
          <a:xfrm>
            <a:off x="336336" y="757646"/>
            <a:ext cx="11610109" cy="6100354"/>
          </a:xfrm>
        </p:spPr>
        <p:txBody>
          <a:bodyPr>
            <a:normAutofit fontScale="92500" lnSpcReduction="20000"/>
          </a:bodyPr>
          <a:lstStyle/>
          <a:p>
            <a:pPr marL="0" indent="0">
              <a:buNone/>
            </a:pPr>
            <a:r>
              <a:rPr lang="en-US" sz="3600" i="1" baseline="30000" dirty="0">
                <a:solidFill>
                  <a:srgbClr val="F5F5F5"/>
                </a:solidFill>
                <a:effectLst>
                  <a:outerShdw blurRad="38100" dist="38100" dir="2700000" algn="ctr" rotWithShape="0">
                    <a:schemeClr val="tx1"/>
                  </a:outerShdw>
                </a:effectLst>
                <a:latin typeface="Cambria" panose="02040503050406030204" pitchFamily="18" charset="0"/>
                <a:ea typeface="Cambria" panose="02040503050406030204" pitchFamily="18" charset="0"/>
              </a:rPr>
              <a:t>25:1</a:t>
            </a:r>
            <a:r>
              <a:rPr lang="en-US" sz="3600" i="1" dirty="0">
                <a:solidFill>
                  <a:srgbClr val="99FFFF"/>
                </a:solidFill>
                <a:effectLst>
                  <a:outerShdw blurRad="38100" dist="38100" dir="2700000" algn="ctr" rotWithShape="0">
                    <a:schemeClr val="tx1"/>
                  </a:outerShdw>
                </a:effectLst>
                <a:latin typeface="Cambria" panose="02040503050406030204" pitchFamily="18" charset="0"/>
                <a:ea typeface="Cambria" panose="02040503050406030204" pitchFamily="18" charset="0"/>
              </a:rPr>
              <a:t> "Then the kingdom of heaven will be like ten virgins who took their lamps and went to meet the bridegroom. </a:t>
            </a:r>
            <a:r>
              <a:rPr lang="en-US" sz="3600" i="1" baseline="30000" dirty="0">
                <a:solidFill>
                  <a:srgbClr val="F5F5F5"/>
                </a:solidFill>
                <a:effectLst>
                  <a:outerShdw blurRad="38100" dist="38100" dir="2700000" algn="ctr" rotWithShape="0">
                    <a:schemeClr val="tx1"/>
                  </a:outerShdw>
                </a:effectLst>
                <a:latin typeface="Cambria" panose="02040503050406030204" pitchFamily="18" charset="0"/>
                <a:ea typeface="Cambria" panose="02040503050406030204" pitchFamily="18" charset="0"/>
              </a:rPr>
              <a:t>2</a:t>
            </a:r>
            <a:r>
              <a:rPr lang="en-US" sz="3600" i="1" dirty="0">
                <a:solidFill>
                  <a:srgbClr val="99FFFF"/>
                </a:solidFill>
                <a:effectLst>
                  <a:outerShdw blurRad="38100" dist="38100" dir="2700000" algn="ctr" rotWithShape="0">
                    <a:schemeClr val="tx1"/>
                  </a:outerShdw>
                </a:effectLst>
                <a:latin typeface="Cambria" panose="02040503050406030204" pitchFamily="18" charset="0"/>
                <a:ea typeface="Cambria" panose="02040503050406030204" pitchFamily="18" charset="0"/>
              </a:rPr>
              <a:t> Five of them were foolish, and five were wise. </a:t>
            </a:r>
            <a:r>
              <a:rPr lang="en-US" sz="3600" i="1" baseline="30000" dirty="0">
                <a:solidFill>
                  <a:srgbClr val="F5F5F5"/>
                </a:solidFill>
                <a:effectLst>
                  <a:outerShdw blurRad="38100" dist="38100" dir="2700000" algn="ctr" rotWithShape="0">
                    <a:schemeClr val="tx1"/>
                  </a:outerShdw>
                </a:effectLst>
                <a:latin typeface="Cambria" panose="02040503050406030204" pitchFamily="18" charset="0"/>
                <a:ea typeface="Cambria" panose="02040503050406030204" pitchFamily="18" charset="0"/>
              </a:rPr>
              <a:t>3</a:t>
            </a:r>
            <a:r>
              <a:rPr lang="en-US" sz="3600" i="1" dirty="0">
                <a:solidFill>
                  <a:srgbClr val="99FFFF"/>
                </a:solidFill>
                <a:effectLst>
                  <a:outerShdw blurRad="38100" dist="38100" dir="2700000" algn="ctr" rotWithShape="0">
                    <a:schemeClr val="tx1"/>
                  </a:outerShdw>
                </a:effectLst>
                <a:latin typeface="Cambria" panose="02040503050406030204" pitchFamily="18" charset="0"/>
                <a:ea typeface="Cambria" panose="02040503050406030204" pitchFamily="18" charset="0"/>
              </a:rPr>
              <a:t> For when the foolish took their lamps, they took no oil with them, </a:t>
            </a:r>
            <a:r>
              <a:rPr lang="en-US" sz="3600" i="1" baseline="30000" dirty="0">
                <a:solidFill>
                  <a:srgbClr val="F5F5F5"/>
                </a:solidFill>
                <a:effectLst>
                  <a:outerShdw blurRad="38100" dist="38100" dir="2700000" algn="ctr" rotWithShape="0">
                    <a:schemeClr val="tx1"/>
                  </a:outerShdw>
                </a:effectLst>
                <a:latin typeface="Cambria" panose="02040503050406030204" pitchFamily="18" charset="0"/>
                <a:ea typeface="Cambria" panose="02040503050406030204" pitchFamily="18" charset="0"/>
              </a:rPr>
              <a:t>4</a:t>
            </a:r>
            <a:r>
              <a:rPr lang="en-US" sz="3600" i="1" dirty="0">
                <a:solidFill>
                  <a:srgbClr val="99FFFF"/>
                </a:solidFill>
                <a:effectLst>
                  <a:outerShdw blurRad="38100" dist="38100" dir="2700000" algn="ctr" rotWithShape="0">
                    <a:schemeClr val="tx1"/>
                  </a:outerShdw>
                </a:effectLst>
                <a:latin typeface="Cambria" panose="02040503050406030204" pitchFamily="18" charset="0"/>
                <a:ea typeface="Cambria" panose="02040503050406030204" pitchFamily="18" charset="0"/>
              </a:rPr>
              <a:t> but the wise took flasks of oil with their lamps. </a:t>
            </a:r>
            <a:r>
              <a:rPr lang="en-US" sz="3600" i="1" baseline="30000" dirty="0">
                <a:solidFill>
                  <a:srgbClr val="F5F5F5"/>
                </a:solidFill>
                <a:effectLst>
                  <a:outerShdw blurRad="38100" dist="38100" dir="2700000" algn="ctr" rotWithShape="0">
                    <a:schemeClr val="tx1"/>
                  </a:outerShdw>
                </a:effectLst>
                <a:latin typeface="Cambria" panose="02040503050406030204" pitchFamily="18" charset="0"/>
                <a:ea typeface="Cambria" panose="02040503050406030204" pitchFamily="18" charset="0"/>
              </a:rPr>
              <a:t>5</a:t>
            </a:r>
            <a:r>
              <a:rPr lang="en-US" sz="3600" i="1" dirty="0">
                <a:solidFill>
                  <a:srgbClr val="99FFFF"/>
                </a:solidFill>
                <a:effectLst>
                  <a:outerShdw blurRad="38100" dist="38100" dir="2700000" algn="ctr" rotWithShape="0">
                    <a:schemeClr val="tx1"/>
                  </a:outerShdw>
                </a:effectLst>
                <a:latin typeface="Cambria" panose="02040503050406030204" pitchFamily="18" charset="0"/>
                <a:ea typeface="Cambria" panose="02040503050406030204" pitchFamily="18" charset="0"/>
              </a:rPr>
              <a:t> As the bridegroom was delayed, they all became drowsy and slept. </a:t>
            </a:r>
            <a:r>
              <a:rPr lang="en-US" sz="3600" i="1" baseline="30000" dirty="0">
                <a:solidFill>
                  <a:srgbClr val="F5F5F5"/>
                </a:solidFill>
                <a:effectLst>
                  <a:outerShdw blurRad="38100" dist="38100" dir="2700000" algn="ctr" rotWithShape="0">
                    <a:schemeClr val="tx1"/>
                  </a:outerShdw>
                </a:effectLst>
                <a:latin typeface="Cambria" panose="02040503050406030204" pitchFamily="18" charset="0"/>
                <a:ea typeface="Cambria" panose="02040503050406030204" pitchFamily="18" charset="0"/>
              </a:rPr>
              <a:t>6</a:t>
            </a:r>
            <a:r>
              <a:rPr lang="en-US" sz="3600" i="1" dirty="0">
                <a:solidFill>
                  <a:srgbClr val="99FFFF"/>
                </a:solidFill>
                <a:effectLst>
                  <a:outerShdw blurRad="38100" dist="38100" dir="2700000" algn="ctr" rotWithShape="0">
                    <a:schemeClr val="tx1"/>
                  </a:outerShdw>
                </a:effectLst>
                <a:latin typeface="Cambria" panose="02040503050406030204" pitchFamily="18" charset="0"/>
                <a:ea typeface="Cambria" panose="02040503050406030204" pitchFamily="18" charset="0"/>
              </a:rPr>
              <a:t> But at midnight there was a cry, ‘Here is the bridegroom! Come out to meet him.’ </a:t>
            </a:r>
            <a:r>
              <a:rPr lang="en-US" sz="3600" i="1" baseline="30000" dirty="0">
                <a:solidFill>
                  <a:srgbClr val="F5F5F5"/>
                </a:solidFill>
                <a:effectLst>
                  <a:outerShdw blurRad="38100" dist="38100" dir="2700000" algn="ctr" rotWithShape="0">
                    <a:schemeClr val="tx1"/>
                  </a:outerShdw>
                </a:effectLst>
                <a:latin typeface="Cambria" panose="02040503050406030204" pitchFamily="18" charset="0"/>
                <a:ea typeface="Cambria" panose="02040503050406030204" pitchFamily="18" charset="0"/>
              </a:rPr>
              <a:t>7</a:t>
            </a:r>
            <a:r>
              <a:rPr lang="en-US" sz="3600" i="1" dirty="0">
                <a:solidFill>
                  <a:srgbClr val="99FFFF"/>
                </a:solidFill>
                <a:effectLst>
                  <a:outerShdw blurRad="38100" dist="38100" dir="2700000" algn="ctr" rotWithShape="0">
                    <a:schemeClr val="tx1"/>
                  </a:outerShdw>
                </a:effectLst>
                <a:latin typeface="Cambria" panose="02040503050406030204" pitchFamily="18" charset="0"/>
                <a:ea typeface="Cambria" panose="02040503050406030204" pitchFamily="18" charset="0"/>
              </a:rPr>
              <a:t> Then all those virgins rose and trimmed their lamps. </a:t>
            </a:r>
            <a:r>
              <a:rPr lang="en-US" sz="3600" i="1" baseline="30000" dirty="0">
                <a:solidFill>
                  <a:srgbClr val="F5F5F5"/>
                </a:solidFill>
                <a:effectLst>
                  <a:outerShdw blurRad="38100" dist="38100" dir="2700000" algn="ctr" rotWithShape="0">
                    <a:schemeClr val="tx1"/>
                  </a:outerShdw>
                </a:effectLst>
                <a:latin typeface="Cambria" panose="02040503050406030204" pitchFamily="18" charset="0"/>
                <a:ea typeface="Cambria" panose="02040503050406030204" pitchFamily="18" charset="0"/>
              </a:rPr>
              <a:t>8</a:t>
            </a:r>
            <a:r>
              <a:rPr lang="en-US" sz="3600" i="1" dirty="0">
                <a:solidFill>
                  <a:srgbClr val="99FFFF"/>
                </a:solidFill>
                <a:effectLst>
                  <a:outerShdw blurRad="38100" dist="38100" dir="2700000" algn="ctr" rotWithShape="0">
                    <a:schemeClr val="tx1"/>
                  </a:outerShdw>
                </a:effectLst>
                <a:latin typeface="Cambria" panose="02040503050406030204" pitchFamily="18" charset="0"/>
                <a:ea typeface="Cambria" panose="02040503050406030204" pitchFamily="18" charset="0"/>
              </a:rPr>
              <a:t> And the foolish said to the wise, ‘Give us some of your oil, for our lamps are going out.’</a:t>
            </a:r>
            <a:r>
              <a:rPr lang="en-US" sz="3600" i="1" baseline="30000" dirty="0">
                <a:solidFill>
                  <a:srgbClr val="F5F5F5"/>
                </a:solidFill>
                <a:effectLst>
                  <a:outerShdw blurRad="38100" dist="38100" dir="2700000" algn="ctr" rotWithShape="0">
                    <a:schemeClr val="tx1"/>
                  </a:outerShdw>
                </a:effectLst>
                <a:latin typeface="Cambria" panose="02040503050406030204" pitchFamily="18" charset="0"/>
                <a:ea typeface="Cambria" panose="02040503050406030204" pitchFamily="18" charset="0"/>
              </a:rPr>
              <a:t> 9 </a:t>
            </a:r>
            <a:r>
              <a:rPr lang="en-US" sz="3600" i="1" dirty="0">
                <a:solidFill>
                  <a:srgbClr val="99FFFF"/>
                </a:solidFill>
                <a:effectLst>
                  <a:outerShdw blurRad="38100" dist="38100" dir="2700000" algn="ctr" rotWithShape="0">
                    <a:schemeClr val="tx1"/>
                  </a:outerShdw>
                </a:effectLst>
                <a:latin typeface="Cambria" panose="02040503050406030204" pitchFamily="18" charset="0"/>
                <a:ea typeface="Cambria" panose="02040503050406030204" pitchFamily="18" charset="0"/>
              </a:rPr>
              <a:t>But the wise answered, saying, ‘Since there will not be enough for us and for you, go rather to the dealers and buy for yourselves.’ </a:t>
            </a:r>
            <a:r>
              <a:rPr lang="en-US" sz="3600" i="1" baseline="30000" dirty="0">
                <a:solidFill>
                  <a:srgbClr val="F5F5F5"/>
                </a:solidFill>
                <a:effectLst>
                  <a:outerShdw blurRad="38100" dist="38100" dir="2700000" algn="ctr" rotWithShape="0">
                    <a:schemeClr val="tx1"/>
                  </a:outerShdw>
                </a:effectLst>
                <a:latin typeface="Cambria" panose="02040503050406030204" pitchFamily="18" charset="0"/>
                <a:ea typeface="Cambria" panose="02040503050406030204" pitchFamily="18" charset="0"/>
              </a:rPr>
              <a:t>10</a:t>
            </a:r>
            <a:r>
              <a:rPr lang="en-US" sz="3600" i="1" dirty="0">
                <a:solidFill>
                  <a:srgbClr val="99FFFF"/>
                </a:solidFill>
                <a:effectLst>
                  <a:outerShdw blurRad="38100" dist="38100" dir="2700000" algn="ctr" rotWithShape="0">
                    <a:schemeClr val="tx1"/>
                  </a:outerShdw>
                </a:effectLst>
                <a:latin typeface="Cambria" panose="02040503050406030204" pitchFamily="18" charset="0"/>
                <a:ea typeface="Cambria" panose="02040503050406030204" pitchFamily="18" charset="0"/>
              </a:rPr>
              <a:t> And while they were going to buy, the bridegroom came, and those who were ready went in with him to the marriage feast, and the door was shut. </a:t>
            </a:r>
            <a:r>
              <a:rPr lang="en-US" sz="3600" i="1" baseline="30000" dirty="0">
                <a:solidFill>
                  <a:srgbClr val="F5F5F5"/>
                </a:solidFill>
                <a:effectLst>
                  <a:outerShdw blurRad="38100" dist="38100" dir="2700000" algn="ctr" rotWithShape="0">
                    <a:schemeClr val="tx1"/>
                  </a:outerShdw>
                </a:effectLst>
                <a:latin typeface="Cambria" panose="02040503050406030204" pitchFamily="18" charset="0"/>
                <a:ea typeface="Cambria" panose="02040503050406030204" pitchFamily="18" charset="0"/>
              </a:rPr>
              <a:t>11</a:t>
            </a:r>
            <a:r>
              <a:rPr lang="en-US" sz="3600" i="1" dirty="0">
                <a:solidFill>
                  <a:srgbClr val="99FFFF"/>
                </a:solidFill>
                <a:effectLst>
                  <a:outerShdw blurRad="38100" dist="38100" dir="2700000" algn="ctr" rotWithShape="0">
                    <a:schemeClr val="tx1"/>
                  </a:outerShdw>
                </a:effectLst>
                <a:latin typeface="Cambria" panose="02040503050406030204" pitchFamily="18" charset="0"/>
                <a:ea typeface="Cambria" panose="02040503050406030204" pitchFamily="18" charset="0"/>
              </a:rPr>
              <a:t> Afterward the other virgins came also, saying, ‘Lord, lord, open to us.’ </a:t>
            </a:r>
            <a:r>
              <a:rPr lang="en-US" sz="3600" i="1" baseline="30000" dirty="0">
                <a:solidFill>
                  <a:srgbClr val="F5F5F5"/>
                </a:solidFill>
                <a:effectLst>
                  <a:outerShdw blurRad="38100" dist="38100" dir="2700000" algn="ctr" rotWithShape="0">
                    <a:schemeClr val="tx1"/>
                  </a:outerShdw>
                </a:effectLst>
                <a:latin typeface="Cambria" panose="02040503050406030204" pitchFamily="18" charset="0"/>
                <a:ea typeface="Cambria" panose="02040503050406030204" pitchFamily="18" charset="0"/>
              </a:rPr>
              <a:t>12</a:t>
            </a:r>
            <a:r>
              <a:rPr lang="en-US" sz="3600" i="1" dirty="0">
                <a:solidFill>
                  <a:srgbClr val="99FFFF"/>
                </a:solidFill>
                <a:effectLst>
                  <a:outerShdw blurRad="38100" dist="38100" dir="2700000" algn="ctr" rotWithShape="0">
                    <a:schemeClr val="tx1"/>
                  </a:outerShdw>
                </a:effectLst>
                <a:latin typeface="Cambria" panose="02040503050406030204" pitchFamily="18" charset="0"/>
                <a:ea typeface="Cambria" panose="02040503050406030204" pitchFamily="18" charset="0"/>
              </a:rPr>
              <a:t> But he answered, ‘Truly, I say to you, I do not know you.’ </a:t>
            </a:r>
            <a:r>
              <a:rPr lang="en-US" sz="3600" i="1" baseline="30000" dirty="0">
                <a:solidFill>
                  <a:srgbClr val="F5F5F5"/>
                </a:solidFill>
                <a:effectLst>
                  <a:outerShdw blurRad="38100" dist="38100" dir="2700000" algn="ctr" rotWithShape="0">
                    <a:schemeClr val="tx1"/>
                  </a:outerShdw>
                </a:effectLst>
                <a:latin typeface="Cambria" panose="02040503050406030204" pitchFamily="18" charset="0"/>
                <a:ea typeface="Cambria" panose="02040503050406030204" pitchFamily="18" charset="0"/>
              </a:rPr>
              <a:t>13</a:t>
            </a:r>
            <a:r>
              <a:rPr lang="en-US" sz="3600" i="1" dirty="0">
                <a:solidFill>
                  <a:srgbClr val="99FFFF"/>
                </a:solidFill>
                <a:effectLst>
                  <a:outerShdw blurRad="38100" dist="38100" dir="2700000" algn="ctr" rotWithShape="0">
                    <a:schemeClr val="tx1"/>
                  </a:outerShdw>
                </a:effectLst>
                <a:latin typeface="Cambria" panose="02040503050406030204" pitchFamily="18" charset="0"/>
                <a:ea typeface="Cambria" panose="02040503050406030204" pitchFamily="18" charset="0"/>
              </a:rPr>
              <a:t> Watch therefore, for you know neither the day nor the hour. </a:t>
            </a:r>
            <a:r>
              <a:rPr lang="en-US" sz="3600" dirty="0">
                <a:solidFill>
                  <a:srgbClr val="F5F5F5"/>
                </a:solidFill>
                <a:effectLst>
                  <a:outerShdw blurRad="38100" dist="38100" dir="2700000" algn="ctr" rotWithShape="0">
                    <a:schemeClr val="tx1"/>
                  </a:outerShdw>
                </a:effectLst>
                <a:latin typeface="Calibri" panose="020F0502020204030204" pitchFamily="34" charset="0"/>
                <a:ea typeface="Calibri" panose="020F0502020204030204" pitchFamily="34" charset="0"/>
                <a:cs typeface="Calibri" panose="020F0502020204030204" pitchFamily="34" charset="0"/>
              </a:rPr>
              <a:t>(ESV)</a:t>
            </a:r>
          </a:p>
        </p:txBody>
      </p:sp>
    </p:spTree>
    <p:extLst>
      <p:ext uri="{BB962C8B-B14F-4D97-AF65-F5344CB8AC3E}">
        <p14:creationId xmlns:p14="http://schemas.microsoft.com/office/powerpoint/2010/main" val="1276382695"/>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883D7C"/>
            </a:gs>
            <a:gs pos="71000">
              <a:srgbClr val="2E2344"/>
            </a:gs>
            <a:gs pos="100000">
              <a:srgbClr val="2C0F24"/>
            </a:gs>
          </a:gsLst>
          <a:path path="circle">
            <a:fillToRect l="50000" t="50000" r="50000" b="50000"/>
          </a:path>
          <a:tileRect/>
        </a:gradFill>
        <a:effectLst/>
      </p:bgPr>
    </p:bg>
    <p:spTree>
      <p:nvGrpSpPr>
        <p:cNvPr id="1" name="">
          <a:extLst>
            <a:ext uri="{FF2B5EF4-FFF2-40B4-BE49-F238E27FC236}">
              <a16:creationId xmlns:a16="http://schemas.microsoft.com/office/drawing/2014/main" id="{E2545311-0207-D348-1924-EFA95C0600FB}"/>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6BADBC91-9637-999A-8D21-8999E9B20E09}"/>
              </a:ext>
            </a:extLst>
          </p:cNvPr>
          <p:cNvSpPr>
            <a:spLocks noGrp="1"/>
          </p:cNvSpPr>
          <p:nvPr>
            <p:ph type="title"/>
          </p:nvPr>
        </p:nvSpPr>
        <p:spPr>
          <a:xfrm>
            <a:off x="0" y="1"/>
            <a:ext cx="12226954" cy="725648"/>
          </a:xfrm>
        </p:spPr>
        <p:txBody>
          <a:bodyPr>
            <a:noAutofit/>
          </a:bodyPr>
          <a:lstStyle/>
          <a:p>
            <a:pPr algn="ctr"/>
            <a:r>
              <a:rPr lang="en-US" b="1" dirty="0">
                <a:solidFill>
                  <a:srgbClr val="F5F5F5"/>
                </a:solidFill>
                <a:effectLst>
                  <a:outerShdw blurRad="38100" dist="38100" dir="2700000" algn="ctr" rotWithShape="0">
                    <a:schemeClr val="tx1"/>
                  </a:outerShdw>
                </a:effectLst>
                <a:ea typeface="Tahoma" panose="020B0604030504040204" pitchFamily="34" charset="0"/>
                <a:cs typeface="Tahoma" panose="020B0604030504040204" pitchFamily="34" charset="0"/>
              </a:rPr>
              <a:t>Parable of the Wise and Foolish Virgins (25:1-13)</a:t>
            </a:r>
            <a:endParaRPr lang="en-US" dirty="0">
              <a:solidFill>
                <a:srgbClr val="F5F5F5"/>
              </a:solidFill>
              <a:effectLst>
                <a:outerShdw blurRad="38100" dist="38100" dir="2700000" algn="tl" rotWithShape="0">
                  <a:prstClr val="black"/>
                </a:outerShdw>
              </a:effectLst>
              <a:latin typeface="+mn-lt"/>
            </a:endParaRPr>
          </a:p>
        </p:txBody>
      </p:sp>
      <p:sp>
        <p:nvSpPr>
          <p:cNvPr id="2" name="Content Placeholder 1">
            <a:extLst>
              <a:ext uri="{FF2B5EF4-FFF2-40B4-BE49-F238E27FC236}">
                <a16:creationId xmlns:a16="http://schemas.microsoft.com/office/drawing/2014/main" id="{1A0EC1A6-BFBB-151E-4188-93D2C8430F1F}"/>
              </a:ext>
            </a:extLst>
          </p:cNvPr>
          <p:cNvSpPr>
            <a:spLocks noGrp="1"/>
          </p:cNvSpPr>
          <p:nvPr>
            <p:ph idx="1"/>
          </p:nvPr>
        </p:nvSpPr>
        <p:spPr>
          <a:xfrm>
            <a:off x="370114" y="725649"/>
            <a:ext cx="11464835" cy="6199464"/>
          </a:xfrm>
        </p:spPr>
        <p:txBody>
          <a:bodyPr>
            <a:normAutofit fontScale="92500" lnSpcReduction="10000"/>
          </a:bodyPr>
          <a:lstStyle/>
          <a:p>
            <a:r>
              <a:rPr lang="en-US" sz="4000" dirty="0">
                <a:solidFill>
                  <a:srgbClr val="F5F5F5"/>
                </a:solidFill>
                <a:effectLst>
                  <a:outerShdw blurRad="38100" dist="38100" dir="2700000" algn="tl" rotWithShape="0">
                    <a:prstClr val="black"/>
                  </a:outerShdw>
                </a:effectLst>
              </a:rPr>
              <a:t>The parable of the ten virgins teaches that we must remain prepared for Christ’s return, even if He comes much later than expected. </a:t>
            </a:r>
          </a:p>
          <a:p>
            <a:r>
              <a:rPr lang="en-US" sz="4000" dirty="0">
                <a:solidFill>
                  <a:srgbClr val="F5F5F5"/>
                </a:solidFill>
                <a:effectLst>
                  <a:outerShdw blurRad="38100" dist="38100" dir="2700000" algn="tl" rotWithShape="0">
                    <a:prstClr val="black"/>
                  </a:outerShdw>
                </a:effectLst>
              </a:rPr>
              <a:t>The parable reflects weddings of that day in which a bridegroom might participate in ceremonies at the bride’s home and then at some later time lead a nighttime procession to the place of the wedding feast. </a:t>
            </a:r>
          </a:p>
          <a:p>
            <a:r>
              <a:rPr lang="en-US" sz="4000" dirty="0">
                <a:solidFill>
                  <a:srgbClr val="F5F5F5"/>
                </a:solidFill>
                <a:effectLst>
                  <a:outerShdw blurRad="38100" dist="38100" dir="2700000" algn="tl" rotWithShape="0">
                    <a:prstClr val="black"/>
                  </a:outerShdw>
                </a:effectLst>
              </a:rPr>
              <a:t>The “</a:t>
            </a:r>
            <a:r>
              <a:rPr lang="en-US" sz="4000" i="1" dirty="0">
                <a:solidFill>
                  <a:srgbClr val="99FFFF"/>
                </a:solidFill>
                <a:effectLst>
                  <a:outerShdw blurRad="38100" dist="38100" dir="2700000" algn="tl" rotWithShape="0">
                    <a:prstClr val="black"/>
                  </a:outerShdw>
                </a:effectLst>
                <a:latin typeface="Cambria" panose="02040503050406030204" pitchFamily="18" charset="0"/>
                <a:ea typeface="Cambria" panose="02040503050406030204" pitchFamily="18" charset="0"/>
              </a:rPr>
              <a:t>bridegroom</a:t>
            </a:r>
            <a:r>
              <a:rPr lang="en-US" sz="4000" dirty="0">
                <a:solidFill>
                  <a:srgbClr val="F5F5F5"/>
                </a:solidFill>
                <a:effectLst>
                  <a:outerShdw blurRad="38100" dist="38100" dir="2700000" algn="tl" rotWithShape="0">
                    <a:prstClr val="black"/>
                  </a:outerShdw>
                </a:effectLst>
              </a:rPr>
              <a:t>” here represents Jesus. </a:t>
            </a:r>
          </a:p>
          <a:p>
            <a:r>
              <a:rPr lang="en-US" sz="4000" dirty="0">
                <a:solidFill>
                  <a:srgbClr val="F5F5F5"/>
                </a:solidFill>
                <a:effectLst>
                  <a:outerShdw blurRad="38100" dist="38100" dir="2700000" algn="tl" rotWithShape="0">
                    <a:prstClr val="black"/>
                  </a:outerShdw>
                </a:effectLst>
              </a:rPr>
              <a:t>The Bridegroom’s arrival represents Christ’s glorious return at his Second Coming.</a:t>
            </a:r>
          </a:p>
          <a:p>
            <a:r>
              <a:rPr lang="en-US" sz="4000" dirty="0">
                <a:solidFill>
                  <a:srgbClr val="F5F5F5"/>
                </a:solidFill>
                <a:effectLst>
                  <a:outerShdw blurRad="38100" dist="38100" dir="2700000" algn="tl" rotWithShape="0">
                    <a:prstClr val="black"/>
                  </a:outerShdw>
                </a:effectLst>
              </a:rPr>
              <a:t>The ten virgins represent those who profess to belong to Christ. </a:t>
            </a:r>
          </a:p>
          <a:p>
            <a:endParaRPr lang="en-US" sz="4000" dirty="0">
              <a:solidFill>
                <a:srgbClr val="F5F5F5"/>
              </a:solidFill>
              <a:effectLst>
                <a:outerShdw blurRad="38100" dist="38100" dir="2700000" algn="tl" rotWithShape="0">
                  <a:prstClr val="black"/>
                </a:outerShdw>
              </a:effectLst>
            </a:endParaRPr>
          </a:p>
        </p:txBody>
      </p:sp>
    </p:spTree>
    <p:extLst>
      <p:ext uri="{BB962C8B-B14F-4D97-AF65-F5344CB8AC3E}">
        <p14:creationId xmlns:p14="http://schemas.microsoft.com/office/powerpoint/2010/main" val="1960751106"/>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anim calcmode="lin" valueType="num">
                                      <p:cBhvr>
                                        <p:cTn id="7" dur="500" fill="hold"/>
                                        <p:tgtEl>
                                          <p:spTgt spid="2">
                                            <p:txEl>
                                              <p:pRg st="1" end="1"/>
                                            </p:txEl>
                                          </p:spTgt>
                                        </p:tgtEl>
                                        <p:attrNameLst>
                                          <p:attrName>ppt_w</p:attrName>
                                        </p:attrNameLst>
                                      </p:cBhvr>
                                      <p:tavLst>
                                        <p:tav tm="0">
                                          <p:val>
                                            <p:fltVal val="0"/>
                                          </p:val>
                                        </p:tav>
                                        <p:tav tm="100000">
                                          <p:val>
                                            <p:strVal val="#ppt_w"/>
                                          </p:val>
                                        </p:tav>
                                      </p:tavLst>
                                    </p:anim>
                                    <p:anim calcmode="lin" valueType="num">
                                      <p:cBhvr>
                                        <p:cTn id="8" dur="500" fill="hold"/>
                                        <p:tgtEl>
                                          <p:spTgt spid="2">
                                            <p:txEl>
                                              <p:pRg st="1" end="1"/>
                                            </p:txEl>
                                          </p:spTgt>
                                        </p:tgtEl>
                                        <p:attrNameLst>
                                          <p:attrName>ppt_h</p:attrName>
                                        </p:attrNameLst>
                                      </p:cBhvr>
                                      <p:tavLst>
                                        <p:tav tm="0">
                                          <p:val>
                                            <p:fltVal val="0"/>
                                          </p:val>
                                        </p:tav>
                                        <p:tav tm="100000">
                                          <p:val>
                                            <p:strVal val="#ppt_h"/>
                                          </p:val>
                                        </p:tav>
                                      </p:tavLst>
                                    </p:anim>
                                    <p:animEffect transition="in" filter="fade">
                                      <p:cBhvr>
                                        <p:cTn id="9" dur="500"/>
                                        <p:tgtEl>
                                          <p:spTgt spid="2">
                                            <p:txEl>
                                              <p:pRg st="1" end="1"/>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2">
                                            <p:txEl>
                                              <p:pRg st="2" end="2"/>
                                            </p:txEl>
                                          </p:spTgt>
                                        </p:tgtEl>
                                        <p:attrNameLst>
                                          <p:attrName>style.visibility</p:attrName>
                                        </p:attrNameLst>
                                      </p:cBhvr>
                                      <p:to>
                                        <p:strVal val="visible"/>
                                      </p:to>
                                    </p:set>
                                    <p:anim calcmode="lin" valueType="num">
                                      <p:cBhvr>
                                        <p:cTn id="14" dur="500" fill="hold"/>
                                        <p:tgtEl>
                                          <p:spTgt spid="2">
                                            <p:txEl>
                                              <p:pRg st="2" end="2"/>
                                            </p:txEl>
                                          </p:spTgt>
                                        </p:tgtEl>
                                        <p:attrNameLst>
                                          <p:attrName>ppt_w</p:attrName>
                                        </p:attrNameLst>
                                      </p:cBhvr>
                                      <p:tavLst>
                                        <p:tav tm="0">
                                          <p:val>
                                            <p:fltVal val="0"/>
                                          </p:val>
                                        </p:tav>
                                        <p:tav tm="100000">
                                          <p:val>
                                            <p:strVal val="#ppt_w"/>
                                          </p:val>
                                        </p:tav>
                                      </p:tavLst>
                                    </p:anim>
                                    <p:anim calcmode="lin" valueType="num">
                                      <p:cBhvr>
                                        <p:cTn id="15" dur="500" fill="hold"/>
                                        <p:tgtEl>
                                          <p:spTgt spid="2">
                                            <p:txEl>
                                              <p:pRg st="2" end="2"/>
                                            </p:txEl>
                                          </p:spTgt>
                                        </p:tgtEl>
                                        <p:attrNameLst>
                                          <p:attrName>ppt_h</p:attrName>
                                        </p:attrNameLst>
                                      </p:cBhvr>
                                      <p:tavLst>
                                        <p:tav tm="0">
                                          <p:val>
                                            <p:fltVal val="0"/>
                                          </p:val>
                                        </p:tav>
                                        <p:tav tm="100000">
                                          <p:val>
                                            <p:strVal val="#ppt_h"/>
                                          </p:val>
                                        </p:tav>
                                      </p:tavLst>
                                    </p:anim>
                                    <p:animEffect transition="in" filter="fade">
                                      <p:cBhvr>
                                        <p:cTn id="16" dur="500"/>
                                        <p:tgtEl>
                                          <p:spTgt spid="2">
                                            <p:txEl>
                                              <p:pRg st="2" end="2"/>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2">
                                            <p:txEl>
                                              <p:pRg st="3" end="3"/>
                                            </p:txEl>
                                          </p:spTgt>
                                        </p:tgtEl>
                                        <p:attrNameLst>
                                          <p:attrName>style.visibility</p:attrName>
                                        </p:attrNameLst>
                                      </p:cBhvr>
                                      <p:to>
                                        <p:strVal val="visible"/>
                                      </p:to>
                                    </p:set>
                                    <p:anim calcmode="lin" valueType="num">
                                      <p:cBhvr>
                                        <p:cTn id="21" dur="500" fill="hold"/>
                                        <p:tgtEl>
                                          <p:spTgt spid="2">
                                            <p:txEl>
                                              <p:pRg st="3" end="3"/>
                                            </p:txEl>
                                          </p:spTgt>
                                        </p:tgtEl>
                                        <p:attrNameLst>
                                          <p:attrName>ppt_w</p:attrName>
                                        </p:attrNameLst>
                                      </p:cBhvr>
                                      <p:tavLst>
                                        <p:tav tm="0">
                                          <p:val>
                                            <p:fltVal val="0"/>
                                          </p:val>
                                        </p:tav>
                                        <p:tav tm="100000">
                                          <p:val>
                                            <p:strVal val="#ppt_w"/>
                                          </p:val>
                                        </p:tav>
                                      </p:tavLst>
                                    </p:anim>
                                    <p:anim calcmode="lin" valueType="num">
                                      <p:cBhvr>
                                        <p:cTn id="22" dur="500" fill="hold"/>
                                        <p:tgtEl>
                                          <p:spTgt spid="2">
                                            <p:txEl>
                                              <p:pRg st="3" end="3"/>
                                            </p:txEl>
                                          </p:spTgt>
                                        </p:tgtEl>
                                        <p:attrNameLst>
                                          <p:attrName>ppt_h</p:attrName>
                                        </p:attrNameLst>
                                      </p:cBhvr>
                                      <p:tavLst>
                                        <p:tav tm="0">
                                          <p:val>
                                            <p:fltVal val="0"/>
                                          </p:val>
                                        </p:tav>
                                        <p:tav tm="100000">
                                          <p:val>
                                            <p:strVal val="#ppt_h"/>
                                          </p:val>
                                        </p:tav>
                                      </p:tavLst>
                                    </p:anim>
                                    <p:animEffect transition="in" filter="fade">
                                      <p:cBhvr>
                                        <p:cTn id="23" dur="500"/>
                                        <p:tgtEl>
                                          <p:spTgt spid="2">
                                            <p:txEl>
                                              <p:pRg st="3" end="3"/>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nodeType="clickEffect">
                                  <p:stCondLst>
                                    <p:cond delay="0"/>
                                  </p:stCondLst>
                                  <p:childTnLst>
                                    <p:set>
                                      <p:cBhvr>
                                        <p:cTn id="27" dur="1" fill="hold">
                                          <p:stCondLst>
                                            <p:cond delay="0"/>
                                          </p:stCondLst>
                                        </p:cTn>
                                        <p:tgtEl>
                                          <p:spTgt spid="2">
                                            <p:txEl>
                                              <p:pRg st="4" end="4"/>
                                            </p:txEl>
                                          </p:spTgt>
                                        </p:tgtEl>
                                        <p:attrNameLst>
                                          <p:attrName>style.visibility</p:attrName>
                                        </p:attrNameLst>
                                      </p:cBhvr>
                                      <p:to>
                                        <p:strVal val="visible"/>
                                      </p:to>
                                    </p:set>
                                    <p:anim calcmode="lin" valueType="num">
                                      <p:cBhvr>
                                        <p:cTn id="28" dur="500" fill="hold"/>
                                        <p:tgtEl>
                                          <p:spTgt spid="2">
                                            <p:txEl>
                                              <p:pRg st="4" end="4"/>
                                            </p:txEl>
                                          </p:spTgt>
                                        </p:tgtEl>
                                        <p:attrNameLst>
                                          <p:attrName>ppt_w</p:attrName>
                                        </p:attrNameLst>
                                      </p:cBhvr>
                                      <p:tavLst>
                                        <p:tav tm="0">
                                          <p:val>
                                            <p:fltVal val="0"/>
                                          </p:val>
                                        </p:tav>
                                        <p:tav tm="100000">
                                          <p:val>
                                            <p:strVal val="#ppt_w"/>
                                          </p:val>
                                        </p:tav>
                                      </p:tavLst>
                                    </p:anim>
                                    <p:anim calcmode="lin" valueType="num">
                                      <p:cBhvr>
                                        <p:cTn id="29" dur="500" fill="hold"/>
                                        <p:tgtEl>
                                          <p:spTgt spid="2">
                                            <p:txEl>
                                              <p:pRg st="4" end="4"/>
                                            </p:txEl>
                                          </p:spTgt>
                                        </p:tgtEl>
                                        <p:attrNameLst>
                                          <p:attrName>ppt_h</p:attrName>
                                        </p:attrNameLst>
                                      </p:cBhvr>
                                      <p:tavLst>
                                        <p:tav tm="0">
                                          <p:val>
                                            <p:fltVal val="0"/>
                                          </p:val>
                                        </p:tav>
                                        <p:tav tm="100000">
                                          <p:val>
                                            <p:strVal val="#ppt_h"/>
                                          </p:val>
                                        </p:tav>
                                      </p:tavLst>
                                    </p:anim>
                                    <p:animEffect transition="in" filter="fade">
                                      <p:cBhvr>
                                        <p:cTn id="30" dur="500"/>
                                        <p:tgtEl>
                                          <p:spTgt spid="2">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883D7C"/>
            </a:gs>
            <a:gs pos="71000">
              <a:srgbClr val="2E2344"/>
            </a:gs>
            <a:gs pos="100000">
              <a:srgbClr val="2C0F24"/>
            </a:gs>
          </a:gsLst>
          <a:path path="circle">
            <a:fillToRect l="50000" t="50000" r="50000" b="50000"/>
          </a:path>
          <a:tileRect/>
        </a:gradFill>
        <a:effectLst/>
      </p:bgPr>
    </p:bg>
    <p:spTree>
      <p:nvGrpSpPr>
        <p:cNvPr id="1" name="">
          <a:extLst>
            <a:ext uri="{FF2B5EF4-FFF2-40B4-BE49-F238E27FC236}">
              <a16:creationId xmlns:a16="http://schemas.microsoft.com/office/drawing/2014/main" id="{D4224FA0-081D-C713-8BEA-46DB408480A1}"/>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4BE9A418-D64B-7E87-8BEC-979C435BB5E4}"/>
              </a:ext>
            </a:extLst>
          </p:cNvPr>
          <p:cNvSpPr>
            <a:spLocks noGrp="1"/>
          </p:cNvSpPr>
          <p:nvPr>
            <p:ph type="title"/>
          </p:nvPr>
        </p:nvSpPr>
        <p:spPr>
          <a:xfrm>
            <a:off x="0" y="1"/>
            <a:ext cx="12226954" cy="725648"/>
          </a:xfrm>
        </p:spPr>
        <p:txBody>
          <a:bodyPr>
            <a:noAutofit/>
          </a:bodyPr>
          <a:lstStyle/>
          <a:p>
            <a:pPr algn="ctr"/>
            <a:r>
              <a:rPr lang="en-US" b="1" dirty="0">
                <a:solidFill>
                  <a:srgbClr val="F5F5F5"/>
                </a:solidFill>
                <a:effectLst>
                  <a:outerShdw blurRad="38100" dist="38100" dir="2700000" algn="ctr" rotWithShape="0">
                    <a:schemeClr val="tx1"/>
                  </a:outerShdw>
                </a:effectLst>
                <a:ea typeface="Tahoma" panose="020B0604030504040204" pitchFamily="34" charset="0"/>
                <a:cs typeface="Tahoma" panose="020B0604030504040204" pitchFamily="34" charset="0"/>
              </a:rPr>
              <a:t>Parable of the Wise and Foolish Virgins (25:1-13)</a:t>
            </a:r>
            <a:endParaRPr lang="en-US" dirty="0">
              <a:solidFill>
                <a:srgbClr val="F5F5F5"/>
              </a:solidFill>
              <a:effectLst>
                <a:outerShdw blurRad="38100" dist="38100" dir="2700000" algn="tl" rotWithShape="0">
                  <a:prstClr val="black"/>
                </a:outerShdw>
              </a:effectLst>
              <a:latin typeface="+mn-lt"/>
            </a:endParaRPr>
          </a:p>
        </p:txBody>
      </p:sp>
      <p:sp>
        <p:nvSpPr>
          <p:cNvPr id="2" name="Content Placeholder 1">
            <a:extLst>
              <a:ext uri="{FF2B5EF4-FFF2-40B4-BE49-F238E27FC236}">
                <a16:creationId xmlns:a16="http://schemas.microsoft.com/office/drawing/2014/main" id="{B6165291-4919-8BD8-7E85-9264E4C7AFE0}"/>
              </a:ext>
            </a:extLst>
          </p:cNvPr>
          <p:cNvSpPr>
            <a:spLocks noGrp="1"/>
          </p:cNvSpPr>
          <p:nvPr>
            <p:ph idx="1"/>
          </p:nvPr>
        </p:nvSpPr>
        <p:spPr>
          <a:xfrm>
            <a:off x="322976" y="796834"/>
            <a:ext cx="11581002" cy="6132474"/>
          </a:xfrm>
        </p:spPr>
        <p:txBody>
          <a:bodyPr>
            <a:normAutofit fontScale="77500" lnSpcReduction="20000"/>
          </a:bodyPr>
          <a:lstStyle/>
          <a:p>
            <a:r>
              <a:rPr lang="en-US" sz="4000" dirty="0">
                <a:solidFill>
                  <a:srgbClr val="F5F5F5"/>
                </a:solidFill>
                <a:effectLst>
                  <a:outerShdw blurRad="38100" dist="38100" dir="2700000" algn="tl" rotWithShape="0">
                    <a:prstClr val="black"/>
                  </a:outerShdw>
                </a:effectLst>
              </a:rPr>
              <a:t>Outwardly the ten virgins appear remarkably similar: they all expect the Bridegroom, carry lamps, desire to join the celebration, grow drowsy, fall asleep, and awaken at the midnight announcement. </a:t>
            </a:r>
          </a:p>
          <a:p>
            <a:r>
              <a:rPr lang="en-US" sz="4000" dirty="0">
                <a:solidFill>
                  <a:srgbClr val="F5F5F5"/>
                </a:solidFill>
                <a:effectLst>
                  <a:outerShdw blurRad="38100" dist="38100" dir="2700000" algn="tl" rotWithShape="0">
                    <a:prstClr val="black"/>
                  </a:outerShdw>
                </a:effectLst>
              </a:rPr>
              <a:t>Notice their sleeping is not condemned. </a:t>
            </a:r>
          </a:p>
          <a:p>
            <a:r>
              <a:rPr lang="en-US" sz="4000" dirty="0">
                <a:solidFill>
                  <a:srgbClr val="F5F5F5"/>
                </a:solidFill>
                <a:effectLst>
                  <a:outerShdw blurRad="38100" dist="38100" dir="2700000" algn="tl" rotWithShape="0">
                    <a:prstClr val="black"/>
                  </a:outerShdw>
                </a:effectLst>
              </a:rPr>
              <a:t>The command to “</a:t>
            </a:r>
            <a:r>
              <a:rPr lang="en-US" sz="4000" i="1" dirty="0">
                <a:solidFill>
                  <a:srgbClr val="99FFFF"/>
                </a:solidFill>
                <a:effectLst>
                  <a:outerShdw blurRad="38100" dist="38100" dir="2700000" algn="tl" rotWithShape="0">
                    <a:prstClr val="black"/>
                  </a:outerShdw>
                </a:effectLst>
                <a:latin typeface="Cambria" panose="02040503050406030204" pitchFamily="18" charset="0"/>
                <a:ea typeface="Cambria" panose="02040503050406030204" pitchFamily="18" charset="0"/>
              </a:rPr>
              <a:t>watch</a:t>
            </a:r>
            <a:r>
              <a:rPr lang="en-US" sz="4000" dirty="0">
                <a:solidFill>
                  <a:srgbClr val="F5F5F5"/>
                </a:solidFill>
                <a:effectLst>
                  <a:outerShdw blurRad="38100" dist="38100" dir="2700000" algn="tl" rotWithShape="0">
                    <a:prstClr val="black"/>
                  </a:outerShdw>
                </a:effectLst>
              </a:rPr>
              <a:t>” in verse 13 does not mean that Christians must </a:t>
            </a:r>
            <a:r>
              <a:rPr lang="en-US" sz="4000" b="1" i="1" dirty="0">
                <a:solidFill>
                  <a:srgbClr val="F5F5F5"/>
                </a:solidFill>
                <a:effectLst>
                  <a:outerShdw blurRad="38100" dist="38100" dir="2700000" algn="tl" rotWithShape="0">
                    <a:prstClr val="black"/>
                  </a:outerShdw>
                </a:effectLst>
              </a:rPr>
              <a:t>constantly</a:t>
            </a:r>
            <a:r>
              <a:rPr lang="en-US" sz="4000" dirty="0">
                <a:solidFill>
                  <a:srgbClr val="F5F5F5"/>
                </a:solidFill>
                <a:effectLst>
                  <a:outerShdw blurRad="38100" dist="38100" dir="2700000" algn="tl" rotWithShape="0">
                    <a:prstClr val="black"/>
                  </a:outerShdw>
                </a:effectLst>
              </a:rPr>
              <a:t> be thinking about Christ’s return and never rest.</a:t>
            </a:r>
          </a:p>
          <a:p>
            <a:r>
              <a:rPr lang="en-US" sz="4000" dirty="0">
                <a:solidFill>
                  <a:srgbClr val="F5F5F5"/>
                </a:solidFill>
                <a:effectLst>
                  <a:outerShdw blurRad="38100" dist="38100" dir="2700000" algn="tl" rotWithShape="0">
                    <a:prstClr val="black"/>
                  </a:outerShdw>
                </a:effectLst>
              </a:rPr>
              <a:t>It simply means that they must remain </a:t>
            </a:r>
            <a:r>
              <a:rPr lang="en-US" sz="4000" b="1" i="1" dirty="0">
                <a:solidFill>
                  <a:srgbClr val="F5F5F5"/>
                </a:solidFill>
                <a:effectLst>
                  <a:outerShdw blurRad="38100" dist="38100" dir="2700000" algn="tl" rotWithShape="0">
                    <a:prstClr val="black"/>
                  </a:outerShdw>
                </a:effectLst>
              </a:rPr>
              <a:t>spiritually prepared</a:t>
            </a:r>
            <a:r>
              <a:rPr lang="en-US" sz="4000" dirty="0">
                <a:solidFill>
                  <a:srgbClr val="F5F5F5"/>
                </a:solidFill>
                <a:effectLst>
                  <a:outerShdw blurRad="38100" dist="38100" dir="2700000" algn="tl" rotWithShape="0">
                    <a:prstClr val="black"/>
                  </a:outerShdw>
                </a:effectLst>
              </a:rPr>
              <a:t>. </a:t>
            </a:r>
          </a:p>
          <a:p>
            <a:r>
              <a:rPr lang="en-US" sz="4000" dirty="0">
                <a:solidFill>
                  <a:srgbClr val="F5F5F5"/>
                </a:solidFill>
                <a:effectLst>
                  <a:outerShdw blurRad="38100" dist="38100" dir="2700000" algn="tl" rotWithShape="0">
                    <a:prstClr val="black"/>
                  </a:outerShdw>
                </a:effectLst>
              </a:rPr>
              <a:t>The difference between the two groups was established before they fell asleep: five had prepared for a possible delay, while five had not.</a:t>
            </a:r>
          </a:p>
          <a:p>
            <a:r>
              <a:rPr lang="en-US" sz="4000" dirty="0">
                <a:solidFill>
                  <a:srgbClr val="F5F5F5"/>
                </a:solidFill>
                <a:effectLst>
                  <a:outerShdw blurRad="38100" dist="38100" dir="2700000" algn="tl" rotWithShape="0">
                    <a:prstClr val="black"/>
                  </a:outerShdw>
                </a:effectLst>
              </a:rPr>
              <a:t>The inability of the unwise virgins to borrow oil from the wise virgins illustrates that spiritual readiness cannot be borrowed from another person. </a:t>
            </a:r>
          </a:p>
          <a:p>
            <a:r>
              <a:rPr lang="en-US" sz="4000" dirty="0">
                <a:solidFill>
                  <a:srgbClr val="F5F5F5"/>
                </a:solidFill>
                <a:effectLst>
                  <a:outerShdw blurRad="38100" dist="38100" dir="2700000" algn="tl" rotWithShape="0">
                    <a:prstClr val="black"/>
                  </a:outerShdw>
                </a:effectLst>
              </a:rPr>
              <a:t>In the final judgment, no one will be given credit for another person’s faith, character, good works, or relationship with Christ (Psalm 49:7; Proverbs 9:12; Galatians 6:5). </a:t>
            </a:r>
          </a:p>
        </p:txBody>
      </p:sp>
    </p:spTree>
    <p:extLst>
      <p:ext uri="{BB962C8B-B14F-4D97-AF65-F5344CB8AC3E}">
        <p14:creationId xmlns:p14="http://schemas.microsoft.com/office/powerpoint/2010/main" val="1072474281"/>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anim calcmode="lin" valueType="num">
                                      <p:cBhvr>
                                        <p:cTn id="7" dur="500" fill="hold"/>
                                        <p:tgtEl>
                                          <p:spTgt spid="2">
                                            <p:txEl>
                                              <p:pRg st="1" end="1"/>
                                            </p:txEl>
                                          </p:spTgt>
                                        </p:tgtEl>
                                        <p:attrNameLst>
                                          <p:attrName>ppt_w</p:attrName>
                                        </p:attrNameLst>
                                      </p:cBhvr>
                                      <p:tavLst>
                                        <p:tav tm="0">
                                          <p:val>
                                            <p:fltVal val="0"/>
                                          </p:val>
                                        </p:tav>
                                        <p:tav tm="100000">
                                          <p:val>
                                            <p:strVal val="#ppt_w"/>
                                          </p:val>
                                        </p:tav>
                                      </p:tavLst>
                                    </p:anim>
                                    <p:anim calcmode="lin" valueType="num">
                                      <p:cBhvr>
                                        <p:cTn id="8" dur="500" fill="hold"/>
                                        <p:tgtEl>
                                          <p:spTgt spid="2">
                                            <p:txEl>
                                              <p:pRg st="1" end="1"/>
                                            </p:txEl>
                                          </p:spTgt>
                                        </p:tgtEl>
                                        <p:attrNameLst>
                                          <p:attrName>ppt_h</p:attrName>
                                        </p:attrNameLst>
                                      </p:cBhvr>
                                      <p:tavLst>
                                        <p:tav tm="0">
                                          <p:val>
                                            <p:fltVal val="0"/>
                                          </p:val>
                                        </p:tav>
                                        <p:tav tm="100000">
                                          <p:val>
                                            <p:strVal val="#ppt_h"/>
                                          </p:val>
                                        </p:tav>
                                      </p:tavLst>
                                    </p:anim>
                                    <p:animEffect transition="in" filter="fade">
                                      <p:cBhvr>
                                        <p:cTn id="9" dur="500"/>
                                        <p:tgtEl>
                                          <p:spTgt spid="2">
                                            <p:txEl>
                                              <p:pRg st="1" end="1"/>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2">
                                            <p:txEl>
                                              <p:pRg st="2" end="2"/>
                                            </p:txEl>
                                          </p:spTgt>
                                        </p:tgtEl>
                                        <p:attrNameLst>
                                          <p:attrName>style.visibility</p:attrName>
                                        </p:attrNameLst>
                                      </p:cBhvr>
                                      <p:to>
                                        <p:strVal val="visible"/>
                                      </p:to>
                                    </p:set>
                                    <p:anim calcmode="lin" valueType="num">
                                      <p:cBhvr>
                                        <p:cTn id="14" dur="500" fill="hold"/>
                                        <p:tgtEl>
                                          <p:spTgt spid="2">
                                            <p:txEl>
                                              <p:pRg st="2" end="2"/>
                                            </p:txEl>
                                          </p:spTgt>
                                        </p:tgtEl>
                                        <p:attrNameLst>
                                          <p:attrName>ppt_w</p:attrName>
                                        </p:attrNameLst>
                                      </p:cBhvr>
                                      <p:tavLst>
                                        <p:tav tm="0">
                                          <p:val>
                                            <p:fltVal val="0"/>
                                          </p:val>
                                        </p:tav>
                                        <p:tav tm="100000">
                                          <p:val>
                                            <p:strVal val="#ppt_w"/>
                                          </p:val>
                                        </p:tav>
                                      </p:tavLst>
                                    </p:anim>
                                    <p:anim calcmode="lin" valueType="num">
                                      <p:cBhvr>
                                        <p:cTn id="15" dur="500" fill="hold"/>
                                        <p:tgtEl>
                                          <p:spTgt spid="2">
                                            <p:txEl>
                                              <p:pRg st="2" end="2"/>
                                            </p:txEl>
                                          </p:spTgt>
                                        </p:tgtEl>
                                        <p:attrNameLst>
                                          <p:attrName>ppt_h</p:attrName>
                                        </p:attrNameLst>
                                      </p:cBhvr>
                                      <p:tavLst>
                                        <p:tav tm="0">
                                          <p:val>
                                            <p:fltVal val="0"/>
                                          </p:val>
                                        </p:tav>
                                        <p:tav tm="100000">
                                          <p:val>
                                            <p:strVal val="#ppt_h"/>
                                          </p:val>
                                        </p:tav>
                                      </p:tavLst>
                                    </p:anim>
                                    <p:animEffect transition="in" filter="fade">
                                      <p:cBhvr>
                                        <p:cTn id="16" dur="500"/>
                                        <p:tgtEl>
                                          <p:spTgt spid="2">
                                            <p:txEl>
                                              <p:pRg st="2" end="2"/>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2">
                                            <p:txEl>
                                              <p:pRg st="3" end="3"/>
                                            </p:txEl>
                                          </p:spTgt>
                                        </p:tgtEl>
                                        <p:attrNameLst>
                                          <p:attrName>style.visibility</p:attrName>
                                        </p:attrNameLst>
                                      </p:cBhvr>
                                      <p:to>
                                        <p:strVal val="visible"/>
                                      </p:to>
                                    </p:set>
                                    <p:anim calcmode="lin" valueType="num">
                                      <p:cBhvr>
                                        <p:cTn id="21" dur="500" fill="hold"/>
                                        <p:tgtEl>
                                          <p:spTgt spid="2">
                                            <p:txEl>
                                              <p:pRg st="3" end="3"/>
                                            </p:txEl>
                                          </p:spTgt>
                                        </p:tgtEl>
                                        <p:attrNameLst>
                                          <p:attrName>ppt_w</p:attrName>
                                        </p:attrNameLst>
                                      </p:cBhvr>
                                      <p:tavLst>
                                        <p:tav tm="0">
                                          <p:val>
                                            <p:fltVal val="0"/>
                                          </p:val>
                                        </p:tav>
                                        <p:tav tm="100000">
                                          <p:val>
                                            <p:strVal val="#ppt_w"/>
                                          </p:val>
                                        </p:tav>
                                      </p:tavLst>
                                    </p:anim>
                                    <p:anim calcmode="lin" valueType="num">
                                      <p:cBhvr>
                                        <p:cTn id="22" dur="500" fill="hold"/>
                                        <p:tgtEl>
                                          <p:spTgt spid="2">
                                            <p:txEl>
                                              <p:pRg st="3" end="3"/>
                                            </p:txEl>
                                          </p:spTgt>
                                        </p:tgtEl>
                                        <p:attrNameLst>
                                          <p:attrName>ppt_h</p:attrName>
                                        </p:attrNameLst>
                                      </p:cBhvr>
                                      <p:tavLst>
                                        <p:tav tm="0">
                                          <p:val>
                                            <p:fltVal val="0"/>
                                          </p:val>
                                        </p:tav>
                                        <p:tav tm="100000">
                                          <p:val>
                                            <p:strVal val="#ppt_h"/>
                                          </p:val>
                                        </p:tav>
                                      </p:tavLst>
                                    </p:anim>
                                    <p:animEffect transition="in" filter="fade">
                                      <p:cBhvr>
                                        <p:cTn id="23" dur="500"/>
                                        <p:tgtEl>
                                          <p:spTgt spid="2">
                                            <p:txEl>
                                              <p:pRg st="3" end="3"/>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nodeType="clickEffect">
                                  <p:stCondLst>
                                    <p:cond delay="0"/>
                                  </p:stCondLst>
                                  <p:childTnLst>
                                    <p:set>
                                      <p:cBhvr>
                                        <p:cTn id="27" dur="1" fill="hold">
                                          <p:stCondLst>
                                            <p:cond delay="0"/>
                                          </p:stCondLst>
                                        </p:cTn>
                                        <p:tgtEl>
                                          <p:spTgt spid="2">
                                            <p:txEl>
                                              <p:pRg st="4" end="4"/>
                                            </p:txEl>
                                          </p:spTgt>
                                        </p:tgtEl>
                                        <p:attrNameLst>
                                          <p:attrName>style.visibility</p:attrName>
                                        </p:attrNameLst>
                                      </p:cBhvr>
                                      <p:to>
                                        <p:strVal val="visible"/>
                                      </p:to>
                                    </p:set>
                                    <p:anim calcmode="lin" valueType="num">
                                      <p:cBhvr>
                                        <p:cTn id="28" dur="500" fill="hold"/>
                                        <p:tgtEl>
                                          <p:spTgt spid="2">
                                            <p:txEl>
                                              <p:pRg st="4" end="4"/>
                                            </p:txEl>
                                          </p:spTgt>
                                        </p:tgtEl>
                                        <p:attrNameLst>
                                          <p:attrName>ppt_w</p:attrName>
                                        </p:attrNameLst>
                                      </p:cBhvr>
                                      <p:tavLst>
                                        <p:tav tm="0">
                                          <p:val>
                                            <p:fltVal val="0"/>
                                          </p:val>
                                        </p:tav>
                                        <p:tav tm="100000">
                                          <p:val>
                                            <p:strVal val="#ppt_w"/>
                                          </p:val>
                                        </p:tav>
                                      </p:tavLst>
                                    </p:anim>
                                    <p:anim calcmode="lin" valueType="num">
                                      <p:cBhvr>
                                        <p:cTn id="29" dur="500" fill="hold"/>
                                        <p:tgtEl>
                                          <p:spTgt spid="2">
                                            <p:txEl>
                                              <p:pRg st="4" end="4"/>
                                            </p:txEl>
                                          </p:spTgt>
                                        </p:tgtEl>
                                        <p:attrNameLst>
                                          <p:attrName>ppt_h</p:attrName>
                                        </p:attrNameLst>
                                      </p:cBhvr>
                                      <p:tavLst>
                                        <p:tav tm="0">
                                          <p:val>
                                            <p:fltVal val="0"/>
                                          </p:val>
                                        </p:tav>
                                        <p:tav tm="100000">
                                          <p:val>
                                            <p:strVal val="#ppt_h"/>
                                          </p:val>
                                        </p:tav>
                                      </p:tavLst>
                                    </p:anim>
                                    <p:animEffect transition="in" filter="fade">
                                      <p:cBhvr>
                                        <p:cTn id="30" dur="500"/>
                                        <p:tgtEl>
                                          <p:spTgt spid="2">
                                            <p:txEl>
                                              <p:pRg st="4" end="4"/>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53" presetClass="entr" presetSubtype="16" fill="hold" nodeType="clickEffect">
                                  <p:stCondLst>
                                    <p:cond delay="0"/>
                                  </p:stCondLst>
                                  <p:childTnLst>
                                    <p:set>
                                      <p:cBhvr>
                                        <p:cTn id="34" dur="1" fill="hold">
                                          <p:stCondLst>
                                            <p:cond delay="0"/>
                                          </p:stCondLst>
                                        </p:cTn>
                                        <p:tgtEl>
                                          <p:spTgt spid="2">
                                            <p:txEl>
                                              <p:pRg st="5" end="5"/>
                                            </p:txEl>
                                          </p:spTgt>
                                        </p:tgtEl>
                                        <p:attrNameLst>
                                          <p:attrName>style.visibility</p:attrName>
                                        </p:attrNameLst>
                                      </p:cBhvr>
                                      <p:to>
                                        <p:strVal val="visible"/>
                                      </p:to>
                                    </p:set>
                                    <p:anim calcmode="lin" valueType="num">
                                      <p:cBhvr>
                                        <p:cTn id="35" dur="500" fill="hold"/>
                                        <p:tgtEl>
                                          <p:spTgt spid="2">
                                            <p:txEl>
                                              <p:pRg st="5" end="5"/>
                                            </p:txEl>
                                          </p:spTgt>
                                        </p:tgtEl>
                                        <p:attrNameLst>
                                          <p:attrName>ppt_w</p:attrName>
                                        </p:attrNameLst>
                                      </p:cBhvr>
                                      <p:tavLst>
                                        <p:tav tm="0">
                                          <p:val>
                                            <p:fltVal val="0"/>
                                          </p:val>
                                        </p:tav>
                                        <p:tav tm="100000">
                                          <p:val>
                                            <p:strVal val="#ppt_w"/>
                                          </p:val>
                                        </p:tav>
                                      </p:tavLst>
                                    </p:anim>
                                    <p:anim calcmode="lin" valueType="num">
                                      <p:cBhvr>
                                        <p:cTn id="36" dur="500" fill="hold"/>
                                        <p:tgtEl>
                                          <p:spTgt spid="2">
                                            <p:txEl>
                                              <p:pRg st="5" end="5"/>
                                            </p:txEl>
                                          </p:spTgt>
                                        </p:tgtEl>
                                        <p:attrNameLst>
                                          <p:attrName>ppt_h</p:attrName>
                                        </p:attrNameLst>
                                      </p:cBhvr>
                                      <p:tavLst>
                                        <p:tav tm="0">
                                          <p:val>
                                            <p:fltVal val="0"/>
                                          </p:val>
                                        </p:tav>
                                        <p:tav tm="100000">
                                          <p:val>
                                            <p:strVal val="#ppt_h"/>
                                          </p:val>
                                        </p:tav>
                                      </p:tavLst>
                                    </p:anim>
                                    <p:animEffect transition="in" filter="fade">
                                      <p:cBhvr>
                                        <p:cTn id="37" dur="500"/>
                                        <p:tgtEl>
                                          <p:spTgt spid="2">
                                            <p:txEl>
                                              <p:pRg st="5" end="5"/>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53" presetClass="entr" presetSubtype="16" fill="hold" nodeType="clickEffect">
                                  <p:stCondLst>
                                    <p:cond delay="0"/>
                                  </p:stCondLst>
                                  <p:childTnLst>
                                    <p:set>
                                      <p:cBhvr>
                                        <p:cTn id="41" dur="1" fill="hold">
                                          <p:stCondLst>
                                            <p:cond delay="0"/>
                                          </p:stCondLst>
                                        </p:cTn>
                                        <p:tgtEl>
                                          <p:spTgt spid="2">
                                            <p:txEl>
                                              <p:pRg st="6" end="6"/>
                                            </p:txEl>
                                          </p:spTgt>
                                        </p:tgtEl>
                                        <p:attrNameLst>
                                          <p:attrName>style.visibility</p:attrName>
                                        </p:attrNameLst>
                                      </p:cBhvr>
                                      <p:to>
                                        <p:strVal val="visible"/>
                                      </p:to>
                                    </p:set>
                                    <p:anim calcmode="lin" valueType="num">
                                      <p:cBhvr>
                                        <p:cTn id="42" dur="500" fill="hold"/>
                                        <p:tgtEl>
                                          <p:spTgt spid="2">
                                            <p:txEl>
                                              <p:pRg st="6" end="6"/>
                                            </p:txEl>
                                          </p:spTgt>
                                        </p:tgtEl>
                                        <p:attrNameLst>
                                          <p:attrName>ppt_w</p:attrName>
                                        </p:attrNameLst>
                                      </p:cBhvr>
                                      <p:tavLst>
                                        <p:tav tm="0">
                                          <p:val>
                                            <p:fltVal val="0"/>
                                          </p:val>
                                        </p:tav>
                                        <p:tav tm="100000">
                                          <p:val>
                                            <p:strVal val="#ppt_w"/>
                                          </p:val>
                                        </p:tav>
                                      </p:tavLst>
                                    </p:anim>
                                    <p:anim calcmode="lin" valueType="num">
                                      <p:cBhvr>
                                        <p:cTn id="43" dur="500" fill="hold"/>
                                        <p:tgtEl>
                                          <p:spTgt spid="2">
                                            <p:txEl>
                                              <p:pRg st="6" end="6"/>
                                            </p:txEl>
                                          </p:spTgt>
                                        </p:tgtEl>
                                        <p:attrNameLst>
                                          <p:attrName>ppt_h</p:attrName>
                                        </p:attrNameLst>
                                      </p:cBhvr>
                                      <p:tavLst>
                                        <p:tav tm="0">
                                          <p:val>
                                            <p:fltVal val="0"/>
                                          </p:val>
                                        </p:tav>
                                        <p:tav tm="100000">
                                          <p:val>
                                            <p:strVal val="#ppt_h"/>
                                          </p:val>
                                        </p:tav>
                                      </p:tavLst>
                                    </p:anim>
                                    <p:animEffect transition="in" filter="fade">
                                      <p:cBhvr>
                                        <p:cTn id="44" dur="500"/>
                                        <p:tgtEl>
                                          <p:spTgt spid="2">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883D7C"/>
            </a:gs>
            <a:gs pos="71000">
              <a:srgbClr val="2E2344"/>
            </a:gs>
            <a:gs pos="100000">
              <a:srgbClr val="2C0F24"/>
            </a:gs>
          </a:gsLst>
          <a:path path="circle">
            <a:fillToRect l="50000" t="50000" r="50000" b="50000"/>
          </a:path>
          <a:tileRect/>
        </a:gradFill>
        <a:effectLst/>
      </p:bgPr>
    </p:bg>
    <p:spTree>
      <p:nvGrpSpPr>
        <p:cNvPr id="1" name="">
          <a:extLst>
            <a:ext uri="{FF2B5EF4-FFF2-40B4-BE49-F238E27FC236}">
              <a16:creationId xmlns:a16="http://schemas.microsoft.com/office/drawing/2014/main" id="{9ADABA2A-8830-BB24-95C0-805A69F0ADA6}"/>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51A27EC3-9CFE-102D-6950-25C498C753FD}"/>
              </a:ext>
            </a:extLst>
          </p:cNvPr>
          <p:cNvSpPr>
            <a:spLocks noGrp="1"/>
          </p:cNvSpPr>
          <p:nvPr>
            <p:ph type="title"/>
          </p:nvPr>
        </p:nvSpPr>
        <p:spPr>
          <a:xfrm>
            <a:off x="0" y="1"/>
            <a:ext cx="12226954" cy="725648"/>
          </a:xfrm>
        </p:spPr>
        <p:txBody>
          <a:bodyPr>
            <a:noAutofit/>
          </a:bodyPr>
          <a:lstStyle/>
          <a:p>
            <a:pPr algn="ctr"/>
            <a:r>
              <a:rPr lang="en-US" b="1" dirty="0">
                <a:solidFill>
                  <a:srgbClr val="F5F5F5"/>
                </a:solidFill>
                <a:effectLst>
                  <a:outerShdw blurRad="38100" dist="38100" dir="2700000" algn="ctr" rotWithShape="0">
                    <a:schemeClr val="tx1"/>
                  </a:outerShdw>
                </a:effectLst>
                <a:ea typeface="Tahoma" panose="020B0604030504040204" pitchFamily="34" charset="0"/>
                <a:cs typeface="Tahoma" panose="020B0604030504040204" pitchFamily="34" charset="0"/>
              </a:rPr>
              <a:t>Parable of the Wise and Foolish Virgins (25:1-13)</a:t>
            </a:r>
            <a:endParaRPr lang="en-US" dirty="0">
              <a:solidFill>
                <a:srgbClr val="F5F5F5"/>
              </a:solidFill>
              <a:effectLst>
                <a:outerShdw blurRad="38100" dist="38100" dir="2700000" algn="tl" rotWithShape="0">
                  <a:prstClr val="black"/>
                </a:outerShdw>
              </a:effectLst>
              <a:latin typeface="+mn-lt"/>
            </a:endParaRPr>
          </a:p>
        </p:txBody>
      </p:sp>
      <p:sp>
        <p:nvSpPr>
          <p:cNvPr id="2" name="Content Placeholder 1">
            <a:extLst>
              <a:ext uri="{FF2B5EF4-FFF2-40B4-BE49-F238E27FC236}">
                <a16:creationId xmlns:a16="http://schemas.microsoft.com/office/drawing/2014/main" id="{72ED1C5D-BC00-252B-53B9-5DD9F7529F6F}"/>
              </a:ext>
            </a:extLst>
          </p:cNvPr>
          <p:cNvSpPr>
            <a:spLocks noGrp="1"/>
          </p:cNvSpPr>
          <p:nvPr>
            <p:ph idx="1"/>
          </p:nvPr>
        </p:nvSpPr>
        <p:spPr>
          <a:xfrm>
            <a:off x="272642" y="698384"/>
            <a:ext cx="11723616" cy="6159615"/>
          </a:xfrm>
        </p:spPr>
        <p:txBody>
          <a:bodyPr>
            <a:normAutofit fontScale="70000" lnSpcReduction="20000"/>
          </a:bodyPr>
          <a:lstStyle/>
          <a:p>
            <a:r>
              <a:rPr lang="en-US" sz="4000" dirty="0">
                <a:solidFill>
                  <a:srgbClr val="F5F5F5"/>
                </a:solidFill>
                <a:effectLst>
                  <a:outerShdw blurRad="38100" dist="38100" dir="2700000" algn="tl" rotWithShape="0">
                    <a:prstClr val="black"/>
                  </a:outerShdw>
                </a:effectLst>
              </a:rPr>
              <a:t>The bridegroom’s arrival at midnight emphasizes both delay and suddenness. </a:t>
            </a:r>
          </a:p>
          <a:p>
            <a:r>
              <a:rPr lang="en-US" sz="4000" dirty="0">
                <a:solidFill>
                  <a:srgbClr val="F5F5F5"/>
                </a:solidFill>
                <a:effectLst>
                  <a:outerShdw blurRad="38100" dist="38100" dir="2700000" algn="tl" rotWithShape="0">
                    <a:prstClr val="black"/>
                  </a:outerShdw>
                </a:effectLst>
              </a:rPr>
              <a:t>The foolish virgins’ cries, “</a:t>
            </a:r>
            <a:r>
              <a:rPr lang="en-US" sz="4000" i="1" dirty="0">
                <a:solidFill>
                  <a:srgbClr val="99FFFF"/>
                </a:solidFill>
                <a:effectLst>
                  <a:outerShdw blurRad="38100" dist="38100" dir="2700000" algn="tl" rotWithShape="0">
                    <a:prstClr val="black"/>
                  </a:outerShdw>
                </a:effectLst>
                <a:latin typeface="Cambria" panose="02040503050406030204" pitchFamily="18" charset="0"/>
                <a:ea typeface="Cambria" panose="02040503050406030204" pitchFamily="18" charset="0"/>
              </a:rPr>
              <a:t>Lord, Lord</a:t>
            </a:r>
            <a:r>
              <a:rPr lang="en-US" sz="4000" dirty="0">
                <a:solidFill>
                  <a:srgbClr val="F5F5F5"/>
                </a:solidFill>
                <a:effectLst>
                  <a:outerShdw blurRad="38100" dist="38100" dir="2700000" algn="tl" rotWithShape="0">
                    <a:prstClr val="black"/>
                  </a:outerShdw>
                </a:effectLst>
              </a:rPr>
              <a:t>,” echo Matthew 7:21–23 – They expected to be admitted, but their outward association with the wedding party did not prove that they truly belonged to the Bridegroom. </a:t>
            </a:r>
          </a:p>
          <a:p>
            <a:r>
              <a:rPr lang="en-US" sz="4000" dirty="0">
                <a:solidFill>
                  <a:srgbClr val="F5F5F5"/>
                </a:solidFill>
                <a:effectLst>
                  <a:outerShdw blurRad="38100" dist="38100" dir="2700000" algn="tl" rotWithShape="0">
                    <a:prstClr val="black"/>
                  </a:outerShdw>
                </a:effectLst>
              </a:rPr>
              <a:t>“</a:t>
            </a:r>
            <a:r>
              <a:rPr lang="en-US" sz="4000" i="1" dirty="0">
                <a:solidFill>
                  <a:srgbClr val="99FFFF"/>
                </a:solidFill>
                <a:effectLst>
                  <a:outerShdw blurRad="38100" dist="38100" dir="2700000" algn="tl" rotWithShape="0">
                    <a:prstClr val="black"/>
                  </a:outerShdw>
                </a:effectLst>
                <a:latin typeface="Cambria" panose="02040503050406030204" pitchFamily="18" charset="0"/>
                <a:ea typeface="Cambria" panose="02040503050406030204" pitchFamily="18" charset="0"/>
              </a:rPr>
              <a:t>I do not know you</a:t>
            </a:r>
            <a:r>
              <a:rPr lang="en-US" sz="4000" dirty="0">
                <a:solidFill>
                  <a:srgbClr val="F5F5F5"/>
                </a:solidFill>
                <a:effectLst>
                  <a:outerShdw blurRad="38100" dist="38100" dir="2700000" algn="tl" rotWithShape="0">
                    <a:prstClr val="black"/>
                  </a:outerShdw>
                </a:effectLst>
              </a:rPr>
              <a:t>” is a judicial declaration that they do </a:t>
            </a:r>
            <a:r>
              <a:rPr lang="en-US" sz="4000" b="1" i="1" dirty="0">
                <a:solidFill>
                  <a:srgbClr val="F5F5F5"/>
                </a:solidFill>
                <a:effectLst>
                  <a:outerShdw blurRad="38100" dist="38100" dir="2700000" algn="tl" rotWithShape="0">
                    <a:prstClr val="black"/>
                  </a:outerShdw>
                </a:effectLst>
              </a:rPr>
              <a:t>not</a:t>
            </a:r>
            <a:r>
              <a:rPr lang="en-US" sz="4000" dirty="0">
                <a:solidFill>
                  <a:srgbClr val="F5F5F5"/>
                </a:solidFill>
                <a:effectLst>
                  <a:outerShdw blurRad="38100" dist="38100" dir="2700000" algn="tl" rotWithShape="0">
                    <a:prstClr val="black"/>
                  </a:outerShdw>
                </a:effectLst>
              </a:rPr>
              <a:t> belong to Christ (Matthew 7:23; 12:50; 2 Timothy 2:19). </a:t>
            </a:r>
          </a:p>
          <a:p>
            <a:r>
              <a:rPr lang="en-US" sz="4000" dirty="0">
                <a:solidFill>
                  <a:srgbClr val="F5F5F5"/>
                </a:solidFill>
                <a:effectLst>
                  <a:outerShdw blurRad="38100" dist="38100" dir="2700000" algn="tl" rotWithShape="0">
                    <a:prstClr val="black"/>
                  </a:outerShdw>
                </a:effectLst>
              </a:rPr>
              <a:t>The closed door represents the final and irreversible separation of the saved and the lost (Matthew 8:11–12; 13:30, 48; 22:1–13; Luke 13:25). </a:t>
            </a:r>
          </a:p>
          <a:p>
            <a:r>
              <a:rPr lang="en-US" sz="4000" dirty="0">
                <a:solidFill>
                  <a:srgbClr val="F5F5F5"/>
                </a:solidFill>
                <a:effectLst>
                  <a:outerShdw blurRad="38100" dist="38100" dir="2700000" algn="tl" rotWithShape="0">
                    <a:prstClr val="black"/>
                  </a:outerShdw>
                </a:effectLst>
              </a:rPr>
              <a:t>After Christ returns, there will be no opportunity for last-minute preparation or a second chance (2 Corinthians 5:9–10; Hebrews 9:27).</a:t>
            </a:r>
          </a:p>
          <a:p>
            <a:r>
              <a:rPr lang="en-US" sz="4000" dirty="0">
                <a:solidFill>
                  <a:srgbClr val="F5F5F5"/>
                </a:solidFill>
                <a:effectLst>
                  <a:outerShdw blurRad="38100" dist="38100" dir="2700000" algn="tl" rotWithShape="0">
                    <a:prstClr val="black"/>
                  </a:outerShdw>
                </a:effectLst>
              </a:rPr>
              <a:t>The central message remains clear: because no one knows the day or hour of Christ’s return (Matthew 24:36, 42, 44), Christians must be ready </a:t>
            </a:r>
            <a:r>
              <a:rPr lang="en-US" sz="4000" b="1" i="1" dirty="0">
                <a:solidFill>
                  <a:srgbClr val="F5F5F5"/>
                </a:solidFill>
                <a:effectLst>
                  <a:outerShdw blurRad="38100" dist="38100" dir="2700000" algn="tl" rotWithShape="0">
                    <a:prstClr val="black"/>
                  </a:outerShdw>
                </a:effectLst>
              </a:rPr>
              <a:t>now</a:t>
            </a:r>
            <a:r>
              <a:rPr lang="en-US" sz="4000" dirty="0">
                <a:solidFill>
                  <a:srgbClr val="F5F5F5"/>
                </a:solidFill>
                <a:effectLst>
                  <a:outerShdw blurRad="38100" dist="38100" dir="2700000" algn="tl" rotWithShape="0">
                    <a:prstClr val="black"/>
                  </a:outerShdw>
                </a:effectLst>
              </a:rPr>
              <a:t> and be prepared to </a:t>
            </a:r>
            <a:r>
              <a:rPr lang="en-US" sz="4000" b="1" i="1" dirty="0">
                <a:solidFill>
                  <a:srgbClr val="F5F5F5"/>
                </a:solidFill>
                <a:effectLst>
                  <a:outerShdw blurRad="38100" dist="38100" dir="2700000" algn="tl" rotWithShape="0">
                    <a:prstClr val="black"/>
                  </a:outerShdw>
                </a:effectLst>
              </a:rPr>
              <a:t>persevere</a:t>
            </a:r>
            <a:r>
              <a:rPr lang="en-US" sz="4000" dirty="0">
                <a:solidFill>
                  <a:srgbClr val="F5F5F5"/>
                </a:solidFill>
                <a:effectLst>
                  <a:outerShdw blurRad="38100" dist="38100" dir="2700000" algn="tl" rotWithShape="0">
                    <a:prstClr val="black"/>
                  </a:outerShdw>
                </a:effectLst>
              </a:rPr>
              <a:t> for as long as necessary.</a:t>
            </a:r>
          </a:p>
          <a:p>
            <a:r>
              <a:rPr lang="en-US" sz="4000" dirty="0">
                <a:solidFill>
                  <a:srgbClr val="F5F5F5"/>
                </a:solidFill>
                <a:effectLst>
                  <a:outerShdw blurRad="38100" dist="38100" dir="2700000" algn="tl" rotWithShape="0">
                    <a:prstClr val="black"/>
                  </a:outerShdw>
                </a:effectLst>
              </a:rPr>
              <a:t>Genuine disciples persevere rather than displaying only temporary enthusiasm (Matthew 13; Mark 4; John 8:30–31; 1 John 2:18–19). </a:t>
            </a:r>
          </a:p>
          <a:p>
            <a:r>
              <a:rPr lang="en-US" sz="4000" dirty="0">
                <a:solidFill>
                  <a:srgbClr val="F5F5F5"/>
                </a:solidFill>
                <a:effectLst>
                  <a:outerShdw blurRad="38100" dist="38100" dir="2700000" algn="tl" rotWithShape="0">
                    <a:prstClr val="black"/>
                  </a:outerShdw>
                </a:effectLst>
              </a:rPr>
              <a:t>Faithful waiting consists of: present readiness, lifelong endurance, and long-term service.</a:t>
            </a:r>
          </a:p>
        </p:txBody>
      </p:sp>
    </p:spTree>
    <p:extLst>
      <p:ext uri="{BB962C8B-B14F-4D97-AF65-F5344CB8AC3E}">
        <p14:creationId xmlns:p14="http://schemas.microsoft.com/office/powerpoint/2010/main" val="4165756900"/>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anim calcmode="lin" valueType="num">
                                      <p:cBhvr>
                                        <p:cTn id="7" dur="500" fill="hold"/>
                                        <p:tgtEl>
                                          <p:spTgt spid="2">
                                            <p:txEl>
                                              <p:pRg st="1" end="1"/>
                                            </p:txEl>
                                          </p:spTgt>
                                        </p:tgtEl>
                                        <p:attrNameLst>
                                          <p:attrName>ppt_w</p:attrName>
                                        </p:attrNameLst>
                                      </p:cBhvr>
                                      <p:tavLst>
                                        <p:tav tm="0">
                                          <p:val>
                                            <p:fltVal val="0"/>
                                          </p:val>
                                        </p:tav>
                                        <p:tav tm="100000">
                                          <p:val>
                                            <p:strVal val="#ppt_w"/>
                                          </p:val>
                                        </p:tav>
                                      </p:tavLst>
                                    </p:anim>
                                    <p:anim calcmode="lin" valueType="num">
                                      <p:cBhvr>
                                        <p:cTn id="8" dur="500" fill="hold"/>
                                        <p:tgtEl>
                                          <p:spTgt spid="2">
                                            <p:txEl>
                                              <p:pRg st="1" end="1"/>
                                            </p:txEl>
                                          </p:spTgt>
                                        </p:tgtEl>
                                        <p:attrNameLst>
                                          <p:attrName>ppt_h</p:attrName>
                                        </p:attrNameLst>
                                      </p:cBhvr>
                                      <p:tavLst>
                                        <p:tav tm="0">
                                          <p:val>
                                            <p:fltVal val="0"/>
                                          </p:val>
                                        </p:tav>
                                        <p:tav tm="100000">
                                          <p:val>
                                            <p:strVal val="#ppt_h"/>
                                          </p:val>
                                        </p:tav>
                                      </p:tavLst>
                                    </p:anim>
                                    <p:animEffect transition="in" filter="fade">
                                      <p:cBhvr>
                                        <p:cTn id="9" dur="500"/>
                                        <p:tgtEl>
                                          <p:spTgt spid="2">
                                            <p:txEl>
                                              <p:pRg st="1" end="1"/>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2">
                                            <p:txEl>
                                              <p:pRg st="2" end="2"/>
                                            </p:txEl>
                                          </p:spTgt>
                                        </p:tgtEl>
                                        <p:attrNameLst>
                                          <p:attrName>style.visibility</p:attrName>
                                        </p:attrNameLst>
                                      </p:cBhvr>
                                      <p:to>
                                        <p:strVal val="visible"/>
                                      </p:to>
                                    </p:set>
                                    <p:anim calcmode="lin" valueType="num">
                                      <p:cBhvr>
                                        <p:cTn id="14" dur="500" fill="hold"/>
                                        <p:tgtEl>
                                          <p:spTgt spid="2">
                                            <p:txEl>
                                              <p:pRg st="2" end="2"/>
                                            </p:txEl>
                                          </p:spTgt>
                                        </p:tgtEl>
                                        <p:attrNameLst>
                                          <p:attrName>ppt_w</p:attrName>
                                        </p:attrNameLst>
                                      </p:cBhvr>
                                      <p:tavLst>
                                        <p:tav tm="0">
                                          <p:val>
                                            <p:fltVal val="0"/>
                                          </p:val>
                                        </p:tav>
                                        <p:tav tm="100000">
                                          <p:val>
                                            <p:strVal val="#ppt_w"/>
                                          </p:val>
                                        </p:tav>
                                      </p:tavLst>
                                    </p:anim>
                                    <p:anim calcmode="lin" valueType="num">
                                      <p:cBhvr>
                                        <p:cTn id="15" dur="500" fill="hold"/>
                                        <p:tgtEl>
                                          <p:spTgt spid="2">
                                            <p:txEl>
                                              <p:pRg st="2" end="2"/>
                                            </p:txEl>
                                          </p:spTgt>
                                        </p:tgtEl>
                                        <p:attrNameLst>
                                          <p:attrName>ppt_h</p:attrName>
                                        </p:attrNameLst>
                                      </p:cBhvr>
                                      <p:tavLst>
                                        <p:tav tm="0">
                                          <p:val>
                                            <p:fltVal val="0"/>
                                          </p:val>
                                        </p:tav>
                                        <p:tav tm="100000">
                                          <p:val>
                                            <p:strVal val="#ppt_h"/>
                                          </p:val>
                                        </p:tav>
                                      </p:tavLst>
                                    </p:anim>
                                    <p:animEffect transition="in" filter="fade">
                                      <p:cBhvr>
                                        <p:cTn id="16" dur="500"/>
                                        <p:tgtEl>
                                          <p:spTgt spid="2">
                                            <p:txEl>
                                              <p:pRg st="2" end="2"/>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2">
                                            <p:txEl>
                                              <p:pRg st="3" end="3"/>
                                            </p:txEl>
                                          </p:spTgt>
                                        </p:tgtEl>
                                        <p:attrNameLst>
                                          <p:attrName>style.visibility</p:attrName>
                                        </p:attrNameLst>
                                      </p:cBhvr>
                                      <p:to>
                                        <p:strVal val="visible"/>
                                      </p:to>
                                    </p:set>
                                    <p:anim calcmode="lin" valueType="num">
                                      <p:cBhvr>
                                        <p:cTn id="21" dur="500" fill="hold"/>
                                        <p:tgtEl>
                                          <p:spTgt spid="2">
                                            <p:txEl>
                                              <p:pRg st="3" end="3"/>
                                            </p:txEl>
                                          </p:spTgt>
                                        </p:tgtEl>
                                        <p:attrNameLst>
                                          <p:attrName>ppt_w</p:attrName>
                                        </p:attrNameLst>
                                      </p:cBhvr>
                                      <p:tavLst>
                                        <p:tav tm="0">
                                          <p:val>
                                            <p:fltVal val="0"/>
                                          </p:val>
                                        </p:tav>
                                        <p:tav tm="100000">
                                          <p:val>
                                            <p:strVal val="#ppt_w"/>
                                          </p:val>
                                        </p:tav>
                                      </p:tavLst>
                                    </p:anim>
                                    <p:anim calcmode="lin" valueType="num">
                                      <p:cBhvr>
                                        <p:cTn id="22" dur="500" fill="hold"/>
                                        <p:tgtEl>
                                          <p:spTgt spid="2">
                                            <p:txEl>
                                              <p:pRg st="3" end="3"/>
                                            </p:txEl>
                                          </p:spTgt>
                                        </p:tgtEl>
                                        <p:attrNameLst>
                                          <p:attrName>ppt_h</p:attrName>
                                        </p:attrNameLst>
                                      </p:cBhvr>
                                      <p:tavLst>
                                        <p:tav tm="0">
                                          <p:val>
                                            <p:fltVal val="0"/>
                                          </p:val>
                                        </p:tav>
                                        <p:tav tm="100000">
                                          <p:val>
                                            <p:strVal val="#ppt_h"/>
                                          </p:val>
                                        </p:tav>
                                      </p:tavLst>
                                    </p:anim>
                                    <p:animEffect transition="in" filter="fade">
                                      <p:cBhvr>
                                        <p:cTn id="23" dur="500"/>
                                        <p:tgtEl>
                                          <p:spTgt spid="2">
                                            <p:txEl>
                                              <p:pRg st="3" end="3"/>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nodeType="clickEffect">
                                  <p:stCondLst>
                                    <p:cond delay="0"/>
                                  </p:stCondLst>
                                  <p:childTnLst>
                                    <p:set>
                                      <p:cBhvr>
                                        <p:cTn id="27" dur="1" fill="hold">
                                          <p:stCondLst>
                                            <p:cond delay="0"/>
                                          </p:stCondLst>
                                        </p:cTn>
                                        <p:tgtEl>
                                          <p:spTgt spid="2">
                                            <p:txEl>
                                              <p:pRg st="4" end="4"/>
                                            </p:txEl>
                                          </p:spTgt>
                                        </p:tgtEl>
                                        <p:attrNameLst>
                                          <p:attrName>style.visibility</p:attrName>
                                        </p:attrNameLst>
                                      </p:cBhvr>
                                      <p:to>
                                        <p:strVal val="visible"/>
                                      </p:to>
                                    </p:set>
                                    <p:anim calcmode="lin" valueType="num">
                                      <p:cBhvr>
                                        <p:cTn id="28" dur="500" fill="hold"/>
                                        <p:tgtEl>
                                          <p:spTgt spid="2">
                                            <p:txEl>
                                              <p:pRg st="4" end="4"/>
                                            </p:txEl>
                                          </p:spTgt>
                                        </p:tgtEl>
                                        <p:attrNameLst>
                                          <p:attrName>ppt_w</p:attrName>
                                        </p:attrNameLst>
                                      </p:cBhvr>
                                      <p:tavLst>
                                        <p:tav tm="0">
                                          <p:val>
                                            <p:fltVal val="0"/>
                                          </p:val>
                                        </p:tav>
                                        <p:tav tm="100000">
                                          <p:val>
                                            <p:strVal val="#ppt_w"/>
                                          </p:val>
                                        </p:tav>
                                      </p:tavLst>
                                    </p:anim>
                                    <p:anim calcmode="lin" valueType="num">
                                      <p:cBhvr>
                                        <p:cTn id="29" dur="500" fill="hold"/>
                                        <p:tgtEl>
                                          <p:spTgt spid="2">
                                            <p:txEl>
                                              <p:pRg st="4" end="4"/>
                                            </p:txEl>
                                          </p:spTgt>
                                        </p:tgtEl>
                                        <p:attrNameLst>
                                          <p:attrName>ppt_h</p:attrName>
                                        </p:attrNameLst>
                                      </p:cBhvr>
                                      <p:tavLst>
                                        <p:tav tm="0">
                                          <p:val>
                                            <p:fltVal val="0"/>
                                          </p:val>
                                        </p:tav>
                                        <p:tav tm="100000">
                                          <p:val>
                                            <p:strVal val="#ppt_h"/>
                                          </p:val>
                                        </p:tav>
                                      </p:tavLst>
                                    </p:anim>
                                    <p:animEffect transition="in" filter="fade">
                                      <p:cBhvr>
                                        <p:cTn id="30" dur="500"/>
                                        <p:tgtEl>
                                          <p:spTgt spid="2">
                                            <p:txEl>
                                              <p:pRg st="4" end="4"/>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53" presetClass="entr" presetSubtype="16" fill="hold" nodeType="clickEffect">
                                  <p:stCondLst>
                                    <p:cond delay="0"/>
                                  </p:stCondLst>
                                  <p:childTnLst>
                                    <p:set>
                                      <p:cBhvr>
                                        <p:cTn id="34" dur="1" fill="hold">
                                          <p:stCondLst>
                                            <p:cond delay="0"/>
                                          </p:stCondLst>
                                        </p:cTn>
                                        <p:tgtEl>
                                          <p:spTgt spid="2">
                                            <p:txEl>
                                              <p:pRg st="5" end="5"/>
                                            </p:txEl>
                                          </p:spTgt>
                                        </p:tgtEl>
                                        <p:attrNameLst>
                                          <p:attrName>style.visibility</p:attrName>
                                        </p:attrNameLst>
                                      </p:cBhvr>
                                      <p:to>
                                        <p:strVal val="visible"/>
                                      </p:to>
                                    </p:set>
                                    <p:anim calcmode="lin" valueType="num">
                                      <p:cBhvr>
                                        <p:cTn id="35" dur="500" fill="hold"/>
                                        <p:tgtEl>
                                          <p:spTgt spid="2">
                                            <p:txEl>
                                              <p:pRg st="5" end="5"/>
                                            </p:txEl>
                                          </p:spTgt>
                                        </p:tgtEl>
                                        <p:attrNameLst>
                                          <p:attrName>ppt_w</p:attrName>
                                        </p:attrNameLst>
                                      </p:cBhvr>
                                      <p:tavLst>
                                        <p:tav tm="0">
                                          <p:val>
                                            <p:fltVal val="0"/>
                                          </p:val>
                                        </p:tav>
                                        <p:tav tm="100000">
                                          <p:val>
                                            <p:strVal val="#ppt_w"/>
                                          </p:val>
                                        </p:tav>
                                      </p:tavLst>
                                    </p:anim>
                                    <p:anim calcmode="lin" valueType="num">
                                      <p:cBhvr>
                                        <p:cTn id="36" dur="500" fill="hold"/>
                                        <p:tgtEl>
                                          <p:spTgt spid="2">
                                            <p:txEl>
                                              <p:pRg st="5" end="5"/>
                                            </p:txEl>
                                          </p:spTgt>
                                        </p:tgtEl>
                                        <p:attrNameLst>
                                          <p:attrName>ppt_h</p:attrName>
                                        </p:attrNameLst>
                                      </p:cBhvr>
                                      <p:tavLst>
                                        <p:tav tm="0">
                                          <p:val>
                                            <p:fltVal val="0"/>
                                          </p:val>
                                        </p:tav>
                                        <p:tav tm="100000">
                                          <p:val>
                                            <p:strVal val="#ppt_h"/>
                                          </p:val>
                                        </p:tav>
                                      </p:tavLst>
                                    </p:anim>
                                    <p:animEffect transition="in" filter="fade">
                                      <p:cBhvr>
                                        <p:cTn id="37" dur="500"/>
                                        <p:tgtEl>
                                          <p:spTgt spid="2">
                                            <p:txEl>
                                              <p:pRg st="5" end="5"/>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53" presetClass="entr" presetSubtype="16" fill="hold" nodeType="clickEffect">
                                  <p:stCondLst>
                                    <p:cond delay="0"/>
                                  </p:stCondLst>
                                  <p:childTnLst>
                                    <p:set>
                                      <p:cBhvr>
                                        <p:cTn id="41" dur="1" fill="hold">
                                          <p:stCondLst>
                                            <p:cond delay="0"/>
                                          </p:stCondLst>
                                        </p:cTn>
                                        <p:tgtEl>
                                          <p:spTgt spid="2">
                                            <p:txEl>
                                              <p:pRg st="6" end="6"/>
                                            </p:txEl>
                                          </p:spTgt>
                                        </p:tgtEl>
                                        <p:attrNameLst>
                                          <p:attrName>style.visibility</p:attrName>
                                        </p:attrNameLst>
                                      </p:cBhvr>
                                      <p:to>
                                        <p:strVal val="visible"/>
                                      </p:to>
                                    </p:set>
                                    <p:anim calcmode="lin" valueType="num">
                                      <p:cBhvr>
                                        <p:cTn id="42" dur="500" fill="hold"/>
                                        <p:tgtEl>
                                          <p:spTgt spid="2">
                                            <p:txEl>
                                              <p:pRg st="6" end="6"/>
                                            </p:txEl>
                                          </p:spTgt>
                                        </p:tgtEl>
                                        <p:attrNameLst>
                                          <p:attrName>ppt_w</p:attrName>
                                        </p:attrNameLst>
                                      </p:cBhvr>
                                      <p:tavLst>
                                        <p:tav tm="0">
                                          <p:val>
                                            <p:fltVal val="0"/>
                                          </p:val>
                                        </p:tav>
                                        <p:tav tm="100000">
                                          <p:val>
                                            <p:strVal val="#ppt_w"/>
                                          </p:val>
                                        </p:tav>
                                      </p:tavLst>
                                    </p:anim>
                                    <p:anim calcmode="lin" valueType="num">
                                      <p:cBhvr>
                                        <p:cTn id="43" dur="500" fill="hold"/>
                                        <p:tgtEl>
                                          <p:spTgt spid="2">
                                            <p:txEl>
                                              <p:pRg st="6" end="6"/>
                                            </p:txEl>
                                          </p:spTgt>
                                        </p:tgtEl>
                                        <p:attrNameLst>
                                          <p:attrName>ppt_h</p:attrName>
                                        </p:attrNameLst>
                                      </p:cBhvr>
                                      <p:tavLst>
                                        <p:tav tm="0">
                                          <p:val>
                                            <p:fltVal val="0"/>
                                          </p:val>
                                        </p:tav>
                                        <p:tav tm="100000">
                                          <p:val>
                                            <p:strVal val="#ppt_h"/>
                                          </p:val>
                                        </p:tav>
                                      </p:tavLst>
                                    </p:anim>
                                    <p:animEffect transition="in" filter="fade">
                                      <p:cBhvr>
                                        <p:cTn id="44" dur="500"/>
                                        <p:tgtEl>
                                          <p:spTgt spid="2">
                                            <p:txEl>
                                              <p:pRg st="6" end="6"/>
                                            </p:txEl>
                                          </p:spTgt>
                                        </p:tgtEl>
                                      </p:cBhvr>
                                    </p:animEffect>
                                  </p:childTnLst>
                                </p:cTn>
                              </p:par>
                            </p:childTnLst>
                          </p:cTn>
                        </p:par>
                      </p:childTnLst>
                    </p:cTn>
                  </p:par>
                  <p:par>
                    <p:cTn id="45" fill="hold">
                      <p:stCondLst>
                        <p:cond delay="indefinite"/>
                      </p:stCondLst>
                      <p:childTnLst>
                        <p:par>
                          <p:cTn id="46" fill="hold">
                            <p:stCondLst>
                              <p:cond delay="0"/>
                            </p:stCondLst>
                            <p:childTnLst>
                              <p:par>
                                <p:cTn id="47" presetID="53" presetClass="entr" presetSubtype="16" fill="hold" nodeType="clickEffect">
                                  <p:stCondLst>
                                    <p:cond delay="0"/>
                                  </p:stCondLst>
                                  <p:childTnLst>
                                    <p:set>
                                      <p:cBhvr>
                                        <p:cTn id="48" dur="1" fill="hold">
                                          <p:stCondLst>
                                            <p:cond delay="0"/>
                                          </p:stCondLst>
                                        </p:cTn>
                                        <p:tgtEl>
                                          <p:spTgt spid="2">
                                            <p:txEl>
                                              <p:pRg st="7" end="7"/>
                                            </p:txEl>
                                          </p:spTgt>
                                        </p:tgtEl>
                                        <p:attrNameLst>
                                          <p:attrName>style.visibility</p:attrName>
                                        </p:attrNameLst>
                                      </p:cBhvr>
                                      <p:to>
                                        <p:strVal val="visible"/>
                                      </p:to>
                                    </p:set>
                                    <p:anim calcmode="lin" valueType="num">
                                      <p:cBhvr>
                                        <p:cTn id="49" dur="500" fill="hold"/>
                                        <p:tgtEl>
                                          <p:spTgt spid="2">
                                            <p:txEl>
                                              <p:pRg st="7" end="7"/>
                                            </p:txEl>
                                          </p:spTgt>
                                        </p:tgtEl>
                                        <p:attrNameLst>
                                          <p:attrName>ppt_w</p:attrName>
                                        </p:attrNameLst>
                                      </p:cBhvr>
                                      <p:tavLst>
                                        <p:tav tm="0">
                                          <p:val>
                                            <p:fltVal val="0"/>
                                          </p:val>
                                        </p:tav>
                                        <p:tav tm="100000">
                                          <p:val>
                                            <p:strVal val="#ppt_w"/>
                                          </p:val>
                                        </p:tav>
                                      </p:tavLst>
                                    </p:anim>
                                    <p:anim calcmode="lin" valueType="num">
                                      <p:cBhvr>
                                        <p:cTn id="50" dur="500" fill="hold"/>
                                        <p:tgtEl>
                                          <p:spTgt spid="2">
                                            <p:txEl>
                                              <p:pRg st="7" end="7"/>
                                            </p:txEl>
                                          </p:spTgt>
                                        </p:tgtEl>
                                        <p:attrNameLst>
                                          <p:attrName>ppt_h</p:attrName>
                                        </p:attrNameLst>
                                      </p:cBhvr>
                                      <p:tavLst>
                                        <p:tav tm="0">
                                          <p:val>
                                            <p:fltVal val="0"/>
                                          </p:val>
                                        </p:tav>
                                        <p:tav tm="100000">
                                          <p:val>
                                            <p:strVal val="#ppt_h"/>
                                          </p:val>
                                        </p:tav>
                                      </p:tavLst>
                                    </p:anim>
                                    <p:animEffect transition="in" filter="fade">
                                      <p:cBhvr>
                                        <p:cTn id="51" dur="500"/>
                                        <p:tgtEl>
                                          <p:spTgt spid="2">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883D7C"/>
            </a:gs>
            <a:gs pos="71000">
              <a:srgbClr val="2E2344"/>
            </a:gs>
            <a:gs pos="100000">
              <a:srgbClr val="2C0F24"/>
            </a:gs>
          </a:gsLst>
          <a:path path="circle">
            <a:fillToRect l="50000" t="50000" r="50000" b="50000"/>
          </a:path>
          <a:tileRect/>
        </a:gradFill>
        <a:effectLst/>
      </p:bgPr>
    </p:bg>
    <p:spTree>
      <p:nvGrpSpPr>
        <p:cNvPr id="1" name="">
          <a:extLst>
            <a:ext uri="{FF2B5EF4-FFF2-40B4-BE49-F238E27FC236}">
              <a16:creationId xmlns:a16="http://schemas.microsoft.com/office/drawing/2014/main" id="{B3B2C123-B5AA-0E69-1573-1610BA15D637}"/>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2728E0C9-8A45-F687-A458-3D869058ED11}"/>
              </a:ext>
            </a:extLst>
          </p:cNvPr>
          <p:cNvSpPr>
            <a:spLocks noGrp="1"/>
          </p:cNvSpPr>
          <p:nvPr>
            <p:ph type="title"/>
          </p:nvPr>
        </p:nvSpPr>
        <p:spPr>
          <a:xfrm>
            <a:off x="0" y="0"/>
            <a:ext cx="12192000" cy="717259"/>
          </a:xfrm>
        </p:spPr>
        <p:txBody>
          <a:bodyPr>
            <a:noAutofit/>
          </a:bodyPr>
          <a:lstStyle/>
          <a:p>
            <a:pPr algn="ctr"/>
            <a:r>
              <a:rPr lang="en-US" sz="5400" b="1" dirty="0">
                <a:solidFill>
                  <a:srgbClr val="F5F5F5"/>
                </a:solidFill>
                <a:effectLst>
                  <a:outerShdw blurRad="38100" dist="38100" dir="2700000" algn="ctr" rotWithShape="0">
                    <a:schemeClr val="tx1"/>
                  </a:outerShdw>
                </a:effectLst>
                <a:ea typeface="Tahoma" panose="020B0604030504040204" pitchFamily="34" charset="0"/>
                <a:cs typeface="Tahoma" panose="020B0604030504040204" pitchFamily="34" charset="0"/>
              </a:rPr>
              <a:t>Parable of the Talents (25:14-30)</a:t>
            </a:r>
          </a:p>
        </p:txBody>
      </p:sp>
      <p:sp>
        <p:nvSpPr>
          <p:cNvPr id="5" name="Content Placeholder 4">
            <a:extLst>
              <a:ext uri="{FF2B5EF4-FFF2-40B4-BE49-F238E27FC236}">
                <a16:creationId xmlns:a16="http://schemas.microsoft.com/office/drawing/2014/main" id="{E7C4CF9F-605B-974C-D82B-9A50D51E7DDD}"/>
              </a:ext>
            </a:extLst>
          </p:cNvPr>
          <p:cNvSpPr>
            <a:spLocks noGrp="1"/>
          </p:cNvSpPr>
          <p:nvPr>
            <p:ph idx="1"/>
          </p:nvPr>
        </p:nvSpPr>
        <p:spPr>
          <a:xfrm>
            <a:off x="377505" y="717259"/>
            <a:ext cx="11539056" cy="6140741"/>
          </a:xfrm>
        </p:spPr>
        <p:txBody>
          <a:bodyPr>
            <a:normAutofit fontScale="85000" lnSpcReduction="20000"/>
          </a:bodyPr>
          <a:lstStyle/>
          <a:p>
            <a:pPr marL="0" indent="0">
              <a:buNone/>
            </a:pPr>
            <a:r>
              <a:rPr lang="en-US" sz="3600" i="1" baseline="30000" dirty="0">
                <a:solidFill>
                  <a:srgbClr val="F5F5F5"/>
                </a:solidFill>
                <a:effectLst>
                  <a:outerShdw blurRad="38100" dist="38100" dir="2700000" algn="ctr" rotWithShape="0">
                    <a:schemeClr val="tx1"/>
                  </a:outerShdw>
                </a:effectLst>
                <a:latin typeface="Cambria" panose="02040503050406030204" pitchFamily="18" charset="0"/>
                <a:ea typeface="Cambria" panose="02040503050406030204" pitchFamily="18" charset="0"/>
              </a:rPr>
              <a:t>25:</a:t>
            </a:r>
            <a:r>
              <a:rPr lang="en-US" sz="3500" i="1" baseline="30000" dirty="0">
                <a:solidFill>
                  <a:srgbClr val="F5F5F5"/>
                </a:solidFill>
                <a:effectLst>
                  <a:outerShdw blurRad="38100" dist="38100" dir="2700000" algn="ctr" rotWithShape="0">
                    <a:schemeClr val="tx1"/>
                  </a:outerShdw>
                </a:effectLst>
                <a:latin typeface="Cambria" panose="02040503050406030204" pitchFamily="18" charset="0"/>
                <a:ea typeface="Cambria" panose="02040503050406030204" pitchFamily="18" charset="0"/>
              </a:rPr>
              <a:t>14</a:t>
            </a:r>
            <a:r>
              <a:rPr lang="en-US" sz="3600" i="1" dirty="0">
                <a:solidFill>
                  <a:srgbClr val="99FFFF"/>
                </a:solidFill>
                <a:effectLst>
                  <a:outerShdw blurRad="38100" dist="38100" dir="2700000" algn="ctr" rotWithShape="0">
                    <a:schemeClr val="tx1"/>
                  </a:outerShdw>
                </a:effectLst>
                <a:latin typeface="Cambria" panose="02040503050406030204" pitchFamily="18" charset="0"/>
                <a:ea typeface="Cambria" panose="02040503050406030204" pitchFamily="18" charset="0"/>
              </a:rPr>
              <a:t> "For it will be like a man going on a journey, who called his servants and entrusted to them his property. </a:t>
            </a:r>
            <a:r>
              <a:rPr lang="en-US" sz="3500" i="1" baseline="30000" dirty="0">
                <a:solidFill>
                  <a:srgbClr val="F5F5F5"/>
                </a:solidFill>
                <a:effectLst>
                  <a:outerShdw blurRad="38100" dist="38100" dir="2700000" algn="ctr" rotWithShape="0">
                    <a:schemeClr val="tx1"/>
                  </a:outerShdw>
                </a:effectLst>
                <a:latin typeface="Cambria" panose="02040503050406030204" pitchFamily="18" charset="0"/>
                <a:ea typeface="Cambria" panose="02040503050406030204" pitchFamily="18" charset="0"/>
              </a:rPr>
              <a:t>15</a:t>
            </a:r>
            <a:r>
              <a:rPr lang="en-US" sz="3600" i="1" dirty="0">
                <a:solidFill>
                  <a:srgbClr val="99FFFF"/>
                </a:solidFill>
                <a:effectLst>
                  <a:outerShdw blurRad="38100" dist="38100" dir="2700000" algn="ctr" rotWithShape="0">
                    <a:schemeClr val="tx1"/>
                  </a:outerShdw>
                </a:effectLst>
                <a:latin typeface="Cambria" panose="02040503050406030204" pitchFamily="18" charset="0"/>
                <a:ea typeface="Cambria" panose="02040503050406030204" pitchFamily="18" charset="0"/>
              </a:rPr>
              <a:t> To one he gave five talents, to another two, to another one, to each according to his ability. Then he went away. </a:t>
            </a:r>
            <a:r>
              <a:rPr lang="en-US" sz="3500" i="1" baseline="30000" dirty="0">
                <a:solidFill>
                  <a:srgbClr val="F5F5F5"/>
                </a:solidFill>
                <a:effectLst>
                  <a:outerShdw blurRad="38100" dist="38100" dir="2700000" algn="ctr" rotWithShape="0">
                    <a:schemeClr val="tx1"/>
                  </a:outerShdw>
                </a:effectLst>
                <a:latin typeface="Cambria" panose="02040503050406030204" pitchFamily="18" charset="0"/>
                <a:ea typeface="Cambria" panose="02040503050406030204" pitchFamily="18" charset="0"/>
              </a:rPr>
              <a:t>16</a:t>
            </a:r>
            <a:r>
              <a:rPr lang="en-US" sz="3600" i="1" dirty="0">
                <a:solidFill>
                  <a:srgbClr val="99FFFF"/>
                </a:solidFill>
                <a:effectLst>
                  <a:outerShdw blurRad="38100" dist="38100" dir="2700000" algn="ctr" rotWithShape="0">
                    <a:schemeClr val="tx1"/>
                  </a:outerShdw>
                </a:effectLst>
                <a:latin typeface="Cambria" panose="02040503050406030204" pitchFamily="18" charset="0"/>
                <a:ea typeface="Cambria" panose="02040503050406030204" pitchFamily="18" charset="0"/>
              </a:rPr>
              <a:t> He who had received the five talents went at once and traded with them, and he made five talents more. </a:t>
            </a:r>
            <a:r>
              <a:rPr lang="en-US" sz="3500" i="1" baseline="30000" dirty="0">
                <a:solidFill>
                  <a:srgbClr val="F5F5F5"/>
                </a:solidFill>
                <a:effectLst>
                  <a:outerShdw blurRad="38100" dist="38100" dir="2700000" algn="ctr" rotWithShape="0">
                    <a:schemeClr val="tx1"/>
                  </a:outerShdw>
                </a:effectLst>
                <a:latin typeface="Cambria" panose="02040503050406030204" pitchFamily="18" charset="0"/>
                <a:ea typeface="Cambria" panose="02040503050406030204" pitchFamily="18" charset="0"/>
              </a:rPr>
              <a:t>17</a:t>
            </a:r>
            <a:r>
              <a:rPr lang="en-US" sz="3600" i="1" dirty="0">
                <a:solidFill>
                  <a:srgbClr val="99FFFF"/>
                </a:solidFill>
                <a:effectLst>
                  <a:outerShdw blurRad="38100" dist="38100" dir="2700000" algn="ctr" rotWithShape="0">
                    <a:schemeClr val="tx1"/>
                  </a:outerShdw>
                </a:effectLst>
                <a:latin typeface="Cambria" panose="02040503050406030204" pitchFamily="18" charset="0"/>
                <a:ea typeface="Cambria" panose="02040503050406030204" pitchFamily="18" charset="0"/>
              </a:rPr>
              <a:t> So also he who had the two talents made two talents more. </a:t>
            </a:r>
            <a:r>
              <a:rPr lang="en-US" sz="3500" i="1" baseline="30000" dirty="0">
                <a:solidFill>
                  <a:srgbClr val="F5F5F5"/>
                </a:solidFill>
                <a:effectLst>
                  <a:outerShdw blurRad="38100" dist="38100" dir="2700000" algn="ctr" rotWithShape="0">
                    <a:schemeClr val="tx1"/>
                  </a:outerShdw>
                </a:effectLst>
                <a:latin typeface="Cambria" panose="02040503050406030204" pitchFamily="18" charset="0"/>
                <a:ea typeface="Cambria" panose="02040503050406030204" pitchFamily="18" charset="0"/>
              </a:rPr>
              <a:t>18</a:t>
            </a:r>
            <a:r>
              <a:rPr lang="en-US" sz="3600" i="1" dirty="0">
                <a:solidFill>
                  <a:srgbClr val="99FFFF"/>
                </a:solidFill>
                <a:effectLst>
                  <a:outerShdw blurRad="38100" dist="38100" dir="2700000" algn="ctr" rotWithShape="0">
                    <a:schemeClr val="tx1"/>
                  </a:outerShdw>
                </a:effectLst>
                <a:latin typeface="Cambria" panose="02040503050406030204" pitchFamily="18" charset="0"/>
                <a:ea typeface="Cambria" panose="02040503050406030204" pitchFamily="18" charset="0"/>
              </a:rPr>
              <a:t> But he who had received the one talent went and dug in the ground and hid his master's money. </a:t>
            </a:r>
            <a:r>
              <a:rPr lang="en-US" sz="3500" i="1" baseline="30000" dirty="0">
                <a:solidFill>
                  <a:srgbClr val="F5F5F5"/>
                </a:solidFill>
                <a:effectLst>
                  <a:outerShdw blurRad="38100" dist="38100" dir="2700000" algn="ctr" rotWithShape="0">
                    <a:schemeClr val="tx1"/>
                  </a:outerShdw>
                </a:effectLst>
                <a:latin typeface="Cambria" panose="02040503050406030204" pitchFamily="18" charset="0"/>
                <a:ea typeface="Cambria" panose="02040503050406030204" pitchFamily="18" charset="0"/>
              </a:rPr>
              <a:t>19</a:t>
            </a:r>
            <a:r>
              <a:rPr lang="en-US" sz="3600" i="1" dirty="0">
                <a:solidFill>
                  <a:srgbClr val="99FFFF"/>
                </a:solidFill>
                <a:effectLst>
                  <a:outerShdw blurRad="38100" dist="38100" dir="2700000" algn="ctr" rotWithShape="0">
                    <a:schemeClr val="tx1"/>
                  </a:outerShdw>
                </a:effectLst>
                <a:latin typeface="Cambria" panose="02040503050406030204" pitchFamily="18" charset="0"/>
                <a:ea typeface="Cambria" panose="02040503050406030204" pitchFamily="18" charset="0"/>
              </a:rPr>
              <a:t> Now after a long time the master of those servants came and settled accounts with them. </a:t>
            </a:r>
            <a:r>
              <a:rPr lang="en-US" sz="3500" i="1" baseline="30000" dirty="0">
                <a:solidFill>
                  <a:srgbClr val="F5F5F5"/>
                </a:solidFill>
                <a:effectLst>
                  <a:outerShdw blurRad="38100" dist="38100" dir="2700000" algn="ctr" rotWithShape="0">
                    <a:schemeClr val="tx1"/>
                  </a:outerShdw>
                </a:effectLst>
                <a:latin typeface="Cambria" panose="02040503050406030204" pitchFamily="18" charset="0"/>
                <a:ea typeface="Cambria" panose="02040503050406030204" pitchFamily="18" charset="0"/>
              </a:rPr>
              <a:t>20</a:t>
            </a:r>
            <a:r>
              <a:rPr lang="en-US" sz="3600" i="1" dirty="0">
                <a:solidFill>
                  <a:srgbClr val="99FFFF"/>
                </a:solidFill>
                <a:effectLst>
                  <a:outerShdw blurRad="38100" dist="38100" dir="2700000" algn="ctr" rotWithShape="0">
                    <a:schemeClr val="tx1"/>
                  </a:outerShdw>
                </a:effectLst>
                <a:latin typeface="Cambria" panose="02040503050406030204" pitchFamily="18" charset="0"/>
                <a:ea typeface="Cambria" panose="02040503050406030204" pitchFamily="18" charset="0"/>
              </a:rPr>
              <a:t> And he who had received the five talents came forward, bringing five talents more, saying, 'Master, you delivered to me five talents; here I have made five talents more.' </a:t>
            </a:r>
            <a:r>
              <a:rPr lang="en-US" sz="3500" i="1" baseline="30000" dirty="0">
                <a:solidFill>
                  <a:srgbClr val="F5F5F5"/>
                </a:solidFill>
                <a:effectLst>
                  <a:outerShdw blurRad="38100" dist="38100" dir="2700000" algn="ctr" rotWithShape="0">
                    <a:schemeClr val="tx1"/>
                  </a:outerShdw>
                </a:effectLst>
                <a:latin typeface="Cambria" panose="02040503050406030204" pitchFamily="18" charset="0"/>
                <a:ea typeface="Cambria" panose="02040503050406030204" pitchFamily="18" charset="0"/>
              </a:rPr>
              <a:t>21</a:t>
            </a:r>
            <a:r>
              <a:rPr lang="en-US" sz="3600" i="1" dirty="0">
                <a:solidFill>
                  <a:srgbClr val="99FFFF"/>
                </a:solidFill>
                <a:effectLst>
                  <a:outerShdw blurRad="38100" dist="38100" dir="2700000" algn="ctr" rotWithShape="0">
                    <a:schemeClr val="tx1"/>
                  </a:outerShdw>
                </a:effectLst>
                <a:latin typeface="Cambria" panose="02040503050406030204" pitchFamily="18" charset="0"/>
                <a:ea typeface="Cambria" panose="02040503050406030204" pitchFamily="18" charset="0"/>
              </a:rPr>
              <a:t> His master said to him, 'Well done, good and faithful servant. You have been faithful over a little; I will set you over much. Enter into the joy of your master.' </a:t>
            </a:r>
            <a:r>
              <a:rPr lang="en-US" sz="3500" i="1" baseline="30000" dirty="0">
                <a:solidFill>
                  <a:srgbClr val="F5F5F5"/>
                </a:solidFill>
                <a:effectLst>
                  <a:outerShdw blurRad="38100" dist="38100" dir="2700000" algn="ctr" rotWithShape="0">
                    <a:schemeClr val="tx1"/>
                  </a:outerShdw>
                </a:effectLst>
                <a:latin typeface="Cambria" panose="02040503050406030204" pitchFamily="18" charset="0"/>
                <a:ea typeface="Cambria" panose="02040503050406030204" pitchFamily="18" charset="0"/>
              </a:rPr>
              <a:t>22</a:t>
            </a:r>
            <a:r>
              <a:rPr lang="en-US" sz="3600" i="1" dirty="0">
                <a:solidFill>
                  <a:srgbClr val="99FFFF"/>
                </a:solidFill>
                <a:effectLst>
                  <a:outerShdw blurRad="38100" dist="38100" dir="2700000" algn="ctr" rotWithShape="0">
                    <a:schemeClr val="tx1"/>
                  </a:outerShdw>
                </a:effectLst>
                <a:latin typeface="Cambria" panose="02040503050406030204" pitchFamily="18" charset="0"/>
                <a:ea typeface="Cambria" panose="02040503050406030204" pitchFamily="18" charset="0"/>
              </a:rPr>
              <a:t> And he also who had the two talents came forward, saying, 'Master, you delivered to me two talents; here I have made two talents more.' </a:t>
            </a:r>
            <a:r>
              <a:rPr lang="en-US" sz="3500" i="1" baseline="30000" dirty="0">
                <a:solidFill>
                  <a:srgbClr val="F5F5F5"/>
                </a:solidFill>
                <a:effectLst>
                  <a:outerShdw blurRad="38100" dist="38100" dir="2700000" algn="ctr" rotWithShape="0">
                    <a:schemeClr val="tx1"/>
                  </a:outerShdw>
                </a:effectLst>
                <a:latin typeface="Cambria" panose="02040503050406030204" pitchFamily="18" charset="0"/>
                <a:ea typeface="Cambria" panose="02040503050406030204" pitchFamily="18" charset="0"/>
              </a:rPr>
              <a:t>23</a:t>
            </a:r>
            <a:r>
              <a:rPr lang="en-US" sz="3600" i="1" dirty="0">
                <a:solidFill>
                  <a:srgbClr val="99FFFF"/>
                </a:solidFill>
                <a:effectLst>
                  <a:outerShdw blurRad="38100" dist="38100" dir="2700000" algn="ctr" rotWithShape="0">
                    <a:schemeClr val="tx1"/>
                  </a:outerShdw>
                </a:effectLst>
                <a:latin typeface="Cambria" panose="02040503050406030204" pitchFamily="18" charset="0"/>
                <a:ea typeface="Cambria" panose="02040503050406030204" pitchFamily="18" charset="0"/>
              </a:rPr>
              <a:t> His master said to him, 'Well done, good and faithful servant. You have been faithful over a little; I will set you over much. Enter into the joy of your master.'</a:t>
            </a:r>
            <a:endParaRPr lang="en-US" sz="3600" dirty="0">
              <a:solidFill>
                <a:srgbClr val="F5F5F5"/>
              </a:solidFill>
              <a:effectLst>
                <a:outerShdw blurRad="38100" dist="38100" dir="2700000" algn="ctr" rotWithShape="0">
                  <a:schemeClr val="tx1"/>
                </a:outerShdw>
              </a:effectLst>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632046488"/>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883D7C"/>
            </a:gs>
            <a:gs pos="71000">
              <a:srgbClr val="2E2344"/>
            </a:gs>
            <a:gs pos="100000">
              <a:srgbClr val="2C0F24"/>
            </a:gs>
          </a:gsLst>
          <a:path path="circle">
            <a:fillToRect l="50000" t="50000" r="50000" b="50000"/>
          </a:path>
          <a:tileRect/>
        </a:gradFill>
        <a:effectLst/>
      </p:bgPr>
    </p:bg>
    <p:spTree>
      <p:nvGrpSpPr>
        <p:cNvPr id="1" name="">
          <a:extLst>
            <a:ext uri="{FF2B5EF4-FFF2-40B4-BE49-F238E27FC236}">
              <a16:creationId xmlns:a16="http://schemas.microsoft.com/office/drawing/2014/main" id="{58A48B4C-ADCC-4F1B-0C64-F3A9BCAA7A52}"/>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4675A176-8E32-19E4-4C21-6A32BD527F5D}"/>
              </a:ext>
            </a:extLst>
          </p:cNvPr>
          <p:cNvSpPr>
            <a:spLocks noGrp="1"/>
          </p:cNvSpPr>
          <p:nvPr>
            <p:ph type="title"/>
          </p:nvPr>
        </p:nvSpPr>
        <p:spPr>
          <a:xfrm>
            <a:off x="0" y="0"/>
            <a:ext cx="12192000" cy="866503"/>
          </a:xfrm>
        </p:spPr>
        <p:txBody>
          <a:bodyPr>
            <a:noAutofit/>
          </a:bodyPr>
          <a:lstStyle/>
          <a:p>
            <a:pPr algn="ctr"/>
            <a:r>
              <a:rPr lang="en-US" sz="5400" b="1" dirty="0">
                <a:solidFill>
                  <a:srgbClr val="F5F5F5"/>
                </a:solidFill>
                <a:effectLst>
                  <a:outerShdw blurRad="38100" dist="38100" dir="2700000" algn="ctr" rotWithShape="0">
                    <a:schemeClr val="tx1"/>
                  </a:outerShdw>
                </a:effectLst>
                <a:ea typeface="Tahoma" panose="020B0604030504040204" pitchFamily="34" charset="0"/>
                <a:cs typeface="Tahoma" panose="020B0604030504040204" pitchFamily="34" charset="0"/>
              </a:rPr>
              <a:t>Parable of the Talents (25:14-30)</a:t>
            </a:r>
          </a:p>
        </p:txBody>
      </p:sp>
      <p:sp>
        <p:nvSpPr>
          <p:cNvPr id="5" name="Content Placeholder 4">
            <a:extLst>
              <a:ext uri="{FF2B5EF4-FFF2-40B4-BE49-F238E27FC236}">
                <a16:creationId xmlns:a16="http://schemas.microsoft.com/office/drawing/2014/main" id="{EF18E375-DC7E-D8FE-2147-5F9C25D4F307}"/>
              </a:ext>
            </a:extLst>
          </p:cNvPr>
          <p:cNvSpPr>
            <a:spLocks noGrp="1"/>
          </p:cNvSpPr>
          <p:nvPr>
            <p:ph idx="1"/>
          </p:nvPr>
        </p:nvSpPr>
        <p:spPr>
          <a:xfrm>
            <a:off x="323273" y="866503"/>
            <a:ext cx="11610109" cy="5991497"/>
          </a:xfrm>
        </p:spPr>
        <p:txBody>
          <a:bodyPr>
            <a:normAutofit fontScale="92500" lnSpcReduction="20000"/>
          </a:bodyPr>
          <a:lstStyle/>
          <a:p>
            <a:pPr marL="0" indent="0">
              <a:buNone/>
            </a:pPr>
            <a:r>
              <a:rPr lang="en-US" sz="3600" i="1" baseline="30000" dirty="0">
                <a:solidFill>
                  <a:srgbClr val="F5F5F5"/>
                </a:solidFill>
                <a:effectLst>
                  <a:outerShdw blurRad="38100" dist="38100" dir="2700000" algn="ctr" rotWithShape="0">
                    <a:schemeClr val="tx1"/>
                  </a:outerShdw>
                </a:effectLst>
                <a:latin typeface="Cambria" panose="02040503050406030204" pitchFamily="18" charset="0"/>
                <a:ea typeface="Cambria" panose="02040503050406030204" pitchFamily="18" charset="0"/>
              </a:rPr>
              <a:t>25:</a:t>
            </a:r>
            <a:r>
              <a:rPr lang="en-US" sz="3500" i="1" baseline="30000" dirty="0">
                <a:solidFill>
                  <a:srgbClr val="F5F5F5"/>
                </a:solidFill>
                <a:effectLst>
                  <a:outerShdw blurRad="38100" dist="38100" dir="2700000" algn="ctr" rotWithShape="0">
                    <a:schemeClr val="tx1"/>
                  </a:outerShdw>
                </a:effectLst>
                <a:latin typeface="Cambria" panose="02040503050406030204" pitchFamily="18" charset="0"/>
                <a:ea typeface="Cambria" panose="02040503050406030204" pitchFamily="18" charset="0"/>
              </a:rPr>
              <a:t>24</a:t>
            </a:r>
            <a:r>
              <a:rPr lang="en-US" sz="3600" i="1" dirty="0">
                <a:solidFill>
                  <a:srgbClr val="99FFFF"/>
                </a:solidFill>
                <a:effectLst>
                  <a:outerShdw blurRad="38100" dist="38100" dir="2700000" algn="ctr" rotWithShape="0">
                    <a:schemeClr val="tx1"/>
                  </a:outerShdw>
                </a:effectLst>
                <a:latin typeface="Cambria" panose="02040503050406030204" pitchFamily="18" charset="0"/>
                <a:ea typeface="Cambria" panose="02040503050406030204" pitchFamily="18" charset="0"/>
              </a:rPr>
              <a:t> He also who had received the one talent came forward, saying, 'Master, I knew you to be a hard man, reaping where you did not sow, and gathering where you scattered no seed, </a:t>
            </a:r>
            <a:r>
              <a:rPr lang="en-US" sz="3500" i="1" baseline="30000" dirty="0">
                <a:solidFill>
                  <a:srgbClr val="F5F5F5"/>
                </a:solidFill>
                <a:effectLst>
                  <a:outerShdw blurRad="38100" dist="38100" dir="2700000" algn="ctr" rotWithShape="0">
                    <a:schemeClr val="tx1"/>
                  </a:outerShdw>
                </a:effectLst>
                <a:latin typeface="Cambria" panose="02040503050406030204" pitchFamily="18" charset="0"/>
                <a:ea typeface="Cambria" panose="02040503050406030204" pitchFamily="18" charset="0"/>
              </a:rPr>
              <a:t>25</a:t>
            </a:r>
            <a:r>
              <a:rPr lang="en-US" sz="3600" i="1" dirty="0">
                <a:solidFill>
                  <a:srgbClr val="99FFFF"/>
                </a:solidFill>
                <a:effectLst>
                  <a:outerShdw blurRad="38100" dist="38100" dir="2700000" algn="ctr" rotWithShape="0">
                    <a:schemeClr val="tx1"/>
                  </a:outerShdw>
                </a:effectLst>
                <a:latin typeface="Cambria" panose="02040503050406030204" pitchFamily="18" charset="0"/>
                <a:ea typeface="Cambria" panose="02040503050406030204" pitchFamily="18" charset="0"/>
              </a:rPr>
              <a:t> so I was afraid, and I went and hid your talent in the ground. Here you have what is yours.' </a:t>
            </a:r>
            <a:r>
              <a:rPr lang="en-US" sz="3500" i="1" baseline="30000" dirty="0">
                <a:solidFill>
                  <a:srgbClr val="F5F5F5"/>
                </a:solidFill>
                <a:effectLst>
                  <a:outerShdw blurRad="38100" dist="38100" dir="2700000" algn="ctr" rotWithShape="0">
                    <a:schemeClr val="tx1"/>
                  </a:outerShdw>
                </a:effectLst>
                <a:latin typeface="Cambria" panose="02040503050406030204" pitchFamily="18" charset="0"/>
                <a:ea typeface="Cambria" panose="02040503050406030204" pitchFamily="18" charset="0"/>
              </a:rPr>
              <a:t>26</a:t>
            </a:r>
            <a:r>
              <a:rPr lang="en-US" sz="3600" i="1" dirty="0">
                <a:solidFill>
                  <a:srgbClr val="99FFFF"/>
                </a:solidFill>
                <a:effectLst>
                  <a:outerShdw blurRad="38100" dist="38100" dir="2700000" algn="ctr" rotWithShape="0">
                    <a:schemeClr val="tx1"/>
                  </a:outerShdw>
                </a:effectLst>
                <a:latin typeface="Cambria" panose="02040503050406030204" pitchFamily="18" charset="0"/>
                <a:ea typeface="Cambria" panose="02040503050406030204" pitchFamily="18" charset="0"/>
              </a:rPr>
              <a:t> But his master answered him, 'You wicked and slothful servant! You knew that I reap where I have not sown and gather where I scattered no seed? </a:t>
            </a:r>
            <a:r>
              <a:rPr lang="en-US" sz="3500" i="1" baseline="30000" dirty="0">
                <a:solidFill>
                  <a:srgbClr val="F5F5F5"/>
                </a:solidFill>
                <a:effectLst>
                  <a:outerShdw blurRad="38100" dist="38100" dir="2700000" algn="ctr" rotWithShape="0">
                    <a:schemeClr val="tx1"/>
                  </a:outerShdw>
                </a:effectLst>
                <a:latin typeface="Cambria" panose="02040503050406030204" pitchFamily="18" charset="0"/>
                <a:ea typeface="Cambria" panose="02040503050406030204" pitchFamily="18" charset="0"/>
              </a:rPr>
              <a:t>27</a:t>
            </a:r>
            <a:r>
              <a:rPr lang="en-US" sz="3600" i="1" dirty="0">
                <a:solidFill>
                  <a:srgbClr val="99FFFF"/>
                </a:solidFill>
                <a:effectLst>
                  <a:outerShdw blurRad="38100" dist="38100" dir="2700000" algn="ctr" rotWithShape="0">
                    <a:schemeClr val="tx1"/>
                  </a:outerShdw>
                </a:effectLst>
                <a:latin typeface="Cambria" panose="02040503050406030204" pitchFamily="18" charset="0"/>
                <a:ea typeface="Cambria" panose="02040503050406030204" pitchFamily="18" charset="0"/>
              </a:rPr>
              <a:t> Then you ought to have invested my money with the bankers, and at my coming I should have received what was my own with interest. </a:t>
            </a:r>
            <a:r>
              <a:rPr lang="en-US" sz="3500" i="1" baseline="30000" dirty="0">
                <a:solidFill>
                  <a:srgbClr val="F5F5F5"/>
                </a:solidFill>
                <a:effectLst>
                  <a:outerShdw blurRad="38100" dist="38100" dir="2700000" algn="ctr" rotWithShape="0">
                    <a:schemeClr val="tx1"/>
                  </a:outerShdw>
                </a:effectLst>
                <a:latin typeface="Cambria" panose="02040503050406030204" pitchFamily="18" charset="0"/>
                <a:ea typeface="Cambria" panose="02040503050406030204" pitchFamily="18" charset="0"/>
              </a:rPr>
              <a:t>28</a:t>
            </a:r>
            <a:r>
              <a:rPr lang="en-US" sz="3600" i="1" dirty="0">
                <a:solidFill>
                  <a:srgbClr val="99FFFF"/>
                </a:solidFill>
                <a:effectLst>
                  <a:outerShdw blurRad="38100" dist="38100" dir="2700000" algn="ctr" rotWithShape="0">
                    <a:schemeClr val="tx1"/>
                  </a:outerShdw>
                </a:effectLst>
                <a:latin typeface="Cambria" panose="02040503050406030204" pitchFamily="18" charset="0"/>
                <a:ea typeface="Cambria" panose="02040503050406030204" pitchFamily="18" charset="0"/>
              </a:rPr>
              <a:t> So take the talent from him and give it to him who has the ten talents. </a:t>
            </a:r>
            <a:r>
              <a:rPr lang="en-US" sz="3500" i="1" baseline="30000" dirty="0">
                <a:solidFill>
                  <a:srgbClr val="F5F5F5"/>
                </a:solidFill>
                <a:effectLst>
                  <a:outerShdw blurRad="38100" dist="38100" dir="2700000" algn="ctr" rotWithShape="0">
                    <a:schemeClr val="tx1"/>
                  </a:outerShdw>
                </a:effectLst>
                <a:latin typeface="Cambria" panose="02040503050406030204" pitchFamily="18" charset="0"/>
                <a:ea typeface="Cambria" panose="02040503050406030204" pitchFamily="18" charset="0"/>
              </a:rPr>
              <a:t>29</a:t>
            </a:r>
            <a:r>
              <a:rPr lang="en-US" sz="3600" i="1" dirty="0">
                <a:solidFill>
                  <a:srgbClr val="99FFFF"/>
                </a:solidFill>
                <a:effectLst>
                  <a:outerShdw blurRad="38100" dist="38100" dir="2700000" algn="ctr" rotWithShape="0">
                    <a:schemeClr val="tx1"/>
                  </a:outerShdw>
                </a:effectLst>
                <a:latin typeface="Cambria" panose="02040503050406030204" pitchFamily="18" charset="0"/>
                <a:ea typeface="Cambria" panose="02040503050406030204" pitchFamily="18" charset="0"/>
              </a:rPr>
              <a:t> For to everyone who has will more be given, and he will have an abundance. But from the one who has not, even what he has will be taken away. </a:t>
            </a:r>
            <a:r>
              <a:rPr lang="en-US" sz="3500" i="1" baseline="30000" dirty="0">
                <a:solidFill>
                  <a:srgbClr val="F5F5F5"/>
                </a:solidFill>
                <a:effectLst>
                  <a:outerShdw blurRad="38100" dist="38100" dir="2700000" algn="ctr" rotWithShape="0">
                    <a:schemeClr val="tx1"/>
                  </a:outerShdw>
                </a:effectLst>
                <a:latin typeface="Cambria" panose="02040503050406030204" pitchFamily="18" charset="0"/>
                <a:ea typeface="Cambria" panose="02040503050406030204" pitchFamily="18" charset="0"/>
              </a:rPr>
              <a:t>30</a:t>
            </a:r>
            <a:r>
              <a:rPr lang="en-US" sz="3600" i="1" dirty="0">
                <a:solidFill>
                  <a:srgbClr val="99FFFF"/>
                </a:solidFill>
                <a:effectLst>
                  <a:outerShdw blurRad="38100" dist="38100" dir="2700000" algn="ctr" rotWithShape="0">
                    <a:schemeClr val="tx1"/>
                  </a:outerShdw>
                </a:effectLst>
                <a:latin typeface="Cambria" panose="02040503050406030204" pitchFamily="18" charset="0"/>
                <a:ea typeface="Cambria" panose="02040503050406030204" pitchFamily="18" charset="0"/>
              </a:rPr>
              <a:t> And cast the worthless servant into the outer darkness. In that place there will be weeping and gnashing of teeth.' </a:t>
            </a:r>
            <a:r>
              <a:rPr lang="en-US" sz="3600" dirty="0">
                <a:solidFill>
                  <a:srgbClr val="F5F5F5"/>
                </a:solidFill>
                <a:effectLst>
                  <a:outerShdw blurRad="38100" dist="38100" dir="2700000" algn="ctr" rotWithShape="0">
                    <a:schemeClr val="tx1"/>
                  </a:outerShdw>
                </a:effectLst>
                <a:latin typeface="Calibri" panose="020F0502020204030204" pitchFamily="34" charset="0"/>
                <a:ea typeface="Calibri" panose="020F0502020204030204" pitchFamily="34" charset="0"/>
                <a:cs typeface="Calibri" panose="020F0502020204030204" pitchFamily="34" charset="0"/>
              </a:rPr>
              <a:t>(ESV)</a:t>
            </a:r>
          </a:p>
        </p:txBody>
      </p:sp>
    </p:spTree>
    <p:extLst>
      <p:ext uri="{BB962C8B-B14F-4D97-AF65-F5344CB8AC3E}">
        <p14:creationId xmlns:p14="http://schemas.microsoft.com/office/powerpoint/2010/main" val="847707202"/>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883D7C"/>
            </a:gs>
            <a:gs pos="71000">
              <a:srgbClr val="2E2344"/>
            </a:gs>
            <a:gs pos="100000">
              <a:srgbClr val="2C0F24"/>
            </a:gs>
          </a:gsLst>
          <a:path path="circle">
            <a:fillToRect l="50000" t="50000" r="50000" b="50000"/>
          </a:path>
          <a:tileRect/>
        </a:gradFill>
        <a:effectLst/>
      </p:bgPr>
    </p:bg>
    <p:spTree>
      <p:nvGrpSpPr>
        <p:cNvPr id="1" name="">
          <a:extLst>
            <a:ext uri="{FF2B5EF4-FFF2-40B4-BE49-F238E27FC236}">
              <a16:creationId xmlns:a16="http://schemas.microsoft.com/office/drawing/2014/main" id="{1DE7775B-BA0F-3E94-49A6-AB700DB33969}"/>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CDD8AFB2-E21B-C77A-A592-2B64EEE8C6E0}"/>
              </a:ext>
            </a:extLst>
          </p:cNvPr>
          <p:cNvSpPr>
            <a:spLocks noGrp="1"/>
          </p:cNvSpPr>
          <p:nvPr>
            <p:ph type="title"/>
          </p:nvPr>
        </p:nvSpPr>
        <p:spPr>
          <a:xfrm>
            <a:off x="0" y="1"/>
            <a:ext cx="12226954" cy="725648"/>
          </a:xfrm>
        </p:spPr>
        <p:txBody>
          <a:bodyPr>
            <a:noAutofit/>
          </a:bodyPr>
          <a:lstStyle/>
          <a:p>
            <a:pPr algn="ctr"/>
            <a:r>
              <a:rPr lang="en-US" sz="5400" b="1" dirty="0">
                <a:solidFill>
                  <a:srgbClr val="F5F5F5"/>
                </a:solidFill>
                <a:effectLst>
                  <a:outerShdw blurRad="38100" dist="38100" dir="2700000" algn="ctr" rotWithShape="0">
                    <a:schemeClr val="tx1"/>
                  </a:outerShdw>
                </a:effectLst>
                <a:ea typeface="Tahoma" panose="020B0604030504040204" pitchFamily="34" charset="0"/>
                <a:cs typeface="Tahoma" panose="020B0604030504040204" pitchFamily="34" charset="0"/>
              </a:rPr>
              <a:t>Parable of the Talents (25:14-30)</a:t>
            </a:r>
            <a:endParaRPr lang="en-US" sz="5400" dirty="0">
              <a:solidFill>
                <a:srgbClr val="F5F5F5"/>
              </a:solidFill>
              <a:effectLst>
                <a:outerShdw blurRad="38100" dist="38100" dir="2700000" algn="tl" rotWithShape="0">
                  <a:prstClr val="black"/>
                </a:outerShdw>
              </a:effectLst>
              <a:latin typeface="+mn-lt"/>
            </a:endParaRPr>
          </a:p>
        </p:txBody>
      </p:sp>
      <p:sp>
        <p:nvSpPr>
          <p:cNvPr id="2" name="Content Placeholder 1">
            <a:extLst>
              <a:ext uri="{FF2B5EF4-FFF2-40B4-BE49-F238E27FC236}">
                <a16:creationId xmlns:a16="http://schemas.microsoft.com/office/drawing/2014/main" id="{B070D242-67A3-2346-7A3D-1E2F2E913EF0}"/>
              </a:ext>
            </a:extLst>
          </p:cNvPr>
          <p:cNvSpPr>
            <a:spLocks noGrp="1"/>
          </p:cNvSpPr>
          <p:nvPr>
            <p:ph idx="1"/>
          </p:nvPr>
        </p:nvSpPr>
        <p:spPr>
          <a:xfrm>
            <a:off x="274040" y="725649"/>
            <a:ext cx="11643919" cy="6178494"/>
          </a:xfrm>
        </p:spPr>
        <p:txBody>
          <a:bodyPr>
            <a:normAutofit fontScale="77500" lnSpcReduction="20000"/>
          </a:bodyPr>
          <a:lstStyle/>
          <a:p>
            <a:r>
              <a:rPr lang="en-US" sz="4000" dirty="0">
                <a:solidFill>
                  <a:srgbClr val="F5F5F5"/>
                </a:solidFill>
                <a:effectLst>
                  <a:outerShdw blurRad="38100" dist="38100" dir="2700000" algn="tl" rotWithShape="0">
                    <a:prstClr val="black"/>
                  </a:outerShdw>
                </a:effectLst>
              </a:rPr>
              <a:t>The Parable of the Talents teaches that waiting for Christ means actively serving him, not merely watching for his return. </a:t>
            </a:r>
          </a:p>
          <a:p>
            <a:r>
              <a:rPr lang="en-US" sz="4000" dirty="0">
                <a:solidFill>
                  <a:srgbClr val="F5F5F5"/>
                </a:solidFill>
                <a:effectLst>
                  <a:outerShdw blurRad="38100" dist="38100" dir="2700000" algn="tl" rotWithShape="0">
                    <a:prstClr val="black"/>
                  </a:outerShdw>
                </a:effectLst>
              </a:rPr>
              <a:t>The “</a:t>
            </a:r>
            <a:r>
              <a:rPr lang="en-US" sz="4000" i="1" dirty="0">
                <a:solidFill>
                  <a:srgbClr val="99FFFF"/>
                </a:solidFill>
                <a:effectLst>
                  <a:outerShdw blurRad="38100" dist="38100" dir="2700000" algn="tl" rotWithShape="0">
                    <a:prstClr val="black"/>
                  </a:outerShdw>
                </a:effectLst>
                <a:latin typeface="Cambria" panose="02040503050406030204" pitchFamily="18" charset="0"/>
                <a:ea typeface="Cambria" panose="02040503050406030204" pitchFamily="18" charset="0"/>
              </a:rPr>
              <a:t>master</a:t>
            </a:r>
            <a:r>
              <a:rPr lang="en-US" sz="4000" dirty="0">
                <a:solidFill>
                  <a:srgbClr val="F5F5F5"/>
                </a:solidFill>
                <a:effectLst>
                  <a:outerShdw blurRad="38100" dist="38100" dir="2700000" algn="tl" rotWithShape="0">
                    <a:prstClr val="black"/>
                  </a:outerShdw>
                </a:effectLst>
              </a:rPr>
              <a:t>”, representing Jesus, entrusts each “</a:t>
            </a:r>
            <a:r>
              <a:rPr lang="en-US" sz="4000" i="1" dirty="0">
                <a:solidFill>
                  <a:srgbClr val="99FFFF"/>
                </a:solidFill>
                <a:effectLst>
                  <a:outerShdw blurRad="38100" dist="38100" dir="2700000" algn="tl" rotWithShape="0">
                    <a:prstClr val="black"/>
                  </a:outerShdw>
                </a:effectLst>
                <a:latin typeface="Cambria" panose="02040503050406030204" pitchFamily="18" charset="0"/>
                <a:ea typeface="Cambria" panose="02040503050406030204" pitchFamily="18" charset="0"/>
              </a:rPr>
              <a:t>servant</a:t>
            </a:r>
            <a:r>
              <a:rPr lang="en-US" sz="4000" dirty="0">
                <a:solidFill>
                  <a:srgbClr val="F5F5F5"/>
                </a:solidFill>
                <a:effectLst>
                  <a:outerShdw blurRad="38100" dist="38100" dir="2700000" algn="tl" rotWithShape="0">
                    <a:prstClr val="black"/>
                  </a:outerShdw>
                </a:effectLst>
              </a:rPr>
              <a:t>” with a vast amount of money according to his ability. </a:t>
            </a:r>
          </a:p>
          <a:p>
            <a:r>
              <a:rPr lang="en-US" sz="4000" dirty="0">
                <a:solidFill>
                  <a:srgbClr val="F5F5F5"/>
                </a:solidFill>
                <a:effectLst>
                  <a:outerShdw blurRad="38100" dist="38100" dir="2700000" algn="tl" rotWithShape="0">
                    <a:prstClr val="black"/>
                  </a:outerShdw>
                </a:effectLst>
              </a:rPr>
              <a:t>The “</a:t>
            </a:r>
            <a:r>
              <a:rPr lang="en-US" sz="4000" i="1" dirty="0">
                <a:solidFill>
                  <a:srgbClr val="99FFFF"/>
                </a:solidFill>
                <a:effectLst>
                  <a:outerShdw blurRad="38100" dist="38100" dir="2700000" algn="tl" rotWithShape="0">
                    <a:prstClr val="black"/>
                  </a:outerShdw>
                </a:effectLst>
                <a:latin typeface="Cambria" panose="02040503050406030204" pitchFamily="18" charset="0"/>
                <a:ea typeface="Cambria" panose="02040503050406030204" pitchFamily="18" charset="0"/>
              </a:rPr>
              <a:t>talents</a:t>
            </a:r>
            <a:r>
              <a:rPr lang="en-US" sz="4000" dirty="0">
                <a:solidFill>
                  <a:srgbClr val="F5F5F5"/>
                </a:solidFill>
                <a:effectLst>
                  <a:outerShdw blurRad="38100" dist="38100" dir="2700000" algn="tl" rotWithShape="0">
                    <a:prstClr val="black"/>
                  </a:outerShdw>
                </a:effectLst>
              </a:rPr>
              <a:t>” talked about in this parable do not refer to natural skills and abilities but to a large sum of money.</a:t>
            </a:r>
          </a:p>
          <a:p>
            <a:r>
              <a:rPr lang="en-US" sz="4000" dirty="0">
                <a:solidFill>
                  <a:srgbClr val="F5F5F5"/>
                </a:solidFill>
                <a:effectLst>
                  <a:outerShdw blurRad="38100" dist="38100" dir="2700000" algn="tl" rotWithShape="0">
                    <a:prstClr val="black"/>
                  </a:outerShdw>
                </a:effectLst>
              </a:rPr>
              <a:t>A talent in that day was equal to roughly twenty years of a laborer’s wages. </a:t>
            </a:r>
          </a:p>
          <a:p>
            <a:r>
              <a:rPr lang="en-US" sz="4000" dirty="0">
                <a:solidFill>
                  <a:srgbClr val="F5F5F5"/>
                </a:solidFill>
                <a:effectLst>
                  <a:outerShdw blurRad="38100" dist="38100" dir="2700000" algn="tl" rotWithShape="0">
                    <a:prstClr val="black"/>
                  </a:outerShdw>
                </a:effectLst>
              </a:rPr>
              <a:t>Even the servant receiving one talent was therefore given a substantial trust.</a:t>
            </a:r>
          </a:p>
          <a:p>
            <a:r>
              <a:rPr lang="en-US" sz="4000" dirty="0">
                <a:solidFill>
                  <a:srgbClr val="F5F5F5"/>
                </a:solidFill>
                <a:effectLst>
                  <a:outerShdw blurRad="38100" dist="38100" dir="2700000" algn="tl" rotWithShape="0">
                    <a:prstClr val="black"/>
                  </a:outerShdw>
                </a:effectLst>
              </a:rPr>
              <a:t>The first two servants immediately put their master’s money to work and doubled it. </a:t>
            </a:r>
          </a:p>
          <a:p>
            <a:r>
              <a:rPr lang="en-US" sz="4000" dirty="0">
                <a:solidFill>
                  <a:srgbClr val="F5F5F5"/>
                </a:solidFill>
                <a:effectLst>
                  <a:outerShdw blurRad="38100" dist="38100" dir="2700000" algn="tl" rotWithShape="0">
                    <a:prstClr val="black"/>
                  </a:outerShdw>
                </a:effectLst>
              </a:rPr>
              <a:t>Although they received different amounts, both received exactly the same praise: “</a:t>
            </a:r>
            <a:r>
              <a:rPr lang="en-US" sz="4000" i="1" dirty="0">
                <a:solidFill>
                  <a:srgbClr val="99FFFF"/>
                </a:solidFill>
                <a:effectLst>
                  <a:outerShdw blurRad="38100" dist="38100" dir="2700000" algn="tl" rotWithShape="0">
                    <a:prstClr val="black"/>
                  </a:outerShdw>
                </a:effectLst>
                <a:latin typeface="Cambria" panose="02040503050406030204" pitchFamily="18" charset="0"/>
                <a:ea typeface="Cambria" panose="02040503050406030204" pitchFamily="18" charset="0"/>
              </a:rPr>
              <a:t>Well done, good and faithful servant</a:t>
            </a:r>
            <a:r>
              <a:rPr lang="en-US" sz="4000" dirty="0">
                <a:solidFill>
                  <a:srgbClr val="F5F5F5"/>
                </a:solidFill>
                <a:effectLst>
                  <a:outerShdw blurRad="38100" dist="38100" dir="2700000" algn="tl" rotWithShape="0">
                    <a:prstClr val="black"/>
                  </a:outerShdw>
                </a:effectLst>
              </a:rPr>
              <a:t>” (Matthew 25:21, 23). </a:t>
            </a:r>
          </a:p>
        </p:txBody>
      </p:sp>
    </p:spTree>
    <p:extLst>
      <p:ext uri="{BB962C8B-B14F-4D97-AF65-F5344CB8AC3E}">
        <p14:creationId xmlns:p14="http://schemas.microsoft.com/office/powerpoint/2010/main" val="2137954453"/>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anim calcmode="lin" valueType="num">
                                      <p:cBhvr>
                                        <p:cTn id="7" dur="500" fill="hold"/>
                                        <p:tgtEl>
                                          <p:spTgt spid="2">
                                            <p:txEl>
                                              <p:pRg st="1" end="1"/>
                                            </p:txEl>
                                          </p:spTgt>
                                        </p:tgtEl>
                                        <p:attrNameLst>
                                          <p:attrName>ppt_w</p:attrName>
                                        </p:attrNameLst>
                                      </p:cBhvr>
                                      <p:tavLst>
                                        <p:tav tm="0">
                                          <p:val>
                                            <p:fltVal val="0"/>
                                          </p:val>
                                        </p:tav>
                                        <p:tav tm="100000">
                                          <p:val>
                                            <p:strVal val="#ppt_w"/>
                                          </p:val>
                                        </p:tav>
                                      </p:tavLst>
                                    </p:anim>
                                    <p:anim calcmode="lin" valueType="num">
                                      <p:cBhvr>
                                        <p:cTn id="8" dur="500" fill="hold"/>
                                        <p:tgtEl>
                                          <p:spTgt spid="2">
                                            <p:txEl>
                                              <p:pRg st="1" end="1"/>
                                            </p:txEl>
                                          </p:spTgt>
                                        </p:tgtEl>
                                        <p:attrNameLst>
                                          <p:attrName>ppt_h</p:attrName>
                                        </p:attrNameLst>
                                      </p:cBhvr>
                                      <p:tavLst>
                                        <p:tav tm="0">
                                          <p:val>
                                            <p:fltVal val="0"/>
                                          </p:val>
                                        </p:tav>
                                        <p:tav tm="100000">
                                          <p:val>
                                            <p:strVal val="#ppt_h"/>
                                          </p:val>
                                        </p:tav>
                                      </p:tavLst>
                                    </p:anim>
                                    <p:animEffect transition="in" filter="fade">
                                      <p:cBhvr>
                                        <p:cTn id="9" dur="500"/>
                                        <p:tgtEl>
                                          <p:spTgt spid="2">
                                            <p:txEl>
                                              <p:pRg st="1" end="1"/>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2">
                                            <p:txEl>
                                              <p:pRg st="2" end="2"/>
                                            </p:txEl>
                                          </p:spTgt>
                                        </p:tgtEl>
                                        <p:attrNameLst>
                                          <p:attrName>style.visibility</p:attrName>
                                        </p:attrNameLst>
                                      </p:cBhvr>
                                      <p:to>
                                        <p:strVal val="visible"/>
                                      </p:to>
                                    </p:set>
                                    <p:anim calcmode="lin" valueType="num">
                                      <p:cBhvr>
                                        <p:cTn id="14" dur="500" fill="hold"/>
                                        <p:tgtEl>
                                          <p:spTgt spid="2">
                                            <p:txEl>
                                              <p:pRg st="2" end="2"/>
                                            </p:txEl>
                                          </p:spTgt>
                                        </p:tgtEl>
                                        <p:attrNameLst>
                                          <p:attrName>ppt_w</p:attrName>
                                        </p:attrNameLst>
                                      </p:cBhvr>
                                      <p:tavLst>
                                        <p:tav tm="0">
                                          <p:val>
                                            <p:fltVal val="0"/>
                                          </p:val>
                                        </p:tav>
                                        <p:tav tm="100000">
                                          <p:val>
                                            <p:strVal val="#ppt_w"/>
                                          </p:val>
                                        </p:tav>
                                      </p:tavLst>
                                    </p:anim>
                                    <p:anim calcmode="lin" valueType="num">
                                      <p:cBhvr>
                                        <p:cTn id="15" dur="500" fill="hold"/>
                                        <p:tgtEl>
                                          <p:spTgt spid="2">
                                            <p:txEl>
                                              <p:pRg st="2" end="2"/>
                                            </p:txEl>
                                          </p:spTgt>
                                        </p:tgtEl>
                                        <p:attrNameLst>
                                          <p:attrName>ppt_h</p:attrName>
                                        </p:attrNameLst>
                                      </p:cBhvr>
                                      <p:tavLst>
                                        <p:tav tm="0">
                                          <p:val>
                                            <p:fltVal val="0"/>
                                          </p:val>
                                        </p:tav>
                                        <p:tav tm="100000">
                                          <p:val>
                                            <p:strVal val="#ppt_h"/>
                                          </p:val>
                                        </p:tav>
                                      </p:tavLst>
                                    </p:anim>
                                    <p:animEffect transition="in" filter="fade">
                                      <p:cBhvr>
                                        <p:cTn id="16" dur="500"/>
                                        <p:tgtEl>
                                          <p:spTgt spid="2">
                                            <p:txEl>
                                              <p:pRg st="2" end="2"/>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2">
                                            <p:txEl>
                                              <p:pRg st="3" end="3"/>
                                            </p:txEl>
                                          </p:spTgt>
                                        </p:tgtEl>
                                        <p:attrNameLst>
                                          <p:attrName>style.visibility</p:attrName>
                                        </p:attrNameLst>
                                      </p:cBhvr>
                                      <p:to>
                                        <p:strVal val="visible"/>
                                      </p:to>
                                    </p:set>
                                    <p:anim calcmode="lin" valueType="num">
                                      <p:cBhvr>
                                        <p:cTn id="21" dur="500" fill="hold"/>
                                        <p:tgtEl>
                                          <p:spTgt spid="2">
                                            <p:txEl>
                                              <p:pRg st="3" end="3"/>
                                            </p:txEl>
                                          </p:spTgt>
                                        </p:tgtEl>
                                        <p:attrNameLst>
                                          <p:attrName>ppt_w</p:attrName>
                                        </p:attrNameLst>
                                      </p:cBhvr>
                                      <p:tavLst>
                                        <p:tav tm="0">
                                          <p:val>
                                            <p:fltVal val="0"/>
                                          </p:val>
                                        </p:tav>
                                        <p:tav tm="100000">
                                          <p:val>
                                            <p:strVal val="#ppt_w"/>
                                          </p:val>
                                        </p:tav>
                                      </p:tavLst>
                                    </p:anim>
                                    <p:anim calcmode="lin" valueType="num">
                                      <p:cBhvr>
                                        <p:cTn id="22" dur="500" fill="hold"/>
                                        <p:tgtEl>
                                          <p:spTgt spid="2">
                                            <p:txEl>
                                              <p:pRg st="3" end="3"/>
                                            </p:txEl>
                                          </p:spTgt>
                                        </p:tgtEl>
                                        <p:attrNameLst>
                                          <p:attrName>ppt_h</p:attrName>
                                        </p:attrNameLst>
                                      </p:cBhvr>
                                      <p:tavLst>
                                        <p:tav tm="0">
                                          <p:val>
                                            <p:fltVal val="0"/>
                                          </p:val>
                                        </p:tav>
                                        <p:tav tm="100000">
                                          <p:val>
                                            <p:strVal val="#ppt_h"/>
                                          </p:val>
                                        </p:tav>
                                      </p:tavLst>
                                    </p:anim>
                                    <p:animEffect transition="in" filter="fade">
                                      <p:cBhvr>
                                        <p:cTn id="23" dur="500"/>
                                        <p:tgtEl>
                                          <p:spTgt spid="2">
                                            <p:txEl>
                                              <p:pRg st="3" end="3"/>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nodeType="clickEffect">
                                  <p:stCondLst>
                                    <p:cond delay="0"/>
                                  </p:stCondLst>
                                  <p:childTnLst>
                                    <p:set>
                                      <p:cBhvr>
                                        <p:cTn id="27" dur="1" fill="hold">
                                          <p:stCondLst>
                                            <p:cond delay="0"/>
                                          </p:stCondLst>
                                        </p:cTn>
                                        <p:tgtEl>
                                          <p:spTgt spid="2">
                                            <p:txEl>
                                              <p:pRg st="4" end="4"/>
                                            </p:txEl>
                                          </p:spTgt>
                                        </p:tgtEl>
                                        <p:attrNameLst>
                                          <p:attrName>style.visibility</p:attrName>
                                        </p:attrNameLst>
                                      </p:cBhvr>
                                      <p:to>
                                        <p:strVal val="visible"/>
                                      </p:to>
                                    </p:set>
                                    <p:anim calcmode="lin" valueType="num">
                                      <p:cBhvr>
                                        <p:cTn id="28" dur="500" fill="hold"/>
                                        <p:tgtEl>
                                          <p:spTgt spid="2">
                                            <p:txEl>
                                              <p:pRg st="4" end="4"/>
                                            </p:txEl>
                                          </p:spTgt>
                                        </p:tgtEl>
                                        <p:attrNameLst>
                                          <p:attrName>ppt_w</p:attrName>
                                        </p:attrNameLst>
                                      </p:cBhvr>
                                      <p:tavLst>
                                        <p:tav tm="0">
                                          <p:val>
                                            <p:fltVal val="0"/>
                                          </p:val>
                                        </p:tav>
                                        <p:tav tm="100000">
                                          <p:val>
                                            <p:strVal val="#ppt_w"/>
                                          </p:val>
                                        </p:tav>
                                      </p:tavLst>
                                    </p:anim>
                                    <p:anim calcmode="lin" valueType="num">
                                      <p:cBhvr>
                                        <p:cTn id="29" dur="500" fill="hold"/>
                                        <p:tgtEl>
                                          <p:spTgt spid="2">
                                            <p:txEl>
                                              <p:pRg st="4" end="4"/>
                                            </p:txEl>
                                          </p:spTgt>
                                        </p:tgtEl>
                                        <p:attrNameLst>
                                          <p:attrName>ppt_h</p:attrName>
                                        </p:attrNameLst>
                                      </p:cBhvr>
                                      <p:tavLst>
                                        <p:tav tm="0">
                                          <p:val>
                                            <p:fltVal val="0"/>
                                          </p:val>
                                        </p:tav>
                                        <p:tav tm="100000">
                                          <p:val>
                                            <p:strVal val="#ppt_h"/>
                                          </p:val>
                                        </p:tav>
                                      </p:tavLst>
                                    </p:anim>
                                    <p:animEffect transition="in" filter="fade">
                                      <p:cBhvr>
                                        <p:cTn id="30" dur="500"/>
                                        <p:tgtEl>
                                          <p:spTgt spid="2">
                                            <p:txEl>
                                              <p:pRg st="4" end="4"/>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53" presetClass="entr" presetSubtype="16" fill="hold" nodeType="clickEffect">
                                  <p:stCondLst>
                                    <p:cond delay="0"/>
                                  </p:stCondLst>
                                  <p:childTnLst>
                                    <p:set>
                                      <p:cBhvr>
                                        <p:cTn id="34" dur="1" fill="hold">
                                          <p:stCondLst>
                                            <p:cond delay="0"/>
                                          </p:stCondLst>
                                        </p:cTn>
                                        <p:tgtEl>
                                          <p:spTgt spid="2">
                                            <p:txEl>
                                              <p:pRg st="5" end="5"/>
                                            </p:txEl>
                                          </p:spTgt>
                                        </p:tgtEl>
                                        <p:attrNameLst>
                                          <p:attrName>style.visibility</p:attrName>
                                        </p:attrNameLst>
                                      </p:cBhvr>
                                      <p:to>
                                        <p:strVal val="visible"/>
                                      </p:to>
                                    </p:set>
                                    <p:anim calcmode="lin" valueType="num">
                                      <p:cBhvr>
                                        <p:cTn id="35" dur="500" fill="hold"/>
                                        <p:tgtEl>
                                          <p:spTgt spid="2">
                                            <p:txEl>
                                              <p:pRg st="5" end="5"/>
                                            </p:txEl>
                                          </p:spTgt>
                                        </p:tgtEl>
                                        <p:attrNameLst>
                                          <p:attrName>ppt_w</p:attrName>
                                        </p:attrNameLst>
                                      </p:cBhvr>
                                      <p:tavLst>
                                        <p:tav tm="0">
                                          <p:val>
                                            <p:fltVal val="0"/>
                                          </p:val>
                                        </p:tav>
                                        <p:tav tm="100000">
                                          <p:val>
                                            <p:strVal val="#ppt_w"/>
                                          </p:val>
                                        </p:tav>
                                      </p:tavLst>
                                    </p:anim>
                                    <p:anim calcmode="lin" valueType="num">
                                      <p:cBhvr>
                                        <p:cTn id="36" dur="500" fill="hold"/>
                                        <p:tgtEl>
                                          <p:spTgt spid="2">
                                            <p:txEl>
                                              <p:pRg st="5" end="5"/>
                                            </p:txEl>
                                          </p:spTgt>
                                        </p:tgtEl>
                                        <p:attrNameLst>
                                          <p:attrName>ppt_h</p:attrName>
                                        </p:attrNameLst>
                                      </p:cBhvr>
                                      <p:tavLst>
                                        <p:tav tm="0">
                                          <p:val>
                                            <p:fltVal val="0"/>
                                          </p:val>
                                        </p:tav>
                                        <p:tav tm="100000">
                                          <p:val>
                                            <p:strVal val="#ppt_h"/>
                                          </p:val>
                                        </p:tav>
                                      </p:tavLst>
                                    </p:anim>
                                    <p:animEffect transition="in" filter="fade">
                                      <p:cBhvr>
                                        <p:cTn id="37" dur="500"/>
                                        <p:tgtEl>
                                          <p:spTgt spid="2">
                                            <p:txEl>
                                              <p:pRg st="5" end="5"/>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53" presetClass="entr" presetSubtype="16" fill="hold" nodeType="clickEffect">
                                  <p:stCondLst>
                                    <p:cond delay="0"/>
                                  </p:stCondLst>
                                  <p:childTnLst>
                                    <p:set>
                                      <p:cBhvr>
                                        <p:cTn id="41" dur="1" fill="hold">
                                          <p:stCondLst>
                                            <p:cond delay="0"/>
                                          </p:stCondLst>
                                        </p:cTn>
                                        <p:tgtEl>
                                          <p:spTgt spid="2">
                                            <p:txEl>
                                              <p:pRg st="6" end="6"/>
                                            </p:txEl>
                                          </p:spTgt>
                                        </p:tgtEl>
                                        <p:attrNameLst>
                                          <p:attrName>style.visibility</p:attrName>
                                        </p:attrNameLst>
                                      </p:cBhvr>
                                      <p:to>
                                        <p:strVal val="visible"/>
                                      </p:to>
                                    </p:set>
                                    <p:anim calcmode="lin" valueType="num">
                                      <p:cBhvr>
                                        <p:cTn id="42" dur="500" fill="hold"/>
                                        <p:tgtEl>
                                          <p:spTgt spid="2">
                                            <p:txEl>
                                              <p:pRg st="6" end="6"/>
                                            </p:txEl>
                                          </p:spTgt>
                                        </p:tgtEl>
                                        <p:attrNameLst>
                                          <p:attrName>ppt_w</p:attrName>
                                        </p:attrNameLst>
                                      </p:cBhvr>
                                      <p:tavLst>
                                        <p:tav tm="0">
                                          <p:val>
                                            <p:fltVal val="0"/>
                                          </p:val>
                                        </p:tav>
                                        <p:tav tm="100000">
                                          <p:val>
                                            <p:strVal val="#ppt_w"/>
                                          </p:val>
                                        </p:tav>
                                      </p:tavLst>
                                    </p:anim>
                                    <p:anim calcmode="lin" valueType="num">
                                      <p:cBhvr>
                                        <p:cTn id="43" dur="500" fill="hold"/>
                                        <p:tgtEl>
                                          <p:spTgt spid="2">
                                            <p:txEl>
                                              <p:pRg st="6" end="6"/>
                                            </p:txEl>
                                          </p:spTgt>
                                        </p:tgtEl>
                                        <p:attrNameLst>
                                          <p:attrName>ppt_h</p:attrName>
                                        </p:attrNameLst>
                                      </p:cBhvr>
                                      <p:tavLst>
                                        <p:tav tm="0">
                                          <p:val>
                                            <p:fltVal val="0"/>
                                          </p:val>
                                        </p:tav>
                                        <p:tav tm="100000">
                                          <p:val>
                                            <p:strVal val="#ppt_h"/>
                                          </p:val>
                                        </p:tav>
                                      </p:tavLst>
                                    </p:anim>
                                    <p:animEffect transition="in" filter="fade">
                                      <p:cBhvr>
                                        <p:cTn id="44" dur="500"/>
                                        <p:tgtEl>
                                          <p:spTgt spid="2">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883D7C"/>
            </a:gs>
            <a:gs pos="71000">
              <a:srgbClr val="2E2344"/>
            </a:gs>
            <a:gs pos="100000">
              <a:srgbClr val="2C0F24"/>
            </a:gs>
          </a:gsLst>
          <a:path path="circle">
            <a:fillToRect l="50000" t="50000" r="50000" b="50000"/>
          </a:path>
          <a:tileRect/>
        </a:gradFill>
        <a:effectLst/>
      </p:bgPr>
    </p:bg>
    <p:spTree>
      <p:nvGrpSpPr>
        <p:cNvPr id="1" name="">
          <a:extLst>
            <a:ext uri="{FF2B5EF4-FFF2-40B4-BE49-F238E27FC236}">
              <a16:creationId xmlns:a16="http://schemas.microsoft.com/office/drawing/2014/main" id="{33DAF9EC-1F75-4256-69A4-0F7D4FE55D41}"/>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00AA7C46-5EE7-7AB6-602B-2330F606F84C}"/>
              </a:ext>
            </a:extLst>
          </p:cNvPr>
          <p:cNvSpPr>
            <a:spLocks noGrp="1"/>
          </p:cNvSpPr>
          <p:nvPr>
            <p:ph type="title"/>
          </p:nvPr>
        </p:nvSpPr>
        <p:spPr>
          <a:xfrm>
            <a:off x="0" y="1"/>
            <a:ext cx="12226954" cy="628250"/>
          </a:xfrm>
        </p:spPr>
        <p:txBody>
          <a:bodyPr>
            <a:noAutofit/>
          </a:bodyPr>
          <a:lstStyle/>
          <a:p>
            <a:pPr algn="ctr"/>
            <a:r>
              <a:rPr lang="en-US" sz="4000" dirty="0">
                <a:solidFill>
                  <a:srgbClr val="F5F5F5"/>
                </a:solidFill>
                <a:effectLst>
                  <a:outerShdw blurRad="38100" dist="38100" dir="2700000" algn="tl" rotWithShape="0">
                    <a:prstClr val="black"/>
                  </a:outerShdw>
                </a:effectLst>
                <a:latin typeface="+mn-lt"/>
              </a:rPr>
              <a:t>The Structure of the Olivet Discourse in Matthew 24-25</a:t>
            </a:r>
          </a:p>
        </p:txBody>
      </p:sp>
      <p:sp>
        <p:nvSpPr>
          <p:cNvPr id="6" name="Rectangle 5">
            <a:extLst>
              <a:ext uri="{FF2B5EF4-FFF2-40B4-BE49-F238E27FC236}">
                <a16:creationId xmlns:a16="http://schemas.microsoft.com/office/drawing/2014/main" id="{45E58CCD-27F3-1708-0A35-46A7F356DB4B}"/>
              </a:ext>
            </a:extLst>
          </p:cNvPr>
          <p:cNvSpPr/>
          <p:nvPr/>
        </p:nvSpPr>
        <p:spPr>
          <a:xfrm>
            <a:off x="1900736" y="2342912"/>
            <a:ext cx="8269838" cy="45719"/>
          </a:xfrm>
          <a:prstGeom prst="rect">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ndara"/>
              <a:ea typeface="+mn-ea"/>
              <a:cs typeface="+mn-cs"/>
            </a:endParaRPr>
          </a:p>
        </p:txBody>
      </p:sp>
      <p:cxnSp>
        <p:nvCxnSpPr>
          <p:cNvPr id="7" name="Straight Connector 6">
            <a:extLst>
              <a:ext uri="{FF2B5EF4-FFF2-40B4-BE49-F238E27FC236}">
                <a16:creationId xmlns:a16="http://schemas.microsoft.com/office/drawing/2014/main" id="{13A3CFCF-655F-3469-6913-A4BE58D6F8FA}"/>
              </a:ext>
            </a:extLst>
          </p:cNvPr>
          <p:cNvCxnSpPr/>
          <p:nvPr/>
        </p:nvCxnSpPr>
        <p:spPr>
          <a:xfrm rot="5400000" flipH="1" flipV="1">
            <a:off x="1634830" y="2121138"/>
            <a:ext cx="533400" cy="1588"/>
          </a:xfrm>
          <a:prstGeom prst="line">
            <a:avLst/>
          </a:prstGeom>
          <a:ln w="254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881FD677-A6A7-30AC-CFE5-61AC0BB39FA5}"/>
              </a:ext>
            </a:extLst>
          </p:cNvPr>
          <p:cNvCxnSpPr/>
          <p:nvPr/>
        </p:nvCxnSpPr>
        <p:spPr>
          <a:xfrm rot="5400000" flipH="1" flipV="1">
            <a:off x="3100159" y="2101038"/>
            <a:ext cx="533400" cy="1588"/>
          </a:xfrm>
          <a:prstGeom prst="line">
            <a:avLst/>
          </a:prstGeom>
          <a:ln w="254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B2083703-DD3A-5048-4FC5-86483E396FCD}"/>
              </a:ext>
            </a:extLst>
          </p:cNvPr>
          <p:cNvCxnSpPr/>
          <p:nvPr/>
        </p:nvCxnSpPr>
        <p:spPr>
          <a:xfrm rot="5400000" flipH="1" flipV="1">
            <a:off x="5455873" y="2101038"/>
            <a:ext cx="533400" cy="1588"/>
          </a:xfrm>
          <a:prstGeom prst="line">
            <a:avLst/>
          </a:prstGeom>
          <a:ln w="254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3C8BCC61-9C7C-8FD7-D267-63B1147665D8}"/>
              </a:ext>
            </a:extLst>
          </p:cNvPr>
          <p:cNvCxnSpPr/>
          <p:nvPr/>
        </p:nvCxnSpPr>
        <p:spPr>
          <a:xfrm rot="5400000" flipH="1" flipV="1">
            <a:off x="9907592" y="2121138"/>
            <a:ext cx="533400" cy="1588"/>
          </a:xfrm>
          <a:prstGeom prst="line">
            <a:avLst/>
          </a:prstGeom>
          <a:ln w="25400">
            <a:solidFill>
              <a:schemeClr val="accent2"/>
            </a:solidFill>
          </a:ln>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259EF4F6-8EA5-8605-BFC9-2D7D0C437A3D}"/>
              </a:ext>
            </a:extLst>
          </p:cNvPr>
          <p:cNvSpPr txBox="1"/>
          <p:nvPr/>
        </p:nvSpPr>
        <p:spPr>
          <a:xfrm>
            <a:off x="2053129" y="1680186"/>
            <a:ext cx="1120966" cy="64633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outerShdw blurRad="50800" dist="50800" dir="5400000" algn="ctr" rotWithShape="0">
                    <a:prstClr val="black"/>
                  </a:outerShdw>
                </a:effectLst>
                <a:uLnTx/>
                <a:uFillTx/>
                <a:latin typeface="Candara"/>
                <a:ea typeface="+mn-ea"/>
                <a:cs typeface="+mn-cs"/>
              </a:rPr>
              <a:t>Matthew 24:1-3</a:t>
            </a:r>
          </a:p>
        </p:txBody>
      </p:sp>
      <p:sp>
        <p:nvSpPr>
          <p:cNvPr id="16" name="Rectangle 15">
            <a:extLst>
              <a:ext uri="{FF2B5EF4-FFF2-40B4-BE49-F238E27FC236}">
                <a16:creationId xmlns:a16="http://schemas.microsoft.com/office/drawing/2014/main" id="{04AC903F-5FE6-87BE-E9C6-5F6122ED7EE9}"/>
              </a:ext>
            </a:extLst>
          </p:cNvPr>
          <p:cNvSpPr/>
          <p:nvPr/>
        </p:nvSpPr>
        <p:spPr>
          <a:xfrm>
            <a:off x="1900737" y="2425800"/>
            <a:ext cx="1461632" cy="923330"/>
          </a:xfrm>
          <a:prstGeom prst="rect">
            <a:avLst/>
          </a:prstGeom>
          <a:ln w="38100">
            <a:solidFill>
              <a:srgbClr val="FFFF00"/>
            </a:solidFill>
          </a:ln>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outerShdw blurRad="50800" dist="50800" dir="5400000" algn="ctr" rotWithShape="0">
                    <a:prstClr val="black"/>
                  </a:outerShdw>
                </a:effectLst>
                <a:uLnTx/>
                <a:uFillTx/>
                <a:latin typeface="Candara"/>
                <a:ea typeface="+mn-ea"/>
                <a:cs typeface="+mn-cs"/>
              </a:rPr>
              <a:t>The disciples' questions </a:t>
            </a:r>
          </a:p>
        </p:txBody>
      </p:sp>
      <p:sp>
        <p:nvSpPr>
          <p:cNvPr id="19" name="Rectangle 18">
            <a:extLst>
              <a:ext uri="{FF2B5EF4-FFF2-40B4-BE49-F238E27FC236}">
                <a16:creationId xmlns:a16="http://schemas.microsoft.com/office/drawing/2014/main" id="{3C946ECA-82DE-46B0-0F8D-686973AA2D66}"/>
              </a:ext>
            </a:extLst>
          </p:cNvPr>
          <p:cNvSpPr/>
          <p:nvPr/>
        </p:nvSpPr>
        <p:spPr>
          <a:xfrm>
            <a:off x="3366065" y="2425800"/>
            <a:ext cx="2355713" cy="923330"/>
          </a:xfrm>
          <a:prstGeom prst="rect">
            <a:avLst/>
          </a:prstGeom>
          <a:ln w="38100">
            <a:solidFill>
              <a:srgbClr val="FFFF00"/>
            </a:solidFill>
          </a:ln>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outerShdw blurRad="50800" dist="50800" dir="5400000" algn="ctr" rotWithShape="0">
                    <a:prstClr val="black"/>
                  </a:outerShdw>
                </a:effectLst>
                <a:uLnTx/>
                <a:uFillTx/>
                <a:latin typeface="Candara"/>
                <a:ea typeface="+mn-ea"/>
                <a:cs typeface="+mn-cs"/>
              </a:rPr>
              <a:t>The events of AD 70 and the “</a:t>
            </a:r>
            <a:r>
              <a:rPr kumimoji="0" lang="en-US" sz="1800" b="0" i="1" u="none" strike="noStrike" kern="1200" cap="none" spc="0" normalizeH="0" baseline="0" noProof="0" dirty="0">
                <a:ln>
                  <a:noFill/>
                </a:ln>
                <a:solidFill>
                  <a:srgbClr val="99FFFF"/>
                </a:solidFill>
                <a:effectLst>
                  <a:outerShdw blurRad="50800" dist="50800" dir="5400000" algn="ctr" rotWithShape="0">
                    <a:prstClr val="black"/>
                  </a:outerShdw>
                </a:effectLst>
                <a:uLnTx/>
                <a:uFillTx/>
                <a:latin typeface="Cambria" panose="02040503050406030204" pitchFamily="18" charset="0"/>
                <a:ea typeface="Cambria" panose="02040503050406030204" pitchFamily="18" charset="0"/>
                <a:cs typeface="+mn-cs"/>
              </a:rPr>
              <a:t>signs</a:t>
            </a:r>
            <a:r>
              <a:rPr kumimoji="0" lang="en-US" sz="1800" b="0" i="0" u="none" strike="noStrike" kern="1200" cap="none" spc="0" normalizeH="0" baseline="0" noProof="0" dirty="0">
                <a:ln>
                  <a:noFill/>
                </a:ln>
                <a:solidFill>
                  <a:prstClr val="white"/>
                </a:solidFill>
                <a:effectLst>
                  <a:outerShdw blurRad="50800" dist="50800" dir="5400000" algn="ctr" rotWithShape="0">
                    <a:prstClr val="black"/>
                  </a:outerShdw>
                </a:effectLst>
                <a:uLnTx/>
                <a:uFillTx/>
                <a:latin typeface="Candara"/>
                <a:ea typeface="+mn-ea"/>
                <a:cs typeface="+mn-cs"/>
              </a:rPr>
              <a:t>” preceding them</a:t>
            </a:r>
          </a:p>
        </p:txBody>
      </p:sp>
      <p:sp>
        <p:nvSpPr>
          <p:cNvPr id="25" name="Rectangle 24">
            <a:extLst>
              <a:ext uri="{FF2B5EF4-FFF2-40B4-BE49-F238E27FC236}">
                <a16:creationId xmlns:a16="http://schemas.microsoft.com/office/drawing/2014/main" id="{53360706-4834-7B76-1349-F42490A08563}"/>
              </a:ext>
            </a:extLst>
          </p:cNvPr>
          <p:cNvSpPr/>
          <p:nvPr/>
        </p:nvSpPr>
        <p:spPr>
          <a:xfrm>
            <a:off x="5725475" y="2425800"/>
            <a:ext cx="1673140" cy="923330"/>
          </a:xfrm>
          <a:prstGeom prst="rect">
            <a:avLst/>
          </a:prstGeom>
          <a:ln w="38100">
            <a:solidFill>
              <a:srgbClr val="FFFF00"/>
            </a:solidFill>
          </a:ln>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outerShdw blurRad="50800" dist="50800" dir="5400000" algn="ctr" rotWithShape="0">
                    <a:prstClr val="black"/>
                  </a:outerShdw>
                </a:effectLst>
                <a:uLnTx/>
                <a:uFillTx/>
                <a:latin typeface="Candara"/>
                <a:ea typeface="+mn-ea"/>
                <a:cs typeface="+mn-cs"/>
              </a:rPr>
              <a:t>Jesus Interpretive Key</a:t>
            </a:r>
          </a:p>
        </p:txBody>
      </p:sp>
      <p:sp>
        <p:nvSpPr>
          <p:cNvPr id="28" name="Rectangle 27">
            <a:extLst>
              <a:ext uri="{FF2B5EF4-FFF2-40B4-BE49-F238E27FC236}">
                <a16:creationId xmlns:a16="http://schemas.microsoft.com/office/drawing/2014/main" id="{88EAE91A-D118-5102-C95D-CF191C1DAE9F}"/>
              </a:ext>
            </a:extLst>
          </p:cNvPr>
          <p:cNvSpPr/>
          <p:nvPr/>
        </p:nvSpPr>
        <p:spPr>
          <a:xfrm>
            <a:off x="7398616" y="2425800"/>
            <a:ext cx="2775134" cy="923330"/>
          </a:xfrm>
          <a:prstGeom prst="rect">
            <a:avLst/>
          </a:prstGeom>
          <a:ln w="38100">
            <a:solidFill>
              <a:srgbClr val="FFFF00"/>
            </a:solidFill>
          </a:ln>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outerShdw blurRad="50800" dist="50800" dir="5400000" algn="ctr" rotWithShape="0">
                    <a:prstClr val="black"/>
                  </a:outerShdw>
                </a:effectLst>
                <a:uLnTx/>
                <a:uFillTx/>
                <a:latin typeface="Candara"/>
                <a:ea typeface="+mn-ea"/>
                <a:cs typeface="+mn-cs"/>
              </a:rPr>
              <a:t>The Second Coming, final judgment, and end of the world</a:t>
            </a:r>
          </a:p>
        </p:txBody>
      </p:sp>
      <p:sp>
        <p:nvSpPr>
          <p:cNvPr id="31" name="TextBox 30">
            <a:extLst>
              <a:ext uri="{FF2B5EF4-FFF2-40B4-BE49-F238E27FC236}">
                <a16:creationId xmlns:a16="http://schemas.microsoft.com/office/drawing/2014/main" id="{9113CCAE-A718-C641-C1DA-3EA491C69DEB}"/>
              </a:ext>
            </a:extLst>
          </p:cNvPr>
          <p:cNvSpPr txBox="1"/>
          <p:nvPr/>
        </p:nvSpPr>
        <p:spPr>
          <a:xfrm>
            <a:off x="4031941" y="1680186"/>
            <a:ext cx="1120966" cy="64633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outerShdw blurRad="50800" dist="50800" dir="5400000" algn="ctr" rotWithShape="0">
                    <a:prstClr val="black"/>
                  </a:outerShdw>
                </a:effectLst>
                <a:uLnTx/>
                <a:uFillTx/>
                <a:latin typeface="Candara"/>
                <a:ea typeface="+mn-ea"/>
                <a:cs typeface="+mn-cs"/>
              </a:rPr>
              <a:t>Matthew 24:4-33</a:t>
            </a:r>
          </a:p>
        </p:txBody>
      </p:sp>
      <p:sp>
        <p:nvSpPr>
          <p:cNvPr id="33" name="TextBox 32">
            <a:extLst>
              <a:ext uri="{FF2B5EF4-FFF2-40B4-BE49-F238E27FC236}">
                <a16:creationId xmlns:a16="http://schemas.microsoft.com/office/drawing/2014/main" id="{7FC1D426-2F01-ED25-AF86-17E574B9D758}"/>
              </a:ext>
            </a:extLst>
          </p:cNvPr>
          <p:cNvSpPr txBox="1"/>
          <p:nvPr/>
        </p:nvSpPr>
        <p:spPr>
          <a:xfrm>
            <a:off x="5981887" y="1676898"/>
            <a:ext cx="1120966" cy="64633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outerShdw blurRad="50800" dist="50800" dir="5400000" algn="ctr" rotWithShape="0">
                    <a:prstClr val="black"/>
                  </a:outerShdw>
                </a:effectLst>
                <a:uLnTx/>
                <a:uFillTx/>
                <a:latin typeface="Candara"/>
                <a:ea typeface="+mn-ea"/>
                <a:cs typeface="+mn-cs"/>
              </a:rPr>
              <a:t>Matthew 24:34-36</a:t>
            </a:r>
          </a:p>
        </p:txBody>
      </p:sp>
      <p:sp>
        <p:nvSpPr>
          <p:cNvPr id="35" name="TextBox 34">
            <a:extLst>
              <a:ext uri="{FF2B5EF4-FFF2-40B4-BE49-F238E27FC236}">
                <a16:creationId xmlns:a16="http://schemas.microsoft.com/office/drawing/2014/main" id="{51FCAD14-2CED-8B72-452A-A6BBDE5A394B}"/>
              </a:ext>
            </a:extLst>
          </p:cNvPr>
          <p:cNvSpPr txBox="1"/>
          <p:nvPr/>
        </p:nvSpPr>
        <p:spPr>
          <a:xfrm>
            <a:off x="7961636" y="1651017"/>
            <a:ext cx="1378246" cy="64633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outerShdw blurRad="50800" dist="50800" dir="5400000" algn="ctr" rotWithShape="0">
                    <a:prstClr val="black"/>
                  </a:outerShdw>
                </a:effectLst>
                <a:uLnTx/>
                <a:uFillTx/>
                <a:latin typeface="Candara"/>
                <a:ea typeface="+mn-ea"/>
                <a:cs typeface="+mn-cs"/>
              </a:rPr>
              <a:t>Matthew 24:36-25:46</a:t>
            </a:r>
          </a:p>
        </p:txBody>
      </p:sp>
      <p:cxnSp>
        <p:nvCxnSpPr>
          <p:cNvPr id="36" name="Straight Connector 35">
            <a:extLst>
              <a:ext uri="{FF2B5EF4-FFF2-40B4-BE49-F238E27FC236}">
                <a16:creationId xmlns:a16="http://schemas.microsoft.com/office/drawing/2014/main" id="{E626F6F5-B972-ABEF-E4A0-59FC5EA77CE6}"/>
              </a:ext>
            </a:extLst>
          </p:cNvPr>
          <p:cNvCxnSpPr/>
          <p:nvPr/>
        </p:nvCxnSpPr>
        <p:spPr>
          <a:xfrm rot="5400000" flipH="1" flipV="1">
            <a:off x="7132709" y="2101038"/>
            <a:ext cx="533400" cy="1588"/>
          </a:xfrm>
          <a:prstGeom prst="line">
            <a:avLst/>
          </a:prstGeom>
          <a:ln w="25400">
            <a:solidFill>
              <a:schemeClr val="accent2"/>
            </a:solidFill>
          </a:ln>
        </p:spPr>
        <p:style>
          <a:lnRef idx="1">
            <a:schemeClr val="accent1"/>
          </a:lnRef>
          <a:fillRef idx="0">
            <a:schemeClr val="accent1"/>
          </a:fillRef>
          <a:effectRef idx="0">
            <a:schemeClr val="accent1"/>
          </a:effectRef>
          <a:fontRef idx="minor">
            <a:schemeClr val="tx1"/>
          </a:fontRef>
        </p:style>
      </p:cxnSp>
      <p:grpSp>
        <p:nvGrpSpPr>
          <p:cNvPr id="82" name="Group 81">
            <a:extLst>
              <a:ext uri="{FF2B5EF4-FFF2-40B4-BE49-F238E27FC236}">
                <a16:creationId xmlns:a16="http://schemas.microsoft.com/office/drawing/2014/main" id="{7DA3819B-B5A9-60D3-AC53-2DB5801C505E}"/>
              </a:ext>
            </a:extLst>
          </p:cNvPr>
          <p:cNvGrpSpPr/>
          <p:nvPr/>
        </p:nvGrpSpPr>
        <p:grpSpPr>
          <a:xfrm>
            <a:off x="3366065" y="3349130"/>
            <a:ext cx="4032551" cy="2031325"/>
            <a:chOff x="3366065" y="3349130"/>
            <a:chExt cx="4032551" cy="2031325"/>
          </a:xfrm>
        </p:grpSpPr>
        <p:sp>
          <p:nvSpPr>
            <p:cNvPr id="39" name="Right Brace 38">
              <a:extLst>
                <a:ext uri="{FF2B5EF4-FFF2-40B4-BE49-F238E27FC236}">
                  <a16:creationId xmlns:a16="http://schemas.microsoft.com/office/drawing/2014/main" id="{4AEBABA7-D0E7-5471-8668-3529C0CA5C77}"/>
                </a:ext>
              </a:extLst>
            </p:cNvPr>
            <p:cNvSpPr/>
            <p:nvPr/>
          </p:nvSpPr>
          <p:spPr>
            <a:xfrm rot="5400000">
              <a:off x="4344456" y="2386020"/>
              <a:ext cx="398930" cy="2355712"/>
            </a:xfrm>
            <a:prstGeom prst="rightBrace">
              <a:avLst/>
            </a:prstGeom>
            <a:ln w="44450">
              <a:solidFill>
                <a:srgbClr val="99FFFF"/>
              </a:soli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7" name="TextBox 36">
              <a:extLst>
                <a:ext uri="{FF2B5EF4-FFF2-40B4-BE49-F238E27FC236}">
                  <a16:creationId xmlns:a16="http://schemas.microsoft.com/office/drawing/2014/main" id="{90BD2765-3764-62B7-795F-95B3D0A0087D}"/>
                </a:ext>
              </a:extLst>
            </p:cNvPr>
            <p:cNvSpPr txBox="1"/>
            <p:nvPr/>
          </p:nvSpPr>
          <p:spPr>
            <a:xfrm>
              <a:off x="5721778" y="3349130"/>
              <a:ext cx="1676838" cy="203132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rPr>
                <a:t>“</a:t>
              </a:r>
              <a:r>
                <a:rPr kumimoji="0" lang="en-US" sz="1800" b="0" i="1" u="none" strike="noStrike" kern="1200" cap="none" spc="0" normalizeH="0" baseline="0" noProof="0" dirty="0">
                  <a:ln>
                    <a:noFill/>
                  </a:ln>
                  <a:solidFill>
                    <a:srgbClr val="99FFFF"/>
                  </a:solidFill>
                  <a:effectLst/>
                  <a:uLnTx/>
                  <a:uFillTx/>
                  <a:latin typeface="Cambria" panose="02040503050406030204" pitchFamily="18" charset="0"/>
                  <a:ea typeface="Cambria" panose="02040503050406030204" pitchFamily="18" charset="0"/>
                  <a:cs typeface="+mn-cs"/>
                </a:rPr>
                <a:t>this generation will not pass away until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1" u="none" strike="noStrike" kern="1200" cap="none" spc="0" normalizeH="0" baseline="0" noProof="0" dirty="0">
                  <a:ln>
                    <a:noFill/>
                  </a:ln>
                  <a:solidFill>
                    <a:srgbClr val="A2FFB3"/>
                  </a:solidFill>
                  <a:effectLst/>
                  <a:uLnTx/>
                  <a:uFillTx/>
                  <a:latin typeface="Cambria" panose="02040503050406030204" pitchFamily="18" charset="0"/>
                  <a:ea typeface="Cambria" panose="02040503050406030204" pitchFamily="18" charset="0"/>
                  <a:cs typeface="+mn-cs"/>
                </a:rPr>
                <a:t>all these things </a:t>
              </a:r>
              <a:r>
                <a:rPr kumimoji="0" lang="en-US" sz="1800" b="0" i="1" u="none" strike="noStrike" kern="1200" cap="none" spc="0" normalizeH="0" baseline="0" noProof="0" dirty="0">
                  <a:ln>
                    <a:noFill/>
                  </a:ln>
                  <a:solidFill>
                    <a:srgbClr val="99FFFF"/>
                  </a:solidFill>
                  <a:effectLst/>
                  <a:uLnTx/>
                  <a:uFillTx/>
                  <a:latin typeface="Cambria" panose="02040503050406030204" pitchFamily="18" charset="0"/>
                  <a:ea typeface="Cambria" panose="02040503050406030204" pitchFamily="18" charset="0"/>
                  <a:cs typeface="+mn-cs"/>
                </a:rPr>
                <a:t>take place</a:t>
              </a:r>
              <a:r>
                <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rPr>
                <a:t>”</a:t>
              </a: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rPr>
                <a:t>(Mat 24:34)</a:t>
              </a:r>
            </a:p>
          </p:txBody>
        </p:sp>
        <p:cxnSp>
          <p:nvCxnSpPr>
            <p:cNvPr id="41" name="Connector: Elbow 40">
              <a:extLst>
                <a:ext uri="{FF2B5EF4-FFF2-40B4-BE49-F238E27FC236}">
                  <a16:creationId xmlns:a16="http://schemas.microsoft.com/office/drawing/2014/main" id="{8FD90A1B-0BB5-7DC7-F292-A881511AAEF9}"/>
                </a:ext>
              </a:extLst>
            </p:cNvPr>
            <p:cNvCxnSpPr>
              <a:cxnSpLocks/>
            </p:cNvCxnSpPr>
            <p:nvPr/>
          </p:nvCxnSpPr>
          <p:spPr>
            <a:xfrm rot="10800000">
              <a:off x="4543925" y="3763344"/>
              <a:ext cx="1177853" cy="864825"/>
            </a:xfrm>
            <a:prstGeom prst="bentConnector3">
              <a:avLst>
                <a:gd name="adj1" fmla="val 100614"/>
              </a:avLst>
            </a:prstGeom>
            <a:ln w="50800">
              <a:solidFill>
                <a:srgbClr val="A2FFB3"/>
              </a:solidFill>
              <a:tailEnd type="triangle"/>
            </a:ln>
          </p:spPr>
          <p:style>
            <a:lnRef idx="1">
              <a:schemeClr val="accent1"/>
            </a:lnRef>
            <a:fillRef idx="0">
              <a:schemeClr val="accent1"/>
            </a:fillRef>
            <a:effectRef idx="0">
              <a:schemeClr val="accent1"/>
            </a:effectRef>
            <a:fontRef idx="minor">
              <a:schemeClr val="tx1"/>
            </a:fontRef>
          </p:style>
        </p:cxnSp>
      </p:grpSp>
      <p:sp>
        <p:nvSpPr>
          <p:cNvPr id="59" name="TextBox 58">
            <a:extLst>
              <a:ext uri="{FF2B5EF4-FFF2-40B4-BE49-F238E27FC236}">
                <a16:creationId xmlns:a16="http://schemas.microsoft.com/office/drawing/2014/main" id="{F4528F5B-6FB4-7688-C2BD-FF1C64712899}"/>
              </a:ext>
            </a:extLst>
          </p:cNvPr>
          <p:cNvSpPr txBox="1"/>
          <p:nvPr/>
        </p:nvSpPr>
        <p:spPr>
          <a:xfrm>
            <a:off x="1840061" y="3349130"/>
            <a:ext cx="1527592" cy="92333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rPr>
              <a:t>“</a:t>
            </a:r>
            <a:r>
              <a:rPr kumimoji="0" lang="en-US" sz="1800" b="0" i="1" u="none" strike="noStrike" kern="1200" cap="none" spc="0" normalizeH="0" baseline="0" noProof="0" dirty="0">
                <a:ln>
                  <a:noFill/>
                </a:ln>
                <a:solidFill>
                  <a:srgbClr val="A2FFB3"/>
                </a:solidFill>
                <a:effectLst/>
                <a:uLnTx/>
                <a:uFillTx/>
                <a:latin typeface="Cambria" panose="02040503050406030204" pitchFamily="18" charset="0"/>
                <a:ea typeface="Cambria" panose="02040503050406030204" pitchFamily="18" charset="0"/>
                <a:cs typeface="+mn-cs"/>
              </a:rPr>
              <a:t>when</a:t>
            </a:r>
            <a:r>
              <a:rPr kumimoji="0" lang="en-US" sz="1800" b="0" i="1" u="none" strike="noStrike" kern="1200" cap="none" spc="0" normalizeH="0" baseline="0" noProof="0" dirty="0">
                <a:ln>
                  <a:noFill/>
                </a:ln>
                <a:solidFill>
                  <a:srgbClr val="99FFFF"/>
                </a:solidFill>
                <a:effectLst/>
                <a:uLnTx/>
                <a:uFillTx/>
                <a:latin typeface="Cambria" panose="02040503050406030204" pitchFamily="18" charset="0"/>
                <a:ea typeface="Cambria" panose="02040503050406030204" pitchFamily="18" charset="0"/>
                <a:cs typeface="+mn-cs"/>
              </a:rPr>
              <a:t> will these things be, </a:t>
            </a: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pSp>
        <p:nvGrpSpPr>
          <p:cNvPr id="77" name="Group 76">
            <a:extLst>
              <a:ext uri="{FF2B5EF4-FFF2-40B4-BE49-F238E27FC236}">
                <a16:creationId xmlns:a16="http://schemas.microsoft.com/office/drawing/2014/main" id="{97D1BA48-AA4E-5AF6-1018-33FEE3180053}"/>
              </a:ext>
            </a:extLst>
          </p:cNvPr>
          <p:cNvGrpSpPr/>
          <p:nvPr/>
        </p:nvGrpSpPr>
        <p:grpSpPr>
          <a:xfrm>
            <a:off x="1900735" y="605965"/>
            <a:ext cx="1496858" cy="1207279"/>
            <a:chOff x="1900735" y="605965"/>
            <a:chExt cx="1496858" cy="1207279"/>
          </a:xfrm>
        </p:grpSpPr>
        <p:sp>
          <p:nvSpPr>
            <p:cNvPr id="70" name="Right Brace 69">
              <a:extLst>
                <a:ext uri="{FF2B5EF4-FFF2-40B4-BE49-F238E27FC236}">
                  <a16:creationId xmlns:a16="http://schemas.microsoft.com/office/drawing/2014/main" id="{419546CF-73AD-307B-A808-F13588457F0D}"/>
                </a:ext>
              </a:extLst>
            </p:cNvPr>
            <p:cNvSpPr/>
            <p:nvPr/>
          </p:nvSpPr>
          <p:spPr>
            <a:xfrm rot="16200000">
              <a:off x="2432087" y="882962"/>
              <a:ext cx="398930" cy="1461633"/>
            </a:xfrm>
            <a:prstGeom prst="rightBrace">
              <a:avLst/>
            </a:prstGeom>
            <a:ln w="44450">
              <a:solidFill>
                <a:srgbClr val="99FFFF"/>
              </a:soli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4" name="TextBox 73">
              <a:extLst>
                <a:ext uri="{FF2B5EF4-FFF2-40B4-BE49-F238E27FC236}">
                  <a16:creationId xmlns:a16="http://schemas.microsoft.com/office/drawing/2014/main" id="{A5616C45-E4D4-8E2B-708E-BF3F16665895}"/>
                </a:ext>
              </a:extLst>
            </p:cNvPr>
            <p:cNvSpPr txBox="1"/>
            <p:nvPr/>
          </p:nvSpPr>
          <p:spPr>
            <a:xfrm>
              <a:off x="1900735" y="605965"/>
              <a:ext cx="1496858" cy="92333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outerShdw blurRad="50800" dist="50800" dir="5400000" algn="ctr" rotWithShape="0">
                      <a:prstClr val="black"/>
                    </a:outerShdw>
                  </a:effectLst>
                  <a:uLnTx/>
                  <a:uFillTx/>
                  <a:latin typeface="Candara"/>
                  <a:ea typeface="+mn-ea"/>
                  <a:cs typeface="+mn-cs"/>
                </a:rPr>
                <a:t>The </a:t>
              </a:r>
              <a:r>
                <a:rPr kumimoji="0" lang="en-US" sz="1800" b="1" i="1" u="none" strike="noStrike" kern="1200" cap="none" spc="0" normalizeH="0" baseline="0" noProof="0" dirty="0">
                  <a:ln>
                    <a:noFill/>
                  </a:ln>
                  <a:solidFill>
                    <a:prstClr val="white"/>
                  </a:solidFill>
                  <a:effectLst>
                    <a:outerShdw blurRad="50800" dist="50800" dir="5400000" algn="ctr" rotWithShape="0">
                      <a:prstClr val="black"/>
                    </a:outerShdw>
                  </a:effectLst>
                  <a:uLnTx/>
                  <a:uFillTx/>
                  <a:latin typeface="Candara"/>
                  <a:ea typeface="+mn-ea"/>
                  <a:cs typeface="+mn-cs"/>
                </a:rPr>
                <a:t>Setup</a:t>
              </a:r>
              <a:r>
                <a:rPr kumimoji="0" lang="en-US" sz="1800" b="0" i="0" u="none" strike="noStrike" kern="1200" cap="none" spc="0" normalizeH="0" baseline="0" noProof="0" dirty="0">
                  <a:ln>
                    <a:noFill/>
                  </a:ln>
                  <a:solidFill>
                    <a:prstClr val="white"/>
                  </a:solidFill>
                  <a:effectLst>
                    <a:outerShdw blurRad="50800" dist="50800" dir="5400000" algn="ctr" rotWithShape="0">
                      <a:prstClr val="black"/>
                    </a:outerShdw>
                  </a:effectLst>
                  <a:uLnTx/>
                  <a:uFillTx/>
                  <a:latin typeface="Candara"/>
                  <a:ea typeface="+mn-ea"/>
                  <a:cs typeface="+mn-cs"/>
                </a:rPr>
                <a:t> to the Olivet Discourse</a:t>
              </a:r>
            </a:p>
          </p:txBody>
        </p:sp>
      </p:grpSp>
      <p:grpSp>
        <p:nvGrpSpPr>
          <p:cNvPr id="78" name="Group 77">
            <a:extLst>
              <a:ext uri="{FF2B5EF4-FFF2-40B4-BE49-F238E27FC236}">
                <a16:creationId xmlns:a16="http://schemas.microsoft.com/office/drawing/2014/main" id="{B749A2F6-8FBF-4E9F-4D03-491318BE1B30}"/>
              </a:ext>
            </a:extLst>
          </p:cNvPr>
          <p:cNvGrpSpPr/>
          <p:nvPr/>
        </p:nvGrpSpPr>
        <p:grpSpPr>
          <a:xfrm>
            <a:off x="3362369" y="1042465"/>
            <a:ext cx="6808204" cy="755498"/>
            <a:chOff x="3362369" y="1042465"/>
            <a:chExt cx="6808204" cy="755498"/>
          </a:xfrm>
        </p:grpSpPr>
        <p:sp>
          <p:nvSpPr>
            <p:cNvPr id="68" name="Right Brace 67">
              <a:extLst>
                <a:ext uri="{FF2B5EF4-FFF2-40B4-BE49-F238E27FC236}">
                  <a16:creationId xmlns:a16="http://schemas.microsoft.com/office/drawing/2014/main" id="{97A642B0-E2C0-417C-895E-F5435AD1BEC4}"/>
                </a:ext>
              </a:extLst>
            </p:cNvPr>
            <p:cNvSpPr/>
            <p:nvPr/>
          </p:nvSpPr>
          <p:spPr>
            <a:xfrm rot="16200000">
              <a:off x="6568854" y="-1803756"/>
              <a:ext cx="398930" cy="6804508"/>
            </a:xfrm>
            <a:prstGeom prst="rightBrace">
              <a:avLst/>
            </a:prstGeom>
            <a:ln w="44450">
              <a:solidFill>
                <a:srgbClr val="99FFFF"/>
              </a:soli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6" name="TextBox 75">
              <a:extLst>
                <a:ext uri="{FF2B5EF4-FFF2-40B4-BE49-F238E27FC236}">
                  <a16:creationId xmlns:a16="http://schemas.microsoft.com/office/drawing/2014/main" id="{CAD12B6E-06A6-0F87-7B5C-1533F90DE9BF}"/>
                </a:ext>
              </a:extLst>
            </p:cNvPr>
            <p:cNvSpPr txBox="1"/>
            <p:nvPr/>
          </p:nvSpPr>
          <p:spPr>
            <a:xfrm>
              <a:off x="3362369" y="1042465"/>
              <a:ext cx="6804508" cy="3693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outerShdw blurRad="50800" dist="50800" dir="5400000" algn="ctr" rotWithShape="0">
                      <a:prstClr val="black"/>
                    </a:outerShdw>
                  </a:effectLst>
                  <a:uLnTx/>
                  <a:uFillTx/>
                  <a:latin typeface="Candara"/>
                  <a:ea typeface="+mn-ea"/>
                  <a:cs typeface="+mn-cs"/>
                </a:rPr>
                <a:t>The Olivet Discourse</a:t>
              </a:r>
            </a:p>
          </p:txBody>
        </p:sp>
      </p:grpSp>
      <p:grpSp>
        <p:nvGrpSpPr>
          <p:cNvPr id="83" name="Group 82">
            <a:extLst>
              <a:ext uri="{FF2B5EF4-FFF2-40B4-BE49-F238E27FC236}">
                <a16:creationId xmlns:a16="http://schemas.microsoft.com/office/drawing/2014/main" id="{A4FBBFAA-BC96-C41F-E6F1-22F49DB8500B}"/>
              </a:ext>
            </a:extLst>
          </p:cNvPr>
          <p:cNvGrpSpPr/>
          <p:nvPr/>
        </p:nvGrpSpPr>
        <p:grpSpPr>
          <a:xfrm>
            <a:off x="5721777" y="3364411"/>
            <a:ext cx="4448796" cy="3390757"/>
            <a:chOff x="5721777" y="3364411"/>
            <a:chExt cx="4448796" cy="3390757"/>
          </a:xfrm>
        </p:grpSpPr>
        <p:sp>
          <p:nvSpPr>
            <p:cNvPr id="61" name="Right Brace 60">
              <a:extLst>
                <a:ext uri="{FF2B5EF4-FFF2-40B4-BE49-F238E27FC236}">
                  <a16:creationId xmlns:a16="http://schemas.microsoft.com/office/drawing/2014/main" id="{08B117BD-FB8B-1B9A-2DCD-028031602693}"/>
                </a:ext>
              </a:extLst>
            </p:cNvPr>
            <p:cNvSpPr/>
            <p:nvPr/>
          </p:nvSpPr>
          <p:spPr>
            <a:xfrm rot="5400000">
              <a:off x="8574185" y="2188840"/>
              <a:ext cx="420817" cy="2771959"/>
            </a:xfrm>
            <a:prstGeom prst="rightBrace">
              <a:avLst/>
            </a:prstGeom>
            <a:ln w="44450">
              <a:solidFill>
                <a:srgbClr val="99FFFF"/>
              </a:soli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cxnSp>
          <p:nvCxnSpPr>
            <p:cNvPr id="62" name="Connector: Elbow 61">
              <a:extLst>
                <a:ext uri="{FF2B5EF4-FFF2-40B4-BE49-F238E27FC236}">
                  <a16:creationId xmlns:a16="http://schemas.microsoft.com/office/drawing/2014/main" id="{E2C3FD1F-E22F-34D4-A3D3-3868054F43EC}"/>
                </a:ext>
              </a:extLst>
            </p:cNvPr>
            <p:cNvCxnSpPr>
              <a:cxnSpLocks/>
            </p:cNvCxnSpPr>
            <p:nvPr/>
          </p:nvCxnSpPr>
          <p:spPr>
            <a:xfrm flipV="1">
              <a:off x="6633882" y="3776967"/>
              <a:ext cx="2150712" cy="1978374"/>
            </a:xfrm>
            <a:prstGeom prst="bentConnector3">
              <a:avLst>
                <a:gd name="adj1" fmla="val 99811"/>
              </a:avLst>
            </a:prstGeom>
            <a:ln w="50800">
              <a:solidFill>
                <a:srgbClr val="A2FFB3"/>
              </a:solidFill>
              <a:tailEnd type="triangle"/>
            </a:ln>
          </p:spPr>
          <p:style>
            <a:lnRef idx="1">
              <a:schemeClr val="accent1"/>
            </a:lnRef>
            <a:fillRef idx="0">
              <a:schemeClr val="accent1"/>
            </a:fillRef>
            <a:effectRef idx="0">
              <a:schemeClr val="accent1"/>
            </a:effectRef>
            <a:fontRef idx="minor">
              <a:schemeClr val="tx1"/>
            </a:fontRef>
          </p:style>
        </p:cxnSp>
        <p:sp>
          <p:nvSpPr>
            <p:cNvPr id="80" name="TextBox 79">
              <a:extLst>
                <a:ext uri="{FF2B5EF4-FFF2-40B4-BE49-F238E27FC236}">
                  <a16:creationId xmlns:a16="http://schemas.microsoft.com/office/drawing/2014/main" id="{9FDB4B90-8559-7961-F642-13C894ADE9F6}"/>
                </a:ext>
              </a:extLst>
            </p:cNvPr>
            <p:cNvSpPr txBox="1"/>
            <p:nvPr/>
          </p:nvSpPr>
          <p:spPr>
            <a:xfrm>
              <a:off x="5721777" y="5277840"/>
              <a:ext cx="1803606" cy="147732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rPr>
                <a:t>“ </a:t>
              </a:r>
              <a:r>
                <a:rPr kumimoji="0" lang="en-US" sz="1800" b="0" i="1" u="none" strike="noStrike" kern="1200" cap="none" spc="0" normalizeH="0" baseline="0" noProof="0" dirty="0">
                  <a:ln>
                    <a:noFill/>
                  </a:ln>
                  <a:solidFill>
                    <a:srgbClr val="99FFFF"/>
                  </a:solidFill>
                  <a:effectLst/>
                  <a:uLnTx/>
                  <a:uFillTx/>
                  <a:latin typeface="Cambria" panose="02040503050406030204" pitchFamily="18" charset="0"/>
                  <a:ea typeface="Cambria" panose="02040503050406030204" pitchFamily="18" charset="0"/>
                  <a:cs typeface="+mn-cs"/>
                </a:rPr>
                <a:t>But concerning </a:t>
              </a:r>
              <a:r>
                <a:rPr kumimoji="0" lang="en-US" sz="1800" b="0" i="1" u="none" strike="noStrike" kern="1200" cap="none" spc="0" normalizeH="0" baseline="0" noProof="0" dirty="0">
                  <a:ln>
                    <a:noFill/>
                  </a:ln>
                  <a:solidFill>
                    <a:srgbClr val="A2FFB3"/>
                  </a:solidFill>
                  <a:effectLst/>
                  <a:uLnTx/>
                  <a:uFillTx/>
                  <a:latin typeface="Cambria" panose="02040503050406030204" pitchFamily="18" charset="0"/>
                  <a:ea typeface="Cambria" panose="02040503050406030204" pitchFamily="18" charset="0"/>
                  <a:cs typeface="+mn-cs"/>
                </a:rPr>
                <a:t>that day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1" u="none" strike="noStrike" kern="1200" cap="none" spc="0" normalizeH="0" baseline="0" noProof="0" dirty="0">
                  <a:ln>
                    <a:noFill/>
                  </a:ln>
                  <a:solidFill>
                    <a:srgbClr val="99FFFF"/>
                  </a:solidFill>
                  <a:effectLst/>
                  <a:uLnTx/>
                  <a:uFillTx/>
                  <a:latin typeface="Cambria" panose="02040503050406030204" pitchFamily="18" charset="0"/>
                  <a:ea typeface="Cambria" panose="02040503050406030204" pitchFamily="18" charset="0"/>
                  <a:cs typeface="+mn-cs"/>
                </a:rPr>
                <a:t>and hour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1" u="none" strike="noStrike" kern="1200" cap="none" spc="0" normalizeH="0" baseline="0" noProof="0" dirty="0">
                  <a:ln>
                    <a:noFill/>
                  </a:ln>
                  <a:solidFill>
                    <a:srgbClr val="99FFFF"/>
                  </a:solidFill>
                  <a:effectLst/>
                  <a:uLnTx/>
                  <a:uFillTx/>
                  <a:latin typeface="Cambria" panose="02040503050406030204" pitchFamily="18" charset="0"/>
                  <a:ea typeface="Cambria" panose="02040503050406030204" pitchFamily="18" charset="0"/>
                  <a:cs typeface="+mn-cs"/>
                </a:rPr>
                <a:t>no one knows…</a:t>
              </a:r>
              <a:r>
                <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rPr>
                <a:t>”</a:t>
              </a:r>
              <a:r>
                <a:rPr kumimoji="0" lang="en-US" sz="1800" b="0" i="1" u="none" strike="noStrike" kern="1200" cap="none" spc="0" normalizeH="0" baseline="0" noProof="0" dirty="0">
                  <a:ln>
                    <a:noFill/>
                  </a:ln>
                  <a:solidFill>
                    <a:srgbClr val="99FFFF"/>
                  </a:solidFill>
                  <a:effectLst/>
                  <a:uLnTx/>
                  <a:uFillTx/>
                  <a:latin typeface="Cambria" panose="02040503050406030204" pitchFamily="18" charset="0"/>
                  <a:ea typeface="Cambria" panose="02040503050406030204" pitchFamily="18" charset="0"/>
                  <a:cs typeface="+mn-cs"/>
                </a:rPr>
                <a:t> </a:t>
              </a:r>
              <a:r>
                <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rPr>
                <a:t>(Mat 24:36)</a:t>
              </a:r>
            </a:p>
          </p:txBody>
        </p:sp>
      </p:grpSp>
      <p:sp>
        <p:nvSpPr>
          <p:cNvPr id="84" name="TextBox 83">
            <a:extLst>
              <a:ext uri="{FF2B5EF4-FFF2-40B4-BE49-F238E27FC236}">
                <a16:creationId xmlns:a16="http://schemas.microsoft.com/office/drawing/2014/main" id="{BBB4B7DB-3D57-D1FB-95B7-5C09DFCE60FD}"/>
              </a:ext>
            </a:extLst>
          </p:cNvPr>
          <p:cNvSpPr txBox="1"/>
          <p:nvPr/>
        </p:nvSpPr>
        <p:spPr>
          <a:xfrm>
            <a:off x="1840061" y="4153302"/>
            <a:ext cx="1707092" cy="203132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1" u="none" strike="noStrike" kern="1200" cap="none" spc="0" normalizeH="0" baseline="0" noProof="0" dirty="0">
                <a:ln>
                  <a:noFill/>
                </a:ln>
                <a:solidFill>
                  <a:srgbClr val="99FFFF"/>
                </a:solidFill>
                <a:effectLst/>
                <a:uLnTx/>
                <a:uFillTx/>
                <a:latin typeface="Cambria" panose="02040503050406030204" pitchFamily="18" charset="0"/>
                <a:ea typeface="Cambria" panose="02040503050406030204" pitchFamily="18" charset="0"/>
                <a:cs typeface="+mn-cs"/>
              </a:rPr>
              <a:t>and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1" u="none" strike="noStrike" kern="1200" cap="none" spc="0" normalizeH="0" baseline="0" noProof="0" dirty="0">
                <a:ln>
                  <a:noFill/>
                </a:ln>
                <a:solidFill>
                  <a:srgbClr val="A2FFB3"/>
                </a:solidFill>
                <a:effectLst/>
                <a:uLnTx/>
                <a:uFillTx/>
                <a:latin typeface="Cambria" panose="02040503050406030204" pitchFamily="18" charset="0"/>
                <a:ea typeface="Cambria" panose="02040503050406030204" pitchFamily="18" charset="0"/>
                <a:cs typeface="+mn-cs"/>
              </a:rPr>
              <a:t>what</a:t>
            </a:r>
            <a:r>
              <a:rPr kumimoji="0" lang="en-US" sz="1800" b="0" i="1" u="none" strike="noStrike" kern="1200" cap="none" spc="0" normalizeH="0" baseline="0" noProof="0" dirty="0">
                <a:ln>
                  <a:noFill/>
                </a:ln>
                <a:solidFill>
                  <a:srgbClr val="99FFFF"/>
                </a:solidFill>
                <a:effectLst/>
                <a:uLnTx/>
                <a:uFillTx/>
                <a:latin typeface="Cambria" panose="02040503050406030204" pitchFamily="18" charset="0"/>
                <a:ea typeface="Cambria" panose="02040503050406030204" pitchFamily="18" charset="0"/>
                <a:cs typeface="+mn-cs"/>
              </a:rPr>
              <a:t> will be the </a:t>
            </a:r>
            <a:r>
              <a:rPr kumimoji="0" lang="en-US" sz="1800" b="0" i="1" u="none" strike="noStrike" kern="1200" cap="none" spc="0" normalizeH="0" baseline="0" noProof="0" dirty="0">
                <a:ln>
                  <a:noFill/>
                </a:ln>
                <a:solidFill>
                  <a:srgbClr val="A2FFB3"/>
                </a:solidFill>
                <a:effectLst/>
                <a:uLnTx/>
                <a:uFillTx/>
                <a:latin typeface="Cambria" panose="02040503050406030204" pitchFamily="18" charset="0"/>
                <a:ea typeface="Cambria" panose="02040503050406030204" pitchFamily="18" charset="0"/>
                <a:cs typeface="+mn-cs"/>
              </a:rPr>
              <a:t>sign</a:t>
            </a:r>
            <a:r>
              <a:rPr kumimoji="0" lang="en-US" sz="1800" b="0" i="1" u="none" strike="noStrike" kern="1200" cap="none" spc="0" normalizeH="0" baseline="0" noProof="0" dirty="0">
                <a:ln>
                  <a:noFill/>
                </a:ln>
                <a:solidFill>
                  <a:srgbClr val="99FFFF"/>
                </a:solidFill>
                <a:effectLst/>
                <a:uLnTx/>
                <a:uFillTx/>
                <a:latin typeface="Cambria" panose="02040503050406030204" pitchFamily="18" charset="0"/>
                <a:ea typeface="Cambria" panose="02040503050406030204" pitchFamily="18" charset="0"/>
                <a:cs typeface="+mn-cs"/>
              </a:rPr>
              <a:t> of your coming and of the close of the age?</a:t>
            </a:r>
            <a:r>
              <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rPr>
              <a:t> ”</a:t>
            </a:r>
            <a:r>
              <a:rPr kumimoji="0" lang="en-US" sz="1800" b="0" i="1" u="none" strike="noStrike" kern="1200" cap="none" spc="0" normalizeH="0" baseline="0" noProof="0" dirty="0">
                <a:ln>
                  <a:noFill/>
                </a:ln>
                <a:solidFill>
                  <a:srgbClr val="99FFFF"/>
                </a:solidFill>
                <a:effectLst/>
                <a:uLnTx/>
                <a:uFillTx/>
                <a:latin typeface="Cambria" panose="02040503050406030204" pitchFamily="18" charset="0"/>
                <a:ea typeface="Cambria" panose="02040503050406030204" pitchFamily="18" charset="0"/>
                <a:cs typeface="+mn-cs"/>
              </a:rPr>
              <a:t> </a:t>
            </a:r>
            <a:r>
              <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rPr>
              <a:t>(Mat 24:3).</a:t>
            </a:r>
          </a:p>
        </p:txBody>
      </p:sp>
    </p:spTree>
    <p:extLst>
      <p:ext uri="{BB962C8B-B14F-4D97-AF65-F5344CB8AC3E}">
        <p14:creationId xmlns:p14="http://schemas.microsoft.com/office/powerpoint/2010/main" val="2819076437"/>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77"/>
                                        </p:tgtEl>
                                        <p:attrNameLst>
                                          <p:attrName>style.visibility</p:attrName>
                                        </p:attrNameLst>
                                      </p:cBhvr>
                                      <p:to>
                                        <p:strVal val="visible"/>
                                      </p:to>
                                    </p:set>
                                    <p:animEffect transition="in" filter="wipe(down)">
                                      <p:cBhvr>
                                        <p:cTn id="7" dur="500"/>
                                        <p:tgtEl>
                                          <p:spTgt spid="77"/>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grpId="0" nodeType="clickEffect">
                                  <p:stCondLst>
                                    <p:cond delay="0"/>
                                  </p:stCondLst>
                                  <p:childTnLst>
                                    <p:set>
                                      <p:cBhvr>
                                        <p:cTn id="11" dur="1" fill="hold">
                                          <p:stCondLst>
                                            <p:cond delay="0"/>
                                          </p:stCondLst>
                                        </p:cTn>
                                        <p:tgtEl>
                                          <p:spTgt spid="16"/>
                                        </p:tgtEl>
                                        <p:attrNameLst>
                                          <p:attrName>style.visibility</p:attrName>
                                        </p:attrNameLst>
                                      </p:cBhvr>
                                      <p:to>
                                        <p:strVal val="visible"/>
                                      </p:to>
                                    </p:set>
                                    <p:anim calcmode="lin" valueType="num">
                                      <p:cBhvr>
                                        <p:cTn id="12" dur="500" fill="hold"/>
                                        <p:tgtEl>
                                          <p:spTgt spid="16"/>
                                        </p:tgtEl>
                                        <p:attrNameLst>
                                          <p:attrName>ppt_w</p:attrName>
                                        </p:attrNameLst>
                                      </p:cBhvr>
                                      <p:tavLst>
                                        <p:tav tm="0">
                                          <p:val>
                                            <p:fltVal val="0"/>
                                          </p:val>
                                        </p:tav>
                                        <p:tav tm="100000">
                                          <p:val>
                                            <p:strVal val="#ppt_w"/>
                                          </p:val>
                                        </p:tav>
                                      </p:tavLst>
                                    </p:anim>
                                    <p:anim calcmode="lin" valueType="num">
                                      <p:cBhvr>
                                        <p:cTn id="13" dur="500" fill="hold"/>
                                        <p:tgtEl>
                                          <p:spTgt spid="16"/>
                                        </p:tgtEl>
                                        <p:attrNameLst>
                                          <p:attrName>ppt_h</p:attrName>
                                        </p:attrNameLst>
                                      </p:cBhvr>
                                      <p:tavLst>
                                        <p:tav tm="0">
                                          <p:val>
                                            <p:fltVal val="0"/>
                                          </p:val>
                                        </p:tav>
                                        <p:tav tm="100000">
                                          <p:val>
                                            <p:strVal val="#ppt_h"/>
                                          </p:val>
                                        </p:tav>
                                      </p:tavLst>
                                    </p:anim>
                                    <p:animEffect transition="in" filter="fade">
                                      <p:cBhvr>
                                        <p:cTn id="14" dur="500"/>
                                        <p:tgtEl>
                                          <p:spTgt spid="16"/>
                                        </p:tgtEl>
                                      </p:cBhvr>
                                    </p:animEffect>
                                  </p:childTnLst>
                                </p:cTn>
                              </p:par>
                            </p:childTnLst>
                          </p:cTn>
                        </p:par>
                      </p:childTnLst>
                    </p:cTn>
                  </p:par>
                  <p:par>
                    <p:cTn id="15" fill="hold">
                      <p:stCondLst>
                        <p:cond delay="indefinite"/>
                      </p:stCondLst>
                      <p:childTnLst>
                        <p:par>
                          <p:cTn id="16" fill="hold">
                            <p:stCondLst>
                              <p:cond delay="0"/>
                            </p:stCondLst>
                            <p:childTnLst>
                              <p:par>
                                <p:cTn id="17" presetID="53" presetClass="entr" presetSubtype="16" fill="hold" grpId="0" nodeType="clickEffect">
                                  <p:stCondLst>
                                    <p:cond delay="0"/>
                                  </p:stCondLst>
                                  <p:childTnLst>
                                    <p:set>
                                      <p:cBhvr>
                                        <p:cTn id="18" dur="1" fill="hold">
                                          <p:stCondLst>
                                            <p:cond delay="0"/>
                                          </p:stCondLst>
                                        </p:cTn>
                                        <p:tgtEl>
                                          <p:spTgt spid="59"/>
                                        </p:tgtEl>
                                        <p:attrNameLst>
                                          <p:attrName>style.visibility</p:attrName>
                                        </p:attrNameLst>
                                      </p:cBhvr>
                                      <p:to>
                                        <p:strVal val="visible"/>
                                      </p:to>
                                    </p:set>
                                    <p:anim calcmode="lin" valueType="num">
                                      <p:cBhvr>
                                        <p:cTn id="19" dur="500" fill="hold"/>
                                        <p:tgtEl>
                                          <p:spTgt spid="59"/>
                                        </p:tgtEl>
                                        <p:attrNameLst>
                                          <p:attrName>ppt_w</p:attrName>
                                        </p:attrNameLst>
                                      </p:cBhvr>
                                      <p:tavLst>
                                        <p:tav tm="0">
                                          <p:val>
                                            <p:fltVal val="0"/>
                                          </p:val>
                                        </p:tav>
                                        <p:tav tm="100000">
                                          <p:val>
                                            <p:strVal val="#ppt_w"/>
                                          </p:val>
                                        </p:tav>
                                      </p:tavLst>
                                    </p:anim>
                                    <p:anim calcmode="lin" valueType="num">
                                      <p:cBhvr>
                                        <p:cTn id="20" dur="500" fill="hold"/>
                                        <p:tgtEl>
                                          <p:spTgt spid="59"/>
                                        </p:tgtEl>
                                        <p:attrNameLst>
                                          <p:attrName>ppt_h</p:attrName>
                                        </p:attrNameLst>
                                      </p:cBhvr>
                                      <p:tavLst>
                                        <p:tav tm="0">
                                          <p:val>
                                            <p:fltVal val="0"/>
                                          </p:val>
                                        </p:tav>
                                        <p:tav tm="100000">
                                          <p:val>
                                            <p:strVal val="#ppt_h"/>
                                          </p:val>
                                        </p:tav>
                                      </p:tavLst>
                                    </p:anim>
                                    <p:animEffect transition="in" filter="fade">
                                      <p:cBhvr>
                                        <p:cTn id="21" dur="500"/>
                                        <p:tgtEl>
                                          <p:spTgt spid="59"/>
                                        </p:tgtEl>
                                      </p:cBhvr>
                                    </p:animEffect>
                                  </p:childTnLst>
                                </p:cTn>
                              </p:par>
                            </p:childTnLst>
                          </p:cTn>
                        </p:par>
                      </p:childTnLst>
                    </p:cTn>
                  </p:par>
                  <p:par>
                    <p:cTn id="22" fill="hold">
                      <p:stCondLst>
                        <p:cond delay="indefinite"/>
                      </p:stCondLst>
                      <p:childTnLst>
                        <p:par>
                          <p:cTn id="23" fill="hold">
                            <p:stCondLst>
                              <p:cond delay="0"/>
                            </p:stCondLst>
                            <p:childTnLst>
                              <p:par>
                                <p:cTn id="24" presetID="53" presetClass="entr" presetSubtype="16" fill="hold" grpId="0" nodeType="clickEffect">
                                  <p:stCondLst>
                                    <p:cond delay="0"/>
                                  </p:stCondLst>
                                  <p:childTnLst>
                                    <p:set>
                                      <p:cBhvr>
                                        <p:cTn id="25" dur="1" fill="hold">
                                          <p:stCondLst>
                                            <p:cond delay="0"/>
                                          </p:stCondLst>
                                        </p:cTn>
                                        <p:tgtEl>
                                          <p:spTgt spid="84"/>
                                        </p:tgtEl>
                                        <p:attrNameLst>
                                          <p:attrName>style.visibility</p:attrName>
                                        </p:attrNameLst>
                                      </p:cBhvr>
                                      <p:to>
                                        <p:strVal val="visible"/>
                                      </p:to>
                                    </p:set>
                                    <p:anim calcmode="lin" valueType="num">
                                      <p:cBhvr>
                                        <p:cTn id="26" dur="500" fill="hold"/>
                                        <p:tgtEl>
                                          <p:spTgt spid="84"/>
                                        </p:tgtEl>
                                        <p:attrNameLst>
                                          <p:attrName>ppt_w</p:attrName>
                                        </p:attrNameLst>
                                      </p:cBhvr>
                                      <p:tavLst>
                                        <p:tav tm="0">
                                          <p:val>
                                            <p:fltVal val="0"/>
                                          </p:val>
                                        </p:tav>
                                        <p:tav tm="100000">
                                          <p:val>
                                            <p:strVal val="#ppt_w"/>
                                          </p:val>
                                        </p:tav>
                                      </p:tavLst>
                                    </p:anim>
                                    <p:anim calcmode="lin" valueType="num">
                                      <p:cBhvr>
                                        <p:cTn id="27" dur="500" fill="hold"/>
                                        <p:tgtEl>
                                          <p:spTgt spid="84"/>
                                        </p:tgtEl>
                                        <p:attrNameLst>
                                          <p:attrName>ppt_h</p:attrName>
                                        </p:attrNameLst>
                                      </p:cBhvr>
                                      <p:tavLst>
                                        <p:tav tm="0">
                                          <p:val>
                                            <p:fltVal val="0"/>
                                          </p:val>
                                        </p:tav>
                                        <p:tav tm="100000">
                                          <p:val>
                                            <p:strVal val="#ppt_h"/>
                                          </p:val>
                                        </p:tav>
                                      </p:tavLst>
                                    </p:anim>
                                    <p:animEffect transition="in" filter="fade">
                                      <p:cBhvr>
                                        <p:cTn id="28" dur="500"/>
                                        <p:tgtEl>
                                          <p:spTgt spid="84"/>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4" fill="hold" nodeType="clickEffect">
                                  <p:stCondLst>
                                    <p:cond delay="0"/>
                                  </p:stCondLst>
                                  <p:childTnLst>
                                    <p:set>
                                      <p:cBhvr>
                                        <p:cTn id="32" dur="1" fill="hold">
                                          <p:stCondLst>
                                            <p:cond delay="0"/>
                                          </p:stCondLst>
                                        </p:cTn>
                                        <p:tgtEl>
                                          <p:spTgt spid="78"/>
                                        </p:tgtEl>
                                        <p:attrNameLst>
                                          <p:attrName>style.visibility</p:attrName>
                                        </p:attrNameLst>
                                      </p:cBhvr>
                                      <p:to>
                                        <p:strVal val="visible"/>
                                      </p:to>
                                    </p:set>
                                    <p:animEffect transition="in" filter="wipe(down)">
                                      <p:cBhvr>
                                        <p:cTn id="33" dur="500"/>
                                        <p:tgtEl>
                                          <p:spTgt spid="78"/>
                                        </p:tgtEl>
                                      </p:cBhvr>
                                    </p:animEffect>
                                  </p:childTnLst>
                                </p:cTn>
                              </p:par>
                            </p:childTnLst>
                          </p:cTn>
                        </p:par>
                      </p:childTnLst>
                    </p:cTn>
                  </p:par>
                  <p:par>
                    <p:cTn id="34" fill="hold">
                      <p:stCondLst>
                        <p:cond delay="indefinite"/>
                      </p:stCondLst>
                      <p:childTnLst>
                        <p:par>
                          <p:cTn id="35" fill="hold">
                            <p:stCondLst>
                              <p:cond delay="0"/>
                            </p:stCondLst>
                            <p:childTnLst>
                              <p:par>
                                <p:cTn id="36" presetID="53" presetClass="entr" presetSubtype="16" fill="hold" grpId="0" nodeType="clickEffect">
                                  <p:stCondLst>
                                    <p:cond delay="0"/>
                                  </p:stCondLst>
                                  <p:childTnLst>
                                    <p:set>
                                      <p:cBhvr>
                                        <p:cTn id="37" dur="1" fill="hold">
                                          <p:stCondLst>
                                            <p:cond delay="0"/>
                                          </p:stCondLst>
                                        </p:cTn>
                                        <p:tgtEl>
                                          <p:spTgt spid="19"/>
                                        </p:tgtEl>
                                        <p:attrNameLst>
                                          <p:attrName>style.visibility</p:attrName>
                                        </p:attrNameLst>
                                      </p:cBhvr>
                                      <p:to>
                                        <p:strVal val="visible"/>
                                      </p:to>
                                    </p:set>
                                    <p:anim calcmode="lin" valueType="num">
                                      <p:cBhvr>
                                        <p:cTn id="38" dur="500" fill="hold"/>
                                        <p:tgtEl>
                                          <p:spTgt spid="19"/>
                                        </p:tgtEl>
                                        <p:attrNameLst>
                                          <p:attrName>ppt_w</p:attrName>
                                        </p:attrNameLst>
                                      </p:cBhvr>
                                      <p:tavLst>
                                        <p:tav tm="0">
                                          <p:val>
                                            <p:fltVal val="0"/>
                                          </p:val>
                                        </p:tav>
                                        <p:tav tm="100000">
                                          <p:val>
                                            <p:strVal val="#ppt_w"/>
                                          </p:val>
                                        </p:tav>
                                      </p:tavLst>
                                    </p:anim>
                                    <p:anim calcmode="lin" valueType="num">
                                      <p:cBhvr>
                                        <p:cTn id="39" dur="500" fill="hold"/>
                                        <p:tgtEl>
                                          <p:spTgt spid="19"/>
                                        </p:tgtEl>
                                        <p:attrNameLst>
                                          <p:attrName>ppt_h</p:attrName>
                                        </p:attrNameLst>
                                      </p:cBhvr>
                                      <p:tavLst>
                                        <p:tav tm="0">
                                          <p:val>
                                            <p:fltVal val="0"/>
                                          </p:val>
                                        </p:tav>
                                        <p:tav tm="100000">
                                          <p:val>
                                            <p:strVal val="#ppt_h"/>
                                          </p:val>
                                        </p:tav>
                                      </p:tavLst>
                                    </p:anim>
                                    <p:animEffect transition="in" filter="fade">
                                      <p:cBhvr>
                                        <p:cTn id="40" dur="500"/>
                                        <p:tgtEl>
                                          <p:spTgt spid="19"/>
                                        </p:tgtEl>
                                      </p:cBhvr>
                                    </p:animEffect>
                                  </p:childTnLst>
                                </p:cTn>
                              </p:par>
                            </p:childTnLst>
                          </p:cTn>
                        </p:par>
                      </p:childTnLst>
                    </p:cTn>
                  </p:par>
                  <p:par>
                    <p:cTn id="41" fill="hold">
                      <p:stCondLst>
                        <p:cond delay="indefinite"/>
                      </p:stCondLst>
                      <p:childTnLst>
                        <p:par>
                          <p:cTn id="42" fill="hold">
                            <p:stCondLst>
                              <p:cond delay="0"/>
                            </p:stCondLst>
                            <p:childTnLst>
                              <p:par>
                                <p:cTn id="43" presetID="53" presetClass="entr" presetSubtype="16" fill="hold" grpId="0" nodeType="clickEffect">
                                  <p:stCondLst>
                                    <p:cond delay="0"/>
                                  </p:stCondLst>
                                  <p:childTnLst>
                                    <p:set>
                                      <p:cBhvr>
                                        <p:cTn id="44" dur="1" fill="hold">
                                          <p:stCondLst>
                                            <p:cond delay="0"/>
                                          </p:stCondLst>
                                        </p:cTn>
                                        <p:tgtEl>
                                          <p:spTgt spid="28"/>
                                        </p:tgtEl>
                                        <p:attrNameLst>
                                          <p:attrName>style.visibility</p:attrName>
                                        </p:attrNameLst>
                                      </p:cBhvr>
                                      <p:to>
                                        <p:strVal val="visible"/>
                                      </p:to>
                                    </p:set>
                                    <p:anim calcmode="lin" valueType="num">
                                      <p:cBhvr>
                                        <p:cTn id="45" dur="500" fill="hold"/>
                                        <p:tgtEl>
                                          <p:spTgt spid="28"/>
                                        </p:tgtEl>
                                        <p:attrNameLst>
                                          <p:attrName>ppt_w</p:attrName>
                                        </p:attrNameLst>
                                      </p:cBhvr>
                                      <p:tavLst>
                                        <p:tav tm="0">
                                          <p:val>
                                            <p:fltVal val="0"/>
                                          </p:val>
                                        </p:tav>
                                        <p:tav tm="100000">
                                          <p:val>
                                            <p:strVal val="#ppt_w"/>
                                          </p:val>
                                        </p:tav>
                                      </p:tavLst>
                                    </p:anim>
                                    <p:anim calcmode="lin" valueType="num">
                                      <p:cBhvr>
                                        <p:cTn id="46" dur="500" fill="hold"/>
                                        <p:tgtEl>
                                          <p:spTgt spid="28"/>
                                        </p:tgtEl>
                                        <p:attrNameLst>
                                          <p:attrName>ppt_h</p:attrName>
                                        </p:attrNameLst>
                                      </p:cBhvr>
                                      <p:tavLst>
                                        <p:tav tm="0">
                                          <p:val>
                                            <p:fltVal val="0"/>
                                          </p:val>
                                        </p:tav>
                                        <p:tav tm="100000">
                                          <p:val>
                                            <p:strVal val="#ppt_h"/>
                                          </p:val>
                                        </p:tav>
                                      </p:tavLst>
                                    </p:anim>
                                    <p:animEffect transition="in" filter="fade">
                                      <p:cBhvr>
                                        <p:cTn id="47" dur="500"/>
                                        <p:tgtEl>
                                          <p:spTgt spid="28"/>
                                        </p:tgtEl>
                                      </p:cBhvr>
                                    </p:animEffect>
                                  </p:childTnLst>
                                </p:cTn>
                              </p:par>
                            </p:childTnLst>
                          </p:cTn>
                        </p:par>
                      </p:childTnLst>
                    </p:cTn>
                  </p:par>
                  <p:par>
                    <p:cTn id="48" fill="hold">
                      <p:stCondLst>
                        <p:cond delay="indefinite"/>
                      </p:stCondLst>
                      <p:childTnLst>
                        <p:par>
                          <p:cTn id="49" fill="hold">
                            <p:stCondLst>
                              <p:cond delay="0"/>
                            </p:stCondLst>
                            <p:childTnLst>
                              <p:par>
                                <p:cTn id="50" presetID="53" presetClass="entr" presetSubtype="16" fill="hold" grpId="0" nodeType="clickEffect">
                                  <p:stCondLst>
                                    <p:cond delay="0"/>
                                  </p:stCondLst>
                                  <p:childTnLst>
                                    <p:set>
                                      <p:cBhvr>
                                        <p:cTn id="51" dur="1" fill="hold">
                                          <p:stCondLst>
                                            <p:cond delay="0"/>
                                          </p:stCondLst>
                                        </p:cTn>
                                        <p:tgtEl>
                                          <p:spTgt spid="25"/>
                                        </p:tgtEl>
                                        <p:attrNameLst>
                                          <p:attrName>style.visibility</p:attrName>
                                        </p:attrNameLst>
                                      </p:cBhvr>
                                      <p:to>
                                        <p:strVal val="visible"/>
                                      </p:to>
                                    </p:set>
                                    <p:anim calcmode="lin" valueType="num">
                                      <p:cBhvr>
                                        <p:cTn id="52" dur="500" fill="hold"/>
                                        <p:tgtEl>
                                          <p:spTgt spid="25"/>
                                        </p:tgtEl>
                                        <p:attrNameLst>
                                          <p:attrName>ppt_w</p:attrName>
                                        </p:attrNameLst>
                                      </p:cBhvr>
                                      <p:tavLst>
                                        <p:tav tm="0">
                                          <p:val>
                                            <p:fltVal val="0"/>
                                          </p:val>
                                        </p:tav>
                                        <p:tav tm="100000">
                                          <p:val>
                                            <p:strVal val="#ppt_w"/>
                                          </p:val>
                                        </p:tav>
                                      </p:tavLst>
                                    </p:anim>
                                    <p:anim calcmode="lin" valueType="num">
                                      <p:cBhvr>
                                        <p:cTn id="53" dur="500" fill="hold"/>
                                        <p:tgtEl>
                                          <p:spTgt spid="25"/>
                                        </p:tgtEl>
                                        <p:attrNameLst>
                                          <p:attrName>ppt_h</p:attrName>
                                        </p:attrNameLst>
                                      </p:cBhvr>
                                      <p:tavLst>
                                        <p:tav tm="0">
                                          <p:val>
                                            <p:fltVal val="0"/>
                                          </p:val>
                                        </p:tav>
                                        <p:tav tm="100000">
                                          <p:val>
                                            <p:strVal val="#ppt_h"/>
                                          </p:val>
                                        </p:tav>
                                      </p:tavLst>
                                    </p:anim>
                                    <p:animEffect transition="in" filter="fade">
                                      <p:cBhvr>
                                        <p:cTn id="54" dur="500"/>
                                        <p:tgtEl>
                                          <p:spTgt spid="25"/>
                                        </p:tgtEl>
                                      </p:cBhvr>
                                    </p:animEffect>
                                  </p:childTnLst>
                                </p:cTn>
                              </p:par>
                            </p:childTnLst>
                          </p:cTn>
                        </p:par>
                      </p:childTnLst>
                    </p:cTn>
                  </p:par>
                  <p:par>
                    <p:cTn id="55" fill="hold">
                      <p:stCondLst>
                        <p:cond delay="indefinite"/>
                      </p:stCondLst>
                      <p:childTnLst>
                        <p:par>
                          <p:cTn id="56" fill="hold">
                            <p:stCondLst>
                              <p:cond delay="0"/>
                            </p:stCondLst>
                            <p:childTnLst>
                              <p:par>
                                <p:cTn id="57" presetID="22" presetClass="entr" presetSubtype="2" fill="hold" nodeType="clickEffect">
                                  <p:stCondLst>
                                    <p:cond delay="0"/>
                                  </p:stCondLst>
                                  <p:childTnLst>
                                    <p:set>
                                      <p:cBhvr>
                                        <p:cTn id="58" dur="1" fill="hold">
                                          <p:stCondLst>
                                            <p:cond delay="0"/>
                                          </p:stCondLst>
                                        </p:cTn>
                                        <p:tgtEl>
                                          <p:spTgt spid="82"/>
                                        </p:tgtEl>
                                        <p:attrNameLst>
                                          <p:attrName>style.visibility</p:attrName>
                                        </p:attrNameLst>
                                      </p:cBhvr>
                                      <p:to>
                                        <p:strVal val="visible"/>
                                      </p:to>
                                    </p:set>
                                    <p:animEffect transition="in" filter="wipe(right)">
                                      <p:cBhvr>
                                        <p:cTn id="59" dur="500"/>
                                        <p:tgtEl>
                                          <p:spTgt spid="82"/>
                                        </p:tgtEl>
                                      </p:cBhvr>
                                    </p:animEffect>
                                  </p:childTnLst>
                                </p:cTn>
                              </p:par>
                            </p:childTnLst>
                          </p:cTn>
                        </p:par>
                      </p:childTnLst>
                    </p:cTn>
                  </p:par>
                  <p:par>
                    <p:cTn id="60" fill="hold">
                      <p:stCondLst>
                        <p:cond delay="indefinite"/>
                      </p:stCondLst>
                      <p:childTnLst>
                        <p:par>
                          <p:cTn id="61" fill="hold">
                            <p:stCondLst>
                              <p:cond delay="0"/>
                            </p:stCondLst>
                            <p:childTnLst>
                              <p:par>
                                <p:cTn id="62" presetID="22" presetClass="entr" presetSubtype="4" fill="hold" nodeType="clickEffect">
                                  <p:stCondLst>
                                    <p:cond delay="0"/>
                                  </p:stCondLst>
                                  <p:childTnLst>
                                    <p:set>
                                      <p:cBhvr>
                                        <p:cTn id="63" dur="1" fill="hold">
                                          <p:stCondLst>
                                            <p:cond delay="0"/>
                                          </p:stCondLst>
                                        </p:cTn>
                                        <p:tgtEl>
                                          <p:spTgt spid="83"/>
                                        </p:tgtEl>
                                        <p:attrNameLst>
                                          <p:attrName>style.visibility</p:attrName>
                                        </p:attrNameLst>
                                      </p:cBhvr>
                                      <p:to>
                                        <p:strVal val="visible"/>
                                      </p:to>
                                    </p:set>
                                    <p:animEffect transition="in" filter="wipe(down)">
                                      <p:cBhvr>
                                        <p:cTn id="64" dur="500"/>
                                        <p:tgtEl>
                                          <p:spTgt spid="8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9" grpId="0" animBg="1"/>
      <p:bldP spid="25" grpId="0" animBg="1"/>
      <p:bldP spid="28" grpId="0" animBg="1"/>
      <p:bldP spid="59" grpId="0"/>
      <p:bldP spid="84"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883D7C"/>
            </a:gs>
            <a:gs pos="71000">
              <a:srgbClr val="2E2344"/>
            </a:gs>
            <a:gs pos="100000">
              <a:srgbClr val="2C0F24"/>
            </a:gs>
          </a:gsLst>
          <a:path path="circle">
            <a:fillToRect l="50000" t="50000" r="50000" b="50000"/>
          </a:path>
          <a:tileRect/>
        </a:gradFill>
        <a:effectLst/>
      </p:bgPr>
    </p:bg>
    <p:spTree>
      <p:nvGrpSpPr>
        <p:cNvPr id="1" name="">
          <a:extLst>
            <a:ext uri="{FF2B5EF4-FFF2-40B4-BE49-F238E27FC236}">
              <a16:creationId xmlns:a16="http://schemas.microsoft.com/office/drawing/2014/main" id="{6F3799C7-8FC8-5925-6830-491CFB09A775}"/>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F1E4C1BF-700B-A489-2D85-DF3544DDCCBF}"/>
              </a:ext>
            </a:extLst>
          </p:cNvPr>
          <p:cNvSpPr>
            <a:spLocks noGrp="1"/>
          </p:cNvSpPr>
          <p:nvPr>
            <p:ph type="title"/>
          </p:nvPr>
        </p:nvSpPr>
        <p:spPr>
          <a:xfrm>
            <a:off x="0" y="1"/>
            <a:ext cx="12226954" cy="725648"/>
          </a:xfrm>
        </p:spPr>
        <p:txBody>
          <a:bodyPr>
            <a:noAutofit/>
          </a:bodyPr>
          <a:lstStyle/>
          <a:p>
            <a:pPr algn="ctr"/>
            <a:r>
              <a:rPr lang="en-US" sz="5400" b="1" dirty="0">
                <a:solidFill>
                  <a:srgbClr val="F5F5F5"/>
                </a:solidFill>
                <a:effectLst>
                  <a:outerShdw blurRad="38100" dist="38100" dir="2700000" algn="ctr" rotWithShape="0">
                    <a:schemeClr val="tx1"/>
                  </a:outerShdw>
                </a:effectLst>
                <a:ea typeface="Tahoma" panose="020B0604030504040204" pitchFamily="34" charset="0"/>
                <a:cs typeface="Tahoma" panose="020B0604030504040204" pitchFamily="34" charset="0"/>
              </a:rPr>
              <a:t>Parable of the Talents (25:14-30)</a:t>
            </a:r>
            <a:endParaRPr lang="en-US" sz="5400" dirty="0">
              <a:solidFill>
                <a:srgbClr val="F5F5F5"/>
              </a:solidFill>
              <a:effectLst>
                <a:outerShdw blurRad="38100" dist="38100" dir="2700000" algn="tl" rotWithShape="0">
                  <a:prstClr val="black"/>
                </a:outerShdw>
              </a:effectLst>
              <a:latin typeface="+mn-lt"/>
            </a:endParaRPr>
          </a:p>
        </p:txBody>
      </p:sp>
      <p:sp>
        <p:nvSpPr>
          <p:cNvPr id="2" name="Content Placeholder 1">
            <a:extLst>
              <a:ext uri="{FF2B5EF4-FFF2-40B4-BE49-F238E27FC236}">
                <a16:creationId xmlns:a16="http://schemas.microsoft.com/office/drawing/2014/main" id="{BD70868C-7DBB-4EE8-7B59-ADF49BE8F27C}"/>
              </a:ext>
            </a:extLst>
          </p:cNvPr>
          <p:cNvSpPr>
            <a:spLocks noGrp="1"/>
          </p:cNvSpPr>
          <p:nvPr>
            <p:ph idx="1"/>
          </p:nvPr>
        </p:nvSpPr>
        <p:spPr>
          <a:xfrm>
            <a:off x="448811" y="792760"/>
            <a:ext cx="11455167" cy="6065239"/>
          </a:xfrm>
        </p:spPr>
        <p:txBody>
          <a:bodyPr>
            <a:normAutofit fontScale="85000" lnSpcReduction="20000"/>
          </a:bodyPr>
          <a:lstStyle/>
          <a:p>
            <a:r>
              <a:rPr lang="en-US" sz="4000" dirty="0">
                <a:solidFill>
                  <a:srgbClr val="F5F5F5"/>
                </a:solidFill>
                <a:effectLst>
                  <a:outerShdw blurRad="38100" dist="38100" dir="2700000" algn="tl" rotWithShape="0">
                    <a:prstClr val="black"/>
                  </a:outerShdw>
                </a:effectLst>
              </a:rPr>
              <a:t>God does not judge disciples by comparing them with others, but by whether they faithfully use what he has entrusted to them (Luke 12:48; 1 Corinthians 4:1–2; 1 Peter 4:10). </a:t>
            </a:r>
          </a:p>
          <a:p>
            <a:r>
              <a:rPr lang="en-US" sz="4000" dirty="0">
                <a:solidFill>
                  <a:srgbClr val="F5F5F5"/>
                </a:solidFill>
                <a:effectLst>
                  <a:outerShdw blurRad="38100" dist="38100" dir="2700000" algn="tl" rotWithShape="0">
                    <a:prstClr val="black"/>
                  </a:outerShdw>
                </a:effectLst>
              </a:rPr>
              <a:t>Their reward includes greater responsibility and sharing their master’s joy.</a:t>
            </a:r>
          </a:p>
          <a:p>
            <a:r>
              <a:rPr lang="en-US" sz="4000" dirty="0">
                <a:solidFill>
                  <a:srgbClr val="F5F5F5"/>
                </a:solidFill>
                <a:effectLst>
                  <a:outerShdw blurRad="38100" dist="38100" dir="2700000" algn="tl" rotWithShape="0">
                    <a:prstClr val="black"/>
                  </a:outerShdw>
                </a:effectLst>
              </a:rPr>
              <a:t>The third servant did nothing. </a:t>
            </a:r>
          </a:p>
          <a:p>
            <a:r>
              <a:rPr lang="en-US" sz="4000" dirty="0">
                <a:solidFill>
                  <a:srgbClr val="F5F5F5"/>
                </a:solidFill>
                <a:effectLst>
                  <a:outerShdw blurRad="38100" dist="38100" dir="2700000" algn="tl" rotWithShape="0">
                    <a:prstClr val="black"/>
                  </a:outerShdw>
                </a:effectLst>
              </a:rPr>
              <a:t>He portrayed his master as harsh and used fear as an excuse, but his failure to earn even interest on the money he was given exposed his laziness, distrust, and unwillingness to serve. </a:t>
            </a:r>
          </a:p>
          <a:p>
            <a:r>
              <a:rPr lang="en-US" sz="4000" dirty="0">
                <a:solidFill>
                  <a:srgbClr val="F5F5F5"/>
                </a:solidFill>
                <a:effectLst>
                  <a:outerShdw blurRad="38100" dist="38100" dir="2700000" algn="tl" rotWithShape="0">
                    <a:prstClr val="black"/>
                  </a:outerShdw>
                </a:effectLst>
              </a:rPr>
              <a:t>His sin was not merely doing something wrong but failing to do good (Matthew 25:41–45; James 4:17). </a:t>
            </a:r>
          </a:p>
          <a:p>
            <a:r>
              <a:rPr lang="en-US" sz="4000" dirty="0">
                <a:solidFill>
                  <a:srgbClr val="F5F5F5"/>
                </a:solidFill>
                <a:effectLst>
                  <a:outerShdw blurRad="38100" dist="38100" dir="2700000" algn="tl" rotWithShape="0">
                    <a:prstClr val="black"/>
                  </a:outerShdw>
                </a:effectLst>
              </a:rPr>
              <a:t>His judgment—outer darkness with “</a:t>
            </a:r>
            <a:r>
              <a:rPr lang="en-US" sz="4000" i="1" dirty="0">
                <a:solidFill>
                  <a:srgbClr val="99FFFF"/>
                </a:solidFill>
                <a:effectLst>
                  <a:outerShdw blurRad="38100" dist="38100" dir="2700000" algn="tl" rotWithShape="0">
                    <a:prstClr val="black"/>
                  </a:outerShdw>
                </a:effectLst>
                <a:latin typeface="Cambria" panose="02040503050406030204" pitchFamily="18" charset="0"/>
                <a:ea typeface="Cambria" panose="02040503050406030204" pitchFamily="18" charset="0"/>
              </a:rPr>
              <a:t>weeping and gnashing of teeth</a:t>
            </a:r>
            <a:r>
              <a:rPr lang="en-US" sz="4000" dirty="0">
                <a:solidFill>
                  <a:srgbClr val="F5F5F5"/>
                </a:solidFill>
                <a:effectLst>
                  <a:outerShdw blurRad="38100" dist="38100" dir="2700000" algn="tl" rotWithShape="0">
                    <a:prstClr val="black"/>
                  </a:outerShdw>
                </a:effectLst>
              </a:rPr>
              <a:t>”—shows that he was not a genuine believer (Matthew 7:21–27; 22:13).</a:t>
            </a:r>
          </a:p>
          <a:p>
            <a:endParaRPr lang="en-US" sz="4000" dirty="0">
              <a:solidFill>
                <a:srgbClr val="F5F5F5"/>
              </a:solidFill>
              <a:effectLst>
                <a:outerShdw blurRad="38100" dist="38100" dir="2700000" algn="tl" rotWithShape="0">
                  <a:prstClr val="black"/>
                </a:outerShdw>
              </a:effectLst>
            </a:endParaRPr>
          </a:p>
        </p:txBody>
      </p:sp>
    </p:spTree>
    <p:extLst>
      <p:ext uri="{BB962C8B-B14F-4D97-AF65-F5344CB8AC3E}">
        <p14:creationId xmlns:p14="http://schemas.microsoft.com/office/powerpoint/2010/main" val="1136695065"/>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anim calcmode="lin" valueType="num">
                                      <p:cBhvr>
                                        <p:cTn id="7" dur="500" fill="hold"/>
                                        <p:tgtEl>
                                          <p:spTgt spid="2">
                                            <p:txEl>
                                              <p:pRg st="1" end="1"/>
                                            </p:txEl>
                                          </p:spTgt>
                                        </p:tgtEl>
                                        <p:attrNameLst>
                                          <p:attrName>ppt_w</p:attrName>
                                        </p:attrNameLst>
                                      </p:cBhvr>
                                      <p:tavLst>
                                        <p:tav tm="0">
                                          <p:val>
                                            <p:fltVal val="0"/>
                                          </p:val>
                                        </p:tav>
                                        <p:tav tm="100000">
                                          <p:val>
                                            <p:strVal val="#ppt_w"/>
                                          </p:val>
                                        </p:tav>
                                      </p:tavLst>
                                    </p:anim>
                                    <p:anim calcmode="lin" valueType="num">
                                      <p:cBhvr>
                                        <p:cTn id="8" dur="500" fill="hold"/>
                                        <p:tgtEl>
                                          <p:spTgt spid="2">
                                            <p:txEl>
                                              <p:pRg st="1" end="1"/>
                                            </p:txEl>
                                          </p:spTgt>
                                        </p:tgtEl>
                                        <p:attrNameLst>
                                          <p:attrName>ppt_h</p:attrName>
                                        </p:attrNameLst>
                                      </p:cBhvr>
                                      <p:tavLst>
                                        <p:tav tm="0">
                                          <p:val>
                                            <p:fltVal val="0"/>
                                          </p:val>
                                        </p:tav>
                                        <p:tav tm="100000">
                                          <p:val>
                                            <p:strVal val="#ppt_h"/>
                                          </p:val>
                                        </p:tav>
                                      </p:tavLst>
                                    </p:anim>
                                    <p:animEffect transition="in" filter="fade">
                                      <p:cBhvr>
                                        <p:cTn id="9" dur="500"/>
                                        <p:tgtEl>
                                          <p:spTgt spid="2">
                                            <p:txEl>
                                              <p:pRg st="1" end="1"/>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2">
                                            <p:txEl>
                                              <p:pRg st="2" end="2"/>
                                            </p:txEl>
                                          </p:spTgt>
                                        </p:tgtEl>
                                        <p:attrNameLst>
                                          <p:attrName>style.visibility</p:attrName>
                                        </p:attrNameLst>
                                      </p:cBhvr>
                                      <p:to>
                                        <p:strVal val="visible"/>
                                      </p:to>
                                    </p:set>
                                    <p:anim calcmode="lin" valueType="num">
                                      <p:cBhvr>
                                        <p:cTn id="14" dur="500" fill="hold"/>
                                        <p:tgtEl>
                                          <p:spTgt spid="2">
                                            <p:txEl>
                                              <p:pRg st="2" end="2"/>
                                            </p:txEl>
                                          </p:spTgt>
                                        </p:tgtEl>
                                        <p:attrNameLst>
                                          <p:attrName>ppt_w</p:attrName>
                                        </p:attrNameLst>
                                      </p:cBhvr>
                                      <p:tavLst>
                                        <p:tav tm="0">
                                          <p:val>
                                            <p:fltVal val="0"/>
                                          </p:val>
                                        </p:tav>
                                        <p:tav tm="100000">
                                          <p:val>
                                            <p:strVal val="#ppt_w"/>
                                          </p:val>
                                        </p:tav>
                                      </p:tavLst>
                                    </p:anim>
                                    <p:anim calcmode="lin" valueType="num">
                                      <p:cBhvr>
                                        <p:cTn id="15" dur="500" fill="hold"/>
                                        <p:tgtEl>
                                          <p:spTgt spid="2">
                                            <p:txEl>
                                              <p:pRg st="2" end="2"/>
                                            </p:txEl>
                                          </p:spTgt>
                                        </p:tgtEl>
                                        <p:attrNameLst>
                                          <p:attrName>ppt_h</p:attrName>
                                        </p:attrNameLst>
                                      </p:cBhvr>
                                      <p:tavLst>
                                        <p:tav tm="0">
                                          <p:val>
                                            <p:fltVal val="0"/>
                                          </p:val>
                                        </p:tav>
                                        <p:tav tm="100000">
                                          <p:val>
                                            <p:strVal val="#ppt_h"/>
                                          </p:val>
                                        </p:tav>
                                      </p:tavLst>
                                    </p:anim>
                                    <p:animEffect transition="in" filter="fade">
                                      <p:cBhvr>
                                        <p:cTn id="16" dur="500"/>
                                        <p:tgtEl>
                                          <p:spTgt spid="2">
                                            <p:txEl>
                                              <p:pRg st="2" end="2"/>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2">
                                            <p:txEl>
                                              <p:pRg st="3" end="3"/>
                                            </p:txEl>
                                          </p:spTgt>
                                        </p:tgtEl>
                                        <p:attrNameLst>
                                          <p:attrName>style.visibility</p:attrName>
                                        </p:attrNameLst>
                                      </p:cBhvr>
                                      <p:to>
                                        <p:strVal val="visible"/>
                                      </p:to>
                                    </p:set>
                                    <p:anim calcmode="lin" valueType="num">
                                      <p:cBhvr>
                                        <p:cTn id="21" dur="500" fill="hold"/>
                                        <p:tgtEl>
                                          <p:spTgt spid="2">
                                            <p:txEl>
                                              <p:pRg st="3" end="3"/>
                                            </p:txEl>
                                          </p:spTgt>
                                        </p:tgtEl>
                                        <p:attrNameLst>
                                          <p:attrName>ppt_w</p:attrName>
                                        </p:attrNameLst>
                                      </p:cBhvr>
                                      <p:tavLst>
                                        <p:tav tm="0">
                                          <p:val>
                                            <p:fltVal val="0"/>
                                          </p:val>
                                        </p:tav>
                                        <p:tav tm="100000">
                                          <p:val>
                                            <p:strVal val="#ppt_w"/>
                                          </p:val>
                                        </p:tav>
                                      </p:tavLst>
                                    </p:anim>
                                    <p:anim calcmode="lin" valueType="num">
                                      <p:cBhvr>
                                        <p:cTn id="22" dur="500" fill="hold"/>
                                        <p:tgtEl>
                                          <p:spTgt spid="2">
                                            <p:txEl>
                                              <p:pRg st="3" end="3"/>
                                            </p:txEl>
                                          </p:spTgt>
                                        </p:tgtEl>
                                        <p:attrNameLst>
                                          <p:attrName>ppt_h</p:attrName>
                                        </p:attrNameLst>
                                      </p:cBhvr>
                                      <p:tavLst>
                                        <p:tav tm="0">
                                          <p:val>
                                            <p:fltVal val="0"/>
                                          </p:val>
                                        </p:tav>
                                        <p:tav tm="100000">
                                          <p:val>
                                            <p:strVal val="#ppt_h"/>
                                          </p:val>
                                        </p:tav>
                                      </p:tavLst>
                                    </p:anim>
                                    <p:animEffect transition="in" filter="fade">
                                      <p:cBhvr>
                                        <p:cTn id="23" dur="500"/>
                                        <p:tgtEl>
                                          <p:spTgt spid="2">
                                            <p:txEl>
                                              <p:pRg st="3" end="3"/>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nodeType="clickEffect">
                                  <p:stCondLst>
                                    <p:cond delay="0"/>
                                  </p:stCondLst>
                                  <p:childTnLst>
                                    <p:set>
                                      <p:cBhvr>
                                        <p:cTn id="27" dur="1" fill="hold">
                                          <p:stCondLst>
                                            <p:cond delay="0"/>
                                          </p:stCondLst>
                                        </p:cTn>
                                        <p:tgtEl>
                                          <p:spTgt spid="2">
                                            <p:txEl>
                                              <p:pRg st="4" end="4"/>
                                            </p:txEl>
                                          </p:spTgt>
                                        </p:tgtEl>
                                        <p:attrNameLst>
                                          <p:attrName>style.visibility</p:attrName>
                                        </p:attrNameLst>
                                      </p:cBhvr>
                                      <p:to>
                                        <p:strVal val="visible"/>
                                      </p:to>
                                    </p:set>
                                    <p:anim calcmode="lin" valueType="num">
                                      <p:cBhvr>
                                        <p:cTn id="28" dur="500" fill="hold"/>
                                        <p:tgtEl>
                                          <p:spTgt spid="2">
                                            <p:txEl>
                                              <p:pRg st="4" end="4"/>
                                            </p:txEl>
                                          </p:spTgt>
                                        </p:tgtEl>
                                        <p:attrNameLst>
                                          <p:attrName>ppt_w</p:attrName>
                                        </p:attrNameLst>
                                      </p:cBhvr>
                                      <p:tavLst>
                                        <p:tav tm="0">
                                          <p:val>
                                            <p:fltVal val="0"/>
                                          </p:val>
                                        </p:tav>
                                        <p:tav tm="100000">
                                          <p:val>
                                            <p:strVal val="#ppt_w"/>
                                          </p:val>
                                        </p:tav>
                                      </p:tavLst>
                                    </p:anim>
                                    <p:anim calcmode="lin" valueType="num">
                                      <p:cBhvr>
                                        <p:cTn id="29" dur="500" fill="hold"/>
                                        <p:tgtEl>
                                          <p:spTgt spid="2">
                                            <p:txEl>
                                              <p:pRg st="4" end="4"/>
                                            </p:txEl>
                                          </p:spTgt>
                                        </p:tgtEl>
                                        <p:attrNameLst>
                                          <p:attrName>ppt_h</p:attrName>
                                        </p:attrNameLst>
                                      </p:cBhvr>
                                      <p:tavLst>
                                        <p:tav tm="0">
                                          <p:val>
                                            <p:fltVal val="0"/>
                                          </p:val>
                                        </p:tav>
                                        <p:tav tm="100000">
                                          <p:val>
                                            <p:strVal val="#ppt_h"/>
                                          </p:val>
                                        </p:tav>
                                      </p:tavLst>
                                    </p:anim>
                                    <p:animEffect transition="in" filter="fade">
                                      <p:cBhvr>
                                        <p:cTn id="30" dur="500"/>
                                        <p:tgtEl>
                                          <p:spTgt spid="2">
                                            <p:txEl>
                                              <p:pRg st="4" end="4"/>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53" presetClass="entr" presetSubtype="16" fill="hold" nodeType="clickEffect">
                                  <p:stCondLst>
                                    <p:cond delay="0"/>
                                  </p:stCondLst>
                                  <p:childTnLst>
                                    <p:set>
                                      <p:cBhvr>
                                        <p:cTn id="34" dur="1" fill="hold">
                                          <p:stCondLst>
                                            <p:cond delay="0"/>
                                          </p:stCondLst>
                                        </p:cTn>
                                        <p:tgtEl>
                                          <p:spTgt spid="2">
                                            <p:txEl>
                                              <p:pRg st="5" end="5"/>
                                            </p:txEl>
                                          </p:spTgt>
                                        </p:tgtEl>
                                        <p:attrNameLst>
                                          <p:attrName>style.visibility</p:attrName>
                                        </p:attrNameLst>
                                      </p:cBhvr>
                                      <p:to>
                                        <p:strVal val="visible"/>
                                      </p:to>
                                    </p:set>
                                    <p:anim calcmode="lin" valueType="num">
                                      <p:cBhvr>
                                        <p:cTn id="35" dur="500" fill="hold"/>
                                        <p:tgtEl>
                                          <p:spTgt spid="2">
                                            <p:txEl>
                                              <p:pRg st="5" end="5"/>
                                            </p:txEl>
                                          </p:spTgt>
                                        </p:tgtEl>
                                        <p:attrNameLst>
                                          <p:attrName>ppt_w</p:attrName>
                                        </p:attrNameLst>
                                      </p:cBhvr>
                                      <p:tavLst>
                                        <p:tav tm="0">
                                          <p:val>
                                            <p:fltVal val="0"/>
                                          </p:val>
                                        </p:tav>
                                        <p:tav tm="100000">
                                          <p:val>
                                            <p:strVal val="#ppt_w"/>
                                          </p:val>
                                        </p:tav>
                                      </p:tavLst>
                                    </p:anim>
                                    <p:anim calcmode="lin" valueType="num">
                                      <p:cBhvr>
                                        <p:cTn id="36" dur="500" fill="hold"/>
                                        <p:tgtEl>
                                          <p:spTgt spid="2">
                                            <p:txEl>
                                              <p:pRg st="5" end="5"/>
                                            </p:txEl>
                                          </p:spTgt>
                                        </p:tgtEl>
                                        <p:attrNameLst>
                                          <p:attrName>ppt_h</p:attrName>
                                        </p:attrNameLst>
                                      </p:cBhvr>
                                      <p:tavLst>
                                        <p:tav tm="0">
                                          <p:val>
                                            <p:fltVal val="0"/>
                                          </p:val>
                                        </p:tav>
                                        <p:tav tm="100000">
                                          <p:val>
                                            <p:strVal val="#ppt_h"/>
                                          </p:val>
                                        </p:tav>
                                      </p:tavLst>
                                    </p:anim>
                                    <p:animEffect transition="in" filter="fade">
                                      <p:cBhvr>
                                        <p:cTn id="37" dur="500"/>
                                        <p:tgtEl>
                                          <p:spTgt spid="2">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883D7C"/>
            </a:gs>
            <a:gs pos="71000">
              <a:srgbClr val="2E2344"/>
            </a:gs>
            <a:gs pos="100000">
              <a:srgbClr val="2C0F24"/>
            </a:gs>
          </a:gsLst>
          <a:path path="circle">
            <a:fillToRect l="50000" t="50000" r="50000" b="50000"/>
          </a:path>
          <a:tileRect/>
        </a:gradFill>
        <a:effectLst/>
      </p:bgPr>
    </p:bg>
    <p:spTree>
      <p:nvGrpSpPr>
        <p:cNvPr id="1" name="">
          <a:extLst>
            <a:ext uri="{FF2B5EF4-FFF2-40B4-BE49-F238E27FC236}">
              <a16:creationId xmlns:a16="http://schemas.microsoft.com/office/drawing/2014/main" id="{3CB9EA26-2254-2D7C-3B88-AFE7B78A6DD5}"/>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9452AB86-0563-811A-A347-53F0D51A07DB}"/>
              </a:ext>
            </a:extLst>
          </p:cNvPr>
          <p:cNvSpPr>
            <a:spLocks noGrp="1"/>
          </p:cNvSpPr>
          <p:nvPr>
            <p:ph type="title"/>
          </p:nvPr>
        </p:nvSpPr>
        <p:spPr>
          <a:xfrm>
            <a:off x="0" y="1"/>
            <a:ext cx="12226954" cy="725648"/>
          </a:xfrm>
        </p:spPr>
        <p:txBody>
          <a:bodyPr>
            <a:noAutofit/>
          </a:bodyPr>
          <a:lstStyle/>
          <a:p>
            <a:pPr algn="ctr"/>
            <a:r>
              <a:rPr lang="en-US" sz="5400" b="1" dirty="0">
                <a:solidFill>
                  <a:srgbClr val="F5F5F5"/>
                </a:solidFill>
                <a:effectLst>
                  <a:outerShdw blurRad="38100" dist="38100" dir="2700000" algn="ctr" rotWithShape="0">
                    <a:schemeClr val="tx1"/>
                  </a:outerShdw>
                </a:effectLst>
                <a:ea typeface="Tahoma" panose="020B0604030504040204" pitchFamily="34" charset="0"/>
                <a:cs typeface="Tahoma" panose="020B0604030504040204" pitchFamily="34" charset="0"/>
              </a:rPr>
              <a:t>Parable of the Talents (25:14-30)</a:t>
            </a:r>
            <a:endParaRPr lang="en-US" sz="5400" dirty="0">
              <a:solidFill>
                <a:srgbClr val="F5F5F5"/>
              </a:solidFill>
              <a:effectLst>
                <a:outerShdw blurRad="38100" dist="38100" dir="2700000" algn="tl" rotWithShape="0">
                  <a:prstClr val="black"/>
                </a:outerShdw>
              </a:effectLst>
              <a:latin typeface="+mn-lt"/>
            </a:endParaRPr>
          </a:p>
        </p:txBody>
      </p:sp>
      <p:sp>
        <p:nvSpPr>
          <p:cNvPr id="2" name="Content Placeholder 1">
            <a:extLst>
              <a:ext uri="{FF2B5EF4-FFF2-40B4-BE49-F238E27FC236}">
                <a16:creationId xmlns:a16="http://schemas.microsoft.com/office/drawing/2014/main" id="{9A6A2915-E3B0-0C84-1E60-E6F777779B4A}"/>
              </a:ext>
            </a:extLst>
          </p:cNvPr>
          <p:cNvSpPr>
            <a:spLocks noGrp="1"/>
          </p:cNvSpPr>
          <p:nvPr>
            <p:ph idx="1"/>
          </p:nvPr>
        </p:nvSpPr>
        <p:spPr>
          <a:xfrm>
            <a:off x="448811" y="792760"/>
            <a:ext cx="11455167" cy="6065239"/>
          </a:xfrm>
        </p:spPr>
        <p:txBody>
          <a:bodyPr>
            <a:normAutofit fontScale="92500" lnSpcReduction="10000"/>
          </a:bodyPr>
          <a:lstStyle/>
          <a:p>
            <a:r>
              <a:rPr lang="en-US" sz="4000" dirty="0">
                <a:solidFill>
                  <a:srgbClr val="F5F5F5"/>
                </a:solidFill>
                <a:effectLst>
                  <a:outerShdw blurRad="38100" dist="38100" dir="2700000" algn="tl" rotWithShape="0">
                    <a:prstClr val="black"/>
                  </a:outerShdw>
                </a:effectLst>
              </a:rPr>
              <a:t>The point of the parable, then, is this, while we are waiting for the Lord’s return, we are to be faithful in using the opportunities for service which the Lord has given us. </a:t>
            </a:r>
          </a:p>
          <a:p>
            <a:r>
              <a:rPr lang="en-US" sz="4000" dirty="0">
                <a:solidFill>
                  <a:srgbClr val="F5F5F5"/>
                </a:solidFill>
                <a:effectLst>
                  <a:outerShdw blurRad="38100" dist="38100" dir="2700000" algn="tl" rotWithShape="0">
                    <a:prstClr val="black"/>
                  </a:outerShdw>
                </a:effectLst>
              </a:rPr>
              <a:t>Whatever we have belongs to God. </a:t>
            </a:r>
          </a:p>
          <a:p>
            <a:r>
              <a:rPr lang="en-US" sz="4000" dirty="0">
                <a:solidFill>
                  <a:srgbClr val="F5F5F5"/>
                </a:solidFill>
                <a:effectLst>
                  <a:outerShdw blurRad="38100" dist="38100" dir="2700000" algn="tl" rotWithShape="0">
                    <a:prstClr val="black"/>
                  </a:outerShdw>
                </a:effectLst>
              </a:rPr>
              <a:t>We are stewards who will give an account for how we made use of everything God has given us. See Matt. 25:14; also Luke 16:2; 1 Cor. 4:1, 2; 6:19, 20; 1 Peter 4:10.</a:t>
            </a:r>
          </a:p>
          <a:p>
            <a:r>
              <a:rPr lang="en-US" sz="4000" dirty="0">
                <a:solidFill>
                  <a:srgbClr val="F5F5F5"/>
                </a:solidFill>
                <a:effectLst>
                  <a:outerShdw blurRad="38100" dist="38100" dir="2700000" algn="tl" rotWithShape="0">
                    <a:prstClr val="black"/>
                  </a:outerShdw>
                </a:effectLst>
              </a:rPr>
              <a:t>Those who profess to serve God but neglect to use the resources and opportunities the Lord has entrusted to them in service to him, and who make excuses for not doing so, show that their professed faith is not genuine and they will be condemned in the last judgment.</a:t>
            </a:r>
          </a:p>
          <a:p>
            <a:endParaRPr lang="en-US" sz="4000" dirty="0">
              <a:solidFill>
                <a:srgbClr val="F5F5F5"/>
              </a:solidFill>
              <a:effectLst>
                <a:outerShdw blurRad="38100" dist="38100" dir="2700000" algn="tl" rotWithShape="0">
                  <a:prstClr val="black"/>
                </a:outerShdw>
              </a:effectLst>
            </a:endParaRPr>
          </a:p>
        </p:txBody>
      </p:sp>
    </p:spTree>
    <p:extLst>
      <p:ext uri="{BB962C8B-B14F-4D97-AF65-F5344CB8AC3E}">
        <p14:creationId xmlns:p14="http://schemas.microsoft.com/office/powerpoint/2010/main" val="452290296"/>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anim calcmode="lin" valueType="num">
                                      <p:cBhvr>
                                        <p:cTn id="7" dur="500" fill="hold"/>
                                        <p:tgtEl>
                                          <p:spTgt spid="2">
                                            <p:txEl>
                                              <p:pRg st="1" end="1"/>
                                            </p:txEl>
                                          </p:spTgt>
                                        </p:tgtEl>
                                        <p:attrNameLst>
                                          <p:attrName>ppt_w</p:attrName>
                                        </p:attrNameLst>
                                      </p:cBhvr>
                                      <p:tavLst>
                                        <p:tav tm="0">
                                          <p:val>
                                            <p:fltVal val="0"/>
                                          </p:val>
                                        </p:tav>
                                        <p:tav tm="100000">
                                          <p:val>
                                            <p:strVal val="#ppt_w"/>
                                          </p:val>
                                        </p:tav>
                                      </p:tavLst>
                                    </p:anim>
                                    <p:anim calcmode="lin" valueType="num">
                                      <p:cBhvr>
                                        <p:cTn id="8" dur="500" fill="hold"/>
                                        <p:tgtEl>
                                          <p:spTgt spid="2">
                                            <p:txEl>
                                              <p:pRg st="1" end="1"/>
                                            </p:txEl>
                                          </p:spTgt>
                                        </p:tgtEl>
                                        <p:attrNameLst>
                                          <p:attrName>ppt_h</p:attrName>
                                        </p:attrNameLst>
                                      </p:cBhvr>
                                      <p:tavLst>
                                        <p:tav tm="0">
                                          <p:val>
                                            <p:fltVal val="0"/>
                                          </p:val>
                                        </p:tav>
                                        <p:tav tm="100000">
                                          <p:val>
                                            <p:strVal val="#ppt_h"/>
                                          </p:val>
                                        </p:tav>
                                      </p:tavLst>
                                    </p:anim>
                                    <p:animEffect transition="in" filter="fade">
                                      <p:cBhvr>
                                        <p:cTn id="9" dur="500"/>
                                        <p:tgtEl>
                                          <p:spTgt spid="2">
                                            <p:txEl>
                                              <p:pRg st="1" end="1"/>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2">
                                            <p:txEl>
                                              <p:pRg st="2" end="2"/>
                                            </p:txEl>
                                          </p:spTgt>
                                        </p:tgtEl>
                                        <p:attrNameLst>
                                          <p:attrName>style.visibility</p:attrName>
                                        </p:attrNameLst>
                                      </p:cBhvr>
                                      <p:to>
                                        <p:strVal val="visible"/>
                                      </p:to>
                                    </p:set>
                                    <p:anim calcmode="lin" valueType="num">
                                      <p:cBhvr>
                                        <p:cTn id="14" dur="500" fill="hold"/>
                                        <p:tgtEl>
                                          <p:spTgt spid="2">
                                            <p:txEl>
                                              <p:pRg st="2" end="2"/>
                                            </p:txEl>
                                          </p:spTgt>
                                        </p:tgtEl>
                                        <p:attrNameLst>
                                          <p:attrName>ppt_w</p:attrName>
                                        </p:attrNameLst>
                                      </p:cBhvr>
                                      <p:tavLst>
                                        <p:tav tm="0">
                                          <p:val>
                                            <p:fltVal val="0"/>
                                          </p:val>
                                        </p:tav>
                                        <p:tav tm="100000">
                                          <p:val>
                                            <p:strVal val="#ppt_w"/>
                                          </p:val>
                                        </p:tav>
                                      </p:tavLst>
                                    </p:anim>
                                    <p:anim calcmode="lin" valueType="num">
                                      <p:cBhvr>
                                        <p:cTn id="15" dur="500" fill="hold"/>
                                        <p:tgtEl>
                                          <p:spTgt spid="2">
                                            <p:txEl>
                                              <p:pRg st="2" end="2"/>
                                            </p:txEl>
                                          </p:spTgt>
                                        </p:tgtEl>
                                        <p:attrNameLst>
                                          <p:attrName>ppt_h</p:attrName>
                                        </p:attrNameLst>
                                      </p:cBhvr>
                                      <p:tavLst>
                                        <p:tav tm="0">
                                          <p:val>
                                            <p:fltVal val="0"/>
                                          </p:val>
                                        </p:tav>
                                        <p:tav tm="100000">
                                          <p:val>
                                            <p:strVal val="#ppt_h"/>
                                          </p:val>
                                        </p:tav>
                                      </p:tavLst>
                                    </p:anim>
                                    <p:animEffect transition="in" filter="fade">
                                      <p:cBhvr>
                                        <p:cTn id="16" dur="500"/>
                                        <p:tgtEl>
                                          <p:spTgt spid="2">
                                            <p:txEl>
                                              <p:pRg st="2" end="2"/>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2">
                                            <p:txEl>
                                              <p:pRg st="3" end="3"/>
                                            </p:txEl>
                                          </p:spTgt>
                                        </p:tgtEl>
                                        <p:attrNameLst>
                                          <p:attrName>style.visibility</p:attrName>
                                        </p:attrNameLst>
                                      </p:cBhvr>
                                      <p:to>
                                        <p:strVal val="visible"/>
                                      </p:to>
                                    </p:set>
                                    <p:anim calcmode="lin" valueType="num">
                                      <p:cBhvr>
                                        <p:cTn id="21" dur="500" fill="hold"/>
                                        <p:tgtEl>
                                          <p:spTgt spid="2">
                                            <p:txEl>
                                              <p:pRg st="3" end="3"/>
                                            </p:txEl>
                                          </p:spTgt>
                                        </p:tgtEl>
                                        <p:attrNameLst>
                                          <p:attrName>ppt_w</p:attrName>
                                        </p:attrNameLst>
                                      </p:cBhvr>
                                      <p:tavLst>
                                        <p:tav tm="0">
                                          <p:val>
                                            <p:fltVal val="0"/>
                                          </p:val>
                                        </p:tav>
                                        <p:tav tm="100000">
                                          <p:val>
                                            <p:strVal val="#ppt_w"/>
                                          </p:val>
                                        </p:tav>
                                      </p:tavLst>
                                    </p:anim>
                                    <p:anim calcmode="lin" valueType="num">
                                      <p:cBhvr>
                                        <p:cTn id="22" dur="500" fill="hold"/>
                                        <p:tgtEl>
                                          <p:spTgt spid="2">
                                            <p:txEl>
                                              <p:pRg st="3" end="3"/>
                                            </p:txEl>
                                          </p:spTgt>
                                        </p:tgtEl>
                                        <p:attrNameLst>
                                          <p:attrName>ppt_h</p:attrName>
                                        </p:attrNameLst>
                                      </p:cBhvr>
                                      <p:tavLst>
                                        <p:tav tm="0">
                                          <p:val>
                                            <p:fltVal val="0"/>
                                          </p:val>
                                        </p:tav>
                                        <p:tav tm="100000">
                                          <p:val>
                                            <p:strVal val="#ppt_h"/>
                                          </p:val>
                                        </p:tav>
                                      </p:tavLst>
                                    </p:anim>
                                    <p:animEffect transition="in" filter="fade">
                                      <p:cBhvr>
                                        <p:cTn id="23" dur="500"/>
                                        <p:tgtEl>
                                          <p:spTgt spid="2">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883D7C"/>
            </a:gs>
            <a:gs pos="71000">
              <a:srgbClr val="2E2344"/>
            </a:gs>
            <a:gs pos="100000">
              <a:srgbClr val="2C0F24"/>
            </a:gs>
          </a:gsLst>
          <a:path path="circle">
            <a:fillToRect l="50000" t="50000" r="50000" b="50000"/>
          </a:path>
          <a:tileRect/>
        </a:gradFill>
        <a:effectLst/>
      </p:bgPr>
    </p:bg>
    <p:spTree>
      <p:nvGrpSpPr>
        <p:cNvPr id="1" name="">
          <a:extLst>
            <a:ext uri="{FF2B5EF4-FFF2-40B4-BE49-F238E27FC236}">
              <a16:creationId xmlns:a16="http://schemas.microsoft.com/office/drawing/2014/main" id="{D6510BFA-1C9E-9FE6-56A3-AB6D637A8F89}"/>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B912E5CD-3B93-5805-4231-FF5BB032405D}"/>
              </a:ext>
            </a:extLst>
          </p:cNvPr>
          <p:cNvSpPr>
            <a:spLocks noGrp="1"/>
          </p:cNvSpPr>
          <p:nvPr>
            <p:ph type="title"/>
          </p:nvPr>
        </p:nvSpPr>
        <p:spPr>
          <a:xfrm>
            <a:off x="0" y="0"/>
            <a:ext cx="12192000" cy="866503"/>
          </a:xfrm>
        </p:spPr>
        <p:txBody>
          <a:bodyPr>
            <a:noAutofit/>
          </a:bodyPr>
          <a:lstStyle/>
          <a:p>
            <a:pPr algn="ctr"/>
            <a:r>
              <a:rPr lang="en-US" sz="5400" b="1" dirty="0">
                <a:solidFill>
                  <a:srgbClr val="F5F5F5"/>
                </a:solidFill>
                <a:effectLst>
                  <a:outerShdw blurRad="38100" dist="38100" dir="2700000" algn="ctr" rotWithShape="0">
                    <a:schemeClr val="tx1"/>
                  </a:outerShdw>
                </a:effectLst>
                <a:ea typeface="Tahoma" panose="020B0604030504040204" pitchFamily="34" charset="0"/>
                <a:cs typeface="Tahoma" panose="020B0604030504040204" pitchFamily="34" charset="0"/>
              </a:rPr>
              <a:t>The Sheep and the Goats (25:31-46)</a:t>
            </a:r>
          </a:p>
        </p:txBody>
      </p:sp>
      <p:sp>
        <p:nvSpPr>
          <p:cNvPr id="5" name="Content Placeholder 4">
            <a:extLst>
              <a:ext uri="{FF2B5EF4-FFF2-40B4-BE49-F238E27FC236}">
                <a16:creationId xmlns:a16="http://schemas.microsoft.com/office/drawing/2014/main" id="{A74910FA-4EDD-CB83-B697-FE79D1C657C8}"/>
              </a:ext>
            </a:extLst>
          </p:cNvPr>
          <p:cNvSpPr>
            <a:spLocks noGrp="1"/>
          </p:cNvSpPr>
          <p:nvPr>
            <p:ph idx="1"/>
          </p:nvPr>
        </p:nvSpPr>
        <p:spPr>
          <a:xfrm>
            <a:off x="323273" y="866503"/>
            <a:ext cx="11610109" cy="5991497"/>
          </a:xfrm>
        </p:spPr>
        <p:txBody>
          <a:bodyPr>
            <a:normAutofit lnSpcReduction="10000"/>
          </a:bodyPr>
          <a:lstStyle/>
          <a:p>
            <a:pPr marL="0" indent="0">
              <a:buNone/>
            </a:pPr>
            <a:r>
              <a:rPr lang="en-US" sz="3600" i="1" baseline="30000" dirty="0">
                <a:solidFill>
                  <a:srgbClr val="F5F5F5"/>
                </a:solidFill>
                <a:effectLst>
                  <a:outerShdw blurRad="38100" dist="38100" dir="2700000" algn="ctr" rotWithShape="0">
                    <a:schemeClr val="tx1"/>
                  </a:outerShdw>
                </a:effectLst>
                <a:latin typeface="Cambria" panose="02040503050406030204" pitchFamily="18" charset="0"/>
                <a:ea typeface="Cambria" panose="02040503050406030204" pitchFamily="18" charset="0"/>
              </a:rPr>
              <a:t>25:31</a:t>
            </a:r>
            <a:r>
              <a:rPr lang="en-US" sz="3600" i="1" dirty="0">
                <a:solidFill>
                  <a:srgbClr val="99FFFF"/>
                </a:solidFill>
                <a:effectLst>
                  <a:outerShdw blurRad="38100" dist="38100" dir="2700000" algn="ctr" rotWithShape="0">
                    <a:schemeClr val="tx1"/>
                  </a:outerShdw>
                </a:effectLst>
                <a:latin typeface="Cambria" panose="02040503050406030204" pitchFamily="18" charset="0"/>
                <a:ea typeface="Cambria" panose="02040503050406030204" pitchFamily="18" charset="0"/>
              </a:rPr>
              <a:t> "When the Son of Man comes in his glory, and all the angels with him, then he will sit on his glorious throne. </a:t>
            </a:r>
            <a:r>
              <a:rPr lang="en-US" sz="3600" i="1" baseline="30000" dirty="0">
                <a:solidFill>
                  <a:srgbClr val="F5F5F5"/>
                </a:solidFill>
                <a:effectLst>
                  <a:outerShdw blurRad="38100" dist="38100" dir="2700000" algn="ctr" rotWithShape="0">
                    <a:schemeClr val="tx1"/>
                  </a:outerShdw>
                </a:effectLst>
                <a:latin typeface="Cambria" panose="02040503050406030204" pitchFamily="18" charset="0"/>
                <a:ea typeface="Cambria" panose="02040503050406030204" pitchFamily="18" charset="0"/>
              </a:rPr>
              <a:t>32</a:t>
            </a:r>
            <a:r>
              <a:rPr lang="en-US" sz="3600" i="1" dirty="0">
                <a:solidFill>
                  <a:srgbClr val="99FFFF"/>
                </a:solidFill>
                <a:effectLst>
                  <a:outerShdw blurRad="38100" dist="38100" dir="2700000" algn="ctr" rotWithShape="0">
                    <a:schemeClr val="tx1"/>
                  </a:outerShdw>
                </a:effectLst>
                <a:latin typeface="Cambria" panose="02040503050406030204" pitchFamily="18" charset="0"/>
                <a:ea typeface="Cambria" panose="02040503050406030204" pitchFamily="18" charset="0"/>
              </a:rPr>
              <a:t> Before him will be gathered all the nations, and he will separate people one from another as a shepherd separates the sheep from the goats. </a:t>
            </a:r>
            <a:r>
              <a:rPr lang="en-US" sz="3600" i="1" baseline="30000" dirty="0">
                <a:solidFill>
                  <a:srgbClr val="F5F5F5"/>
                </a:solidFill>
                <a:effectLst>
                  <a:outerShdw blurRad="38100" dist="38100" dir="2700000" algn="ctr" rotWithShape="0">
                    <a:schemeClr val="tx1"/>
                  </a:outerShdw>
                </a:effectLst>
                <a:latin typeface="Cambria" panose="02040503050406030204" pitchFamily="18" charset="0"/>
                <a:ea typeface="Cambria" panose="02040503050406030204" pitchFamily="18" charset="0"/>
              </a:rPr>
              <a:t>33</a:t>
            </a:r>
            <a:r>
              <a:rPr lang="en-US" sz="3600" i="1" dirty="0">
                <a:solidFill>
                  <a:srgbClr val="99FFFF"/>
                </a:solidFill>
                <a:effectLst>
                  <a:outerShdw blurRad="38100" dist="38100" dir="2700000" algn="ctr" rotWithShape="0">
                    <a:schemeClr val="tx1"/>
                  </a:outerShdw>
                </a:effectLst>
                <a:latin typeface="Cambria" panose="02040503050406030204" pitchFamily="18" charset="0"/>
                <a:ea typeface="Cambria" panose="02040503050406030204" pitchFamily="18" charset="0"/>
              </a:rPr>
              <a:t> And he will place the sheep on his right, but the goats on the left. </a:t>
            </a:r>
            <a:r>
              <a:rPr lang="en-US" sz="3600" i="1" baseline="30000" dirty="0">
                <a:solidFill>
                  <a:srgbClr val="F5F5F5"/>
                </a:solidFill>
                <a:effectLst>
                  <a:outerShdw blurRad="38100" dist="38100" dir="2700000" algn="ctr" rotWithShape="0">
                    <a:schemeClr val="tx1"/>
                  </a:outerShdw>
                </a:effectLst>
                <a:latin typeface="Cambria" panose="02040503050406030204" pitchFamily="18" charset="0"/>
                <a:ea typeface="Cambria" panose="02040503050406030204" pitchFamily="18" charset="0"/>
              </a:rPr>
              <a:t>34</a:t>
            </a:r>
            <a:r>
              <a:rPr lang="en-US" sz="3600" i="1" dirty="0">
                <a:solidFill>
                  <a:srgbClr val="99FFFF"/>
                </a:solidFill>
                <a:effectLst>
                  <a:outerShdw blurRad="38100" dist="38100" dir="2700000" algn="ctr" rotWithShape="0">
                    <a:schemeClr val="tx1"/>
                  </a:outerShdw>
                </a:effectLst>
                <a:latin typeface="Cambria" panose="02040503050406030204" pitchFamily="18" charset="0"/>
                <a:ea typeface="Cambria" panose="02040503050406030204" pitchFamily="18" charset="0"/>
              </a:rPr>
              <a:t> Then the King will say to those on his right, 'Come, you who are blessed by my Father, inherit the kingdom prepared for you from the foundation of the world. </a:t>
            </a:r>
            <a:r>
              <a:rPr lang="en-US" sz="3600" i="1" baseline="30000" dirty="0">
                <a:solidFill>
                  <a:srgbClr val="F5F5F5"/>
                </a:solidFill>
                <a:effectLst>
                  <a:outerShdw blurRad="38100" dist="38100" dir="2700000" algn="ctr" rotWithShape="0">
                    <a:schemeClr val="tx1"/>
                  </a:outerShdw>
                </a:effectLst>
                <a:latin typeface="Cambria" panose="02040503050406030204" pitchFamily="18" charset="0"/>
                <a:ea typeface="Cambria" panose="02040503050406030204" pitchFamily="18" charset="0"/>
              </a:rPr>
              <a:t>35</a:t>
            </a:r>
            <a:r>
              <a:rPr lang="en-US" sz="3600" i="1" dirty="0">
                <a:solidFill>
                  <a:srgbClr val="99FFFF"/>
                </a:solidFill>
                <a:effectLst>
                  <a:outerShdw blurRad="38100" dist="38100" dir="2700000" algn="ctr" rotWithShape="0">
                    <a:schemeClr val="tx1"/>
                  </a:outerShdw>
                </a:effectLst>
                <a:latin typeface="Cambria" panose="02040503050406030204" pitchFamily="18" charset="0"/>
                <a:ea typeface="Cambria" panose="02040503050406030204" pitchFamily="18" charset="0"/>
              </a:rPr>
              <a:t> For I was hungry and you gave me food, I was thirsty and you gave me drink, I was a stranger and you welcomed me, </a:t>
            </a:r>
            <a:r>
              <a:rPr lang="en-US" sz="3600" i="1" baseline="30000" dirty="0">
                <a:solidFill>
                  <a:srgbClr val="F5F5F5"/>
                </a:solidFill>
                <a:effectLst>
                  <a:outerShdw blurRad="38100" dist="38100" dir="2700000" algn="ctr" rotWithShape="0">
                    <a:schemeClr val="tx1"/>
                  </a:outerShdw>
                </a:effectLst>
                <a:latin typeface="Cambria" panose="02040503050406030204" pitchFamily="18" charset="0"/>
                <a:ea typeface="Cambria" panose="02040503050406030204" pitchFamily="18" charset="0"/>
              </a:rPr>
              <a:t>36</a:t>
            </a:r>
            <a:r>
              <a:rPr lang="en-US" sz="3600" i="1" dirty="0">
                <a:solidFill>
                  <a:srgbClr val="99FFFF"/>
                </a:solidFill>
                <a:effectLst>
                  <a:outerShdw blurRad="38100" dist="38100" dir="2700000" algn="ctr" rotWithShape="0">
                    <a:schemeClr val="tx1"/>
                  </a:outerShdw>
                </a:effectLst>
                <a:latin typeface="Cambria" panose="02040503050406030204" pitchFamily="18" charset="0"/>
                <a:ea typeface="Cambria" panose="02040503050406030204" pitchFamily="18" charset="0"/>
              </a:rPr>
              <a:t> I was naked and you clothed me, I was sick and you visited me, I was in prison and you came to me.'</a:t>
            </a:r>
            <a:endParaRPr lang="en-US" sz="3600" dirty="0">
              <a:solidFill>
                <a:srgbClr val="F5F5F5"/>
              </a:solidFill>
              <a:effectLst>
                <a:outerShdw blurRad="38100" dist="38100" dir="2700000" algn="ctr" rotWithShape="0">
                  <a:schemeClr val="tx1"/>
                </a:outerShdw>
              </a:effectLst>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99859907"/>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883D7C"/>
            </a:gs>
            <a:gs pos="71000">
              <a:srgbClr val="2E2344"/>
            </a:gs>
            <a:gs pos="100000">
              <a:srgbClr val="2C0F24"/>
            </a:gs>
          </a:gsLst>
          <a:path path="circle">
            <a:fillToRect l="50000" t="50000" r="50000" b="50000"/>
          </a:path>
          <a:tileRect/>
        </a:gradFill>
        <a:effectLst/>
      </p:bgPr>
    </p:bg>
    <p:spTree>
      <p:nvGrpSpPr>
        <p:cNvPr id="1" name="">
          <a:extLst>
            <a:ext uri="{FF2B5EF4-FFF2-40B4-BE49-F238E27FC236}">
              <a16:creationId xmlns:a16="http://schemas.microsoft.com/office/drawing/2014/main" id="{D6DCF72D-44BF-E754-96C9-335DDB8C958D}"/>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6928043E-84FB-38B7-7C65-190BF15977C0}"/>
              </a:ext>
            </a:extLst>
          </p:cNvPr>
          <p:cNvSpPr>
            <a:spLocks noGrp="1"/>
          </p:cNvSpPr>
          <p:nvPr>
            <p:ph type="title"/>
          </p:nvPr>
        </p:nvSpPr>
        <p:spPr>
          <a:xfrm>
            <a:off x="0" y="0"/>
            <a:ext cx="12192000" cy="866503"/>
          </a:xfrm>
        </p:spPr>
        <p:txBody>
          <a:bodyPr>
            <a:noAutofit/>
          </a:bodyPr>
          <a:lstStyle/>
          <a:p>
            <a:pPr algn="ctr"/>
            <a:r>
              <a:rPr lang="en-US" sz="5400" b="1" dirty="0">
                <a:solidFill>
                  <a:srgbClr val="F5F5F5"/>
                </a:solidFill>
                <a:effectLst>
                  <a:outerShdw blurRad="38100" dist="38100" dir="2700000" algn="ctr" rotWithShape="0">
                    <a:schemeClr val="tx1"/>
                  </a:outerShdw>
                </a:effectLst>
                <a:ea typeface="Tahoma" panose="020B0604030504040204" pitchFamily="34" charset="0"/>
                <a:cs typeface="Tahoma" panose="020B0604030504040204" pitchFamily="34" charset="0"/>
              </a:rPr>
              <a:t>The Sheep and the Goats (25:31-46)</a:t>
            </a:r>
          </a:p>
        </p:txBody>
      </p:sp>
      <p:sp>
        <p:nvSpPr>
          <p:cNvPr id="5" name="Content Placeholder 4">
            <a:extLst>
              <a:ext uri="{FF2B5EF4-FFF2-40B4-BE49-F238E27FC236}">
                <a16:creationId xmlns:a16="http://schemas.microsoft.com/office/drawing/2014/main" id="{B0BD25A9-7572-CAA0-CC82-96AD94818898}"/>
              </a:ext>
            </a:extLst>
          </p:cNvPr>
          <p:cNvSpPr>
            <a:spLocks noGrp="1"/>
          </p:cNvSpPr>
          <p:nvPr>
            <p:ph idx="1"/>
          </p:nvPr>
        </p:nvSpPr>
        <p:spPr>
          <a:xfrm>
            <a:off x="323273" y="866503"/>
            <a:ext cx="11610109" cy="5991497"/>
          </a:xfrm>
        </p:spPr>
        <p:txBody>
          <a:bodyPr>
            <a:normAutofit fontScale="85000" lnSpcReduction="20000"/>
          </a:bodyPr>
          <a:lstStyle/>
          <a:p>
            <a:pPr marL="0" indent="0">
              <a:buNone/>
            </a:pPr>
            <a:r>
              <a:rPr lang="en-US" sz="3600" i="1" baseline="30000" dirty="0">
                <a:solidFill>
                  <a:srgbClr val="F5F5F5"/>
                </a:solidFill>
                <a:effectLst>
                  <a:outerShdw blurRad="38100" dist="38100" dir="2700000" algn="ctr" rotWithShape="0">
                    <a:schemeClr val="tx1"/>
                  </a:outerShdw>
                </a:effectLst>
                <a:latin typeface="Cambria" panose="02040503050406030204" pitchFamily="18" charset="0"/>
                <a:ea typeface="Cambria" panose="02040503050406030204" pitchFamily="18" charset="0"/>
              </a:rPr>
              <a:t>25:37</a:t>
            </a:r>
            <a:r>
              <a:rPr lang="en-US" sz="3600" i="1" dirty="0">
                <a:solidFill>
                  <a:srgbClr val="99FFFF"/>
                </a:solidFill>
                <a:effectLst>
                  <a:outerShdw blurRad="38100" dist="38100" dir="2700000" algn="ctr" rotWithShape="0">
                    <a:schemeClr val="tx1"/>
                  </a:outerShdw>
                </a:effectLst>
                <a:latin typeface="Cambria" panose="02040503050406030204" pitchFamily="18" charset="0"/>
                <a:ea typeface="Cambria" panose="02040503050406030204" pitchFamily="18" charset="0"/>
              </a:rPr>
              <a:t> Then the righteous will answer him, saying, 'Lord, when did we see you hungry and feed you, or thirsty and give you drink? </a:t>
            </a:r>
            <a:r>
              <a:rPr lang="en-US" sz="3600" i="1" baseline="30000" dirty="0">
                <a:solidFill>
                  <a:srgbClr val="F5F5F5"/>
                </a:solidFill>
                <a:effectLst>
                  <a:outerShdw blurRad="38100" dist="38100" dir="2700000" algn="ctr" rotWithShape="0">
                    <a:schemeClr val="tx1"/>
                  </a:outerShdw>
                </a:effectLst>
                <a:latin typeface="Cambria" panose="02040503050406030204" pitchFamily="18" charset="0"/>
                <a:ea typeface="Cambria" panose="02040503050406030204" pitchFamily="18" charset="0"/>
              </a:rPr>
              <a:t>38</a:t>
            </a:r>
            <a:r>
              <a:rPr lang="en-US" sz="3600" i="1" dirty="0">
                <a:solidFill>
                  <a:srgbClr val="99FFFF"/>
                </a:solidFill>
                <a:effectLst>
                  <a:outerShdw blurRad="38100" dist="38100" dir="2700000" algn="ctr" rotWithShape="0">
                    <a:schemeClr val="tx1"/>
                  </a:outerShdw>
                </a:effectLst>
                <a:latin typeface="Cambria" panose="02040503050406030204" pitchFamily="18" charset="0"/>
                <a:ea typeface="Cambria" panose="02040503050406030204" pitchFamily="18" charset="0"/>
              </a:rPr>
              <a:t> And when did we see you a stranger and welcome you, or naked and clothe you? </a:t>
            </a:r>
            <a:r>
              <a:rPr lang="en-US" sz="3600" i="1" baseline="30000" dirty="0">
                <a:solidFill>
                  <a:srgbClr val="F5F5F5"/>
                </a:solidFill>
                <a:effectLst>
                  <a:outerShdw blurRad="38100" dist="38100" dir="2700000" algn="ctr" rotWithShape="0">
                    <a:schemeClr val="tx1"/>
                  </a:outerShdw>
                </a:effectLst>
                <a:latin typeface="Cambria" panose="02040503050406030204" pitchFamily="18" charset="0"/>
                <a:ea typeface="Cambria" panose="02040503050406030204" pitchFamily="18" charset="0"/>
              </a:rPr>
              <a:t>39</a:t>
            </a:r>
            <a:r>
              <a:rPr lang="en-US" sz="3600" i="1" dirty="0">
                <a:solidFill>
                  <a:srgbClr val="99FFFF"/>
                </a:solidFill>
                <a:effectLst>
                  <a:outerShdw blurRad="38100" dist="38100" dir="2700000" algn="ctr" rotWithShape="0">
                    <a:schemeClr val="tx1"/>
                  </a:outerShdw>
                </a:effectLst>
                <a:latin typeface="Cambria" panose="02040503050406030204" pitchFamily="18" charset="0"/>
                <a:ea typeface="Cambria" panose="02040503050406030204" pitchFamily="18" charset="0"/>
              </a:rPr>
              <a:t> And when did we see you sick or in prison and visit you?' </a:t>
            </a:r>
            <a:r>
              <a:rPr lang="en-US" sz="3600" i="1" baseline="30000" dirty="0">
                <a:solidFill>
                  <a:srgbClr val="F5F5F5"/>
                </a:solidFill>
                <a:effectLst>
                  <a:outerShdw blurRad="38100" dist="38100" dir="2700000" algn="ctr" rotWithShape="0">
                    <a:schemeClr val="tx1"/>
                  </a:outerShdw>
                </a:effectLst>
                <a:latin typeface="Cambria" panose="02040503050406030204" pitchFamily="18" charset="0"/>
                <a:ea typeface="Cambria" panose="02040503050406030204" pitchFamily="18" charset="0"/>
              </a:rPr>
              <a:t>40</a:t>
            </a:r>
            <a:r>
              <a:rPr lang="en-US" sz="3600" i="1" dirty="0">
                <a:solidFill>
                  <a:srgbClr val="99FFFF"/>
                </a:solidFill>
                <a:effectLst>
                  <a:outerShdw blurRad="38100" dist="38100" dir="2700000" algn="ctr" rotWithShape="0">
                    <a:schemeClr val="tx1"/>
                  </a:outerShdw>
                </a:effectLst>
                <a:latin typeface="Cambria" panose="02040503050406030204" pitchFamily="18" charset="0"/>
                <a:ea typeface="Cambria" panose="02040503050406030204" pitchFamily="18" charset="0"/>
              </a:rPr>
              <a:t> And the King will answer them, 'Truly, I say to you, as you did it to one of the least of these my brothers, you did it to me.' </a:t>
            </a:r>
            <a:r>
              <a:rPr lang="en-US" sz="3600" i="1" baseline="30000" dirty="0">
                <a:solidFill>
                  <a:srgbClr val="F5F5F5"/>
                </a:solidFill>
                <a:effectLst>
                  <a:outerShdw blurRad="38100" dist="38100" dir="2700000" algn="ctr" rotWithShape="0">
                    <a:schemeClr val="tx1"/>
                  </a:outerShdw>
                </a:effectLst>
                <a:latin typeface="Cambria" panose="02040503050406030204" pitchFamily="18" charset="0"/>
                <a:ea typeface="Cambria" panose="02040503050406030204" pitchFamily="18" charset="0"/>
              </a:rPr>
              <a:t>41</a:t>
            </a:r>
            <a:r>
              <a:rPr lang="en-US" sz="3600" i="1" dirty="0">
                <a:solidFill>
                  <a:srgbClr val="99FFFF"/>
                </a:solidFill>
                <a:effectLst>
                  <a:outerShdw blurRad="38100" dist="38100" dir="2700000" algn="ctr" rotWithShape="0">
                    <a:schemeClr val="tx1"/>
                  </a:outerShdw>
                </a:effectLst>
                <a:latin typeface="Cambria" panose="02040503050406030204" pitchFamily="18" charset="0"/>
                <a:ea typeface="Cambria" panose="02040503050406030204" pitchFamily="18" charset="0"/>
              </a:rPr>
              <a:t> "Then he will say to those on his left, 'Depart from me, you cursed, into the eternal fire prepared for the devil and his angels. </a:t>
            </a:r>
            <a:r>
              <a:rPr lang="en-US" sz="3600" i="1" baseline="30000" dirty="0">
                <a:solidFill>
                  <a:srgbClr val="F5F5F5"/>
                </a:solidFill>
                <a:effectLst>
                  <a:outerShdw blurRad="38100" dist="38100" dir="2700000" algn="ctr" rotWithShape="0">
                    <a:schemeClr val="tx1"/>
                  </a:outerShdw>
                </a:effectLst>
                <a:latin typeface="Cambria" panose="02040503050406030204" pitchFamily="18" charset="0"/>
                <a:ea typeface="Cambria" panose="02040503050406030204" pitchFamily="18" charset="0"/>
              </a:rPr>
              <a:t>42</a:t>
            </a:r>
            <a:r>
              <a:rPr lang="en-US" sz="3600" i="1" dirty="0">
                <a:solidFill>
                  <a:srgbClr val="99FFFF"/>
                </a:solidFill>
                <a:effectLst>
                  <a:outerShdw blurRad="38100" dist="38100" dir="2700000" algn="ctr" rotWithShape="0">
                    <a:schemeClr val="tx1"/>
                  </a:outerShdw>
                </a:effectLst>
                <a:latin typeface="Cambria" panose="02040503050406030204" pitchFamily="18" charset="0"/>
                <a:ea typeface="Cambria" panose="02040503050406030204" pitchFamily="18" charset="0"/>
              </a:rPr>
              <a:t> For I was hungry and you gave me no food, I was thirsty and you gave me no drink, </a:t>
            </a:r>
            <a:r>
              <a:rPr lang="en-US" sz="3600" i="1" baseline="30000" dirty="0">
                <a:solidFill>
                  <a:srgbClr val="F5F5F5"/>
                </a:solidFill>
                <a:effectLst>
                  <a:outerShdw blurRad="38100" dist="38100" dir="2700000" algn="ctr" rotWithShape="0">
                    <a:schemeClr val="tx1"/>
                  </a:outerShdw>
                </a:effectLst>
                <a:latin typeface="Cambria" panose="02040503050406030204" pitchFamily="18" charset="0"/>
                <a:ea typeface="Cambria" panose="02040503050406030204" pitchFamily="18" charset="0"/>
              </a:rPr>
              <a:t>43</a:t>
            </a:r>
            <a:r>
              <a:rPr lang="en-US" sz="3600" i="1" dirty="0">
                <a:solidFill>
                  <a:srgbClr val="99FFFF"/>
                </a:solidFill>
                <a:effectLst>
                  <a:outerShdw blurRad="38100" dist="38100" dir="2700000" algn="ctr" rotWithShape="0">
                    <a:schemeClr val="tx1"/>
                  </a:outerShdw>
                </a:effectLst>
                <a:latin typeface="Cambria" panose="02040503050406030204" pitchFamily="18" charset="0"/>
                <a:ea typeface="Cambria" panose="02040503050406030204" pitchFamily="18" charset="0"/>
              </a:rPr>
              <a:t> I was a stranger and you did not welcome me, naked and you did not clothe me, sick and in prison and you did not visit me.' </a:t>
            </a:r>
            <a:r>
              <a:rPr lang="en-US" sz="3600" i="1" baseline="30000" dirty="0">
                <a:solidFill>
                  <a:srgbClr val="F5F5F5"/>
                </a:solidFill>
                <a:effectLst>
                  <a:outerShdw blurRad="38100" dist="38100" dir="2700000" algn="ctr" rotWithShape="0">
                    <a:schemeClr val="tx1"/>
                  </a:outerShdw>
                </a:effectLst>
                <a:latin typeface="Cambria" panose="02040503050406030204" pitchFamily="18" charset="0"/>
                <a:ea typeface="Cambria" panose="02040503050406030204" pitchFamily="18" charset="0"/>
              </a:rPr>
              <a:t>44</a:t>
            </a:r>
            <a:r>
              <a:rPr lang="en-US" sz="3600" i="1" dirty="0">
                <a:solidFill>
                  <a:srgbClr val="99FFFF"/>
                </a:solidFill>
                <a:effectLst>
                  <a:outerShdw blurRad="38100" dist="38100" dir="2700000" algn="ctr" rotWithShape="0">
                    <a:schemeClr val="tx1"/>
                  </a:outerShdw>
                </a:effectLst>
                <a:latin typeface="Cambria" panose="02040503050406030204" pitchFamily="18" charset="0"/>
                <a:ea typeface="Cambria" panose="02040503050406030204" pitchFamily="18" charset="0"/>
              </a:rPr>
              <a:t> Then they also will answer, saying, 'Lord, when did we see you hungry or thirsty or a stranger or naked or sick or in prison, and did not minister to you?' </a:t>
            </a:r>
            <a:r>
              <a:rPr lang="en-US" sz="3600" i="1" baseline="30000" dirty="0">
                <a:solidFill>
                  <a:srgbClr val="F5F5F5"/>
                </a:solidFill>
                <a:effectLst>
                  <a:outerShdw blurRad="38100" dist="38100" dir="2700000" algn="ctr" rotWithShape="0">
                    <a:schemeClr val="tx1"/>
                  </a:outerShdw>
                </a:effectLst>
                <a:latin typeface="Cambria" panose="02040503050406030204" pitchFamily="18" charset="0"/>
                <a:ea typeface="Cambria" panose="02040503050406030204" pitchFamily="18" charset="0"/>
              </a:rPr>
              <a:t>45</a:t>
            </a:r>
            <a:r>
              <a:rPr lang="en-US" sz="3600" i="1" dirty="0">
                <a:solidFill>
                  <a:srgbClr val="99FFFF"/>
                </a:solidFill>
                <a:effectLst>
                  <a:outerShdw blurRad="38100" dist="38100" dir="2700000" algn="ctr" rotWithShape="0">
                    <a:schemeClr val="tx1"/>
                  </a:outerShdw>
                </a:effectLst>
                <a:latin typeface="Cambria" panose="02040503050406030204" pitchFamily="18" charset="0"/>
                <a:ea typeface="Cambria" panose="02040503050406030204" pitchFamily="18" charset="0"/>
              </a:rPr>
              <a:t> Then he will answer them, saying, 'Truly, I say to you, as you did not do it to one of the least of these, you did not do it to me.' </a:t>
            </a:r>
            <a:r>
              <a:rPr lang="en-US" sz="3600" i="1" baseline="30000" dirty="0">
                <a:solidFill>
                  <a:srgbClr val="F5F5F5"/>
                </a:solidFill>
                <a:effectLst>
                  <a:outerShdw blurRad="38100" dist="38100" dir="2700000" algn="ctr" rotWithShape="0">
                    <a:schemeClr val="tx1"/>
                  </a:outerShdw>
                </a:effectLst>
                <a:latin typeface="Cambria" panose="02040503050406030204" pitchFamily="18" charset="0"/>
                <a:ea typeface="Cambria" panose="02040503050406030204" pitchFamily="18" charset="0"/>
              </a:rPr>
              <a:t>46</a:t>
            </a:r>
            <a:r>
              <a:rPr lang="en-US" sz="3600" i="1" dirty="0">
                <a:solidFill>
                  <a:srgbClr val="99FFFF"/>
                </a:solidFill>
                <a:effectLst>
                  <a:outerShdw blurRad="38100" dist="38100" dir="2700000" algn="ctr" rotWithShape="0">
                    <a:schemeClr val="tx1"/>
                  </a:outerShdw>
                </a:effectLst>
                <a:latin typeface="Cambria" panose="02040503050406030204" pitchFamily="18" charset="0"/>
                <a:ea typeface="Cambria" panose="02040503050406030204" pitchFamily="18" charset="0"/>
              </a:rPr>
              <a:t> And these will go away into eternal punishment, but the righteous into eternal life." </a:t>
            </a:r>
            <a:r>
              <a:rPr lang="en-US" sz="3600" dirty="0">
                <a:solidFill>
                  <a:srgbClr val="F5F5F5"/>
                </a:solidFill>
                <a:effectLst>
                  <a:outerShdw blurRad="38100" dist="38100" dir="2700000" algn="ctr" rotWithShape="0">
                    <a:schemeClr val="tx1"/>
                  </a:outerShdw>
                </a:effectLst>
                <a:latin typeface="Calibri" panose="020F0502020204030204" pitchFamily="34" charset="0"/>
                <a:ea typeface="Calibri" panose="020F0502020204030204" pitchFamily="34" charset="0"/>
                <a:cs typeface="Calibri" panose="020F0502020204030204" pitchFamily="34" charset="0"/>
              </a:rPr>
              <a:t>(ESV)</a:t>
            </a:r>
          </a:p>
        </p:txBody>
      </p:sp>
    </p:spTree>
    <p:extLst>
      <p:ext uri="{BB962C8B-B14F-4D97-AF65-F5344CB8AC3E}">
        <p14:creationId xmlns:p14="http://schemas.microsoft.com/office/powerpoint/2010/main" val="1349413689"/>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883D7C"/>
            </a:gs>
            <a:gs pos="71000">
              <a:srgbClr val="2E2344"/>
            </a:gs>
            <a:gs pos="100000">
              <a:srgbClr val="2C0F24"/>
            </a:gs>
          </a:gsLst>
          <a:path path="circle">
            <a:fillToRect l="50000" t="50000" r="50000" b="50000"/>
          </a:path>
          <a:tileRect/>
        </a:gradFill>
        <a:effectLst/>
      </p:bgPr>
    </p:bg>
    <p:spTree>
      <p:nvGrpSpPr>
        <p:cNvPr id="1" name="">
          <a:extLst>
            <a:ext uri="{FF2B5EF4-FFF2-40B4-BE49-F238E27FC236}">
              <a16:creationId xmlns:a16="http://schemas.microsoft.com/office/drawing/2014/main" id="{91F4A5A0-7481-8D75-A930-919E13E9A655}"/>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410E43B1-F26C-BAEE-6D1D-0AABDA26D0C0}"/>
              </a:ext>
            </a:extLst>
          </p:cNvPr>
          <p:cNvSpPr>
            <a:spLocks noGrp="1"/>
          </p:cNvSpPr>
          <p:nvPr>
            <p:ph type="title"/>
          </p:nvPr>
        </p:nvSpPr>
        <p:spPr>
          <a:xfrm>
            <a:off x="0" y="1"/>
            <a:ext cx="12226954" cy="725648"/>
          </a:xfrm>
        </p:spPr>
        <p:txBody>
          <a:bodyPr>
            <a:noAutofit/>
          </a:bodyPr>
          <a:lstStyle/>
          <a:p>
            <a:pPr algn="ctr"/>
            <a:r>
              <a:rPr lang="en-US" sz="5400" b="1" dirty="0">
                <a:solidFill>
                  <a:srgbClr val="F5F5F5"/>
                </a:solidFill>
                <a:effectLst>
                  <a:outerShdw blurRad="38100" dist="38100" dir="2700000" algn="ctr" rotWithShape="0">
                    <a:schemeClr val="tx1"/>
                  </a:outerShdw>
                </a:effectLst>
                <a:ea typeface="Tahoma" panose="020B0604030504040204" pitchFamily="34" charset="0"/>
                <a:cs typeface="Tahoma" panose="020B0604030504040204" pitchFamily="34" charset="0"/>
              </a:rPr>
              <a:t>The Sheep and the Goats (25:31-46)</a:t>
            </a:r>
            <a:endParaRPr lang="en-US" sz="5400" dirty="0">
              <a:solidFill>
                <a:srgbClr val="F5F5F5"/>
              </a:solidFill>
              <a:effectLst>
                <a:outerShdw blurRad="38100" dist="38100" dir="2700000" algn="tl" rotWithShape="0">
                  <a:prstClr val="black"/>
                </a:outerShdw>
              </a:effectLst>
              <a:latin typeface="+mn-lt"/>
            </a:endParaRPr>
          </a:p>
        </p:txBody>
      </p:sp>
      <p:sp>
        <p:nvSpPr>
          <p:cNvPr id="2" name="Content Placeholder 1">
            <a:extLst>
              <a:ext uri="{FF2B5EF4-FFF2-40B4-BE49-F238E27FC236}">
                <a16:creationId xmlns:a16="http://schemas.microsoft.com/office/drawing/2014/main" id="{00D2C229-A21F-2ADC-13BE-5D89D57D5472}"/>
              </a:ext>
            </a:extLst>
          </p:cNvPr>
          <p:cNvSpPr>
            <a:spLocks noGrp="1"/>
          </p:cNvSpPr>
          <p:nvPr>
            <p:ph idx="1"/>
          </p:nvPr>
        </p:nvSpPr>
        <p:spPr>
          <a:xfrm>
            <a:off x="637563" y="822121"/>
            <a:ext cx="11081857" cy="6128160"/>
          </a:xfrm>
        </p:spPr>
        <p:txBody>
          <a:bodyPr>
            <a:normAutofit fontScale="92500" lnSpcReduction="10000"/>
          </a:bodyPr>
          <a:lstStyle/>
          <a:p>
            <a:r>
              <a:rPr lang="en-US" sz="4000" dirty="0">
                <a:solidFill>
                  <a:srgbClr val="F5F5F5"/>
                </a:solidFill>
                <a:effectLst>
                  <a:outerShdw blurRad="38100" dist="38100" dir="2700000" algn="tl" rotWithShape="0">
                    <a:prstClr val="black"/>
                  </a:outerShdw>
                </a:effectLst>
              </a:rPr>
              <a:t>Matthew 25:31–46 brings the Olivet Discourse to its climax with a majestic picture of the final judgment. </a:t>
            </a:r>
          </a:p>
          <a:p>
            <a:r>
              <a:rPr lang="en-US" sz="4000" dirty="0">
                <a:solidFill>
                  <a:srgbClr val="F5F5F5"/>
                </a:solidFill>
                <a:effectLst>
                  <a:outerShdw blurRad="38100" dist="38100" dir="2700000" algn="tl" rotWithShape="0">
                    <a:prstClr val="black"/>
                  </a:outerShdw>
                </a:effectLst>
              </a:rPr>
              <a:t>When Jesus returns in glory, accompanied by his angels, he will sit upon his throne as the divine King and Judge (Matt. 25:31; cf. Dan. 7:13–14; Matt. 13:41–43; 16:27; 24:30–31; 28:18). </a:t>
            </a:r>
          </a:p>
          <a:p>
            <a:r>
              <a:rPr lang="en-US" sz="4000" dirty="0">
                <a:solidFill>
                  <a:srgbClr val="F5F5F5"/>
                </a:solidFill>
                <a:effectLst>
                  <a:outerShdw blurRad="38100" dist="38100" dir="2700000" algn="tl" rotWithShape="0">
                    <a:prstClr val="black"/>
                  </a:outerShdw>
                </a:effectLst>
              </a:rPr>
              <a:t>All humanity will be gathered before him, and he will separate individuals as a shepherd separates sheep from goats (Matt. 25:32–33; cf. Matt. 13:47–50; Rev. 20:11–15). </a:t>
            </a:r>
          </a:p>
          <a:p>
            <a:r>
              <a:rPr lang="en-US" sz="4000" dirty="0">
                <a:solidFill>
                  <a:srgbClr val="F5F5F5"/>
                </a:solidFill>
                <a:effectLst>
                  <a:outerShdw blurRad="38100" dist="38100" dir="2700000" algn="tl" rotWithShape="0">
                    <a:prstClr val="black"/>
                  </a:outerShdw>
                </a:effectLst>
              </a:rPr>
              <a:t>The right hand represents acceptance and honor; the left represents rejection.</a:t>
            </a:r>
          </a:p>
        </p:txBody>
      </p:sp>
    </p:spTree>
    <p:extLst>
      <p:ext uri="{BB962C8B-B14F-4D97-AF65-F5344CB8AC3E}">
        <p14:creationId xmlns:p14="http://schemas.microsoft.com/office/powerpoint/2010/main" val="1526892405"/>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anim calcmode="lin" valueType="num">
                                      <p:cBhvr>
                                        <p:cTn id="7" dur="500" fill="hold"/>
                                        <p:tgtEl>
                                          <p:spTgt spid="2">
                                            <p:txEl>
                                              <p:pRg st="1" end="1"/>
                                            </p:txEl>
                                          </p:spTgt>
                                        </p:tgtEl>
                                        <p:attrNameLst>
                                          <p:attrName>ppt_w</p:attrName>
                                        </p:attrNameLst>
                                      </p:cBhvr>
                                      <p:tavLst>
                                        <p:tav tm="0">
                                          <p:val>
                                            <p:fltVal val="0"/>
                                          </p:val>
                                        </p:tav>
                                        <p:tav tm="100000">
                                          <p:val>
                                            <p:strVal val="#ppt_w"/>
                                          </p:val>
                                        </p:tav>
                                      </p:tavLst>
                                    </p:anim>
                                    <p:anim calcmode="lin" valueType="num">
                                      <p:cBhvr>
                                        <p:cTn id="8" dur="500" fill="hold"/>
                                        <p:tgtEl>
                                          <p:spTgt spid="2">
                                            <p:txEl>
                                              <p:pRg st="1" end="1"/>
                                            </p:txEl>
                                          </p:spTgt>
                                        </p:tgtEl>
                                        <p:attrNameLst>
                                          <p:attrName>ppt_h</p:attrName>
                                        </p:attrNameLst>
                                      </p:cBhvr>
                                      <p:tavLst>
                                        <p:tav tm="0">
                                          <p:val>
                                            <p:fltVal val="0"/>
                                          </p:val>
                                        </p:tav>
                                        <p:tav tm="100000">
                                          <p:val>
                                            <p:strVal val="#ppt_h"/>
                                          </p:val>
                                        </p:tav>
                                      </p:tavLst>
                                    </p:anim>
                                    <p:animEffect transition="in" filter="fade">
                                      <p:cBhvr>
                                        <p:cTn id="9" dur="500"/>
                                        <p:tgtEl>
                                          <p:spTgt spid="2">
                                            <p:txEl>
                                              <p:pRg st="1" end="1"/>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2">
                                            <p:txEl>
                                              <p:pRg st="2" end="2"/>
                                            </p:txEl>
                                          </p:spTgt>
                                        </p:tgtEl>
                                        <p:attrNameLst>
                                          <p:attrName>style.visibility</p:attrName>
                                        </p:attrNameLst>
                                      </p:cBhvr>
                                      <p:to>
                                        <p:strVal val="visible"/>
                                      </p:to>
                                    </p:set>
                                    <p:anim calcmode="lin" valueType="num">
                                      <p:cBhvr>
                                        <p:cTn id="14" dur="500" fill="hold"/>
                                        <p:tgtEl>
                                          <p:spTgt spid="2">
                                            <p:txEl>
                                              <p:pRg st="2" end="2"/>
                                            </p:txEl>
                                          </p:spTgt>
                                        </p:tgtEl>
                                        <p:attrNameLst>
                                          <p:attrName>ppt_w</p:attrName>
                                        </p:attrNameLst>
                                      </p:cBhvr>
                                      <p:tavLst>
                                        <p:tav tm="0">
                                          <p:val>
                                            <p:fltVal val="0"/>
                                          </p:val>
                                        </p:tav>
                                        <p:tav tm="100000">
                                          <p:val>
                                            <p:strVal val="#ppt_w"/>
                                          </p:val>
                                        </p:tav>
                                      </p:tavLst>
                                    </p:anim>
                                    <p:anim calcmode="lin" valueType="num">
                                      <p:cBhvr>
                                        <p:cTn id="15" dur="500" fill="hold"/>
                                        <p:tgtEl>
                                          <p:spTgt spid="2">
                                            <p:txEl>
                                              <p:pRg st="2" end="2"/>
                                            </p:txEl>
                                          </p:spTgt>
                                        </p:tgtEl>
                                        <p:attrNameLst>
                                          <p:attrName>ppt_h</p:attrName>
                                        </p:attrNameLst>
                                      </p:cBhvr>
                                      <p:tavLst>
                                        <p:tav tm="0">
                                          <p:val>
                                            <p:fltVal val="0"/>
                                          </p:val>
                                        </p:tav>
                                        <p:tav tm="100000">
                                          <p:val>
                                            <p:strVal val="#ppt_h"/>
                                          </p:val>
                                        </p:tav>
                                      </p:tavLst>
                                    </p:anim>
                                    <p:animEffect transition="in" filter="fade">
                                      <p:cBhvr>
                                        <p:cTn id="16" dur="500"/>
                                        <p:tgtEl>
                                          <p:spTgt spid="2">
                                            <p:txEl>
                                              <p:pRg st="2" end="2"/>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2">
                                            <p:txEl>
                                              <p:pRg st="3" end="3"/>
                                            </p:txEl>
                                          </p:spTgt>
                                        </p:tgtEl>
                                        <p:attrNameLst>
                                          <p:attrName>style.visibility</p:attrName>
                                        </p:attrNameLst>
                                      </p:cBhvr>
                                      <p:to>
                                        <p:strVal val="visible"/>
                                      </p:to>
                                    </p:set>
                                    <p:anim calcmode="lin" valueType="num">
                                      <p:cBhvr>
                                        <p:cTn id="21" dur="500" fill="hold"/>
                                        <p:tgtEl>
                                          <p:spTgt spid="2">
                                            <p:txEl>
                                              <p:pRg st="3" end="3"/>
                                            </p:txEl>
                                          </p:spTgt>
                                        </p:tgtEl>
                                        <p:attrNameLst>
                                          <p:attrName>ppt_w</p:attrName>
                                        </p:attrNameLst>
                                      </p:cBhvr>
                                      <p:tavLst>
                                        <p:tav tm="0">
                                          <p:val>
                                            <p:fltVal val="0"/>
                                          </p:val>
                                        </p:tav>
                                        <p:tav tm="100000">
                                          <p:val>
                                            <p:strVal val="#ppt_w"/>
                                          </p:val>
                                        </p:tav>
                                      </p:tavLst>
                                    </p:anim>
                                    <p:anim calcmode="lin" valueType="num">
                                      <p:cBhvr>
                                        <p:cTn id="22" dur="500" fill="hold"/>
                                        <p:tgtEl>
                                          <p:spTgt spid="2">
                                            <p:txEl>
                                              <p:pRg st="3" end="3"/>
                                            </p:txEl>
                                          </p:spTgt>
                                        </p:tgtEl>
                                        <p:attrNameLst>
                                          <p:attrName>ppt_h</p:attrName>
                                        </p:attrNameLst>
                                      </p:cBhvr>
                                      <p:tavLst>
                                        <p:tav tm="0">
                                          <p:val>
                                            <p:fltVal val="0"/>
                                          </p:val>
                                        </p:tav>
                                        <p:tav tm="100000">
                                          <p:val>
                                            <p:strVal val="#ppt_h"/>
                                          </p:val>
                                        </p:tav>
                                      </p:tavLst>
                                    </p:anim>
                                    <p:animEffect transition="in" filter="fade">
                                      <p:cBhvr>
                                        <p:cTn id="23" dur="500"/>
                                        <p:tgtEl>
                                          <p:spTgt spid="2">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883D7C"/>
            </a:gs>
            <a:gs pos="71000">
              <a:srgbClr val="2E2344"/>
            </a:gs>
            <a:gs pos="100000">
              <a:srgbClr val="2C0F24"/>
            </a:gs>
          </a:gsLst>
          <a:path path="circle">
            <a:fillToRect l="50000" t="50000" r="50000" b="50000"/>
          </a:path>
          <a:tileRect/>
        </a:gradFill>
        <a:effectLst/>
      </p:bgPr>
    </p:bg>
    <p:spTree>
      <p:nvGrpSpPr>
        <p:cNvPr id="1" name="">
          <a:extLst>
            <a:ext uri="{FF2B5EF4-FFF2-40B4-BE49-F238E27FC236}">
              <a16:creationId xmlns:a16="http://schemas.microsoft.com/office/drawing/2014/main" id="{5F9283F5-F778-BCF9-A750-0A124D07E3DD}"/>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ACF98B5A-7729-A6E1-F40C-B9F6D1268842}"/>
              </a:ext>
            </a:extLst>
          </p:cNvPr>
          <p:cNvSpPr>
            <a:spLocks noGrp="1"/>
          </p:cNvSpPr>
          <p:nvPr>
            <p:ph type="title"/>
          </p:nvPr>
        </p:nvSpPr>
        <p:spPr>
          <a:xfrm>
            <a:off x="0" y="1"/>
            <a:ext cx="12226954" cy="725648"/>
          </a:xfrm>
        </p:spPr>
        <p:txBody>
          <a:bodyPr>
            <a:noAutofit/>
          </a:bodyPr>
          <a:lstStyle/>
          <a:p>
            <a:pPr algn="ctr"/>
            <a:r>
              <a:rPr lang="en-US" sz="5400" b="1" dirty="0">
                <a:solidFill>
                  <a:srgbClr val="F5F5F5"/>
                </a:solidFill>
                <a:effectLst>
                  <a:outerShdw blurRad="38100" dist="38100" dir="2700000" algn="ctr" rotWithShape="0">
                    <a:schemeClr val="tx1"/>
                  </a:outerShdw>
                </a:effectLst>
                <a:ea typeface="Tahoma" panose="020B0604030504040204" pitchFamily="34" charset="0"/>
                <a:cs typeface="Tahoma" panose="020B0604030504040204" pitchFamily="34" charset="0"/>
              </a:rPr>
              <a:t>The Sheep and the Goats (25:31-46)</a:t>
            </a:r>
            <a:endParaRPr lang="en-US" sz="5400" dirty="0">
              <a:solidFill>
                <a:srgbClr val="F5F5F5"/>
              </a:solidFill>
              <a:effectLst>
                <a:outerShdw blurRad="38100" dist="38100" dir="2700000" algn="tl" rotWithShape="0">
                  <a:prstClr val="black"/>
                </a:outerShdw>
              </a:effectLst>
              <a:latin typeface="+mn-lt"/>
            </a:endParaRPr>
          </a:p>
        </p:txBody>
      </p:sp>
      <p:sp>
        <p:nvSpPr>
          <p:cNvPr id="2" name="Content Placeholder 1">
            <a:extLst>
              <a:ext uri="{FF2B5EF4-FFF2-40B4-BE49-F238E27FC236}">
                <a16:creationId xmlns:a16="http://schemas.microsoft.com/office/drawing/2014/main" id="{2F4678FE-E3C9-D4E8-67CB-4673DB2FA307}"/>
              </a:ext>
            </a:extLst>
          </p:cNvPr>
          <p:cNvSpPr>
            <a:spLocks noGrp="1"/>
          </p:cNvSpPr>
          <p:nvPr>
            <p:ph idx="1"/>
          </p:nvPr>
        </p:nvSpPr>
        <p:spPr>
          <a:xfrm>
            <a:off x="637563" y="822121"/>
            <a:ext cx="11081857" cy="6128160"/>
          </a:xfrm>
        </p:spPr>
        <p:txBody>
          <a:bodyPr>
            <a:normAutofit fontScale="92500" lnSpcReduction="20000"/>
          </a:bodyPr>
          <a:lstStyle/>
          <a:p>
            <a:r>
              <a:rPr lang="en-US" sz="4000" dirty="0">
                <a:solidFill>
                  <a:srgbClr val="F5F5F5"/>
                </a:solidFill>
                <a:effectLst>
                  <a:outerShdw blurRad="38100" dist="38100" dir="2700000" algn="tl" rotWithShape="0">
                    <a:prstClr val="black"/>
                  </a:outerShdw>
                </a:effectLst>
              </a:rPr>
              <a:t>The sheep are invited to “</a:t>
            </a:r>
            <a:r>
              <a:rPr lang="en-US" sz="4000" i="1" dirty="0">
                <a:solidFill>
                  <a:srgbClr val="99FFFF"/>
                </a:solidFill>
                <a:effectLst>
                  <a:outerShdw blurRad="38100" dist="38100" dir="2700000" algn="ctr" rotWithShape="0">
                    <a:schemeClr val="tx1"/>
                  </a:outerShdw>
                </a:effectLst>
                <a:latin typeface="Cambria" panose="02040503050406030204" pitchFamily="18" charset="0"/>
                <a:ea typeface="Cambria" panose="02040503050406030204" pitchFamily="18" charset="0"/>
              </a:rPr>
              <a:t>inherit the kingdom</a:t>
            </a:r>
            <a:r>
              <a:rPr lang="en-US" sz="4000" dirty="0">
                <a:solidFill>
                  <a:srgbClr val="F5F5F5"/>
                </a:solidFill>
                <a:effectLst>
                  <a:outerShdw blurRad="38100" dist="38100" dir="2700000" algn="tl" rotWithShape="0">
                    <a:prstClr val="black"/>
                  </a:outerShdw>
                </a:effectLst>
              </a:rPr>
              <a:t>” prepared for them “</a:t>
            </a:r>
            <a:r>
              <a:rPr lang="en-US" sz="4000" i="1" dirty="0">
                <a:solidFill>
                  <a:srgbClr val="99FFFF"/>
                </a:solidFill>
                <a:effectLst>
                  <a:outerShdw blurRad="38100" dist="38100" dir="2700000" algn="ctr" rotWithShape="0">
                    <a:schemeClr val="tx1"/>
                  </a:outerShdw>
                </a:effectLst>
                <a:latin typeface="Cambria" panose="02040503050406030204" pitchFamily="18" charset="0"/>
                <a:ea typeface="Cambria" panose="02040503050406030204" pitchFamily="18" charset="0"/>
              </a:rPr>
              <a:t>from the foundation of the world</a:t>
            </a:r>
            <a:r>
              <a:rPr lang="en-US" sz="4000" dirty="0">
                <a:solidFill>
                  <a:srgbClr val="F5F5F5"/>
                </a:solidFill>
                <a:effectLst>
                  <a:outerShdw blurRad="38100" dist="38100" dir="2700000" algn="tl" rotWithShape="0">
                    <a:prstClr val="black"/>
                  </a:outerShdw>
                </a:effectLst>
              </a:rPr>
              <a:t>” (Matt. 25:34). </a:t>
            </a:r>
          </a:p>
          <a:p>
            <a:r>
              <a:rPr lang="en-US" sz="4000" dirty="0">
                <a:solidFill>
                  <a:srgbClr val="F5F5F5"/>
                </a:solidFill>
                <a:effectLst>
                  <a:outerShdw blurRad="38100" dist="38100" dir="2700000" algn="tl" rotWithShape="0">
                    <a:prstClr val="black"/>
                  </a:outerShdw>
                </a:effectLst>
              </a:rPr>
              <a:t>The word “</a:t>
            </a:r>
            <a:r>
              <a:rPr lang="en-US" sz="4000" i="1" dirty="0">
                <a:solidFill>
                  <a:srgbClr val="99FFFF"/>
                </a:solidFill>
                <a:effectLst>
                  <a:outerShdw blurRad="38100" dist="38100" dir="2700000" algn="ctr" rotWithShape="0">
                    <a:schemeClr val="tx1"/>
                  </a:outerShdw>
                </a:effectLst>
                <a:latin typeface="Cambria" panose="02040503050406030204" pitchFamily="18" charset="0"/>
                <a:ea typeface="Cambria" panose="02040503050406030204" pitchFamily="18" charset="0"/>
              </a:rPr>
              <a:t>inherit</a:t>
            </a:r>
            <a:r>
              <a:rPr lang="en-US" sz="4000" dirty="0">
                <a:solidFill>
                  <a:srgbClr val="F5F5F5"/>
                </a:solidFill>
                <a:effectLst>
                  <a:outerShdw blurRad="38100" dist="38100" dir="2700000" algn="tl" rotWithShape="0">
                    <a:prstClr val="black"/>
                  </a:outerShdw>
                </a:effectLst>
              </a:rPr>
              <a:t>” is important: they do not earn the kingdom but </a:t>
            </a:r>
            <a:r>
              <a:rPr lang="en-US" sz="4000" b="1" i="1" dirty="0">
                <a:solidFill>
                  <a:srgbClr val="F5F5F5"/>
                </a:solidFill>
                <a:effectLst>
                  <a:outerShdw blurRad="38100" dist="38100" dir="2700000" algn="tl" rotWithShape="0">
                    <a:prstClr val="black"/>
                  </a:outerShdw>
                </a:effectLst>
              </a:rPr>
              <a:t>receive</a:t>
            </a:r>
            <a:r>
              <a:rPr lang="en-US" sz="4000" dirty="0">
                <a:solidFill>
                  <a:srgbClr val="F5F5F5"/>
                </a:solidFill>
                <a:effectLst>
                  <a:outerShdw blurRad="38100" dist="38100" dir="2700000" algn="tl" rotWithShape="0">
                    <a:prstClr val="black"/>
                  </a:outerShdw>
                </a:effectLst>
              </a:rPr>
              <a:t> what </a:t>
            </a:r>
            <a:r>
              <a:rPr lang="en-US" sz="4000" b="1" i="1" dirty="0">
                <a:solidFill>
                  <a:srgbClr val="F5F5F5"/>
                </a:solidFill>
                <a:effectLst>
                  <a:outerShdw blurRad="38100" dist="38100" dir="2700000" algn="tl" rotWithShape="0">
                    <a:prstClr val="black"/>
                  </a:outerShdw>
                </a:effectLst>
              </a:rPr>
              <a:t>God</a:t>
            </a:r>
            <a:r>
              <a:rPr lang="en-US" sz="4000" dirty="0">
                <a:solidFill>
                  <a:srgbClr val="F5F5F5"/>
                </a:solidFill>
                <a:effectLst>
                  <a:outerShdw blurRad="38100" dist="38100" dir="2700000" algn="tl" rotWithShape="0">
                    <a:prstClr val="black"/>
                  </a:outerShdw>
                </a:effectLst>
              </a:rPr>
              <a:t> graciously prepared for them. </a:t>
            </a:r>
          </a:p>
          <a:p>
            <a:r>
              <a:rPr lang="en-US" sz="4000" dirty="0">
                <a:solidFill>
                  <a:srgbClr val="F5F5F5"/>
                </a:solidFill>
                <a:effectLst>
                  <a:outerShdw blurRad="38100" dist="38100" dir="2700000" algn="tl" rotWithShape="0">
                    <a:prstClr val="black"/>
                  </a:outerShdw>
                </a:effectLst>
              </a:rPr>
              <a:t>Their good works are therefore the </a:t>
            </a:r>
            <a:r>
              <a:rPr lang="en-US" sz="4000" b="1" i="1" dirty="0">
                <a:solidFill>
                  <a:srgbClr val="F5F5F5"/>
                </a:solidFill>
                <a:effectLst>
                  <a:outerShdw blurRad="38100" dist="38100" dir="2700000" algn="tl" rotWithShape="0">
                    <a:prstClr val="black"/>
                  </a:outerShdw>
                </a:effectLst>
              </a:rPr>
              <a:t>fruit</a:t>
            </a:r>
            <a:r>
              <a:rPr lang="en-US" sz="4000" dirty="0">
                <a:solidFill>
                  <a:srgbClr val="F5F5F5"/>
                </a:solidFill>
                <a:effectLst>
                  <a:outerShdw blurRad="38100" dist="38100" dir="2700000" algn="tl" rotWithShape="0">
                    <a:prstClr val="black"/>
                  </a:outerShdw>
                </a:effectLst>
              </a:rPr>
              <a:t> of salvation, </a:t>
            </a:r>
            <a:r>
              <a:rPr lang="en-US" sz="4000" b="1" i="1" dirty="0">
                <a:solidFill>
                  <a:srgbClr val="F5F5F5"/>
                </a:solidFill>
                <a:effectLst>
                  <a:outerShdw blurRad="38100" dist="38100" dir="2700000" algn="tl" rotWithShape="0">
                    <a:prstClr val="black"/>
                  </a:outerShdw>
                </a:effectLst>
              </a:rPr>
              <a:t>not</a:t>
            </a:r>
            <a:r>
              <a:rPr lang="en-US" sz="4000" dirty="0">
                <a:solidFill>
                  <a:srgbClr val="F5F5F5"/>
                </a:solidFill>
                <a:effectLst>
                  <a:outerShdw blurRad="38100" dist="38100" dir="2700000" algn="tl" rotWithShape="0">
                    <a:prstClr val="black"/>
                  </a:outerShdw>
                </a:effectLst>
              </a:rPr>
              <a:t> its </a:t>
            </a:r>
            <a:r>
              <a:rPr lang="en-US" sz="4000" b="1" i="1" dirty="0">
                <a:solidFill>
                  <a:srgbClr val="F5F5F5"/>
                </a:solidFill>
                <a:effectLst>
                  <a:outerShdw blurRad="38100" dist="38100" dir="2700000" algn="tl" rotWithShape="0">
                    <a:prstClr val="black"/>
                  </a:outerShdw>
                </a:effectLst>
              </a:rPr>
              <a:t>cause</a:t>
            </a:r>
            <a:r>
              <a:rPr lang="en-US" sz="4000" dirty="0">
                <a:solidFill>
                  <a:srgbClr val="F5F5F5"/>
                </a:solidFill>
                <a:effectLst>
                  <a:outerShdw blurRad="38100" dist="38100" dir="2700000" algn="tl" rotWithShape="0">
                    <a:prstClr val="black"/>
                  </a:outerShdw>
                </a:effectLst>
              </a:rPr>
              <a:t>. </a:t>
            </a:r>
          </a:p>
          <a:p>
            <a:r>
              <a:rPr lang="en-US" sz="4000" dirty="0">
                <a:solidFill>
                  <a:srgbClr val="F5F5F5"/>
                </a:solidFill>
                <a:effectLst>
                  <a:outerShdw blurRad="38100" dist="38100" dir="2700000" algn="tl" rotWithShape="0">
                    <a:prstClr val="black"/>
                  </a:outerShdw>
                </a:effectLst>
              </a:rPr>
              <a:t>They have been saved by grace, but that grace has transformed their attitudes, loyalties, and actions (Eph. 2:8–10). </a:t>
            </a:r>
          </a:p>
          <a:p>
            <a:r>
              <a:rPr lang="en-US" sz="4000" dirty="0">
                <a:solidFill>
                  <a:srgbClr val="F5F5F5"/>
                </a:solidFill>
                <a:effectLst>
                  <a:outerShdw blurRad="38100" dist="38100" dir="2700000" algn="tl" rotWithShape="0">
                    <a:prstClr val="black"/>
                  </a:outerShdw>
                </a:effectLst>
              </a:rPr>
              <a:t>Grace and faith are never alone; genuine faith produces a changed life.</a:t>
            </a:r>
            <a:endParaRPr lang="en-US" sz="3600" dirty="0">
              <a:solidFill>
                <a:srgbClr val="F5F5F5"/>
              </a:solidFill>
              <a:effectLst>
                <a:outerShdw blurRad="38100" dist="38100" dir="2700000" algn="tl" rotWithShape="0">
                  <a:prstClr val="black"/>
                </a:outerShdw>
              </a:effectLst>
            </a:endParaRPr>
          </a:p>
        </p:txBody>
      </p:sp>
    </p:spTree>
    <p:extLst>
      <p:ext uri="{BB962C8B-B14F-4D97-AF65-F5344CB8AC3E}">
        <p14:creationId xmlns:p14="http://schemas.microsoft.com/office/powerpoint/2010/main" val="310889502"/>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anim calcmode="lin" valueType="num">
                                      <p:cBhvr>
                                        <p:cTn id="7" dur="500" fill="hold"/>
                                        <p:tgtEl>
                                          <p:spTgt spid="2">
                                            <p:txEl>
                                              <p:pRg st="1" end="1"/>
                                            </p:txEl>
                                          </p:spTgt>
                                        </p:tgtEl>
                                        <p:attrNameLst>
                                          <p:attrName>ppt_w</p:attrName>
                                        </p:attrNameLst>
                                      </p:cBhvr>
                                      <p:tavLst>
                                        <p:tav tm="0">
                                          <p:val>
                                            <p:fltVal val="0"/>
                                          </p:val>
                                        </p:tav>
                                        <p:tav tm="100000">
                                          <p:val>
                                            <p:strVal val="#ppt_w"/>
                                          </p:val>
                                        </p:tav>
                                      </p:tavLst>
                                    </p:anim>
                                    <p:anim calcmode="lin" valueType="num">
                                      <p:cBhvr>
                                        <p:cTn id="8" dur="500" fill="hold"/>
                                        <p:tgtEl>
                                          <p:spTgt spid="2">
                                            <p:txEl>
                                              <p:pRg st="1" end="1"/>
                                            </p:txEl>
                                          </p:spTgt>
                                        </p:tgtEl>
                                        <p:attrNameLst>
                                          <p:attrName>ppt_h</p:attrName>
                                        </p:attrNameLst>
                                      </p:cBhvr>
                                      <p:tavLst>
                                        <p:tav tm="0">
                                          <p:val>
                                            <p:fltVal val="0"/>
                                          </p:val>
                                        </p:tav>
                                        <p:tav tm="100000">
                                          <p:val>
                                            <p:strVal val="#ppt_h"/>
                                          </p:val>
                                        </p:tav>
                                      </p:tavLst>
                                    </p:anim>
                                    <p:animEffect transition="in" filter="fade">
                                      <p:cBhvr>
                                        <p:cTn id="9" dur="500"/>
                                        <p:tgtEl>
                                          <p:spTgt spid="2">
                                            <p:txEl>
                                              <p:pRg st="1" end="1"/>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2">
                                            <p:txEl>
                                              <p:pRg st="2" end="2"/>
                                            </p:txEl>
                                          </p:spTgt>
                                        </p:tgtEl>
                                        <p:attrNameLst>
                                          <p:attrName>style.visibility</p:attrName>
                                        </p:attrNameLst>
                                      </p:cBhvr>
                                      <p:to>
                                        <p:strVal val="visible"/>
                                      </p:to>
                                    </p:set>
                                    <p:anim calcmode="lin" valueType="num">
                                      <p:cBhvr>
                                        <p:cTn id="14" dur="500" fill="hold"/>
                                        <p:tgtEl>
                                          <p:spTgt spid="2">
                                            <p:txEl>
                                              <p:pRg st="2" end="2"/>
                                            </p:txEl>
                                          </p:spTgt>
                                        </p:tgtEl>
                                        <p:attrNameLst>
                                          <p:attrName>ppt_w</p:attrName>
                                        </p:attrNameLst>
                                      </p:cBhvr>
                                      <p:tavLst>
                                        <p:tav tm="0">
                                          <p:val>
                                            <p:fltVal val="0"/>
                                          </p:val>
                                        </p:tav>
                                        <p:tav tm="100000">
                                          <p:val>
                                            <p:strVal val="#ppt_w"/>
                                          </p:val>
                                        </p:tav>
                                      </p:tavLst>
                                    </p:anim>
                                    <p:anim calcmode="lin" valueType="num">
                                      <p:cBhvr>
                                        <p:cTn id="15" dur="500" fill="hold"/>
                                        <p:tgtEl>
                                          <p:spTgt spid="2">
                                            <p:txEl>
                                              <p:pRg st="2" end="2"/>
                                            </p:txEl>
                                          </p:spTgt>
                                        </p:tgtEl>
                                        <p:attrNameLst>
                                          <p:attrName>ppt_h</p:attrName>
                                        </p:attrNameLst>
                                      </p:cBhvr>
                                      <p:tavLst>
                                        <p:tav tm="0">
                                          <p:val>
                                            <p:fltVal val="0"/>
                                          </p:val>
                                        </p:tav>
                                        <p:tav tm="100000">
                                          <p:val>
                                            <p:strVal val="#ppt_h"/>
                                          </p:val>
                                        </p:tav>
                                      </p:tavLst>
                                    </p:anim>
                                    <p:animEffect transition="in" filter="fade">
                                      <p:cBhvr>
                                        <p:cTn id="16" dur="500"/>
                                        <p:tgtEl>
                                          <p:spTgt spid="2">
                                            <p:txEl>
                                              <p:pRg st="2" end="2"/>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2">
                                            <p:txEl>
                                              <p:pRg st="3" end="3"/>
                                            </p:txEl>
                                          </p:spTgt>
                                        </p:tgtEl>
                                        <p:attrNameLst>
                                          <p:attrName>style.visibility</p:attrName>
                                        </p:attrNameLst>
                                      </p:cBhvr>
                                      <p:to>
                                        <p:strVal val="visible"/>
                                      </p:to>
                                    </p:set>
                                    <p:anim calcmode="lin" valueType="num">
                                      <p:cBhvr>
                                        <p:cTn id="21" dur="500" fill="hold"/>
                                        <p:tgtEl>
                                          <p:spTgt spid="2">
                                            <p:txEl>
                                              <p:pRg st="3" end="3"/>
                                            </p:txEl>
                                          </p:spTgt>
                                        </p:tgtEl>
                                        <p:attrNameLst>
                                          <p:attrName>ppt_w</p:attrName>
                                        </p:attrNameLst>
                                      </p:cBhvr>
                                      <p:tavLst>
                                        <p:tav tm="0">
                                          <p:val>
                                            <p:fltVal val="0"/>
                                          </p:val>
                                        </p:tav>
                                        <p:tav tm="100000">
                                          <p:val>
                                            <p:strVal val="#ppt_w"/>
                                          </p:val>
                                        </p:tav>
                                      </p:tavLst>
                                    </p:anim>
                                    <p:anim calcmode="lin" valueType="num">
                                      <p:cBhvr>
                                        <p:cTn id="22" dur="500" fill="hold"/>
                                        <p:tgtEl>
                                          <p:spTgt spid="2">
                                            <p:txEl>
                                              <p:pRg st="3" end="3"/>
                                            </p:txEl>
                                          </p:spTgt>
                                        </p:tgtEl>
                                        <p:attrNameLst>
                                          <p:attrName>ppt_h</p:attrName>
                                        </p:attrNameLst>
                                      </p:cBhvr>
                                      <p:tavLst>
                                        <p:tav tm="0">
                                          <p:val>
                                            <p:fltVal val="0"/>
                                          </p:val>
                                        </p:tav>
                                        <p:tav tm="100000">
                                          <p:val>
                                            <p:strVal val="#ppt_h"/>
                                          </p:val>
                                        </p:tav>
                                      </p:tavLst>
                                    </p:anim>
                                    <p:animEffect transition="in" filter="fade">
                                      <p:cBhvr>
                                        <p:cTn id="23" dur="500"/>
                                        <p:tgtEl>
                                          <p:spTgt spid="2">
                                            <p:txEl>
                                              <p:pRg st="3" end="3"/>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nodeType="clickEffect">
                                  <p:stCondLst>
                                    <p:cond delay="0"/>
                                  </p:stCondLst>
                                  <p:childTnLst>
                                    <p:set>
                                      <p:cBhvr>
                                        <p:cTn id="27" dur="1" fill="hold">
                                          <p:stCondLst>
                                            <p:cond delay="0"/>
                                          </p:stCondLst>
                                        </p:cTn>
                                        <p:tgtEl>
                                          <p:spTgt spid="2">
                                            <p:txEl>
                                              <p:pRg st="4" end="4"/>
                                            </p:txEl>
                                          </p:spTgt>
                                        </p:tgtEl>
                                        <p:attrNameLst>
                                          <p:attrName>style.visibility</p:attrName>
                                        </p:attrNameLst>
                                      </p:cBhvr>
                                      <p:to>
                                        <p:strVal val="visible"/>
                                      </p:to>
                                    </p:set>
                                    <p:anim calcmode="lin" valueType="num">
                                      <p:cBhvr>
                                        <p:cTn id="28" dur="500" fill="hold"/>
                                        <p:tgtEl>
                                          <p:spTgt spid="2">
                                            <p:txEl>
                                              <p:pRg st="4" end="4"/>
                                            </p:txEl>
                                          </p:spTgt>
                                        </p:tgtEl>
                                        <p:attrNameLst>
                                          <p:attrName>ppt_w</p:attrName>
                                        </p:attrNameLst>
                                      </p:cBhvr>
                                      <p:tavLst>
                                        <p:tav tm="0">
                                          <p:val>
                                            <p:fltVal val="0"/>
                                          </p:val>
                                        </p:tav>
                                        <p:tav tm="100000">
                                          <p:val>
                                            <p:strVal val="#ppt_w"/>
                                          </p:val>
                                        </p:tav>
                                      </p:tavLst>
                                    </p:anim>
                                    <p:anim calcmode="lin" valueType="num">
                                      <p:cBhvr>
                                        <p:cTn id="29" dur="500" fill="hold"/>
                                        <p:tgtEl>
                                          <p:spTgt spid="2">
                                            <p:txEl>
                                              <p:pRg st="4" end="4"/>
                                            </p:txEl>
                                          </p:spTgt>
                                        </p:tgtEl>
                                        <p:attrNameLst>
                                          <p:attrName>ppt_h</p:attrName>
                                        </p:attrNameLst>
                                      </p:cBhvr>
                                      <p:tavLst>
                                        <p:tav tm="0">
                                          <p:val>
                                            <p:fltVal val="0"/>
                                          </p:val>
                                        </p:tav>
                                        <p:tav tm="100000">
                                          <p:val>
                                            <p:strVal val="#ppt_h"/>
                                          </p:val>
                                        </p:tav>
                                      </p:tavLst>
                                    </p:anim>
                                    <p:animEffect transition="in" filter="fade">
                                      <p:cBhvr>
                                        <p:cTn id="30" dur="500"/>
                                        <p:tgtEl>
                                          <p:spTgt spid="2">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883D7C"/>
            </a:gs>
            <a:gs pos="71000">
              <a:srgbClr val="2E2344"/>
            </a:gs>
            <a:gs pos="100000">
              <a:srgbClr val="2C0F24"/>
            </a:gs>
          </a:gsLst>
          <a:path path="circle">
            <a:fillToRect l="50000" t="50000" r="50000" b="50000"/>
          </a:path>
          <a:tileRect/>
        </a:gradFill>
        <a:effectLst/>
      </p:bgPr>
    </p:bg>
    <p:spTree>
      <p:nvGrpSpPr>
        <p:cNvPr id="1" name="">
          <a:extLst>
            <a:ext uri="{FF2B5EF4-FFF2-40B4-BE49-F238E27FC236}">
              <a16:creationId xmlns:a16="http://schemas.microsoft.com/office/drawing/2014/main" id="{F84B1070-4170-300A-3293-CE9D46908788}"/>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5426DF94-5F90-5DD1-3DCD-6531C2F36E6C}"/>
              </a:ext>
            </a:extLst>
          </p:cNvPr>
          <p:cNvSpPr>
            <a:spLocks noGrp="1"/>
          </p:cNvSpPr>
          <p:nvPr>
            <p:ph type="title"/>
          </p:nvPr>
        </p:nvSpPr>
        <p:spPr>
          <a:xfrm>
            <a:off x="0" y="1"/>
            <a:ext cx="12226954" cy="725648"/>
          </a:xfrm>
        </p:spPr>
        <p:txBody>
          <a:bodyPr>
            <a:noAutofit/>
          </a:bodyPr>
          <a:lstStyle/>
          <a:p>
            <a:pPr algn="ctr"/>
            <a:r>
              <a:rPr lang="en-US" sz="5400" b="1" dirty="0">
                <a:solidFill>
                  <a:srgbClr val="F5F5F5"/>
                </a:solidFill>
                <a:effectLst>
                  <a:outerShdw blurRad="38100" dist="38100" dir="2700000" algn="ctr" rotWithShape="0">
                    <a:schemeClr val="tx1"/>
                  </a:outerShdw>
                </a:effectLst>
                <a:ea typeface="Tahoma" panose="020B0604030504040204" pitchFamily="34" charset="0"/>
                <a:cs typeface="Tahoma" panose="020B0604030504040204" pitchFamily="34" charset="0"/>
              </a:rPr>
              <a:t>The Sheep and the Goats (25:31-46)</a:t>
            </a:r>
            <a:endParaRPr lang="en-US" sz="5400" dirty="0">
              <a:solidFill>
                <a:srgbClr val="F5F5F5"/>
              </a:solidFill>
              <a:effectLst>
                <a:outerShdw blurRad="38100" dist="38100" dir="2700000" algn="tl" rotWithShape="0">
                  <a:prstClr val="black"/>
                </a:outerShdw>
              </a:effectLst>
              <a:latin typeface="+mn-lt"/>
            </a:endParaRPr>
          </a:p>
        </p:txBody>
      </p:sp>
      <p:sp>
        <p:nvSpPr>
          <p:cNvPr id="2" name="Content Placeholder 1">
            <a:extLst>
              <a:ext uri="{FF2B5EF4-FFF2-40B4-BE49-F238E27FC236}">
                <a16:creationId xmlns:a16="http://schemas.microsoft.com/office/drawing/2014/main" id="{53DE7A79-F639-B5A4-07A4-D7F91A431F90}"/>
              </a:ext>
            </a:extLst>
          </p:cNvPr>
          <p:cNvSpPr>
            <a:spLocks noGrp="1"/>
          </p:cNvSpPr>
          <p:nvPr>
            <p:ph idx="1"/>
          </p:nvPr>
        </p:nvSpPr>
        <p:spPr>
          <a:xfrm>
            <a:off x="637563" y="822121"/>
            <a:ext cx="11081857" cy="6128160"/>
          </a:xfrm>
        </p:spPr>
        <p:txBody>
          <a:bodyPr>
            <a:normAutofit fontScale="92500" lnSpcReduction="20000"/>
          </a:bodyPr>
          <a:lstStyle/>
          <a:p>
            <a:r>
              <a:rPr lang="en-US" sz="3200" dirty="0">
                <a:solidFill>
                  <a:srgbClr val="F5F5F5"/>
                </a:solidFill>
                <a:effectLst>
                  <a:outerShdw blurRad="38100" dist="38100" dir="2700000" algn="tl" rotWithShape="0">
                    <a:prstClr val="black"/>
                  </a:outerShdw>
                </a:effectLst>
              </a:rPr>
              <a:t>The King commends the sheep for feeding him when hungry, giving him drink when thirsty, welcoming him as a stranger, clothing him, caring for him when sick, and visiting him in prison (Matt. 25:35–36). </a:t>
            </a:r>
          </a:p>
          <a:p>
            <a:r>
              <a:rPr lang="en-US" sz="3200" dirty="0">
                <a:solidFill>
                  <a:srgbClr val="F5F5F5"/>
                </a:solidFill>
                <a:effectLst>
                  <a:outerShdw blurRad="38100" dist="38100" dir="2700000" algn="tl" rotWithShape="0">
                    <a:prstClr val="black"/>
                  </a:outerShdw>
                </a:effectLst>
              </a:rPr>
              <a:t>Their surprise—“</a:t>
            </a:r>
            <a:r>
              <a:rPr lang="en-US" sz="3200" i="1" dirty="0">
                <a:solidFill>
                  <a:srgbClr val="99FFFF"/>
                </a:solidFill>
                <a:effectLst>
                  <a:outerShdw blurRad="38100" dist="38100" dir="2700000" algn="ctr" rotWithShape="0">
                    <a:schemeClr val="tx1"/>
                  </a:outerShdw>
                </a:effectLst>
                <a:latin typeface="Cambria" panose="02040503050406030204" pitchFamily="18" charset="0"/>
                <a:ea typeface="Cambria" panose="02040503050406030204" pitchFamily="18" charset="0"/>
              </a:rPr>
              <a:t>When did we see you?</a:t>
            </a:r>
            <a:r>
              <a:rPr lang="en-US" sz="3200" dirty="0">
                <a:solidFill>
                  <a:srgbClr val="F5F5F5"/>
                </a:solidFill>
                <a:effectLst>
                  <a:outerShdw blurRad="38100" dist="38100" dir="2700000" algn="tl" rotWithShape="0">
                    <a:prstClr val="black"/>
                  </a:outerShdw>
                </a:effectLst>
              </a:rPr>
              <a:t>”—shows that they were not consciously performing charitable works to earn eternal life. </a:t>
            </a:r>
          </a:p>
          <a:p>
            <a:r>
              <a:rPr lang="en-US" sz="3200" dirty="0">
                <a:solidFill>
                  <a:srgbClr val="F5F5F5"/>
                </a:solidFill>
                <a:effectLst>
                  <a:outerShdw blurRad="38100" dist="38100" dir="2700000" algn="tl" rotWithShape="0">
                    <a:prstClr val="black"/>
                  </a:outerShdw>
                </a:effectLst>
              </a:rPr>
              <a:t>Their service flowed naturally and humbly from their transformed character. </a:t>
            </a:r>
          </a:p>
          <a:p>
            <a:r>
              <a:rPr lang="en-US" sz="3200" dirty="0">
                <a:solidFill>
                  <a:srgbClr val="F5F5F5"/>
                </a:solidFill>
                <a:effectLst>
                  <a:outerShdw blurRad="38100" dist="38100" dir="2700000" algn="tl" rotWithShape="0">
                    <a:prstClr val="black"/>
                  </a:outerShdw>
                </a:effectLst>
              </a:rPr>
              <a:t>In contrast, the goats’ failure consists largely of sins of omission: they neglected to do the good that love required (Matt. 25:42–45; cf. Heb. 2:3). </a:t>
            </a:r>
          </a:p>
          <a:p>
            <a:r>
              <a:rPr lang="en-US" sz="3200" dirty="0">
                <a:solidFill>
                  <a:srgbClr val="F5F5F5"/>
                </a:solidFill>
                <a:effectLst>
                  <a:outerShdw blurRad="38100" dist="38100" dir="2700000" algn="tl" rotWithShape="0">
                    <a:prstClr val="black"/>
                  </a:outerShdw>
                </a:effectLst>
              </a:rPr>
              <a:t>Their neglect revealed their lack of genuine faith.</a:t>
            </a:r>
          </a:p>
          <a:p>
            <a:r>
              <a:rPr lang="en-US" sz="3200" dirty="0">
                <a:solidFill>
                  <a:srgbClr val="F5F5F5"/>
                </a:solidFill>
                <a:effectLst>
                  <a:outerShdw blurRad="38100" dist="38100" dir="2700000" algn="tl" rotWithShape="0">
                    <a:prstClr val="black"/>
                  </a:outerShdw>
                </a:effectLst>
              </a:rPr>
              <a:t>The passage calls believers to watch for Christ’s return, trust entirely in his grace, care faithfully for his people, support those who proclaim his gospel, and remember that even the smallest unnoticed act of Christian love is seen and remembered by the Lord (Matt. 24:42–44; 25:13; 1 Cor. 15:58).</a:t>
            </a:r>
          </a:p>
        </p:txBody>
      </p:sp>
    </p:spTree>
    <p:extLst>
      <p:ext uri="{BB962C8B-B14F-4D97-AF65-F5344CB8AC3E}">
        <p14:creationId xmlns:p14="http://schemas.microsoft.com/office/powerpoint/2010/main" val="2265254094"/>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anim calcmode="lin" valueType="num">
                                      <p:cBhvr>
                                        <p:cTn id="7" dur="500" fill="hold"/>
                                        <p:tgtEl>
                                          <p:spTgt spid="2">
                                            <p:txEl>
                                              <p:pRg st="1" end="1"/>
                                            </p:txEl>
                                          </p:spTgt>
                                        </p:tgtEl>
                                        <p:attrNameLst>
                                          <p:attrName>ppt_w</p:attrName>
                                        </p:attrNameLst>
                                      </p:cBhvr>
                                      <p:tavLst>
                                        <p:tav tm="0">
                                          <p:val>
                                            <p:fltVal val="0"/>
                                          </p:val>
                                        </p:tav>
                                        <p:tav tm="100000">
                                          <p:val>
                                            <p:strVal val="#ppt_w"/>
                                          </p:val>
                                        </p:tav>
                                      </p:tavLst>
                                    </p:anim>
                                    <p:anim calcmode="lin" valueType="num">
                                      <p:cBhvr>
                                        <p:cTn id="8" dur="500" fill="hold"/>
                                        <p:tgtEl>
                                          <p:spTgt spid="2">
                                            <p:txEl>
                                              <p:pRg st="1" end="1"/>
                                            </p:txEl>
                                          </p:spTgt>
                                        </p:tgtEl>
                                        <p:attrNameLst>
                                          <p:attrName>ppt_h</p:attrName>
                                        </p:attrNameLst>
                                      </p:cBhvr>
                                      <p:tavLst>
                                        <p:tav tm="0">
                                          <p:val>
                                            <p:fltVal val="0"/>
                                          </p:val>
                                        </p:tav>
                                        <p:tav tm="100000">
                                          <p:val>
                                            <p:strVal val="#ppt_h"/>
                                          </p:val>
                                        </p:tav>
                                      </p:tavLst>
                                    </p:anim>
                                    <p:animEffect transition="in" filter="fade">
                                      <p:cBhvr>
                                        <p:cTn id="9" dur="500"/>
                                        <p:tgtEl>
                                          <p:spTgt spid="2">
                                            <p:txEl>
                                              <p:pRg st="1" end="1"/>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2">
                                            <p:txEl>
                                              <p:pRg st="2" end="2"/>
                                            </p:txEl>
                                          </p:spTgt>
                                        </p:tgtEl>
                                        <p:attrNameLst>
                                          <p:attrName>style.visibility</p:attrName>
                                        </p:attrNameLst>
                                      </p:cBhvr>
                                      <p:to>
                                        <p:strVal val="visible"/>
                                      </p:to>
                                    </p:set>
                                    <p:anim calcmode="lin" valueType="num">
                                      <p:cBhvr>
                                        <p:cTn id="14" dur="500" fill="hold"/>
                                        <p:tgtEl>
                                          <p:spTgt spid="2">
                                            <p:txEl>
                                              <p:pRg st="2" end="2"/>
                                            </p:txEl>
                                          </p:spTgt>
                                        </p:tgtEl>
                                        <p:attrNameLst>
                                          <p:attrName>ppt_w</p:attrName>
                                        </p:attrNameLst>
                                      </p:cBhvr>
                                      <p:tavLst>
                                        <p:tav tm="0">
                                          <p:val>
                                            <p:fltVal val="0"/>
                                          </p:val>
                                        </p:tav>
                                        <p:tav tm="100000">
                                          <p:val>
                                            <p:strVal val="#ppt_w"/>
                                          </p:val>
                                        </p:tav>
                                      </p:tavLst>
                                    </p:anim>
                                    <p:anim calcmode="lin" valueType="num">
                                      <p:cBhvr>
                                        <p:cTn id="15" dur="500" fill="hold"/>
                                        <p:tgtEl>
                                          <p:spTgt spid="2">
                                            <p:txEl>
                                              <p:pRg st="2" end="2"/>
                                            </p:txEl>
                                          </p:spTgt>
                                        </p:tgtEl>
                                        <p:attrNameLst>
                                          <p:attrName>ppt_h</p:attrName>
                                        </p:attrNameLst>
                                      </p:cBhvr>
                                      <p:tavLst>
                                        <p:tav tm="0">
                                          <p:val>
                                            <p:fltVal val="0"/>
                                          </p:val>
                                        </p:tav>
                                        <p:tav tm="100000">
                                          <p:val>
                                            <p:strVal val="#ppt_h"/>
                                          </p:val>
                                        </p:tav>
                                      </p:tavLst>
                                    </p:anim>
                                    <p:animEffect transition="in" filter="fade">
                                      <p:cBhvr>
                                        <p:cTn id="16" dur="500"/>
                                        <p:tgtEl>
                                          <p:spTgt spid="2">
                                            <p:txEl>
                                              <p:pRg st="2" end="2"/>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2">
                                            <p:txEl>
                                              <p:pRg st="3" end="3"/>
                                            </p:txEl>
                                          </p:spTgt>
                                        </p:tgtEl>
                                        <p:attrNameLst>
                                          <p:attrName>style.visibility</p:attrName>
                                        </p:attrNameLst>
                                      </p:cBhvr>
                                      <p:to>
                                        <p:strVal val="visible"/>
                                      </p:to>
                                    </p:set>
                                    <p:anim calcmode="lin" valueType="num">
                                      <p:cBhvr>
                                        <p:cTn id="21" dur="500" fill="hold"/>
                                        <p:tgtEl>
                                          <p:spTgt spid="2">
                                            <p:txEl>
                                              <p:pRg st="3" end="3"/>
                                            </p:txEl>
                                          </p:spTgt>
                                        </p:tgtEl>
                                        <p:attrNameLst>
                                          <p:attrName>ppt_w</p:attrName>
                                        </p:attrNameLst>
                                      </p:cBhvr>
                                      <p:tavLst>
                                        <p:tav tm="0">
                                          <p:val>
                                            <p:fltVal val="0"/>
                                          </p:val>
                                        </p:tav>
                                        <p:tav tm="100000">
                                          <p:val>
                                            <p:strVal val="#ppt_w"/>
                                          </p:val>
                                        </p:tav>
                                      </p:tavLst>
                                    </p:anim>
                                    <p:anim calcmode="lin" valueType="num">
                                      <p:cBhvr>
                                        <p:cTn id="22" dur="500" fill="hold"/>
                                        <p:tgtEl>
                                          <p:spTgt spid="2">
                                            <p:txEl>
                                              <p:pRg st="3" end="3"/>
                                            </p:txEl>
                                          </p:spTgt>
                                        </p:tgtEl>
                                        <p:attrNameLst>
                                          <p:attrName>ppt_h</p:attrName>
                                        </p:attrNameLst>
                                      </p:cBhvr>
                                      <p:tavLst>
                                        <p:tav tm="0">
                                          <p:val>
                                            <p:fltVal val="0"/>
                                          </p:val>
                                        </p:tav>
                                        <p:tav tm="100000">
                                          <p:val>
                                            <p:strVal val="#ppt_h"/>
                                          </p:val>
                                        </p:tav>
                                      </p:tavLst>
                                    </p:anim>
                                    <p:animEffect transition="in" filter="fade">
                                      <p:cBhvr>
                                        <p:cTn id="23" dur="500"/>
                                        <p:tgtEl>
                                          <p:spTgt spid="2">
                                            <p:txEl>
                                              <p:pRg st="3" end="3"/>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nodeType="clickEffect">
                                  <p:stCondLst>
                                    <p:cond delay="0"/>
                                  </p:stCondLst>
                                  <p:childTnLst>
                                    <p:set>
                                      <p:cBhvr>
                                        <p:cTn id="27" dur="1" fill="hold">
                                          <p:stCondLst>
                                            <p:cond delay="0"/>
                                          </p:stCondLst>
                                        </p:cTn>
                                        <p:tgtEl>
                                          <p:spTgt spid="2">
                                            <p:txEl>
                                              <p:pRg st="4" end="4"/>
                                            </p:txEl>
                                          </p:spTgt>
                                        </p:tgtEl>
                                        <p:attrNameLst>
                                          <p:attrName>style.visibility</p:attrName>
                                        </p:attrNameLst>
                                      </p:cBhvr>
                                      <p:to>
                                        <p:strVal val="visible"/>
                                      </p:to>
                                    </p:set>
                                    <p:anim calcmode="lin" valueType="num">
                                      <p:cBhvr>
                                        <p:cTn id="28" dur="500" fill="hold"/>
                                        <p:tgtEl>
                                          <p:spTgt spid="2">
                                            <p:txEl>
                                              <p:pRg st="4" end="4"/>
                                            </p:txEl>
                                          </p:spTgt>
                                        </p:tgtEl>
                                        <p:attrNameLst>
                                          <p:attrName>ppt_w</p:attrName>
                                        </p:attrNameLst>
                                      </p:cBhvr>
                                      <p:tavLst>
                                        <p:tav tm="0">
                                          <p:val>
                                            <p:fltVal val="0"/>
                                          </p:val>
                                        </p:tav>
                                        <p:tav tm="100000">
                                          <p:val>
                                            <p:strVal val="#ppt_w"/>
                                          </p:val>
                                        </p:tav>
                                      </p:tavLst>
                                    </p:anim>
                                    <p:anim calcmode="lin" valueType="num">
                                      <p:cBhvr>
                                        <p:cTn id="29" dur="500" fill="hold"/>
                                        <p:tgtEl>
                                          <p:spTgt spid="2">
                                            <p:txEl>
                                              <p:pRg st="4" end="4"/>
                                            </p:txEl>
                                          </p:spTgt>
                                        </p:tgtEl>
                                        <p:attrNameLst>
                                          <p:attrName>ppt_h</p:attrName>
                                        </p:attrNameLst>
                                      </p:cBhvr>
                                      <p:tavLst>
                                        <p:tav tm="0">
                                          <p:val>
                                            <p:fltVal val="0"/>
                                          </p:val>
                                        </p:tav>
                                        <p:tav tm="100000">
                                          <p:val>
                                            <p:strVal val="#ppt_h"/>
                                          </p:val>
                                        </p:tav>
                                      </p:tavLst>
                                    </p:anim>
                                    <p:animEffect transition="in" filter="fade">
                                      <p:cBhvr>
                                        <p:cTn id="30" dur="500"/>
                                        <p:tgtEl>
                                          <p:spTgt spid="2">
                                            <p:txEl>
                                              <p:pRg st="4" end="4"/>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53" presetClass="entr" presetSubtype="16" fill="hold" nodeType="clickEffect">
                                  <p:stCondLst>
                                    <p:cond delay="0"/>
                                  </p:stCondLst>
                                  <p:childTnLst>
                                    <p:set>
                                      <p:cBhvr>
                                        <p:cTn id="34" dur="1" fill="hold">
                                          <p:stCondLst>
                                            <p:cond delay="0"/>
                                          </p:stCondLst>
                                        </p:cTn>
                                        <p:tgtEl>
                                          <p:spTgt spid="2">
                                            <p:txEl>
                                              <p:pRg st="5" end="5"/>
                                            </p:txEl>
                                          </p:spTgt>
                                        </p:tgtEl>
                                        <p:attrNameLst>
                                          <p:attrName>style.visibility</p:attrName>
                                        </p:attrNameLst>
                                      </p:cBhvr>
                                      <p:to>
                                        <p:strVal val="visible"/>
                                      </p:to>
                                    </p:set>
                                    <p:anim calcmode="lin" valueType="num">
                                      <p:cBhvr>
                                        <p:cTn id="35" dur="500" fill="hold"/>
                                        <p:tgtEl>
                                          <p:spTgt spid="2">
                                            <p:txEl>
                                              <p:pRg st="5" end="5"/>
                                            </p:txEl>
                                          </p:spTgt>
                                        </p:tgtEl>
                                        <p:attrNameLst>
                                          <p:attrName>ppt_w</p:attrName>
                                        </p:attrNameLst>
                                      </p:cBhvr>
                                      <p:tavLst>
                                        <p:tav tm="0">
                                          <p:val>
                                            <p:fltVal val="0"/>
                                          </p:val>
                                        </p:tav>
                                        <p:tav tm="100000">
                                          <p:val>
                                            <p:strVal val="#ppt_w"/>
                                          </p:val>
                                        </p:tav>
                                      </p:tavLst>
                                    </p:anim>
                                    <p:anim calcmode="lin" valueType="num">
                                      <p:cBhvr>
                                        <p:cTn id="36" dur="500" fill="hold"/>
                                        <p:tgtEl>
                                          <p:spTgt spid="2">
                                            <p:txEl>
                                              <p:pRg st="5" end="5"/>
                                            </p:txEl>
                                          </p:spTgt>
                                        </p:tgtEl>
                                        <p:attrNameLst>
                                          <p:attrName>ppt_h</p:attrName>
                                        </p:attrNameLst>
                                      </p:cBhvr>
                                      <p:tavLst>
                                        <p:tav tm="0">
                                          <p:val>
                                            <p:fltVal val="0"/>
                                          </p:val>
                                        </p:tav>
                                        <p:tav tm="100000">
                                          <p:val>
                                            <p:strVal val="#ppt_h"/>
                                          </p:val>
                                        </p:tav>
                                      </p:tavLst>
                                    </p:anim>
                                    <p:animEffect transition="in" filter="fade">
                                      <p:cBhvr>
                                        <p:cTn id="37" dur="500"/>
                                        <p:tgtEl>
                                          <p:spTgt spid="2">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883D7C"/>
            </a:gs>
            <a:gs pos="71000">
              <a:srgbClr val="2E2344"/>
            </a:gs>
            <a:gs pos="100000">
              <a:srgbClr val="2C0F24"/>
            </a:gs>
          </a:gsLst>
          <a:path path="circle">
            <a:fillToRect l="50000" t="50000" r="50000" b="50000"/>
          </a:path>
          <a:tileRect/>
        </a:gradFill>
        <a:effectLst/>
      </p:bgPr>
    </p:bg>
    <p:spTree>
      <p:nvGrpSpPr>
        <p:cNvPr id="1" name="">
          <a:extLst>
            <a:ext uri="{FF2B5EF4-FFF2-40B4-BE49-F238E27FC236}">
              <a16:creationId xmlns:a16="http://schemas.microsoft.com/office/drawing/2014/main" id="{A2DF635E-0DED-F635-299B-F1485BA6D816}"/>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BB0A2DC7-0237-D726-720B-864717D6043A}"/>
              </a:ext>
            </a:extLst>
          </p:cNvPr>
          <p:cNvSpPr>
            <a:spLocks noGrp="1"/>
          </p:cNvSpPr>
          <p:nvPr>
            <p:ph type="title"/>
          </p:nvPr>
        </p:nvSpPr>
        <p:spPr>
          <a:xfrm>
            <a:off x="0" y="1"/>
            <a:ext cx="12226954" cy="725648"/>
          </a:xfrm>
        </p:spPr>
        <p:txBody>
          <a:bodyPr>
            <a:noAutofit/>
          </a:bodyPr>
          <a:lstStyle/>
          <a:p>
            <a:pPr algn="ctr"/>
            <a:r>
              <a:rPr lang="en-US" sz="5400" b="1" dirty="0">
                <a:solidFill>
                  <a:srgbClr val="F5F5F5"/>
                </a:solidFill>
                <a:effectLst>
                  <a:outerShdw blurRad="38100" dist="38100" dir="2700000" algn="ctr" rotWithShape="0">
                    <a:schemeClr val="tx1"/>
                  </a:outerShdw>
                </a:effectLst>
                <a:ea typeface="Tahoma" panose="020B0604030504040204" pitchFamily="34" charset="0"/>
                <a:cs typeface="Tahoma" panose="020B0604030504040204" pitchFamily="34" charset="0"/>
              </a:rPr>
              <a:t>Final Takeaways From the Olivet Discourse</a:t>
            </a:r>
            <a:endParaRPr lang="en-US" sz="5400" dirty="0">
              <a:solidFill>
                <a:srgbClr val="F5F5F5"/>
              </a:solidFill>
              <a:effectLst>
                <a:outerShdw blurRad="38100" dist="38100" dir="2700000" algn="tl" rotWithShape="0">
                  <a:prstClr val="black"/>
                </a:outerShdw>
              </a:effectLst>
              <a:latin typeface="+mn-lt"/>
            </a:endParaRPr>
          </a:p>
        </p:txBody>
      </p:sp>
      <p:sp>
        <p:nvSpPr>
          <p:cNvPr id="2" name="Content Placeholder 1">
            <a:extLst>
              <a:ext uri="{FF2B5EF4-FFF2-40B4-BE49-F238E27FC236}">
                <a16:creationId xmlns:a16="http://schemas.microsoft.com/office/drawing/2014/main" id="{811822CA-A792-79F3-8BC7-EAD6D0998914}"/>
              </a:ext>
            </a:extLst>
          </p:cNvPr>
          <p:cNvSpPr>
            <a:spLocks noGrp="1"/>
          </p:cNvSpPr>
          <p:nvPr>
            <p:ph idx="1"/>
          </p:nvPr>
        </p:nvSpPr>
        <p:spPr>
          <a:xfrm>
            <a:off x="637563" y="822121"/>
            <a:ext cx="11081857" cy="6128160"/>
          </a:xfrm>
        </p:spPr>
        <p:txBody>
          <a:bodyPr>
            <a:normAutofit lnSpcReduction="10000"/>
          </a:bodyPr>
          <a:lstStyle/>
          <a:p>
            <a:r>
              <a:rPr lang="en-US" sz="3200" dirty="0">
                <a:solidFill>
                  <a:srgbClr val="F5F5F5"/>
                </a:solidFill>
                <a:effectLst>
                  <a:outerShdw blurRad="38100" dist="38100" dir="2700000" algn="tl" rotWithShape="0">
                    <a:prstClr val="black"/>
                  </a:outerShdw>
                </a:effectLst>
              </a:rPr>
              <a:t>Matthew 24:4-33 – Destruction of Jerusalem in A.D 70</a:t>
            </a:r>
          </a:p>
          <a:p>
            <a:pPr lvl="1"/>
            <a:r>
              <a:rPr lang="en-US" sz="2800" dirty="0">
                <a:solidFill>
                  <a:srgbClr val="F5F5F5"/>
                </a:solidFill>
                <a:effectLst>
                  <a:outerShdw blurRad="38100" dist="38100" dir="2700000" algn="tl" rotWithShape="0">
                    <a:prstClr val="black"/>
                  </a:outerShdw>
                </a:effectLst>
              </a:rPr>
              <a:t>Demonstration that Jesus knows the future with uncanny accuracy</a:t>
            </a:r>
          </a:p>
          <a:p>
            <a:pPr lvl="1"/>
            <a:r>
              <a:rPr lang="en-US" sz="2800" dirty="0">
                <a:solidFill>
                  <a:srgbClr val="F5F5F5"/>
                </a:solidFill>
                <a:effectLst>
                  <a:outerShdw blurRad="38100" dist="38100" dir="2700000" algn="tl" rotWithShape="0">
                    <a:prstClr val="black"/>
                  </a:outerShdw>
                </a:effectLst>
              </a:rPr>
              <a:t>Reminder that when those who call themselves God’s people rebel against him, he will eventually bring judgment</a:t>
            </a:r>
          </a:p>
          <a:p>
            <a:pPr lvl="1"/>
            <a:r>
              <a:rPr lang="en-US" sz="2800" dirty="0">
                <a:solidFill>
                  <a:srgbClr val="F5F5F5"/>
                </a:solidFill>
                <a:effectLst>
                  <a:outerShdw blurRad="38100" dist="38100" dir="2700000" algn="tl" rotWithShape="0">
                    <a:prstClr val="black"/>
                  </a:outerShdw>
                </a:effectLst>
              </a:rPr>
              <a:t>We can be thankful that the last vestiges of the Old Covenant were done away with in A.D. 70, and we now are the beneficiaries of a New Covenant that was inaugurated by Christ’s death on the cross.</a:t>
            </a:r>
          </a:p>
          <a:p>
            <a:r>
              <a:rPr lang="en-US" sz="3200" dirty="0">
                <a:solidFill>
                  <a:srgbClr val="F5F5F5"/>
                </a:solidFill>
                <a:effectLst>
                  <a:outerShdw blurRad="38100" dist="38100" dir="2700000" algn="tl" rotWithShape="0">
                    <a:prstClr val="black"/>
                  </a:outerShdw>
                </a:effectLst>
              </a:rPr>
              <a:t>Matthew 24:36-25:46 – Second Coming, End of the World, Final Judgment</a:t>
            </a:r>
          </a:p>
          <a:p>
            <a:pPr lvl="1"/>
            <a:r>
              <a:rPr lang="en-US" sz="2800" dirty="0">
                <a:solidFill>
                  <a:srgbClr val="F5F5F5"/>
                </a:solidFill>
                <a:effectLst>
                  <a:outerShdw blurRad="38100" dist="38100" dir="2700000" algn="tl" rotWithShape="0">
                    <a:prstClr val="black"/>
                  </a:outerShdw>
                </a:effectLst>
              </a:rPr>
              <a:t>Christ will return without prior warning; therefore, we must remain vigilant, being constantly faithful in our Christian walk</a:t>
            </a:r>
          </a:p>
          <a:p>
            <a:pPr lvl="1"/>
            <a:r>
              <a:rPr lang="en-US" sz="2800" dirty="0">
                <a:solidFill>
                  <a:srgbClr val="F5F5F5"/>
                </a:solidFill>
                <a:effectLst>
                  <a:outerShdw blurRad="38100" dist="38100" dir="2700000" algn="tl" rotWithShape="0">
                    <a:prstClr val="black"/>
                  </a:outerShdw>
                </a:effectLst>
              </a:rPr>
              <a:t>Outward association alone with other faithful Christians brings no assurance – we must have our own genuine relationship with the Lord.</a:t>
            </a:r>
          </a:p>
          <a:p>
            <a:pPr lvl="1"/>
            <a:r>
              <a:rPr lang="en-US" sz="2800" dirty="0">
                <a:solidFill>
                  <a:srgbClr val="F5F5F5"/>
                </a:solidFill>
                <a:effectLst>
                  <a:outerShdw blurRad="38100" dist="38100" dir="2700000" algn="tl" rotWithShape="0">
                    <a:prstClr val="black"/>
                  </a:outerShdw>
                </a:effectLst>
              </a:rPr>
              <a:t>If our faith is genuine, there will be </a:t>
            </a:r>
            <a:r>
              <a:rPr lang="en-US" sz="2800" b="1" i="1" dirty="0">
                <a:solidFill>
                  <a:srgbClr val="F5F5F5"/>
                </a:solidFill>
                <a:effectLst>
                  <a:outerShdw blurRad="38100" dist="38100" dir="2700000" algn="tl" rotWithShape="0">
                    <a:prstClr val="black"/>
                  </a:outerShdw>
                </a:effectLst>
              </a:rPr>
              <a:t>visible evidence </a:t>
            </a:r>
            <a:r>
              <a:rPr lang="en-US" sz="2800" dirty="0">
                <a:solidFill>
                  <a:srgbClr val="F5F5F5"/>
                </a:solidFill>
                <a:effectLst>
                  <a:outerShdw blurRad="38100" dist="38100" dir="2700000" algn="tl" rotWithShape="0">
                    <a:prstClr val="black"/>
                  </a:outerShdw>
                </a:effectLst>
              </a:rPr>
              <a:t>of it in the way we live our lives – especially in service to God’s people</a:t>
            </a:r>
          </a:p>
          <a:p>
            <a:pPr lvl="1"/>
            <a:endParaRPr lang="en-US" sz="2800" dirty="0">
              <a:solidFill>
                <a:srgbClr val="F5F5F5"/>
              </a:solidFill>
              <a:effectLst>
                <a:outerShdw blurRad="38100" dist="38100" dir="2700000" algn="tl" rotWithShape="0">
                  <a:prstClr val="black"/>
                </a:outerShdw>
              </a:effectLst>
            </a:endParaRPr>
          </a:p>
        </p:txBody>
      </p:sp>
    </p:spTree>
    <p:extLst>
      <p:ext uri="{BB962C8B-B14F-4D97-AF65-F5344CB8AC3E}">
        <p14:creationId xmlns:p14="http://schemas.microsoft.com/office/powerpoint/2010/main" val="499263402"/>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p:cTn id="7" dur="500" fill="hold"/>
                                        <p:tgtEl>
                                          <p:spTgt spid="2">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2">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2">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2">
                                            <p:txEl>
                                              <p:pRg st="1" end="1"/>
                                            </p:txEl>
                                          </p:spTgt>
                                        </p:tgtEl>
                                        <p:attrNameLst>
                                          <p:attrName>style.visibility</p:attrName>
                                        </p:attrNameLst>
                                      </p:cBhvr>
                                      <p:to>
                                        <p:strVal val="visible"/>
                                      </p:to>
                                    </p:set>
                                    <p:anim calcmode="lin" valueType="num">
                                      <p:cBhvr>
                                        <p:cTn id="14" dur="500" fill="hold"/>
                                        <p:tgtEl>
                                          <p:spTgt spid="2">
                                            <p:txEl>
                                              <p:pRg st="1" end="1"/>
                                            </p:txEl>
                                          </p:spTgt>
                                        </p:tgtEl>
                                        <p:attrNameLst>
                                          <p:attrName>ppt_w</p:attrName>
                                        </p:attrNameLst>
                                      </p:cBhvr>
                                      <p:tavLst>
                                        <p:tav tm="0">
                                          <p:val>
                                            <p:fltVal val="0"/>
                                          </p:val>
                                        </p:tav>
                                        <p:tav tm="100000">
                                          <p:val>
                                            <p:strVal val="#ppt_w"/>
                                          </p:val>
                                        </p:tav>
                                      </p:tavLst>
                                    </p:anim>
                                    <p:anim calcmode="lin" valueType="num">
                                      <p:cBhvr>
                                        <p:cTn id="15" dur="500" fill="hold"/>
                                        <p:tgtEl>
                                          <p:spTgt spid="2">
                                            <p:txEl>
                                              <p:pRg st="1" end="1"/>
                                            </p:txEl>
                                          </p:spTgt>
                                        </p:tgtEl>
                                        <p:attrNameLst>
                                          <p:attrName>ppt_h</p:attrName>
                                        </p:attrNameLst>
                                      </p:cBhvr>
                                      <p:tavLst>
                                        <p:tav tm="0">
                                          <p:val>
                                            <p:fltVal val="0"/>
                                          </p:val>
                                        </p:tav>
                                        <p:tav tm="100000">
                                          <p:val>
                                            <p:strVal val="#ppt_h"/>
                                          </p:val>
                                        </p:tav>
                                      </p:tavLst>
                                    </p:anim>
                                    <p:animEffect transition="in" filter="fade">
                                      <p:cBhvr>
                                        <p:cTn id="16" dur="500"/>
                                        <p:tgtEl>
                                          <p:spTgt spid="2">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2">
                                            <p:txEl>
                                              <p:pRg st="2" end="2"/>
                                            </p:txEl>
                                          </p:spTgt>
                                        </p:tgtEl>
                                        <p:attrNameLst>
                                          <p:attrName>style.visibility</p:attrName>
                                        </p:attrNameLst>
                                      </p:cBhvr>
                                      <p:to>
                                        <p:strVal val="visible"/>
                                      </p:to>
                                    </p:set>
                                    <p:anim calcmode="lin" valueType="num">
                                      <p:cBhvr>
                                        <p:cTn id="21" dur="500" fill="hold"/>
                                        <p:tgtEl>
                                          <p:spTgt spid="2">
                                            <p:txEl>
                                              <p:pRg st="2" end="2"/>
                                            </p:txEl>
                                          </p:spTgt>
                                        </p:tgtEl>
                                        <p:attrNameLst>
                                          <p:attrName>ppt_w</p:attrName>
                                        </p:attrNameLst>
                                      </p:cBhvr>
                                      <p:tavLst>
                                        <p:tav tm="0">
                                          <p:val>
                                            <p:fltVal val="0"/>
                                          </p:val>
                                        </p:tav>
                                        <p:tav tm="100000">
                                          <p:val>
                                            <p:strVal val="#ppt_w"/>
                                          </p:val>
                                        </p:tav>
                                      </p:tavLst>
                                    </p:anim>
                                    <p:anim calcmode="lin" valueType="num">
                                      <p:cBhvr>
                                        <p:cTn id="22" dur="500" fill="hold"/>
                                        <p:tgtEl>
                                          <p:spTgt spid="2">
                                            <p:txEl>
                                              <p:pRg st="2" end="2"/>
                                            </p:txEl>
                                          </p:spTgt>
                                        </p:tgtEl>
                                        <p:attrNameLst>
                                          <p:attrName>ppt_h</p:attrName>
                                        </p:attrNameLst>
                                      </p:cBhvr>
                                      <p:tavLst>
                                        <p:tav tm="0">
                                          <p:val>
                                            <p:fltVal val="0"/>
                                          </p:val>
                                        </p:tav>
                                        <p:tav tm="100000">
                                          <p:val>
                                            <p:strVal val="#ppt_h"/>
                                          </p:val>
                                        </p:tav>
                                      </p:tavLst>
                                    </p:anim>
                                    <p:animEffect transition="in" filter="fade">
                                      <p:cBhvr>
                                        <p:cTn id="23" dur="500"/>
                                        <p:tgtEl>
                                          <p:spTgt spid="2">
                                            <p:txEl>
                                              <p:pRg st="2" end="2"/>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nodeType="clickEffect">
                                  <p:stCondLst>
                                    <p:cond delay="0"/>
                                  </p:stCondLst>
                                  <p:childTnLst>
                                    <p:set>
                                      <p:cBhvr>
                                        <p:cTn id="27" dur="1" fill="hold">
                                          <p:stCondLst>
                                            <p:cond delay="0"/>
                                          </p:stCondLst>
                                        </p:cTn>
                                        <p:tgtEl>
                                          <p:spTgt spid="2">
                                            <p:txEl>
                                              <p:pRg st="3" end="3"/>
                                            </p:txEl>
                                          </p:spTgt>
                                        </p:tgtEl>
                                        <p:attrNameLst>
                                          <p:attrName>style.visibility</p:attrName>
                                        </p:attrNameLst>
                                      </p:cBhvr>
                                      <p:to>
                                        <p:strVal val="visible"/>
                                      </p:to>
                                    </p:set>
                                    <p:anim calcmode="lin" valueType="num">
                                      <p:cBhvr>
                                        <p:cTn id="28" dur="500" fill="hold"/>
                                        <p:tgtEl>
                                          <p:spTgt spid="2">
                                            <p:txEl>
                                              <p:pRg st="3" end="3"/>
                                            </p:txEl>
                                          </p:spTgt>
                                        </p:tgtEl>
                                        <p:attrNameLst>
                                          <p:attrName>ppt_w</p:attrName>
                                        </p:attrNameLst>
                                      </p:cBhvr>
                                      <p:tavLst>
                                        <p:tav tm="0">
                                          <p:val>
                                            <p:fltVal val="0"/>
                                          </p:val>
                                        </p:tav>
                                        <p:tav tm="100000">
                                          <p:val>
                                            <p:strVal val="#ppt_w"/>
                                          </p:val>
                                        </p:tav>
                                      </p:tavLst>
                                    </p:anim>
                                    <p:anim calcmode="lin" valueType="num">
                                      <p:cBhvr>
                                        <p:cTn id="29" dur="500" fill="hold"/>
                                        <p:tgtEl>
                                          <p:spTgt spid="2">
                                            <p:txEl>
                                              <p:pRg st="3" end="3"/>
                                            </p:txEl>
                                          </p:spTgt>
                                        </p:tgtEl>
                                        <p:attrNameLst>
                                          <p:attrName>ppt_h</p:attrName>
                                        </p:attrNameLst>
                                      </p:cBhvr>
                                      <p:tavLst>
                                        <p:tav tm="0">
                                          <p:val>
                                            <p:fltVal val="0"/>
                                          </p:val>
                                        </p:tav>
                                        <p:tav tm="100000">
                                          <p:val>
                                            <p:strVal val="#ppt_h"/>
                                          </p:val>
                                        </p:tav>
                                      </p:tavLst>
                                    </p:anim>
                                    <p:animEffect transition="in" filter="fade">
                                      <p:cBhvr>
                                        <p:cTn id="30" dur="500"/>
                                        <p:tgtEl>
                                          <p:spTgt spid="2">
                                            <p:txEl>
                                              <p:pRg st="3" end="3"/>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53" presetClass="entr" presetSubtype="16" fill="hold" nodeType="clickEffect">
                                  <p:stCondLst>
                                    <p:cond delay="0"/>
                                  </p:stCondLst>
                                  <p:childTnLst>
                                    <p:set>
                                      <p:cBhvr>
                                        <p:cTn id="34" dur="1" fill="hold">
                                          <p:stCondLst>
                                            <p:cond delay="0"/>
                                          </p:stCondLst>
                                        </p:cTn>
                                        <p:tgtEl>
                                          <p:spTgt spid="2">
                                            <p:txEl>
                                              <p:pRg st="4" end="4"/>
                                            </p:txEl>
                                          </p:spTgt>
                                        </p:tgtEl>
                                        <p:attrNameLst>
                                          <p:attrName>style.visibility</p:attrName>
                                        </p:attrNameLst>
                                      </p:cBhvr>
                                      <p:to>
                                        <p:strVal val="visible"/>
                                      </p:to>
                                    </p:set>
                                    <p:anim calcmode="lin" valueType="num">
                                      <p:cBhvr>
                                        <p:cTn id="35" dur="500" fill="hold"/>
                                        <p:tgtEl>
                                          <p:spTgt spid="2">
                                            <p:txEl>
                                              <p:pRg st="4" end="4"/>
                                            </p:txEl>
                                          </p:spTgt>
                                        </p:tgtEl>
                                        <p:attrNameLst>
                                          <p:attrName>ppt_w</p:attrName>
                                        </p:attrNameLst>
                                      </p:cBhvr>
                                      <p:tavLst>
                                        <p:tav tm="0">
                                          <p:val>
                                            <p:fltVal val="0"/>
                                          </p:val>
                                        </p:tav>
                                        <p:tav tm="100000">
                                          <p:val>
                                            <p:strVal val="#ppt_w"/>
                                          </p:val>
                                        </p:tav>
                                      </p:tavLst>
                                    </p:anim>
                                    <p:anim calcmode="lin" valueType="num">
                                      <p:cBhvr>
                                        <p:cTn id="36" dur="500" fill="hold"/>
                                        <p:tgtEl>
                                          <p:spTgt spid="2">
                                            <p:txEl>
                                              <p:pRg st="4" end="4"/>
                                            </p:txEl>
                                          </p:spTgt>
                                        </p:tgtEl>
                                        <p:attrNameLst>
                                          <p:attrName>ppt_h</p:attrName>
                                        </p:attrNameLst>
                                      </p:cBhvr>
                                      <p:tavLst>
                                        <p:tav tm="0">
                                          <p:val>
                                            <p:fltVal val="0"/>
                                          </p:val>
                                        </p:tav>
                                        <p:tav tm="100000">
                                          <p:val>
                                            <p:strVal val="#ppt_h"/>
                                          </p:val>
                                        </p:tav>
                                      </p:tavLst>
                                    </p:anim>
                                    <p:animEffect transition="in" filter="fade">
                                      <p:cBhvr>
                                        <p:cTn id="37" dur="500"/>
                                        <p:tgtEl>
                                          <p:spTgt spid="2">
                                            <p:txEl>
                                              <p:pRg st="4" end="4"/>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53" presetClass="entr" presetSubtype="16" fill="hold" nodeType="clickEffect">
                                  <p:stCondLst>
                                    <p:cond delay="0"/>
                                  </p:stCondLst>
                                  <p:childTnLst>
                                    <p:set>
                                      <p:cBhvr>
                                        <p:cTn id="41" dur="1" fill="hold">
                                          <p:stCondLst>
                                            <p:cond delay="0"/>
                                          </p:stCondLst>
                                        </p:cTn>
                                        <p:tgtEl>
                                          <p:spTgt spid="2">
                                            <p:txEl>
                                              <p:pRg st="5" end="5"/>
                                            </p:txEl>
                                          </p:spTgt>
                                        </p:tgtEl>
                                        <p:attrNameLst>
                                          <p:attrName>style.visibility</p:attrName>
                                        </p:attrNameLst>
                                      </p:cBhvr>
                                      <p:to>
                                        <p:strVal val="visible"/>
                                      </p:to>
                                    </p:set>
                                    <p:anim calcmode="lin" valueType="num">
                                      <p:cBhvr>
                                        <p:cTn id="42" dur="500" fill="hold"/>
                                        <p:tgtEl>
                                          <p:spTgt spid="2">
                                            <p:txEl>
                                              <p:pRg st="5" end="5"/>
                                            </p:txEl>
                                          </p:spTgt>
                                        </p:tgtEl>
                                        <p:attrNameLst>
                                          <p:attrName>ppt_w</p:attrName>
                                        </p:attrNameLst>
                                      </p:cBhvr>
                                      <p:tavLst>
                                        <p:tav tm="0">
                                          <p:val>
                                            <p:fltVal val="0"/>
                                          </p:val>
                                        </p:tav>
                                        <p:tav tm="100000">
                                          <p:val>
                                            <p:strVal val="#ppt_w"/>
                                          </p:val>
                                        </p:tav>
                                      </p:tavLst>
                                    </p:anim>
                                    <p:anim calcmode="lin" valueType="num">
                                      <p:cBhvr>
                                        <p:cTn id="43" dur="500" fill="hold"/>
                                        <p:tgtEl>
                                          <p:spTgt spid="2">
                                            <p:txEl>
                                              <p:pRg st="5" end="5"/>
                                            </p:txEl>
                                          </p:spTgt>
                                        </p:tgtEl>
                                        <p:attrNameLst>
                                          <p:attrName>ppt_h</p:attrName>
                                        </p:attrNameLst>
                                      </p:cBhvr>
                                      <p:tavLst>
                                        <p:tav tm="0">
                                          <p:val>
                                            <p:fltVal val="0"/>
                                          </p:val>
                                        </p:tav>
                                        <p:tav tm="100000">
                                          <p:val>
                                            <p:strVal val="#ppt_h"/>
                                          </p:val>
                                        </p:tav>
                                      </p:tavLst>
                                    </p:anim>
                                    <p:animEffect transition="in" filter="fade">
                                      <p:cBhvr>
                                        <p:cTn id="44" dur="500"/>
                                        <p:tgtEl>
                                          <p:spTgt spid="2">
                                            <p:txEl>
                                              <p:pRg st="5" end="5"/>
                                            </p:txEl>
                                          </p:spTgt>
                                        </p:tgtEl>
                                      </p:cBhvr>
                                    </p:animEffect>
                                  </p:childTnLst>
                                </p:cTn>
                              </p:par>
                            </p:childTnLst>
                          </p:cTn>
                        </p:par>
                      </p:childTnLst>
                    </p:cTn>
                  </p:par>
                  <p:par>
                    <p:cTn id="45" fill="hold">
                      <p:stCondLst>
                        <p:cond delay="indefinite"/>
                      </p:stCondLst>
                      <p:childTnLst>
                        <p:par>
                          <p:cTn id="46" fill="hold">
                            <p:stCondLst>
                              <p:cond delay="0"/>
                            </p:stCondLst>
                            <p:childTnLst>
                              <p:par>
                                <p:cTn id="47" presetID="53" presetClass="entr" presetSubtype="16" fill="hold" nodeType="clickEffect">
                                  <p:stCondLst>
                                    <p:cond delay="0"/>
                                  </p:stCondLst>
                                  <p:childTnLst>
                                    <p:set>
                                      <p:cBhvr>
                                        <p:cTn id="48" dur="1" fill="hold">
                                          <p:stCondLst>
                                            <p:cond delay="0"/>
                                          </p:stCondLst>
                                        </p:cTn>
                                        <p:tgtEl>
                                          <p:spTgt spid="2">
                                            <p:txEl>
                                              <p:pRg st="6" end="6"/>
                                            </p:txEl>
                                          </p:spTgt>
                                        </p:tgtEl>
                                        <p:attrNameLst>
                                          <p:attrName>style.visibility</p:attrName>
                                        </p:attrNameLst>
                                      </p:cBhvr>
                                      <p:to>
                                        <p:strVal val="visible"/>
                                      </p:to>
                                    </p:set>
                                    <p:anim calcmode="lin" valueType="num">
                                      <p:cBhvr>
                                        <p:cTn id="49" dur="500" fill="hold"/>
                                        <p:tgtEl>
                                          <p:spTgt spid="2">
                                            <p:txEl>
                                              <p:pRg st="6" end="6"/>
                                            </p:txEl>
                                          </p:spTgt>
                                        </p:tgtEl>
                                        <p:attrNameLst>
                                          <p:attrName>ppt_w</p:attrName>
                                        </p:attrNameLst>
                                      </p:cBhvr>
                                      <p:tavLst>
                                        <p:tav tm="0">
                                          <p:val>
                                            <p:fltVal val="0"/>
                                          </p:val>
                                        </p:tav>
                                        <p:tav tm="100000">
                                          <p:val>
                                            <p:strVal val="#ppt_w"/>
                                          </p:val>
                                        </p:tav>
                                      </p:tavLst>
                                    </p:anim>
                                    <p:anim calcmode="lin" valueType="num">
                                      <p:cBhvr>
                                        <p:cTn id="50" dur="500" fill="hold"/>
                                        <p:tgtEl>
                                          <p:spTgt spid="2">
                                            <p:txEl>
                                              <p:pRg st="6" end="6"/>
                                            </p:txEl>
                                          </p:spTgt>
                                        </p:tgtEl>
                                        <p:attrNameLst>
                                          <p:attrName>ppt_h</p:attrName>
                                        </p:attrNameLst>
                                      </p:cBhvr>
                                      <p:tavLst>
                                        <p:tav tm="0">
                                          <p:val>
                                            <p:fltVal val="0"/>
                                          </p:val>
                                        </p:tav>
                                        <p:tav tm="100000">
                                          <p:val>
                                            <p:strVal val="#ppt_h"/>
                                          </p:val>
                                        </p:tav>
                                      </p:tavLst>
                                    </p:anim>
                                    <p:animEffect transition="in" filter="fade">
                                      <p:cBhvr>
                                        <p:cTn id="51" dur="500"/>
                                        <p:tgtEl>
                                          <p:spTgt spid="2">
                                            <p:txEl>
                                              <p:pRg st="6" end="6"/>
                                            </p:txEl>
                                          </p:spTgt>
                                        </p:tgtEl>
                                      </p:cBhvr>
                                    </p:animEffect>
                                  </p:childTnLst>
                                </p:cTn>
                              </p:par>
                            </p:childTnLst>
                          </p:cTn>
                        </p:par>
                      </p:childTnLst>
                    </p:cTn>
                  </p:par>
                  <p:par>
                    <p:cTn id="52" fill="hold">
                      <p:stCondLst>
                        <p:cond delay="indefinite"/>
                      </p:stCondLst>
                      <p:childTnLst>
                        <p:par>
                          <p:cTn id="53" fill="hold">
                            <p:stCondLst>
                              <p:cond delay="0"/>
                            </p:stCondLst>
                            <p:childTnLst>
                              <p:par>
                                <p:cTn id="54" presetID="53" presetClass="entr" presetSubtype="16" fill="hold" nodeType="clickEffect">
                                  <p:stCondLst>
                                    <p:cond delay="0"/>
                                  </p:stCondLst>
                                  <p:childTnLst>
                                    <p:set>
                                      <p:cBhvr>
                                        <p:cTn id="55" dur="1" fill="hold">
                                          <p:stCondLst>
                                            <p:cond delay="0"/>
                                          </p:stCondLst>
                                        </p:cTn>
                                        <p:tgtEl>
                                          <p:spTgt spid="2">
                                            <p:txEl>
                                              <p:pRg st="7" end="7"/>
                                            </p:txEl>
                                          </p:spTgt>
                                        </p:tgtEl>
                                        <p:attrNameLst>
                                          <p:attrName>style.visibility</p:attrName>
                                        </p:attrNameLst>
                                      </p:cBhvr>
                                      <p:to>
                                        <p:strVal val="visible"/>
                                      </p:to>
                                    </p:set>
                                    <p:anim calcmode="lin" valueType="num">
                                      <p:cBhvr>
                                        <p:cTn id="56" dur="500" fill="hold"/>
                                        <p:tgtEl>
                                          <p:spTgt spid="2">
                                            <p:txEl>
                                              <p:pRg st="7" end="7"/>
                                            </p:txEl>
                                          </p:spTgt>
                                        </p:tgtEl>
                                        <p:attrNameLst>
                                          <p:attrName>ppt_w</p:attrName>
                                        </p:attrNameLst>
                                      </p:cBhvr>
                                      <p:tavLst>
                                        <p:tav tm="0">
                                          <p:val>
                                            <p:fltVal val="0"/>
                                          </p:val>
                                        </p:tav>
                                        <p:tav tm="100000">
                                          <p:val>
                                            <p:strVal val="#ppt_w"/>
                                          </p:val>
                                        </p:tav>
                                      </p:tavLst>
                                    </p:anim>
                                    <p:anim calcmode="lin" valueType="num">
                                      <p:cBhvr>
                                        <p:cTn id="57" dur="500" fill="hold"/>
                                        <p:tgtEl>
                                          <p:spTgt spid="2">
                                            <p:txEl>
                                              <p:pRg st="7" end="7"/>
                                            </p:txEl>
                                          </p:spTgt>
                                        </p:tgtEl>
                                        <p:attrNameLst>
                                          <p:attrName>ppt_h</p:attrName>
                                        </p:attrNameLst>
                                      </p:cBhvr>
                                      <p:tavLst>
                                        <p:tav tm="0">
                                          <p:val>
                                            <p:fltVal val="0"/>
                                          </p:val>
                                        </p:tav>
                                        <p:tav tm="100000">
                                          <p:val>
                                            <p:strVal val="#ppt_h"/>
                                          </p:val>
                                        </p:tav>
                                      </p:tavLst>
                                    </p:anim>
                                    <p:animEffect transition="in" filter="fade">
                                      <p:cBhvr>
                                        <p:cTn id="58" dur="500"/>
                                        <p:tgtEl>
                                          <p:spTgt spid="2">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15000"/>
            <a:lum/>
          </a:blip>
          <a:srcRect/>
          <a:stretch>
            <a:fillRect/>
          </a:stretch>
        </a:blipFill>
        <a:effectLst/>
      </p:bgPr>
    </p:bg>
    <p:spTree>
      <p:nvGrpSpPr>
        <p:cNvPr id="1" name="">
          <a:extLst>
            <a:ext uri="{FF2B5EF4-FFF2-40B4-BE49-F238E27FC236}">
              <a16:creationId xmlns:a16="http://schemas.microsoft.com/office/drawing/2014/main" id="{BC044482-63A0-6460-7B13-9D497F6F5071}"/>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4A2A10E1-08BB-533F-5E0A-37F1997C5EA9}"/>
              </a:ext>
            </a:extLst>
          </p:cNvPr>
          <p:cNvSpPr>
            <a:spLocks noGrp="1"/>
          </p:cNvSpPr>
          <p:nvPr>
            <p:ph type="title"/>
          </p:nvPr>
        </p:nvSpPr>
        <p:spPr>
          <a:xfrm>
            <a:off x="0" y="0"/>
            <a:ext cx="12192000" cy="588394"/>
          </a:xfrm>
        </p:spPr>
        <p:txBody>
          <a:bodyPr>
            <a:noAutofit/>
          </a:bodyPr>
          <a:lstStyle/>
          <a:p>
            <a:pPr algn="ctr"/>
            <a:r>
              <a:rPr lang="en-US" b="1" dirty="0">
                <a:effectLst/>
                <a:latin typeface="+mn-lt"/>
              </a:rPr>
              <a:t>Class Discussion Time</a:t>
            </a:r>
            <a:endParaRPr lang="en-US" dirty="0">
              <a:effectLst/>
              <a:latin typeface="+mn-lt"/>
            </a:endParaRPr>
          </a:p>
        </p:txBody>
      </p:sp>
      <p:sp>
        <p:nvSpPr>
          <p:cNvPr id="2" name="Content Placeholder 1">
            <a:extLst>
              <a:ext uri="{FF2B5EF4-FFF2-40B4-BE49-F238E27FC236}">
                <a16:creationId xmlns:a16="http://schemas.microsoft.com/office/drawing/2014/main" id="{101130AF-E22E-D11E-8109-345A03C07EED}"/>
              </a:ext>
            </a:extLst>
          </p:cNvPr>
          <p:cNvSpPr>
            <a:spLocks noGrp="1"/>
          </p:cNvSpPr>
          <p:nvPr>
            <p:ph idx="1"/>
          </p:nvPr>
        </p:nvSpPr>
        <p:spPr>
          <a:xfrm>
            <a:off x="557441" y="738365"/>
            <a:ext cx="11007029" cy="5911817"/>
          </a:xfrm>
        </p:spPr>
        <p:txBody>
          <a:bodyPr>
            <a:normAutofit/>
          </a:bodyPr>
          <a:lstStyle/>
          <a:p>
            <a:r>
              <a:rPr lang="en-US" sz="3600" dirty="0"/>
              <a:t>Now that we have given you a high level view of the Olivet Discourse in one lesson are you able to see how there is a clear division (explained by Christ in the text itself in 24:34-36) between:</a:t>
            </a:r>
          </a:p>
          <a:p>
            <a:pPr lvl="1"/>
            <a:r>
              <a:rPr lang="en-US" sz="2800" dirty="0"/>
              <a:t>“</a:t>
            </a:r>
            <a:r>
              <a:rPr lang="en-US" sz="2800" i="1" dirty="0">
                <a:solidFill>
                  <a:schemeClr val="accent1">
                    <a:lumMod val="75000"/>
                  </a:schemeClr>
                </a:solidFill>
                <a:latin typeface="Cambria" panose="02040503050406030204" pitchFamily="18" charset="0"/>
                <a:ea typeface="Cambria" panose="02040503050406030204" pitchFamily="18" charset="0"/>
              </a:rPr>
              <a:t>all these things</a:t>
            </a:r>
            <a:r>
              <a:rPr lang="en-US" sz="2800" dirty="0"/>
              <a:t>” - the description given of the events of A.D. 70 and the signs that precede them in 24:4-33</a:t>
            </a:r>
          </a:p>
          <a:p>
            <a:pPr lvl="1"/>
            <a:r>
              <a:rPr lang="en-US" sz="2800" dirty="0"/>
              <a:t>“</a:t>
            </a:r>
            <a:r>
              <a:rPr lang="en-US" sz="2800" i="1" dirty="0">
                <a:solidFill>
                  <a:schemeClr val="accent1">
                    <a:lumMod val="75000"/>
                  </a:schemeClr>
                </a:solidFill>
                <a:latin typeface="Cambria" panose="02040503050406030204" pitchFamily="18" charset="0"/>
                <a:ea typeface="Cambria" panose="02040503050406030204" pitchFamily="18" charset="0"/>
              </a:rPr>
              <a:t>that day</a:t>
            </a:r>
            <a:r>
              <a:rPr lang="en-US" sz="2800" dirty="0"/>
              <a:t>” – the description given of the Second Coming, end of the world, and final judgment in 24:26-25:46</a:t>
            </a:r>
          </a:p>
          <a:p>
            <a:r>
              <a:rPr lang="en-US" sz="3200" dirty="0"/>
              <a:t>Does seeing this clear division help you make sense of this difficult passage?</a:t>
            </a:r>
          </a:p>
          <a:p>
            <a:endParaRPr lang="en-US" sz="2800" dirty="0"/>
          </a:p>
          <a:p>
            <a:endParaRPr lang="en-US" sz="3200" dirty="0"/>
          </a:p>
        </p:txBody>
      </p:sp>
    </p:spTree>
    <p:extLst>
      <p:ext uri="{BB962C8B-B14F-4D97-AF65-F5344CB8AC3E}">
        <p14:creationId xmlns:p14="http://schemas.microsoft.com/office/powerpoint/2010/main" val="2181890819"/>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anim calcmode="lin" valueType="num">
                                      <p:cBhvr>
                                        <p:cTn id="7" dur="500" fill="hold"/>
                                        <p:tgtEl>
                                          <p:spTgt spid="2">
                                            <p:txEl>
                                              <p:pRg st="1" end="1"/>
                                            </p:txEl>
                                          </p:spTgt>
                                        </p:tgtEl>
                                        <p:attrNameLst>
                                          <p:attrName>ppt_w</p:attrName>
                                        </p:attrNameLst>
                                      </p:cBhvr>
                                      <p:tavLst>
                                        <p:tav tm="0">
                                          <p:val>
                                            <p:fltVal val="0"/>
                                          </p:val>
                                        </p:tav>
                                        <p:tav tm="100000">
                                          <p:val>
                                            <p:strVal val="#ppt_w"/>
                                          </p:val>
                                        </p:tav>
                                      </p:tavLst>
                                    </p:anim>
                                    <p:anim calcmode="lin" valueType="num">
                                      <p:cBhvr>
                                        <p:cTn id="8" dur="500" fill="hold"/>
                                        <p:tgtEl>
                                          <p:spTgt spid="2">
                                            <p:txEl>
                                              <p:pRg st="1" end="1"/>
                                            </p:txEl>
                                          </p:spTgt>
                                        </p:tgtEl>
                                        <p:attrNameLst>
                                          <p:attrName>ppt_h</p:attrName>
                                        </p:attrNameLst>
                                      </p:cBhvr>
                                      <p:tavLst>
                                        <p:tav tm="0">
                                          <p:val>
                                            <p:fltVal val="0"/>
                                          </p:val>
                                        </p:tav>
                                        <p:tav tm="100000">
                                          <p:val>
                                            <p:strVal val="#ppt_h"/>
                                          </p:val>
                                        </p:tav>
                                      </p:tavLst>
                                    </p:anim>
                                    <p:animEffect transition="in" filter="fade">
                                      <p:cBhvr>
                                        <p:cTn id="9" dur="500"/>
                                        <p:tgtEl>
                                          <p:spTgt spid="2">
                                            <p:txEl>
                                              <p:pRg st="1" end="1"/>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2">
                                            <p:txEl>
                                              <p:pRg st="2" end="2"/>
                                            </p:txEl>
                                          </p:spTgt>
                                        </p:tgtEl>
                                        <p:attrNameLst>
                                          <p:attrName>style.visibility</p:attrName>
                                        </p:attrNameLst>
                                      </p:cBhvr>
                                      <p:to>
                                        <p:strVal val="visible"/>
                                      </p:to>
                                    </p:set>
                                    <p:anim calcmode="lin" valueType="num">
                                      <p:cBhvr>
                                        <p:cTn id="14" dur="500" fill="hold"/>
                                        <p:tgtEl>
                                          <p:spTgt spid="2">
                                            <p:txEl>
                                              <p:pRg st="2" end="2"/>
                                            </p:txEl>
                                          </p:spTgt>
                                        </p:tgtEl>
                                        <p:attrNameLst>
                                          <p:attrName>ppt_w</p:attrName>
                                        </p:attrNameLst>
                                      </p:cBhvr>
                                      <p:tavLst>
                                        <p:tav tm="0">
                                          <p:val>
                                            <p:fltVal val="0"/>
                                          </p:val>
                                        </p:tav>
                                        <p:tav tm="100000">
                                          <p:val>
                                            <p:strVal val="#ppt_w"/>
                                          </p:val>
                                        </p:tav>
                                      </p:tavLst>
                                    </p:anim>
                                    <p:anim calcmode="lin" valueType="num">
                                      <p:cBhvr>
                                        <p:cTn id="15" dur="500" fill="hold"/>
                                        <p:tgtEl>
                                          <p:spTgt spid="2">
                                            <p:txEl>
                                              <p:pRg st="2" end="2"/>
                                            </p:txEl>
                                          </p:spTgt>
                                        </p:tgtEl>
                                        <p:attrNameLst>
                                          <p:attrName>ppt_h</p:attrName>
                                        </p:attrNameLst>
                                      </p:cBhvr>
                                      <p:tavLst>
                                        <p:tav tm="0">
                                          <p:val>
                                            <p:fltVal val="0"/>
                                          </p:val>
                                        </p:tav>
                                        <p:tav tm="100000">
                                          <p:val>
                                            <p:strVal val="#ppt_h"/>
                                          </p:val>
                                        </p:tav>
                                      </p:tavLst>
                                    </p:anim>
                                    <p:animEffect transition="in" filter="fade">
                                      <p:cBhvr>
                                        <p:cTn id="16" dur="500"/>
                                        <p:tgtEl>
                                          <p:spTgt spid="2">
                                            <p:txEl>
                                              <p:pRg st="2" end="2"/>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2">
                                            <p:txEl>
                                              <p:pRg st="3" end="3"/>
                                            </p:txEl>
                                          </p:spTgt>
                                        </p:tgtEl>
                                        <p:attrNameLst>
                                          <p:attrName>style.visibility</p:attrName>
                                        </p:attrNameLst>
                                      </p:cBhvr>
                                      <p:to>
                                        <p:strVal val="visible"/>
                                      </p:to>
                                    </p:set>
                                    <p:anim calcmode="lin" valueType="num">
                                      <p:cBhvr>
                                        <p:cTn id="21" dur="500" fill="hold"/>
                                        <p:tgtEl>
                                          <p:spTgt spid="2">
                                            <p:txEl>
                                              <p:pRg st="3" end="3"/>
                                            </p:txEl>
                                          </p:spTgt>
                                        </p:tgtEl>
                                        <p:attrNameLst>
                                          <p:attrName>ppt_w</p:attrName>
                                        </p:attrNameLst>
                                      </p:cBhvr>
                                      <p:tavLst>
                                        <p:tav tm="0">
                                          <p:val>
                                            <p:fltVal val="0"/>
                                          </p:val>
                                        </p:tav>
                                        <p:tav tm="100000">
                                          <p:val>
                                            <p:strVal val="#ppt_w"/>
                                          </p:val>
                                        </p:tav>
                                      </p:tavLst>
                                    </p:anim>
                                    <p:anim calcmode="lin" valueType="num">
                                      <p:cBhvr>
                                        <p:cTn id="22" dur="500" fill="hold"/>
                                        <p:tgtEl>
                                          <p:spTgt spid="2">
                                            <p:txEl>
                                              <p:pRg st="3" end="3"/>
                                            </p:txEl>
                                          </p:spTgt>
                                        </p:tgtEl>
                                        <p:attrNameLst>
                                          <p:attrName>ppt_h</p:attrName>
                                        </p:attrNameLst>
                                      </p:cBhvr>
                                      <p:tavLst>
                                        <p:tav tm="0">
                                          <p:val>
                                            <p:fltVal val="0"/>
                                          </p:val>
                                        </p:tav>
                                        <p:tav tm="100000">
                                          <p:val>
                                            <p:strVal val="#ppt_h"/>
                                          </p:val>
                                        </p:tav>
                                      </p:tavLst>
                                    </p:anim>
                                    <p:animEffect transition="in" filter="fade">
                                      <p:cBhvr>
                                        <p:cTn id="23" dur="500"/>
                                        <p:tgtEl>
                                          <p:spTgt spid="2">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15000"/>
            <a:lum/>
          </a:blip>
          <a:srcRect/>
          <a:stretch>
            <a:fillRect/>
          </a:stretch>
        </a:blipFill>
        <a:effectLst/>
      </p:bgPr>
    </p:bg>
    <p:spTree>
      <p:nvGrpSpPr>
        <p:cNvPr id="1" name="">
          <a:extLst>
            <a:ext uri="{FF2B5EF4-FFF2-40B4-BE49-F238E27FC236}">
              <a16:creationId xmlns:a16="http://schemas.microsoft.com/office/drawing/2014/main" id="{6507198E-8F3B-B5E2-AC03-9687371B68B8}"/>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26DB2A76-1A3D-961F-CD72-15DA407CEE3C}"/>
              </a:ext>
            </a:extLst>
          </p:cNvPr>
          <p:cNvSpPr>
            <a:spLocks noGrp="1"/>
          </p:cNvSpPr>
          <p:nvPr>
            <p:ph type="title"/>
          </p:nvPr>
        </p:nvSpPr>
        <p:spPr>
          <a:xfrm>
            <a:off x="0" y="0"/>
            <a:ext cx="12192000" cy="588394"/>
          </a:xfrm>
        </p:spPr>
        <p:txBody>
          <a:bodyPr>
            <a:noAutofit/>
          </a:bodyPr>
          <a:lstStyle/>
          <a:p>
            <a:pPr algn="ctr"/>
            <a:r>
              <a:rPr lang="en-US" b="1" dirty="0">
                <a:effectLst/>
                <a:latin typeface="+mn-lt"/>
              </a:rPr>
              <a:t>Class Discussion Time</a:t>
            </a:r>
            <a:endParaRPr lang="en-US" dirty="0">
              <a:effectLst/>
              <a:latin typeface="+mn-lt"/>
            </a:endParaRPr>
          </a:p>
        </p:txBody>
      </p:sp>
      <p:sp>
        <p:nvSpPr>
          <p:cNvPr id="2" name="Content Placeholder 1">
            <a:extLst>
              <a:ext uri="{FF2B5EF4-FFF2-40B4-BE49-F238E27FC236}">
                <a16:creationId xmlns:a16="http://schemas.microsoft.com/office/drawing/2014/main" id="{16B41F81-60FB-78C7-D54A-94E734D38A12}"/>
              </a:ext>
            </a:extLst>
          </p:cNvPr>
          <p:cNvSpPr>
            <a:spLocks noGrp="1"/>
          </p:cNvSpPr>
          <p:nvPr>
            <p:ph idx="1"/>
          </p:nvPr>
        </p:nvSpPr>
        <p:spPr>
          <a:xfrm>
            <a:off x="557441" y="738365"/>
            <a:ext cx="11007029" cy="5911817"/>
          </a:xfrm>
        </p:spPr>
        <p:txBody>
          <a:bodyPr>
            <a:normAutofit/>
          </a:bodyPr>
          <a:lstStyle/>
          <a:p>
            <a:r>
              <a:rPr lang="en-US" sz="3600" dirty="0"/>
              <a:t>I listed a number of final takeaways from the Olivet Discourse as a way of knowing the practical applications that come out of this passage.</a:t>
            </a:r>
          </a:p>
          <a:p>
            <a:r>
              <a:rPr lang="en-US" sz="3600" dirty="0"/>
              <a:t>Did any of the takeaways listed (most of which you probably already knew) serve as a needful reminder to you? If so, which one(s) and why?</a:t>
            </a:r>
          </a:p>
          <a:p>
            <a:r>
              <a:rPr lang="en-US" sz="3600" dirty="0"/>
              <a:t>Can you think of any takeaways or practical applications of this passage that I might have overlooked in making this list?</a:t>
            </a:r>
            <a:endParaRPr lang="en-US" sz="3200" dirty="0"/>
          </a:p>
          <a:p>
            <a:endParaRPr lang="en-US" sz="2800" dirty="0"/>
          </a:p>
          <a:p>
            <a:endParaRPr lang="en-US" sz="3200" dirty="0"/>
          </a:p>
        </p:txBody>
      </p:sp>
    </p:spTree>
    <p:extLst>
      <p:ext uri="{BB962C8B-B14F-4D97-AF65-F5344CB8AC3E}">
        <p14:creationId xmlns:p14="http://schemas.microsoft.com/office/powerpoint/2010/main" val="185099120"/>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anim calcmode="lin" valueType="num">
                                      <p:cBhvr>
                                        <p:cTn id="7" dur="500" fill="hold"/>
                                        <p:tgtEl>
                                          <p:spTgt spid="2">
                                            <p:txEl>
                                              <p:pRg st="1" end="1"/>
                                            </p:txEl>
                                          </p:spTgt>
                                        </p:tgtEl>
                                        <p:attrNameLst>
                                          <p:attrName>ppt_w</p:attrName>
                                        </p:attrNameLst>
                                      </p:cBhvr>
                                      <p:tavLst>
                                        <p:tav tm="0">
                                          <p:val>
                                            <p:fltVal val="0"/>
                                          </p:val>
                                        </p:tav>
                                        <p:tav tm="100000">
                                          <p:val>
                                            <p:strVal val="#ppt_w"/>
                                          </p:val>
                                        </p:tav>
                                      </p:tavLst>
                                    </p:anim>
                                    <p:anim calcmode="lin" valueType="num">
                                      <p:cBhvr>
                                        <p:cTn id="8" dur="500" fill="hold"/>
                                        <p:tgtEl>
                                          <p:spTgt spid="2">
                                            <p:txEl>
                                              <p:pRg st="1" end="1"/>
                                            </p:txEl>
                                          </p:spTgt>
                                        </p:tgtEl>
                                        <p:attrNameLst>
                                          <p:attrName>ppt_h</p:attrName>
                                        </p:attrNameLst>
                                      </p:cBhvr>
                                      <p:tavLst>
                                        <p:tav tm="0">
                                          <p:val>
                                            <p:fltVal val="0"/>
                                          </p:val>
                                        </p:tav>
                                        <p:tav tm="100000">
                                          <p:val>
                                            <p:strVal val="#ppt_h"/>
                                          </p:val>
                                        </p:tav>
                                      </p:tavLst>
                                    </p:anim>
                                    <p:animEffect transition="in" filter="fade">
                                      <p:cBhvr>
                                        <p:cTn id="9" dur="500"/>
                                        <p:tgtEl>
                                          <p:spTgt spid="2">
                                            <p:txEl>
                                              <p:pRg st="1" end="1"/>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2">
                                            <p:txEl>
                                              <p:pRg st="2" end="2"/>
                                            </p:txEl>
                                          </p:spTgt>
                                        </p:tgtEl>
                                        <p:attrNameLst>
                                          <p:attrName>style.visibility</p:attrName>
                                        </p:attrNameLst>
                                      </p:cBhvr>
                                      <p:to>
                                        <p:strVal val="visible"/>
                                      </p:to>
                                    </p:set>
                                    <p:anim calcmode="lin" valueType="num">
                                      <p:cBhvr>
                                        <p:cTn id="14" dur="500" fill="hold"/>
                                        <p:tgtEl>
                                          <p:spTgt spid="2">
                                            <p:txEl>
                                              <p:pRg st="2" end="2"/>
                                            </p:txEl>
                                          </p:spTgt>
                                        </p:tgtEl>
                                        <p:attrNameLst>
                                          <p:attrName>ppt_w</p:attrName>
                                        </p:attrNameLst>
                                      </p:cBhvr>
                                      <p:tavLst>
                                        <p:tav tm="0">
                                          <p:val>
                                            <p:fltVal val="0"/>
                                          </p:val>
                                        </p:tav>
                                        <p:tav tm="100000">
                                          <p:val>
                                            <p:strVal val="#ppt_w"/>
                                          </p:val>
                                        </p:tav>
                                      </p:tavLst>
                                    </p:anim>
                                    <p:anim calcmode="lin" valueType="num">
                                      <p:cBhvr>
                                        <p:cTn id="15" dur="500" fill="hold"/>
                                        <p:tgtEl>
                                          <p:spTgt spid="2">
                                            <p:txEl>
                                              <p:pRg st="2" end="2"/>
                                            </p:txEl>
                                          </p:spTgt>
                                        </p:tgtEl>
                                        <p:attrNameLst>
                                          <p:attrName>ppt_h</p:attrName>
                                        </p:attrNameLst>
                                      </p:cBhvr>
                                      <p:tavLst>
                                        <p:tav tm="0">
                                          <p:val>
                                            <p:fltVal val="0"/>
                                          </p:val>
                                        </p:tav>
                                        <p:tav tm="100000">
                                          <p:val>
                                            <p:strVal val="#ppt_h"/>
                                          </p:val>
                                        </p:tav>
                                      </p:tavLst>
                                    </p:anim>
                                    <p:animEffect transition="in" filter="fade">
                                      <p:cBhvr>
                                        <p:cTn id="16" dur="500"/>
                                        <p:tgtEl>
                                          <p:spTgt spid="2">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883D7C"/>
            </a:gs>
            <a:gs pos="71000">
              <a:srgbClr val="2E2344"/>
            </a:gs>
            <a:gs pos="100000">
              <a:srgbClr val="2C0F24"/>
            </a:gs>
          </a:gsLst>
          <a:path path="circle">
            <a:fillToRect l="50000" t="50000" r="50000" b="50000"/>
          </a:path>
          <a:tileRect/>
        </a:gradFill>
        <a:effectLst/>
      </p:bgPr>
    </p:bg>
    <p:spTree>
      <p:nvGrpSpPr>
        <p:cNvPr id="1" name="">
          <a:extLst>
            <a:ext uri="{FF2B5EF4-FFF2-40B4-BE49-F238E27FC236}">
              <a16:creationId xmlns:a16="http://schemas.microsoft.com/office/drawing/2014/main" id="{7EBFE823-AED5-3AA0-37B8-5BDF958703B0}"/>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FC9B36AE-1ED0-707D-0026-4483890A3C8F}"/>
              </a:ext>
            </a:extLst>
          </p:cNvPr>
          <p:cNvSpPr>
            <a:spLocks noGrp="1"/>
          </p:cNvSpPr>
          <p:nvPr>
            <p:ph type="title"/>
          </p:nvPr>
        </p:nvSpPr>
        <p:spPr>
          <a:xfrm>
            <a:off x="0" y="0"/>
            <a:ext cx="12226954" cy="905435"/>
          </a:xfrm>
        </p:spPr>
        <p:txBody>
          <a:bodyPr>
            <a:noAutofit/>
          </a:bodyPr>
          <a:lstStyle/>
          <a:p>
            <a:pPr algn="ctr"/>
            <a:r>
              <a:rPr lang="en-US" dirty="0">
                <a:solidFill>
                  <a:srgbClr val="F5F5F5"/>
                </a:solidFill>
                <a:effectLst>
                  <a:outerShdw blurRad="38100" dist="38100" dir="2700000" algn="tl" rotWithShape="0">
                    <a:prstClr val="black"/>
                  </a:outerShdw>
                </a:effectLst>
                <a:latin typeface="+mn-lt"/>
              </a:rPr>
              <a:t>Signs of Jerusalem’s Fall We Have Looked at So Far</a:t>
            </a:r>
          </a:p>
        </p:txBody>
      </p:sp>
      <p:sp>
        <p:nvSpPr>
          <p:cNvPr id="2" name="Content Placeholder 1">
            <a:extLst>
              <a:ext uri="{FF2B5EF4-FFF2-40B4-BE49-F238E27FC236}">
                <a16:creationId xmlns:a16="http://schemas.microsoft.com/office/drawing/2014/main" id="{B4CF0C53-7DFB-A29D-FCA5-B29E8C1D0640}"/>
              </a:ext>
            </a:extLst>
          </p:cNvPr>
          <p:cNvSpPr>
            <a:spLocks noGrp="1"/>
          </p:cNvSpPr>
          <p:nvPr>
            <p:ph idx="1"/>
          </p:nvPr>
        </p:nvSpPr>
        <p:spPr>
          <a:xfrm>
            <a:off x="305499" y="864066"/>
            <a:ext cx="11821846" cy="5939406"/>
          </a:xfrm>
        </p:spPr>
        <p:txBody>
          <a:bodyPr>
            <a:normAutofit fontScale="77500" lnSpcReduction="20000"/>
          </a:bodyPr>
          <a:lstStyle/>
          <a:p>
            <a:r>
              <a:rPr lang="en-US" sz="3700" dirty="0">
                <a:solidFill>
                  <a:srgbClr val="FFC000"/>
                </a:solidFill>
                <a:effectLst>
                  <a:outerShdw blurRad="38100" dist="38100" dir="2700000" algn="tl" rotWithShape="0">
                    <a:prstClr val="black"/>
                  </a:outerShdw>
                </a:effectLst>
              </a:rPr>
              <a:t>The Beginning of Birth Pains (24:4-8)</a:t>
            </a:r>
            <a:r>
              <a:rPr lang="en-US" sz="3700" dirty="0">
                <a:solidFill>
                  <a:srgbClr val="99FFFF"/>
                </a:solidFill>
                <a:effectLst>
                  <a:outerShdw blurRad="38100" dist="38100" dir="2700000" algn="tl" rotWithShape="0">
                    <a:prstClr val="black"/>
                  </a:outerShdw>
                </a:effectLst>
              </a:rPr>
              <a:t> </a:t>
            </a:r>
            <a:r>
              <a:rPr lang="en-US" sz="3700" dirty="0">
                <a:solidFill>
                  <a:srgbClr val="F5F5F5"/>
                </a:solidFill>
                <a:effectLst>
                  <a:outerShdw blurRad="38100" dist="38100" dir="2700000" algn="tl" rotWithShape="0">
                    <a:prstClr val="black"/>
                  </a:outerShdw>
                </a:effectLst>
              </a:rPr>
              <a:t>– Jesus warned of false messiahs, wars, famines, and earthquakes—the “</a:t>
            </a:r>
            <a:r>
              <a:rPr lang="en-US" sz="3700" i="1" dirty="0">
                <a:solidFill>
                  <a:srgbClr val="99FFFF"/>
                </a:solidFill>
                <a:effectLst>
                  <a:outerShdw blurRad="38100" dist="38100" dir="2700000" algn="tl" rotWithShape="0">
                    <a:prstClr val="black"/>
                  </a:outerShdw>
                </a:effectLst>
                <a:latin typeface="Cambria" panose="02040503050406030204" pitchFamily="18" charset="0"/>
                <a:ea typeface="Cambria" panose="02040503050406030204" pitchFamily="18" charset="0"/>
              </a:rPr>
              <a:t>beginning of birth pains</a:t>
            </a:r>
            <a:r>
              <a:rPr lang="en-US" sz="3700" dirty="0">
                <a:solidFill>
                  <a:srgbClr val="F5F5F5"/>
                </a:solidFill>
                <a:effectLst>
                  <a:outerShdw blurRad="38100" dist="38100" dir="2700000" algn="tl" rotWithShape="0">
                    <a:prstClr val="black"/>
                  </a:outerShdw>
                </a:effectLst>
              </a:rPr>
              <a:t>” signaling that God's judgment on Jerusalem was approaching.</a:t>
            </a:r>
          </a:p>
          <a:p>
            <a:r>
              <a:rPr lang="en-US" sz="3700" dirty="0">
                <a:solidFill>
                  <a:srgbClr val="FFC000"/>
                </a:solidFill>
                <a:effectLst>
                  <a:outerShdw blurRad="38100" dist="38100" dir="2700000" algn="tl" rotWithShape="0">
                    <a:prstClr val="black"/>
                  </a:outerShdw>
                </a:effectLst>
              </a:rPr>
              <a:t>Persecution Predicted (24:9-13)</a:t>
            </a:r>
            <a:r>
              <a:rPr lang="en-US" sz="3700" dirty="0">
                <a:solidFill>
                  <a:srgbClr val="99FFFF"/>
                </a:solidFill>
                <a:effectLst>
                  <a:outerShdw blurRad="38100" dist="38100" dir="2700000" algn="tl" rotWithShape="0">
                    <a:prstClr val="black"/>
                  </a:outerShdw>
                </a:effectLst>
              </a:rPr>
              <a:t> </a:t>
            </a:r>
            <a:r>
              <a:rPr lang="en-US" sz="3700" dirty="0">
                <a:solidFill>
                  <a:srgbClr val="F5F5F5"/>
                </a:solidFill>
                <a:effectLst>
                  <a:outerShdw blurRad="38100" dist="38100" dir="2700000" algn="tl" rotWithShape="0">
                    <a:prstClr val="black"/>
                  </a:outerShdw>
                </a:effectLst>
              </a:rPr>
              <a:t>– Jesus also predicted there would be persecution, apostasy, false prophets, and increasing lawlessness, and he called on His followers to </a:t>
            </a:r>
            <a:r>
              <a:rPr lang="en-US" sz="3700" b="1" i="1" dirty="0">
                <a:solidFill>
                  <a:srgbClr val="F5F5F5"/>
                </a:solidFill>
                <a:effectLst>
                  <a:outerShdw blurRad="38100" dist="38100" dir="2700000" algn="tl" rotWithShape="0">
                    <a:prstClr val="black"/>
                  </a:outerShdw>
                </a:effectLst>
              </a:rPr>
              <a:t>remain faithful </a:t>
            </a:r>
            <a:r>
              <a:rPr lang="en-US" sz="3700" dirty="0">
                <a:solidFill>
                  <a:srgbClr val="F5F5F5"/>
                </a:solidFill>
                <a:effectLst>
                  <a:outerShdw blurRad="38100" dist="38100" dir="2700000" algn="tl" rotWithShape="0">
                    <a:prstClr val="black"/>
                  </a:outerShdw>
                </a:effectLst>
              </a:rPr>
              <a:t>through the coming crisis.</a:t>
            </a:r>
          </a:p>
          <a:p>
            <a:r>
              <a:rPr lang="en-US" sz="3700" dirty="0">
                <a:solidFill>
                  <a:srgbClr val="FFC000"/>
                </a:solidFill>
                <a:effectLst>
                  <a:outerShdw blurRad="38100" dist="38100" dir="2700000" algn="tl" rotWithShape="0">
                    <a:prstClr val="black"/>
                  </a:outerShdw>
                </a:effectLst>
              </a:rPr>
              <a:t>Gospel Proclaimed 24:14</a:t>
            </a:r>
            <a:r>
              <a:rPr lang="en-US" sz="3700" dirty="0">
                <a:solidFill>
                  <a:srgbClr val="99FFFF"/>
                </a:solidFill>
                <a:effectLst>
                  <a:outerShdw blurRad="38100" dist="38100" dir="2700000" algn="tl" rotWithShape="0">
                    <a:prstClr val="black"/>
                  </a:outerShdw>
                </a:effectLst>
              </a:rPr>
              <a:t> </a:t>
            </a:r>
            <a:r>
              <a:rPr lang="en-US" sz="3700" dirty="0">
                <a:solidFill>
                  <a:srgbClr val="F5F5F5"/>
                </a:solidFill>
                <a:effectLst>
                  <a:outerShdw blurRad="38100" dist="38100" dir="2700000" algn="tl" rotWithShape="0">
                    <a:prstClr val="black"/>
                  </a:outerShdw>
                </a:effectLst>
              </a:rPr>
              <a:t>– Jesus also predicted that in the period before Jerusalem fell, the gospel would be proclaimed throughout the Roman world, as a testimony to “</a:t>
            </a:r>
            <a:r>
              <a:rPr lang="en-US" sz="3700" i="1" dirty="0">
                <a:solidFill>
                  <a:srgbClr val="99FFFF"/>
                </a:solidFill>
                <a:effectLst>
                  <a:outerShdw blurRad="38100" dist="38100" dir="2700000" algn="tl" rotWithShape="0">
                    <a:prstClr val="black"/>
                  </a:outerShdw>
                </a:effectLst>
                <a:latin typeface="Cambria" panose="02040503050406030204" pitchFamily="18" charset="0"/>
                <a:ea typeface="Cambria" panose="02040503050406030204" pitchFamily="18" charset="0"/>
              </a:rPr>
              <a:t>all nations</a:t>
            </a:r>
            <a:r>
              <a:rPr lang="en-US" sz="3700" dirty="0">
                <a:solidFill>
                  <a:srgbClr val="F5F5F5"/>
                </a:solidFill>
                <a:effectLst>
                  <a:outerShdw blurRad="38100" dist="38100" dir="2700000" algn="tl" rotWithShape="0">
                    <a:prstClr val="black"/>
                  </a:outerShdw>
                </a:effectLst>
              </a:rPr>
              <a:t>”.</a:t>
            </a:r>
          </a:p>
          <a:p>
            <a:r>
              <a:rPr lang="en-US" sz="3800" dirty="0">
                <a:solidFill>
                  <a:srgbClr val="FFC000"/>
                </a:solidFill>
                <a:effectLst>
                  <a:outerShdw blurRad="38100" dist="38100" dir="2700000" algn="tl" rotWithShape="0">
                    <a:prstClr val="black"/>
                  </a:outerShdw>
                </a:effectLst>
              </a:rPr>
              <a:t>Abomination of Desolation (24:15–20) </a:t>
            </a:r>
            <a:r>
              <a:rPr lang="en-US" sz="3700" dirty="0">
                <a:solidFill>
                  <a:srgbClr val="F5F5F5"/>
                </a:solidFill>
                <a:effectLst>
                  <a:outerShdw blurRad="38100" dist="38100" dir="2700000" algn="tl" rotWithShape="0">
                    <a:prstClr val="black"/>
                  </a:outerShdw>
                </a:effectLst>
                <a:ea typeface="+mj-ea"/>
                <a:cs typeface="+mj-cs"/>
              </a:rPr>
              <a:t>– </a:t>
            </a:r>
          </a:p>
          <a:p>
            <a:pPr lvl="1"/>
            <a:r>
              <a:rPr lang="en-US" sz="3300" dirty="0">
                <a:solidFill>
                  <a:srgbClr val="F5F5F5"/>
                </a:solidFill>
                <a:effectLst>
                  <a:outerShdw blurRad="38100" dist="38100" dir="2700000" algn="tl" rotWithShape="0">
                    <a:prstClr val="black"/>
                  </a:outerShdw>
                </a:effectLst>
                <a:ea typeface="+mj-ea"/>
                <a:cs typeface="+mj-cs"/>
              </a:rPr>
              <a:t>Jesus' warning about the “</a:t>
            </a:r>
            <a:r>
              <a:rPr lang="en-US" sz="3300" i="1" dirty="0">
                <a:solidFill>
                  <a:srgbClr val="99FFFF"/>
                </a:solidFill>
                <a:effectLst>
                  <a:outerShdw blurRad="38100" dist="38100" dir="2700000" algn="tl" rotWithShape="0">
                    <a:prstClr val="black"/>
                  </a:outerShdw>
                </a:effectLst>
                <a:latin typeface="Cambria" panose="02040503050406030204" pitchFamily="18" charset="0"/>
                <a:ea typeface="Cambria" panose="02040503050406030204" pitchFamily="18" charset="0"/>
              </a:rPr>
              <a:t>abomination of desolation</a:t>
            </a:r>
            <a:r>
              <a:rPr lang="en-US" sz="3300" dirty="0">
                <a:solidFill>
                  <a:srgbClr val="F5F5F5"/>
                </a:solidFill>
                <a:effectLst>
                  <a:outerShdw blurRad="38100" dist="38100" dir="2700000" algn="tl" rotWithShape="0">
                    <a:prstClr val="black"/>
                  </a:outerShdw>
                </a:effectLst>
                <a:ea typeface="+mj-ea"/>
                <a:cs typeface="+mj-cs"/>
              </a:rPr>
              <a:t>” draws on the prophecies of Daniel, where earlier events under Antiochus Epiphanes foreshadowed the greater judgment that came upon Jerusalem in A.D. 70. </a:t>
            </a:r>
          </a:p>
          <a:p>
            <a:pPr lvl="1"/>
            <a:r>
              <a:rPr lang="en-US" sz="3300" dirty="0">
                <a:solidFill>
                  <a:srgbClr val="F5F5F5"/>
                </a:solidFill>
                <a:effectLst>
                  <a:outerShdw blurRad="38100" dist="38100" dir="2700000" algn="tl" rotWithShape="0">
                    <a:prstClr val="black"/>
                  </a:outerShdw>
                </a:effectLst>
                <a:ea typeface="+mj-ea"/>
                <a:cs typeface="+mj-cs"/>
              </a:rPr>
              <a:t>When we compare Matthew with Luke 21:20 we see that the “</a:t>
            </a:r>
            <a:r>
              <a:rPr lang="en-US" sz="3300" i="1" dirty="0">
                <a:solidFill>
                  <a:srgbClr val="99FFFF"/>
                </a:solidFill>
                <a:effectLst>
                  <a:outerShdw blurRad="38100" dist="38100" dir="2700000" algn="tl" rotWithShape="0">
                    <a:prstClr val="black"/>
                  </a:outerShdw>
                </a:effectLst>
                <a:latin typeface="Cambria" panose="02040503050406030204" pitchFamily="18" charset="0"/>
                <a:ea typeface="Cambria" panose="02040503050406030204" pitchFamily="18" charset="0"/>
              </a:rPr>
              <a:t>abomination of desolation</a:t>
            </a:r>
            <a:r>
              <a:rPr lang="en-US" sz="3300" dirty="0">
                <a:solidFill>
                  <a:srgbClr val="F5F5F5"/>
                </a:solidFill>
                <a:effectLst>
                  <a:outerShdw blurRad="38100" dist="38100" dir="2700000" algn="tl" rotWithShape="0">
                    <a:prstClr val="black"/>
                  </a:outerShdw>
                </a:effectLst>
                <a:ea typeface="+mj-ea"/>
                <a:cs typeface="+mj-cs"/>
              </a:rPr>
              <a:t>” refers to Jerusalem being surrounded by Roman armies, prompting Christians to flee immediately—a warning that, according to Eusebius, they obeyed by escaping to Pella.</a:t>
            </a:r>
          </a:p>
        </p:txBody>
      </p:sp>
    </p:spTree>
    <p:extLst>
      <p:ext uri="{BB962C8B-B14F-4D97-AF65-F5344CB8AC3E}">
        <p14:creationId xmlns:p14="http://schemas.microsoft.com/office/powerpoint/2010/main" val="1045159868"/>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p:cTn id="7" dur="500" fill="hold"/>
                                        <p:tgtEl>
                                          <p:spTgt spid="2">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2">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2">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2">
                                            <p:txEl>
                                              <p:pRg st="1" end="1"/>
                                            </p:txEl>
                                          </p:spTgt>
                                        </p:tgtEl>
                                        <p:attrNameLst>
                                          <p:attrName>style.visibility</p:attrName>
                                        </p:attrNameLst>
                                      </p:cBhvr>
                                      <p:to>
                                        <p:strVal val="visible"/>
                                      </p:to>
                                    </p:set>
                                    <p:anim calcmode="lin" valueType="num">
                                      <p:cBhvr>
                                        <p:cTn id="14" dur="500" fill="hold"/>
                                        <p:tgtEl>
                                          <p:spTgt spid="2">
                                            <p:txEl>
                                              <p:pRg st="1" end="1"/>
                                            </p:txEl>
                                          </p:spTgt>
                                        </p:tgtEl>
                                        <p:attrNameLst>
                                          <p:attrName>ppt_w</p:attrName>
                                        </p:attrNameLst>
                                      </p:cBhvr>
                                      <p:tavLst>
                                        <p:tav tm="0">
                                          <p:val>
                                            <p:fltVal val="0"/>
                                          </p:val>
                                        </p:tav>
                                        <p:tav tm="100000">
                                          <p:val>
                                            <p:strVal val="#ppt_w"/>
                                          </p:val>
                                        </p:tav>
                                      </p:tavLst>
                                    </p:anim>
                                    <p:anim calcmode="lin" valueType="num">
                                      <p:cBhvr>
                                        <p:cTn id="15" dur="500" fill="hold"/>
                                        <p:tgtEl>
                                          <p:spTgt spid="2">
                                            <p:txEl>
                                              <p:pRg st="1" end="1"/>
                                            </p:txEl>
                                          </p:spTgt>
                                        </p:tgtEl>
                                        <p:attrNameLst>
                                          <p:attrName>ppt_h</p:attrName>
                                        </p:attrNameLst>
                                      </p:cBhvr>
                                      <p:tavLst>
                                        <p:tav tm="0">
                                          <p:val>
                                            <p:fltVal val="0"/>
                                          </p:val>
                                        </p:tav>
                                        <p:tav tm="100000">
                                          <p:val>
                                            <p:strVal val="#ppt_h"/>
                                          </p:val>
                                        </p:tav>
                                      </p:tavLst>
                                    </p:anim>
                                    <p:animEffect transition="in" filter="fade">
                                      <p:cBhvr>
                                        <p:cTn id="16" dur="500"/>
                                        <p:tgtEl>
                                          <p:spTgt spid="2">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2">
                                            <p:txEl>
                                              <p:pRg st="2" end="2"/>
                                            </p:txEl>
                                          </p:spTgt>
                                        </p:tgtEl>
                                        <p:attrNameLst>
                                          <p:attrName>style.visibility</p:attrName>
                                        </p:attrNameLst>
                                      </p:cBhvr>
                                      <p:to>
                                        <p:strVal val="visible"/>
                                      </p:to>
                                    </p:set>
                                    <p:anim calcmode="lin" valueType="num">
                                      <p:cBhvr>
                                        <p:cTn id="21" dur="500" fill="hold"/>
                                        <p:tgtEl>
                                          <p:spTgt spid="2">
                                            <p:txEl>
                                              <p:pRg st="2" end="2"/>
                                            </p:txEl>
                                          </p:spTgt>
                                        </p:tgtEl>
                                        <p:attrNameLst>
                                          <p:attrName>ppt_w</p:attrName>
                                        </p:attrNameLst>
                                      </p:cBhvr>
                                      <p:tavLst>
                                        <p:tav tm="0">
                                          <p:val>
                                            <p:fltVal val="0"/>
                                          </p:val>
                                        </p:tav>
                                        <p:tav tm="100000">
                                          <p:val>
                                            <p:strVal val="#ppt_w"/>
                                          </p:val>
                                        </p:tav>
                                      </p:tavLst>
                                    </p:anim>
                                    <p:anim calcmode="lin" valueType="num">
                                      <p:cBhvr>
                                        <p:cTn id="22" dur="500" fill="hold"/>
                                        <p:tgtEl>
                                          <p:spTgt spid="2">
                                            <p:txEl>
                                              <p:pRg st="2" end="2"/>
                                            </p:txEl>
                                          </p:spTgt>
                                        </p:tgtEl>
                                        <p:attrNameLst>
                                          <p:attrName>ppt_h</p:attrName>
                                        </p:attrNameLst>
                                      </p:cBhvr>
                                      <p:tavLst>
                                        <p:tav tm="0">
                                          <p:val>
                                            <p:fltVal val="0"/>
                                          </p:val>
                                        </p:tav>
                                        <p:tav tm="100000">
                                          <p:val>
                                            <p:strVal val="#ppt_h"/>
                                          </p:val>
                                        </p:tav>
                                      </p:tavLst>
                                    </p:anim>
                                    <p:animEffect transition="in" filter="fade">
                                      <p:cBhvr>
                                        <p:cTn id="23" dur="500"/>
                                        <p:tgtEl>
                                          <p:spTgt spid="2">
                                            <p:txEl>
                                              <p:pRg st="2" end="2"/>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nodeType="clickEffect">
                                  <p:stCondLst>
                                    <p:cond delay="0"/>
                                  </p:stCondLst>
                                  <p:childTnLst>
                                    <p:set>
                                      <p:cBhvr>
                                        <p:cTn id="27" dur="1" fill="hold">
                                          <p:stCondLst>
                                            <p:cond delay="0"/>
                                          </p:stCondLst>
                                        </p:cTn>
                                        <p:tgtEl>
                                          <p:spTgt spid="2">
                                            <p:txEl>
                                              <p:pRg st="3" end="3"/>
                                            </p:txEl>
                                          </p:spTgt>
                                        </p:tgtEl>
                                        <p:attrNameLst>
                                          <p:attrName>style.visibility</p:attrName>
                                        </p:attrNameLst>
                                      </p:cBhvr>
                                      <p:to>
                                        <p:strVal val="visible"/>
                                      </p:to>
                                    </p:set>
                                    <p:anim calcmode="lin" valueType="num">
                                      <p:cBhvr>
                                        <p:cTn id="28" dur="500" fill="hold"/>
                                        <p:tgtEl>
                                          <p:spTgt spid="2">
                                            <p:txEl>
                                              <p:pRg st="3" end="3"/>
                                            </p:txEl>
                                          </p:spTgt>
                                        </p:tgtEl>
                                        <p:attrNameLst>
                                          <p:attrName>ppt_w</p:attrName>
                                        </p:attrNameLst>
                                      </p:cBhvr>
                                      <p:tavLst>
                                        <p:tav tm="0">
                                          <p:val>
                                            <p:fltVal val="0"/>
                                          </p:val>
                                        </p:tav>
                                        <p:tav tm="100000">
                                          <p:val>
                                            <p:strVal val="#ppt_w"/>
                                          </p:val>
                                        </p:tav>
                                      </p:tavLst>
                                    </p:anim>
                                    <p:anim calcmode="lin" valueType="num">
                                      <p:cBhvr>
                                        <p:cTn id="29" dur="500" fill="hold"/>
                                        <p:tgtEl>
                                          <p:spTgt spid="2">
                                            <p:txEl>
                                              <p:pRg st="3" end="3"/>
                                            </p:txEl>
                                          </p:spTgt>
                                        </p:tgtEl>
                                        <p:attrNameLst>
                                          <p:attrName>ppt_h</p:attrName>
                                        </p:attrNameLst>
                                      </p:cBhvr>
                                      <p:tavLst>
                                        <p:tav tm="0">
                                          <p:val>
                                            <p:fltVal val="0"/>
                                          </p:val>
                                        </p:tav>
                                        <p:tav tm="100000">
                                          <p:val>
                                            <p:strVal val="#ppt_h"/>
                                          </p:val>
                                        </p:tav>
                                      </p:tavLst>
                                    </p:anim>
                                    <p:animEffect transition="in" filter="fade">
                                      <p:cBhvr>
                                        <p:cTn id="30" dur="500"/>
                                        <p:tgtEl>
                                          <p:spTgt spid="2">
                                            <p:txEl>
                                              <p:pRg st="3" end="3"/>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53" presetClass="entr" presetSubtype="16" fill="hold" nodeType="clickEffect">
                                  <p:stCondLst>
                                    <p:cond delay="0"/>
                                  </p:stCondLst>
                                  <p:childTnLst>
                                    <p:set>
                                      <p:cBhvr>
                                        <p:cTn id="34" dur="1" fill="hold">
                                          <p:stCondLst>
                                            <p:cond delay="0"/>
                                          </p:stCondLst>
                                        </p:cTn>
                                        <p:tgtEl>
                                          <p:spTgt spid="2">
                                            <p:txEl>
                                              <p:pRg st="4" end="4"/>
                                            </p:txEl>
                                          </p:spTgt>
                                        </p:tgtEl>
                                        <p:attrNameLst>
                                          <p:attrName>style.visibility</p:attrName>
                                        </p:attrNameLst>
                                      </p:cBhvr>
                                      <p:to>
                                        <p:strVal val="visible"/>
                                      </p:to>
                                    </p:set>
                                    <p:anim calcmode="lin" valueType="num">
                                      <p:cBhvr>
                                        <p:cTn id="35" dur="500" fill="hold"/>
                                        <p:tgtEl>
                                          <p:spTgt spid="2">
                                            <p:txEl>
                                              <p:pRg st="4" end="4"/>
                                            </p:txEl>
                                          </p:spTgt>
                                        </p:tgtEl>
                                        <p:attrNameLst>
                                          <p:attrName>ppt_w</p:attrName>
                                        </p:attrNameLst>
                                      </p:cBhvr>
                                      <p:tavLst>
                                        <p:tav tm="0">
                                          <p:val>
                                            <p:fltVal val="0"/>
                                          </p:val>
                                        </p:tav>
                                        <p:tav tm="100000">
                                          <p:val>
                                            <p:strVal val="#ppt_w"/>
                                          </p:val>
                                        </p:tav>
                                      </p:tavLst>
                                    </p:anim>
                                    <p:anim calcmode="lin" valueType="num">
                                      <p:cBhvr>
                                        <p:cTn id="36" dur="500" fill="hold"/>
                                        <p:tgtEl>
                                          <p:spTgt spid="2">
                                            <p:txEl>
                                              <p:pRg st="4" end="4"/>
                                            </p:txEl>
                                          </p:spTgt>
                                        </p:tgtEl>
                                        <p:attrNameLst>
                                          <p:attrName>ppt_h</p:attrName>
                                        </p:attrNameLst>
                                      </p:cBhvr>
                                      <p:tavLst>
                                        <p:tav tm="0">
                                          <p:val>
                                            <p:fltVal val="0"/>
                                          </p:val>
                                        </p:tav>
                                        <p:tav tm="100000">
                                          <p:val>
                                            <p:strVal val="#ppt_h"/>
                                          </p:val>
                                        </p:tav>
                                      </p:tavLst>
                                    </p:anim>
                                    <p:animEffect transition="in" filter="fade">
                                      <p:cBhvr>
                                        <p:cTn id="37" dur="500"/>
                                        <p:tgtEl>
                                          <p:spTgt spid="2">
                                            <p:txEl>
                                              <p:pRg st="4" end="4"/>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53" presetClass="entr" presetSubtype="16" fill="hold" nodeType="clickEffect">
                                  <p:stCondLst>
                                    <p:cond delay="0"/>
                                  </p:stCondLst>
                                  <p:childTnLst>
                                    <p:set>
                                      <p:cBhvr>
                                        <p:cTn id="41" dur="1" fill="hold">
                                          <p:stCondLst>
                                            <p:cond delay="0"/>
                                          </p:stCondLst>
                                        </p:cTn>
                                        <p:tgtEl>
                                          <p:spTgt spid="2">
                                            <p:txEl>
                                              <p:pRg st="5" end="5"/>
                                            </p:txEl>
                                          </p:spTgt>
                                        </p:tgtEl>
                                        <p:attrNameLst>
                                          <p:attrName>style.visibility</p:attrName>
                                        </p:attrNameLst>
                                      </p:cBhvr>
                                      <p:to>
                                        <p:strVal val="visible"/>
                                      </p:to>
                                    </p:set>
                                    <p:anim calcmode="lin" valueType="num">
                                      <p:cBhvr>
                                        <p:cTn id="42" dur="500" fill="hold"/>
                                        <p:tgtEl>
                                          <p:spTgt spid="2">
                                            <p:txEl>
                                              <p:pRg st="5" end="5"/>
                                            </p:txEl>
                                          </p:spTgt>
                                        </p:tgtEl>
                                        <p:attrNameLst>
                                          <p:attrName>ppt_w</p:attrName>
                                        </p:attrNameLst>
                                      </p:cBhvr>
                                      <p:tavLst>
                                        <p:tav tm="0">
                                          <p:val>
                                            <p:fltVal val="0"/>
                                          </p:val>
                                        </p:tav>
                                        <p:tav tm="100000">
                                          <p:val>
                                            <p:strVal val="#ppt_w"/>
                                          </p:val>
                                        </p:tav>
                                      </p:tavLst>
                                    </p:anim>
                                    <p:anim calcmode="lin" valueType="num">
                                      <p:cBhvr>
                                        <p:cTn id="43" dur="500" fill="hold"/>
                                        <p:tgtEl>
                                          <p:spTgt spid="2">
                                            <p:txEl>
                                              <p:pRg st="5" end="5"/>
                                            </p:txEl>
                                          </p:spTgt>
                                        </p:tgtEl>
                                        <p:attrNameLst>
                                          <p:attrName>ppt_h</p:attrName>
                                        </p:attrNameLst>
                                      </p:cBhvr>
                                      <p:tavLst>
                                        <p:tav tm="0">
                                          <p:val>
                                            <p:fltVal val="0"/>
                                          </p:val>
                                        </p:tav>
                                        <p:tav tm="100000">
                                          <p:val>
                                            <p:strVal val="#ppt_h"/>
                                          </p:val>
                                        </p:tav>
                                      </p:tavLst>
                                    </p:anim>
                                    <p:animEffect transition="in" filter="fade">
                                      <p:cBhvr>
                                        <p:cTn id="44" dur="500"/>
                                        <p:tgtEl>
                                          <p:spTgt spid="2">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883D7C"/>
            </a:gs>
            <a:gs pos="71000">
              <a:srgbClr val="2E2344"/>
            </a:gs>
            <a:gs pos="100000">
              <a:srgbClr val="2C0F24"/>
            </a:gs>
          </a:gsLst>
          <a:path path="circle">
            <a:fillToRect l="50000" t="50000" r="50000" b="50000"/>
          </a:path>
          <a:tileRect/>
        </a:gradFill>
        <a:effectLst/>
      </p:bgPr>
    </p:bg>
    <p:spTree>
      <p:nvGrpSpPr>
        <p:cNvPr id="1" name="">
          <a:extLst>
            <a:ext uri="{FF2B5EF4-FFF2-40B4-BE49-F238E27FC236}">
              <a16:creationId xmlns:a16="http://schemas.microsoft.com/office/drawing/2014/main" id="{DC68AAB1-FBD9-3CF3-8D70-A94970180EEF}"/>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5828468A-06F2-0736-B32C-AF9FEDCEF30D}"/>
              </a:ext>
            </a:extLst>
          </p:cNvPr>
          <p:cNvSpPr>
            <a:spLocks noGrp="1"/>
          </p:cNvSpPr>
          <p:nvPr>
            <p:ph type="title"/>
          </p:nvPr>
        </p:nvSpPr>
        <p:spPr>
          <a:xfrm>
            <a:off x="0" y="0"/>
            <a:ext cx="12226954" cy="905435"/>
          </a:xfrm>
        </p:spPr>
        <p:txBody>
          <a:bodyPr>
            <a:noAutofit/>
          </a:bodyPr>
          <a:lstStyle/>
          <a:p>
            <a:pPr algn="ctr"/>
            <a:r>
              <a:rPr lang="en-US" dirty="0">
                <a:solidFill>
                  <a:srgbClr val="F5F5F5"/>
                </a:solidFill>
                <a:effectLst>
                  <a:outerShdw blurRad="38100" dist="38100" dir="2700000" algn="tl" rotWithShape="0">
                    <a:prstClr val="black"/>
                  </a:outerShdw>
                </a:effectLst>
                <a:latin typeface="+mn-lt"/>
              </a:rPr>
              <a:t>Signs of Jerusalem’s Fall We Have Looked at So Far</a:t>
            </a:r>
          </a:p>
        </p:txBody>
      </p:sp>
      <p:sp>
        <p:nvSpPr>
          <p:cNvPr id="2" name="Content Placeholder 1">
            <a:extLst>
              <a:ext uri="{FF2B5EF4-FFF2-40B4-BE49-F238E27FC236}">
                <a16:creationId xmlns:a16="http://schemas.microsoft.com/office/drawing/2014/main" id="{82A18DA8-F749-BC08-B08D-D01BA413341E}"/>
              </a:ext>
            </a:extLst>
          </p:cNvPr>
          <p:cNvSpPr>
            <a:spLocks noGrp="1"/>
          </p:cNvSpPr>
          <p:nvPr>
            <p:ph idx="1"/>
          </p:nvPr>
        </p:nvSpPr>
        <p:spPr>
          <a:xfrm>
            <a:off x="230778" y="788127"/>
            <a:ext cx="11608525" cy="6139542"/>
          </a:xfrm>
        </p:spPr>
        <p:txBody>
          <a:bodyPr>
            <a:normAutofit fontScale="85000" lnSpcReduction="20000"/>
          </a:bodyPr>
          <a:lstStyle/>
          <a:p>
            <a:r>
              <a:rPr lang="en-US" sz="3800" dirty="0">
                <a:solidFill>
                  <a:srgbClr val="FFC000"/>
                </a:solidFill>
                <a:effectLst>
                  <a:outerShdw blurRad="38100" dist="38100" dir="2700000" algn="tl" rotWithShape="0">
                    <a:prstClr val="black"/>
                  </a:outerShdw>
                </a:effectLst>
              </a:rPr>
              <a:t>The Great Tribulation (24:21–22) </a:t>
            </a:r>
            <a:r>
              <a:rPr lang="en-US" sz="3700" dirty="0">
                <a:solidFill>
                  <a:srgbClr val="F5F5F5"/>
                </a:solidFill>
                <a:effectLst>
                  <a:outerShdw blurRad="38100" dist="38100" dir="2700000" algn="tl" rotWithShape="0">
                    <a:prstClr val="black"/>
                  </a:outerShdw>
                </a:effectLst>
                <a:ea typeface="+mj-ea"/>
                <a:cs typeface="+mj-cs"/>
              </a:rPr>
              <a:t>– </a:t>
            </a:r>
          </a:p>
          <a:p>
            <a:pPr lvl="1"/>
            <a:r>
              <a:rPr lang="en-US" sz="3300" dirty="0">
                <a:solidFill>
                  <a:srgbClr val="F5F5F5"/>
                </a:solidFill>
                <a:effectLst>
                  <a:outerShdw blurRad="38100" dist="38100" dir="2700000" algn="tl" rotWithShape="0">
                    <a:prstClr val="black"/>
                  </a:outerShdw>
                </a:effectLst>
                <a:ea typeface="+mj-ea"/>
                <a:cs typeface="+mj-cs"/>
              </a:rPr>
              <a:t>The “</a:t>
            </a:r>
            <a:r>
              <a:rPr lang="en-US" sz="3300" i="1" dirty="0">
                <a:solidFill>
                  <a:srgbClr val="99FFFF"/>
                </a:solidFill>
                <a:effectLst>
                  <a:outerShdw blurRad="38100" dist="38100" dir="2700000" algn="tl" rotWithShape="0">
                    <a:prstClr val="black"/>
                  </a:outerShdw>
                </a:effectLst>
                <a:latin typeface="Cambria" panose="02040503050406030204" pitchFamily="18" charset="0"/>
                <a:ea typeface="Cambria" panose="02040503050406030204" pitchFamily="18" charset="0"/>
                <a:cs typeface="+mj-cs"/>
              </a:rPr>
              <a:t>great tribulation</a:t>
            </a:r>
            <a:r>
              <a:rPr lang="en-US" sz="3300" dirty="0">
                <a:solidFill>
                  <a:srgbClr val="F5F5F5"/>
                </a:solidFill>
                <a:effectLst>
                  <a:outerShdw blurRad="38100" dist="38100" dir="2700000" algn="tl" rotWithShape="0">
                    <a:prstClr val="black"/>
                  </a:outerShdw>
                </a:effectLst>
                <a:ea typeface="+mj-ea"/>
                <a:cs typeface="+mj-cs"/>
              </a:rPr>
              <a:t>” does </a:t>
            </a:r>
            <a:r>
              <a:rPr lang="en-US" sz="3300" b="1" i="1" dirty="0">
                <a:solidFill>
                  <a:srgbClr val="F5F5F5"/>
                </a:solidFill>
                <a:effectLst>
                  <a:outerShdw blurRad="38100" dist="38100" dir="2700000" algn="tl" rotWithShape="0">
                    <a:prstClr val="black"/>
                  </a:outerShdw>
                </a:effectLst>
                <a:ea typeface="+mj-ea"/>
                <a:cs typeface="+mj-cs"/>
              </a:rPr>
              <a:t>not</a:t>
            </a:r>
            <a:r>
              <a:rPr lang="en-US" sz="3300" dirty="0">
                <a:solidFill>
                  <a:srgbClr val="F5F5F5"/>
                </a:solidFill>
                <a:effectLst>
                  <a:outerShdw blurRad="38100" dist="38100" dir="2700000" algn="tl" rotWithShape="0">
                    <a:prstClr val="black"/>
                  </a:outerShdw>
                </a:effectLst>
                <a:ea typeface="+mj-ea"/>
                <a:cs typeface="+mj-cs"/>
              </a:rPr>
              <a:t> refer to a future worldwide catastrophe just prior to Christ’s return, but to the </a:t>
            </a:r>
            <a:r>
              <a:rPr lang="en-US" sz="3300" b="1" i="1" dirty="0">
                <a:solidFill>
                  <a:srgbClr val="F5F5F5"/>
                </a:solidFill>
                <a:effectLst>
                  <a:outerShdw blurRad="38100" dist="38100" dir="2700000" algn="tl" rotWithShape="0">
                    <a:prstClr val="black"/>
                  </a:outerShdw>
                </a:effectLst>
                <a:ea typeface="+mj-ea"/>
                <a:cs typeface="+mj-cs"/>
              </a:rPr>
              <a:t>horrific destruction </a:t>
            </a:r>
            <a:r>
              <a:rPr lang="en-US" sz="3300" dirty="0">
                <a:solidFill>
                  <a:srgbClr val="F5F5F5"/>
                </a:solidFill>
                <a:effectLst>
                  <a:outerShdw blurRad="38100" dist="38100" dir="2700000" algn="tl" rotWithShape="0">
                    <a:prstClr val="black"/>
                  </a:outerShdw>
                </a:effectLst>
                <a:ea typeface="+mj-ea"/>
                <a:cs typeface="+mj-cs"/>
              </a:rPr>
              <a:t>that occurred in Jerusalem in A.D. 70. </a:t>
            </a:r>
          </a:p>
          <a:p>
            <a:pPr lvl="1"/>
            <a:r>
              <a:rPr lang="en-US" sz="3300" dirty="0">
                <a:solidFill>
                  <a:srgbClr val="F5F5F5"/>
                </a:solidFill>
                <a:effectLst>
                  <a:outerShdw blurRad="38100" dist="38100" dir="2700000" algn="tl" rotWithShape="0">
                    <a:prstClr val="black"/>
                  </a:outerShdw>
                </a:effectLst>
                <a:ea typeface="+mj-ea"/>
                <a:cs typeface="+mj-cs"/>
              </a:rPr>
              <a:t>This interpretation fits well with the local Judean setting described in this section and meets the requirement of Jesus' timing statement that it will take place in “</a:t>
            </a:r>
            <a:r>
              <a:rPr lang="en-US" sz="3400" i="1" dirty="0">
                <a:solidFill>
                  <a:srgbClr val="99FFFF"/>
                </a:solidFill>
                <a:effectLst>
                  <a:outerShdw blurRad="38100" dist="38100" dir="2700000" algn="tl" rotWithShape="0">
                    <a:prstClr val="black"/>
                  </a:outerShdw>
                </a:effectLst>
                <a:latin typeface="Cambria" panose="02040503050406030204" pitchFamily="18" charset="0"/>
                <a:ea typeface="Cambria" panose="02040503050406030204" pitchFamily="18" charset="0"/>
                <a:cs typeface="+mj-cs"/>
              </a:rPr>
              <a:t>this generation</a:t>
            </a:r>
            <a:r>
              <a:rPr lang="en-US" sz="3300" dirty="0">
                <a:solidFill>
                  <a:srgbClr val="F5F5F5"/>
                </a:solidFill>
                <a:effectLst>
                  <a:outerShdw blurRad="38100" dist="38100" dir="2700000" algn="tl" rotWithShape="0">
                    <a:prstClr val="black"/>
                  </a:outerShdw>
                </a:effectLst>
                <a:ea typeface="+mj-ea"/>
                <a:cs typeface="+mj-cs"/>
              </a:rPr>
              <a:t>”. </a:t>
            </a:r>
          </a:p>
          <a:p>
            <a:pPr lvl="1"/>
            <a:r>
              <a:rPr lang="en-US" sz="3300" dirty="0">
                <a:solidFill>
                  <a:srgbClr val="F5F5F5"/>
                </a:solidFill>
                <a:effectLst>
                  <a:outerShdw blurRad="38100" dist="38100" dir="2700000" algn="tl" rotWithShape="0">
                    <a:prstClr val="black"/>
                  </a:outerShdw>
                </a:effectLst>
                <a:ea typeface="+mj-ea"/>
                <a:cs typeface="+mj-cs"/>
              </a:rPr>
              <a:t>The “</a:t>
            </a:r>
            <a:r>
              <a:rPr lang="en-US" sz="3200" i="1" dirty="0">
                <a:solidFill>
                  <a:srgbClr val="99FFFF"/>
                </a:solidFill>
                <a:effectLst>
                  <a:outerShdw blurRad="38100" dist="38100" dir="2700000" algn="tl" rotWithShape="0">
                    <a:prstClr val="black"/>
                  </a:outerShdw>
                </a:effectLst>
                <a:latin typeface="Cambria" panose="02040503050406030204" pitchFamily="18" charset="0"/>
                <a:ea typeface="Cambria" panose="02040503050406030204" pitchFamily="18" charset="0"/>
                <a:cs typeface="+mj-cs"/>
              </a:rPr>
              <a:t>days… cut short</a:t>
            </a:r>
            <a:r>
              <a:rPr lang="en-US" sz="3300" dirty="0">
                <a:solidFill>
                  <a:srgbClr val="F5F5F5"/>
                </a:solidFill>
                <a:effectLst>
                  <a:outerShdw blurRad="38100" dist="38100" dir="2700000" algn="tl" rotWithShape="0">
                    <a:prstClr val="black"/>
                  </a:outerShdw>
                </a:effectLst>
                <a:ea typeface="+mj-ea"/>
                <a:cs typeface="+mj-cs"/>
              </a:rPr>
              <a:t>” referred to in this section probably refers to God's providential preservation of His people during the Roman siege.</a:t>
            </a:r>
          </a:p>
          <a:p>
            <a:r>
              <a:rPr lang="en-US" sz="3800" dirty="0">
                <a:solidFill>
                  <a:srgbClr val="FFC000"/>
                </a:solidFill>
                <a:effectLst>
                  <a:outerShdw blurRad="38100" dist="38100" dir="2700000" algn="tl" rotWithShape="0">
                    <a:prstClr val="black"/>
                  </a:outerShdw>
                </a:effectLst>
              </a:rPr>
              <a:t>False Christs and False Prophets (24:23–28)</a:t>
            </a:r>
            <a:r>
              <a:rPr lang="en-US" sz="3700" dirty="0">
                <a:solidFill>
                  <a:srgbClr val="F5F5F5"/>
                </a:solidFill>
                <a:effectLst>
                  <a:outerShdw blurRad="38100" dist="38100" dir="2700000" algn="tl" rotWithShape="0">
                    <a:prstClr val="black"/>
                  </a:outerShdw>
                </a:effectLst>
                <a:ea typeface="+mj-ea"/>
                <a:cs typeface="+mj-cs"/>
              </a:rPr>
              <a:t> – </a:t>
            </a:r>
          </a:p>
          <a:p>
            <a:pPr lvl="1"/>
            <a:r>
              <a:rPr lang="en-US" sz="3300" dirty="0">
                <a:solidFill>
                  <a:srgbClr val="F5F5F5"/>
                </a:solidFill>
                <a:effectLst>
                  <a:outerShdw blurRad="38100" dist="38100" dir="2700000" algn="tl" rotWithShape="0">
                    <a:prstClr val="black"/>
                  </a:outerShdw>
                </a:effectLst>
                <a:ea typeface="+mj-ea"/>
                <a:cs typeface="+mj-cs"/>
              </a:rPr>
              <a:t>Jesus gives a </a:t>
            </a:r>
            <a:r>
              <a:rPr lang="en-US" sz="3300" b="1" i="1" dirty="0">
                <a:solidFill>
                  <a:srgbClr val="F5F5F5"/>
                </a:solidFill>
                <a:effectLst>
                  <a:outerShdw blurRad="38100" dist="38100" dir="2700000" algn="tl" rotWithShape="0">
                    <a:prstClr val="black"/>
                  </a:outerShdw>
                </a:effectLst>
                <a:ea typeface="+mj-ea"/>
                <a:cs typeface="+mj-cs"/>
              </a:rPr>
              <a:t>second</a:t>
            </a:r>
            <a:r>
              <a:rPr lang="en-US" sz="3300" dirty="0">
                <a:solidFill>
                  <a:srgbClr val="F5F5F5"/>
                </a:solidFill>
                <a:effectLst>
                  <a:outerShdw blurRad="38100" dist="38100" dir="2700000" algn="tl" rotWithShape="0">
                    <a:prstClr val="black"/>
                  </a:outerShdw>
                </a:effectLst>
                <a:ea typeface="+mj-ea"/>
                <a:cs typeface="+mj-cs"/>
              </a:rPr>
              <a:t> warning that the crisis surrounding Jerusalem would produce false messiahs and deceptive prophets offering false hope of deliverance. </a:t>
            </a:r>
          </a:p>
          <a:p>
            <a:pPr lvl="1"/>
            <a:r>
              <a:rPr lang="en-US" sz="3300" dirty="0">
                <a:solidFill>
                  <a:srgbClr val="F5F5F5"/>
                </a:solidFill>
                <a:effectLst>
                  <a:outerShdw blurRad="38100" dist="38100" dir="2700000" algn="tl" rotWithShape="0">
                    <a:prstClr val="black"/>
                  </a:outerShdw>
                </a:effectLst>
                <a:ea typeface="+mj-ea"/>
                <a:cs typeface="+mj-cs"/>
              </a:rPr>
              <a:t>Jesus’ “</a:t>
            </a:r>
            <a:r>
              <a:rPr lang="en-US" sz="3200" i="1" dirty="0">
                <a:solidFill>
                  <a:srgbClr val="99FFFF"/>
                </a:solidFill>
                <a:effectLst>
                  <a:outerShdw blurRad="38100" dist="38100" dir="2700000" algn="tl" rotWithShape="0">
                    <a:prstClr val="black"/>
                  </a:outerShdw>
                </a:effectLst>
                <a:latin typeface="Cambria" panose="02040503050406030204" pitchFamily="18" charset="0"/>
                <a:ea typeface="Cambria" panose="02040503050406030204" pitchFamily="18" charset="0"/>
                <a:cs typeface="+mj-cs"/>
              </a:rPr>
              <a:t>coming</a:t>
            </a:r>
            <a:r>
              <a:rPr lang="en-US" sz="3300" dirty="0">
                <a:solidFill>
                  <a:srgbClr val="F5F5F5"/>
                </a:solidFill>
                <a:effectLst>
                  <a:outerShdw blurRad="38100" dist="38100" dir="2700000" algn="tl" rotWithShape="0">
                    <a:prstClr val="black"/>
                  </a:outerShdw>
                </a:effectLst>
                <a:ea typeface="+mj-ea"/>
                <a:cs typeface="+mj-cs"/>
              </a:rPr>
              <a:t>”, like “</a:t>
            </a:r>
            <a:r>
              <a:rPr lang="en-US" sz="3200" i="1" dirty="0">
                <a:solidFill>
                  <a:srgbClr val="99FFFF"/>
                </a:solidFill>
                <a:effectLst>
                  <a:outerShdw blurRad="38100" dist="38100" dir="2700000" algn="tl" rotWithShape="0">
                    <a:prstClr val="black"/>
                  </a:outerShdw>
                </a:effectLst>
                <a:latin typeface="Cambria" panose="02040503050406030204" pitchFamily="18" charset="0"/>
                <a:ea typeface="Cambria" panose="02040503050406030204" pitchFamily="18" charset="0"/>
                <a:cs typeface="+mj-cs"/>
              </a:rPr>
              <a:t>lightning</a:t>
            </a:r>
            <a:r>
              <a:rPr lang="en-US" sz="3300" dirty="0">
                <a:solidFill>
                  <a:srgbClr val="F5F5F5"/>
                </a:solidFill>
                <a:effectLst>
                  <a:outerShdw blurRad="38100" dist="38100" dir="2700000" algn="tl" rotWithShape="0">
                    <a:prstClr val="black"/>
                  </a:outerShdw>
                </a:effectLst>
                <a:ea typeface="+mj-ea"/>
                <a:cs typeface="+mj-cs"/>
              </a:rPr>
              <a:t>”, would be visible to all as the Roman armies come from the “</a:t>
            </a:r>
            <a:r>
              <a:rPr lang="en-US" sz="3200" i="1" dirty="0">
                <a:solidFill>
                  <a:srgbClr val="99FFFF"/>
                </a:solidFill>
                <a:effectLst>
                  <a:outerShdw blurRad="38100" dist="38100" dir="2700000" algn="tl" rotWithShape="0">
                    <a:prstClr val="black"/>
                  </a:outerShdw>
                </a:effectLst>
                <a:latin typeface="Cambria" panose="02040503050406030204" pitchFamily="18" charset="0"/>
                <a:ea typeface="Cambria" panose="02040503050406030204" pitchFamily="18" charset="0"/>
                <a:cs typeface="+mj-cs"/>
              </a:rPr>
              <a:t>east</a:t>
            </a:r>
            <a:r>
              <a:rPr lang="en-US" sz="3300" dirty="0">
                <a:solidFill>
                  <a:srgbClr val="F5F5F5"/>
                </a:solidFill>
                <a:effectLst>
                  <a:outerShdw blurRad="38100" dist="38100" dir="2700000" algn="tl" rotWithShape="0">
                    <a:prstClr val="black"/>
                  </a:outerShdw>
                </a:effectLst>
                <a:ea typeface="+mj-ea"/>
                <a:cs typeface="+mj-cs"/>
              </a:rPr>
              <a:t>” to surround the city. </a:t>
            </a:r>
          </a:p>
          <a:p>
            <a:pPr lvl="1"/>
            <a:r>
              <a:rPr lang="en-US" sz="3300" dirty="0">
                <a:solidFill>
                  <a:srgbClr val="F5F5F5"/>
                </a:solidFill>
                <a:effectLst>
                  <a:outerShdw blurRad="38100" dist="38100" dir="2700000" algn="tl" rotWithShape="0">
                    <a:prstClr val="black"/>
                  </a:outerShdw>
                </a:effectLst>
                <a:ea typeface="+mj-ea"/>
                <a:cs typeface="+mj-cs"/>
              </a:rPr>
              <a:t>The proverb about “</a:t>
            </a:r>
            <a:r>
              <a:rPr lang="en-US" sz="3200" i="1" dirty="0">
                <a:solidFill>
                  <a:srgbClr val="99FFFF"/>
                </a:solidFill>
                <a:effectLst>
                  <a:outerShdw blurRad="38100" dist="38100" dir="2700000" algn="tl" rotWithShape="0">
                    <a:prstClr val="black"/>
                  </a:outerShdw>
                </a:effectLst>
                <a:latin typeface="Cambria" panose="02040503050406030204" pitchFamily="18" charset="0"/>
                <a:ea typeface="Cambria" panose="02040503050406030204" pitchFamily="18" charset="0"/>
                <a:cs typeface="+mj-cs"/>
              </a:rPr>
              <a:t>vultures</a:t>
            </a:r>
            <a:r>
              <a:rPr lang="en-US" sz="3300" dirty="0">
                <a:solidFill>
                  <a:srgbClr val="F5F5F5"/>
                </a:solidFill>
                <a:effectLst>
                  <a:outerShdw blurRad="38100" dist="38100" dir="2700000" algn="tl" rotWithShape="0">
                    <a:prstClr val="black"/>
                  </a:outerShdw>
                </a:effectLst>
                <a:ea typeface="+mj-ea"/>
                <a:cs typeface="+mj-cs"/>
              </a:rPr>
              <a:t>” gathering around “</a:t>
            </a:r>
            <a:r>
              <a:rPr lang="en-US" sz="3200" i="1" dirty="0">
                <a:solidFill>
                  <a:srgbClr val="99FFFF"/>
                </a:solidFill>
                <a:effectLst>
                  <a:outerShdw blurRad="38100" dist="38100" dir="2700000" algn="tl" rotWithShape="0">
                    <a:prstClr val="black"/>
                  </a:outerShdw>
                </a:effectLst>
                <a:latin typeface="Cambria" panose="02040503050406030204" pitchFamily="18" charset="0"/>
                <a:ea typeface="Cambria" panose="02040503050406030204" pitchFamily="18" charset="0"/>
                <a:cs typeface="+mj-cs"/>
              </a:rPr>
              <a:t>the corpse</a:t>
            </a:r>
            <a:r>
              <a:rPr lang="en-US" sz="3300" dirty="0">
                <a:solidFill>
                  <a:srgbClr val="F5F5F5"/>
                </a:solidFill>
                <a:effectLst>
                  <a:outerShdw blurRad="38100" dist="38100" dir="2700000" algn="tl" rotWithShape="0">
                    <a:prstClr val="black"/>
                  </a:outerShdw>
                </a:effectLst>
                <a:ea typeface="+mj-ea"/>
                <a:cs typeface="+mj-cs"/>
              </a:rPr>
              <a:t>” is a metaphorical description of God's covenant judgment falling on apostate Israel.</a:t>
            </a:r>
          </a:p>
        </p:txBody>
      </p:sp>
    </p:spTree>
    <p:extLst>
      <p:ext uri="{BB962C8B-B14F-4D97-AF65-F5344CB8AC3E}">
        <p14:creationId xmlns:p14="http://schemas.microsoft.com/office/powerpoint/2010/main" val="1895059278"/>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anim calcmode="lin" valueType="num">
                                      <p:cBhvr>
                                        <p:cTn id="7" dur="500" fill="hold"/>
                                        <p:tgtEl>
                                          <p:spTgt spid="2">
                                            <p:txEl>
                                              <p:pRg st="1" end="1"/>
                                            </p:txEl>
                                          </p:spTgt>
                                        </p:tgtEl>
                                        <p:attrNameLst>
                                          <p:attrName>ppt_w</p:attrName>
                                        </p:attrNameLst>
                                      </p:cBhvr>
                                      <p:tavLst>
                                        <p:tav tm="0">
                                          <p:val>
                                            <p:fltVal val="0"/>
                                          </p:val>
                                        </p:tav>
                                        <p:tav tm="100000">
                                          <p:val>
                                            <p:strVal val="#ppt_w"/>
                                          </p:val>
                                        </p:tav>
                                      </p:tavLst>
                                    </p:anim>
                                    <p:anim calcmode="lin" valueType="num">
                                      <p:cBhvr>
                                        <p:cTn id="8" dur="500" fill="hold"/>
                                        <p:tgtEl>
                                          <p:spTgt spid="2">
                                            <p:txEl>
                                              <p:pRg st="1" end="1"/>
                                            </p:txEl>
                                          </p:spTgt>
                                        </p:tgtEl>
                                        <p:attrNameLst>
                                          <p:attrName>ppt_h</p:attrName>
                                        </p:attrNameLst>
                                      </p:cBhvr>
                                      <p:tavLst>
                                        <p:tav tm="0">
                                          <p:val>
                                            <p:fltVal val="0"/>
                                          </p:val>
                                        </p:tav>
                                        <p:tav tm="100000">
                                          <p:val>
                                            <p:strVal val="#ppt_h"/>
                                          </p:val>
                                        </p:tav>
                                      </p:tavLst>
                                    </p:anim>
                                    <p:animEffect transition="in" filter="fade">
                                      <p:cBhvr>
                                        <p:cTn id="9" dur="500"/>
                                        <p:tgtEl>
                                          <p:spTgt spid="2">
                                            <p:txEl>
                                              <p:pRg st="1" end="1"/>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2">
                                            <p:txEl>
                                              <p:pRg st="2" end="2"/>
                                            </p:txEl>
                                          </p:spTgt>
                                        </p:tgtEl>
                                        <p:attrNameLst>
                                          <p:attrName>style.visibility</p:attrName>
                                        </p:attrNameLst>
                                      </p:cBhvr>
                                      <p:to>
                                        <p:strVal val="visible"/>
                                      </p:to>
                                    </p:set>
                                    <p:anim calcmode="lin" valueType="num">
                                      <p:cBhvr>
                                        <p:cTn id="14" dur="500" fill="hold"/>
                                        <p:tgtEl>
                                          <p:spTgt spid="2">
                                            <p:txEl>
                                              <p:pRg st="2" end="2"/>
                                            </p:txEl>
                                          </p:spTgt>
                                        </p:tgtEl>
                                        <p:attrNameLst>
                                          <p:attrName>ppt_w</p:attrName>
                                        </p:attrNameLst>
                                      </p:cBhvr>
                                      <p:tavLst>
                                        <p:tav tm="0">
                                          <p:val>
                                            <p:fltVal val="0"/>
                                          </p:val>
                                        </p:tav>
                                        <p:tav tm="100000">
                                          <p:val>
                                            <p:strVal val="#ppt_w"/>
                                          </p:val>
                                        </p:tav>
                                      </p:tavLst>
                                    </p:anim>
                                    <p:anim calcmode="lin" valueType="num">
                                      <p:cBhvr>
                                        <p:cTn id="15" dur="500" fill="hold"/>
                                        <p:tgtEl>
                                          <p:spTgt spid="2">
                                            <p:txEl>
                                              <p:pRg st="2" end="2"/>
                                            </p:txEl>
                                          </p:spTgt>
                                        </p:tgtEl>
                                        <p:attrNameLst>
                                          <p:attrName>ppt_h</p:attrName>
                                        </p:attrNameLst>
                                      </p:cBhvr>
                                      <p:tavLst>
                                        <p:tav tm="0">
                                          <p:val>
                                            <p:fltVal val="0"/>
                                          </p:val>
                                        </p:tav>
                                        <p:tav tm="100000">
                                          <p:val>
                                            <p:strVal val="#ppt_h"/>
                                          </p:val>
                                        </p:tav>
                                      </p:tavLst>
                                    </p:anim>
                                    <p:animEffect transition="in" filter="fade">
                                      <p:cBhvr>
                                        <p:cTn id="16" dur="500"/>
                                        <p:tgtEl>
                                          <p:spTgt spid="2">
                                            <p:txEl>
                                              <p:pRg st="2" end="2"/>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2">
                                            <p:txEl>
                                              <p:pRg st="3" end="3"/>
                                            </p:txEl>
                                          </p:spTgt>
                                        </p:tgtEl>
                                        <p:attrNameLst>
                                          <p:attrName>style.visibility</p:attrName>
                                        </p:attrNameLst>
                                      </p:cBhvr>
                                      <p:to>
                                        <p:strVal val="visible"/>
                                      </p:to>
                                    </p:set>
                                    <p:anim calcmode="lin" valueType="num">
                                      <p:cBhvr>
                                        <p:cTn id="21" dur="500" fill="hold"/>
                                        <p:tgtEl>
                                          <p:spTgt spid="2">
                                            <p:txEl>
                                              <p:pRg st="3" end="3"/>
                                            </p:txEl>
                                          </p:spTgt>
                                        </p:tgtEl>
                                        <p:attrNameLst>
                                          <p:attrName>ppt_w</p:attrName>
                                        </p:attrNameLst>
                                      </p:cBhvr>
                                      <p:tavLst>
                                        <p:tav tm="0">
                                          <p:val>
                                            <p:fltVal val="0"/>
                                          </p:val>
                                        </p:tav>
                                        <p:tav tm="100000">
                                          <p:val>
                                            <p:strVal val="#ppt_w"/>
                                          </p:val>
                                        </p:tav>
                                      </p:tavLst>
                                    </p:anim>
                                    <p:anim calcmode="lin" valueType="num">
                                      <p:cBhvr>
                                        <p:cTn id="22" dur="500" fill="hold"/>
                                        <p:tgtEl>
                                          <p:spTgt spid="2">
                                            <p:txEl>
                                              <p:pRg st="3" end="3"/>
                                            </p:txEl>
                                          </p:spTgt>
                                        </p:tgtEl>
                                        <p:attrNameLst>
                                          <p:attrName>ppt_h</p:attrName>
                                        </p:attrNameLst>
                                      </p:cBhvr>
                                      <p:tavLst>
                                        <p:tav tm="0">
                                          <p:val>
                                            <p:fltVal val="0"/>
                                          </p:val>
                                        </p:tav>
                                        <p:tav tm="100000">
                                          <p:val>
                                            <p:strVal val="#ppt_h"/>
                                          </p:val>
                                        </p:tav>
                                      </p:tavLst>
                                    </p:anim>
                                    <p:animEffect transition="in" filter="fade">
                                      <p:cBhvr>
                                        <p:cTn id="23" dur="500"/>
                                        <p:tgtEl>
                                          <p:spTgt spid="2">
                                            <p:txEl>
                                              <p:pRg st="3" end="3"/>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nodeType="clickEffect">
                                  <p:stCondLst>
                                    <p:cond delay="0"/>
                                  </p:stCondLst>
                                  <p:childTnLst>
                                    <p:set>
                                      <p:cBhvr>
                                        <p:cTn id="27" dur="1" fill="hold">
                                          <p:stCondLst>
                                            <p:cond delay="0"/>
                                          </p:stCondLst>
                                        </p:cTn>
                                        <p:tgtEl>
                                          <p:spTgt spid="2">
                                            <p:txEl>
                                              <p:pRg st="4" end="4"/>
                                            </p:txEl>
                                          </p:spTgt>
                                        </p:tgtEl>
                                        <p:attrNameLst>
                                          <p:attrName>style.visibility</p:attrName>
                                        </p:attrNameLst>
                                      </p:cBhvr>
                                      <p:to>
                                        <p:strVal val="visible"/>
                                      </p:to>
                                    </p:set>
                                    <p:anim calcmode="lin" valueType="num">
                                      <p:cBhvr>
                                        <p:cTn id="28" dur="500" fill="hold"/>
                                        <p:tgtEl>
                                          <p:spTgt spid="2">
                                            <p:txEl>
                                              <p:pRg st="4" end="4"/>
                                            </p:txEl>
                                          </p:spTgt>
                                        </p:tgtEl>
                                        <p:attrNameLst>
                                          <p:attrName>ppt_w</p:attrName>
                                        </p:attrNameLst>
                                      </p:cBhvr>
                                      <p:tavLst>
                                        <p:tav tm="0">
                                          <p:val>
                                            <p:fltVal val="0"/>
                                          </p:val>
                                        </p:tav>
                                        <p:tav tm="100000">
                                          <p:val>
                                            <p:strVal val="#ppt_w"/>
                                          </p:val>
                                        </p:tav>
                                      </p:tavLst>
                                    </p:anim>
                                    <p:anim calcmode="lin" valueType="num">
                                      <p:cBhvr>
                                        <p:cTn id="29" dur="500" fill="hold"/>
                                        <p:tgtEl>
                                          <p:spTgt spid="2">
                                            <p:txEl>
                                              <p:pRg st="4" end="4"/>
                                            </p:txEl>
                                          </p:spTgt>
                                        </p:tgtEl>
                                        <p:attrNameLst>
                                          <p:attrName>ppt_h</p:attrName>
                                        </p:attrNameLst>
                                      </p:cBhvr>
                                      <p:tavLst>
                                        <p:tav tm="0">
                                          <p:val>
                                            <p:fltVal val="0"/>
                                          </p:val>
                                        </p:tav>
                                        <p:tav tm="100000">
                                          <p:val>
                                            <p:strVal val="#ppt_h"/>
                                          </p:val>
                                        </p:tav>
                                      </p:tavLst>
                                    </p:anim>
                                    <p:animEffect transition="in" filter="fade">
                                      <p:cBhvr>
                                        <p:cTn id="30" dur="500"/>
                                        <p:tgtEl>
                                          <p:spTgt spid="2">
                                            <p:txEl>
                                              <p:pRg st="4" end="4"/>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53" presetClass="entr" presetSubtype="16" fill="hold" nodeType="clickEffect">
                                  <p:stCondLst>
                                    <p:cond delay="0"/>
                                  </p:stCondLst>
                                  <p:childTnLst>
                                    <p:set>
                                      <p:cBhvr>
                                        <p:cTn id="34" dur="1" fill="hold">
                                          <p:stCondLst>
                                            <p:cond delay="0"/>
                                          </p:stCondLst>
                                        </p:cTn>
                                        <p:tgtEl>
                                          <p:spTgt spid="2">
                                            <p:txEl>
                                              <p:pRg st="5" end="5"/>
                                            </p:txEl>
                                          </p:spTgt>
                                        </p:tgtEl>
                                        <p:attrNameLst>
                                          <p:attrName>style.visibility</p:attrName>
                                        </p:attrNameLst>
                                      </p:cBhvr>
                                      <p:to>
                                        <p:strVal val="visible"/>
                                      </p:to>
                                    </p:set>
                                    <p:anim calcmode="lin" valueType="num">
                                      <p:cBhvr>
                                        <p:cTn id="35" dur="500" fill="hold"/>
                                        <p:tgtEl>
                                          <p:spTgt spid="2">
                                            <p:txEl>
                                              <p:pRg st="5" end="5"/>
                                            </p:txEl>
                                          </p:spTgt>
                                        </p:tgtEl>
                                        <p:attrNameLst>
                                          <p:attrName>ppt_w</p:attrName>
                                        </p:attrNameLst>
                                      </p:cBhvr>
                                      <p:tavLst>
                                        <p:tav tm="0">
                                          <p:val>
                                            <p:fltVal val="0"/>
                                          </p:val>
                                        </p:tav>
                                        <p:tav tm="100000">
                                          <p:val>
                                            <p:strVal val="#ppt_w"/>
                                          </p:val>
                                        </p:tav>
                                      </p:tavLst>
                                    </p:anim>
                                    <p:anim calcmode="lin" valueType="num">
                                      <p:cBhvr>
                                        <p:cTn id="36" dur="500" fill="hold"/>
                                        <p:tgtEl>
                                          <p:spTgt spid="2">
                                            <p:txEl>
                                              <p:pRg st="5" end="5"/>
                                            </p:txEl>
                                          </p:spTgt>
                                        </p:tgtEl>
                                        <p:attrNameLst>
                                          <p:attrName>ppt_h</p:attrName>
                                        </p:attrNameLst>
                                      </p:cBhvr>
                                      <p:tavLst>
                                        <p:tav tm="0">
                                          <p:val>
                                            <p:fltVal val="0"/>
                                          </p:val>
                                        </p:tav>
                                        <p:tav tm="100000">
                                          <p:val>
                                            <p:strVal val="#ppt_h"/>
                                          </p:val>
                                        </p:tav>
                                      </p:tavLst>
                                    </p:anim>
                                    <p:animEffect transition="in" filter="fade">
                                      <p:cBhvr>
                                        <p:cTn id="37" dur="500"/>
                                        <p:tgtEl>
                                          <p:spTgt spid="2">
                                            <p:txEl>
                                              <p:pRg st="5" end="5"/>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53" presetClass="entr" presetSubtype="16" fill="hold" nodeType="clickEffect">
                                  <p:stCondLst>
                                    <p:cond delay="0"/>
                                  </p:stCondLst>
                                  <p:childTnLst>
                                    <p:set>
                                      <p:cBhvr>
                                        <p:cTn id="41" dur="1" fill="hold">
                                          <p:stCondLst>
                                            <p:cond delay="0"/>
                                          </p:stCondLst>
                                        </p:cTn>
                                        <p:tgtEl>
                                          <p:spTgt spid="2">
                                            <p:txEl>
                                              <p:pRg st="6" end="6"/>
                                            </p:txEl>
                                          </p:spTgt>
                                        </p:tgtEl>
                                        <p:attrNameLst>
                                          <p:attrName>style.visibility</p:attrName>
                                        </p:attrNameLst>
                                      </p:cBhvr>
                                      <p:to>
                                        <p:strVal val="visible"/>
                                      </p:to>
                                    </p:set>
                                    <p:anim calcmode="lin" valueType="num">
                                      <p:cBhvr>
                                        <p:cTn id="42" dur="500" fill="hold"/>
                                        <p:tgtEl>
                                          <p:spTgt spid="2">
                                            <p:txEl>
                                              <p:pRg st="6" end="6"/>
                                            </p:txEl>
                                          </p:spTgt>
                                        </p:tgtEl>
                                        <p:attrNameLst>
                                          <p:attrName>ppt_w</p:attrName>
                                        </p:attrNameLst>
                                      </p:cBhvr>
                                      <p:tavLst>
                                        <p:tav tm="0">
                                          <p:val>
                                            <p:fltVal val="0"/>
                                          </p:val>
                                        </p:tav>
                                        <p:tav tm="100000">
                                          <p:val>
                                            <p:strVal val="#ppt_w"/>
                                          </p:val>
                                        </p:tav>
                                      </p:tavLst>
                                    </p:anim>
                                    <p:anim calcmode="lin" valueType="num">
                                      <p:cBhvr>
                                        <p:cTn id="43" dur="500" fill="hold"/>
                                        <p:tgtEl>
                                          <p:spTgt spid="2">
                                            <p:txEl>
                                              <p:pRg st="6" end="6"/>
                                            </p:txEl>
                                          </p:spTgt>
                                        </p:tgtEl>
                                        <p:attrNameLst>
                                          <p:attrName>ppt_h</p:attrName>
                                        </p:attrNameLst>
                                      </p:cBhvr>
                                      <p:tavLst>
                                        <p:tav tm="0">
                                          <p:val>
                                            <p:fltVal val="0"/>
                                          </p:val>
                                        </p:tav>
                                        <p:tav tm="100000">
                                          <p:val>
                                            <p:strVal val="#ppt_h"/>
                                          </p:val>
                                        </p:tav>
                                      </p:tavLst>
                                    </p:anim>
                                    <p:animEffect transition="in" filter="fade">
                                      <p:cBhvr>
                                        <p:cTn id="44" dur="500"/>
                                        <p:tgtEl>
                                          <p:spTgt spid="2">
                                            <p:txEl>
                                              <p:pRg st="6" end="6"/>
                                            </p:txEl>
                                          </p:spTgt>
                                        </p:tgtEl>
                                      </p:cBhvr>
                                    </p:animEffect>
                                  </p:childTnLst>
                                </p:cTn>
                              </p:par>
                            </p:childTnLst>
                          </p:cTn>
                        </p:par>
                      </p:childTnLst>
                    </p:cTn>
                  </p:par>
                  <p:par>
                    <p:cTn id="45" fill="hold">
                      <p:stCondLst>
                        <p:cond delay="indefinite"/>
                      </p:stCondLst>
                      <p:childTnLst>
                        <p:par>
                          <p:cTn id="46" fill="hold">
                            <p:stCondLst>
                              <p:cond delay="0"/>
                            </p:stCondLst>
                            <p:childTnLst>
                              <p:par>
                                <p:cTn id="47" presetID="53" presetClass="entr" presetSubtype="16" fill="hold" nodeType="clickEffect">
                                  <p:stCondLst>
                                    <p:cond delay="0"/>
                                  </p:stCondLst>
                                  <p:childTnLst>
                                    <p:set>
                                      <p:cBhvr>
                                        <p:cTn id="48" dur="1" fill="hold">
                                          <p:stCondLst>
                                            <p:cond delay="0"/>
                                          </p:stCondLst>
                                        </p:cTn>
                                        <p:tgtEl>
                                          <p:spTgt spid="2">
                                            <p:txEl>
                                              <p:pRg st="7" end="7"/>
                                            </p:txEl>
                                          </p:spTgt>
                                        </p:tgtEl>
                                        <p:attrNameLst>
                                          <p:attrName>style.visibility</p:attrName>
                                        </p:attrNameLst>
                                      </p:cBhvr>
                                      <p:to>
                                        <p:strVal val="visible"/>
                                      </p:to>
                                    </p:set>
                                    <p:anim calcmode="lin" valueType="num">
                                      <p:cBhvr>
                                        <p:cTn id="49" dur="500" fill="hold"/>
                                        <p:tgtEl>
                                          <p:spTgt spid="2">
                                            <p:txEl>
                                              <p:pRg st="7" end="7"/>
                                            </p:txEl>
                                          </p:spTgt>
                                        </p:tgtEl>
                                        <p:attrNameLst>
                                          <p:attrName>ppt_w</p:attrName>
                                        </p:attrNameLst>
                                      </p:cBhvr>
                                      <p:tavLst>
                                        <p:tav tm="0">
                                          <p:val>
                                            <p:fltVal val="0"/>
                                          </p:val>
                                        </p:tav>
                                        <p:tav tm="100000">
                                          <p:val>
                                            <p:strVal val="#ppt_w"/>
                                          </p:val>
                                        </p:tav>
                                      </p:tavLst>
                                    </p:anim>
                                    <p:anim calcmode="lin" valueType="num">
                                      <p:cBhvr>
                                        <p:cTn id="50" dur="500" fill="hold"/>
                                        <p:tgtEl>
                                          <p:spTgt spid="2">
                                            <p:txEl>
                                              <p:pRg st="7" end="7"/>
                                            </p:txEl>
                                          </p:spTgt>
                                        </p:tgtEl>
                                        <p:attrNameLst>
                                          <p:attrName>ppt_h</p:attrName>
                                        </p:attrNameLst>
                                      </p:cBhvr>
                                      <p:tavLst>
                                        <p:tav tm="0">
                                          <p:val>
                                            <p:fltVal val="0"/>
                                          </p:val>
                                        </p:tav>
                                        <p:tav tm="100000">
                                          <p:val>
                                            <p:strVal val="#ppt_h"/>
                                          </p:val>
                                        </p:tav>
                                      </p:tavLst>
                                    </p:anim>
                                    <p:animEffect transition="in" filter="fade">
                                      <p:cBhvr>
                                        <p:cTn id="51" dur="500"/>
                                        <p:tgtEl>
                                          <p:spTgt spid="2">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883D7C"/>
            </a:gs>
            <a:gs pos="71000">
              <a:srgbClr val="2E2344"/>
            </a:gs>
            <a:gs pos="100000">
              <a:srgbClr val="2C0F24"/>
            </a:gs>
          </a:gsLst>
          <a:path path="circle">
            <a:fillToRect l="50000" t="50000" r="50000" b="50000"/>
          </a:path>
          <a:tileRect/>
        </a:gradFill>
        <a:effectLst/>
      </p:bgPr>
    </p:bg>
    <p:spTree>
      <p:nvGrpSpPr>
        <p:cNvPr id="1" name="">
          <a:extLst>
            <a:ext uri="{FF2B5EF4-FFF2-40B4-BE49-F238E27FC236}">
              <a16:creationId xmlns:a16="http://schemas.microsoft.com/office/drawing/2014/main" id="{7F631E88-4BFB-7FE5-1E3C-0035C440AD0B}"/>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9EF71247-A2A4-2D13-5031-8A886FB856E9}"/>
              </a:ext>
            </a:extLst>
          </p:cNvPr>
          <p:cNvSpPr>
            <a:spLocks noGrp="1"/>
          </p:cNvSpPr>
          <p:nvPr>
            <p:ph type="title"/>
          </p:nvPr>
        </p:nvSpPr>
        <p:spPr>
          <a:xfrm>
            <a:off x="0" y="0"/>
            <a:ext cx="12226954" cy="905435"/>
          </a:xfrm>
        </p:spPr>
        <p:txBody>
          <a:bodyPr>
            <a:noAutofit/>
          </a:bodyPr>
          <a:lstStyle/>
          <a:p>
            <a:pPr algn="ctr"/>
            <a:r>
              <a:rPr lang="en-US" dirty="0">
                <a:solidFill>
                  <a:srgbClr val="F5F5F5"/>
                </a:solidFill>
                <a:effectLst>
                  <a:outerShdw blurRad="38100" dist="38100" dir="2700000" algn="tl" rotWithShape="0">
                    <a:prstClr val="black"/>
                  </a:outerShdw>
                </a:effectLst>
                <a:latin typeface="+mn-lt"/>
              </a:rPr>
              <a:t>Signs of Jerusalem’s Fall We Have Looked at So Far</a:t>
            </a:r>
          </a:p>
        </p:txBody>
      </p:sp>
      <p:sp>
        <p:nvSpPr>
          <p:cNvPr id="2" name="Content Placeholder 1">
            <a:extLst>
              <a:ext uri="{FF2B5EF4-FFF2-40B4-BE49-F238E27FC236}">
                <a16:creationId xmlns:a16="http://schemas.microsoft.com/office/drawing/2014/main" id="{BBC2A9C9-8E35-FFE0-E057-DD2718EC61A8}"/>
              </a:ext>
            </a:extLst>
          </p:cNvPr>
          <p:cNvSpPr>
            <a:spLocks noGrp="1"/>
          </p:cNvSpPr>
          <p:nvPr>
            <p:ph idx="1"/>
          </p:nvPr>
        </p:nvSpPr>
        <p:spPr>
          <a:xfrm>
            <a:off x="305499" y="943761"/>
            <a:ext cx="11821846" cy="5859711"/>
          </a:xfrm>
        </p:spPr>
        <p:txBody>
          <a:bodyPr>
            <a:normAutofit fontScale="85000" lnSpcReduction="20000"/>
          </a:bodyPr>
          <a:lstStyle/>
          <a:p>
            <a:r>
              <a:rPr lang="en-US" sz="3800" dirty="0">
                <a:solidFill>
                  <a:srgbClr val="FFC000"/>
                </a:solidFill>
                <a:effectLst>
                  <a:outerShdw blurRad="38100" dist="38100" dir="2700000" algn="tl" rotWithShape="0">
                    <a:prstClr val="black"/>
                  </a:outerShdw>
                </a:effectLst>
              </a:rPr>
              <a:t>The Coming of the Son of Man (24:29–33) </a:t>
            </a:r>
            <a:r>
              <a:rPr lang="en-US" sz="3700" dirty="0">
                <a:solidFill>
                  <a:srgbClr val="F5F5F5"/>
                </a:solidFill>
                <a:effectLst>
                  <a:outerShdw blurRad="38100" dist="38100" dir="2700000" algn="tl" rotWithShape="0">
                    <a:prstClr val="black"/>
                  </a:outerShdw>
                </a:effectLst>
                <a:ea typeface="+mj-ea"/>
                <a:cs typeface="+mj-cs"/>
              </a:rPr>
              <a:t>– </a:t>
            </a:r>
          </a:p>
          <a:p>
            <a:pPr lvl="1"/>
            <a:r>
              <a:rPr lang="en-US" sz="3300" dirty="0">
                <a:solidFill>
                  <a:srgbClr val="F5F5F5"/>
                </a:solidFill>
                <a:effectLst>
                  <a:outerShdw blurRad="38100" dist="38100" dir="2700000" algn="tl" rotWithShape="0">
                    <a:prstClr val="black"/>
                  </a:outerShdw>
                </a:effectLst>
                <a:ea typeface="+mj-ea"/>
                <a:cs typeface="+mj-cs"/>
              </a:rPr>
              <a:t>The cosmic disturbances (sun and moon darkened, stars falling) are a metaphorical way of describing the collapse of the Jewish political and religious authority using familiar Old Testament judgment imagery. </a:t>
            </a:r>
          </a:p>
          <a:p>
            <a:pPr lvl="1"/>
            <a:r>
              <a:rPr lang="en-US" sz="3300" dirty="0">
                <a:solidFill>
                  <a:srgbClr val="F5F5F5"/>
                </a:solidFill>
                <a:effectLst>
                  <a:outerShdw blurRad="38100" dist="38100" dir="2700000" algn="tl" rotWithShape="0">
                    <a:prstClr val="black"/>
                  </a:outerShdw>
                </a:effectLst>
                <a:ea typeface="+mj-ea"/>
                <a:cs typeface="+mj-cs"/>
              </a:rPr>
              <a:t>“</a:t>
            </a:r>
            <a:r>
              <a:rPr lang="en-US" sz="3200" i="1" dirty="0">
                <a:solidFill>
                  <a:srgbClr val="99FFFF"/>
                </a:solidFill>
                <a:effectLst>
                  <a:outerShdw blurRad="38100" dist="38100" dir="2700000" algn="tl" rotWithShape="0">
                    <a:prstClr val="black"/>
                  </a:outerShdw>
                </a:effectLst>
                <a:latin typeface="Cambria" panose="02040503050406030204" pitchFamily="18" charset="0"/>
                <a:ea typeface="Cambria" panose="02040503050406030204" pitchFamily="18" charset="0"/>
              </a:rPr>
              <a:t>The sign of the Son of Man</a:t>
            </a:r>
            <a:r>
              <a:rPr lang="en-US" sz="3300" dirty="0">
                <a:solidFill>
                  <a:srgbClr val="F5F5F5"/>
                </a:solidFill>
                <a:effectLst>
                  <a:outerShdw blurRad="38100" dist="38100" dir="2700000" algn="tl" rotWithShape="0">
                    <a:prstClr val="black"/>
                  </a:outerShdw>
                </a:effectLst>
                <a:ea typeface="+mj-ea"/>
                <a:cs typeface="+mj-cs"/>
              </a:rPr>
              <a:t>” is the destruction of Jerusalem itself, publicly demonstrating that the rejected and crucified Christ had been enthroned in heaven with power and glory. </a:t>
            </a:r>
          </a:p>
          <a:p>
            <a:pPr lvl="1"/>
            <a:r>
              <a:rPr lang="en-US" sz="3300" dirty="0">
                <a:solidFill>
                  <a:srgbClr val="F5F5F5"/>
                </a:solidFill>
                <a:effectLst>
                  <a:outerShdw blurRad="38100" dist="38100" dir="2700000" algn="tl" rotWithShape="0">
                    <a:prstClr val="black"/>
                  </a:outerShdw>
                </a:effectLst>
                <a:ea typeface="+mj-ea"/>
                <a:cs typeface="+mj-cs"/>
              </a:rPr>
              <a:t>The mourning “</a:t>
            </a:r>
            <a:r>
              <a:rPr lang="en-US" sz="3200" i="1" dirty="0">
                <a:solidFill>
                  <a:srgbClr val="99FFFF"/>
                </a:solidFill>
                <a:effectLst>
                  <a:outerShdw blurRad="38100" dist="38100" dir="2700000" algn="tl" rotWithShape="0">
                    <a:prstClr val="black"/>
                  </a:outerShdw>
                </a:effectLst>
                <a:latin typeface="Cambria" panose="02040503050406030204" pitchFamily="18" charset="0"/>
                <a:ea typeface="Cambria" panose="02040503050406030204" pitchFamily="18" charset="0"/>
              </a:rPr>
              <a:t>tribes of the land</a:t>
            </a:r>
            <a:r>
              <a:rPr lang="en-US" sz="3300" dirty="0">
                <a:solidFill>
                  <a:srgbClr val="F5F5F5"/>
                </a:solidFill>
                <a:effectLst>
                  <a:outerShdw blurRad="38100" dist="38100" dir="2700000" algn="tl" rotWithShape="0">
                    <a:prstClr val="black"/>
                  </a:outerShdw>
                </a:effectLst>
                <a:ea typeface="+mj-ea"/>
                <a:cs typeface="+mj-cs"/>
              </a:rPr>
              <a:t>” occurred as a result of  Israel experiencing this covenant judgment. </a:t>
            </a:r>
          </a:p>
          <a:p>
            <a:pPr lvl="1"/>
            <a:r>
              <a:rPr lang="en-US" sz="3300" dirty="0">
                <a:solidFill>
                  <a:srgbClr val="F5F5F5"/>
                </a:solidFill>
                <a:effectLst>
                  <a:outerShdw blurRad="38100" dist="38100" dir="2700000" algn="tl" rotWithShape="0">
                    <a:prstClr val="black"/>
                  </a:outerShdw>
                </a:effectLst>
                <a:ea typeface="+mj-ea"/>
                <a:cs typeface="+mj-cs"/>
              </a:rPr>
              <a:t>The sending of Christ’s “</a:t>
            </a:r>
            <a:r>
              <a:rPr lang="en-US" sz="3200" i="1" dirty="0">
                <a:solidFill>
                  <a:srgbClr val="99FFFF"/>
                </a:solidFill>
                <a:effectLst>
                  <a:outerShdw blurRad="38100" dist="38100" dir="2700000" algn="tl" rotWithShape="0">
                    <a:prstClr val="black"/>
                  </a:outerShdw>
                </a:effectLst>
                <a:latin typeface="Cambria" panose="02040503050406030204" pitchFamily="18" charset="0"/>
                <a:ea typeface="Cambria" panose="02040503050406030204" pitchFamily="18" charset="0"/>
              </a:rPr>
              <a:t>messengers</a:t>
            </a:r>
            <a:r>
              <a:rPr lang="en-US" sz="3200" dirty="0">
                <a:solidFill>
                  <a:srgbClr val="F5F5F5"/>
                </a:solidFill>
                <a:effectLst>
                  <a:outerShdw blurRad="38100" dist="38100" dir="2700000" algn="tl" rotWithShape="0">
                    <a:prstClr val="black"/>
                  </a:outerShdw>
                </a:effectLst>
                <a:ea typeface="+mj-ea"/>
                <a:cs typeface="+mj-cs"/>
              </a:rPr>
              <a:t>”</a:t>
            </a:r>
            <a:r>
              <a:rPr lang="en-US" sz="3200" i="1" dirty="0">
                <a:solidFill>
                  <a:srgbClr val="99FFFF"/>
                </a:solidFill>
                <a:effectLst>
                  <a:outerShdw blurRad="38100" dist="38100" dir="2700000" algn="tl" rotWithShape="0">
                    <a:prstClr val="black"/>
                  </a:outerShdw>
                </a:effectLst>
                <a:latin typeface="Cambria" panose="02040503050406030204" pitchFamily="18" charset="0"/>
                <a:ea typeface="Cambria" panose="02040503050406030204" pitchFamily="18" charset="0"/>
              </a:rPr>
              <a:t> </a:t>
            </a:r>
            <a:r>
              <a:rPr lang="en-US" sz="3300" dirty="0">
                <a:solidFill>
                  <a:srgbClr val="F5F5F5"/>
                </a:solidFill>
                <a:effectLst>
                  <a:outerShdw blurRad="38100" dist="38100" dir="2700000" algn="tl" rotWithShape="0">
                    <a:prstClr val="black"/>
                  </a:outerShdw>
                </a:effectLst>
                <a:ea typeface="+mj-ea"/>
                <a:cs typeface="+mj-cs"/>
              </a:rPr>
              <a:t>[translated “</a:t>
            </a:r>
            <a:r>
              <a:rPr lang="en-US" sz="3200" i="1" dirty="0">
                <a:solidFill>
                  <a:srgbClr val="99FFFF"/>
                </a:solidFill>
                <a:effectLst>
                  <a:outerShdw blurRad="38100" dist="38100" dir="2700000" algn="tl" rotWithShape="0">
                    <a:prstClr val="black"/>
                  </a:outerShdw>
                </a:effectLst>
                <a:latin typeface="Cambria" panose="02040503050406030204" pitchFamily="18" charset="0"/>
                <a:ea typeface="Cambria" panose="02040503050406030204" pitchFamily="18" charset="0"/>
              </a:rPr>
              <a:t>angels</a:t>
            </a:r>
            <a:r>
              <a:rPr lang="en-US" sz="3300" dirty="0">
                <a:solidFill>
                  <a:srgbClr val="F5F5F5"/>
                </a:solidFill>
                <a:effectLst>
                  <a:outerShdw blurRad="38100" dist="38100" dir="2700000" algn="tl" rotWithShape="0">
                    <a:prstClr val="black"/>
                  </a:outerShdw>
                </a:effectLst>
                <a:ea typeface="+mj-ea"/>
                <a:cs typeface="+mj-cs"/>
              </a:rPr>
              <a:t>” in the ESV] with the Jubilee “</a:t>
            </a:r>
            <a:r>
              <a:rPr lang="en-US" sz="3200" i="1" dirty="0">
                <a:solidFill>
                  <a:srgbClr val="99FFFF"/>
                </a:solidFill>
                <a:effectLst>
                  <a:outerShdw blurRad="38100" dist="38100" dir="2700000" algn="tl" rotWithShape="0">
                    <a:prstClr val="black"/>
                  </a:outerShdw>
                </a:effectLst>
                <a:latin typeface="Cambria" panose="02040503050406030204" pitchFamily="18" charset="0"/>
                <a:ea typeface="Cambria" panose="02040503050406030204" pitchFamily="18" charset="0"/>
              </a:rPr>
              <a:t>trumpet</a:t>
            </a:r>
            <a:r>
              <a:rPr lang="en-US" sz="3300" dirty="0">
                <a:solidFill>
                  <a:srgbClr val="F5F5F5"/>
                </a:solidFill>
                <a:effectLst>
                  <a:outerShdw blurRad="38100" dist="38100" dir="2700000" algn="tl" rotWithShape="0">
                    <a:prstClr val="black"/>
                  </a:outerShdw>
                </a:effectLst>
                <a:ea typeface="+mj-ea"/>
                <a:cs typeface="+mj-cs"/>
              </a:rPr>
              <a:t>” describes, </a:t>
            </a:r>
            <a:r>
              <a:rPr lang="en-US" sz="3300" b="1" i="1" dirty="0">
                <a:solidFill>
                  <a:srgbClr val="F5F5F5"/>
                </a:solidFill>
                <a:effectLst>
                  <a:outerShdw blurRad="38100" dist="38100" dir="2700000" algn="tl" rotWithShape="0">
                    <a:prstClr val="black"/>
                  </a:outerShdw>
                </a:effectLst>
                <a:ea typeface="+mj-ea"/>
                <a:cs typeface="+mj-cs"/>
              </a:rPr>
              <a:t>not</a:t>
            </a:r>
            <a:r>
              <a:rPr lang="en-US" sz="3300" dirty="0">
                <a:solidFill>
                  <a:srgbClr val="F5F5F5"/>
                </a:solidFill>
                <a:effectLst>
                  <a:outerShdw blurRad="38100" dist="38100" dir="2700000" algn="tl" rotWithShape="0">
                    <a:prstClr val="black"/>
                  </a:outerShdw>
                </a:effectLst>
                <a:ea typeface="+mj-ea"/>
                <a:cs typeface="+mj-cs"/>
              </a:rPr>
              <a:t> the final trumpet and bodily return of Christ at the end of history, but the worldwide proclamation of the gospel and the gathering of His elect in the New Covenant age.</a:t>
            </a:r>
          </a:p>
          <a:p>
            <a:r>
              <a:rPr lang="en-US" sz="3700" dirty="0">
                <a:solidFill>
                  <a:srgbClr val="F5F5F5"/>
                </a:solidFill>
                <a:effectLst>
                  <a:outerShdw blurRad="38100" dist="38100" dir="2700000" algn="tl" rotWithShape="0">
                    <a:prstClr val="black"/>
                  </a:outerShdw>
                </a:effectLst>
              </a:rPr>
              <a:t>From the above summary we can see that, not just some or most, but </a:t>
            </a:r>
            <a:r>
              <a:rPr lang="en-US" sz="3700" b="1" i="1" dirty="0">
                <a:solidFill>
                  <a:srgbClr val="F5F5F5"/>
                </a:solidFill>
                <a:effectLst>
                  <a:outerShdw blurRad="38100" dist="38100" dir="2700000" algn="tl" rotWithShape="0">
                    <a:prstClr val="black"/>
                  </a:outerShdw>
                </a:effectLst>
              </a:rPr>
              <a:t>all</a:t>
            </a:r>
            <a:r>
              <a:rPr lang="en-US" sz="3700" dirty="0">
                <a:solidFill>
                  <a:srgbClr val="F5F5F5"/>
                </a:solidFill>
                <a:effectLst>
                  <a:outerShdw blurRad="38100" dist="38100" dir="2700000" algn="tl" rotWithShape="0">
                    <a:prstClr val="black"/>
                  </a:outerShdw>
                </a:effectLst>
              </a:rPr>
              <a:t> of the events predicted in Matthew 24:4–33 took place in the period leading up to the destruction of Jerusalem in A.D. 70. and were therefore fulfilled within “</a:t>
            </a:r>
            <a:r>
              <a:rPr lang="en-US" sz="3700" i="1" dirty="0">
                <a:solidFill>
                  <a:srgbClr val="99FFFF"/>
                </a:solidFill>
                <a:effectLst>
                  <a:outerShdw blurRad="38100" dist="38100" dir="2700000" algn="tl" rotWithShape="0">
                    <a:prstClr val="black"/>
                  </a:outerShdw>
                </a:effectLst>
                <a:latin typeface="Cambria" panose="02040503050406030204" pitchFamily="18" charset="0"/>
                <a:ea typeface="Cambria" panose="02040503050406030204" pitchFamily="18" charset="0"/>
              </a:rPr>
              <a:t>this generation</a:t>
            </a:r>
            <a:r>
              <a:rPr lang="en-US" sz="3700" dirty="0">
                <a:solidFill>
                  <a:srgbClr val="F5F5F5"/>
                </a:solidFill>
                <a:effectLst>
                  <a:outerShdw blurRad="38100" dist="38100" dir="2700000" algn="tl" rotWithShape="0">
                    <a:prstClr val="black"/>
                  </a:outerShdw>
                </a:effectLst>
              </a:rPr>
              <a:t>” as Jesus had promised.</a:t>
            </a:r>
          </a:p>
        </p:txBody>
      </p:sp>
    </p:spTree>
    <p:extLst>
      <p:ext uri="{BB962C8B-B14F-4D97-AF65-F5344CB8AC3E}">
        <p14:creationId xmlns:p14="http://schemas.microsoft.com/office/powerpoint/2010/main" val="3920490235"/>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anim calcmode="lin" valueType="num">
                                      <p:cBhvr>
                                        <p:cTn id="7" dur="500" fill="hold"/>
                                        <p:tgtEl>
                                          <p:spTgt spid="2">
                                            <p:txEl>
                                              <p:pRg st="1" end="1"/>
                                            </p:txEl>
                                          </p:spTgt>
                                        </p:tgtEl>
                                        <p:attrNameLst>
                                          <p:attrName>ppt_w</p:attrName>
                                        </p:attrNameLst>
                                      </p:cBhvr>
                                      <p:tavLst>
                                        <p:tav tm="0">
                                          <p:val>
                                            <p:fltVal val="0"/>
                                          </p:val>
                                        </p:tav>
                                        <p:tav tm="100000">
                                          <p:val>
                                            <p:strVal val="#ppt_w"/>
                                          </p:val>
                                        </p:tav>
                                      </p:tavLst>
                                    </p:anim>
                                    <p:anim calcmode="lin" valueType="num">
                                      <p:cBhvr>
                                        <p:cTn id="8" dur="500" fill="hold"/>
                                        <p:tgtEl>
                                          <p:spTgt spid="2">
                                            <p:txEl>
                                              <p:pRg st="1" end="1"/>
                                            </p:txEl>
                                          </p:spTgt>
                                        </p:tgtEl>
                                        <p:attrNameLst>
                                          <p:attrName>ppt_h</p:attrName>
                                        </p:attrNameLst>
                                      </p:cBhvr>
                                      <p:tavLst>
                                        <p:tav tm="0">
                                          <p:val>
                                            <p:fltVal val="0"/>
                                          </p:val>
                                        </p:tav>
                                        <p:tav tm="100000">
                                          <p:val>
                                            <p:strVal val="#ppt_h"/>
                                          </p:val>
                                        </p:tav>
                                      </p:tavLst>
                                    </p:anim>
                                    <p:animEffect transition="in" filter="fade">
                                      <p:cBhvr>
                                        <p:cTn id="9" dur="500"/>
                                        <p:tgtEl>
                                          <p:spTgt spid="2">
                                            <p:txEl>
                                              <p:pRg st="1" end="1"/>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2">
                                            <p:txEl>
                                              <p:pRg st="2" end="2"/>
                                            </p:txEl>
                                          </p:spTgt>
                                        </p:tgtEl>
                                        <p:attrNameLst>
                                          <p:attrName>style.visibility</p:attrName>
                                        </p:attrNameLst>
                                      </p:cBhvr>
                                      <p:to>
                                        <p:strVal val="visible"/>
                                      </p:to>
                                    </p:set>
                                    <p:anim calcmode="lin" valueType="num">
                                      <p:cBhvr>
                                        <p:cTn id="14" dur="500" fill="hold"/>
                                        <p:tgtEl>
                                          <p:spTgt spid="2">
                                            <p:txEl>
                                              <p:pRg st="2" end="2"/>
                                            </p:txEl>
                                          </p:spTgt>
                                        </p:tgtEl>
                                        <p:attrNameLst>
                                          <p:attrName>ppt_w</p:attrName>
                                        </p:attrNameLst>
                                      </p:cBhvr>
                                      <p:tavLst>
                                        <p:tav tm="0">
                                          <p:val>
                                            <p:fltVal val="0"/>
                                          </p:val>
                                        </p:tav>
                                        <p:tav tm="100000">
                                          <p:val>
                                            <p:strVal val="#ppt_w"/>
                                          </p:val>
                                        </p:tav>
                                      </p:tavLst>
                                    </p:anim>
                                    <p:anim calcmode="lin" valueType="num">
                                      <p:cBhvr>
                                        <p:cTn id="15" dur="500" fill="hold"/>
                                        <p:tgtEl>
                                          <p:spTgt spid="2">
                                            <p:txEl>
                                              <p:pRg st="2" end="2"/>
                                            </p:txEl>
                                          </p:spTgt>
                                        </p:tgtEl>
                                        <p:attrNameLst>
                                          <p:attrName>ppt_h</p:attrName>
                                        </p:attrNameLst>
                                      </p:cBhvr>
                                      <p:tavLst>
                                        <p:tav tm="0">
                                          <p:val>
                                            <p:fltVal val="0"/>
                                          </p:val>
                                        </p:tav>
                                        <p:tav tm="100000">
                                          <p:val>
                                            <p:strVal val="#ppt_h"/>
                                          </p:val>
                                        </p:tav>
                                      </p:tavLst>
                                    </p:anim>
                                    <p:animEffect transition="in" filter="fade">
                                      <p:cBhvr>
                                        <p:cTn id="16" dur="500"/>
                                        <p:tgtEl>
                                          <p:spTgt spid="2">
                                            <p:txEl>
                                              <p:pRg st="2" end="2"/>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2">
                                            <p:txEl>
                                              <p:pRg st="3" end="3"/>
                                            </p:txEl>
                                          </p:spTgt>
                                        </p:tgtEl>
                                        <p:attrNameLst>
                                          <p:attrName>style.visibility</p:attrName>
                                        </p:attrNameLst>
                                      </p:cBhvr>
                                      <p:to>
                                        <p:strVal val="visible"/>
                                      </p:to>
                                    </p:set>
                                    <p:anim calcmode="lin" valueType="num">
                                      <p:cBhvr>
                                        <p:cTn id="21" dur="500" fill="hold"/>
                                        <p:tgtEl>
                                          <p:spTgt spid="2">
                                            <p:txEl>
                                              <p:pRg st="3" end="3"/>
                                            </p:txEl>
                                          </p:spTgt>
                                        </p:tgtEl>
                                        <p:attrNameLst>
                                          <p:attrName>ppt_w</p:attrName>
                                        </p:attrNameLst>
                                      </p:cBhvr>
                                      <p:tavLst>
                                        <p:tav tm="0">
                                          <p:val>
                                            <p:fltVal val="0"/>
                                          </p:val>
                                        </p:tav>
                                        <p:tav tm="100000">
                                          <p:val>
                                            <p:strVal val="#ppt_w"/>
                                          </p:val>
                                        </p:tav>
                                      </p:tavLst>
                                    </p:anim>
                                    <p:anim calcmode="lin" valueType="num">
                                      <p:cBhvr>
                                        <p:cTn id="22" dur="500" fill="hold"/>
                                        <p:tgtEl>
                                          <p:spTgt spid="2">
                                            <p:txEl>
                                              <p:pRg st="3" end="3"/>
                                            </p:txEl>
                                          </p:spTgt>
                                        </p:tgtEl>
                                        <p:attrNameLst>
                                          <p:attrName>ppt_h</p:attrName>
                                        </p:attrNameLst>
                                      </p:cBhvr>
                                      <p:tavLst>
                                        <p:tav tm="0">
                                          <p:val>
                                            <p:fltVal val="0"/>
                                          </p:val>
                                        </p:tav>
                                        <p:tav tm="100000">
                                          <p:val>
                                            <p:strVal val="#ppt_h"/>
                                          </p:val>
                                        </p:tav>
                                      </p:tavLst>
                                    </p:anim>
                                    <p:animEffect transition="in" filter="fade">
                                      <p:cBhvr>
                                        <p:cTn id="23" dur="500"/>
                                        <p:tgtEl>
                                          <p:spTgt spid="2">
                                            <p:txEl>
                                              <p:pRg st="3" end="3"/>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nodeType="clickEffect">
                                  <p:stCondLst>
                                    <p:cond delay="0"/>
                                  </p:stCondLst>
                                  <p:childTnLst>
                                    <p:set>
                                      <p:cBhvr>
                                        <p:cTn id="27" dur="1" fill="hold">
                                          <p:stCondLst>
                                            <p:cond delay="0"/>
                                          </p:stCondLst>
                                        </p:cTn>
                                        <p:tgtEl>
                                          <p:spTgt spid="2">
                                            <p:txEl>
                                              <p:pRg st="4" end="4"/>
                                            </p:txEl>
                                          </p:spTgt>
                                        </p:tgtEl>
                                        <p:attrNameLst>
                                          <p:attrName>style.visibility</p:attrName>
                                        </p:attrNameLst>
                                      </p:cBhvr>
                                      <p:to>
                                        <p:strVal val="visible"/>
                                      </p:to>
                                    </p:set>
                                    <p:anim calcmode="lin" valueType="num">
                                      <p:cBhvr>
                                        <p:cTn id="28" dur="500" fill="hold"/>
                                        <p:tgtEl>
                                          <p:spTgt spid="2">
                                            <p:txEl>
                                              <p:pRg st="4" end="4"/>
                                            </p:txEl>
                                          </p:spTgt>
                                        </p:tgtEl>
                                        <p:attrNameLst>
                                          <p:attrName>ppt_w</p:attrName>
                                        </p:attrNameLst>
                                      </p:cBhvr>
                                      <p:tavLst>
                                        <p:tav tm="0">
                                          <p:val>
                                            <p:fltVal val="0"/>
                                          </p:val>
                                        </p:tav>
                                        <p:tav tm="100000">
                                          <p:val>
                                            <p:strVal val="#ppt_w"/>
                                          </p:val>
                                        </p:tav>
                                      </p:tavLst>
                                    </p:anim>
                                    <p:anim calcmode="lin" valueType="num">
                                      <p:cBhvr>
                                        <p:cTn id="29" dur="500" fill="hold"/>
                                        <p:tgtEl>
                                          <p:spTgt spid="2">
                                            <p:txEl>
                                              <p:pRg st="4" end="4"/>
                                            </p:txEl>
                                          </p:spTgt>
                                        </p:tgtEl>
                                        <p:attrNameLst>
                                          <p:attrName>ppt_h</p:attrName>
                                        </p:attrNameLst>
                                      </p:cBhvr>
                                      <p:tavLst>
                                        <p:tav tm="0">
                                          <p:val>
                                            <p:fltVal val="0"/>
                                          </p:val>
                                        </p:tav>
                                        <p:tav tm="100000">
                                          <p:val>
                                            <p:strVal val="#ppt_h"/>
                                          </p:val>
                                        </p:tav>
                                      </p:tavLst>
                                    </p:anim>
                                    <p:animEffect transition="in" filter="fade">
                                      <p:cBhvr>
                                        <p:cTn id="30" dur="500"/>
                                        <p:tgtEl>
                                          <p:spTgt spid="2">
                                            <p:txEl>
                                              <p:pRg st="4" end="4"/>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53" presetClass="entr" presetSubtype="16" fill="hold" nodeType="clickEffect">
                                  <p:stCondLst>
                                    <p:cond delay="0"/>
                                  </p:stCondLst>
                                  <p:childTnLst>
                                    <p:set>
                                      <p:cBhvr>
                                        <p:cTn id="34" dur="1" fill="hold">
                                          <p:stCondLst>
                                            <p:cond delay="0"/>
                                          </p:stCondLst>
                                        </p:cTn>
                                        <p:tgtEl>
                                          <p:spTgt spid="2">
                                            <p:txEl>
                                              <p:pRg st="5" end="5"/>
                                            </p:txEl>
                                          </p:spTgt>
                                        </p:tgtEl>
                                        <p:attrNameLst>
                                          <p:attrName>style.visibility</p:attrName>
                                        </p:attrNameLst>
                                      </p:cBhvr>
                                      <p:to>
                                        <p:strVal val="visible"/>
                                      </p:to>
                                    </p:set>
                                    <p:anim calcmode="lin" valueType="num">
                                      <p:cBhvr>
                                        <p:cTn id="35" dur="500" fill="hold"/>
                                        <p:tgtEl>
                                          <p:spTgt spid="2">
                                            <p:txEl>
                                              <p:pRg st="5" end="5"/>
                                            </p:txEl>
                                          </p:spTgt>
                                        </p:tgtEl>
                                        <p:attrNameLst>
                                          <p:attrName>ppt_w</p:attrName>
                                        </p:attrNameLst>
                                      </p:cBhvr>
                                      <p:tavLst>
                                        <p:tav tm="0">
                                          <p:val>
                                            <p:fltVal val="0"/>
                                          </p:val>
                                        </p:tav>
                                        <p:tav tm="100000">
                                          <p:val>
                                            <p:strVal val="#ppt_w"/>
                                          </p:val>
                                        </p:tav>
                                      </p:tavLst>
                                    </p:anim>
                                    <p:anim calcmode="lin" valueType="num">
                                      <p:cBhvr>
                                        <p:cTn id="36" dur="500" fill="hold"/>
                                        <p:tgtEl>
                                          <p:spTgt spid="2">
                                            <p:txEl>
                                              <p:pRg st="5" end="5"/>
                                            </p:txEl>
                                          </p:spTgt>
                                        </p:tgtEl>
                                        <p:attrNameLst>
                                          <p:attrName>ppt_h</p:attrName>
                                        </p:attrNameLst>
                                      </p:cBhvr>
                                      <p:tavLst>
                                        <p:tav tm="0">
                                          <p:val>
                                            <p:fltVal val="0"/>
                                          </p:val>
                                        </p:tav>
                                        <p:tav tm="100000">
                                          <p:val>
                                            <p:strVal val="#ppt_h"/>
                                          </p:val>
                                        </p:tav>
                                      </p:tavLst>
                                    </p:anim>
                                    <p:animEffect transition="in" filter="fade">
                                      <p:cBhvr>
                                        <p:cTn id="37" dur="500"/>
                                        <p:tgtEl>
                                          <p:spTgt spid="2">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883D7C"/>
            </a:gs>
            <a:gs pos="71000">
              <a:srgbClr val="2E2344"/>
            </a:gs>
            <a:gs pos="100000">
              <a:srgbClr val="2C0F24"/>
            </a:gs>
          </a:gsLst>
          <a:path path="circle">
            <a:fillToRect l="50000" t="50000" r="50000" b="50000"/>
          </a:path>
          <a:tileRect/>
        </a:gradFill>
        <a:effectLst/>
      </p:bgPr>
    </p:bg>
    <p:spTree>
      <p:nvGrpSpPr>
        <p:cNvPr id="1" name="">
          <a:extLst>
            <a:ext uri="{FF2B5EF4-FFF2-40B4-BE49-F238E27FC236}">
              <a16:creationId xmlns:a16="http://schemas.microsoft.com/office/drawing/2014/main" id="{71A84AD9-65DC-FC52-8269-38A189C735BF}"/>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83AC7177-A0BB-BDA6-A1BC-52607567FB4C}"/>
              </a:ext>
            </a:extLst>
          </p:cNvPr>
          <p:cNvSpPr>
            <a:spLocks noGrp="1"/>
          </p:cNvSpPr>
          <p:nvPr>
            <p:ph type="title"/>
          </p:nvPr>
        </p:nvSpPr>
        <p:spPr>
          <a:xfrm>
            <a:off x="0" y="0"/>
            <a:ext cx="12192000" cy="866503"/>
          </a:xfrm>
        </p:spPr>
        <p:txBody>
          <a:bodyPr>
            <a:noAutofit/>
          </a:bodyPr>
          <a:lstStyle/>
          <a:p>
            <a:pPr algn="ctr"/>
            <a:r>
              <a:rPr lang="en-US" sz="5400" b="1" dirty="0">
                <a:solidFill>
                  <a:srgbClr val="F5F5F5"/>
                </a:solidFill>
                <a:effectLst>
                  <a:outerShdw blurRad="38100" dist="38100" dir="2700000" algn="ctr" rotWithShape="0">
                    <a:schemeClr val="tx1"/>
                  </a:outerShdw>
                </a:effectLst>
                <a:ea typeface="Tahoma" panose="020B0604030504040204" pitchFamily="34" charset="0"/>
                <a:cs typeface="Tahoma" panose="020B0604030504040204" pitchFamily="34" charset="0"/>
              </a:rPr>
              <a:t>The Lesson of the Fig Tree (24:32-35)</a:t>
            </a:r>
          </a:p>
        </p:txBody>
      </p:sp>
      <p:sp>
        <p:nvSpPr>
          <p:cNvPr id="5" name="Content Placeholder 4">
            <a:extLst>
              <a:ext uri="{FF2B5EF4-FFF2-40B4-BE49-F238E27FC236}">
                <a16:creationId xmlns:a16="http://schemas.microsoft.com/office/drawing/2014/main" id="{ABE045D7-6284-47C1-1BFC-ED4D5F3A09BB}"/>
              </a:ext>
            </a:extLst>
          </p:cNvPr>
          <p:cNvSpPr>
            <a:spLocks noGrp="1"/>
          </p:cNvSpPr>
          <p:nvPr>
            <p:ph idx="1"/>
          </p:nvPr>
        </p:nvSpPr>
        <p:spPr>
          <a:xfrm>
            <a:off x="779418" y="1066800"/>
            <a:ext cx="10937966" cy="5791200"/>
          </a:xfrm>
        </p:spPr>
        <p:txBody>
          <a:bodyPr>
            <a:normAutofit/>
          </a:bodyPr>
          <a:lstStyle/>
          <a:p>
            <a:pPr marL="0" indent="0">
              <a:buNone/>
            </a:pPr>
            <a:r>
              <a:rPr lang="en-US" sz="4400" i="1" baseline="30000" dirty="0">
                <a:solidFill>
                  <a:srgbClr val="F5F5F5"/>
                </a:solidFill>
                <a:effectLst>
                  <a:outerShdw blurRad="38100" dist="38100" dir="2700000" algn="ctr" rotWithShape="0">
                    <a:schemeClr val="tx1"/>
                  </a:outerShdw>
                </a:effectLst>
                <a:latin typeface="Cambria" panose="02040503050406030204" pitchFamily="18" charset="0"/>
                <a:ea typeface="Cambria" panose="02040503050406030204" pitchFamily="18" charset="0"/>
              </a:rPr>
              <a:t>24:32</a:t>
            </a:r>
            <a:r>
              <a:rPr lang="en-US" sz="4400" i="1" dirty="0">
                <a:solidFill>
                  <a:srgbClr val="99FFFF"/>
                </a:solidFill>
                <a:effectLst>
                  <a:outerShdw blurRad="38100" dist="38100" dir="2700000" algn="ctr" rotWithShape="0">
                    <a:schemeClr val="tx1"/>
                  </a:outerShdw>
                </a:effectLst>
                <a:latin typeface="Cambria" panose="02040503050406030204" pitchFamily="18" charset="0"/>
                <a:ea typeface="Cambria" panose="02040503050406030204" pitchFamily="18" charset="0"/>
              </a:rPr>
              <a:t> “From the fig tree learn its lesson: as soon as its branch becomes tender and puts out its leaves, you know that summer is near. </a:t>
            </a:r>
            <a:r>
              <a:rPr lang="en-US" sz="4400" i="1" baseline="30000" dirty="0">
                <a:solidFill>
                  <a:srgbClr val="F5F5F5"/>
                </a:solidFill>
                <a:effectLst>
                  <a:outerShdw blurRad="38100" dist="38100" dir="2700000" algn="ctr" rotWithShape="0">
                    <a:schemeClr val="tx1"/>
                  </a:outerShdw>
                </a:effectLst>
                <a:latin typeface="Cambria" panose="02040503050406030204" pitchFamily="18" charset="0"/>
                <a:ea typeface="Cambria" panose="02040503050406030204" pitchFamily="18" charset="0"/>
              </a:rPr>
              <a:t>33</a:t>
            </a:r>
            <a:r>
              <a:rPr lang="en-US" sz="4400" i="1" dirty="0">
                <a:solidFill>
                  <a:srgbClr val="99FFFF"/>
                </a:solidFill>
                <a:effectLst>
                  <a:outerShdw blurRad="38100" dist="38100" dir="2700000" algn="ctr" rotWithShape="0">
                    <a:schemeClr val="tx1"/>
                  </a:outerShdw>
                </a:effectLst>
                <a:latin typeface="Cambria" panose="02040503050406030204" pitchFamily="18" charset="0"/>
                <a:ea typeface="Cambria" panose="02040503050406030204" pitchFamily="18" charset="0"/>
              </a:rPr>
              <a:t> So also, when you see </a:t>
            </a:r>
            <a:r>
              <a:rPr lang="en-US" sz="4400" i="1" dirty="0">
                <a:solidFill>
                  <a:srgbClr val="A2FFB3"/>
                </a:solidFill>
                <a:effectLst>
                  <a:outerShdw blurRad="38100" dist="38100" dir="2700000" algn="ctr" rotWithShape="0">
                    <a:schemeClr val="tx1"/>
                  </a:outerShdw>
                </a:effectLst>
                <a:latin typeface="Cambria" panose="02040503050406030204" pitchFamily="18" charset="0"/>
                <a:ea typeface="Cambria" panose="02040503050406030204" pitchFamily="18" charset="0"/>
              </a:rPr>
              <a:t>all these things</a:t>
            </a:r>
            <a:r>
              <a:rPr lang="en-US" sz="4400" i="1" dirty="0">
                <a:solidFill>
                  <a:srgbClr val="99FFFF"/>
                </a:solidFill>
                <a:effectLst>
                  <a:outerShdw blurRad="38100" dist="38100" dir="2700000" algn="ctr" rotWithShape="0">
                    <a:schemeClr val="tx1"/>
                  </a:outerShdw>
                </a:effectLst>
                <a:latin typeface="Cambria" panose="02040503050406030204" pitchFamily="18" charset="0"/>
                <a:ea typeface="Cambria" panose="02040503050406030204" pitchFamily="18" charset="0"/>
              </a:rPr>
              <a:t>, you know that he is near, at the very gates. </a:t>
            </a:r>
            <a:r>
              <a:rPr lang="en-US" sz="4400" i="1" baseline="30000" dirty="0">
                <a:solidFill>
                  <a:srgbClr val="F5F5F5"/>
                </a:solidFill>
                <a:effectLst>
                  <a:outerShdw blurRad="38100" dist="38100" dir="2700000" algn="ctr" rotWithShape="0">
                    <a:schemeClr val="tx1"/>
                  </a:outerShdw>
                </a:effectLst>
                <a:latin typeface="Cambria" panose="02040503050406030204" pitchFamily="18" charset="0"/>
                <a:ea typeface="Cambria" panose="02040503050406030204" pitchFamily="18" charset="0"/>
              </a:rPr>
              <a:t>34</a:t>
            </a:r>
            <a:r>
              <a:rPr lang="en-US" sz="4400" i="1" dirty="0">
                <a:solidFill>
                  <a:srgbClr val="99FFFF"/>
                </a:solidFill>
                <a:effectLst>
                  <a:outerShdw blurRad="38100" dist="38100" dir="2700000" algn="ctr" rotWithShape="0">
                    <a:schemeClr val="tx1"/>
                  </a:outerShdw>
                </a:effectLst>
                <a:latin typeface="Cambria" panose="02040503050406030204" pitchFamily="18" charset="0"/>
                <a:ea typeface="Cambria" panose="02040503050406030204" pitchFamily="18" charset="0"/>
              </a:rPr>
              <a:t> Truly, I say to you, this generation will not pass away until </a:t>
            </a:r>
            <a:r>
              <a:rPr lang="en-US" sz="4400" i="1" dirty="0">
                <a:solidFill>
                  <a:srgbClr val="A2FFB3"/>
                </a:solidFill>
                <a:effectLst>
                  <a:outerShdw blurRad="38100" dist="38100" dir="2700000" algn="ctr" rotWithShape="0">
                    <a:schemeClr val="tx1"/>
                  </a:outerShdw>
                </a:effectLst>
                <a:latin typeface="Cambria" panose="02040503050406030204" pitchFamily="18" charset="0"/>
                <a:ea typeface="Cambria" panose="02040503050406030204" pitchFamily="18" charset="0"/>
              </a:rPr>
              <a:t>all these things </a:t>
            </a:r>
            <a:r>
              <a:rPr lang="en-US" sz="4400" i="1" dirty="0">
                <a:solidFill>
                  <a:srgbClr val="99FFFF"/>
                </a:solidFill>
                <a:effectLst>
                  <a:outerShdw blurRad="38100" dist="38100" dir="2700000" algn="ctr" rotWithShape="0">
                    <a:schemeClr val="tx1"/>
                  </a:outerShdw>
                </a:effectLst>
                <a:latin typeface="Cambria" panose="02040503050406030204" pitchFamily="18" charset="0"/>
                <a:ea typeface="Cambria" panose="02040503050406030204" pitchFamily="18" charset="0"/>
              </a:rPr>
              <a:t>take place. </a:t>
            </a:r>
            <a:r>
              <a:rPr lang="en-US" sz="4400" i="1" baseline="30000" dirty="0">
                <a:solidFill>
                  <a:srgbClr val="F5F5F5"/>
                </a:solidFill>
                <a:effectLst>
                  <a:outerShdw blurRad="38100" dist="38100" dir="2700000" algn="ctr" rotWithShape="0">
                    <a:schemeClr val="tx1"/>
                  </a:outerShdw>
                </a:effectLst>
                <a:latin typeface="Cambria" panose="02040503050406030204" pitchFamily="18" charset="0"/>
                <a:ea typeface="Cambria" panose="02040503050406030204" pitchFamily="18" charset="0"/>
              </a:rPr>
              <a:t>35</a:t>
            </a:r>
            <a:r>
              <a:rPr lang="en-US" sz="4400" i="1" dirty="0">
                <a:solidFill>
                  <a:srgbClr val="99FFFF"/>
                </a:solidFill>
                <a:effectLst>
                  <a:outerShdw blurRad="38100" dist="38100" dir="2700000" algn="ctr" rotWithShape="0">
                    <a:schemeClr val="tx1"/>
                  </a:outerShdw>
                </a:effectLst>
                <a:latin typeface="Cambria" panose="02040503050406030204" pitchFamily="18" charset="0"/>
                <a:ea typeface="Cambria" panose="02040503050406030204" pitchFamily="18" charset="0"/>
              </a:rPr>
              <a:t> Heaven and earth will pass away, but my words will not pass away. </a:t>
            </a:r>
            <a:r>
              <a:rPr lang="en-US" sz="4400" dirty="0">
                <a:solidFill>
                  <a:srgbClr val="F5F5F5"/>
                </a:solidFill>
                <a:effectLst>
                  <a:outerShdw blurRad="38100" dist="38100" dir="2700000" algn="ctr" rotWithShape="0">
                    <a:schemeClr val="tx1"/>
                  </a:outerShdw>
                </a:effectLst>
                <a:latin typeface="Calibri" panose="020F0502020204030204" pitchFamily="34" charset="0"/>
                <a:ea typeface="Calibri" panose="020F0502020204030204" pitchFamily="34" charset="0"/>
                <a:cs typeface="Calibri" panose="020F0502020204030204" pitchFamily="34" charset="0"/>
              </a:rPr>
              <a:t>(ESV)</a:t>
            </a:r>
          </a:p>
        </p:txBody>
      </p:sp>
    </p:spTree>
    <p:extLst>
      <p:ext uri="{BB962C8B-B14F-4D97-AF65-F5344CB8AC3E}">
        <p14:creationId xmlns:p14="http://schemas.microsoft.com/office/powerpoint/2010/main" val="3116109644"/>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883D7C"/>
            </a:gs>
            <a:gs pos="71000">
              <a:srgbClr val="2E2344"/>
            </a:gs>
            <a:gs pos="100000">
              <a:srgbClr val="2C0F24"/>
            </a:gs>
          </a:gsLst>
          <a:path path="circle">
            <a:fillToRect l="50000" t="50000" r="50000" b="50000"/>
          </a:path>
          <a:tileRect/>
        </a:gradFill>
        <a:effectLst/>
      </p:bgPr>
    </p:bg>
    <p:spTree>
      <p:nvGrpSpPr>
        <p:cNvPr id="1" name="">
          <a:extLst>
            <a:ext uri="{FF2B5EF4-FFF2-40B4-BE49-F238E27FC236}">
              <a16:creationId xmlns:a16="http://schemas.microsoft.com/office/drawing/2014/main" id="{DD798AEA-CEAC-26BE-44F4-2B6A83E9642E}"/>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4D47F093-88FE-2EBD-85E3-978BF5BCD285}"/>
              </a:ext>
            </a:extLst>
          </p:cNvPr>
          <p:cNvSpPr>
            <a:spLocks noGrp="1"/>
          </p:cNvSpPr>
          <p:nvPr>
            <p:ph type="title"/>
          </p:nvPr>
        </p:nvSpPr>
        <p:spPr>
          <a:xfrm>
            <a:off x="0" y="1"/>
            <a:ext cx="12226954" cy="725648"/>
          </a:xfrm>
        </p:spPr>
        <p:txBody>
          <a:bodyPr>
            <a:noAutofit/>
          </a:bodyPr>
          <a:lstStyle/>
          <a:p>
            <a:pPr algn="ctr"/>
            <a:r>
              <a:rPr lang="en-US" sz="5400" b="1" dirty="0">
                <a:solidFill>
                  <a:srgbClr val="F5F5F5"/>
                </a:solidFill>
                <a:effectLst>
                  <a:outerShdw blurRad="38100" dist="38100" dir="2700000" algn="ctr" rotWithShape="0">
                    <a:schemeClr val="tx1"/>
                  </a:outerShdw>
                </a:effectLst>
                <a:ea typeface="Tahoma" panose="020B0604030504040204" pitchFamily="34" charset="0"/>
                <a:cs typeface="Tahoma" panose="020B0604030504040204" pitchFamily="34" charset="0"/>
              </a:rPr>
              <a:t>The Lesson of the Fig Tree (24:29-33)</a:t>
            </a:r>
            <a:endParaRPr lang="en-US" sz="5400" dirty="0">
              <a:solidFill>
                <a:srgbClr val="F5F5F5"/>
              </a:solidFill>
              <a:effectLst>
                <a:outerShdw blurRad="38100" dist="38100" dir="2700000" algn="tl" rotWithShape="0">
                  <a:prstClr val="black"/>
                </a:outerShdw>
              </a:effectLst>
              <a:latin typeface="+mn-lt"/>
            </a:endParaRPr>
          </a:p>
        </p:txBody>
      </p:sp>
      <p:sp>
        <p:nvSpPr>
          <p:cNvPr id="2" name="Content Placeholder 1">
            <a:extLst>
              <a:ext uri="{FF2B5EF4-FFF2-40B4-BE49-F238E27FC236}">
                <a16:creationId xmlns:a16="http://schemas.microsoft.com/office/drawing/2014/main" id="{D8021026-3E80-0CB8-FAD2-8BB801C17F45}"/>
              </a:ext>
            </a:extLst>
          </p:cNvPr>
          <p:cNvSpPr>
            <a:spLocks noGrp="1"/>
          </p:cNvSpPr>
          <p:nvPr>
            <p:ph idx="1"/>
          </p:nvPr>
        </p:nvSpPr>
        <p:spPr>
          <a:xfrm>
            <a:off x="615790" y="790964"/>
            <a:ext cx="11081857" cy="6028688"/>
          </a:xfrm>
        </p:spPr>
        <p:txBody>
          <a:bodyPr>
            <a:normAutofit fontScale="92500" lnSpcReduction="20000"/>
          </a:bodyPr>
          <a:lstStyle/>
          <a:p>
            <a:r>
              <a:rPr lang="en-US" sz="4000" dirty="0">
                <a:solidFill>
                  <a:srgbClr val="F5F5F5"/>
                </a:solidFill>
                <a:effectLst>
                  <a:outerShdw blurRad="38100" dist="38100" dir="2700000" algn="tl" rotWithShape="0">
                    <a:prstClr val="black"/>
                  </a:outerShdw>
                </a:effectLst>
              </a:rPr>
              <a:t>In this section Jesus gives a metaphor to explain the nature of the “</a:t>
            </a:r>
            <a:r>
              <a:rPr lang="en-US" sz="4000" i="1" dirty="0">
                <a:solidFill>
                  <a:srgbClr val="99FFFF"/>
                </a:solidFill>
                <a:effectLst>
                  <a:outerShdw blurRad="38100" dist="38100" dir="2700000" algn="tl" rotWithShape="0">
                    <a:prstClr val="black"/>
                  </a:outerShdw>
                </a:effectLst>
                <a:latin typeface="Cambria" panose="02040503050406030204" pitchFamily="18" charset="0"/>
                <a:ea typeface="Cambria" panose="02040503050406030204" pitchFamily="18" charset="0"/>
              </a:rPr>
              <a:t>signs</a:t>
            </a:r>
            <a:r>
              <a:rPr lang="en-US" sz="4000" dirty="0">
                <a:solidFill>
                  <a:srgbClr val="F5F5F5"/>
                </a:solidFill>
                <a:effectLst>
                  <a:outerShdw blurRad="38100" dist="38100" dir="2700000" algn="tl" rotWithShape="0">
                    <a:prstClr val="black"/>
                  </a:outerShdw>
                </a:effectLst>
              </a:rPr>
              <a:t>” that has just given us that will precede the final destruction of Jerusalem.</a:t>
            </a:r>
          </a:p>
          <a:p>
            <a:r>
              <a:rPr lang="en-US" sz="4000" dirty="0">
                <a:solidFill>
                  <a:srgbClr val="F5F5F5"/>
                </a:solidFill>
                <a:effectLst>
                  <a:outerShdw blurRad="38100" dist="38100" dir="2700000" algn="tl" rotWithShape="0">
                    <a:prstClr val="black"/>
                  </a:outerShdw>
                </a:effectLst>
              </a:rPr>
              <a:t>When you see buds on a fig tree (usually in mid-spring), you know summer is near.</a:t>
            </a:r>
          </a:p>
          <a:p>
            <a:r>
              <a:rPr lang="en-US" sz="4000" dirty="0">
                <a:solidFill>
                  <a:srgbClr val="F5F5F5"/>
                </a:solidFill>
                <a:effectLst>
                  <a:outerShdw blurRad="38100" dist="38100" dir="2700000" algn="tl" rotWithShape="0">
                    <a:prstClr val="black"/>
                  </a:outerShdw>
                </a:effectLst>
              </a:rPr>
              <a:t>Likewise, when the members of Jesus’ audience see the “</a:t>
            </a:r>
            <a:r>
              <a:rPr lang="en-US" sz="4000" i="1" dirty="0">
                <a:solidFill>
                  <a:srgbClr val="99FFFF"/>
                </a:solidFill>
                <a:effectLst>
                  <a:outerShdw blurRad="38100" dist="38100" dir="2700000" algn="tl" rotWithShape="0">
                    <a:prstClr val="black"/>
                  </a:outerShdw>
                </a:effectLst>
                <a:latin typeface="Cambria" panose="02040503050406030204" pitchFamily="18" charset="0"/>
                <a:ea typeface="Cambria" panose="02040503050406030204" pitchFamily="18" charset="0"/>
              </a:rPr>
              <a:t>signs</a:t>
            </a:r>
            <a:r>
              <a:rPr lang="en-US" sz="4000" dirty="0">
                <a:solidFill>
                  <a:srgbClr val="F5F5F5"/>
                </a:solidFill>
                <a:effectLst>
                  <a:outerShdw blurRad="38100" dist="38100" dir="2700000" algn="tl" rotWithShape="0">
                    <a:prstClr val="black"/>
                  </a:outerShdw>
                </a:effectLst>
              </a:rPr>
              <a:t>” that Jesus has just described to them, they will </a:t>
            </a:r>
            <a:r>
              <a:rPr lang="en-US" sz="4000" b="1" i="1" dirty="0">
                <a:solidFill>
                  <a:srgbClr val="F5F5F5"/>
                </a:solidFill>
                <a:effectLst>
                  <a:outerShdw blurRad="38100" dist="38100" dir="2700000" algn="tl" rotWithShape="0">
                    <a:prstClr val="black"/>
                  </a:outerShdw>
                </a:effectLst>
              </a:rPr>
              <a:t>know</a:t>
            </a:r>
            <a:r>
              <a:rPr lang="en-US" sz="4000" dirty="0">
                <a:solidFill>
                  <a:srgbClr val="F5F5F5"/>
                </a:solidFill>
                <a:effectLst>
                  <a:outerShdw blurRad="38100" dist="38100" dir="2700000" algn="tl" rotWithShape="0">
                    <a:prstClr val="black"/>
                  </a:outerShdw>
                </a:effectLst>
              </a:rPr>
              <a:t> that the time for Jerusalem’s destruction is </a:t>
            </a:r>
            <a:r>
              <a:rPr lang="en-US" sz="4000" b="1" i="1" dirty="0">
                <a:solidFill>
                  <a:srgbClr val="F5F5F5"/>
                </a:solidFill>
                <a:effectLst>
                  <a:outerShdw blurRad="38100" dist="38100" dir="2700000" algn="tl" rotWithShape="0">
                    <a:prstClr val="black"/>
                  </a:outerShdw>
                </a:effectLst>
              </a:rPr>
              <a:t>near</a:t>
            </a:r>
            <a:r>
              <a:rPr lang="en-US" sz="4000" dirty="0">
                <a:solidFill>
                  <a:srgbClr val="F5F5F5"/>
                </a:solidFill>
                <a:effectLst>
                  <a:outerShdw blurRad="38100" dist="38100" dir="2700000" algn="tl" rotWithShape="0">
                    <a:prstClr val="black"/>
                  </a:outerShdw>
                </a:effectLst>
              </a:rPr>
              <a:t>.</a:t>
            </a:r>
          </a:p>
          <a:p>
            <a:r>
              <a:rPr lang="en-US" sz="4000" dirty="0">
                <a:solidFill>
                  <a:srgbClr val="F5F5F5"/>
                </a:solidFill>
                <a:effectLst>
                  <a:outerShdw blurRad="38100" dist="38100" dir="2700000" algn="tl" rotWithShape="0">
                    <a:prstClr val="black"/>
                  </a:outerShdw>
                </a:effectLst>
              </a:rPr>
              <a:t>Furthermore, as Christ’s original audience heard this message, (in AD 30) they could be certain on Christ’s </a:t>
            </a:r>
            <a:r>
              <a:rPr lang="en-US" sz="4000" b="1" i="1" dirty="0">
                <a:solidFill>
                  <a:srgbClr val="F5F5F5"/>
                </a:solidFill>
                <a:effectLst>
                  <a:outerShdw blurRad="38100" dist="38100" dir="2700000" algn="tl" rotWithShape="0">
                    <a:prstClr val="black"/>
                  </a:outerShdw>
                </a:effectLst>
              </a:rPr>
              <a:t>sworn authority</a:t>
            </a:r>
            <a:r>
              <a:rPr lang="en-US" sz="4000" dirty="0">
                <a:solidFill>
                  <a:srgbClr val="F5F5F5"/>
                </a:solidFill>
                <a:effectLst>
                  <a:outerShdw blurRad="38100" dist="38100" dir="2700000" algn="tl" rotWithShape="0">
                    <a:prstClr val="black"/>
                  </a:outerShdw>
                </a:effectLst>
              </a:rPr>
              <a:t> that the final destruction of Jerusalem and its temple along with the signs that precede it, were going to occur </a:t>
            </a:r>
            <a:r>
              <a:rPr lang="en-US" sz="4000" b="1" i="1" dirty="0">
                <a:solidFill>
                  <a:srgbClr val="F5F5F5"/>
                </a:solidFill>
                <a:effectLst>
                  <a:outerShdw blurRad="38100" dist="38100" dir="2700000" algn="tl" rotWithShape="0">
                    <a:prstClr val="black"/>
                  </a:outerShdw>
                </a:effectLst>
              </a:rPr>
              <a:t>within</a:t>
            </a:r>
            <a:r>
              <a:rPr lang="en-US" sz="4000" dirty="0">
                <a:solidFill>
                  <a:srgbClr val="F5F5F5"/>
                </a:solidFill>
                <a:effectLst>
                  <a:outerShdw blurRad="38100" dist="38100" dir="2700000" algn="tl" rotWithShape="0">
                    <a:prstClr val="black"/>
                  </a:outerShdw>
                </a:effectLst>
              </a:rPr>
              <a:t> that “</a:t>
            </a:r>
            <a:r>
              <a:rPr lang="en-US" sz="4000" i="1" dirty="0">
                <a:solidFill>
                  <a:srgbClr val="99FFFF"/>
                </a:solidFill>
                <a:effectLst>
                  <a:outerShdw blurRad="38100" dist="38100" dir="2700000" algn="tl" rotWithShape="0">
                    <a:prstClr val="black"/>
                  </a:outerShdw>
                </a:effectLst>
                <a:latin typeface="Cambria" panose="02040503050406030204" pitchFamily="18" charset="0"/>
                <a:ea typeface="Cambria" panose="02040503050406030204" pitchFamily="18" charset="0"/>
              </a:rPr>
              <a:t>generation</a:t>
            </a:r>
            <a:r>
              <a:rPr lang="en-US" sz="4000" dirty="0">
                <a:solidFill>
                  <a:srgbClr val="F5F5F5"/>
                </a:solidFill>
                <a:effectLst>
                  <a:outerShdw blurRad="38100" dist="38100" dir="2700000" algn="tl" rotWithShape="0">
                    <a:prstClr val="black"/>
                  </a:outerShdw>
                </a:effectLst>
              </a:rPr>
              <a:t>” (40 years), i.e. by A.D 70.</a:t>
            </a:r>
            <a:endParaRPr lang="en-US" sz="3600" dirty="0">
              <a:solidFill>
                <a:srgbClr val="F5F5F5"/>
              </a:solidFill>
              <a:effectLst>
                <a:outerShdw blurRad="38100" dist="38100" dir="2700000" algn="tl" rotWithShape="0">
                  <a:prstClr val="black"/>
                </a:outerShdw>
              </a:effectLst>
            </a:endParaRPr>
          </a:p>
        </p:txBody>
      </p:sp>
    </p:spTree>
    <p:extLst>
      <p:ext uri="{BB962C8B-B14F-4D97-AF65-F5344CB8AC3E}">
        <p14:creationId xmlns:p14="http://schemas.microsoft.com/office/powerpoint/2010/main" val="1427819362"/>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anim calcmode="lin" valueType="num">
                                      <p:cBhvr>
                                        <p:cTn id="7" dur="500" fill="hold"/>
                                        <p:tgtEl>
                                          <p:spTgt spid="2">
                                            <p:txEl>
                                              <p:pRg st="1" end="1"/>
                                            </p:txEl>
                                          </p:spTgt>
                                        </p:tgtEl>
                                        <p:attrNameLst>
                                          <p:attrName>ppt_w</p:attrName>
                                        </p:attrNameLst>
                                      </p:cBhvr>
                                      <p:tavLst>
                                        <p:tav tm="0">
                                          <p:val>
                                            <p:fltVal val="0"/>
                                          </p:val>
                                        </p:tav>
                                        <p:tav tm="100000">
                                          <p:val>
                                            <p:strVal val="#ppt_w"/>
                                          </p:val>
                                        </p:tav>
                                      </p:tavLst>
                                    </p:anim>
                                    <p:anim calcmode="lin" valueType="num">
                                      <p:cBhvr>
                                        <p:cTn id="8" dur="500" fill="hold"/>
                                        <p:tgtEl>
                                          <p:spTgt spid="2">
                                            <p:txEl>
                                              <p:pRg st="1" end="1"/>
                                            </p:txEl>
                                          </p:spTgt>
                                        </p:tgtEl>
                                        <p:attrNameLst>
                                          <p:attrName>ppt_h</p:attrName>
                                        </p:attrNameLst>
                                      </p:cBhvr>
                                      <p:tavLst>
                                        <p:tav tm="0">
                                          <p:val>
                                            <p:fltVal val="0"/>
                                          </p:val>
                                        </p:tav>
                                        <p:tav tm="100000">
                                          <p:val>
                                            <p:strVal val="#ppt_h"/>
                                          </p:val>
                                        </p:tav>
                                      </p:tavLst>
                                    </p:anim>
                                    <p:animEffect transition="in" filter="fade">
                                      <p:cBhvr>
                                        <p:cTn id="9" dur="500"/>
                                        <p:tgtEl>
                                          <p:spTgt spid="2">
                                            <p:txEl>
                                              <p:pRg st="1" end="1"/>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2">
                                            <p:txEl>
                                              <p:pRg st="2" end="2"/>
                                            </p:txEl>
                                          </p:spTgt>
                                        </p:tgtEl>
                                        <p:attrNameLst>
                                          <p:attrName>style.visibility</p:attrName>
                                        </p:attrNameLst>
                                      </p:cBhvr>
                                      <p:to>
                                        <p:strVal val="visible"/>
                                      </p:to>
                                    </p:set>
                                    <p:anim calcmode="lin" valueType="num">
                                      <p:cBhvr>
                                        <p:cTn id="14" dur="500" fill="hold"/>
                                        <p:tgtEl>
                                          <p:spTgt spid="2">
                                            <p:txEl>
                                              <p:pRg st="2" end="2"/>
                                            </p:txEl>
                                          </p:spTgt>
                                        </p:tgtEl>
                                        <p:attrNameLst>
                                          <p:attrName>ppt_w</p:attrName>
                                        </p:attrNameLst>
                                      </p:cBhvr>
                                      <p:tavLst>
                                        <p:tav tm="0">
                                          <p:val>
                                            <p:fltVal val="0"/>
                                          </p:val>
                                        </p:tav>
                                        <p:tav tm="100000">
                                          <p:val>
                                            <p:strVal val="#ppt_w"/>
                                          </p:val>
                                        </p:tav>
                                      </p:tavLst>
                                    </p:anim>
                                    <p:anim calcmode="lin" valueType="num">
                                      <p:cBhvr>
                                        <p:cTn id="15" dur="500" fill="hold"/>
                                        <p:tgtEl>
                                          <p:spTgt spid="2">
                                            <p:txEl>
                                              <p:pRg st="2" end="2"/>
                                            </p:txEl>
                                          </p:spTgt>
                                        </p:tgtEl>
                                        <p:attrNameLst>
                                          <p:attrName>ppt_h</p:attrName>
                                        </p:attrNameLst>
                                      </p:cBhvr>
                                      <p:tavLst>
                                        <p:tav tm="0">
                                          <p:val>
                                            <p:fltVal val="0"/>
                                          </p:val>
                                        </p:tav>
                                        <p:tav tm="100000">
                                          <p:val>
                                            <p:strVal val="#ppt_h"/>
                                          </p:val>
                                        </p:tav>
                                      </p:tavLst>
                                    </p:anim>
                                    <p:animEffect transition="in" filter="fade">
                                      <p:cBhvr>
                                        <p:cTn id="16" dur="500"/>
                                        <p:tgtEl>
                                          <p:spTgt spid="2">
                                            <p:txEl>
                                              <p:pRg st="2" end="2"/>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2">
                                            <p:txEl>
                                              <p:pRg st="3" end="3"/>
                                            </p:txEl>
                                          </p:spTgt>
                                        </p:tgtEl>
                                        <p:attrNameLst>
                                          <p:attrName>style.visibility</p:attrName>
                                        </p:attrNameLst>
                                      </p:cBhvr>
                                      <p:to>
                                        <p:strVal val="visible"/>
                                      </p:to>
                                    </p:set>
                                    <p:anim calcmode="lin" valueType="num">
                                      <p:cBhvr>
                                        <p:cTn id="21" dur="500" fill="hold"/>
                                        <p:tgtEl>
                                          <p:spTgt spid="2">
                                            <p:txEl>
                                              <p:pRg st="3" end="3"/>
                                            </p:txEl>
                                          </p:spTgt>
                                        </p:tgtEl>
                                        <p:attrNameLst>
                                          <p:attrName>ppt_w</p:attrName>
                                        </p:attrNameLst>
                                      </p:cBhvr>
                                      <p:tavLst>
                                        <p:tav tm="0">
                                          <p:val>
                                            <p:fltVal val="0"/>
                                          </p:val>
                                        </p:tav>
                                        <p:tav tm="100000">
                                          <p:val>
                                            <p:strVal val="#ppt_w"/>
                                          </p:val>
                                        </p:tav>
                                      </p:tavLst>
                                    </p:anim>
                                    <p:anim calcmode="lin" valueType="num">
                                      <p:cBhvr>
                                        <p:cTn id="22" dur="500" fill="hold"/>
                                        <p:tgtEl>
                                          <p:spTgt spid="2">
                                            <p:txEl>
                                              <p:pRg st="3" end="3"/>
                                            </p:txEl>
                                          </p:spTgt>
                                        </p:tgtEl>
                                        <p:attrNameLst>
                                          <p:attrName>ppt_h</p:attrName>
                                        </p:attrNameLst>
                                      </p:cBhvr>
                                      <p:tavLst>
                                        <p:tav tm="0">
                                          <p:val>
                                            <p:fltVal val="0"/>
                                          </p:val>
                                        </p:tav>
                                        <p:tav tm="100000">
                                          <p:val>
                                            <p:strVal val="#ppt_h"/>
                                          </p:val>
                                        </p:tav>
                                      </p:tavLst>
                                    </p:anim>
                                    <p:animEffect transition="in" filter="fade">
                                      <p:cBhvr>
                                        <p:cTn id="23" dur="500"/>
                                        <p:tgtEl>
                                          <p:spTgt spid="2">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883D7C"/>
            </a:gs>
            <a:gs pos="71000">
              <a:srgbClr val="2E2344"/>
            </a:gs>
            <a:gs pos="100000">
              <a:srgbClr val="2C0F24"/>
            </a:gs>
          </a:gsLst>
          <a:path path="circle">
            <a:fillToRect l="50000" t="50000" r="50000" b="50000"/>
          </a:path>
          <a:tileRect/>
        </a:gradFill>
        <a:effectLst/>
      </p:bgPr>
    </p:bg>
    <p:spTree>
      <p:nvGrpSpPr>
        <p:cNvPr id="1" name="">
          <a:extLst>
            <a:ext uri="{FF2B5EF4-FFF2-40B4-BE49-F238E27FC236}">
              <a16:creationId xmlns:a16="http://schemas.microsoft.com/office/drawing/2014/main" id="{F8E0D15A-0347-AE58-E14B-7AD1C5B92E5F}"/>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D1466A91-464A-1B09-AEBE-0BB97E6F453C}"/>
              </a:ext>
            </a:extLst>
          </p:cNvPr>
          <p:cNvSpPr>
            <a:spLocks noGrp="1"/>
          </p:cNvSpPr>
          <p:nvPr>
            <p:ph type="title"/>
          </p:nvPr>
        </p:nvSpPr>
        <p:spPr>
          <a:xfrm>
            <a:off x="0" y="0"/>
            <a:ext cx="12192000" cy="1127760"/>
          </a:xfrm>
        </p:spPr>
        <p:txBody>
          <a:bodyPr>
            <a:noAutofit/>
          </a:bodyPr>
          <a:lstStyle/>
          <a:p>
            <a:pPr algn="ctr"/>
            <a:r>
              <a:rPr lang="en-US" sz="4000" b="1" dirty="0">
                <a:solidFill>
                  <a:srgbClr val="F5F5F5"/>
                </a:solidFill>
                <a:effectLst>
                  <a:outerShdw blurRad="38100" dist="38100" dir="2700000" algn="ctr" rotWithShape="0">
                    <a:schemeClr val="tx1"/>
                  </a:outerShdw>
                </a:effectLst>
                <a:ea typeface="Tahoma" panose="020B0604030504040204" pitchFamily="34" charset="0"/>
                <a:cs typeface="Tahoma" panose="020B0604030504040204" pitchFamily="34" charset="0"/>
              </a:rPr>
              <a:t>As With Noah’s Flood, The Second Coming Will Come Unexpectedly (24:36-44)</a:t>
            </a:r>
          </a:p>
        </p:txBody>
      </p:sp>
      <p:sp>
        <p:nvSpPr>
          <p:cNvPr id="5" name="Content Placeholder 4">
            <a:extLst>
              <a:ext uri="{FF2B5EF4-FFF2-40B4-BE49-F238E27FC236}">
                <a16:creationId xmlns:a16="http://schemas.microsoft.com/office/drawing/2014/main" id="{BBEDF30D-AAA1-75E4-678E-A5B19C1234B2}"/>
              </a:ext>
            </a:extLst>
          </p:cNvPr>
          <p:cNvSpPr>
            <a:spLocks noGrp="1"/>
          </p:cNvSpPr>
          <p:nvPr>
            <p:ph idx="1"/>
          </p:nvPr>
        </p:nvSpPr>
        <p:spPr>
          <a:xfrm>
            <a:off x="323273" y="1127760"/>
            <a:ext cx="11610109" cy="5730240"/>
          </a:xfrm>
        </p:spPr>
        <p:txBody>
          <a:bodyPr>
            <a:normAutofit fontScale="92500" lnSpcReduction="20000"/>
          </a:bodyPr>
          <a:lstStyle/>
          <a:p>
            <a:pPr marL="0" indent="0">
              <a:buNone/>
            </a:pPr>
            <a:r>
              <a:rPr lang="en-US" sz="3600" i="1" baseline="30000" dirty="0">
                <a:solidFill>
                  <a:srgbClr val="F5F5F5"/>
                </a:solidFill>
                <a:effectLst>
                  <a:outerShdw blurRad="38100" dist="38100" dir="2700000" algn="ctr" rotWithShape="0">
                    <a:schemeClr val="tx1"/>
                  </a:outerShdw>
                </a:effectLst>
                <a:latin typeface="Cambria" panose="02040503050406030204" pitchFamily="18" charset="0"/>
                <a:ea typeface="Cambria" panose="02040503050406030204" pitchFamily="18" charset="0"/>
              </a:rPr>
              <a:t>24:36</a:t>
            </a:r>
            <a:r>
              <a:rPr lang="en-US" sz="3600" i="1" dirty="0">
                <a:solidFill>
                  <a:srgbClr val="99FFFF"/>
                </a:solidFill>
                <a:effectLst>
                  <a:outerShdw blurRad="38100" dist="38100" dir="2700000" algn="ctr" rotWithShape="0">
                    <a:schemeClr val="tx1"/>
                  </a:outerShdw>
                </a:effectLst>
                <a:latin typeface="Cambria" panose="02040503050406030204" pitchFamily="18" charset="0"/>
                <a:ea typeface="Cambria" panose="02040503050406030204" pitchFamily="18" charset="0"/>
              </a:rPr>
              <a:t> “But concerning that day and hour no one knows, not even the angels of heaven, nor the Son, but the Father only. </a:t>
            </a:r>
            <a:r>
              <a:rPr lang="en-US" sz="3600" i="1" baseline="30000" dirty="0">
                <a:solidFill>
                  <a:srgbClr val="F5F5F5"/>
                </a:solidFill>
                <a:effectLst>
                  <a:outerShdw blurRad="38100" dist="38100" dir="2700000" algn="ctr" rotWithShape="0">
                    <a:schemeClr val="tx1"/>
                  </a:outerShdw>
                </a:effectLst>
                <a:latin typeface="Cambria" panose="02040503050406030204" pitchFamily="18" charset="0"/>
                <a:ea typeface="Cambria" panose="02040503050406030204" pitchFamily="18" charset="0"/>
              </a:rPr>
              <a:t>37</a:t>
            </a:r>
            <a:r>
              <a:rPr lang="en-US" sz="3600" i="1" dirty="0">
                <a:solidFill>
                  <a:srgbClr val="99FFFF"/>
                </a:solidFill>
                <a:effectLst>
                  <a:outerShdw blurRad="38100" dist="38100" dir="2700000" algn="ctr" rotWithShape="0">
                    <a:schemeClr val="tx1"/>
                  </a:outerShdw>
                </a:effectLst>
                <a:latin typeface="Cambria" panose="02040503050406030204" pitchFamily="18" charset="0"/>
                <a:ea typeface="Cambria" panose="02040503050406030204" pitchFamily="18" charset="0"/>
              </a:rPr>
              <a:t> For as were the days of Noah, so will be the coming of the Son of Man. </a:t>
            </a:r>
            <a:r>
              <a:rPr lang="en-US" sz="3600" i="1" baseline="30000" dirty="0">
                <a:solidFill>
                  <a:srgbClr val="F5F5F5"/>
                </a:solidFill>
                <a:effectLst>
                  <a:outerShdw blurRad="38100" dist="38100" dir="2700000" algn="ctr" rotWithShape="0">
                    <a:schemeClr val="tx1"/>
                  </a:outerShdw>
                </a:effectLst>
                <a:latin typeface="Cambria" panose="02040503050406030204" pitchFamily="18" charset="0"/>
                <a:ea typeface="Cambria" panose="02040503050406030204" pitchFamily="18" charset="0"/>
              </a:rPr>
              <a:t>38</a:t>
            </a:r>
            <a:r>
              <a:rPr lang="en-US" sz="3600" i="1" dirty="0">
                <a:solidFill>
                  <a:srgbClr val="99FFFF"/>
                </a:solidFill>
                <a:effectLst>
                  <a:outerShdw blurRad="38100" dist="38100" dir="2700000" algn="ctr" rotWithShape="0">
                    <a:schemeClr val="tx1"/>
                  </a:outerShdw>
                </a:effectLst>
                <a:latin typeface="Cambria" panose="02040503050406030204" pitchFamily="18" charset="0"/>
                <a:ea typeface="Cambria" panose="02040503050406030204" pitchFamily="18" charset="0"/>
              </a:rPr>
              <a:t> For as in those days before the flood they were eating and drinking, marrying and giving in marriage, until the day when Noah entered the ark, </a:t>
            </a:r>
            <a:r>
              <a:rPr lang="en-US" sz="3600" i="1" baseline="30000" dirty="0">
                <a:solidFill>
                  <a:srgbClr val="F5F5F5"/>
                </a:solidFill>
                <a:effectLst>
                  <a:outerShdw blurRad="38100" dist="38100" dir="2700000" algn="ctr" rotWithShape="0">
                    <a:schemeClr val="tx1"/>
                  </a:outerShdw>
                </a:effectLst>
                <a:latin typeface="Cambria" panose="02040503050406030204" pitchFamily="18" charset="0"/>
                <a:ea typeface="Cambria" panose="02040503050406030204" pitchFamily="18" charset="0"/>
              </a:rPr>
              <a:t>39</a:t>
            </a:r>
            <a:r>
              <a:rPr lang="en-US" sz="3600" i="1" dirty="0">
                <a:solidFill>
                  <a:srgbClr val="99FFFF"/>
                </a:solidFill>
                <a:effectLst>
                  <a:outerShdw blurRad="38100" dist="38100" dir="2700000" algn="ctr" rotWithShape="0">
                    <a:schemeClr val="tx1"/>
                  </a:outerShdw>
                </a:effectLst>
                <a:latin typeface="Cambria" panose="02040503050406030204" pitchFamily="18" charset="0"/>
                <a:ea typeface="Cambria" panose="02040503050406030204" pitchFamily="18" charset="0"/>
              </a:rPr>
              <a:t> and they were unaware until the flood came and swept them all away, so will be the coming of the Son of Man. </a:t>
            </a:r>
            <a:r>
              <a:rPr lang="en-US" sz="3600" i="1" baseline="30000" dirty="0">
                <a:solidFill>
                  <a:srgbClr val="F5F5F5"/>
                </a:solidFill>
                <a:effectLst>
                  <a:outerShdw blurRad="38100" dist="38100" dir="2700000" algn="ctr" rotWithShape="0">
                    <a:schemeClr val="tx1"/>
                  </a:outerShdw>
                </a:effectLst>
                <a:latin typeface="Cambria" panose="02040503050406030204" pitchFamily="18" charset="0"/>
                <a:ea typeface="Cambria" panose="02040503050406030204" pitchFamily="18" charset="0"/>
              </a:rPr>
              <a:t>40</a:t>
            </a:r>
            <a:r>
              <a:rPr lang="en-US" sz="3600" i="1" dirty="0">
                <a:solidFill>
                  <a:srgbClr val="99FFFF"/>
                </a:solidFill>
                <a:effectLst>
                  <a:outerShdw blurRad="38100" dist="38100" dir="2700000" algn="ctr" rotWithShape="0">
                    <a:schemeClr val="tx1"/>
                  </a:outerShdw>
                </a:effectLst>
                <a:latin typeface="Cambria" panose="02040503050406030204" pitchFamily="18" charset="0"/>
                <a:ea typeface="Cambria" panose="02040503050406030204" pitchFamily="18" charset="0"/>
              </a:rPr>
              <a:t> Then two men will be in the field; one will be taken and one left. </a:t>
            </a:r>
            <a:r>
              <a:rPr lang="en-US" sz="3600" i="1" baseline="30000" dirty="0">
                <a:solidFill>
                  <a:srgbClr val="F5F5F5"/>
                </a:solidFill>
                <a:effectLst>
                  <a:outerShdw blurRad="38100" dist="38100" dir="2700000" algn="ctr" rotWithShape="0">
                    <a:schemeClr val="tx1"/>
                  </a:outerShdw>
                </a:effectLst>
                <a:latin typeface="Cambria" panose="02040503050406030204" pitchFamily="18" charset="0"/>
                <a:ea typeface="Cambria" panose="02040503050406030204" pitchFamily="18" charset="0"/>
              </a:rPr>
              <a:t>41</a:t>
            </a:r>
            <a:r>
              <a:rPr lang="en-US" sz="3600" i="1" dirty="0">
                <a:solidFill>
                  <a:srgbClr val="99FFFF"/>
                </a:solidFill>
                <a:effectLst>
                  <a:outerShdw blurRad="38100" dist="38100" dir="2700000" algn="ctr" rotWithShape="0">
                    <a:schemeClr val="tx1"/>
                  </a:outerShdw>
                </a:effectLst>
                <a:latin typeface="Cambria" panose="02040503050406030204" pitchFamily="18" charset="0"/>
                <a:ea typeface="Cambria" panose="02040503050406030204" pitchFamily="18" charset="0"/>
              </a:rPr>
              <a:t> Two women will be grinding at the mill; one will be taken and one left. </a:t>
            </a:r>
            <a:r>
              <a:rPr lang="en-US" sz="3600" i="1" baseline="30000" dirty="0">
                <a:solidFill>
                  <a:srgbClr val="F5F5F5"/>
                </a:solidFill>
                <a:effectLst>
                  <a:outerShdw blurRad="38100" dist="38100" dir="2700000" algn="ctr" rotWithShape="0">
                    <a:schemeClr val="tx1"/>
                  </a:outerShdw>
                </a:effectLst>
                <a:latin typeface="Cambria" panose="02040503050406030204" pitchFamily="18" charset="0"/>
                <a:ea typeface="Cambria" panose="02040503050406030204" pitchFamily="18" charset="0"/>
              </a:rPr>
              <a:t>42</a:t>
            </a:r>
            <a:r>
              <a:rPr lang="en-US" sz="3600" i="1" dirty="0">
                <a:solidFill>
                  <a:srgbClr val="99FFFF"/>
                </a:solidFill>
                <a:effectLst>
                  <a:outerShdw blurRad="38100" dist="38100" dir="2700000" algn="ctr" rotWithShape="0">
                    <a:schemeClr val="tx1"/>
                  </a:outerShdw>
                </a:effectLst>
                <a:latin typeface="Cambria" panose="02040503050406030204" pitchFamily="18" charset="0"/>
                <a:ea typeface="Cambria" panose="02040503050406030204" pitchFamily="18" charset="0"/>
              </a:rPr>
              <a:t> Therefore, stay awake, for you do not know on what day your Lord is coming.</a:t>
            </a:r>
            <a:r>
              <a:rPr lang="en-US" sz="3600" i="1" baseline="30000" dirty="0">
                <a:solidFill>
                  <a:srgbClr val="F5F5F5"/>
                </a:solidFill>
                <a:effectLst>
                  <a:outerShdw blurRad="38100" dist="38100" dir="2700000" algn="ctr" rotWithShape="0">
                    <a:schemeClr val="tx1"/>
                  </a:outerShdw>
                </a:effectLst>
                <a:latin typeface="Cambria" panose="02040503050406030204" pitchFamily="18" charset="0"/>
                <a:ea typeface="Cambria" panose="02040503050406030204" pitchFamily="18" charset="0"/>
              </a:rPr>
              <a:t> 43</a:t>
            </a:r>
            <a:r>
              <a:rPr lang="en-US" sz="3600" i="1" dirty="0">
                <a:solidFill>
                  <a:srgbClr val="99FFFF"/>
                </a:solidFill>
                <a:effectLst>
                  <a:outerShdw blurRad="38100" dist="38100" dir="2700000" algn="ctr" rotWithShape="0">
                    <a:schemeClr val="tx1"/>
                  </a:outerShdw>
                </a:effectLst>
                <a:latin typeface="Cambria" panose="02040503050406030204" pitchFamily="18" charset="0"/>
                <a:ea typeface="Cambria" panose="02040503050406030204" pitchFamily="18" charset="0"/>
              </a:rPr>
              <a:t> But know this, that if the master of the house had known in what part of the night the thief was coming, he would have stayed awake and would not have let his house be broken into. </a:t>
            </a:r>
            <a:r>
              <a:rPr lang="en-US" sz="3600" i="1" baseline="30000" dirty="0">
                <a:solidFill>
                  <a:srgbClr val="F5F5F5"/>
                </a:solidFill>
                <a:effectLst>
                  <a:outerShdw blurRad="38100" dist="38100" dir="2700000" algn="ctr" rotWithShape="0">
                    <a:schemeClr val="tx1"/>
                  </a:outerShdw>
                </a:effectLst>
                <a:latin typeface="Cambria" panose="02040503050406030204" pitchFamily="18" charset="0"/>
                <a:ea typeface="Cambria" panose="02040503050406030204" pitchFamily="18" charset="0"/>
              </a:rPr>
              <a:t>44</a:t>
            </a:r>
            <a:r>
              <a:rPr lang="en-US" sz="3600" i="1" dirty="0">
                <a:solidFill>
                  <a:srgbClr val="99FFFF"/>
                </a:solidFill>
                <a:effectLst>
                  <a:outerShdw blurRad="38100" dist="38100" dir="2700000" algn="ctr" rotWithShape="0">
                    <a:schemeClr val="tx1"/>
                  </a:outerShdw>
                </a:effectLst>
                <a:latin typeface="Cambria" panose="02040503050406030204" pitchFamily="18" charset="0"/>
                <a:ea typeface="Cambria" panose="02040503050406030204" pitchFamily="18" charset="0"/>
              </a:rPr>
              <a:t> Therefore you also must be ready, for the Son of Man is coming at an hour you do not expect.  </a:t>
            </a:r>
            <a:r>
              <a:rPr lang="en-US" sz="3600" dirty="0">
                <a:solidFill>
                  <a:srgbClr val="F5F5F5"/>
                </a:solidFill>
                <a:effectLst>
                  <a:outerShdw blurRad="38100" dist="38100" dir="2700000" algn="ctr" rotWithShape="0">
                    <a:schemeClr val="tx1"/>
                  </a:outerShdw>
                </a:effectLst>
                <a:latin typeface="Calibri" panose="020F0502020204030204" pitchFamily="34" charset="0"/>
                <a:ea typeface="Calibri" panose="020F0502020204030204" pitchFamily="34" charset="0"/>
                <a:cs typeface="Calibri" panose="020F0502020204030204" pitchFamily="34" charset="0"/>
              </a:rPr>
              <a:t>(ESV)</a:t>
            </a:r>
          </a:p>
        </p:txBody>
      </p:sp>
    </p:spTree>
    <p:extLst>
      <p:ext uri="{BB962C8B-B14F-4D97-AF65-F5344CB8AC3E}">
        <p14:creationId xmlns:p14="http://schemas.microsoft.com/office/powerpoint/2010/main" val="1644676585"/>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883D7C"/>
            </a:gs>
            <a:gs pos="71000">
              <a:srgbClr val="2E2344"/>
            </a:gs>
            <a:gs pos="100000">
              <a:srgbClr val="2C0F24"/>
            </a:gs>
          </a:gsLst>
          <a:path path="circle">
            <a:fillToRect l="50000" t="50000" r="50000" b="50000"/>
          </a:path>
          <a:tileRect/>
        </a:gradFill>
        <a:effectLst/>
      </p:bgPr>
    </p:bg>
    <p:spTree>
      <p:nvGrpSpPr>
        <p:cNvPr id="1" name="">
          <a:extLst>
            <a:ext uri="{FF2B5EF4-FFF2-40B4-BE49-F238E27FC236}">
              <a16:creationId xmlns:a16="http://schemas.microsoft.com/office/drawing/2014/main" id="{BF06FFA0-ADA6-6F41-0259-C05950720E53}"/>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55942307-F50F-CC07-9CF9-DA28978B16D9}"/>
              </a:ext>
            </a:extLst>
          </p:cNvPr>
          <p:cNvSpPr>
            <a:spLocks noGrp="1"/>
          </p:cNvSpPr>
          <p:nvPr>
            <p:ph type="title"/>
          </p:nvPr>
        </p:nvSpPr>
        <p:spPr>
          <a:xfrm>
            <a:off x="0" y="1"/>
            <a:ext cx="12226954" cy="1018902"/>
          </a:xfrm>
        </p:spPr>
        <p:txBody>
          <a:bodyPr>
            <a:noAutofit/>
          </a:bodyPr>
          <a:lstStyle/>
          <a:p>
            <a:pPr algn="ctr"/>
            <a:r>
              <a:rPr lang="en-US" sz="4000" b="1" dirty="0">
                <a:solidFill>
                  <a:srgbClr val="F5F5F5"/>
                </a:solidFill>
                <a:effectLst>
                  <a:outerShdw blurRad="38100" dist="38100" dir="2700000" algn="ctr" rotWithShape="0">
                    <a:schemeClr val="tx1"/>
                  </a:outerShdw>
                </a:effectLst>
                <a:ea typeface="Tahoma" panose="020B0604030504040204" pitchFamily="34" charset="0"/>
                <a:cs typeface="Tahoma" panose="020B0604030504040204" pitchFamily="34" charset="0"/>
              </a:rPr>
              <a:t>As With Noah’s Flood, The Second Coming Will Come Unexpectedly (24:36-44)</a:t>
            </a:r>
            <a:endParaRPr lang="en-US" sz="4000" dirty="0">
              <a:solidFill>
                <a:srgbClr val="F5F5F5"/>
              </a:solidFill>
              <a:effectLst>
                <a:outerShdw blurRad="38100" dist="38100" dir="2700000" algn="tl" rotWithShape="0">
                  <a:prstClr val="black"/>
                </a:outerShdw>
              </a:effectLst>
              <a:latin typeface="+mn-lt"/>
            </a:endParaRPr>
          </a:p>
        </p:txBody>
      </p:sp>
      <p:sp>
        <p:nvSpPr>
          <p:cNvPr id="2" name="Content Placeholder 1">
            <a:extLst>
              <a:ext uri="{FF2B5EF4-FFF2-40B4-BE49-F238E27FC236}">
                <a16:creationId xmlns:a16="http://schemas.microsoft.com/office/drawing/2014/main" id="{CC218955-EBD3-F13E-1551-CDC51ECA7B55}"/>
              </a:ext>
            </a:extLst>
          </p:cNvPr>
          <p:cNvSpPr>
            <a:spLocks noGrp="1"/>
          </p:cNvSpPr>
          <p:nvPr>
            <p:ph idx="1"/>
          </p:nvPr>
        </p:nvSpPr>
        <p:spPr>
          <a:xfrm>
            <a:off x="391886" y="1071155"/>
            <a:ext cx="11634650" cy="5847805"/>
          </a:xfrm>
        </p:spPr>
        <p:txBody>
          <a:bodyPr>
            <a:normAutofit fontScale="77500" lnSpcReduction="20000"/>
          </a:bodyPr>
          <a:lstStyle/>
          <a:p>
            <a:r>
              <a:rPr lang="en-US" sz="4000" dirty="0">
                <a:solidFill>
                  <a:srgbClr val="F5F5F5"/>
                </a:solidFill>
                <a:effectLst>
                  <a:outerShdw blurRad="38100" dist="38100" dir="2700000" algn="tl" rotWithShape="0">
                    <a:prstClr val="black"/>
                  </a:outerShdw>
                </a:effectLst>
              </a:rPr>
              <a:t>Matthew 24:36 marks a </a:t>
            </a:r>
            <a:r>
              <a:rPr lang="en-US" sz="4000" b="1" i="1" dirty="0">
                <a:solidFill>
                  <a:srgbClr val="F5F5F5"/>
                </a:solidFill>
                <a:effectLst>
                  <a:outerShdw blurRad="38100" dist="38100" dir="2700000" algn="tl" rotWithShape="0">
                    <a:prstClr val="black"/>
                  </a:outerShdw>
                </a:effectLst>
              </a:rPr>
              <a:t>major transition </a:t>
            </a:r>
            <a:r>
              <a:rPr lang="en-US" sz="4000" dirty="0">
                <a:solidFill>
                  <a:srgbClr val="F5F5F5"/>
                </a:solidFill>
                <a:effectLst>
                  <a:outerShdw blurRad="38100" dist="38100" dir="2700000" algn="tl" rotWithShape="0">
                    <a:prstClr val="black"/>
                  </a:outerShdw>
                </a:effectLst>
              </a:rPr>
              <a:t>in Jesus’ teaching. </a:t>
            </a:r>
          </a:p>
          <a:p>
            <a:r>
              <a:rPr lang="en-US" sz="4000" dirty="0">
                <a:solidFill>
                  <a:srgbClr val="F5F5F5"/>
                </a:solidFill>
                <a:effectLst>
                  <a:outerShdw blurRad="38100" dist="38100" dir="2700000" algn="tl" rotWithShape="0">
                    <a:prstClr val="black"/>
                  </a:outerShdw>
                </a:effectLst>
              </a:rPr>
              <a:t>In Matthew 24:4–35, Jesus described “</a:t>
            </a:r>
            <a:r>
              <a:rPr lang="en-US" sz="4000" i="1" dirty="0">
                <a:solidFill>
                  <a:srgbClr val="99FFFF"/>
                </a:solidFill>
                <a:effectLst>
                  <a:outerShdw blurRad="38100" dist="38100" dir="2700000" algn="tl" rotWithShape="0">
                    <a:prstClr val="black"/>
                  </a:outerShdw>
                </a:effectLst>
                <a:latin typeface="Cambria" panose="02040503050406030204" pitchFamily="18" charset="0"/>
                <a:ea typeface="Cambria" panose="02040503050406030204" pitchFamily="18" charset="0"/>
              </a:rPr>
              <a:t>signs</a:t>
            </a:r>
            <a:r>
              <a:rPr lang="en-US" sz="4000" dirty="0">
                <a:solidFill>
                  <a:srgbClr val="F5F5F5"/>
                </a:solidFill>
                <a:effectLst>
                  <a:outerShdw blurRad="38100" dist="38100" dir="2700000" algn="tl" rotWithShape="0">
                    <a:prstClr val="black"/>
                  </a:outerShdw>
                </a:effectLst>
              </a:rPr>
              <a:t>” that would </a:t>
            </a:r>
            <a:r>
              <a:rPr lang="en-US" sz="4000" b="1" i="1" dirty="0">
                <a:solidFill>
                  <a:srgbClr val="F5F5F5"/>
                </a:solidFill>
                <a:effectLst>
                  <a:outerShdw blurRad="38100" dist="38100" dir="2700000" algn="tl" rotWithShape="0">
                    <a:prstClr val="black"/>
                  </a:outerShdw>
                </a:effectLst>
              </a:rPr>
              <a:t>precede</a:t>
            </a:r>
            <a:r>
              <a:rPr lang="en-US" sz="4000" dirty="0">
                <a:solidFill>
                  <a:srgbClr val="F5F5F5"/>
                </a:solidFill>
                <a:effectLst>
                  <a:outerShdw blurRad="38100" dist="38100" dir="2700000" algn="tl" rotWithShape="0">
                    <a:prstClr val="black"/>
                  </a:outerShdw>
                </a:effectLst>
              </a:rPr>
              <a:t> Jerusalem’s destruction.</a:t>
            </a:r>
          </a:p>
          <a:p>
            <a:r>
              <a:rPr lang="en-US" sz="4000" dirty="0">
                <a:solidFill>
                  <a:srgbClr val="F5F5F5"/>
                </a:solidFill>
                <a:effectLst>
                  <a:outerShdw blurRad="38100" dist="38100" dir="2700000" algn="tl" rotWithShape="0">
                    <a:prstClr val="black"/>
                  </a:outerShdw>
                </a:effectLst>
              </a:rPr>
              <a:t>Beginning with “</a:t>
            </a:r>
            <a:r>
              <a:rPr lang="en-US" sz="4000" i="1" dirty="0">
                <a:solidFill>
                  <a:srgbClr val="A2FFB3"/>
                </a:solidFill>
                <a:effectLst>
                  <a:outerShdw blurRad="38100" dist="38100" dir="2700000" algn="tl" rotWithShape="0">
                    <a:prstClr val="black"/>
                  </a:outerShdw>
                </a:effectLst>
                <a:latin typeface="Cambria" panose="02040503050406030204" pitchFamily="18" charset="0"/>
                <a:ea typeface="Cambria" panose="02040503050406030204" pitchFamily="18" charset="0"/>
              </a:rPr>
              <a:t>that</a:t>
            </a:r>
            <a:r>
              <a:rPr lang="en-US" sz="4000" i="1" dirty="0">
                <a:solidFill>
                  <a:srgbClr val="99FFFF"/>
                </a:solidFill>
                <a:effectLst>
                  <a:outerShdw blurRad="38100" dist="38100" dir="2700000" algn="tl" rotWithShape="0">
                    <a:prstClr val="black"/>
                  </a:outerShdw>
                </a:effectLst>
                <a:latin typeface="Cambria" panose="02040503050406030204" pitchFamily="18" charset="0"/>
                <a:ea typeface="Cambria" panose="02040503050406030204" pitchFamily="18" charset="0"/>
              </a:rPr>
              <a:t> day and hour</a:t>
            </a:r>
            <a:r>
              <a:rPr lang="en-US" sz="4000" dirty="0">
                <a:solidFill>
                  <a:srgbClr val="F5F5F5"/>
                </a:solidFill>
                <a:effectLst>
                  <a:outerShdw blurRad="38100" dist="38100" dir="2700000" algn="tl" rotWithShape="0">
                    <a:prstClr val="black"/>
                  </a:outerShdw>
                </a:effectLst>
              </a:rPr>
              <a:t>” in verse 36, however, Jesus begins describing things related to His Second Coming, End of the World, and Final Judgment—whose timing </a:t>
            </a:r>
            <a:r>
              <a:rPr lang="en-US" sz="4000" b="1" i="1" dirty="0">
                <a:solidFill>
                  <a:srgbClr val="F5F5F5"/>
                </a:solidFill>
                <a:effectLst>
                  <a:outerShdw blurRad="38100" dist="38100" dir="2700000" algn="tl" rotWithShape="0">
                    <a:prstClr val="black"/>
                  </a:outerShdw>
                </a:effectLst>
              </a:rPr>
              <a:t>cannot</a:t>
            </a:r>
            <a:r>
              <a:rPr lang="en-US" sz="4000" dirty="0">
                <a:solidFill>
                  <a:srgbClr val="F5F5F5"/>
                </a:solidFill>
                <a:effectLst>
                  <a:outerShdw blurRad="38100" dist="38100" dir="2700000" algn="tl" rotWithShape="0">
                    <a:prstClr val="black"/>
                  </a:outerShdw>
                </a:effectLst>
              </a:rPr>
              <a:t> be known in advance – for there </a:t>
            </a:r>
            <a:r>
              <a:rPr lang="en-US" sz="4000" b="1" i="1" dirty="0">
                <a:solidFill>
                  <a:srgbClr val="F5F5F5"/>
                </a:solidFill>
                <a:effectLst>
                  <a:outerShdw blurRad="38100" dist="38100" dir="2700000" algn="tl" rotWithShape="0">
                    <a:prstClr val="black"/>
                  </a:outerShdw>
                </a:effectLst>
              </a:rPr>
              <a:t>are</a:t>
            </a:r>
            <a:r>
              <a:rPr lang="en-US" sz="4000" dirty="0">
                <a:solidFill>
                  <a:srgbClr val="F5F5F5"/>
                </a:solidFill>
                <a:effectLst>
                  <a:outerShdw blurRad="38100" dist="38100" dir="2700000" algn="tl" rotWithShape="0">
                    <a:prstClr val="black"/>
                  </a:outerShdw>
                </a:effectLst>
              </a:rPr>
              <a:t> </a:t>
            </a:r>
            <a:r>
              <a:rPr lang="en-US" sz="4000" b="1" i="1" dirty="0">
                <a:solidFill>
                  <a:srgbClr val="F5F5F5"/>
                </a:solidFill>
                <a:effectLst>
                  <a:outerShdw blurRad="38100" dist="38100" dir="2700000" algn="tl" rotWithShape="0">
                    <a:prstClr val="black"/>
                  </a:outerShdw>
                </a:effectLst>
              </a:rPr>
              <a:t>no signs </a:t>
            </a:r>
            <a:r>
              <a:rPr lang="en-US" sz="4000" dirty="0">
                <a:solidFill>
                  <a:srgbClr val="F5F5F5"/>
                </a:solidFill>
                <a:effectLst>
                  <a:outerShdw blurRad="38100" dist="38100" dir="2700000" algn="tl" rotWithShape="0">
                    <a:prstClr val="black"/>
                  </a:outerShdw>
                </a:effectLst>
              </a:rPr>
              <a:t>that precede it (cf. Acts 1:7). </a:t>
            </a:r>
          </a:p>
          <a:p>
            <a:r>
              <a:rPr lang="en-US" sz="4000" dirty="0">
                <a:solidFill>
                  <a:srgbClr val="F5F5F5"/>
                </a:solidFill>
                <a:effectLst>
                  <a:outerShdw blurRad="38100" dist="38100" dir="2700000" algn="tl" rotWithShape="0">
                    <a:prstClr val="black"/>
                  </a:outerShdw>
                </a:effectLst>
              </a:rPr>
              <a:t>Even the Son, during His earthly ministry, did not know the time; only the Father knew. </a:t>
            </a:r>
          </a:p>
          <a:p>
            <a:r>
              <a:rPr lang="en-US" sz="4000" dirty="0">
                <a:solidFill>
                  <a:srgbClr val="F5F5F5"/>
                </a:solidFill>
                <a:effectLst>
                  <a:outerShdw blurRad="38100" dist="38100" dir="2700000" algn="tl" rotWithShape="0">
                    <a:prstClr val="black"/>
                  </a:outerShdw>
                </a:effectLst>
              </a:rPr>
              <a:t>The “</a:t>
            </a:r>
            <a:r>
              <a:rPr lang="en-US" sz="4000" i="1" dirty="0">
                <a:solidFill>
                  <a:srgbClr val="99FFFF"/>
                </a:solidFill>
                <a:effectLst>
                  <a:outerShdw blurRad="38100" dist="38100" dir="2700000" algn="tl" rotWithShape="0">
                    <a:prstClr val="black"/>
                  </a:outerShdw>
                </a:effectLst>
                <a:latin typeface="Cambria" panose="02040503050406030204" pitchFamily="18" charset="0"/>
                <a:ea typeface="Cambria" panose="02040503050406030204" pitchFamily="18" charset="0"/>
              </a:rPr>
              <a:t>days of Noah</a:t>
            </a:r>
            <a:r>
              <a:rPr lang="en-US" sz="4000" dirty="0">
                <a:solidFill>
                  <a:srgbClr val="F5F5F5"/>
                </a:solidFill>
                <a:effectLst>
                  <a:outerShdw blurRad="38100" dist="38100" dir="2700000" algn="tl" rotWithShape="0">
                    <a:prstClr val="black"/>
                  </a:outerShdw>
                </a:effectLst>
              </a:rPr>
              <a:t>” illustrate the </a:t>
            </a:r>
            <a:r>
              <a:rPr lang="en-US" sz="4000" b="1" i="1" dirty="0">
                <a:solidFill>
                  <a:srgbClr val="F5F5F5"/>
                </a:solidFill>
                <a:effectLst>
                  <a:outerShdw blurRad="38100" dist="38100" dir="2700000" algn="tl" rotWithShape="0">
                    <a:prstClr val="black"/>
                  </a:outerShdw>
                </a:effectLst>
              </a:rPr>
              <a:t>suddenness</a:t>
            </a:r>
            <a:r>
              <a:rPr lang="en-US" sz="4000" dirty="0">
                <a:solidFill>
                  <a:srgbClr val="F5F5F5"/>
                </a:solidFill>
                <a:effectLst>
                  <a:outerShdw blurRad="38100" dist="38100" dir="2700000" algn="tl" rotWithShape="0">
                    <a:prstClr val="black"/>
                  </a:outerShdw>
                </a:effectLst>
              </a:rPr>
              <a:t> of Christ’s return (Matt. 24:37–39; Gen. 7:6–24). </a:t>
            </a:r>
          </a:p>
          <a:p>
            <a:r>
              <a:rPr lang="en-US" sz="4000" dirty="0">
                <a:solidFill>
                  <a:srgbClr val="F5F5F5"/>
                </a:solidFill>
                <a:effectLst>
                  <a:outerShdw blurRad="38100" dist="38100" dir="2700000" algn="tl" rotWithShape="0">
                    <a:prstClr val="black"/>
                  </a:outerShdw>
                </a:effectLst>
              </a:rPr>
              <a:t>Notice Jesus’ emphasis is </a:t>
            </a:r>
            <a:r>
              <a:rPr lang="en-US" sz="4000" b="1" i="1" dirty="0">
                <a:solidFill>
                  <a:srgbClr val="F5F5F5"/>
                </a:solidFill>
                <a:effectLst>
                  <a:outerShdw blurRad="38100" dist="38100" dir="2700000" algn="tl" rotWithShape="0">
                    <a:prstClr val="black"/>
                  </a:outerShdw>
                </a:effectLst>
              </a:rPr>
              <a:t>not</a:t>
            </a:r>
            <a:r>
              <a:rPr lang="en-US" sz="4000" dirty="0">
                <a:solidFill>
                  <a:srgbClr val="F5F5F5"/>
                </a:solidFill>
                <a:effectLst>
                  <a:outerShdw blurRad="38100" dist="38100" dir="2700000" algn="tl" rotWithShape="0">
                    <a:prstClr val="black"/>
                  </a:outerShdw>
                </a:effectLst>
              </a:rPr>
              <a:t> on the people’s </a:t>
            </a:r>
            <a:r>
              <a:rPr lang="en-US" sz="4000" b="1" i="1" dirty="0">
                <a:solidFill>
                  <a:srgbClr val="F5F5F5"/>
                </a:solidFill>
                <a:effectLst>
                  <a:outerShdw blurRad="38100" dist="38100" dir="2700000" algn="tl" rotWithShape="0">
                    <a:prstClr val="black"/>
                  </a:outerShdw>
                </a:effectLst>
              </a:rPr>
              <a:t>wickedness</a:t>
            </a:r>
            <a:r>
              <a:rPr lang="en-US" sz="4000" dirty="0">
                <a:solidFill>
                  <a:srgbClr val="F5F5F5"/>
                </a:solidFill>
                <a:effectLst>
                  <a:outerShdw blurRad="38100" dist="38100" dir="2700000" algn="tl" rotWithShape="0">
                    <a:prstClr val="black"/>
                  </a:outerShdw>
                </a:effectLst>
              </a:rPr>
              <a:t> but on their </a:t>
            </a:r>
            <a:r>
              <a:rPr lang="en-US" sz="4000" b="1" i="1" dirty="0">
                <a:solidFill>
                  <a:srgbClr val="F5F5F5"/>
                </a:solidFill>
                <a:effectLst>
                  <a:outerShdw blurRad="38100" dist="38100" dir="2700000" algn="tl" rotWithShape="0">
                    <a:prstClr val="black"/>
                  </a:outerShdw>
                </a:effectLst>
              </a:rPr>
              <a:t>ordinary activities</a:t>
            </a:r>
            <a:r>
              <a:rPr lang="en-US" sz="4000" dirty="0">
                <a:solidFill>
                  <a:srgbClr val="F5F5F5"/>
                </a:solidFill>
                <a:effectLst>
                  <a:outerShdw blurRad="38100" dist="38100" dir="2700000" algn="tl" rotWithShape="0">
                    <a:prstClr val="black"/>
                  </a:outerShdw>
                </a:effectLst>
              </a:rPr>
              <a:t>—eating, drinking, and marrying. </a:t>
            </a:r>
          </a:p>
          <a:p>
            <a:r>
              <a:rPr lang="en-US" sz="4000" dirty="0">
                <a:solidFill>
                  <a:srgbClr val="F5F5F5"/>
                </a:solidFill>
                <a:effectLst>
                  <a:outerShdw blurRad="38100" dist="38100" dir="2700000" algn="tl" rotWithShape="0">
                    <a:prstClr val="black"/>
                  </a:outerShdw>
                </a:effectLst>
              </a:rPr>
              <a:t>Life continued business as usual until the flood arrived </a:t>
            </a:r>
            <a:r>
              <a:rPr lang="en-US" sz="4000" b="1" i="1" dirty="0">
                <a:solidFill>
                  <a:srgbClr val="F5F5F5"/>
                </a:solidFill>
                <a:effectLst>
                  <a:outerShdw blurRad="38100" dist="38100" dir="2700000" algn="tl" rotWithShape="0">
                    <a:prstClr val="black"/>
                  </a:outerShdw>
                </a:effectLst>
              </a:rPr>
              <a:t>unexpectedly</a:t>
            </a:r>
            <a:r>
              <a:rPr lang="en-US" sz="4000" dirty="0">
                <a:solidFill>
                  <a:srgbClr val="F5F5F5"/>
                </a:solidFill>
                <a:effectLst>
                  <a:outerShdw blurRad="38100" dist="38100" dir="2700000" algn="tl" rotWithShape="0">
                    <a:prstClr val="black"/>
                  </a:outerShdw>
                </a:effectLst>
              </a:rPr>
              <a:t> and swept them away. </a:t>
            </a:r>
          </a:p>
          <a:p>
            <a:endParaRPr lang="en-US" sz="4000" dirty="0">
              <a:solidFill>
                <a:srgbClr val="F5F5F5"/>
              </a:solidFill>
              <a:effectLst>
                <a:outerShdw blurRad="38100" dist="38100" dir="2700000" algn="tl" rotWithShape="0">
                  <a:prstClr val="black"/>
                </a:outerShdw>
              </a:effectLst>
            </a:endParaRPr>
          </a:p>
        </p:txBody>
      </p:sp>
    </p:spTree>
    <p:extLst>
      <p:ext uri="{BB962C8B-B14F-4D97-AF65-F5344CB8AC3E}">
        <p14:creationId xmlns:p14="http://schemas.microsoft.com/office/powerpoint/2010/main" val="2575266291"/>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anim calcmode="lin" valueType="num">
                                      <p:cBhvr>
                                        <p:cTn id="7" dur="500" fill="hold"/>
                                        <p:tgtEl>
                                          <p:spTgt spid="2">
                                            <p:txEl>
                                              <p:pRg st="1" end="1"/>
                                            </p:txEl>
                                          </p:spTgt>
                                        </p:tgtEl>
                                        <p:attrNameLst>
                                          <p:attrName>ppt_w</p:attrName>
                                        </p:attrNameLst>
                                      </p:cBhvr>
                                      <p:tavLst>
                                        <p:tav tm="0">
                                          <p:val>
                                            <p:fltVal val="0"/>
                                          </p:val>
                                        </p:tav>
                                        <p:tav tm="100000">
                                          <p:val>
                                            <p:strVal val="#ppt_w"/>
                                          </p:val>
                                        </p:tav>
                                      </p:tavLst>
                                    </p:anim>
                                    <p:anim calcmode="lin" valueType="num">
                                      <p:cBhvr>
                                        <p:cTn id="8" dur="500" fill="hold"/>
                                        <p:tgtEl>
                                          <p:spTgt spid="2">
                                            <p:txEl>
                                              <p:pRg st="1" end="1"/>
                                            </p:txEl>
                                          </p:spTgt>
                                        </p:tgtEl>
                                        <p:attrNameLst>
                                          <p:attrName>ppt_h</p:attrName>
                                        </p:attrNameLst>
                                      </p:cBhvr>
                                      <p:tavLst>
                                        <p:tav tm="0">
                                          <p:val>
                                            <p:fltVal val="0"/>
                                          </p:val>
                                        </p:tav>
                                        <p:tav tm="100000">
                                          <p:val>
                                            <p:strVal val="#ppt_h"/>
                                          </p:val>
                                        </p:tav>
                                      </p:tavLst>
                                    </p:anim>
                                    <p:animEffect transition="in" filter="fade">
                                      <p:cBhvr>
                                        <p:cTn id="9" dur="500"/>
                                        <p:tgtEl>
                                          <p:spTgt spid="2">
                                            <p:txEl>
                                              <p:pRg st="1" end="1"/>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2">
                                            <p:txEl>
                                              <p:pRg st="2" end="2"/>
                                            </p:txEl>
                                          </p:spTgt>
                                        </p:tgtEl>
                                        <p:attrNameLst>
                                          <p:attrName>style.visibility</p:attrName>
                                        </p:attrNameLst>
                                      </p:cBhvr>
                                      <p:to>
                                        <p:strVal val="visible"/>
                                      </p:to>
                                    </p:set>
                                    <p:anim calcmode="lin" valueType="num">
                                      <p:cBhvr>
                                        <p:cTn id="14" dur="500" fill="hold"/>
                                        <p:tgtEl>
                                          <p:spTgt spid="2">
                                            <p:txEl>
                                              <p:pRg st="2" end="2"/>
                                            </p:txEl>
                                          </p:spTgt>
                                        </p:tgtEl>
                                        <p:attrNameLst>
                                          <p:attrName>ppt_w</p:attrName>
                                        </p:attrNameLst>
                                      </p:cBhvr>
                                      <p:tavLst>
                                        <p:tav tm="0">
                                          <p:val>
                                            <p:fltVal val="0"/>
                                          </p:val>
                                        </p:tav>
                                        <p:tav tm="100000">
                                          <p:val>
                                            <p:strVal val="#ppt_w"/>
                                          </p:val>
                                        </p:tav>
                                      </p:tavLst>
                                    </p:anim>
                                    <p:anim calcmode="lin" valueType="num">
                                      <p:cBhvr>
                                        <p:cTn id="15" dur="500" fill="hold"/>
                                        <p:tgtEl>
                                          <p:spTgt spid="2">
                                            <p:txEl>
                                              <p:pRg st="2" end="2"/>
                                            </p:txEl>
                                          </p:spTgt>
                                        </p:tgtEl>
                                        <p:attrNameLst>
                                          <p:attrName>ppt_h</p:attrName>
                                        </p:attrNameLst>
                                      </p:cBhvr>
                                      <p:tavLst>
                                        <p:tav tm="0">
                                          <p:val>
                                            <p:fltVal val="0"/>
                                          </p:val>
                                        </p:tav>
                                        <p:tav tm="100000">
                                          <p:val>
                                            <p:strVal val="#ppt_h"/>
                                          </p:val>
                                        </p:tav>
                                      </p:tavLst>
                                    </p:anim>
                                    <p:animEffect transition="in" filter="fade">
                                      <p:cBhvr>
                                        <p:cTn id="16" dur="500"/>
                                        <p:tgtEl>
                                          <p:spTgt spid="2">
                                            <p:txEl>
                                              <p:pRg st="2" end="2"/>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2">
                                            <p:txEl>
                                              <p:pRg st="3" end="3"/>
                                            </p:txEl>
                                          </p:spTgt>
                                        </p:tgtEl>
                                        <p:attrNameLst>
                                          <p:attrName>style.visibility</p:attrName>
                                        </p:attrNameLst>
                                      </p:cBhvr>
                                      <p:to>
                                        <p:strVal val="visible"/>
                                      </p:to>
                                    </p:set>
                                    <p:anim calcmode="lin" valueType="num">
                                      <p:cBhvr>
                                        <p:cTn id="21" dur="500" fill="hold"/>
                                        <p:tgtEl>
                                          <p:spTgt spid="2">
                                            <p:txEl>
                                              <p:pRg st="3" end="3"/>
                                            </p:txEl>
                                          </p:spTgt>
                                        </p:tgtEl>
                                        <p:attrNameLst>
                                          <p:attrName>ppt_w</p:attrName>
                                        </p:attrNameLst>
                                      </p:cBhvr>
                                      <p:tavLst>
                                        <p:tav tm="0">
                                          <p:val>
                                            <p:fltVal val="0"/>
                                          </p:val>
                                        </p:tav>
                                        <p:tav tm="100000">
                                          <p:val>
                                            <p:strVal val="#ppt_w"/>
                                          </p:val>
                                        </p:tav>
                                      </p:tavLst>
                                    </p:anim>
                                    <p:anim calcmode="lin" valueType="num">
                                      <p:cBhvr>
                                        <p:cTn id="22" dur="500" fill="hold"/>
                                        <p:tgtEl>
                                          <p:spTgt spid="2">
                                            <p:txEl>
                                              <p:pRg st="3" end="3"/>
                                            </p:txEl>
                                          </p:spTgt>
                                        </p:tgtEl>
                                        <p:attrNameLst>
                                          <p:attrName>ppt_h</p:attrName>
                                        </p:attrNameLst>
                                      </p:cBhvr>
                                      <p:tavLst>
                                        <p:tav tm="0">
                                          <p:val>
                                            <p:fltVal val="0"/>
                                          </p:val>
                                        </p:tav>
                                        <p:tav tm="100000">
                                          <p:val>
                                            <p:strVal val="#ppt_h"/>
                                          </p:val>
                                        </p:tav>
                                      </p:tavLst>
                                    </p:anim>
                                    <p:animEffect transition="in" filter="fade">
                                      <p:cBhvr>
                                        <p:cTn id="23" dur="500"/>
                                        <p:tgtEl>
                                          <p:spTgt spid="2">
                                            <p:txEl>
                                              <p:pRg st="3" end="3"/>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nodeType="clickEffect">
                                  <p:stCondLst>
                                    <p:cond delay="0"/>
                                  </p:stCondLst>
                                  <p:childTnLst>
                                    <p:set>
                                      <p:cBhvr>
                                        <p:cTn id="27" dur="1" fill="hold">
                                          <p:stCondLst>
                                            <p:cond delay="0"/>
                                          </p:stCondLst>
                                        </p:cTn>
                                        <p:tgtEl>
                                          <p:spTgt spid="2">
                                            <p:txEl>
                                              <p:pRg st="4" end="4"/>
                                            </p:txEl>
                                          </p:spTgt>
                                        </p:tgtEl>
                                        <p:attrNameLst>
                                          <p:attrName>style.visibility</p:attrName>
                                        </p:attrNameLst>
                                      </p:cBhvr>
                                      <p:to>
                                        <p:strVal val="visible"/>
                                      </p:to>
                                    </p:set>
                                    <p:anim calcmode="lin" valueType="num">
                                      <p:cBhvr>
                                        <p:cTn id="28" dur="500" fill="hold"/>
                                        <p:tgtEl>
                                          <p:spTgt spid="2">
                                            <p:txEl>
                                              <p:pRg st="4" end="4"/>
                                            </p:txEl>
                                          </p:spTgt>
                                        </p:tgtEl>
                                        <p:attrNameLst>
                                          <p:attrName>ppt_w</p:attrName>
                                        </p:attrNameLst>
                                      </p:cBhvr>
                                      <p:tavLst>
                                        <p:tav tm="0">
                                          <p:val>
                                            <p:fltVal val="0"/>
                                          </p:val>
                                        </p:tav>
                                        <p:tav tm="100000">
                                          <p:val>
                                            <p:strVal val="#ppt_w"/>
                                          </p:val>
                                        </p:tav>
                                      </p:tavLst>
                                    </p:anim>
                                    <p:anim calcmode="lin" valueType="num">
                                      <p:cBhvr>
                                        <p:cTn id="29" dur="500" fill="hold"/>
                                        <p:tgtEl>
                                          <p:spTgt spid="2">
                                            <p:txEl>
                                              <p:pRg st="4" end="4"/>
                                            </p:txEl>
                                          </p:spTgt>
                                        </p:tgtEl>
                                        <p:attrNameLst>
                                          <p:attrName>ppt_h</p:attrName>
                                        </p:attrNameLst>
                                      </p:cBhvr>
                                      <p:tavLst>
                                        <p:tav tm="0">
                                          <p:val>
                                            <p:fltVal val="0"/>
                                          </p:val>
                                        </p:tav>
                                        <p:tav tm="100000">
                                          <p:val>
                                            <p:strVal val="#ppt_h"/>
                                          </p:val>
                                        </p:tav>
                                      </p:tavLst>
                                    </p:anim>
                                    <p:animEffect transition="in" filter="fade">
                                      <p:cBhvr>
                                        <p:cTn id="30" dur="500"/>
                                        <p:tgtEl>
                                          <p:spTgt spid="2">
                                            <p:txEl>
                                              <p:pRg st="4" end="4"/>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53" presetClass="entr" presetSubtype="16" fill="hold" nodeType="clickEffect">
                                  <p:stCondLst>
                                    <p:cond delay="0"/>
                                  </p:stCondLst>
                                  <p:childTnLst>
                                    <p:set>
                                      <p:cBhvr>
                                        <p:cTn id="34" dur="1" fill="hold">
                                          <p:stCondLst>
                                            <p:cond delay="0"/>
                                          </p:stCondLst>
                                        </p:cTn>
                                        <p:tgtEl>
                                          <p:spTgt spid="2">
                                            <p:txEl>
                                              <p:pRg st="5" end="5"/>
                                            </p:txEl>
                                          </p:spTgt>
                                        </p:tgtEl>
                                        <p:attrNameLst>
                                          <p:attrName>style.visibility</p:attrName>
                                        </p:attrNameLst>
                                      </p:cBhvr>
                                      <p:to>
                                        <p:strVal val="visible"/>
                                      </p:to>
                                    </p:set>
                                    <p:anim calcmode="lin" valueType="num">
                                      <p:cBhvr>
                                        <p:cTn id="35" dur="500" fill="hold"/>
                                        <p:tgtEl>
                                          <p:spTgt spid="2">
                                            <p:txEl>
                                              <p:pRg st="5" end="5"/>
                                            </p:txEl>
                                          </p:spTgt>
                                        </p:tgtEl>
                                        <p:attrNameLst>
                                          <p:attrName>ppt_w</p:attrName>
                                        </p:attrNameLst>
                                      </p:cBhvr>
                                      <p:tavLst>
                                        <p:tav tm="0">
                                          <p:val>
                                            <p:fltVal val="0"/>
                                          </p:val>
                                        </p:tav>
                                        <p:tav tm="100000">
                                          <p:val>
                                            <p:strVal val="#ppt_w"/>
                                          </p:val>
                                        </p:tav>
                                      </p:tavLst>
                                    </p:anim>
                                    <p:anim calcmode="lin" valueType="num">
                                      <p:cBhvr>
                                        <p:cTn id="36" dur="500" fill="hold"/>
                                        <p:tgtEl>
                                          <p:spTgt spid="2">
                                            <p:txEl>
                                              <p:pRg st="5" end="5"/>
                                            </p:txEl>
                                          </p:spTgt>
                                        </p:tgtEl>
                                        <p:attrNameLst>
                                          <p:attrName>ppt_h</p:attrName>
                                        </p:attrNameLst>
                                      </p:cBhvr>
                                      <p:tavLst>
                                        <p:tav tm="0">
                                          <p:val>
                                            <p:fltVal val="0"/>
                                          </p:val>
                                        </p:tav>
                                        <p:tav tm="100000">
                                          <p:val>
                                            <p:strVal val="#ppt_h"/>
                                          </p:val>
                                        </p:tav>
                                      </p:tavLst>
                                    </p:anim>
                                    <p:animEffect transition="in" filter="fade">
                                      <p:cBhvr>
                                        <p:cTn id="37" dur="500"/>
                                        <p:tgtEl>
                                          <p:spTgt spid="2">
                                            <p:txEl>
                                              <p:pRg st="5" end="5"/>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53" presetClass="entr" presetSubtype="16" fill="hold" nodeType="clickEffect">
                                  <p:stCondLst>
                                    <p:cond delay="0"/>
                                  </p:stCondLst>
                                  <p:childTnLst>
                                    <p:set>
                                      <p:cBhvr>
                                        <p:cTn id="41" dur="1" fill="hold">
                                          <p:stCondLst>
                                            <p:cond delay="0"/>
                                          </p:stCondLst>
                                        </p:cTn>
                                        <p:tgtEl>
                                          <p:spTgt spid="2">
                                            <p:txEl>
                                              <p:pRg st="6" end="6"/>
                                            </p:txEl>
                                          </p:spTgt>
                                        </p:tgtEl>
                                        <p:attrNameLst>
                                          <p:attrName>style.visibility</p:attrName>
                                        </p:attrNameLst>
                                      </p:cBhvr>
                                      <p:to>
                                        <p:strVal val="visible"/>
                                      </p:to>
                                    </p:set>
                                    <p:anim calcmode="lin" valueType="num">
                                      <p:cBhvr>
                                        <p:cTn id="42" dur="500" fill="hold"/>
                                        <p:tgtEl>
                                          <p:spTgt spid="2">
                                            <p:txEl>
                                              <p:pRg st="6" end="6"/>
                                            </p:txEl>
                                          </p:spTgt>
                                        </p:tgtEl>
                                        <p:attrNameLst>
                                          <p:attrName>ppt_w</p:attrName>
                                        </p:attrNameLst>
                                      </p:cBhvr>
                                      <p:tavLst>
                                        <p:tav tm="0">
                                          <p:val>
                                            <p:fltVal val="0"/>
                                          </p:val>
                                        </p:tav>
                                        <p:tav tm="100000">
                                          <p:val>
                                            <p:strVal val="#ppt_w"/>
                                          </p:val>
                                        </p:tav>
                                      </p:tavLst>
                                    </p:anim>
                                    <p:anim calcmode="lin" valueType="num">
                                      <p:cBhvr>
                                        <p:cTn id="43" dur="500" fill="hold"/>
                                        <p:tgtEl>
                                          <p:spTgt spid="2">
                                            <p:txEl>
                                              <p:pRg st="6" end="6"/>
                                            </p:txEl>
                                          </p:spTgt>
                                        </p:tgtEl>
                                        <p:attrNameLst>
                                          <p:attrName>ppt_h</p:attrName>
                                        </p:attrNameLst>
                                      </p:cBhvr>
                                      <p:tavLst>
                                        <p:tav tm="0">
                                          <p:val>
                                            <p:fltVal val="0"/>
                                          </p:val>
                                        </p:tav>
                                        <p:tav tm="100000">
                                          <p:val>
                                            <p:strVal val="#ppt_h"/>
                                          </p:val>
                                        </p:tav>
                                      </p:tavLst>
                                    </p:anim>
                                    <p:animEffect transition="in" filter="fade">
                                      <p:cBhvr>
                                        <p:cTn id="44" dur="500"/>
                                        <p:tgtEl>
                                          <p:spTgt spid="2">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ppt/theme/themeOverride10.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ppt/theme/themeOverride1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ppt/theme/themeOverride12.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ppt/theme/themeOverride13.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ppt/theme/themeOverride14.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ppt/theme/themeOverride15.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ppt/theme/themeOverride16.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ppt/theme/themeOverride17.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ppt/theme/themeOverride18.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ppt/theme/themeOverride19.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ppt/theme/themeOverride20.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ppt/theme/themeOverride2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ppt/theme/themeOverride22.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ppt/theme/themeOverride23.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ppt/theme/themeOverride24.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ppt/theme/themeOverride25.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ppt/theme/themeOverride26.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ppt/theme/themeOverride4.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ppt/theme/themeOverride5.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ppt/theme/themeOverride6.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ppt/theme/themeOverride7.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ppt/theme/themeOverride8.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ppt/theme/themeOverride9.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docProps/app.xml><?xml version="1.0" encoding="utf-8"?>
<Properties xmlns="http://schemas.openxmlformats.org/officeDocument/2006/extended-properties" xmlns:vt="http://schemas.openxmlformats.org/officeDocument/2006/docPropsVTypes">
  <Template/>
  <TotalTime>103500</TotalTime>
  <Words>4936</Words>
  <Application>Microsoft Office PowerPoint</Application>
  <PresentationFormat>Widescreen</PresentationFormat>
  <Paragraphs>170</Paragraphs>
  <Slides>29</Slides>
  <Notes>0</Notes>
  <HiddenSlides>0</HiddenSlides>
  <MMClips>0</MMClips>
  <ScaleCrop>false</ScaleCrop>
  <HeadingPairs>
    <vt:vector size="6" baseType="variant">
      <vt:variant>
        <vt:lpstr>Fonts Used</vt:lpstr>
      </vt:variant>
      <vt:variant>
        <vt:i4>7</vt:i4>
      </vt:variant>
      <vt:variant>
        <vt:lpstr>Theme</vt:lpstr>
      </vt:variant>
      <vt:variant>
        <vt:i4>2</vt:i4>
      </vt:variant>
      <vt:variant>
        <vt:lpstr>Slide Titles</vt:lpstr>
      </vt:variant>
      <vt:variant>
        <vt:i4>29</vt:i4>
      </vt:variant>
    </vt:vector>
  </HeadingPairs>
  <TitlesOfParts>
    <vt:vector size="38" baseType="lpstr">
      <vt:lpstr>Arial</vt:lpstr>
      <vt:lpstr>Calibri</vt:lpstr>
      <vt:lpstr>Calibri Light</vt:lpstr>
      <vt:lpstr>Cambria</vt:lpstr>
      <vt:lpstr>Candara</vt:lpstr>
      <vt:lpstr>Garamond</vt:lpstr>
      <vt:lpstr>Tahoma</vt:lpstr>
      <vt:lpstr>Office Theme</vt:lpstr>
      <vt:lpstr>1_Office Theme</vt:lpstr>
      <vt:lpstr>Jesus’ Olivet Discourse</vt:lpstr>
      <vt:lpstr>The Structure of the Olivet Discourse in Matthew 24-25</vt:lpstr>
      <vt:lpstr>Signs of Jerusalem’s Fall We Have Looked at So Far</vt:lpstr>
      <vt:lpstr>Signs of Jerusalem’s Fall We Have Looked at So Far</vt:lpstr>
      <vt:lpstr>Signs of Jerusalem’s Fall We Have Looked at So Far</vt:lpstr>
      <vt:lpstr>The Lesson of the Fig Tree (24:32-35)</vt:lpstr>
      <vt:lpstr>The Lesson of the Fig Tree (24:29-33)</vt:lpstr>
      <vt:lpstr>As With Noah’s Flood, The Second Coming Will Come Unexpectedly (24:36-44)</vt:lpstr>
      <vt:lpstr>As With Noah’s Flood, The Second Coming Will Come Unexpectedly (24:36-44)</vt:lpstr>
      <vt:lpstr>As With Noah’s Flood, The Second Coming Will Come Unexpectedly (24:36-44)</vt:lpstr>
      <vt:lpstr>The Parable of the Servants Left in Charge (24:45-51)</vt:lpstr>
      <vt:lpstr>The Parable of the Servants Left in Charge (24:45-51)</vt:lpstr>
      <vt:lpstr>Parable of the Wise and Foolish Virgins (25:1-13)</vt:lpstr>
      <vt:lpstr>Parable of the Wise and Foolish Virgins (25:1-13)</vt:lpstr>
      <vt:lpstr>Parable of the Wise and Foolish Virgins (25:1-13)</vt:lpstr>
      <vt:lpstr>Parable of the Wise and Foolish Virgins (25:1-13)</vt:lpstr>
      <vt:lpstr>Parable of the Talents (25:14-30)</vt:lpstr>
      <vt:lpstr>Parable of the Talents (25:14-30)</vt:lpstr>
      <vt:lpstr>Parable of the Talents (25:14-30)</vt:lpstr>
      <vt:lpstr>Parable of the Talents (25:14-30)</vt:lpstr>
      <vt:lpstr>Parable of the Talents (25:14-30)</vt:lpstr>
      <vt:lpstr>The Sheep and the Goats (25:31-46)</vt:lpstr>
      <vt:lpstr>The Sheep and the Goats (25:31-46)</vt:lpstr>
      <vt:lpstr>The Sheep and the Goats (25:31-46)</vt:lpstr>
      <vt:lpstr>The Sheep and the Goats (25:31-46)</vt:lpstr>
      <vt:lpstr>The Sheep and the Goats (25:31-46)</vt:lpstr>
      <vt:lpstr>Final Takeaways From the Olivet Discourse</vt:lpstr>
      <vt:lpstr>Class Discussion Time</vt:lpstr>
      <vt:lpstr>Class Discussion Time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Robert Connolly</dc:creator>
  <cp:lastModifiedBy>Robert Connolly</cp:lastModifiedBy>
  <cp:revision>836</cp:revision>
  <cp:lastPrinted>2026-07-19T21:33:34Z</cp:lastPrinted>
  <dcterms:created xsi:type="dcterms:W3CDTF">2026-02-17T02:36:22Z</dcterms:created>
  <dcterms:modified xsi:type="dcterms:W3CDTF">2026-07-20T02:56:54Z</dcterms:modified>
</cp:coreProperties>
</file>