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2"/>
  </p:notesMasterIdLst>
  <p:sldIdLst>
    <p:sldId id="775" r:id="rId3"/>
    <p:sldId id="776" r:id="rId4"/>
    <p:sldId id="786" r:id="rId5"/>
    <p:sldId id="783" r:id="rId6"/>
    <p:sldId id="777" r:id="rId7"/>
    <p:sldId id="778" r:id="rId8"/>
    <p:sldId id="782" r:id="rId9"/>
    <p:sldId id="787" r:id="rId10"/>
    <p:sldId id="779" r:id="rId11"/>
    <p:sldId id="781" r:id="rId12"/>
    <p:sldId id="789" r:id="rId13"/>
    <p:sldId id="790" r:id="rId14"/>
    <p:sldId id="791" r:id="rId15"/>
    <p:sldId id="793" r:id="rId16"/>
    <p:sldId id="806" r:id="rId17"/>
    <p:sldId id="807" r:id="rId18"/>
    <p:sldId id="805" r:id="rId19"/>
    <p:sldId id="808" r:id="rId20"/>
    <p:sldId id="796" r:id="rId21"/>
    <p:sldId id="797" r:id="rId22"/>
    <p:sldId id="798" r:id="rId23"/>
    <p:sldId id="799" r:id="rId24"/>
    <p:sldId id="800" r:id="rId25"/>
    <p:sldId id="801" r:id="rId26"/>
    <p:sldId id="802" r:id="rId27"/>
    <p:sldId id="803" r:id="rId28"/>
    <p:sldId id="788" r:id="rId29"/>
    <p:sldId id="810" r:id="rId30"/>
    <p:sldId id="809" r:id="rId3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FFB3"/>
    <a:srgbClr val="99FFFF"/>
    <a:srgbClr val="FFD700"/>
    <a:srgbClr val="F5F5F5"/>
    <a:srgbClr val="00FFFF"/>
    <a:srgbClr val="2E2344"/>
    <a:srgbClr val="4B2A5E"/>
    <a:srgbClr val="883D7C"/>
    <a:srgbClr val="5A3278"/>
    <a:srgbClr val="A77A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6" autoAdjust="0"/>
    <p:restoredTop sz="94660"/>
  </p:normalViewPr>
  <p:slideViewPr>
    <p:cSldViewPr snapToGrid="0">
      <p:cViewPr varScale="1">
        <p:scale>
          <a:sx n="146" d="100"/>
          <a:sy n="146" d="100"/>
        </p:scale>
        <p:origin x="100"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FC48619E-407E-49A3-9451-8881EE43F640}" type="datetimeFigureOut">
              <a:rPr lang="en-US" smtClean="0"/>
              <a:t>7/22/2026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A9E0C3B2-DEE3-455A-BEC3-7E005ED72DE8}" type="slidenum">
              <a:rPr lang="en-US" smtClean="0"/>
              <a:t>‹#›</a:t>
            </a:fld>
            <a:endParaRPr lang="en-US"/>
          </a:p>
        </p:txBody>
      </p:sp>
    </p:spTree>
    <p:extLst>
      <p:ext uri="{BB962C8B-B14F-4D97-AF65-F5344CB8AC3E}">
        <p14:creationId xmlns:p14="http://schemas.microsoft.com/office/powerpoint/2010/main" val="120541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15A7D-19B1-95FD-CC1A-4E57442196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B4483B-F1C2-21EF-AD37-7E4C34C06B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23B44F-7128-9D60-B012-FEF8869C21E4}"/>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5" name="Footer Placeholder 4">
            <a:extLst>
              <a:ext uri="{FF2B5EF4-FFF2-40B4-BE49-F238E27FC236}">
                <a16:creationId xmlns:a16="http://schemas.microsoft.com/office/drawing/2014/main" id="{50E64CED-3862-35C3-ED08-313758421B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9D925-25AA-91B0-F0BB-AD4AB5BB5EA8}"/>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927770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0774-2ADD-8C7C-C116-BE8E167B44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9920C9-6269-B399-A984-8DE2479443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79F83F-C4D6-636E-5CC4-44F61EA42454}"/>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5" name="Footer Placeholder 4">
            <a:extLst>
              <a:ext uri="{FF2B5EF4-FFF2-40B4-BE49-F238E27FC236}">
                <a16:creationId xmlns:a16="http://schemas.microsoft.com/office/drawing/2014/main" id="{5706241F-B584-7166-427B-92B99D5991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87AEB3-97B3-4421-F27D-DF897A5CB649}"/>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119041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CE71F9-3F3E-B42A-D313-8D7FA77C19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B72AD5-2A7F-3453-1D1D-6B85B0079A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54C531-B33E-F0BD-3C10-F4959A340EB4}"/>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5" name="Footer Placeholder 4">
            <a:extLst>
              <a:ext uri="{FF2B5EF4-FFF2-40B4-BE49-F238E27FC236}">
                <a16:creationId xmlns:a16="http://schemas.microsoft.com/office/drawing/2014/main" id="{E0120110-6C4D-D974-973B-034D882CF8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7728B0-7352-A519-FFC6-542A24B164E3}"/>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3021635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9D3D7-1E06-B910-43D5-BFC4D58F64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601D1C-5D84-76BB-C42E-EC83EE4C13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D38870-55A9-9711-E2EF-FEC198F1F685}"/>
              </a:ext>
            </a:extLst>
          </p:cNvPr>
          <p:cNvSpPr>
            <a:spLocks noGrp="1"/>
          </p:cNvSpPr>
          <p:nvPr>
            <p:ph type="dt" sz="half" idx="10"/>
          </p:nvPr>
        </p:nvSpPr>
        <p:spPr/>
        <p:txBody>
          <a:bodyPr/>
          <a:lstStyle/>
          <a:p>
            <a:fld id="{B7A785C7-C7F7-4FE3-BA54-D8F7FBBCDA4F}" type="datetime8">
              <a:rPr lang="en-US" smtClean="0"/>
              <a:t>7/22/2026 6:41 PM</a:t>
            </a:fld>
            <a:endParaRPr lang="en-US"/>
          </a:p>
        </p:txBody>
      </p:sp>
      <p:sp>
        <p:nvSpPr>
          <p:cNvPr id="5" name="Footer Placeholder 4">
            <a:extLst>
              <a:ext uri="{FF2B5EF4-FFF2-40B4-BE49-F238E27FC236}">
                <a16:creationId xmlns:a16="http://schemas.microsoft.com/office/drawing/2014/main" id="{7F6F5A40-788C-A63E-A213-704A5796B4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09FB0-7612-0A13-CF3B-6FD59F5A0DA3}"/>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502863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E8A4-8034-6CA8-1E1A-47D295A07F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840350-F1ED-CEB1-D622-36F537F04B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202004-C474-1493-6DBB-B55DA51283BC}"/>
              </a:ext>
            </a:extLst>
          </p:cNvPr>
          <p:cNvSpPr>
            <a:spLocks noGrp="1"/>
          </p:cNvSpPr>
          <p:nvPr>
            <p:ph type="dt" sz="half" idx="10"/>
          </p:nvPr>
        </p:nvSpPr>
        <p:spPr/>
        <p:txBody>
          <a:bodyPr/>
          <a:lstStyle/>
          <a:p>
            <a:fld id="{87C1C1E6-ED29-4692-ACEE-0C5846DC82E1}" type="datetime8">
              <a:rPr lang="en-US" smtClean="0"/>
              <a:t>7/22/2026 6:41 PM</a:t>
            </a:fld>
            <a:endParaRPr lang="en-US"/>
          </a:p>
        </p:txBody>
      </p:sp>
      <p:sp>
        <p:nvSpPr>
          <p:cNvPr id="5" name="Footer Placeholder 4">
            <a:extLst>
              <a:ext uri="{FF2B5EF4-FFF2-40B4-BE49-F238E27FC236}">
                <a16:creationId xmlns:a16="http://schemas.microsoft.com/office/drawing/2014/main" id="{7C9886FA-3FB9-5065-7CBD-D6363B5BF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906CA9-4135-598C-7428-E272466B62A1}"/>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784932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D67C8-8133-804A-9F5F-45614E864C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5DC25B-F931-0ED0-A1A5-7F73AE27C3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F15FF5-7372-8845-6521-BE0D1FDD820E}"/>
              </a:ext>
            </a:extLst>
          </p:cNvPr>
          <p:cNvSpPr>
            <a:spLocks noGrp="1"/>
          </p:cNvSpPr>
          <p:nvPr>
            <p:ph type="dt" sz="half" idx="10"/>
          </p:nvPr>
        </p:nvSpPr>
        <p:spPr/>
        <p:txBody>
          <a:bodyPr/>
          <a:lstStyle/>
          <a:p>
            <a:fld id="{5128464E-EE04-4B1F-A80F-B9FD8FB9650D}" type="datetime8">
              <a:rPr lang="en-US" smtClean="0"/>
              <a:t>7/22/2026 6:41 PM</a:t>
            </a:fld>
            <a:endParaRPr lang="en-US"/>
          </a:p>
        </p:txBody>
      </p:sp>
      <p:sp>
        <p:nvSpPr>
          <p:cNvPr id="5" name="Footer Placeholder 4">
            <a:extLst>
              <a:ext uri="{FF2B5EF4-FFF2-40B4-BE49-F238E27FC236}">
                <a16:creationId xmlns:a16="http://schemas.microsoft.com/office/drawing/2014/main" id="{0AE9F6E3-5C35-23D2-B838-00EE62191E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31CF06-DB13-2D70-EA8D-AD5D39E8C47A}"/>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263275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DC2E1-2BC9-7E9B-8668-292B657781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7C765B-7AA6-1A73-B495-183DC03F51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94A8B5-CEB2-3A46-4139-F3F84A6AEB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5A833C-1F0C-64F5-6E74-47C733B6D49D}"/>
              </a:ext>
            </a:extLst>
          </p:cNvPr>
          <p:cNvSpPr>
            <a:spLocks noGrp="1"/>
          </p:cNvSpPr>
          <p:nvPr>
            <p:ph type="dt" sz="half" idx="10"/>
          </p:nvPr>
        </p:nvSpPr>
        <p:spPr/>
        <p:txBody>
          <a:bodyPr/>
          <a:lstStyle/>
          <a:p>
            <a:fld id="{14B516CB-B3AB-4C05-BD8F-AC5CEA40B84E}" type="datetime8">
              <a:rPr lang="en-US" smtClean="0"/>
              <a:t>7/22/2026 6:41 PM</a:t>
            </a:fld>
            <a:endParaRPr lang="en-US"/>
          </a:p>
        </p:txBody>
      </p:sp>
      <p:sp>
        <p:nvSpPr>
          <p:cNvPr id="6" name="Footer Placeholder 5">
            <a:extLst>
              <a:ext uri="{FF2B5EF4-FFF2-40B4-BE49-F238E27FC236}">
                <a16:creationId xmlns:a16="http://schemas.microsoft.com/office/drawing/2014/main" id="{7522BBD7-D1FD-96CB-955F-1BD1255F60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9ABB3D-D4A2-1E1D-43DF-5BD6CCA8032D}"/>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71697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5EFE-F290-450B-C9AE-BC4E8A520D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580F03-39B1-19AF-F729-F2E6DB149A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3F73DC-8FC3-7C36-8F50-F3CF3936E6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8077E3-4995-BE7D-57C5-EEF7575918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58A9DF-DE55-6771-C3AC-BA5774F7A2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C19F6E-FB72-E379-B6C4-C44688748DD1}"/>
              </a:ext>
            </a:extLst>
          </p:cNvPr>
          <p:cNvSpPr>
            <a:spLocks noGrp="1"/>
          </p:cNvSpPr>
          <p:nvPr>
            <p:ph type="dt" sz="half" idx="10"/>
          </p:nvPr>
        </p:nvSpPr>
        <p:spPr/>
        <p:txBody>
          <a:bodyPr/>
          <a:lstStyle/>
          <a:p>
            <a:fld id="{F390785F-F96D-420C-97DD-8D72989C66A0}" type="datetime8">
              <a:rPr lang="en-US" smtClean="0"/>
              <a:t>7/22/2026 6:41 PM</a:t>
            </a:fld>
            <a:endParaRPr lang="en-US"/>
          </a:p>
        </p:txBody>
      </p:sp>
      <p:sp>
        <p:nvSpPr>
          <p:cNvPr id="8" name="Footer Placeholder 7">
            <a:extLst>
              <a:ext uri="{FF2B5EF4-FFF2-40B4-BE49-F238E27FC236}">
                <a16:creationId xmlns:a16="http://schemas.microsoft.com/office/drawing/2014/main" id="{D0E0F197-C0E0-DD4D-8F6A-FB9214EF22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6EFA811-C023-8F4C-258A-71D818A1D35C}"/>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810263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167BF-F934-6636-13A6-A25B452243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96E405-4353-A6CB-3384-982A2F747CB7}"/>
              </a:ext>
            </a:extLst>
          </p:cNvPr>
          <p:cNvSpPr>
            <a:spLocks noGrp="1"/>
          </p:cNvSpPr>
          <p:nvPr>
            <p:ph type="dt" sz="half" idx="10"/>
          </p:nvPr>
        </p:nvSpPr>
        <p:spPr/>
        <p:txBody>
          <a:bodyPr/>
          <a:lstStyle/>
          <a:p>
            <a:fld id="{248F9E38-CD42-44AA-A854-648AA1458DAE}" type="datetime8">
              <a:rPr lang="en-US" smtClean="0"/>
              <a:t>7/22/2026 6:41 PM</a:t>
            </a:fld>
            <a:endParaRPr lang="en-US"/>
          </a:p>
        </p:txBody>
      </p:sp>
      <p:sp>
        <p:nvSpPr>
          <p:cNvPr id="4" name="Footer Placeholder 3">
            <a:extLst>
              <a:ext uri="{FF2B5EF4-FFF2-40B4-BE49-F238E27FC236}">
                <a16:creationId xmlns:a16="http://schemas.microsoft.com/office/drawing/2014/main" id="{862DF4A6-55AE-E177-1F0F-7F427FBF23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6624DD-E353-8F88-A0D2-28ED71E3D441}"/>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953803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54E53F-7AD6-DB9F-C1AA-FD81916307A3}"/>
              </a:ext>
            </a:extLst>
          </p:cNvPr>
          <p:cNvSpPr>
            <a:spLocks noGrp="1"/>
          </p:cNvSpPr>
          <p:nvPr>
            <p:ph type="dt" sz="half" idx="10"/>
          </p:nvPr>
        </p:nvSpPr>
        <p:spPr/>
        <p:txBody>
          <a:bodyPr/>
          <a:lstStyle/>
          <a:p>
            <a:fld id="{FDD2F625-C442-460F-A33A-C385D42E4BF0}" type="datetime8">
              <a:rPr lang="en-US" smtClean="0"/>
              <a:t>7/22/2026 6:41 PM</a:t>
            </a:fld>
            <a:endParaRPr lang="en-US"/>
          </a:p>
        </p:txBody>
      </p:sp>
      <p:sp>
        <p:nvSpPr>
          <p:cNvPr id="3" name="Footer Placeholder 2">
            <a:extLst>
              <a:ext uri="{FF2B5EF4-FFF2-40B4-BE49-F238E27FC236}">
                <a16:creationId xmlns:a16="http://schemas.microsoft.com/office/drawing/2014/main" id="{49A1BEA7-E521-EFB6-A614-AA25E664B6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28A0A6-3426-F777-D745-C51471B06401}"/>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2897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F4472-1203-0952-0B24-BD0EAD5CFD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4D0110-C02C-D87E-B062-BE623ABB19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36B595-F64A-309A-8F14-9A2D590C4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F1243-922E-DD1D-1639-47655E1AB389}"/>
              </a:ext>
            </a:extLst>
          </p:cNvPr>
          <p:cNvSpPr>
            <a:spLocks noGrp="1"/>
          </p:cNvSpPr>
          <p:nvPr>
            <p:ph type="dt" sz="half" idx="10"/>
          </p:nvPr>
        </p:nvSpPr>
        <p:spPr/>
        <p:txBody>
          <a:bodyPr/>
          <a:lstStyle/>
          <a:p>
            <a:fld id="{9AD9FFA2-37BB-4065-9E59-A04EE9D0B335}" type="datetime8">
              <a:rPr lang="en-US" smtClean="0"/>
              <a:t>7/22/2026 6:41 PM</a:t>
            </a:fld>
            <a:endParaRPr lang="en-US"/>
          </a:p>
        </p:txBody>
      </p:sp>
      <p:sp>
        <p:nvSpPr>
          <p:cNvPr id="6" name="Footer Placeholder 5">
            <a:extLst>
              <a:ext uri="{FF2B5EF4-FFF2-40B4-BE49-F238E27FC236}">
                <a16:creationId xmlns:a16="http://schemas.microsoft.com/office/drawing/2014/main" id="{ABFC9A5B-94C3-798B-ED21-431621A814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FC7C39-38A6-AED3-DEF8-62B0F13D241B}"/>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349306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E323-6B3F-7E80-8619-7C02D4A6ED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08B07C-181E-D5C2-B06F-F50C3F0EA5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7B7718-E837-FD9A-78BF-AC54BB9679BD}"/>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5" name="Footer Placeholder 4">
            <a:extLst>
              <a:ext uri="{FF2B5EF4-FFF2-40B4-BE49-F238E27FC236}">
                <a16:creationId xmlns:a16="http://schemas.microsoft.com/office/drawing/2014/main" id="{889AEA8A-8760-7AAB-DA2B-8A6E2359F5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22A4A-C296-B50A-8BDF-BB533E60DB66}"/>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4213796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ABE40-D137-117B-5C80-B342354B1E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252401C-2F38-01DA-2925-0EB99FB27D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306111-57C5-955B-EDCD-34B3E0CC9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951AC-5BC5-EC54-1BDF-3B62381B6D86}"/>
              </a:ext>
            </a:extLst>
          </p:cNvPr>
          <p:cNvSpPr>
            <a:spLocks noGrp="1"/>
          </p:cNvSpPr>
          <p:nvPr>
            <p:ph type="dt" sz="half" idx="10"/>
          </p:nvPr>
        </p:nvSpPr>
        <p:spPr/>
        <p:txBody>
          <a:bodyPr/>
          <a:lstStyle/>
          <a:p>
            <a:fld id="{013A77E5-F162-4169-A739-FABD41F31034}" type="datetime8">
              <a:rPr lang="en-US" smtClean="0"/>
              <a:t>7/22/2026 6:41 PM</a:t>
            </a:fld>
            <a:endParaRPr lang="en-US"/>
          </a:p>
        </p:txBody>
      </p:sp>
      <p:sp>
        <p:nvSpPr>
          <p:cNvPr id="6" name="Footer Placeholder 5">
            <a:extLst>
              <a:ext uri="{FF2B5EF4-FFF2-40B4-BE49-F238E27FC236}">
                <a16:creationId xmlns:a16="http://schemas.microsoft.com/office/drawing/2014/main" id="{60BA0740-9CDC-3F83-F22F-6A430E5F65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9A168F-496E-608D-E2CC-8E3D1574A949}"/>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729832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35DCF-83D4-1288-64F6-3EC7438741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33D1FF-A08F-6432-AE47-FC2B1C8D68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EDCAA5-9659-FF36-FFFA-1C50155ADC6C}"/>
              </a:ext>
            </a:extLst>
          </p:cNvPr>
          <p:cNvSpPr>
            <a:spLocks noGrp="1"/>
          </p:cNvSpPr>
          <p:nvPr>
            <p:ph type="dt" sz="half" idx="10"/>
          </p:nvPr>
        </p:nvSpPr>
        <p:spPr/>
        <p:txBody>
          <a:bodyPr/>
          <a:lstStyle/>
          <a:p>
            <a:fld id="{5C7C2EB6-6A7D-47BF-802A-0B61D08FC687}" type="datetime8">
              <a:rPr lang="en-US" smtClean="0"/>
              <a:t>7/22/2026 6:41 PM</a:t>
            </a:fld>
            <a:endParaRPr lang="en-US"/>
          </a:p>
        </p:txBody>
      </p:sp>
      <p:sp>
        <p:nvSpPr>
          <p:cNvPr id="5" name="Footer Placeholder 4">
            <a:extLst>
              <a:ext uri="{FF2B5EF4-FFF2-40B4-BE49-F238E27FC236}">
                <a16:creationId xmlns:a16="http://schemas.microsoft.com/office/drawing/2014/main" id="{B14EB53E-919B-3EF6-3C1C-79EF838CB8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69273A-1DEF-2464-715F-5472A7281216}"/>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2720690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DB6625-1F16-E88F-D23E-9916402F5E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5CD301-8C8A-017E-D518-3099BB2782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156D8-9CD9-F2A1-4AFD-D81F2328673A}"/>
              </a:ext>
            </a:extLst>
          </p:cNvPr>
          <p:cNvSpPr>
            <a:spLocks noGrp="1"/>
          </p:cNvSpPr>
          <p:nvPr>
            <p:ph type="dt" sz="half" idx="10"/>
          </p:nvPr>
        </p:nvSpPr>
        <p:spPr/>
        <p:txBody>
          <a:bodyPr/>
          <a:lstStyle/>
          <a:p>
            <a:fld id="{D182BCAA-5807-468F-8625-2A01A3E0E915}" type="datetime8">
              <a:rPr lang="en-US" smtClean="0"/>
              <a:t>7/22/2026 6:41 PM</a:t>
            </a:fld>
            <a:endParaRPr lang="en-US"/>
          </a:p>
        </p:txBody>
      </p:sp>
      <p:sp>
        <p:nvSpPr>
          <p:cNvPr id="5" name="Footer Placeholder 4">
            <a:extLst>
              <a:ext uri="{FF2B5EF4-FFF2-40B4-BE49-F238E27FC236}">
                <a16:creationId xmlns:a16="http://schemas.microsoft.com/office/drawing/2014/main" id="{83C01CBE-AC09-0BFE-5E75-3F93B0100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64C33A-1EB0-B831-A52D-AA628FB3BFAA}"/>
              </a:ext>
            </a:extLst>
          </p:cNvPr>
          <p:cNvSpPr>
            <a:spLocks noGrp="1"/>
          </p:cNvSpPr>
          <p:nvPr>
            <p:ph type="sldNum" sz="quarter" idx="12"/>
          </p:nvPr>
        </p:nvSpPr>
        <p:spPr/>
        <p:txBody>
          <a:bodyPr/>
          <a:lstStyle/>
          <a:p>
            <a:fld id="{B62F9812-7396-49BD-A011-6A37D97C8A4C}" type="slidenum">
              <a:rPr lang="en-US" smtClean="0"/>
              <a:t>‹#›</a:t>
            </a:fld>
            <a:endParaRPr lang="en-US"/>
          </a:p>
        </p:txBody>
      </p:sp>
    </p:spTree>
    <p:extLst>
      <p:ext uri="{BB962C8B-B14F-4D97-AF65-F5344CB8AC3E}">
        <p14:creationId xmlns:p14="http://schemas.microsoft.com/office/powerpoint/2010/main" val="156969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2A3C0-4F13-DD9D-0675-25C59E57E3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5CC080-F777-CDF3-3E47-33A99A23E7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F0E94C-B043-6547-9307-6F206C750E32}"/>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5" name="Footer Placeholder 4">
            <a:extLst>
              <a:ext uri="{FF2B5EF4-FFF2-40B4-BE49-F238E27FC236}">
                <a16:creationId xmlns:a16="http://schemas.microsoft.com/office/drawing/2014/main" id="{2670C00C-3DFD-76CB-10F1-ED011EA44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B63788-A460-11F2-1BCE-01B0D40B6471}"/>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508346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AAEF-9B6C-4318-78D8-0B0EE4AF28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99A41F-9477-DE9B-8B12-D79D75C783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B2DD07-46A7-31FE-C32C-D0A73D0DAE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E50083-0912-BF7A-BE3A-49F589F76753}"/>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6" name="Footer Placeholder 5">
            <a:extLst>
              <a:ext uri="{FF2B5EF4-FFF2-40B4-BE49-F238E27FC236}">
                <a16:creationId xmlns:a16="http://schemas.microsoft.com/office/drawing/2014/main" id="{28C2AEA5-2A12-903F-ED4C-01EF520B18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DAC65E-E7D5-C77A-C9D1-B8F6933C705D}"/>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443297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C6A68-DF8F-095E-3156-29C1120952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7DF757-7EA9-0C3E-69AA-F4768BFA59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6109B6-6BBD-6976-575D-FDA31A2EEB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EE0FC4-B2D5-A2B1-2480-F692890E17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11C859-3C54-2A17-0329-724A440068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F612F3-1181-63C4-2055-3F67A6645DE4}"/>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8" name="Footer Placeholder 7">
            <a:extLst>
              <a:ext uri="{FF2B5EF4-FFF2-40B4-BE49-F238E27FC236}">
                <a16:creationId xmlns:a16="http://schemas.microsoft.com/office/drawing/2014/main" id="{467EB4CC-07C7-8D12-8A21-2646FC269E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FE9580-92D3-305A-A2D1-E98076712CA1}"/>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910456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F7041-00C9-0B22-CE60-608F14ADFE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27C8BE-8C59-BFB8-7091-100885BA6852}"/>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4" name="Footer Placeholder 3">
            <a:extLst>
              <a:ext uri="{FF2B5EF4-FFF2-40B4-BE49-F238E27FC236}">
                <a16:creationId xmlns:a16="http://schemas.microsoft.com/office/drawing/2014/main" id="{4251F9A3-AD24-0A50-0169-C560F13792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1B2A98-E579-CFC5-0F94-A1036EABB58C}"/>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107759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F8B3FF-D258-25EF-B1AF-747B451C5198}"/>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3" name="Footer Placeholder 2">
            <a:extLst>
              <a:ext uri="{FF2B5EF4-FFF2-40B4-BE49-F238E27FC236}">
                <a16:creationId xmlns:a16="http://schemas.microsoft.com/office/drawing/2014/main" id="{BBAB72C1-C22B-0F18-9C59-0A90D17919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314F92-0834-21DC-A887-DA4470C26FBB}"/>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1900641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B120D-2949-7A54-9681-F87598DC83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44C17B-62D0-B051-338C-56F15E23E0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BD4F39-2FAC-01F6-0968-68F2F6EFB4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795D4A-B3F6-1E33-F31D-885AD5F31B41}"/>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6" name="Footer Placeholder 5">
            <a:extLst>
              <a:ext uri="{FF2B5EF4-FFF2-40B4-BE49-F238E27FC236}">
                <a16:creationId xmlns:a16="http://schemas.microsoft.com/office/drawing/2014/main" id="{E75C23F8-C184-14E6-55FC-9ED970F11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69E7E1-E137-7D2D-E8E3-6D342396477A}"/>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393858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D932-E925-C03D-3740-DAFAAD1C0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53685A-C0B5-BF9E-2298-1522EB7970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E36F21-F0C5-D506-F502-1BC1D8EBE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F09067-AFF6-13F5-8771-AEF393FD6057}"/>
              </a:ext>
            </a:extLst>
          </p:cNvPr>
          <p:cNvSpPr>
            <a:spLocks noGrp="1"/>
          </p:cNvSpPr>
          <p:nvPr>
            <p:ph type="dt" sz="half" idx="10"/>
          </p:nvPr>
        </p:nvSpPr>
        <p:spPr/>
        <p:txBody>
          <a:bodyPr/>
          <a:lstStyle/>
          <a:p>
            <a:fld id="{0A2F6184-0DB0-44B4-BC85-6FE096EDA416}" type="datetimeFigureOut">
              <a:rPr lang="en-US" smtClean="0"/>
              <a:t>7/22/2026</a:t>
            </a:fld>
            <a:endParaRPr lang="en-US"/>
          </a:p>
        </p:txBody>
      </p:sp>
      <p:sp>
        <p:nvSpPr>
          <p:cNvPr id="6" name="Footer Placeholder 5">
            <a:extLst>
              <a:ext uri="{FF2B5EF4-FFF2-40B4-BE49-F238E27FC236}">
                <a16:creationId xmlns:a16="http://schemas.microsoft.com/office/drawing/2014/main" id="{2A2278E4-7123-C5D8-D4A6-0CA1029F87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4E7014-D911-67BA-095D-BAA462DC5EBD}"/>
              </a:ext>
            </a:extLst>
          </p:cNvPr>
          <p:cNvSpPr>
            <a:spLocks noGrp="1"/>
          </p:cNvSpPr>
          <p:nvPr>
            <p:ph type="sldNum" sz="quarter" idx="12"/>
          </p:nvPr>
        </p:nvSpPr>
        <p:spPr/>
        <p:txBody>
          <a:bodyPr/>
          <a:lstStyle/>
          <a:p>
            <a:fld id="{9A5C560A-F639-45B7-91AE-E2F6837F5A75}" type="slidenum">
              <a:rPr lang="en-US" smtClean="0"/>
              <a:t>‹#›</a:t>
            </a:fld>
            <a:endParaRPr lang="en-US"/>
          </a:p>
        </p:txBody>
      </p:sp>
    </p:spTree>
    <p:extLst>
      <p:ext uri="{BB962C8B-B14F-4D97-AF65-F5344CB8AC3E}">
        <p14:creationId xmlns:p14="http://schemas.microsoft.com/office/powerpoint/2010/main" val="2478687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E1D33E-67E1-33AD-16E7-797CC6418C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5F5F4A-5EE7-F6A8-E4CC-77293CFA1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59052-EDD5-2E7D-FF33-83269E8B39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2F6184-0DB0-44B4-BC85-6FE096EDA416}" type="datetimeFigureOut">
              <a:rPr lang="en-US" smtClean="0"/>
              <a:t>7/22/2026</a:t>
            </a:fld>
            <a:endParaRPr lang="en-US"/>
          </a:p>
        </p:txBody>
      </p:sp>
      <p:sp>
        <p:nvSpPr>
          <p:cNvPr id="5" name="Footer Placeholder 4">
            <a:extLst>
              <a:ext uri="{FF2B5EF4-FFF2-40B4-BE49-F238E27FC236}">
                <a16:creationId xmlns:a16="http://schemas.microsoft.com/office/drawing/2014/main" id="{2638FFD5-7D0F-DF41-9457-0DD8855F5E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EA9C151-1671-D22D-9BD7-D3B83DA391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C560A-F639-45B7-91AE-E2F6837F5A75}" type="slidenum">
              <a:rPr lang="en-US" smtClean="0"/>
              <a:t>‹#›</a:t>
            </a:fld>
            <a:endParaRPr lang="en-US"/>
          </a:p>
        </p:txBody>
      </p:sp>
    </p:spTree>
    <p:extLst>
      <p:ext uri="{BB962C8B-B14F-4D97-AF65-F5344CB8AC3E}">
        <p14:creationId xmlns:p14="http://schemas.microsoft.com/office/powerpoint/2010/main" val="2180822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BD4B27-6CDA-AB2D-F14B-FB10A975C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4BB02E-3AEB-BE4B-5EFA-E438C98730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CE556-CDA2-3DBE-F45F-88ED34C4B1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C8904-FB86-4BDA-A8FA-65327C0ABD7E}" type="datetime8">
              <a:rPr lang="en-US" smtClean="0"/>
              <a:t>7/22/2026 6:41 PM</a:t>
            </a:fld>
            <a:endParaRPr lang="en-US"/>
          </a:p>
        </p:txBody>
      </p:sp>
      <p:sp>
        <p:nvSpPr>
          <p:cNvPr id="5" name="Footer Placeholder 4">
            <a:extLst>
              <a:ext uri="{FF2B5EF4-FFF2-40B4-BE49-F238E27FC236}">
                <a16:creationId xmlns:a16="http://schemas.microsoft.com/office/drawing/2014/main" id="{BA6FF8D2-BFD8-CCB3-D054-567111AD0F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499E67-EF5C-43C9-9535-74047E0A04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F9812-7396-49BD-A011-6A37D97C8A4C}" type="slidenum">
              <a:rPr lang="en-US" smtClean="0"/>
              <a:t>‹#›</a:t>
            </a:fld>
            <a:endParaRPr lang="en-US"/>
          </a:p>
        </p:txBody>
      </p:sp>
    </p:spTree>
    <p:extLst>
      <p:ext uri="{BB962C8B-B14F-4D97-AF65-F5344CB8AC3E}">
        <p14:creationId xmlns:p14="http://schemas.microsoft.com/office/powerpoint/2010/main" val="1543397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urifiedbyfaith.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2A27260C-1E2D-0947-0DC5-2FCE1A756F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5B8D83-0835-C2BD-096E-44B3C5C205C2}"/>
              </a:ext>
            </a:extLst>
          </p:cNvPr>
          <p:cNvSpPr>
            <a:spLocks noGrp="1"/>
          </p:cNvSpPr>
          <p:nvPr>
            <p:ph type="ctrTitle"/>
          </p:nvPr>
        </p:nvSpPr>
        <p:spPr>
          <a:xfrm>
            <a:off x="0" y="4890781"/>
            <a:ext cx="12192000" cy="762280"/>
          </a:xfrm>
        </p:spPr>
        <p:txBody>
          <a:bodyPr>
            <a:normAutofit fontScale="90000"/>
          </a:bodyPr>
          <a:lstStyle/>
          <a:p>
            <a:r>
              <a:rPr lang="en-US" b="1" dirty="0">
                <a:solidFill>
                  <a:srgbClr val="F5F5F5"/>
                </a:solidFill>
                <a:effectLst>
                  <a:outerShdw blurRad="50800" dist="38100" dir="2700000" algn="tl" rotWithShape="0">
                    <a:prstClr val="black">
                      <a:alpha val="30000"/>
                    </a:prstClr>
                  </a:outerShdw>
                </a:effectLst>
                <a:latin typeface="Garamond" panose="02020404030301010803" pitchFamily="18" charset="0"/>
              </a:rPr>
              <a:t>The Book of </a:t>
            </a:r>
            <a:r>
              <a:rPr lang="en-US" b="1" dirty="0">
                <a:solidFill>
                  <a:srgbClr val="FFD700"/>
                </a:solidFill>
                <a:effectLst>
                  <a:outerShdw blurRad="50800" dist="38100" dir="2700000" algn="tl" rotWithShape="0">
                    <a:prstClr val="black">
                      <a:alpha val="30000"/>
                    </a:prstClr>
                  </a:outerShdw>
                </a:effectLst>
                <a:latin typeface="Garamond" panose="02020404030301010803" pitchFamily="18" charset="0"/>
              </a:rPr>
              <a:t>Revelation</a:t>
            </a:r>
          </a:p>
        </p:txBody>
      </p:sp>
      <p:sp>
        <p:nvSpPr>
          <p:cNvPr id="3" name="Subtitle 2">
            <a:extLst>
              <a:ext uri="{FF2B5EF4-FFF2-40B4-BE49-F238E27FC236}">
                <a16:creationId xmlns:a16="http://schemas.microsoft.com/office/drawing/2014/main" id="{54CD2055-CAB9-8EA0-45A9-CB392EFB707D}"/>
              </a:ext>
            </a:extLst>
          </p:cNvPr>
          <p:cNvSpPr>
            <a:spLocks noGrp="1"/>
          </p:cNvSpPr>
          <p:nvPr>
            <p:ph type="subTitle" idx="1"/>
          </p:nvPr>
        </p:nvSpPr>
        <p:spPr>
          <a:xfrm>
            <a:off x="1" y="5552272"/>
            <a:ext cx="12191999" cy="824754"/>
          </a:xfrm>
        </p:spPr>
        <p:txBody>
          <a:bodyPr>
            <a:normAutofit lnSpcReduction="10000"/>
          </a:bodyPr>
          <a:lstStyle/>
          <a:p>
            <a:r>
              <a:rPr lang="en-US" i="1" dirty="0">
                <a:solidFill>
                  <a:srgbClr val="99FFFF"/>
                </a:solidFill>
                <a:effectLst>
                  <a:outerShdw blurRad="50800" dist="38100" dir="2700000" algn="tl" rotWithShape="0">
                    <a:prstClr val="black">
                      <a:alpha val="30000"/>
                    </a:prstClr>
                  </a:outerShdw>
                </a:effectLst>
                <a:latin typeface="Cambria" panose="02040503050406030204" pitchFamily="18" charset="0"/>
                <a:ea typeface="Cambria" panose="02040503050406030204" pitchFamily="18" charset="0"/>
              </a:rPr>
              <a:t>“The kingdom of the world has become the kingdom of our Lord and of His Christ, </a:t>
            </a:r>
          </a:p>
          <a:p>
            <a:r>
              <a:rPr lang="en-US" i="1" dirty="0">
                <a:solidFill>
                  <a:srgbClr val="99FFFF"/>
                </a:solidFill>
                <a:effectLst>
                  <a:outerShdw blurRad="50800" dist="38100" dir="2700000" algn="tl" rotWithShape="0">
                    <a:prstClr val="black">
                      <a:alpha val="30000"/>
                    </a:prstClr>
                  </a:outerShdw>
                </a:effectLst>
                <a:latin typeface="Cambria" panose="02040503050406030204" pitchFamily="18" charset="0"/>
                <a:ea typeface="Cambria" panose="02040503050406030204" pitchFamily="18" charset="0"/>
              </a:rPr>
              <a:t>and He shall reign forever and ever.” </a:t>
            </a:r>
            <a:r>
              <a:rPr lang="en-US" i="1" dirty="0">
                <a:solidFill>
                  <a:srgbClr val="F5F5F5"/>
                </a:solidFill>
                <a:effectLst>
                  <a:outerShdw blurRad="50800" dist="38100" dir="2700000" algn="tl" rotWithShape="0">
                    <a:prstClr val="black">
                      <a:alpha val="30000"/>
                    </a:prstClr>
                  </a:outerShdw>
                </a:effectLst>
                <a:ea typeface="Cambria" panose="02040503050406030204" pitchFamily="18" charset="0"/>
              </a:rPr>
              <a:t>(Revelation 11:15)</a:t>
            </a:r>
          </a:p>
        </p:txBody>
      </p:sp>
      <p:pic>
        <p:nvPicPr>
          <p:cNvPr id="5" name="Picture 4">
            <a:extLst>
              <a:ext uri="{FF2B5EF4-FFF2-40B4-BE49-F238E27FC236}">
                <a16:creationId xmlns:a16="http://schemas.microsoft.com/office/drawing/2014/main" id="{0C37D9A9-22BD-F954-9B16-641EE9066E00}"/>
              </a:ext>
            </a:extLst>
          </p:cNvPr>
          <p:cNvPicPr>
            <a:picLocks noChangeAspect="1"/>
          </p:cNvPicPr>
          <p:nvPr/>
        </p:nvPicPr>
        <p:blipFill>
          <a:blip r:embed="rId2"/>
          <a:stretch>
            <a:fillRect/>
          </a:stretch>
        </p:blipFill>
        <p:spPr>
          <a:xfrm>
            <a:off x="1975049" y="127256"/>
            <a:ext cx="8241902" cy="4645959"/>
          </a:xfrm>
          <a:prstGeom prst="rect">
            <a:avLst/>
          </a:prstGeom>
        </p:spPr>
      </p:pic>
      <p:sp>
        <p:nvSpPr>
          <p:cNvPr id="7" name="TextBox 6">
            <a:extLst>
              <a:ext uri="{FF2B5EF4-FFF2-40B4-BE49-F238E27FC236}">
                <a16:creationId xmlns:a16="http://schemas.microsoft.com/office/drawing/2014/main" id="{747B2D64-A119-AE99-C84A-10D08A5B3CD6}"/>
              </a:ext>
            </a:extLst>
          </p:cNvPr>
          <p:cNvSpPr txBox="1"/>
          <p:nvPr/>
        </p:nvSpPr>
        <p:spPr>
          <a:xfrm>
            <a:off x="11791889" y="2923563"/>
            <a:ext cx="400110" cy="3934436"/>
          </a:xfrm>
          <a:prstGeom prst="rect">
            <a:avLst/>
          </a:prstGeom>
          <a:noFill/>
        </p:spPr>
        <p:txBody>
          <a:bodyPr vert="vert"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Image credit – https://www.bible.com/events/84698</a:t>
            </a:r>
            <a:endParaRPr kumimoji="0" lang="en-US" sz="12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71AF9294-822B-241F-4415-D616AA1977E3}"/>
              </a:ext>
            </a:extLst>
          </p:cNvPr>
          <p:cNvSpPr txBox="1"/>
          <p:nvPr/>
        </p:nvSpPr>
        <p:spPr>
          <a:xfrm>
            <a:off x="-1" y="6550222"/>
            <a:ext cx="12192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65000"/>
                  </a:prstClr>
                </a:solidFill>
                <a:effectLst>
                  <a:outerShdw blurRad="50800" dist="50800" dir="5400000" algn="ctr">
                    <a:srgbClr val="000000"/>
                  </a:outerShdw>
                </a:effectLst>
                <a:uLnTx/>
                <a:uFillTx/>
                <a:latin typeface="Calibri" panose="020F0502020204030204" pitchFamily="34" charset="0"/>
                <a:ea typeface="+mn-ea"/>
                <a:cs typeface="+mn-cs"/>
              </a:rPr>
              <a:t>Class Recording and Notes Will Be  Available on </a:t>
            </a:r>
            <a:r>
              <a:rPr kumimoji="0" lang="en-US" sz="1400" b="0" i="0" u="none" strike="noStrike" kern="1200" cap="none" spc="0" normalizeH="0" baseline="0" noProof="0" dirty="0">
                <a:ln>
                  <a:noFill/>
                </a:ln>
                <a:solidFill>
                  <a:prstClr val="white">
                    <a:lumMod val="65000"/>
                  </a:prstClr>
                </a:solidFill>
                <a:effectLst>
                  <a:outerShdw blurRad="50800" dist="50800" dir="5400000" algn="ctr">
                    <a:srgbClr val="000000"/>
                  </a:outerShdw>
                </a:effectLst>
                <a:uLnTx/>
                <a:uFillTx/>
                <a:latin typeface="Calibri" panose="020F0502020204030204" pitchFamily="34" charset="0"/>
                <a:ea typeface="+mn-ea"/>
                <a:cs typeface="+mn-cs"/>
                <a:hlinkClick r:id="rId3">
                  <a:extLst>
                    <a:ext uri="{A12FA001-AC4F-418D-AE19-62706E023703}">
                      <ahyp:hlinkClr xmlns:ahyp="http://schemas.microsoft.com/office/drawing/2018/hyperlinkcolor" val="tx"/>
                    </a:ext>
                  </a:extLst>
                </a:hlinkClick>
              </a:rPr>
              <a:t>https://www.purifiedbyfaith.com/</a:t>
            </a:r>
            <a:r>
              <a:rPr kumimoji="0" lang="en-US" sz="1400" b="0" i="0" u="none" strike="noStrike" kern="1200" cap="none" spc="0" normalizeH="0" baseline="0" noProof="0" dirty="0">
                <a:ln>
                  <a:noFill/>
                </a:ln>
                <a:solidFill>
                  <a:prstClr val="white">
                    <a:lumMod val="65000"/>
                  </a:prstClr>
                </a:solidFill>
                <a:effectLst>
                  <a:outerShdw blurRad="50800" dist="50800" dir="5400000" algn="ctr">
                    <a:srgbClr val="000000"/>
                  </a:outerShdw>
                </a:effectLst>
                <a:uLnTx/>
                <a:uFillTx/>
                <a:latin typeface="Calibri" panose="020F0502020204030204" pitchFamily="34" charset="0"/>
                <a:ea typeface="+mn-ea"/>
                <a:cs typeface="+mn-cs"/>
              </a:rPr>
              <a:t> </a:t>
            </a:r>
            <a:endParaRPr kumimoji="0" lang="en-US" sz="1400" b="0" i="0" u="none" strike="noStrike" kern="1200" cap="none" spc="0" normalizeH="0" baseline="0" noProof="0" dirty="0">
              <a:ln>
                <a:noFill/>
              </a:ln>
              <a:solidFill>
                <a:prstClr val="white">
                  <a:lumMod val="65000"/>
                </a:prstClr>
              </a:solidFill>
              <a:effectLst>
                <a:outerShdw blurRad="50800" dist="50800" dir="5400000" algn="ctr" rotWithShape="0">
                  <a:prstClr val="black"/>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3621857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A7A5919F-7146-DAEB-093E-A137889171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22AB48-00C0-7C85-1734-3DDD15112648}"/>
              </a:ext>
            </a:extLst>
          </p:cNvPr>
          <p:cNvSpPr>
            <a:spLocks noGrp="1"/>
          </p:cNvSpPr>
          <p:nvPr>
            <p:ph type="title"/>
          </p:nvPr>
        </p:nvSpPr>
        <p:spPr>
          <a:xfrm>
            <a:off x="0" y="1"/>
            <a:ext cx="12226954" cy="725648"/>
          </a:xfrm>
        </p:spPr>
        <p:txBody>
          <a:bodyPr>
            <a:noAutofit/>
          </a:bodyPr>
          <a:lstStyle/>
          <a:p>
            <a:pPr algn="ctr"/>
            <a:r>
              <a:rPr lang="en-US" sz="48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Sealing of the 144,000 (7:1-8)</a:t>
            </a:r>
            <a:endParaRPr lang="en-US" sz="48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0AE2C2BB-5A10-8CF6-3D3C-03A7159A40AB}"/>
              </a:ext>
            </a:extLst>
          </p:cNvPr>
          <p:cNvSpPr>
            <a:spLocks noGrp="1"/>
          </p:cNvSpPr>
          <p:nvPr>
            <p:ph idx="1"/>
          </p:nvPr>
        </p:nvSpPr>
        <p:spPr>
          <a:xfrm>
            <a:off x="413157" y="725649"/>
            <a:ext cx="11400639" cy="6115575"/>
          </a:xfrm>
        </p:spPr>
        <p:txBody>
          <a:bodyPr>
            <a:normAutofit fontScale="70000" lnSpcReduction="20000"/>
          </a:bodyPr>
          <a:lstStyle/>
          <a:p>
            <a:r>
              <a:rPr lang="en-US" sz="4000" dirty="0">
                <a:solidFill>
                  <a:srgbClr val="F5F5F5"/>
                </a:solidFill>
                <a:effectLst>
                  <a:outerShdw blurRad="38100" dist="38100" dir="2700000" algn="tl" rotWithShape="0">
                    <a:prstClr val="black"/>
                  </a:outerShdw>
                </a:effectLst>
                <a:ea typeface="+mj-ea"/>
                <a:cs typeface="+mj-cs"/>
              </a:rPr>
              <a:t>They are Israel’s faithful remnant. </a:t>
            </a:r>
          </a:p>
          <a:p>
            <a:r>
              <a:rPr lang="en-US" sz="4000" dirty="0">
                <a:solidFill>
                  <a:srgbClr val="F5F5F5"/>
                </a:solidFill>
                <a:effectLst>
                  <a:outerShdw blurRad="38100" dist="38100" dir="2700000" algn="tl" rotWithShape="0">
                    <a:prstClr val="black"/>
                  </a:outerShdw>
                </a:effectLst>
                <a:ea typeface="+mj-ea"/>
                <a:cs typeface="+mj-cs"/>
              </a:rPr>
              <a:t>Throughout Scripture, God preserves a believing remnant within an apostate nation—for example, the 7,000 who had not worshiped Baal  in the days of Elijah (1 Kings 19:18). </a:t>
            </a:r>
          </a:p>
          <a:p>
            <a:r>
              <a:rPr lang="en-US" sz="4000" dirty="0">
                <a:solidFill>
                  <a:srgbClr val="F5F5F5"/>
                </a:solidFill>
                <a:effectLst>
                  <a:outerShdw blurRad="38100" dist="38100" dir="2700000" algn="tl" rotWithShape="0">
                    <a:prstClr val="black"/>
                  </a:outerShdw>
                </a:effectLst>
                <a:ea typeface="+mj-ea"/>
                <a:cs typeface="+mj-cs"/>
              </a:rPr>
              <a:t>These Jewish Christians were 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remnant according to the election of grace</a:t>
            </a:r>
            <a:r>
              <a:rPr lang="en-US" sz="4000" dirty="0">
                <a:solidFill>
                  <a:srgbClr val="F5F5F5"/>
                </a:solidFill>
                <a:effectLst>
                  <a:outerShdw blurRad="38100" dist="38100" dir="2700000" algn="tl" rotWithShape="0">
                    <a:prstClr val="black"/>
                  </a:outerShdw>
                </a:effectLst>
                <a:ea typeface="+mj-ea"/>
                <a:cs typeface="+mj-cs"/>
              </a:rPr>
              <a:t>” (Rom. 11:5).</a:t>
            </a:r>
          </a:p>
          <a:p>
            <a:r>
              <a:rPr lang="en-US" sz="4000" dirty="0">
                <a:solidFill>
                  <a:srgbClr val="F5F5F5"/>
                </a:solidFill>
                <a:effectLst>
                  <a:outerShdw blurRad="38100" dist="38100" dir="2700000" algn="tl" rotWithShape="0">
                    <a:prstClr val="black"/>
                  </a:outerShdw>
                </a:effectLst>
                <a:ea typeface="+mj-ea"/>
                <a:cs typeface="+mj-cs"/>
              </a:rPr>
              <a:t>They were the true Jews within unbelieving Israel. </a:t>
            </a:r>
          </a:p>
          <a:p>
            <a:r>
              <a:rPr lang="en-US" sz="4000" dirty="0">
                <a:solidFill>
                  <a:srgbClr val="F5F5F5"/>
                </a:solidFill>
                <a:effectLst>
                  <a:outerShdw blurRad="38100" dist="38100" dir="2700000" algn="tl" rotWithShape="0">
                    <a:prstClr val="black"/>
                  </a:outerShdw>
                </a:effectLst>
                <a:ea typeface="+mj-ea"/>
                <a:cs typeface="+mj-cs"/>
              </a:rPr>
              <a:t>Revelation distinguishes </a:t>
            </a:r>
            <a:r>
              <a:rPr lang="en-US" sz="4000" b="1" i="1" dirty="0">
                <a:solidFill>
                  <a:srgbClr val="F5F5F5"/>
                </a:solidFill>
                <a:effectLst>
                  <a:outerShdw blurRad="38100" dist="38100" dir="2700000" algn="tl" rotWithShape="0">
                    <a:prstClr val="black"/>
                  </a:outerShdw>
                </a:effectLst>
                <a:ea typeface="+mj-ea"/>
                <a:cs typeface="+mj-cs"/>
              </a:rPr>
              <a:t>faithful</a:t>
            </a:r>
            <a:r>
              <a:rPr lang="en-US" sz="4000" dirty="0">
                <a:solidFill>
                  <a:srgbClr val="F5F5F5"/>
                </a:solidFill>
                <a:effectLst>
                  <a:outerShdw blurRad="38100" dist="38100" dir="2700000" algn="tl" rotWithShape="0">
                    <a:prstClr val="black"/>
                  </a:outerShdw>
                </a:effectLst>
                <a:ea typeface="+mj-ea"/>
                <a:cs typeface="+mj-cs"/>
              </a:rPr>
              <a:t> Christians from those who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say that they are Jews and are not</a:t>
            </a:r>
            <a:r>
              <a:rPr lang="en-US" sz="4000" dirty="0">
                <a:solidFill>
                  <a:srgbClr val="F5F5F5"/>
                </a:solidFill>
                <a:effectLst>
                  <a:outerShdw blurRad="38100" dist="38100" dir="2700000" algn="tl" rotWithShape="0">
                    <a:prstClr val="black"/>
                  </a:outerShdw>
                </a:effectLst>
                <a:ea typeface="+mj-ea"/>
                <a:cs typeface="+mj-cs"/>
              </a:rPr>
              <a:t>” (Rev. 2:9; 3:9). </a:t>
            </a:r>
          </a:p>
          <a:p>
            <a:r>
              <a:rPr lang="en-US" sz="4000" dirty="0">
                <a:solidFill>
                  <a:srgbClr val="F5F5F5"/>
                </a:solidFill>
                <a:effectLst>
                  <a:outerShdw blurRad="38100" dist="38100" dir="2700000" algn="tl" rotWithShape="0">
                    <a:prstClr val="black"/>
                  </a:outerShdw>
                </a:effectLst>
                <a:ea typeface="+mj-ea"/>
                <a:cs typeface="+mj-cs"/>
              </a:rPr>
              <a:t>True Jewishness is inward and spiritual, expressed through faith in Christ (Rom. 2:28–29).</a:t>
            </a:r>
          </a:p>
          <a:p>
            <a:r>
              <a:rPr lang="en-US" sz="4000" dirty="0">
                <a:solidFill>
                  <a:srgbClr val="F5F5F5"/>
                </a:solidFill>
                <a:effectLst>
                  <a:outerShdw blurRad="38100" dist="38100" dir="2700000" algn="tl" rotWithShape="0">
                    <a:prstClr val="black"/>
                  </a:outerShdw>
                </a:effectLst>
                <a:ea typeface="+mj-ea"/>
                <a:cs typeface="+mj-cs"/>
              </a:rPr>
              <a:t>The Jerusalem church was Christianity’s original Jewish center. </a:t>
            </a:r>
          </a:p>
          <a:p>
            <a:r>
              <a:rPr lang="en-US" sz="4000" dirty="0">
                <a:solidFill>
                  <a:srgbClr val="F5F5F5"/>
                </a:solidFill>
                <a:effectLst>
                  <a:outerShdw blurRad="38100" dist="38100" dir="2700000" algn="tl" rotWithShape="0">
                    <a:prstClr val="black"/>
                  </a:outerShdw>
                </a:effectLst>
                <a:ea typeface="+mj-ea"/>
                <a:cs typeface="+mj-cs"/>
              </a:rPr>
              <a:t>Acts begins with thousands of Jews believing the Gospel in Jerusalem (Acts 2:41; 4:4; 21:20). </a:t>
            </a:r>
          </a:p>
          <a:p>
            <a:r>
              <a:rPr lang="en-US" sz="4000" dirty="0">
                <a:solidFill>
                  <a:srgbClr val="F5F5F5"/>
                </a:solidFill>
                <a:effectLst>
                  <a:outerShdw blurRad="38100" dist="38100" dir="2700000" algn="tl" rotWithShape="0">
                    <a:prstClr val="black"/>
                  </a:outerShdw>
                </a:effectLst>
                <a:ea typeface="+mj-ea"/>
                <a:cs typeface="+mj-cs"/>
              </a:rPr>
              <a:t>Preserving this church from Roman destruction protected the original nucleus from which the worldwide Christian movement grew.</a:t>
            </a:r>
          </a:p>
        </p:txBody>
      </p:sp>
    </p:spTree>
    <p:extLst>
      <p:ext uri="{BB962C8B-B14F-4D97-AF65-F5344CB8AC3E}">
        <p14:creationId xmlns:p14="http://schemas.microsoft.com/office/powerpoint/2010/main" val="42021549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
                                            <p:txEl>
                                              <p:pRg st="8" end="8"/>
                                            </p:txEl>
                                          </p:spTgt>
                                        </p:tgtEl>
                                        <p:attrNameLst>
                                          <p:attrName>style.visibility</p:attrName>
                                        </p:attrNameLst>
                                      </p:cBhvr>
                                      <p:to>
                                        <p:strVal val="visible"/>
                                      </p:to>
                                    </p:set>
                                    <p:anim calcmode="lin" valueType="num">
                                      <p:cBhvr>
                                        <p:cTn id="56"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33EB9AEE-1395-004A-B24B-54A4A1BA0C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1DF91EF-7A94-C811-9214-8767F1C72141}"/>
              </a:ext>
            </a:extLst>
          </p:cNvPr>
          <p:cNvSpPr>
            <a:spLocks noGrp="1"/>
          </p:cNvSpPr>
          <p:nvPr>
            <p:ph type="title"/>
          </p:nvPr>
        </p:nvSpPr>
        <p:spPr>
          <a:xfrm>
            <a:off x="0" y="1"/>
            <a:ext cx="12226954" cy="725648"/>
          </a:xfrm>
        </p:spPr>
        <p:txBody>
          <a:bodyPr>
            <a:noAutofit/>
          </a:bodyPr>
          <a:lstStyle/>
          <a:p>
            <a:pPr algn="ctr"/>
            <a:r>
              <a:rPr lang="en-US" sz="48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Sealing of the 144,000 (7:1-8)</a:t>
            </a:r>
            <a:endParaRPr lang="en-US" sz="48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5982F0A9-845E-0FC6-7FDF-AAA122E76DB8}"/>
              </a:ext>
            </a:extLst>
          </p:cNvPr>
          <p:cNvSpPr>
            <a:spLocks noGrp="1"/>
          </p:cNvSpPr>
          <p:nvPr>
            <p:ph idx="1"/>
          </p:nvPr>
        </p:nvSpPr>
        <p:spPr>
          <a:xfrm>
            <a:off x="46140" y="687897"/>
            <a:ext cx="12145860" cy="6115575"/>
          </a:xfrm>
        </p:spPr>
        <p:txBody>
          <a:bodyPr>
            <a:normAutofit fontScale="77500" lnSpcReduction="20000"/>
          </a:bodyPr>
          <a:lstStyle/>
          <a:p>
            <a:r>
              <a:rPr lang="en-US" sz="4000" dirty="0">
                <a:solidFill>
                  <a:srgbClr val="F5F5F5"/>
                </a:solidFill>
                <a:effectLst>
                  <a:outerShdw blurRad="38100" dist="38100" dir="2700000" algn="tl" rotWithShape="0">
                    <a:prstClr val="black"/>
                  </a:outerShdw>
                </a:effectLst>
                <a:ea typeface="+mj-ea"/>
                <a:cs typeface="+mj-cs"/>
              </a:rPr>
              <a:t>The same 144,000 appear with the Lamb in Revelation 14:1–5 and are called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firstfruits for God and to the Lamb</a:t>
            </a:r>
            <a:r>
              <a:rPr lang="en-US" sz="4000" dirty="0">
                <a:solidFill>
                  <a:srgbClr val="F5F5F5"/>
                </a:solidFill>
                <a:effectLst>
                  <a:outerShdw blurRad="38100" dist="38100" dir="2700000" algn="tl" rotWithShape="0">
                    <a:prstClr val="black"/>
                  </a:outerShdw>
                </a:effectLst>
                <a:ea typeface="+mj-ea"/>
                <a:cs typeface="+mj-cs"/>
              </a:rPr>
              <a:t>.” </a:t>
            </a:r>
          </a:p>
          <a:p>
            <a:r>
              <a:rPr lang="en-US" sz="4000" dirty="0">
                <a:solidFill>
                  <a:srgbClr val="F5F5F5"/>
                </a:solidFill>
                <a:effectLst>
                  <a:outerShdw blurRad="38100" dist="38100" dir="2700000" algn="tl" rotWithShape="0">
                    <a:prstClr val="black"/>
                  </a:outerShdw>
                </a:effectLst>
                <a:ea typeface="+mj-ea"/>
                <a:cs typeface="+mj-cs"/>
              </a:rPr>
              <a:t>“</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firstfruits</a:t>
            </a:r>
            <a:r>
              <a:rPr lang="en-US" sz="4000" dirty="0">
                <a:solidFill>
                  <a:srgbClr val="F5F5F5"/>
                </a:solidFill>
                <a:effectLst>
                  <a:outerShdw blurRad="38100" dist="38100" dir="2700000" algn="tl" rotWithShape="0">
                    <a:prstClr val="black"/>
                  </a:outerShdw>
                </a:effectLst>
                <a:ea typeface="+mj-ea"/>
                <a:cs typeface="+mj-cs"/>
              </a:rPr>
              <a:t>” belong at the </a:t>
            </a:r>
            <a:r>
              <a:rPr lang="en-US" sz="4000" b="1" i="1" dirty="0">
                <a:solidFill>
                  <a:srgbClr val="F5F5F5"/>
                </a:solidFill>
                <a:effectLst>
                  <a:outerShdw blurRad="38100" dist="38100" dir="2700000" algn="tl" rotWithShape="0">
                    <a:prstClr val="black"/>
                  </a:outerShdw>
                </a:effectLst>
                <a:ea typeface="+mj-ea"/>
                <a:cs typeface="+mj-cs"/>
              </a:rPr>
              <a:t>beginning</a:t>
            </a:r>
            <a:r>
              <a:rPr lang="en-US" sz="4000" dirty="0">
                <a:solidFill>
                  <a:srgbClr val="F5F5F5"/>
                </a:solidFill>
                <a:effectLst>
                  <a:outerShdw blurRad="38100" dist="38100" dir="2700000" algn="tl" rotWithShape="0">
                    <a:prstClr val="black"/>
                  </a:outerShdw>
                </a:effectLst>
                <a:ea typeface="+mj-ea"/>
                <a:cs typeface="+mj-cs"/>
              </a:rPr>
              <a:t> of the harvest, which best fits the first-century Jewish converts—not a Jewish group appearing at the end of history as the futurists would have us believe about this passage.</a:t>
            </a:r>
          </a:p>
          <a:p>
            <a:r>
              <a:rPr lang="en-US" sz="4000" dirty="0">
                <a:solidFill>
                  <a:srgbClr val="F5F5F5"/>
                </a:solidFill>
                <a:effectLst>
                  <a:outerShdw blurRad="38100" dist="38100" dir="2700000" algn="tl" rotWithShape="0">
                    <a:prstClr val="black"/>
                  </a:outerShdw>
                </a:effectLst>
                <a:ea typeface="+mj-ea"/>
                <a:cs typeface="+mj-cs"/>
              </a:rPr>
              <a:t>The unusual tribal list given here reflects allegiance to Christ. </a:t>
            </a:r>
          </a:p>
          <a:p>
            <a:r>
              <a:rPr lang="en-US" sz="4000" dirty="0">
                <a:solidFill>
                  <a:srgbClr val="F5F5F5"/>
                </a:solidFill>
                <a:effectLst>
                  <a:outerShdw blurRad="38100" dist="38100" dir="2700000" algn="tl" rotWithShape="0">
                    <a:prstClr val="black"/>
                  </a:outerShdw>
                </a:effectLst>
                <a:ea typeface="+mj-ea"/>
                <a:cs typeface="+mj-cs"/>
              </a:rPr>
              <a:t>“</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Judah</a:t>
            </a:r>
            <a:r>
              <a:rPr lang="en-US" sz="4000" dirty="0">
                <a:solidFill>
                  <a:srgbClr val="F5F5F5"/>
                </a:solidFill>
                <a:effectLst>
                  <a:outerShdw blurRad="38100" dist="38100" dir="2700000" algn="tl" rotWithShape="0">
                    <a:prstClr val="black"/>
                  </a:outerShdw>
                </a:effectLst>
                <a:ea typeface="+mj-ea"/>
                <a:cs typeface="+mj-cs"/>
              </a:rPr>
              <a:t>” appears first because Jesus is the Lion of Judah (Rev. 5:5). </a:t>
            </a:r>
          </a:p>
          <a:p>
            <a:r>
              <a:rPr lang="en-US" sz="4000" dirty="0">
                <a:solidFill>
                  <a:srgbClr val="F5F5F5"/>
                </a:solidFill>
                <a:effectLst>
                  <a:outerShdw blurRad="38100" dist="38100" dir="2700000" algn="tl" rotWithShape="0">
                    <a:prstClr val="black"/>
                  </a:outerShdw>
                </a:effectLst>
                <a:ea typeface="+mj-ea"/>
                <a:cs typeface="+mj-cs"/>
              </a:rPr>
              <a:t>Dan and Ephraim have been omitted. Perhaps this is because of the historical association of those tribes with idolatry. </a:t>
            </a:r>
          </a:p>
          <a:p>
            <a:r>
              <a:rPr lang="en-US" sz="4000" dirty="0">
                <a:solidFill>
                  <a:srgbClr val="F5F5F5"/>
                </a:solidFill>
                <a:effectLst>
                  <a:outerShdw blurRad="38100" dist="38100" dir="2700000" algn="tl" rotWithShape="0">
                    <a:prstClr val="black"/>
                  </a:outerShdw>
                </a:effectLst>
                <a:ea typeface="+mj-ea"/>
                <a:cs typeface="+mj-cs"/>
              </a:rPr>
              <a:t>The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144,000</a:t>
            </a:r>
            <a:r>
              <a:rPr lang="en-US" sz="4000" dirty="0">
                <a:solidFill>
                  <a:srgbClr val="F5F5F5"/>
                </a:solidFill>
                <a:effectLst>
                  <a:outerShdw blurRad="38100" dist="38100" dir="2700000" algn="tl" rotWithShape="0">
                    <a:prstClr val="black"/>
                  </a:outerShdw>
                </a:effectLst>
                <a:ea typeface="+mj-ea"/>
                <a:cs typeface="+mj-cs"/>
              </a:rPr>
              <a:t>” become the seed of the worldwide church. </a:t>
            </a:r>
          </a:p>
          <a:p>
            <a:r>
              <a:rPr lang="en-US" sz="4000" dirty="0">
                <a:solidFill>
                  <a:srgbClr val="F5F5F5"/>
                </a:solidFill>
                <a:effectLst>
                  <a:outerShdw blurRad="38100" dist="38100" dir="2700000" algn="tl" rotWithShape="0">
                    <a:prstClr val="black"/>
                  </a:outerShdw>
                </a:effectLst>
                <a:ea typeface="+mj-ea"/>
                <a:cs typeface="+mj-cs"/>
              </a:rPr>
              <a:t>They are a relatively small but completely Jewish remnant that grows into the innumerable multitude that we will be looking at next in Revelation 7:9ff. </a:t>
            </a:r>
          </a:p>
          <a:p>
            <a:r>
              <a:rPr lang="en-US" sz="4000" dirty="0">
                <a:solidFill>
                  <a:srgbClr val="F5F5F5"/>
                </a:solidFill>
                <a:effectLst>
                  <a:outerShdw blurRad="38100" dist="38100" dir="2700000" algn="tl" rotWithShape="0">
                    <a:prstClr val="black"/>
                  </a:outerShdw>
                </a:effectLst>
                <a:ea typeface="+mj-ea"/>
                <a:cs typeface="+mj-cs"/>
              </a:rPr>
              <a:t>Acts follows this </a:t>
            </a:r>
            <a:r>
              <a:rPr lang="en-US" sz="4000" b="1" i="1" dirty="0">
                <a:solidFill>
                  <a:srgbClr val="F5F5F5"/>
                </a:solidFill>
                <a:effectLst>
                  <a:outerShdw blurRad="38100" dist="38100" dir="2700000" algn="tl" rotWithShape="0">
                    <a:prstClr val="black"/>
                  </a:outerShdw>
                </a:effectLst>
                <a:ea typeface="+mj-ea"/>
                <a:cs typeface="+mj-cs"/>
              </a:rPr>
              <a:t>same trajectory</a:t>
            </a:r>
            <a:r>
              <a:rPr lang="en-US" sz="4000" dirty="0">
                <a:solidFill>
                  <a:srgbClr val="F5F5F5"/>
                </a:solidFill>
                <a:effectLst>
                  <a:outerShdw blurRad="38100" dist="38100" dir="2700000" algn="tl" rotWithShape="0">
                    <a:prstClr val="black"/>
                  </a:outerShdw>
                </a:effectLst>
                <a:ea typeface="+mj-ea"/>
                <a:cs typeface="+mj-cs"/>
              </a:rPr>
              <a:t>: the gospel begins in Jerusalem and spreads outward to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the ends of the earth</a:t>
            </a:r>
            <a:r>
              <a:rPr lang="en-US" sz="4000" dirty="0">
                <a:solidFill>
                  <a:srgbClr val="F5F5F5"/>
                </a:solidFill>
                <a:effectLst>
                  <a:outerShdw blurRad="38100" dist="38100" dir="2700000" algn="tl" rotWithShape="0">
                    <a:prstClr val="black"/>
                  </a:outerShdw>
                </a:effectLst>
                <a:ea typeface="+mj-ea"/>
                <a:cs typeface="+mj-cs"/>
              </a:rPr>
              <a:t>” (Acts 1:8).</a:t>
            </a:r>
          </a:p>
        </p:txBody>
      </p:sp>
    </p:spTree>
    <p:extLst>
      <p:ext uri="{BB962C8B-B14F-4D97-AF65-F5344CB8AC3E}">
        <p14:creationId xmlns:p14="http://schemas.microsoft.com/office/powerpoint/2010/main" val="33156133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7326ECDB-1904-3D66-30E9-30F17D474E2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ED63657-6048-3B15-1057-4F294B9838EE}"/>
              </a:ext>
            </a:extLst>
          </p:cNvPr>
          <p:cNvSpPr>
            <a:spLocks noGrp="1"/>
          </p:cNvSpPr>
          <p:nvPr>
            <p:ph type="title"/>
          </p:nvPr>
        </p:nvSpPr>
        <p:spPr>
          <a:xfrm>
            <a:off x="0" y="0"/>
            <a:ext cx="12192000" cy="866503"/>
          </a:xfrm>
        </p:spPr>
        <p:txBody>
          <a:bodyPr>
            <a:noAutofit/>
          </a:bodyPr>
          <a:lstStyle/>
          <a:p>
            <a:pPr algn="ctr"/>
            <a:r>
              <a:rPr lang="en-US" sz="48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Great Multitude Before the Throne (7:9-17)</a:t>
            </a:r>
          </a:p>
        </p:txBody>
      </p:sp>
      <p:sp>
        <p:nvSpPr>
          <p:cNvPr id="5" name="Content Placeholder 4">
            <a:extLst>
              <a:ext uri="{FF2B5EF4-FFF2-40B4-BE49-F238E27FC236}">
                <a16:creationId xmlns:a16="http://schemas.microsoft.com/office/drawing/2014/main" id="{F90AE333-AE29-0067-BA23-4EB197B7D38B}"/>
              </a:ext>
            </a:extLst>
          </p:cNvPr>
          <p:cNvSpPr>
            <a:spLocks noGrp="1"/>
          </p:cNvSpPr>
          <p:nvPr>
            <p:ph idx="1"/>
          </p:nvPr>
        </p:nvSpPr>
        <p:spPr>
          <a:xfrm>
            <a:off x="373310" y="775983"/>
            <a:ext cx="11434196" cy="6082018"/>
          </a:xfrm>
        </p:spPr>
        <p:txBody>
          <a:bodyPr>
            <a:normAutofit/>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7:9</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After this I looked and there before me was a great multitude that no one could count, from every nation, tribe, people and language, standing before the throne and in front of the Lamb. They were wearing white robes and were holding palm branches in their hands.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10</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they cried out in a loud voice: "Salvation belongs to our God, who sits on the throne, and to the Lamb."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All the angels were standing around the throne and around the elders and the four living creatures. They fell down on their faces before the throne and worshiped God,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12</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saying: "Amen! Praise and glory and wisdom and thanks and honor and power and strength be to our God for ever and ever. Amen!"</a:t>
            </a:r>
            <a:endPar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26622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87D2EC01-4C58-E8FD-DA69-E982894BD0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0BBC1C8-BA01-32D3-2162-062C67862639}"/>
              </a:ext>
            </a:extLst>
          </p:cNvPr>
          <p:cNvSpPr>
            <a:spLocks noGrp="1"/>
          </p:cNvSpPr>
          <p:nvPr>
            <p:ph type="title"/>
          </p:nvPr>
        </p:nvSpPr>
        <p:spPr>
          <a:xfrm>
            <a:off x="0" y="0"/>
            <a:ext cx="12192000" cy="866503"/>
          </a:xfrm>
        </p:spPr>
        <p:txBody>
          <a:bodyPr>
            <a:noAutofit/>
          </a:bodyPr>
          <a:lstStyle/>
          <a:p>
            <a:pPr algn="ctr"/>
            <a:r>
              <a:rPr lang="en-US" sz="48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Great Multitude Before the Throne (7:9-17)</a:t>
            </a:r>
          </a:p>
        </p:txBody>
      </p:sp>
      <p:sp>
        <p:nvSpPr>
          <p:cNvPr id="5" name="Content Placeholder 4">
            <a:extLst>
              <a:ext uri="{FF2B5EF4-FFF2-40B4-BE49-F238E27FC236}">
                <a16:creationId xmlns:a16="http://schemas.microsoft.com/office/drawing/2014/main" id="{D2C885C9-63D1-D5D9-E10F-E374B79BF9EA}"/>
              </a:ext>
            </a:extLst>
          </p:cNvPr>
          <p:cNvSpPr>
            <a:spLocks noGrp="1"/>
          </p:cNvSpPr>
          <p:nvPr>
            <p:ph idx="1"/>
          </p:nvPr>
        </p:nvSpPr>
        <p:spPr>
          <a:xfrm>
            <a:off x="323273" y="866503"/>
            <a:ext cx="11610109" cy="5991497"/>
          </a:xfrm>
        </p:spPr>
        <p:txBody>
          <a:bodyPr>
            <a:normAutofit lnSpcReduction="10000"/>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7:13</a:t>
            </a:r>
            <a:r>
              <a:rPr lang="en-US" sz="3600" i="1" baseline="30000"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Then one of the elders asked me, "These in white robes--who are they, and where did they come from?"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14</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I answered, "Sir, you know." And he said, "These are they who have come out of the great tribulation; they have washed their robes and made them white in the blood of the Lamb.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15</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Therefore, "they are before the throne of God and serve him day and night in his temple; and he who sits on the throne will spread his tent over them.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Never again will they hunger; never again will they thirst. The sun will not beat upon them, nor any scorching heat.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17</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the Lamb at the center of the throne will be their shepherd; he will lead them to springs of living water. And God will wipe away every tear from their eyes.“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(NIV)</a:t>
            </a:r>
          </a:p>
        </p:txBody>
      </p:sp>
    </p:spTree>
    <p:extLst>
      <p:ext uri="{BB962C8B-B14F-4D97-AF65-F5344CB8AC3E}">
        <p14:creationId xmlns:p14="http://schemas.microsoft.com/office/powerpoint/2010/main" val="21585890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0782D68D-CCE9-CBC7-78ED-DD2F8CF4BF1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BC29302-1770-B871-FFEC-EECEE8AB2CA4}"/>
              </a:ext>
            </a:extLst>
          </p:cNvPr>
          <p:cNvSpPr>
            <a:spLocks noGrp="1"/>
          </p:cNvSpPr>
          <p:nvPr>
            <p:ph type="title"/>
          </p:nvPr>
        </p:nvSpPr>
        <p:spPr>
          <a:xfrm>
            <a:off x="0" y="-1"/>
            <a:ext cx="12192000" cy="1254155"/>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7:9</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After this</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I looked, and behold,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 great multitude that no one could number, from every nation, from all tribes and peoples and languages</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standing before the throne and before the Lamb, clothed in white robes, with palm branches in their hands…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1F8E9539-4A74-7973-5551-8E3C09FEB3C8}"/>
              </a:ext>
            </a:extLst>
          </p:cNvPr>
          <p:cNvSpPr>
            <a:spLocks noGrp="1"/>
          </p:cNvSpPr>
          <p:nvPr>
            <p:ph idx="1"/>
          </p:nvPr>
        </p:nvSpPr>
        <p:spPr>
          <a:xfrm>
            <a:off x="188752" y="1347742"/>
            <a:ext cx="11648114" cy="5356370"/>
          </a:xfrm>
        </p:spPr>
        <p:txBody>
          <a:bodyPr>
            <a:normAutofit lnSpcReduction="10000"/>
          </a:bodyPr>
          <a:lstStyle/>
          <a:p>
            <a:r>
              <a:rPr lang="en-US" sz="3200" dirty="0">
                <a:solidFill>
                  <a:srgbClr val="F5F5F5"/>
                </a:solidFill>
                <a:effectLst>
                  <a:outerShdw blurRad="38100" dist="38100" dir="2700000" algn="ctr" rotWithShape="0">
                    <a:schemeClr val="tx1"/>
                  </a:outerShdw>
                </a:effectLst>
              </a:rPr>
              <a:t>John’s introductory phrase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After this</a:t>
            </a:r>
            <a:r>
              <a:rPr lang="en-US" sz="3200" dirty="0">
                <a:solidFill>
                  <a:srgbClr val="F5F5F5"/>
                </a:solidFill>
                <a:effectLst>
                  <a:outerShdw blurRad="38100" dist="38100" dir="2700000" algn="ctr" rotWithShape="0">
                    <a:schemeClr val="tx1"/>
                  </a:outerShdw>
                </a:effectLst>
              </a:rPr>
              <a:t>” marks a new vision. </a:t>
            </a:r>
          </a:p>
          <a:p>
            <a:r>
              <a:rPr lang="en-US" sz="3200" dirty="0">
                <a:solidFill>
                  <a:srgbClr val="F5F5F5"/>
                </a:solidFill>
                <a:effectLst>
                  <a:outerShdw blurRad="38100" dist="38100" dir="2700000" algn="ctr" rotWithShape="0">
                    <a:schemeClr val="tx1"/>
                  </a:outerShdw>
                </a:effectLst>
              </a:rPr>
              <a:t>In this new vision, I believe John presents us with a </a:t>
            </a:r>
            <a:r>
              <a:rPr lang="en-US" sz="3200" b="1" i="1" dirty="0">
                <a:solidFill>
                  <a:srgbClr val="F5F5F5"/>
                </a:solidFill>
                <a:effectLst>
                  <a:outerShdw blurRad="38100" dist="38100" dir="2700000" algn="ctr" rotWithShape="0">
                    <a:schemeClr val="tx1"/>
                  </a:outerShdw>
                </a:effectLst>
              </a:rPr>
              <a:t>consequence</a:t>
            </a:r>
            <a:r>
              <a:rPr lang="en-US" sz="3200" dirty="0">
                <a:solidFill>
                  <a:srgbClr val="F5F5F5"/>
                </a:solidFill>
                <a:effectLst>
                  <a:outerShdw blurRad="38100" dist="38100" dir="2700000" algn="ctr" rotWithShape="0">
                    <a:schemeClr val="tx1"/>
                  </a:outerShdw>
                </a:effectLst>
              </a:rPr>
              <a:t> of God’s protectively sealing the 144,000 (the seed of the new covenant church in the remnant of Israel, as represented by the mother church in Jerusalem). </a:t>
            </a:r>
          </a:p>
          <a:p>
            <a:r>
              <a:rPr lang="en-US" sz="3200" dirty="0">
                <a:solidFill>
                  <a:srgbClr val="F5F5F5"/>
                </a:solidFill>
                <a:effectLst>
                  <a:outerShdw blurRad="38100" dist="38100" dir="2700000" algn="ctr" rotWithShape="0">
                    <a:schemeClr val="tx1"/>
                  </a:outerShdw>
                </a:effectLst>
              </a:rPr>
              <a:t>The consequence of God’s protecting the 144,000 the Jewish-Christian “</a:t>
            </a:r>
            <a:r>
              <a:rPr lang="en-US" sz="33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firstfruits</a:t>
            </a:r>
            <a:r>
              <a:rPr lang="en-US" sz="3200" dirty="0">
                <a:solidFill>
                  <a:srgbClr val="F5F5F5"/>
                </a:solidFill>
                <a:effectLst>
                  <a:outerShdw blurRad="38100" dist="38100" dir="2700000" algn="ctr" rotWithShape="0">
                    <a:schemeClr val="tx1"/>
                  </a:outerShdw>
                </a:effectLst>
              </a:rPr>
              <a:t>” (Rev 14:4) in Jerusalem is that the gospel goes out from “</a:t>
            </a:r>
            <a:r>
              <a:rPr lang="en-US" sz="33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Jerusalem… to the end of the earth</a:t>
            </a:r>
            <a:r>
              <a:rPr lang="en-US" sz="3200" dirty="0">
                <a:solidFill>
                  <a:srgbClr val="F5F5F5"/>
                </a:solidFill>
                <a:effectLst>
                  <a:outerShdw blurRad="38100" dist="38100" dir="2700000" algn="ctr" rotWithShape="0">
                    <a:schemeClr val="tx1"/>
                  </a:outerShdw>
                </a:effectLst>
              </a:rPr>
              <a:t>” (Acts 1:8 cf. Mat 24:14,31) </a:t>
            </a:r>
          </a:p>
          <a:p>
            <a:r>
              <a:rPr lang="en-US" sz="3200" dirty="0">
                <a:solidFill>
                  <a:srgbClr val="F5F5F5"/>
                </a:solidFill>
                <a:effectLst>
                  <a:outerShdw blurRad="38100" dist="38100" dir="2700000" algn="ctr" rotWithShape="0">
                    <a:schemeClr val="tx1"/>
                  </a:outerShdw>
                </a:effectLst>
              </a:rPr>
              <a:t>This results in a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great multitude that no one could number, from every nation, from all tribes and peoples and languages</a:t>
            </a:r>
            <a:r>
              <a:rPr lang="en-US" sz="3200" dirty="0">
                <a:solidFill>
                  <a:srgbClr val="F5F5F5"/>
                </a:solidFill>
                <a:effectLst>
                  <a:outerShdw blurRad="38100" dist="38100" dir="2700000" algn="ctr" rotWithShape="0">
                    <a:schemeClr val="tx1"/>
                  </a:outerShdw>
                </a:effectLst>
              </a:rPr>
              <a:t>” who enter into heavenly glory in the presence of God and the Lamb.</a:t>
            </a:r>
          </a:p>
          <a:p>
            <a:endParaRPr lang="en-US" sz="3200" dirty="0">
              <a:solidFill>
                <a:srgbClr val="F5F5F5"/>
              </a:solidFill>
              <a:effectLst>
                <a:outerShdw blurRad="38100" dist="38100" dir="2700000" algn="ctr" rotWithShape="0">
                  <a:schemeClr val="tx1"/>
                </a:outerShdw>
              </a:effectLst>
            </a:endParaRPr>
          </a:p>
        </p:txBody>
      </p:sp>
      <p:sp>
        <p:nvSpPr>
          <p:cNvPr id="4" name="TextBox 3">
            <a:extLst>
              <a:ext uri="{FF2B5EF4-FFF2-40B4-BE49-F238E27FC236}">
                <a16:creationId xmlns:a16="http://schemas.microsoft.com/office/drawing/2014/main" id="{8B444CC9-0FB1-4E62-E18B-1FD4EADAE0B1}"/>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6681403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DA700C77-5CE2-BB42-D3FE-87EF9074591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C3E6329E-5D77-BA3E-594A-4D139130B2EC}"/>
              </a:ext>
            </a:extLst>
          </p:cNvPr>
          <p:cNvSpPr>
            <a:spLocks noGrp="1"/>
          </p:cNvSpPr>
          <p:nvPr>
            <p:ph type="title"/>
          </p:nvPr>
        </p:nvSpPr>
        <p:spPr>
          <a:xfrm>
            <a:off x="0" y="-1"/>
            <a:ext cx="12192000" cy="1254155"/>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7:9</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After this I looked, and behold,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 great multitude that no one could number</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from every nation, from all tribes and peoples and languages, standing before the throne and before the Lamb, clothed in white robes, with palm branches in their hands…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02E62C7A-9937-9C0F-D6AC-0C2D56B9634A}"/>
              </a:ext>
            </a:extLst>
          </p:cNvPr>
          <p:cNvSpPr>
            <a:spLocks noGrp="1"/>
          </p:cNvSpPr>
          <p:nvPr>
            <p:ph idx="1"/>
          </p:nvPr>
        </p:nvSpPr>
        <p:spPr>
          <a:xfrm>
            <a:off x="188752" y="1333850"/>
            <a:ext cx="11648114" cy="5356370"/>
          </a:xfrm>
        </p:spPr>
        <p:txBody>
          <a:bodyPr>
            <a:normAutofit lnSpcReduction="10000"/>
          </a:bodyPr>
          <a:lstStyle/>
          <a:p>
            <a:r>
              <a:rPr lang="en-US" sz="3200" dirty="0">
                <a:solidFill>
                  <a:srgbClr val="F5F5F5"/>
                </a:solidFill>
                <a:effectLst>
                  <a:outerShdw blurRad="38100" dist="38100" dir="2700000" algn="ctr" rotWithShape="0">
                    <a:schemeClr val="tx1"/>
                  </a:outerShdw>
                </a:effectLst>
              </a:rPr>
              <a:t>In other words, the </a:t>
            </a:r>
            <a:r>
              <a:rPr lang="en-US" sz="3200" b="1" i="1" dirty="0">
                <a:solidFill>
                  <a:srgbClr val="F5F5F5"/>
                </a:solidFill>
                <a:effectLst>
                  <a:outerShdw blurRad="38100" dist="38100" dir="2700000" algn="ctr" rotWithShape="0">
                    <a:schemeClr val="tx1"/>
                  </a:outerShdw>
                </a:effectLst>
              </a:rPr>
              <a:t>first</a:t>
            </a:r>
            <a:r>
              <a:rPr lang="en-US" sz="3200" dirty="0">
                <a:solidFill>
                  <a:srgbClr val="F5F5F5"/>
                </a:solidFill>
                <a:effectLst>
                  <a:outerShdw blurRad="38100" dist="38100" dir="2700000" algn="ctr" rotWithShape="0">
                    <a:schemeClr val="tx1"/>
                  </a:outerShdw>
                </a:effectLst>
              </a:rPr>
              <a:t> part of Revelation (7:1-8) addresses the immediate danger facing the early church:</a:t>
            </a:r>
          </a:p>
          <a:p>
            <a:pPr lvl="1"/>
            <a:r>
              <a:rPr lang="en-US" sz="2800" dirty="0">
                <a:solidFill>
                  <a:srgbClr val="F5F5F5"/>
                </a:solidFill>
                <a:effectLst>
                  <a:outerShdw blurRad="38100" dist="38100" dir="2700000" algn="ctr" rotWithShape="0">
                    <a:schemeClr val="tx1"/>
                  </a:outerShdw>
                </a:effectLst>
              </a:rPr>
              <a:t>The 144,000 represent Jewish Christians.</a:t>
            </a:r>
          </a:p>
          <a:p>
            <a:pPr lvl="1"/>
            <a:r>
              <a:rPr lang="en-US" sz="2800" dirty="0">
                <a:solidFill>
                  <a:srgbClr val="F5F5F5"/>
                </a:solidFill>
                <a:effectLst>
                  <a:outerShdw blurRad="38100" dist="38100" dir="2700000" algn="ctr" rotWithShape="0">
                    <a:schemeClr val="tx1"/>
                  </a:outerShdw>
                </a:effectLst>
              </a:rPr>
              <a:t>They are living on earth, particularly in Judea and Jerusalem.</a:t>
            </a:r>
          </a:p>
          <a:p>
            <a:pPr lvl="1"/>
            <a:r>
              <a:rPr lang="en-US" sz="2800" dirty="0">
                <a:solidFill>
                  <a:srgbClr val="F5F5F5"/>
                </a:solidFill>
                <a:effectLst>
                  <a:outerShdw blurRad="38100" dist="38100" dir="2700000" algn="ctr" rotWithShape="0">
                    <a:schemeClr val="tx1"/>
                  </a:outerShdw>
                </a:effectLst>
              </a:rPr>
              <a:t>God seals and preserves them during the crisis surrounding Jerusalem’s destruction in A.D. 70.</a:t>
            </a:r>
          </a:p>
          <a:p>
            <a:r>
              <a:rPr lang="en-US" sz="3200" dirty="0">
                <a:solidFill>
                  <a:srgbClr val="F5F5F5"/>
                </a:solidFill>
                <a:effectLst>
                  <a:outerShdw blurRad="38100" dist="38100" dir="2700000" algn="ctr" rotWithShape="0">
                    <a:schemeClr val="tx1"/>
                  </a:outerShdw>
                </a:effectLst>
              </a:rPr>
              <a:t>Beginning here in verse 9, however, John sees a </a:t>
            </a:r>
            <a:r>
              <a:rPr lang="en-US" sz="3200" b="1" i="1" dirty="0">
                <a:solidFill>
                  <a:srgbClr val="F5F5F5"/>
                </a:solidFill>
                <a:effectLst>
                  <a:outerShdw blurRad="38100" dist="38100" dir="2700000" algn="ctr" rotWithShape="0">
                    <a:schemeClr val="tx1"/>
                  </a:outerShdw>
                </a:effectLst>
              </a:rPr>
              <a:t>different</a:t>
            </a:r>
            <a:r>
              <a:rPr lang="en-US" sz="3200" dirty="0">
                <a:solidFill>
                  <a:srgbClr val="F5F5F5"/>
                </a:solidFill>
                <a:effectLst>
                  <a:outerShdw blurRad="38100" dist="38100" dir="2700000" algn="ctr" rotWithShape="0">
                    <a:schemeClr val="tx1"/>
                  </a:outerShdw>
                </a:effectLst>
              </a:rPr>
              <a:t> scene.</a:t>
            </a:r>
          </a:p>
          <a:p>
            <a:r>
              <a:rPr lang="en-US" sz="3200" dirty="0">
                <a:solidFill>
                  <a:srgbClr val="F5F5F5"/>
                </a:solidFill>
                <a:effectLst>
                  <a:outerShdw blurRad="38100" dist="38100" dir="2700000" algn="ctr" rotWithShape="0">
                    <a:schemeClr val="tx1"/>
                  </a:outerShdw>
                </a:effectLst>
              </a:rPr>
              <a:t>Here he sees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 great multitude that no one could number</a:t>
            </a:r>
            <a:r>
              <a:rPr lang="en-US" sz="3200" dirty="0">
                <a:solidFill>
                  <a:srgbClr val="F5F5F5"/>
                </a:solidFill>
                <a:effectLst>
                  <a:outerShdw blurRad="38100" dist="38100" dir="2700000" algn="ctr" rotWithShape="0">
                    <a:schemeClr val="tx1"/>
                  </a:outerShdw>
                </a:effectLst>
              </a:rPr>
              <a:t>” standing before God’s heavenly throne. </a:t>
            </a:r>
          </a:p>
          <a:p>
            <a:r>
              <a:rPr lang="en-US" sz="3200" dirty="0">
                <a:solidFill>
                  <a:srgbClr val="F5F5F5"/>
                </a:solidFill>
                <a:effectLst>
                  <a:outerShdw blurRad="38100" dist="38100" dir="2700000" algn="ctr" rotWithShape="0">
                    <a:schemeClr val="tx1"/>
                  </a:outerShdw>
                </a:effectLst>
              </a:rPr>
              <a:t>Therefore, John is no longer simply watching Jewish Christians escape Jerusalem. </a:t>
            </a:r>
          </a:p>
          <a:p>
            <a:r>
              <a:rPr lang="en-US" sz="3200" dirty="0">
                <a:solidFill>
                  <a:srgbClr val="F5F5F5"/>
                </a:solidFill>
                <a:effectLst>
                  <a:outerShdw blurRad="38100" dist="38100" dir="2700000" algn="ctr" rotWithShape="0">
                    <a:schemeClr val="tx1"/>
                  </a:outerShdw>
                </a:effectLst>
              </a:rPr>
              <a:t>Instead, he is being shown what the church will </a:t>
            </a:r>
            <a:r>
              <a:rPr lang="en-US" sz="3200" b="1" i="1" dirty="0">
                <a:solidFill>
                  <a:srgbClr val="F5F5F5"/>
                </a:solidFill>
                <a:effectLst>
                  <a:outerShdw blurRad="38100" dist="38100" dir="2700000" algn="ctr" rotWithShape="0">
                    <a:schemeClr val="tx1"/>
                  </a:outerShdw>
                </a:effectLst>
              </a:rPr>
              <a:t>ultimately</a:t>
            </a:r>
            <a:r>
              <a:rPr lang="en-US" sz="3200" dirty="0">
                <a:solidFill>
                  <a:srgbClr val="F5F5F5"/>
                </a:solidFill>
                <a:effectLst>
                  <a:outerShdw blurRad="38100" dist="38100" dir="2700000" algn="ctr" rotWithShape="0">
                    <a:schemeClr val="tx1"/>
                  </a:outerShdw>
                </a:effectLst>
              </a:rPr>
              <a:t> become.</a:t>
            </a:r>
          </a:p>
        </p:txBody>
      </p:sp>
      <p:sp>
        <p:nvSpPr>
          <p:cNvPr id="4" name="TextBox 3">
            <a:extLst>
              <a:ext uri="{FF2B5EF4-FFF2-40B4-BE49-F238E27FC236}">
                <a16:creationId xmlns:a16="http://schemas.microsoft.com/office/drawing/2014/main" id="{2EE939C6-E94B-ECD1-DC2E-9EDA75538F8C}"/>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7092227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5">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p:cTn id="2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 calcmode="lin" valueType="num">
                                      <p:cBhvr>
                                        <p:cTn id="28"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 calcmode="lin" valueType="num">
                                      <p:cBhvr>
                                        <p:cTn id="35"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 calcmode="lin" valueType="num">
                                      <p:cBhvr>
                                        <p:cTn id="42"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5">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p:cTn id="49"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C48122F8-20ED-26F2-2B12-957E35D1CC2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D427BDE-2231-A468-6910-DBEDA392A398}"/>
              </a:ext>
            </a:extLst>
          </p:cNvPr>
          <p:cNvSpPr>
            <a:spLocks noGrp="1"/>
          </p:cNvSpPr>
          <p:nvPr>
            <p:ph type="title"/>
          </p:nvPr>
        </p:nvSpPr>
        <p:spPr>
          <a:xfrm>
            <a:off x="0" y="-1"/>
            <a:ext cx="12192000" cy="1254155"/>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7:9</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After this I looked, and behold, a great multitude that no one could number,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from every nation, from all tribes and peoples and languages</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standing before the throne and before the Lamb, clothed in white robes, with palm branches in their hands…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E91A6481-7217-2139-7844-AEAC00057114}"/>
              </a:ext>
            </a:extLst>
          </p:cNvPr>
          <p:cNvSpPr>
            <a:spLocks noGrp="1"/>
          </p:cNvSpPr>
          <p:nvPr>
            <p:ph idx="1"/>
          </p:nvPr>
        </p:nvSpPr>
        <p:spPr>
          <a:xfrm>
            <a:off x="188752" y="1400961"/>
            <a:ext cx="11648114" cy="5213757"/>
          </a:xfrm>
        </p:spPr>
        <p:txBody>
          <a:bodyPr>
            <a:normAutofit fontScale="85000" lnSpcReduction="20000"/>
          </a:bodyPr>
          <a:lstStyle/>
          <a:p>
            <a:r>
              <a:rPr lang="en-US" sz="3200" dirty="0">
                <a:solidFill>
                  <a:srgbClr val="F5F5F5"/>
                </a:solidFill>
                <a:effectLst>
                  <a:outerShdw blurRad="38100" dist="38100" dir="2700000" algn="ctr" rotWithShape="0">
                    <a:schemeClr val="tx1"/>
                  </a:outerShdw>
                </a:effectLst>
              </a:rPr>
              <a:t>This vision therefore gives the first-century Christians a preview of the </a:t>
            </a:r>
            <a:r>
              <a:rPr lang="en-US" sz="3200" b="1" i="1" dirty="0">
                <a:solidFill>
                  <a:srgbClr val="F5F5F5"/>
                </a:solidFill>
                <a:effectLst>
                  <a:outerShdw blurRad="38100" dist="38100" dir="2700000" algn="ctr" rotWithShape="0">
                    <a:schemeClr val="tx1"/>
                  </a:outerShdw>
                </a:effectLst>
              </a:rPr>
              <a:t>final outcome </a:t>
            </a:r>
            <a:r>
              <a:rPr lang="en-US" sz="3200" dirty="0">
                <a:solidFill>
                  <a:srgbClr val="F5F5F5"/>
                </a:solidFill>
                <a:effectLst>
                  <a:outerShdw blurRad="38100" dist="38100" dir="2700000" algn="ctr" rotWithShape="0">
                    <a:schemeClr val="tx1"/>
                  </a:outerShdw>
                </a:effectLst>
              </a:rPr>
              <a:t>of their faithfulness. </a:t>
            </a:r>
          </a:p>
          <a:p>
            <a:r>
              <a:rPr lang="en-US" sz="3200" dirty="0">
                <a:solidFill>
                  <a:srgbClr val="F5F5F5"/>
                </a:solidFill>
                <a:effectLst>
                  <a:outerShdw blurRad="38100" dist="38100" dir="2700000" algn="ctr" rotWithShape="0">
                    <a:schemeClr val="tx1"/>
                  </a:outerShdw>
                </a:effectLst>
              </a:rPr>
              <a:t>At that time, Christianity was small, persecuted, and closely connected with Jerusalem. </a:t>
            </a:r>
          </a:p>
          <a:p>
            <a:r>
              <a:rPr lang="en-US" sz="3200" dirty="0">
                <a:solidFill>
                  <a:srgbClr val="F5F5F5"/>
                </a:solidFill>
                <a:effectLst>
                  <a:outerShdw blurRad="38100" dist="38100" dir="2700000" algn="ctr" rotWithShape="0">
                    <a:schemeClr val="tx1"/>
                  </a:outerShdw>
                </a:effectLst>
              </a:rPr>
              <a:t>Its future might have appeared uncertain. </a:t>
            </a:r>
          </a:p>
          <a:p>
            <a:r>
              <a:rPr lang="en-US" sz="3200" dirty="0">
                <a:solidFill>
                  <a:srgbClr val="F5F5F5"/>
                </a:solidFill>
                <a:effectLst>
                  <a:outerShdw blurRad="38100" dist="38100" dir="2700000" algn="ctr" rotWithShape="0">
                    <a:schemeClr val="tx1"/>
                  </a:outerShdw>
                </a:effectLst>
              </a:rPr>
              <a:t>Between the destruction of Jerusalem and the persecution of Christians, it may have seemed like the early church was about to be wiped out.</a:t>
            </a:r>
          </a:p>
          <a:p>
            <a:r>
              <a:rPr lang="en-US" sz="3200" dirty="0">
                <a:solidFill>
                  <a:srgbClr val="F5F5F5"/>
                </a:solidFill>
                <a:effectLst>
                  <a:outerShdw blurRad="38100" dist="38100" dir="2700000" algn="ctr" rotWithShape="0">
                    <a:schemeClr val="tx1"/>
                  </a:outerShdw>
                </a:effectLst>
              </a:rPr>
              <a:t>John’s vision assures them that this will not happen! </a:t>
            </a:r>
          </a:p>
          <a:p>
            <a:r>
              <a:rPr lang="en-US" sz="3200" dirty="0">
                <a:solidFill>
                  <a:srgbClr val="F5F5F5"/>
                </a:solidFill>
                <a:effectLst>
                  <a:outerShdw blurRad="38100" dist="38100" dir="2700000" algn="ctr" rotWithShape="0">
                    <a:schemeClr val="tx1"/>
                  </a:outerShdw>
                </a:effectLst>
              </a:rPr>
              <a:t>The Jewish-Christian remnant will survive. </a:t>
            </a:r>
          </a:p>
          <a:p>
            <a:r>
              <a:rPr lang="en-US" sz="3200" dirty="0">
                <a:solidFill>
                  <a:srgbClr val="F5F5F5"/>
                </a:solidFill>
                <a:effectLst>
                  <a:outerShdw blurRad="38100" dist="38100" dir="2700000" algn="ctr" rotWithShape="0">
                    <a:schemeClr val="tx1"/>
                  </a:outerShdw>
                </a:effectLst>
              </a:rPr>
              <a:t>The gospel will spread from Jerusalem to Judea, Samaria, and the ends of the earth (Acts 1:8). </a:t>
            </a:r>
          </a:p>
          <a:p>
            <a:r>
              <a:rPr lang="en-US" sz="3200" dirty="0">
                <a:solidFill>
                  <a:srgbClr val="F5F5F5"/>
                </a:solidFill>
                <a:effectLst>
                  <a:outerShdw blurRad="38100" dist="38100" dir="2700000" algn="ctr" rotWithShape="0">
                    <a:schemeClr val="tx1"/>
                  </a:outerShdw>
                </a:effectLst>
              </a:rPr>
              <a:t>God will gather people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from every nation, from all tribes and peoples and languages</a:t>
            </a:r>
            <a:r>
              <a:rPr lang="en-US" sz="3200" dirty="0">
                <a:solidFill>
                  <a:srgbClr val="F5F5F5"/>
                </a:solidFill>
                <a:effectLst>
                  <a:outerShdw blurRad="38100" dist="38100" dir="2700000" algn="ctr" rotWithShape="0">
                    <a:schemeClr val="tx1"/>
                  </a:outerShdw>
                </a:effectLst>
              </a:rPr>
              <a:t>”. </a:t>
            </a:r>
          </a:p>
          <a:p>
            <a:r>
              <a:rPr lang="en-US" sz="3200" dirty="0">
                <a:solidFill>
                  <a:srgbClr val="F5F5F5"/>
                </a:solidFill>
                <a:effectLst>
                  <a:outerShdw blurRad="38100" dist="38100" dir="2700000" algn="ctr" rotWithShape="0">
                    <a:schemeClr val="tx1"/>
                  </a:outerShdw>
                </a:effectLst>
              </a:rPr>
              <a:t>Ultimately, all these redeemed people will stand together before God in heaven.</a:t>
            </a:r>
          </a:p>
        </p:txBody>
      </p:sp>
      <p:sp>
        <p:nvSpPr>
          <p:cNvPr id="4" name="TextBox 3">
            <a:extLst>
              <a:ext uri="{FF2B5EF4-FFF2-40B4-BE49-F238E27FC236}">
                <a16:creationId xmlns:a16="http://schemas.microsoft.com/office/drawing/2014/main" id="{7F66D504-029C-8A8C-800F-0EC7CA32B8E1}"/>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469046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5">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p:cTn id="2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 calcmode="lin" valueType="num">
                                      <p:cBhvr>
                                        <p:cTn id="28"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 calcmode="lin" valueType="num">
                                      <p:cBhvr>
                                        <p:cTn id="35"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 calcmode="lin" valueType="num">
                                      <p:cBhvr>
                                        <p:cTn id="42"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5">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p:cTn id="49"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5">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 calcmode="lin" valueType="num">
                                      <p:cBhvr>
                                        <p:cTn id="56" dur="500" fill="hold"/>
                                        <p:tgtEl>
                                          <p:spTgt spid="5">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9EE0F9CE-1BC4-F970-C16D-B818A77EE7A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7AB0B1E-9428-FD02-1DFA-40664E8D8BCF}"/>
              </a:ext>
            </a:extLst>
          </p:cNvPr>
          <p:cNvSpPr>
            <a:spLocks noGrp="1"/>
          </p:cNvSpPr>
          <p:nvPr>
            <p:ph type="title"/>
          </p:nvPr>
        </p:nvSpPr>
        <p:spPr>
          <a:xfrm>
            <a:off x="0" y="-1"/>
            <a:ext cx="12192000" cy="1254155"/>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7:9</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After this I looked, and behold, a great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multitude</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that no one could number, from every nation, from all tribes and peoples and languages, standing before the throne and before the Lamb, clothed in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white robes</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with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palm branches </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in their hands…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F3901B67-A6A9-B92A-DC6E-B2E0E3EAE543}"/>
              </a:ext>
            </a:extLst>
          </p:cNvPr>
          <p:cNvSpPr>
            <a:spLocks noGrp="1"/>
          </p:cNvSpPr>
          <p:nvPr>
            <p:ph idx="1"/>
          </p:nvPr>
        </p:nvSpPr>
        <p:spPr>
          <a:xfrm>
            <a:off x="188752" y="1577130"/>
            <a:ext cx="11648114" cy="4894975"/>
          </a:xfrm>
        </p:spPr>
        <p:txBody>
          <a:bodyPr>
            <a:normAutofit fontScale="92500" lnSpcReduction="10000"/>
          </a:bodyPr>
          <a:lstStyle/>
          <a:p>
            <a:r>
              <a:rPr lang="en-US" sz="3200" dirty="0">
                <a:solidFill>
                  <a:srgbClr val="F5F5F5"/>
                </a:solidFill>
                <a:effectLst>
                  <a:outerShdw blurRad="38100" dist="38100" dir="2700000" algn="ctr" rotWithShape="0">
                    <a:schemeClr val="tx1"/>
                  </a:outerShdw>
                </a:effectLst>
              </a:rPr>
              <a:t>This innumerable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multitude</a:t>
            </a:r>
            <a:r>
              <a:rPr lang="en-US" sz="3200" dirty="0">
                <a:solidFill>
                  <a:srgbClr val="F5F5F5"/>
                </a:solidFill>
                <a:effectLst>
                  <a:outerShdw blurRad="38100" dist="38100" dir="2700000" algn="ctr" rotWithShape="0">
                    <a:schemeClr val="tx1"/>
                  </a:outerShdw>
                </a:effectLst>
              </a:rPr>
              <a:t>” fulfills the Abrahamic Covenant promises, where God promised offspring as numerous as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sand that is on the seashore</a:t>
            </a:r>
            <a:r>
              <a:rPr lang="en-US" sz="3200" dirty="0">
                <a:solidFill>
                  <a:srgbClr val="F5F5F5"/>
                </a:solidFill>
                <a:effectLst>
                  <a:outerShdw blurRad="38100" dist="38100" dir="2700000" algn="ctr" rotWithShape="0">
                    <a:schemeClr val="tx1"/>
                  </a:outerShdw>
                </a:effectLst>
              </a:rPr>
              <a:t>” or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stars of heaven</a:t>
            </a:r>
            <a:r>
              <a:rPr lang="en-US" sz="3200" dirty="0">
                <a:solidFill>
                  <a:srgbClr val="F5F5F5"/>
                </a:solidFill>
                <a:effectLst>
                  <a:outerShdw blurRad="38100" dist="38100" dir="2700000" algn="ctr" rotWithShape="0">
                    <a:schemeClr val="tx1"/>
                  </a:outerShdw>
                </a:effectLst>
              </a:rPr>
              <a:t>”, expanded to include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all the families of the earth</a:t>
            </a:r>
            <a:r>
              <a:rPr lang="en-US" sz="3200" dirty="0">
                <a:solidFill>
                  <a:srgbClr val="F5F5F5"/>
                </a:solidFill>
                <a:effectLst>
                  <a:outerShdw blurRad="38100" dist="38100" dir="2700000" algn="ctr" rotWithShape="0">
                    <a:schemeClr val="tx1"/>
                  </a:outerShdw>
                </a:effectLst>
              </a:rPr>
              <a:t>” (Gen 12:2–3; 15:5; 16:10; 17:4–6; 22:17; Rom 4:16–18). </a:t>
            </a:r>
          </a:p>
          <a:p>
            <a:r>
              <a:rPr lang="en-US" sz="3200" dirty="0">
                <a:solidFill>
                  <a:srgbClr val="F5F5F5"/>
                </a:solidFill>
                <a:effectLst>
                  <a:outerShdw blurRad="38100" dist="38100" dir="2700000" algn="ctr" rotWithShape="0">
                    <a:schemeClr val="tx1"/>
                  </a:outerShdw>
                </a:effectLst>
              </a:rPr>
              <a:t>The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white robes</a:t>
            </a:r>
            <a:r>
              <a:rPr lang="en-US" sz="3200" dirty="0">
                <a:solidFill>
                  <a:srgbClr val="F5F5F5"/>
                </a:solidFill>
                <a:effectLst>
                  <a:outerShdw blurRad="38100" dist="38100" dir="2700000" algn="ctr" rotWithShape="0">
                    <a:schemeClr val="tx1"/>
                  </a:outerShdw>
                </a:effectLst>
              </a:rPr>
              <a:t>” represent both righteousness (Rev 3:4; 19:14) and historical victory achieved through Christ (Rev 19:11). </a:t>
            </a:r>
          </a:p>
          <a:p>
            <a:r>
              <a:rPr lang="en-US" sz="3200" dirty="0">
                <a:solidFill>
                  <a:srgbClr val="F5F5F5"/>
                </a:solidFill>
                <a:effectLst>
                  <a:outerShdw blurRad="38100" dist="38100" dir="2700000" algn="ctr" rotWithShape="0">
                    <a:schemeClr val="tx1"/>
                  </a:outerShdw>
                </a:effectLst>
              </a:rPr>
              <a:t>Their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palm branches</a:t>
            </a:r>
            <a:r>
              <a:rPr lang="en-US" sz="3200" dirty="0">
                <a:solidFill>
                  <a:srgbClr val="F5F5F5"/>
                </a:solidFill>
                <a:effectLst>
                  <a:outerShdw blurRad="38100" dist="38100" dir="2700000" algn="ctr" rotWithShape="0">
                    <a:schemeClr val="tx1"/>
                  </a:outerShdw>
                </a:effectLst>
              </a:rPr>
              <a:t>” also signify victory, as in Christ’s triumphal entry (John 12:13), but particularly brings to mind the Feast of Tabernacles (Lev. 23:34–43). </a:t>
            </a:r>
          </a:p>
          <a:p>
            <a:r>
              <a:rPr lang="en-US" sz="3200" dirty="0">
                <a:solidFill>
                  <a:srgbClr val="F5F5F5"/>
                </a:solidFill>
                <a:effectLst>
                  <a:outerShdw blurRad="38100" dist="38100" dir="2700000" algn="ctr" rotWithShape="0">
                    <a:schemeClr val="tx1"/>
                  </a:outerShdw>
                </a:effectLst>
              </a:rPr>
              <a:t>That feast celebrated the completed harvest and prophetically pictured the Gentile nations coming to worship God (Zech. 14:16–19). </a:t>
            </a:r>
          </a:p>
        </p:txBody>
      </p:sp>
      <p:sp>
        <p:nvSpPr>
          <p:cNvPr id="4" name="TextBox 3">
            <a:extLst>
              <a:ext uri="{FF2B5EF4-FFF2-40B4-BE49-F238E27FC236}">
                <a16:creationId xmlns:a16="http://schemas.microsoft.com/office/drawing/2014/main" id="{517AC4C4-984E-51FE-AAC7-98FEC717ECCC}"/>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5529784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5">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p:cTn id="2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7798F22F-A287-1276-FED5-7A918BCA55E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C46115A-7D36-0B26-2C5F-007BAFF74ACC}"/>
              </a:ext>
            </a:extLst>
          </p:cNvPr>
          <p:cNvSpPr>
            <a:spLocks noGrp="1"/>
          </p:cNvSpPr>
          <p:nvPr>
            <p:ph type="title"/>
          </p:nvPr>
        </p:nvSpPr>
        <p:spPr>
          <a:xfrm>
            <a:off x="0" y="-1"/>
            <a:ext cx="12192000" cy="1254155"/>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7:9</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After this I looked, and behold, a great multitude that no one could number, from every nation, from all tribes and peoples and languages, standing before the throne and before the Lamb, clothed in white robes, with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palm branches</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in their hands…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0B33F06F-F4F3-14B1-B06E-A36C94F0F5BB}"/>
              </a:ext>
            </a:extLst>
          </p:cNvPr>
          <p:cNvSpPr>
            <a:spLocks noGrp="1"/>
          </p:cNvSpPr>
          <p:nvPr>
            <p:ph idx="1"/>
          </p:nvPr>
        </p:nvSpPr>
        <p:spPr>
          <a:xfrm>
            <a:off x="188752" y="1577130"/>
            <a:ext cx="11648114" cy="4894975"/>
          </a:xfrm>
        </p:spPr>
        <p:txBody>
          <a:bodyPr>
            <a:normAutofit fontScale="92500" lnSpcReduction="20000"/>
          </a:bodyPr>
          <a:lstStyle/>
          <a:p>
            <a:r>
              <a:rPr lang="en-US" sz="3200" dirty="0">
                <a:solidFill>
                  <a:srgbClr val="F5F5F5"/>
                </a:solidFill>
                <a:effectLst>
                  <a:outerShdw blurRad="38100" dist="38100" dir="2700000" algn="ctr" rotWithShape="0">
                    <a:schemeClr val="tx1"/>
                  </a:outerShdw>
                </a:effectLst>
              </a:rPr>
              <a:t>The Feast of Tabernacles—also called the Feast of Booths or Feast of Ingathering—was celebrated after Israel’s crops had been gathered: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You shall keep the Feast of Ingathering at the end of the year, when you gather in from the field the fruit of your labor</a:t>
            </a:r>
            <a:r>
              <a:rPr lang="en-US" sz="3200" dirty="0">
                <a:solidFill>
                  <a:srgbClr val="F5F5F5"/>
                </a:solidFill>
                <a:effectLst>
                  <a:outerShdw blurRad="38100" dist="38100" dir="2700000" algn="ctr" rotWithShape="0">
                    <a:schemeClr val="tx1"/>
                  </a:outerShdw>
                </a:effectLst>
              </a:rPr>
              <a:t>.” (Exodus 23:16).</a:t>
            </a:r>
          </a:p>
          <a:p>
            <a:r>
              <a:rPr lang="en-US" sz="3200" dirty="0">
                <a:solidFill>
                  <a:srgbClr val="F5F5F5"/>
                </a:solidFill>
                <a:effectLst>
                  <a:outerShdw blurRad="38100" dist="38100" dir="2700000" algn="ctr" rotWithShape="0">
                    <a:schemeClr val="tx1"/>
                  </a:outerShdw>
                </a:effectLst>
              </a:rPr>
              <a:t>It reminded Israel of the temporary shelters in which they lived after leaving Egypt: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I made the people of Israel dwell in booths when I brought them out of the land of Egypt</a:t>
            </a:r>
            <a:r>
              <a:rPr lang="en-US" sz="3200" dirty="0">
                <a:solidFill>
                  <a:srgbClr val="F5F5F5"/>
                </a:solidFill>
                <a:effectLst>
                  <a:outerShdw blurRad="38100" dist="38100" dir="2700000" algn="ctr" rotWithShape="0">
                    <a:schemeClr val="tx1"/>
                  </a:outerShdw>
                </a:effectLst>
              </a:rPr>
              <a:t>” (Lev. 23:43).</a:t>
            </a:r>
          </a:p>
          <a:p>
            <a:r>
              <a:rPr lang="en-US" sz="3200" dirty="0">
                <a:solidFill>
                  <a:srgbClr val="F5F5F5"/>
                </a:solidFill>
                <a:effectLst>
                  <a:outerShdw blurRad="38100" dist="38100" dir="2700000" algn="ctr" rotWithShape="0">
                    <a:schemeClr val="tx1"/>
                  </a:outerShdw>
                </a:effectLst>
              </a:rPr>
              <a:t>Palm and other leafy branches were used to construct the booths. </a:t>
            </a:r>
          </a:p>
          <a:p>
            <a:r>
              <a:rPr lang="en-US" sz="3200" dirty="0">
                <a:solidFill>
                  <a:srgbClr val="F5F5F5"/>
                </a:solidFill>
                <a:effectLst>
                  <a:outerShdw blurRad="38100" dist="38100" dir="2700000" algn="ctr" rotWithShape="0">
                    <a:schemeClr val="tx1"/>
                  </a:outerShdw>
                </a:effectLst>
              </a:rPr>
              <a:t>Worshipers also carried and waved a bundle of branches traditionally called the </a:t>
            </a:r>
            <a:r>
              <a:rPr lang="en-US" sz="3200" i="1" dirty="0">
                <a:solidFill>
                  <a:srgbClr val="F5F5F5"/>
                </a:solidFill>
                <a:effectLst>
                  <a:outerShdw blurRad="38100" dist="38100" dir="2700000" algn="ctr" rotWithShape="0">
                    <a:schemeClr val="tx1"/>
                  </a:outerShdw>
                </a:effectLst>
              </a:rPr>
              <a:t>lulav</a:t>
            </a:r>
            <a:r>
              <a:rPr lang="en-US" sz="3200" dirty="0">
                <a:solidFill>
                  <a:srgbClr val="F5F5F5"/>
                </a:solidFill>
                <a:effectLst>
                  <a:outerShdw blurRad="38100" dist="38100" dir="2700000" algn="ctr" rotWithShape="0">
                    <a:schemeClr val="tx1"/>
                  </a:outerShdw>
                </a:effectLst>
              </a:rPr>
              <a:t>, in which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palm branches</a:t>
            </a:r>
            <a:r>
              <a:rPr lang="en-US" sz="3200" dirty="0">
                <a:solidFill>
                  <a:srgbClr val="F5F5F5"/>
                </a:solidFill>
                <a:effectLst>
                  <a:outerShdw blurRad="38100" dist="38100" dir="2700000" algn="ctr" rotWithShape="0">
                    <a:schemeClr val="tx1"/>
                  </a:outerShdw>
                </a:effectLst>
              </a:rPr>
              <a:t>” were prominent. </a:t>
            </a:r>
          </a:p>
          <a:p>
            <a:r>
              <a:rPr lang="en-US" sz="3200" dirty="0">
                <a:solidFill>
                  <a:srgbClr val="F5F5F5"/>
                </a:solidFill>
                <a:effectLst>
                  <a:outerShdw blurRad="38100" dist="38100" dir="2700000" algn="ctr" rotWithShape="0">
                    <a:schemeClr val="tx1"/>
                  </a:outerShdw>
                </a:effectLst>
              </a:rPr>
              <a:t>The branches therefore became symbols of rejoicing, deliverance, provision, and a completed harvest.</a:t>
            </a:r>
          </a:p>
        </p:txBody>
      </p:sp>
      <p:sp>
        <p:nvSpPr>
          <p:cNvPr id="4" name="TextBox 3">
            <a:extLst>
              <a:ext uri="{FF2B5EF4-FFF2-40B4-BE49-F238E27FC236}">
                <a16:creationId xmlns:a16="http://schemas.microsoft.com/office/drawing/2014/main" id="{28789F7A-16FA-24C3-ED24-7658A5D8735C}"/>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8505248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5">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p:cTn id="2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 calcmode="lin" valueType="num">
                                      <p:cBhvr>
                                        <p:cTn id="28"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E14954D5-C157-2AE7-24B0-415C6C3C1AE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1D63277-E3D8-183F-DD8F-CE65E77CC56C}"/>
              </a:ext>
            </a:extLst>
          </p:cNvPr>
          <p:cNvSpPr>
            <a:spLocks noGrp="1"/>
          </p:cNvSpPr>
          <p:nvPr>
            <p:ph type="title"/>
          </p:nvPr>
        </p:nvSpPr>
        <p:spPr>
          <a:xfrm>
            <a:off x="0" y="0"/>
            <a:ext cx="12192000" cy="943762"/>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7:10</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crying out with a loud voice,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Salvation belongs to our God who sits on the throne, and to the Lamb!</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AF302C8-0C98-A0E0-C003-EB9181570238}"/>
              </a:ext>
            </a:extLst>
          </p:cNvPr>
          <p:cNvSpPr>
            <a:spLocks noGrp="1"/>
          </p:cNvSpPr>
          <p:nvPr>
            <p:ph idx="1"/>
          </p:nvPr>
        </p:nvSpPr>
        <p:spPr>
          <a:xfrm>
            <a:off x="188752" y="1187042"/>
            <a:ext cx="11648114" cy="5285063"/>
          </a:xfrm>
        </p:spPr>
        <p:txBody>
          <a:bodyPr>
            <a:normAutofit fontScale="92500" lnSpcReduction="10000"/>
          </a:bodyPr>
          <a:lstStyle/>
          <a:p>
            <a:r>
              <a:rPr lang="en-US" sz="3200" dirty="0">
                <a:solidFill>
                  <a:srgbClr val="F5F5F5"/>
                </a:solidFill>
                <a:effectLst>
                  <a:outerShdw blurRad="38100" dist="38100" dir="2700000" algn="ctr" rotWithShape="0">
                    <a:schemeClr val="tx1"/>
                  </a:outerShdw>
                </a:effectLst>
              </a:rPr>
              <a:t>The multitude loudly declares,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Salvation belongs to our God who sits on the throne, and to the Lamb!</a:t>
            </a:r>
            <a:r>
              <a:rPr lang="en-US" sz="3200" dirty="0">
                <a:solidFill>
                  <a:srgbClr val="F5F5F5"/>
                </a:solidFill>
                <a:effectLst>
                  <a:outerShdw blurRad="38100" dist="38100" dir="2700000" algn="ctr" rotWithShape="0">
                    <a:schemeClr val="tx1"/>
                  </a:outerShdw>
                </a:effectLst>
              </a:rPr>
              <a:t>” </a:t>
            </a:r>
          </a:p>
          <a:p>
            <a:r>
              <a:rPr lang="en-US" sz="3200" dirty="0">
                <a:solidFill>
                  <a:srgbClr val="F5F5F5"/>
                </a:solidFill>
                <a:effectLst>
                  <a:outerShdw blurRad="38100" dist="38100" dir="2700000" algn="ctr" rotWithShape="0">
                    <a:schemeClr val="tx1"/>
                  </a:outerShdw>
                </a:effectLst>
              </a:rPr>
              <a:t>Their salvation is entirely God’s work, accomplished through Christ. </a:t>
            </a:r>
          </a:p>
          <a:p>
            <a:r>
              <a:rPr lang="en-US" sz="3200" dirty="0">
                <a:solidFill>
                  <a:srgbClr val="F5F5F5"/>
                </a:solidFill>
                <a:effectLst>
                  <a:outerShdw blurRad="38100" dist="38100" dir="2700000" algn="ctr" rotWithShape="0">
                    <a:schemeClr val="tx1"/>
                  </a:outerShdw>
                </a:effectLst>
              </a:rPr>
              <a:t>Placing the Lamb alongside God also demonstrates Christ’s divine status.</a:t>
            </a:r>
          </a:p>
          <a:p>
            <a:r>
              <a:rPr lang="en-US" sz="3200" dirty="0">
                <a:solidFill>
                  <a:srgbClr val="F5F5F5"/>
                </a:solidFill>
                <a:effectLst>
                  <a:outerShdw blurRad="38100" dist="38100" dir="2700000" algn="ctr" rotWithShape="0">
                    <a:schemeClr val="tx1"/>
                  </a:outerShdw>
                </a:effectLst>
              </a:rPr>
              <a:t>The cry may reflect Psalm 118:25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Save us, we pray, O LORD! O LORD, we pray, give us success!</a:t>
            </a:r>
            <a:r>
              <a:rPr lang="en-US" sz="3200" dirty="0">
                <a:solidFill>
                  <a:srgbClr val="F5F5F5"/>
                </a:solidFill>
                <a:effectLst>
                  <a:outerShdw blurRad="38100" dist="38100" dir="2700000" algn="ctr" rotWithShape="0">
                    <a:schemeClr val="tx1"/>
                  </a:outerShdw>
                </a:effectLst>
              </a:rPr>
              <a:t>”), which was sung during the Feast of Tabernacles while worshipers waved palm branches. </a:t>
            </a:r>
          </a:p>
          <a:p>
            <a:r>
              <a:rPr lang="en-US" sz="3200" dirty="0">
                <a:solidFill>
                  <a:srgbClr val="F5F5F5"/>
                </a:solidFill>
                <a:effectLst>
                  <a:outerShdw blurRad="38100" dist="38100" dir="2700000" algn="ctr" rotWithShape="0">
                    <a:schemeClr val="tx1"/>
                  </a:outerShdw>
                </a:effectLst>
              </a:rPr>
              <a:t>The feast celebrated a completed harvest; here the international multitude celebrates the great harvest of salvation. </a:t>
            </a:r>
          </a:p>
          <a:p>
            <a:r>
              <a:rPr lang="en-US" sz="3200" dirty="0">
                <a:solidFill>
                  <a:srgbClr val="F5F5F5"/>
                </a:solidFill>
                <a:effectLst>
                  <a:outerShdw blurRad="38100" dist="38100" dir="2700000" algn="ctr" rotWithShape="0">
                    <a:schemeClr val="tx1"/>
                  </a:outerShdw>
                </a:effectLst>
              </a:rPr>
              <a:t>Their praise also looks back to God’s preservation of the Jerusalem church, whose survival allowed the gospel to continue spreading throughout the world.</a:t>
            </a:r>
          </a:p>
        </p:txBody>
      </p:sp>
      <p:sp>
        <p:nvSpPr>
          <p:cNvPr id="4" name="TextBox 3">
            <a:extLst>
              <a:ext uri="{FF2B5EF4-FFF2-40B4-BE49-F238E27FC236}">
                <a16:creationId xmlns:a16="http://schemas.microsoft.com/office/drawing/2014/main" id="{EF7BE2B1-5222-EC5D-7DF7-69AB8F869BF8}"/>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7549978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EA8C97D2-F5E5-C2D5-4394-DF03BC40593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6DBBCC2-8D2B-4A5F-18C2-2661BAFCAD36}"/>
              </a:ext>
            </a:extLst>
          </p:cNvPr>
          <p:cNvSpPr>
            <a:spLocks noGrp="1"/>
          </p:cNvSpPr>
          <p:nvPr>
            <p:ph type="title"/>
          </p:nvPr>
        </p:nvSpPr>
        <p:spPr>
          <a:xfrm>
            <a:off x="0" y="1"/>
            <a:ext cx="12226954" cy="692091"/>
          </a:xfrm>
        </p:spPr>
        <p:txBody>
          <a:bodyPr>
            <a:noAutofit/>
          </a:bodyPr>
          <a:lstStyle/>
          <a:p>
            <a:pPr algn="ctr"/>
            <a:r>
              <a:rPr lang="en-US" dirty="0">
                <a:solidFill>
                  <a:srgbClr val="F5F5F5"/>
                </a:solidFill>
                <a:effectLst>
                  <a:outerShdw blurRad="50800" dist="38100" dir="2700000" algn="tl" rotWithShape="0">
                    <a:prstClr val="black"/>
                  </a:outerShdw>
                </a:effectLst>
                <a:latin typeface="+mn-lt"/>
              </a:rPr>
              <a:t>High Level Outline of the Book of Revelation</a:t>
            </a:r>
          </a:p>
        </p:txBody>
      </p:sp>
      <p:sp>
        <p:nvSpPr>
          <p:cNvPr id="2" name="Content Placeholder 1">
            <a:extLst>
              <a:ext uri="{FF2B5EF4-FFF2-40B4-BE49-F238E27FC236}">
                <a16:creationId xmlns:a16="http://schemas.microsoft.com/office/drawing/2014/main" id="{01AD7898-2739-D3CB-09A6-7C5F7C18F880}"/>
              </a:ext>
            </a:extLst>
          </p:cNvPr>
          <p:cNvSpPr>
            <a:spLocks noGrp="1"/>
          </p:cNvSpPr>
          <p:nvPr>
            <p:ph idx="1"/>
          </p:nvPr>
        </p:nvSpPr>
        <p:spPr>
          <a:xfrm>
            <a:off x="167780" y="805543"/>
            <a:ext cx="11891394" cy="5891348"/>
          </a:xfrm>
        </p:spPr>
        <p:txBody>
          <a:bodyPr>
            <a:normAutofit fontScale="85000" lnSpcReduction="10000"/>
          </a:bodyPr>
          <a:lstStyle/>
          <a:p>
            <a:r>
              <a:rPr lang="en-US" sz="3200" dirty="0">
                <a:solidFill>
                  <a:srgbClr val="F5F5F5"/>
                </a:solidFill>
                <a:effectLst>
                  <a:outerShdw blurRad="38100" dist="38100" dir="2700000" algn="tl" rotWithShape="0">
                    <a:prstClr val="black"/>
                  </a:outerShdw>
                </a:effectLst>
                <a:ea typeface="+mj-ea"/>
                <a:cs typeface="+mj-cs"/>
              </a:rPr>
              <a:t>Introduction </a:t>
            </a:r>
            <a:r>
              <a:rPr lang="en-US" sz="3200" dirty="0">
                <a:solidFill>
                  <a:srgbClr val="00FFFF"/>
                </a:solidFill>
                <a:effectLst>
                  <a:outerShdw blurRad="38100" dist="38100" dir="2700000" algn="tl" rotWithShape="0">
                    <a:prstClr val="black"/>
                  </a:outerShdw>
                </a:effectLst>
                <a:ea typeface="+mj-ea"/>
                <a:cs typeface="+mj-cs"/>
              </a:rPr>
              <a:t>(1:1-8)</a:t>
            </a:r>
            <a:r>
              <a:rPr lang="en-US" sz="3200" dirty="0">
                <a:solidFill>
                  <a:srgbClr val="F5F5F5"/>
                </a:solidFill>
                <a:effectLst>
                  <a:outerShdw blurRad="38100" dist="38100" dir="2700000" algn="tl" rotWithShape="0">
                    <a:prstClr val="black"/>
                  </a:outerShdw>
                </a:effectLst>
                <a:ea typeface="+mj-ea"/>
                <a:cs typeface="+mj-cs"/>
              </a:rPr>
              <a:t> </a:t>
            </a:r>
          </a:p>
          <a:p>
            <a:r>
              <a:rPr lang="en-US" sz="3200" dirty="0">
                <a:solidFill>
                  <a:srgbClr val="F5F5F5"/>
                </a:solidFill>
                <a:effectLst>
                  <a:outerShdw blurRad="38100" dist="38100" dir="2700000" algn="tl" rotWithShape="0">
                    <a:prstClr val="black"/>
                  </a:outerShdw>
                </a:effectLst>
                <a:ea typeface="+mj-ea"/>
                <a:cs typeface="+mj-cs"/>
              </a:rPr>
              <a:t>Jesus Among the Seven Churches </a:t>
            </a:r>
            <a:r>
              <a:rPr lang="en-US" sz="3200" dirty="0">
                <a:solidFill>
                  <a:srgbClr val="00FFFF"/>
                </a:solidFill>
                <a:effectLst>
                  <a:outerShdw blurRad="38100" dist="38100" dir="2700000" algn="tl" rotWithShape="0">
                    <a:prstClr val="black"/>
                  </a:outerShdw>
                </a:effectLst>
                <a:ea typeface="+mj-ea"/>
                <a:cs typeface="+mj-cs"/>
              </a:rPr>
              <a:t>(1:9-20)</a:t>
            </a:r>
          </a:p>
          <a:p>
            <a:r>
              <a:rPr lang="en-US" sz="3200" dirty="0">
                <a:solidFill>
                  <a:srgbClr val="F5F5F5"/>
                </a:solidFill>
                <a:effectLst>
                  <a:outerShdw blurRad="38100" dist="38100" dir="2700000" algn="tl" rotWithShape="0">
                    <a:prstClr val="black"/>
                  </a:outerShdw>
                </a:effectLst>
                <a:ea typeface="+mj-ea"/>
                <a:cs typeface="+mj-cs"/>
              </a:rPr>
              <a:t>Letters to the Seven Churches: </a:t>
            </a:r>
            <a:r>
              <a:rPr lang="en-US" sz="3200" dirty="0">
                <a:solidFill>
                  <a:srgbClr val="00FFFF"/>
                </a:solidFill>
                <a:effectLst>
                  <a:outerShdw blurRad="38100" dist="38100" dir="2700000" algn="tl" rotWithShape="0">
                    <a:prstClr val="black"/>
                  </a:outerShdw>
                </a:effectLst>
              </a:rPr>
              <a:t>(Chapters 2-3) </a:t>
            </a:r>
          </a:p>
          <a:p>
            <a:r>
              <a:rPr lang="en-US" sz="3200" dirty="0">
                <a:solidFill>
                  <a:srgbClr val="F5F5F5"/>
                </a:solidFill>
                <a:effectLst>
                  <a:outerShdw blurRad="38100" dist="38100" dir="2700000" algn="tl" rotWithShape="0">
                    <a:prstClr val="black"/>
                  </a:outerShdw>
                </a:effectLst>
                <a:ea typeface="+mj-ea"/>
                <a:cs typeface="+mj-cs"/>
              </a:rPr>
              <a:t>The Throne of God and the Lamb </a:t>
            </a:r>
            <a:r>
              <a:rPr lang="en-US" sz="3200" dirty="0">
                <a:solidFill>
                  <a:srgbClr val="00FFFF"/>
                </a:solidFill>
                <a:effectLst>
                  <a:outerShdw blurRad="38100" dist="38100" dir="2700000" algn="tl" rotWithShape="0">
                    <a:prstClr val="black"/>
                  </a:outerShdw>
                </a:effectLst>
              </a:rPr>
              <a:t>(Chapters 4-5) </a:t>
            </a:r>
          </a:p>
          <a:p>
            <a:r>
              <a:rPr lang="en-US" sz="3200" dirty="0">
                <a:solidFill>
                  <a:srgbClr val="FFD700"/>
                </a:solidFill>
                <a:effectLst>
                  <a:outerShdw blurRad="38100" dist="38100" dir="2700000" algn="tl" rotWithShape="0">
                    <a:prstClr val="black"/>
                  </a:outerShdw>
                </a:effectLst>
                <a:ea typeface="+mj-ea"/>
                <a:cs typeface="+mj-cs"/>
              </a:rPr>
              <a:t>Three</a:t>
            </a:r>
            <a:r>
              <a:rPr lang="en-US" sz="3200" dirty="0">
                <a:solidFill>
                  <a:srgbClr val="F5F5F5"/>
                </a:solidFill>
                <a:effectLst>
                  <a:outerShdw blurRad="38100" dist="38100" dir="2700000" algn="tl" rotWithShape="0">
                    <a:prstClr val="black"/>
                  </a:outerShdw>
                </a:effectLst>
                <a:ea typeface="+mj-ea"/>
                <a:cs typeface="+mj-cs"/>
              </a:rPr>
              <a:t> Sets of Divine Judgments </a:t>
            </a:r>
            <a:r>
              <a:rPr lang="en-US" sz="3200" dirty="0">
                <a:solidFill>
                  <a:srgbClr val="00FFFF"/>
                </a:solidFill>
                <a:effectLst>
                  <a:outerShdw blurRad="38100" dist="38100" dir="2700000" algn="tl" rotWithShape="0">
                    <a:prstClr val="black"/>
                  </a:outerShdw>
                </a:effectLst>
              </a:rPr>
              <a:t>(6:1-16:21) </a:t>
            </a:r>
          </a:p>
          <a:p>
            <a:pPr lvl="1"/>
            <a:r>
              <a:rPr lang="en-US" sz="2800" dirty="0">
                <a:solidFill>
                  <a:srgbClr val="FFD700"/>
                </a:solidFill>
                <a:effectLst>
                  <a:outerShdw blurRad="38100" dist="38100" dir="2700000" algn="tl" rotWithShape="0">
                    <a:prstClr val="black"/>
                  </a:outerShdw>
                </a:effectLst>
                <a:ea typeface="+mj-ea"/>
                <a:cs typeface="+mj-cs"/>
              </a:rPr>
              <a:t>Seven Seals </a:t>
            </a:r>
            <a:r>
              <a:rPr lang="en-US" sz="2800" dirty="0">
                <a:solidFill>
                  <a:srgbClr val="00FFFF"/>
                </a:solidFill>
                <a:effectLst>
                  <a:outerShdw blurRad="38100" dist="38100" dir="2700000" algn="tl" rotWithShape="0">
                    <a:prstClr val="black"/>
                  </a:outerShdw>
                </a:effectLst>
              </a:rPr>
              <a:t>(6:1-17; 8:1) </a:t>
            </a:r>
          </a:p>
          <a:p>
            <a:pPr lvl="1"/>
            <a:r>
              <a:rPr lang="en-US" sz="2800" dirty="0">
                <a:solidFill>
                  <a:srgbClr val="F5F5F5"/>
                </a:solidFill>
                <a:effectLst>
                  <a:outerShdw blurRad="38100" dist="38100" dir="2700000" algn="tl" rotWithShape="0">
                    <a:prstClr val="black"/>
                  </a:outerShdw>
                </a:effectLst>
                <a:ea typeface="+mj-ea"/>
                <a:cs typeface="+mj-cs"/>
              </a:rPr>
              <a:t>Interlude: Sealing of the 144,000 </a:t>
            </a:r>
            <a:r>
              <a:rPr lang="en-US" sz="2800" dirty="0">
                <a:solidFill>
                  <a:srgbClr val="00FFFF"/>
                </a:solidFill>
                <a:effectLst>
                  <a:outerShdw blurRad="38100" dist="38100" dir="2700000" algn="tl" rotWithShape="0">
                    <a:prstClr val="black"/>
                  </a:outerShdw>
                </a:effectLst>
              </a:rPr>
              <a:t>(7:1-8)</a:t>
            </a:r>
            <a:r>
              <a:rPr lang="en-US" sz="2800" dirty="0">
                <a:solidFill>
                  <a:srgbClr val="F5F5F5"/>
                </a:solidFill>
                <a:effectLst>
                  <a:outerShdw blurRad="38100" dist="38100" dir="2700000" algn="tl" rotWithShape="0">
                    <a:prstClr val="black"/>
                  </a:outerShdw>
                </a:effectLst>
                <a:ea typeface="+mj-ea"/>
                <a:cs typeface="+mj-cs"/>
              </a:rPr>
              <a:t>; and Great Multitude Before the Throne </a:t>
            </a:r>
            <a:r>
              <a:rPr lang="en-US" sz="2800" dirty="0">
                <a:solidFill>
                  <a:srgbClr val="00FFFF"/>
                </a:solidFill>
                <a:effectLst>
                  <a:outerShdw blurRad="38100" dist="38100" dir="2700000" algn="tl" rotWithShape="0">
                    <a:prstClr val="black"/>
                  </a:outerShdw>
                </a:effectLst>
              </a:rPr>
              <a:t>(7:9-17) </a:t>
            </a:r>
            <a:endParaRPr lang="en-US" sz="2800" dirty="0">
              <a:solidFill>
                <a:srgbClr val="F5F5F5"/>
              </a:solidFill>
              <a:effectLst>
                <a:outerShdw blurRad="38100" dist="38100" dir="2700000" algn="tl" rotWithShape="0">
                  <a:prstClr val="black"/>
                </a:outerShdw>
              </a:effectLst>
              <a:ea typeface="+mj-ea"/>
              <a:cs typeface="+mj-cs"/>
            </a:endParaRPr>
          </a:p>
          <a:p>
            <a:pPr lvl="1"/>
            <a:r>
              <a:rPr lang="en-US" sz="2800" dirty="0">
                <a:solidFill>
                  <a:srgbClr val="FFD700"/>
                </a:solidFill>
                <a:effectLst>
                  <a:outerShdw blurRad="38100" dist="38100" dir="2700000" algn="tl" rotWithShape="0">
                    <a:prstClr val="black"/>
                  </a:outerShdw>
                </a:effectLst>
                <a:ea typeface="+mj-ea"/>
                <a:cs typeface="+mj-cs"/>
              </a:rPr>
              <a:t>Seven Trumpets </a:t>
            </a:r>
            <a:r>
              <a:rPr lang="en-US" sz="2800" dirty="0">
                <a:solidFill>
                  <a:srgbClr val="00FFFF"/>
                </a:solidFill>
                <a:effectLst>
                  <a:outerShdw blurRad="38100" dist="38100" dir="2700000" algn="tl" rotWithShape="0">
                    <a:prstClr val="black"/>
                  </a:outerShdw>
                </a:effectLst>
              </a:rPr>
              <a:t>(8:2-11:19) </a:t>
            </a:r>
          </a:p>
          <a:p>
            <a:pPr lvl="1"/>
            <a:r>
              <a:rPr lang="en-US" sz="2800" dirty="0">
                <a:solidFill>
                  <a:srgbClr val="F5F5F5"/>
                </a:solidFill>
                <a:effectLst>
                  <a:outerShdw blurRad="38100" dist="38100" dir="2700000" algn="tl" rotWithShape="0">
                    <a:prstClr val="black"/>
                  </a:outerShdw>
                </a:effectLst>
                <a:ea typeface="+mj-ea"/>
                <a:cs typeface="+mj-cs"/>
              </a:rPr>
              <a:t>Interlude: Persecution, Deliverance and Judgment </a:t>
            </a:r>
            <a:r>
              <a:rPr lang="en-US" sz="2800" dirty="0">
                <a:solidFill>
                  <a:srgbClr val="00FFFF"/>
                </a:solidFill>
                <a:effectLst>
                  <a:outerShdw blurRad="38100" dist="38100" dir="2700000" algn="tl" rotWithShape="0">
                    <a:prstClr val="black"/>
                  </a:outerShdw>
                </a:effectLst>
              </a:rPr>
              <a:t>(Chapters 12–14)</a:t>
            </a:r>
          </a:p>
          <a:p>
            <a:pPr lvl="1"/>
            <a:r>
              <a:rPr lang="en-US" sz="2800" dirty="0">
                <a:solidFill>
                  <a:srgbClr val="FFD700"/>
                </a:solidFill>
                <a:effectLst>
                  <a:outerShdw blurRad="38100" dist="38100" dir="2700000" algn="tl" rotWithShape="0">
                    <a:prstClr val="black"/>
                  </a:outerShdw>
                </a:effectLst>
                <a:ea typeface="+mj-ea"/>
                <a:cs typeface="+mj-cs"/>
              </a:rPr>
              <a:t>Seven Bowls </a:t>
            </a:r>
            <a:r>
              <a:rPr lang="en-US" sz="2800" dirty="0">
                <a:solidFill>
                  <a:srgbClr val="00FFFF"/>
                </a:solidFill>
                <a:effectLst>
                  <a:outerShdw blurRad="38100" dist="38100" dir="2700000" algn="tl" rotWithShape="0">
                    <a:prstClr val="black"/>
                  </a:outerShdw>
                </a:effectLst>
              </a:rPr>
              <a:t>(Chapters 15–16) </a:t>
            </a:r>
            <a:endParaRPr lang="en-US" sz="2800" dirty="0">
              <a:solidFill>
                <a:srgbClr val="F5F5F5"/>
              </a:solidFill>
              <a:effectLst>
                <a:outerShdw blurRad="38100" dist="38100" dir="2700000" algn="tl" rotWithShape="0">
                  <a:prstClr val="black"/>
                </a:outerShdw>
              </a:effectLst>
            </a:endParaRPr>
          </a:p>
          <a:p>
            <a:r>
              <a:rPr lang="en-US" sz="3200" dirty="0">
                <a:solidFill>
                  <a:srgbClr val="F5F5F5"/>
                </a:solidFill>
                <a:effectLst>
                  <a:outerShdw blurRad="38100" dist="38100" dir="2700000" algn="tl" rotWithShape="0">
                    <a:prstClr val="black"/>
                  </a:outerShdw>
                </a:effectLst>
                <a:ea typeface="+mj-ea"/>
                <a:cs typeface="+mj-cs"/>
              </a:rPr>
              <a:t>The Fall of Babylon </a:t>
            </a:r>
            <a:r>
              <a:rPr lang="en-US" sz="3200" dirty="0">
                <a:solidFill>
                  <a:srgbClr val="00FFFF"/>
                </a:solidFill>
                <a:effectLst>
                  <a:outerShdw blurRad="38100" dist="38100" dir="2700000" algn="tl" rotWithShape="0">
                    <a:prstClr val="black"/>
                  </a:outerShdw>
                </a:effectLst>
              </a:rPr>
              <a:t>(17:1-19:10) </a:t>
            </a:r>
          </a:p>
          <a:p>
            <a:r>
              <a:rPr lang="en-US" sz="3200" dirty="0">
                <a:solidFill>
                  <a:srgbClr val="F5F5F5"/>
                </a:solidFill>
                <a:effectLst>
                  <a:outerShdw blurRad="38100" dist="38100" dir="2700000" algn="tl" rotWithShape="0">
                    <a:prstClr val="black"/>
                  </a:outerShdw>
                </a:effectLst>
                <a:ea typeface="+mj-ea"/>
                <a:cs typeface="+mj-cs"/>
              </a:rPr>
              <a:t>The Last Battle </a:t>
            </a:r>
            <a:r>
              <a:rPr lang="en-US" sz="3200" dirty="0">
                <a:solidFill>
                  <a:srgbClr val="00FFFF"/>
                </a:solidFill>
                <a:effectLst>
                  <a:outerShdw blurRad="38100" dist="38100" dir="2700000" algn="tl" rotWithShape="0">
                    <a:prstClr val="black"/>
                  </a:outerShdw>
                </a:effectLst>
              </a:rPr>
              <a:t>(19:11-20:15) </a:t>
            </a:r>
          </a:p>
          <a:p>
            <a:r>
              <a:rPr lang="en-US" sz="3200" dirty="0">
                <a:solidFill>
                  <a:srgbClr val="F5F5F5"/>
                </a:solidFill>
                <a:effectLst>
                  <a:outerShdw blurRad="38100" dist="38100" dir="2700000" algn="tl" rotWithShape="0">
                    <a:prstClr val="black"/>
                  </a:outerShdw>
                </a:effectLst>
                <a:ea typeface="+mj-ea"/>
                <a:cs typeface="+mj-cs"/>
              </a:rPr>
              <a:t>The Marriage of Heaven and Earth </a:t>
            </a:r>
            <a:r>
              <a:rPr lang="en-US" sz="3200" dirty="0">
                <a:solidFill>
                  <a:srgbClr val="00FFFF"/>
                </a:solidFill>
                <a:effectLst>
                  <a:outerShdw blurRad="38100" dist="38100" dir="2700000" algn="tl" rotWithShape="0">
                    <a:prstClr val="black"/>
                  </a:outerShdw>
                </a:effectLst>
              </a:rPr>
              <a:t>(21:1-22:5) </a:t>
            </a:r>
          </a:p>
          <a:p>
            <a:r>
              <a:rPr lang="en-US" sz="3200" dirty="0">
                <a:solidFill>
                  <a:srgbClr val="F5F5F5"/>
                </a:solidFill>
                <a:effectLst>
                  <a:outerShdw blurRad="38100" dist="38100" dir="2700000" algn="tl" rotWithShape="0">
                    <a:prstClr val="black"/>
                  </a:outerShdw>
                </a:effectLst>
                <a:ea typeface="+mj-ea"/>
                <a:cs typeface="+mj-cs"/>
              </a:rPr>
              <a:t>Epilogue</a:t>
            </a:r>
            <a:r>
              <a:rPr lang="en-US" sz="3200" dirty="0">
                <a:solidFill>
                  <a:srgbClr val="F5F5F5"/>
                </a:solidFill>
                <a:effectLst>
                  <a:outerShdw blurRad="38100" dist="38100" dir="2700000" algn="tl" rotWithShape="0">
                    <a:prstClr val="black"/>
                  </a:outerShdw>
                </a:effectLst>
              </a:rPr>
              <a:t> </a:t>
            </a:r>
            <a:r>
              <a:rPr lang="en-US" sz="3200" dirty="0">
                <a:solidFill>
                  <a:srgbClr val="00FFFF"/>
                </a:solidFill>
                <a:effectLst>
                  <a:outerShdw blurRad="38100" dist="38100" dir="2700000" algn="tl" rotWithShape="0">
                    <a:prstClr val="black"/>
                  </a:outerShdw>
                </a:effectLst>
              </a:rPr>
              <a:t>(22:6-21) </a:t>
            </a:r>
          </a:p>
          <a:p>
            <a:endParaRPr lang="en-US" sz="3200" dirty="0">
              <a:solidFill>
                <a:srgbClr val="F5F5F5"/>
              </a:solidFill>
              <a:effectLst>
                <a:outerShdw blurRad="50800" dist="38100" dir="2700000" algn="tl" rotWithShape="0">
                  <a:prstClr val="black">
                    <a:alpha val="30000"/>
                  </a:prstClr>
                </a:outerShdw>
              </a:effectLst>
            </a:endParaRPr>
          </a:p>
        </p:txBody>
      </p:sp>
    </p:spTree>
    <p:extLst>
      <p:ext uri="{BB962C8B-B14F-4D97-AF65-F5344CB8AC3E}">
        <p14:creationId xmlns:p14="http://schemas.microsoft.com/office/powerpoint/2010/main" val="10474343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B7815B2D-AD40-ED3C-E2CC-E4B72F15988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FD771AF-7C23-4112-0D98-CCF9CCF2F28D}"/>
              </a:ext>
            </a:extLst>
          </p:cNvPr>
          <p:cNvSpPr>
            <a:spLocks noGrp="1"/>
          </p:cNvSpPr>
          <p:nvPr>
            <p:ph type="title"/>
          </p:nvPr>
        </p:nvSpPr>
        <p:spPr>
          <a:xfrm>
            <a:off x="0" y="-1"/>
            <a:ext cx="12192000" cy="1434517"/>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7:11</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all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angels were standing around the throne and around the elders and the four living creatures</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they fell on their faces before the throne and worshiped God, </a:t>
            </a:r>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12</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saying,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Amen! Blessing and glory and wisdom and thanksgiving and honor and power and might </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be to our God forever and ever!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Amen</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0C4FF8F-CF93-C5C9-83EE-7635DB6F94F8}"/>
              </a:ext>
            </a:extLst>
          </p:cNvPr>
          <p:cNvSpPr>
            <a:spLocks noGrp="1"/>
          </p:cNvSpPr>
          <p:nvPr>
            <p:ph idx="1"/>
          </p:nvPr>
        </p:nvSpPr>
        <p:spPr>
          <a:xfrm>
            <a:off x="188752" y="1577130"/>
            <a:ext cx="11648114" cy="4894975"/>
          </a:xfrm>
        </p:spPr>
        <p:txBody>
          <a:bodyPr>
            <a:normAutofit fontScale="92500" lnSpcReduction="20000"/>
          </a:bodyPr>
          <a:lstStyle/>
          <a:p>
            <a:r>
              <a:rPr lang="en-US" sz="3200" dirty="0">
                <a:solidFill>
                  <a:srgbClr val="F5F5F5"/>
                </a:solidFill>
                <a:effectLst>
                  <a:outerShdw blurRad="38100" dist="38100" dir="2700000" algn="ctr" rotWithShape="0">
                    <a:schemeClr val="tx1"/>
                  </a:outerShdw>
                </a:effectLst>
              </a:rPr>
              <a:t>John observes the heavenly hierarchy encircling the throne: </a:t>
            </a:r>
          </a:p>
          <a:p>
            <a:pPr lvl="1"/>
            <a:r>
              <a:rPr lang="en-US" sz="2800" dirty="0">
                <a:solidFill>
                  <a:srgbClr val="F5F5F5"/>
                </a:solidFill>
                <a:effectLst>
                  <a:outerShdw blurRad="38100" dist="38100" dir="2700000" algn="ctr" rotWithShape="0">
                    <a:schemeClr val="tx1"/>
                  </a:outerShdw>
                </a:effectLst>
              </a:rPr>
              <a:t>“</a:t>
            </a:r>
            <a:r>
              <a:rPr lang="en-US" sz="28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angels</a:t>
            </a:r>
            <a:r>
              <a:rPr lang="en-US" sz="2800" dirty="0">
                <a:solidFill>
                  <a:srgbClr val="F5F5F5"/>
                </a:solidFill>
                <a:effectLst>
                  <a:outerShdw blurRad="38100" dist="38100" dir="2700000" algn="ctr" rotWithShape="0">
                    <a:schemeClr val="tx1"/>
                  </a:outerShdw>
                </a:effectLst>
              </a:rPr>
              <a:t>” on the outer ring </a:t>
            </a:r>
          </a:p>
          <a:p>
            <a:pPr lvl="1"/>
            <a:r>
              <a:rPr lang="en-US" sz="2800" dirty="0">
                <a:solidFill>
                  <a:srgbClr val="F5F5F5"/>
                </a:solidFill>
                <a:effectLst>
                  <a:outerShdw blurRad="38100" dist="38100" dir="2700000" algn="ctr" rotWithShape="0">
                    <a:schemeClr val="tx1"/>
                  </a:outerShdw>
                </a:effectLst>
              </a:rPr>
              <a:t>the twenty-four “</a:t>
            </a:r>
            <a:r>
              <a:rPr lang="en-US" sz="28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elders</a:t>
            </a:r>
            <a:r>
              <a:rPr lang="en-US" sz="2800" dirty="0">
                <a:solidFill>
                  <a:srgbClr val="F5F5F5"/>
                </a:solidFill>
                <a:effectLst>
                  <a:outerShdw blurRad="38100" dist="38100" dir="2700000" algn="ctr" rotWithShape="0">
                    <a:schemeClr val="tx1"/>
                  </a:outerShdw>
                </a:effectLst>
              </a:rPr>
              <a:t>” </a:t>
            </a:r>
          </a:p>
          <a:p>
            <a:pPr lvl="1"/>
            <a:r>
              <a:rPr lang="en-US" sz="2800" dirty="0">
                <a:solidFill>
                  <a:srgbClr val="F5F5F5"/>
                </a:solidFill>
                <a:effectLst>
                  <a:outerShdw blurRad="38100" dist="38100" dir="2700000" algn="ctr" rotWithShape="0">
                    <a:schemeClr val="tx1"/>
                  </a:outerShdw>
                </a:effectLst>
              </a:rPr>
              <a:t>“</a:t>
            </a:r>
            <a:r>
              <a:rPr lang="en-US" sz="28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four living creatures</a:t>
            </a:r>
            <a:r>
              <a:rPr lang="en-US" sz="2800" dirty="0">
                <a:solidFill>
                  <a:srgbClr val="F5F5F5"/>
                </a:solidFill>
                <a:effectLst>
                  <a:outerShdw blurRad="38100" dist="38100" dir="2700000" algn="ctr" rotWithShape="0">
                    <a:schemeClr val="tx1"/>
                  </a:outerShdw>
                </a:effectLst>
              </a:rPr>
              <a:t>” closest to the center </a:t>
            </a:r>
          </a:p>
          <a:p>
            <a:r>
              <a:rPr lang="en-US" sz="3200" dirty="0">
                <a:solidFill>
                  <a:srgbClr val="F5F5F5"/>
                </a:solidFill>
                <a:effectLst>
                  <a:outerShdw blurRad="38100" dist="38100" dir="2700000" algn="ctr" rotWithShape="0">
                    <a:schemeClr val="tx1"/>
                  </a:outerShdw>
                </a:effectLst>
              </a:rPr>
              <a:t>Their sevenfold praise –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Blessing and glory and wisdom and thanksgiving and honor and power and might </a:t>
            </a:r>
            <a:r>
              <a:rPr lang="en-US" sz="3200" dirty="0">
                <a:solidFill>
                  <a:srgbClr val="F5F5F5"/>
                </a:solidFill>
                <a:effectLst>
                  <a:outerShdw blurRad="38100" dist="38100" dir="2700000" algn="ctr" rotWithShape="0">
                    <a:schemeClr val="tx1"/>
                  </a:outerShdw>
                </a:effectLst>
              </a:rPr>
              <a:t>” – expresses the fullness of God’s worthiness (cf. Rev 5:12).</a:t>
            </a:r>
          </a:p>
          <a:p>
            <a:r>
              <a:rPr lang="en-US" sz="3200" dirty="0">
                <a:solidFill>
                  <a:srgbClr val="F5F5F5"/>
                </a:solidFill>
                <a:effectLst>
                  <a:outerShdw blurRad="38100" dist="38100" dir="2700000" algn="ctr" rotWithShape="0">
                    <a:schemeClr val="tx1"/>
                  </a:outerShdw>
                </a:effectLst>
              </a:rPr>
              <a:t>The two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Amens</a:t>
            </a:r>
            <a:r>
              <a:rPr lang="en-US" sz="3200" dirty="0">
                <a:solidFill>
                  <a:srgbClr val="F5F5F5"/>
                </a:solidFill>
                <a:effectLst>
                  <a:outerShdw blurRad="38100" dist="38100" dir="2700000" algn="ctr" rotWithShape="0">
                    <a:schemeClr val="tx1"/>
                  </a:outerShdw>
                </a:effectLst>
              </a:rPr>
              <a:t>” emphasize complete agreement with the multitude’s declaration. </a:t>
            </a:r>
          </a:p>
          <a:p>
            <a:r>
              <a:rPr lang="en-US" sz="3200" dirty="0">
                <a:solidFill>
                  <a:srgbClr val="F5F5F5"/>
                </a:solidFill>
                <a:effectLst>
                  <a:outerShdw blurRad="38100" dist="38100" dir="2700000" algn="ctr" rotWithShape="0">
                    <a:schemeClr val="tx1"/>
                  </a:outerShdw>
                </a:effectLst>
              </a:rPr>
              <a:t>Heaven here acknowledges that God wisely and powerfully preserved the infant church, advanced the gospel, and gathered a redeemed people from every nation.</a:t>
            </a:r>
          </a:p>
        </p:txBody>
      </p:sp>
      <p:sp>
        <p:nvSpPr>
          <p:cNvPr id="4" name="TextBox 3">
            <a:extLst>
              <a:ext uri="{FF2B5EF4-FFF2-40B4-BE49-F238E27FC236}">
                <a16:creationId xmlns:a16="http://schemas.microsoft.com/office/drawing/2014/main" id="{C63090C2-AA90-B0FC-8A85-DDC25F6D90BE}"/>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6528500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3F1BAC59-98E7-09F9-4734-95D6186DCA7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A3B8598-F7DD-8A9C-C149-7A732F9BBBEE}"/>
              </a:ext>
            </a:extLst>
          </p:cNvPr>
          <p:cNvSpPr>
            <a:spLocks noGrp="1"/>
          </p:cNvSpPr>
          <p:nvPr>
            <p:ph type="title"/>
          </p:nvPr>
        </p:nvSpPr>
        <p:spPr>
          <a:xfrm>
            <a:off x="0" y="-1"/>
            <a:ext cx="12192000" cy="914401"/>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7:13</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one of the elders addressed me, saying, "Who are these, clothed in white robes, and from where have they come?"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4A8446C-4228-985A-56BD-691EB82FD88F}"/>
              </a:ext>
            </a:extLst>
          </p:cNvPr>
          <p:cNvSpPr>
            <a:spLocks noGrp="1"/>
          </p:cNvSpPr>
          <p:nvPr>
            <p:ph idx="1"/>
          </p:nvPr>
        </p:nvSpPr>
        <p:spPr>
          <a:xfrm>
            <a:off x="188752" y="1174460"/>
            <a:ext cx="11648114" cy="5297646"/>
          </a:xfrm>
        </p:spPr>
        <p:txBody>
          <a:bodyPr>
            <a:normAutofit lnSpcReduction="10000"/>
          </a:bodyPr>
          <a:lstStyle/>
          <a:p>
            <a:r>
              <a:rPr lang="en-US" sz="3200" dirty="0">
                <a:solidFill>
                  <a:srgbClr val="F5F5F5"/>
                </a:solidFill>
                <a:effectLst>
                  <a:outerShdw blurRad="38100" dist="38100" dir="2700000" algn="ctr" rotWithShape="0">
                    <a:schemeClr val="tx1"/>
                  </a:outerShdw>
                </a:effectLst>
              </a:rPr>
              <a:t>One of the elders asks John who the white-robed people are and where they came from. </a:t>
            </a:r>
          </a:p>
          <a:p>
            <a:r>
              <a:rPr lang="en-US" sz="3200" dirty="0">
                <a:solidFill>
                  <a:srgbClr val="F5F5F5"/>
                </a:solidFill>
                <a:effectLst>
                  <a:outerShdw blurRad="38100" dist="38100" dir="2700000" algn="ctr" rotWithShape="0">
                    <a:schemeClr val="tx1"/>
                  </a:outerShdw>
                </a:effectLst>
              </a:rPr>
              <a:t>This is a teaching device rather than a request for information. </a:t>
            </a:r>
          </a:p>
          <a:p>
            <a:r>
              <a:rPr lang="en-US" sz="3200" dirty="0">
                <a:solidFill>
                  <a:srgbClr val="F5F5F5"/>
                </a:solidFill>
                <a:effectLst>
                  <a:outerShdw blurRad="38100" dist="38100" dir="2700000" algn="ctr" rotWithShape="0">
                    <a:schemeClr val="tx1"/>
                  </a:outerShdw>
                </a:effectLst>
              </a:rPr>
              <a:t>We see a similar question asked of Ezekiel:</a:t>
            </a:r>
          </a:p>
          <a:p>
            <a:pPr lvl="1"/>
            <a:r>
              <a:rPr lang="en-US" sz="28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hand of the LORD was upon me, and he brought me out in the Spirit of the LORD and set me down in the middle of the valley; it was full of bones. And he led me around among them, and behold, there were very many on the surface of the valley, and behold, they were very dry. And he said to me, "Son of man, can these bones live?" And I answered, "O Lord GOD, you know." </a:t>
            </a:r>
            <a:r>
              <a:rPr lang="en-US" sz="2800" dirty="0">
                <a:solidFill>
                  <a:srgbClr val="F5F5F5"/>
                </a:solidFill>
                <a:effectLst>
                  <a:outerShdw blurRad="38100" dist="38100" dir="2700000" algn="ctr" rotWithShape="0">
                    <a:schemeClr val="tx1"/>
                  </a:outerShdw>
                </a:effectLst>
              </a:rPr>
              <a:t>(Ezek 37:1-3) </a:t>
            </a:r>
          </a:p>
          <a:p>
            <a:r>
              <a:rPr lang="en-US" sz="3200" dirty="0">
                <a:solidFill>
                  <a:srgbClr val="F5F5F5"/>
                </a:solidFill>
                <a:effectLst>
                  <a:outerShdw blurRad="38100" dist="38100" dir="2700000" algn="ctr" rotWithShape="0">
                    <a:schemeClr val="tx1"/>
                  </a:outerShdw>
                </a:effectLst>
              </a:rPr>
              <a:t>The question directs attention to the identity of the multitude and prepares John to understand the meaning of their victory.</a:t>
            </a:r>
          </a:p>
        </p:txBody>
      </p:sp>
      <p:sp>
        <p:nvSpPr>
          <p:cNvPr id="4" name="TextBox 3">
            <a:extLst>
              <a:ext uri="{FF2B5EF4-FFF2-40B4-BE49-F238E27FC236}">
                <a16:creationId xmlns:a16="http://schemas.microsoft.com/office/drawing/2014/main" id="{E905161A-A1C3-C0B9-A98E-30E95ACB4E75}"/>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0910267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8E1D8323-586B-E164-72E4-0FEF9596CA7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7307675-F93C-C1E1-248D-E21CAEFB9917}"/>
              </a:ext>
            </a:extLst>
          </p:cNvPr>
          <p:cNvSpPr>
            <a:spLocks noGrp="1"/>
          </p:cNvSpPr>
          <p:nvPr>
            <p:ph type="title"/>
          </p:nvPr>
        </p:nvSpPr>
        <p:spPr>
          <a:xfrm>
            <a:off x="0" y="-1"/>
            <a:ext cx="12192000" cy="914401"/>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7:14</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I said to him,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Sir, you know</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he said to me, "These are the ones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coming out of the great tribulation</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They have washed their robes and made them white in the blood of the Lamb.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8006AFEE-CFE5-BF33-8625-63B848226F5C}"/>
              </a:ext>
            </a:extLst>
          </p:cNvPr>
          <p:cNvSpPr>
            <a:spLocks noGrp="1"/>
          </p:cNvSpPr>
          <p:nvPr>
            <p:ph idx="1"/>
          </p:nvPr>
        </p:nvSpPr>
        <p:spPr>
          <a:xfrm>
            <a:off x="188752" y="1149292"/>
            <a:ext cx="11648114" cy="5322813"/>
          </a:xfrm>
        </p:spPr>
        <p:txBody>
          <a:bodyPr>
            <a:normAutofit fontScale="92500" lnSpcReduction="20000"/>
          </a:bodyPr>
          <a:lstStyle/>
          <a:p>
            <a:r>
              <a:rPr lang="en-US" sz="3200" dirty="0">
                <a:solidFill>
                  <a:srgbClr val="F5F5F5"/>
                </a:solidFill>
                <a:effectLst>
                  <a:outerShdw blurRad="38100" dist="38100" dir="2700000" algn="ctr" rotWithShape="0">
                    <a:schemeClr val="tx1"/>
                  </a:outerShdw>
                </a:effectLst>
              </a:rPr>
              <a:t>John answers respectfully,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Sir, you know</a:t>
            </a:r>
            <a:r>
              <a:rPr lang="en-US" sz="3200" dirty="0">
                <a:solidFill>
                  <a:srgbClr val="F5F5F5"/>
                </a:solidFill>
                <a:effectLst>
                  <a:outerShdw blurRad="38100" dist="38100" dir="2700000" algn="ctr" rotWithShape="0">
                    <a:schemeClr val="tx1"/>
                  </a:outerShdw>
                </a:effectLst>
              </a:rPr>
              <a:t>.” </a:t>
            </a:r>
          </a:p>
          <a:p>
            <a:r>
              <a:rPr lang="en-US" sz="3200" dirty="0">
                <a:solidFill>
                  <a:srgbClr val="F5F5F5"/>
                </a:solidFill>
                <a:effectLst>
                  <a:outerShdw blurRad="38100" dist="38100" dir="2700000" algn="ctr" rotWithShape="0">
                    <a:schemeClr val="tx1"/>
                  </a:outerShdw>
                </a:effectLst>
              </a:rPr>
              <a:t>The elder identifies the multitude as those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coming out of the great tribulation</a:t>
            </a:r>
            <a:r>
              <a:rPr lang="en-US" sz="3200" dirty="0">
                <a:solidFill>
                  <a:srgbClr val="F5F5F5"/>
                </a:solidFill>
                <a:effectLst>
                  <a:outerShdw blurRad="38100" dist="38100" dir="2700000" algn="ctr" rotWithShape="0">
                    <a:schemeClr val="tx1"/>
                  </a:outerShdw>
                </a:effectLst>
              </a:rPr>
              <a:t>.” </a:t>
            </a:r>
          </a:p>
          <a:p>
            <a:r>
              <a:rPr lang="en-US" sz="3200" dirty="0">
                <a:solidFill>
                  <a:srgbClr val="F5F5F5"/>
                </a:solidFill>
                <a:effectLst>
                  <a:outerShdw blurRad="38100" dist="38100" dir="2700000" algn="ctr" rotWithShape="0">
                    <a:schemeClr val="tx1"/>
                  </a:outerShdw>
                </a:effectLst>
              </a:rPr>
              <a:t>“</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great tribulation</a:t>
            </a:r>
            <a:r>
              <a:rPr lang="en-US" sz="3200" dirty="0">
                <a:solidFill>
                  <a:srgbClr val="F5F5F5"/>
                </a:solidFill>
                <a:effectLst>
                  <a:outerShdw blurRad="38100" dist="38100" dir="2700000" algn="ctr" rotWithShape="0">
                    <a:schemeClr val="tx1"/>
                  </a:outerShdw>
                </a:effectLst>
              </a:rPr>
              <a:t>” refers to the unique first-century crisis surrounding Jerusalem’s destruction. </a:t>
            </a:r>
          </a:p>
          <a:p>
            <a:r>
              <a:rPr lang="en-US" sz="3200" dirty="0">
                <a:solidFill>
                  <a:srgbClr val="F5F5F5"/>
                </a:solidFill>
                <a:effectLst>
                  <a:outerShdw blurRad="38100" dist="38100" dir="2700000" algn="ctr" rotWithShape="0">
                    <a:schemeClr val="tx1"/>
                  </a:outerShdw>
                </a:effectLst>
              </a:rPr>
              <a:t>Jesus connected it with the temple’s fall, Judea, and His own generation (Matt. 24:2, 16, 21, 34; compare Dan. 12:1; Mark 13:19, 30; Rev. 3:10). </a:t>
            </a:r>
          </a:p>
          <a:p>
            <a:r>
              <a:rPr lang="en-US" sz="3200" dirty="0">
                <a:solidFill>
                  <a:srgbClr val="F5F5F5"/>
                </a:solidFill>
                <a:effectLst>
                  <a:outerShdw blurRad="38100" dist="38100" dir="2700000" algn="ctr" rotWithShape="0">
                    <a:schemeClr val="tx1"/>
                  </a:outerShdw>
                </a:effectLst>
              </a:rPr>
              <a:t>The first-century tribulation threatened the young Christian church as a whole. </a:t>
            </a:r>
          </a:p>
          <a:p>
            <a:r>
              <a:rPr lang="en-US" sz="3200" dirty="0">
                <a:solidFill>
                  <a:srgbClr val="F5F5F5"/>
                </a:solidFill>
                <a:effectLst>
                  <a:outerShdw blurRad="38100" dist="38100" dir="2700000" algn="ctr" rotWithShape="0">
                    <a:schemeClr val="tx1"/>
                  </a:outerShdw>
                </a:effectLst>
              </a:rPr>
              <a:t>Jewish persecution, Roman hostility, and the Jewish War created a crisis through which Christianity had to survive.</a:t>
            </a:r>
          </a:p>
          <a:p>
            <a:r>
              <a:rPr lang="en-US" sz="3200" dirty="0">
                <a:solidFill>
                  <a:srgbClr val="F5F5F5"/>
                </a:solidFill>
                <a:effectLst>
                  <a:outerShdw blurRad="38100" dist="38100" dir="2700000" algn="ctr" rotWithShape="0">
                    <a:schemeClr val="tx1"/>
                  </a:outerShdw>
                </a:effectLst>
              </a:rPr>
              <a:t>The Jewish believers represented by the 144,000 were preserved through that crisis. </a:t>
            </a:r>
          </a:p>
        </p:txBody>
      </p:sp>
      <p:sp>
        <p:nvSpPr>
          <p:cNvPr id="4" name="TextBox 3">
            <a:extLst>
              <a:ext uri="{FF2B5EF4-FFF2-40B4-BE49-F238E27FC236}">
                <a16:creationId xmlns:a16="http://schemas.microsoft.com/office/drawing/2014/main" id="{6CF82D78-18FF-8795-33AC-D8BF2F45E824}"/>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2208598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2E71AEE1-C928-8566-7842-FE17CE3F3BE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EC3D084-9AFC-2476-89F4-A73235AD57CD}"/>
              </a:ext>
            </a:extLst>
          </p:cNvPr>
          <p:cNvSpPr>
            <a:spLocks noGrp="1"/>
          </p:cNvSpPr>
          <p:nvPr>
            <p:ph type="title"/>
          </p:nvPr>
        </p:nvSpPr>
        <p:spPr>
          <a:xfrm>
            <a:off x="0" y="-1"/>
            <a:ext cx="12192000" cy="914401"/>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7:14</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I said to him, "Sir, you know." And he said to me, "These are the ones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coming out of the great tribulation</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They have washed their robes and made them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white in the blood of the Lamb</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A1D87361-0E07-2632-C5D6-FF6A5AEBD230}"/>
              </a:ext>
            </a:extLst>
          </p:cNvPr>
          <p:cNvSpPr>
            <a:spLocks noGrp="1"/>
          </p:cNvSpPr>
          <p:nvPr>
            <p:ph idx="1"/>
          </p:nvPr>
        </p:nvSpPr>
        <p:spPr>
          <a:xfrm>
            <a:off x="192946" y="998290"/>
            <a:ext cx="11648114" cy="5591262"/>
          </a:xfrm>
        </p:spPr>
        <p:txBody>
          <a:bodyPr>
            <a:normAutofit fontScale="92500" lnSpcReduction="10000"/>
          </a:bodyPr>
          <a:lstStyle/>
          <a:p>
            <a:r>
              <a:rPr lang="en-US" sz="3200" dirty="0">
                <a:solidFill>
                  <a:srgbClr val="F5F5F5"/>
                </a:solidFill>
                <a:effectLst>
                  <a:outerShdw blurRad="38100" dist="38100" dir="2700000" algn="ctr" rotWithShape="0">
                    <a:schemeClr val="tx1"/>
                  </a:outerShdw>
                </a:effectLst>
              </a:rPr>
              <a:t>From this faithful first-century remnant came the worldwide church represented by the countless multitude.</a:t>
            </a:r>
          </a:p>
          <a:p>
            <a:r>
              <a:rPr lang="en-US" sz="3200" dirty="0">
                <a:solidFill>
                  <a:srgbClr val="F5F5F5"/>
                </a:solidFill>
                <a:effectLst>
                  <a:outerShdw blurRad="38100" dist="38100" dir="2700000" algn="ctr" rotWithShape="0">
                    <a:schemeClr val="tx1"/>
                  </a:outerShdw>
                </a:effectLst>
              </a:rPr>
              <a:t>Therefore, the multitude are the ones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coming out of </a:t>
            </a:r>
            <a:r>
              <a:rPr lang="en-US" sz="3200" dirty="0">
                <a:solidFill>
                  <a:srgbClr val="F5F5F5"/>
                </a:solidFill>
                <a:effectLst>
                  <a:outerShdw blurRad="38100" dist="38100" dir="2700000" algn="ctr" rotWithShape="0">
                    <a:schemeClr val="tx1"/>
                  </a:outerShdw>
                </a:effectLst>
              </a:rPr>
              <a:t>” the tribulation in the sense that the worldwide church emerged from the group that survived it. </a:t>
            </a:r>
          </a:p>
          <a:p>
            <a:r>
              <a:rPr lang="en-US" sz="3200" dirty="0">
                <a:solidFill>
                  <a:srgbClr val="F5F5F5"/>
                </a:solidFill>
                <a:effectLst>
                  <a:outerShdw blurRad="38100" dist="38100" dir="2700000" algn="ctr" rotWithShape="0">
                    <a:schemeClr val="tx1"/>
                  </a:outerShdw>
                </a:effectLst>
              </a:rPr>
              <a:t>Later Christians did not </a:t>
            </a:r>
            <a:r>
              <a:rPr lang="en-US" sz="3200" b="1" i="1" dirty="0">
                <a:solidFill>
                  <a:srgbClr val="F5F5F5"/>
                </a:solidFill>
                <a:effectLst>
                  <a:outerShdw blurRad="38100" dist="38100" dir="2700000" algn="ctr" rotWithShape="0">
                    <a:schemeClr val="tx1"/>
                  </a:outerShdw>
                </a:effectLst>
              </a:rPr>
              <a:t>personally</a:t>
            </a:r>
            <a:r>
              <a:rPr lang="en-US" sz="3200" dirty="0">
                <a:solidFill>
                  <a:srgbClr val="F5F5F5"/>
                </a:solidFill>
                <a:effectLst>
                  <a:outerShdw blurRad="38100" dist="38100" dir="2700000" algn="ctr" rotWithShape="0">
                    <a:schemeClr val="tx1"/>
                  </a:outerShdw>
                </a:effectLst>
              </a:rPr>
              <a:t> endure the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great tribulation</a:t>
            </a:r>
            <a:r>
              <a:rPr lang="en-US" sz="3200" dirty="0">
                <a:solidFill>
                  <a:srgbClr val="F5F5F5"/>
                </a:solidFill>
                <a:effectLst>
                  <a:outerShdw blurRad="38100" dist="38100" dir="2700000" algn="ctr" rotWithShape="0">
                    <a:schemeClr val="tx1"/>
                  </a:outerShdw>
                </a:effectLst>
              </a:rPr>
              <a:t>” of A.D. 70, but they belong to the redeemed community that </a:t>
            </a:r>
            <a:r>
              <a:rPr lang="en-US" sz="3200" b="1" i="1" dirty="0">
                <a:solidFill>
                  <a:srgbClr val="F5F5F5"/>
                </a:solidFill>
                <a:effectLst>
                  <a:outerShdw blurRad="38100" dist="38100" dir="2700000" algn="ctr" rotWithShape="0">
                    <a:schemeClr val="tx1"/>
                  </a:outerShdw>
                </a:effectLst>
              </a:rPr>
              <a:t>grew out of </a:t>
            </a:r>
            <a:r>
              <a:rPr lang="en-US" sz="3200" dirty="0">
                <a:solidFill>
                  <a:srgbClr val="F5F5F5"/>
                </a:solidFill>
                <a:effectLst>
                  <a:outerShdw blurRad="38100" dist="38100" dir="2700000" algn="ctr" rotWithShape="0">
                    <a:schemeClr val="tx1"/>
                  </a:outerShdw>
                </a:effectLst>
              </a:rPr>
              <a:t>those events.</a:t>
            </a:r>
          </a:p>
          <a:p>
            <a:r>
              <a:rPr lang="en-US" sz="3200" dirty="0">
                <a:solidFill>
                  <a:srgbClr val="F5F5F5"/>
                </a:solidFill>
                <a:effectLst>
                  <a:outerShdw blurRad="38100" dist="38100" dir="2700000" algn="ctr" rotWithShape="0">
                    <a:schemeClr val="tx1"/>
                  </a:outerShdw>
                </a:effectLst>
              </a:rPr>
              <a:t>Their robes became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white</a:t>
            </a:r>
            <a:r>
              <a:rPr lang="en-US" sz="3200" dirty="0">
                <a:solidFill>
                  <a:srgbClr val="F5F5F5"/>
                </a:solidFill>
                <a:effectLst>
                  <a:outerShdw blurRad="38100" dist="38100" dir="2700000" algn="ctr" rotWithShape="0">
                    <a:schemeClr val="tx1"/>
                  </a:outerShdw>
                </a:effectLst>
              </a:rPr>
              <a:t>” through the Lamb’s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blood</a:t>
            </a:r>
            <a:r>
              <a:rPr lang="en-US" sz="3200" dirty="0">
                <a:solidFill>
                  <a:srgbClr val="F5F5F5"/>
                </a:solidFill>
                <a:effectLst>
                  <a:outerShdw blurRad="38100" dist="38100" dir="2700000" algn="ctr" rotWithShape="0">
                    <a:schemeClr val="tx1"/>
                  </a:outerShdw>
                </a:effectLst>
              </a:rPr>
              <a:t>”. </a:t>
            </a:r>
          </a:p>
          <a:p>
            <a:r>
              <a:rPr lang="en-US" sz="3200" dirty="0">
                <a:solidFill>
                  <a:srgbClr val="F5F5F5"/>
                </a:solidFill>
                <a:effectLst>
                  <a:outerShdw blurRad="38100" dist="38100" dir="2700000" algn="ctr" rotWithShape="0">
                    <a:schemeClr val="tx1"/>
                  </a:outerShdw>
                </a:effectLst>
              </a:rPr>
              <a:t>This paradoxical image (for blood actually stains garments rather than making them white) teaches that Christ’s sacrificial death cleanses sinners (Rev. 1:5; 5:9; compare Isa. 1:18). </a:t>
            </a:r>
          </a:p>
          <a:p>
            <a:r>
              <a:rPr lang="en-US" sz="3200" dirty="0">
                <a:solidFill>
                  <a:srgbClr val="F5F5F5"/>
                </a:solidFill>
                <a:effectLst>
                  <a:outerShdw blurRad="38100" dist="38100" dir="2700000" algn="ctr" rotWithShape="0">
                    <a:schemeClr val="tx1"/>
                  </a:outerShdw>
                </a:effectLst>
              </a:rPr>
              <a:t>Their </a:t>
            </a:r>
            <a:r>
              <a:rPr lang="en-US" sz="3200" b="1" i="1" dirty="0">
                <a:solidFill>
                  <a:srgbClr val="F5F5F5"/>
                </a:solidFill>
                <a:effectLst>
                  <a:outerShdw blurRad="38100" dist="38100" dir="2700000" algn="ctr" rotWithShape="0">
                    <a:schemeClr val="tx1"/>
                  </a:outerShdw>
                </a:effectLst>
              </a:rPr>
              <a:t>suffering</a:t>
            </a:r>
            <a:r>
              <a:rPr lang="en-US" sz="3200" dirty="0">
                <a:solidFill>
                  <a:srgbClr val="F5F5F5"/>
                </a:solidFill>
                <a:effectLst>
                  <a:outerShdw blurRad="38100" dist="38100" dir="2700000" algn="ctr" rotWithShape="0">
                    <a:schemeClr val="tx1"/>
                  </a:outerShdw>
                </a:effectLst>
              </a:rPr>
              <a:t> did not earn their salvation; </a:t>
            </a:r>
            <a:r>
              <a:rPr lang="en-US" sz="3200" b="1" i="1" dirty="0">
                <a:solidFill>
                  <a:srgbClr val="F5F5F5"/>
                </a:solidFill>
                <a:effectLst>
                  <a:outerShdw blurRad="38100" dist="38100" dir="2700000" algn="ctr" rotWithShape="0">
                    <a:schemeClr val="tx1"/>
                  </a:outerShdw>
                </a:effectLst>
              </a:rPr>
              <a:t>Christ’s blood </a:t>
            </a:r>
            <a:r>
              <a:rPr lang="en-US" sz="3200" dirty="0">
                <a:solidFill>
                  <a:srgbClr val="F5F5F5"/>
                </a:solidFill>
                <a:effectLst>
                  <a:outerShdw blurRad="38100" dist="38100" dir="2700000" algn="ctr" rotWithShape="0">
                    <a:schemeClr val="tx1"/>
                  </a:outerShdw>
                </a:effectLst>
              </a:rPr>
              <a:t>secured it.</a:t>
            </a:r>
          </a:p>
        </p:txBody>
      </p:sp>
      <p:sp>
        <p:nvSpPr>
          <p:cNvPr id="4" name="TextBox 3">
            <a:extLst>
              <a:ext uri="{FF2B5EF4-FFF2-40B4-BE49-F238E27FC236}">
                <a16:creationId xmlns:a16="http://schemas.microsoft.com/office/drawing/2014/main" id="{8A2ABAF4-6825-13FF-FEE1-5FC70EDAB571}"/>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0440472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5">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p:cTn id="2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 calcmode="lin" valueType="num">
                                      <p:cBhvr>
                                        <p:cTn id="28"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 calcmode="lin" valueType="num">
                                      <p:cBhvr>
                                        <p:cTn id="35"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BBE030C8-6AD0-1666-47D1-1C777B63404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1BD50E4-19F5-3AA7-0A81-4A9B87F11534}"/>
              </a:ext>
            </a:extLst>
          </p:cNvPr>
          <p:cNvSpPr>
            <a:spLocks noGrp="1"/>
          </p:cNvSpPr>
          <p:nvPr>
            <p:ph type="title"/>
          </p:nvPr>
        </p:nvSpPr>
        <p:spPr>
          <a:xfrm>
            <a:off x="0" y="-1"/>
            <a:ext cx="12192000" cy="914401"/>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7:15</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"Therefore they are before the throne of God, and serve him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day and night </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in his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temple</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he who sits on the throne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will shelter them</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with his presence.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E235A21C-AF0F-3D61-067D-75A74ADAB8E4}"/>
              </a:ext>
            </a:extLst>
          </p:cNvPr>
          <p:cNvSpPr>
            <a:spLocks noGrp="1"/>
          </p:cNvSpPr>
          <p:nvPr>
            <p:ph idx="1"/>
          </p:nvPr>
        </p:nvSpPr>
        <p:spPr>
          <a:xfrm>
            <a:off x="188752" y="1149292"/>
            <a:ext cx="11648114" cy="5322813"/>
          </a:xfrm>
        </p:spPr>
        <p:txBody>
          <a:bodyPr>
            <a:normAutofit fontScale="85000" lnSpcReduction="20000"/>
          </a:bodyPr>
          <a:lstStyle/>
          <a:p>
            <a:r>
              <a:rPr lang="en-US" sz="3200" dirty="0">
                <a:solidFill>
                  <a:srgbClr val="F5F5F5"/>
                </a:solidFill>
                <a:effectLst>
                  <a:outerShdw blurRad="38100" dist="38100" dir="2700000" algn="ctr" rotWithShape="0">
                    <a:schemeClr val="tx1"/>
                  </a:outerShdw>
                </a:effectLst>
              </a:rPr>
              <a:t>Because they have been cleansed, they stand before God’s throne and serve Him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day and night</a:t>
            </a:r>
            <a:r>
              <a:rPr lang="en-US" sz="3200" dirty="0">
                <a:solidFill>
                  <a:srgbClr val="F5F5F5"/>
                </a:solidFill>
                <a:effectLst>
                  <a:outerShdw blurRad="38100" dist="38100" dir="2700000" algn="ctr" rotWithShape="0">
                    <a:schemeClr val="tx1"/>
                  </a:outerShdw>
                </a:effectLst>
              </a:rPr>
              <a:t>.” </a:t>
            </a:r>
          </a:p>
          <a:p>
            <a:r>
              <a:rPr lang="en-US" sz="3200" dirty="0">
                <a:solidFill>
                  <a:srgbClr val="F5F5F5"/>
                </a:solidFill>
                <a:effectLst>
                  <a:outerShdw blurRad="38100" dist="38100" dir="2700000" algn="ctr" rotWithShape="0">
                    <a:schemeClr val="tx1"/>
                  </a:outerShdw>
                </a:effectLst>
              </a:rPr>
              <a:t>Christians once dragged before Jewish and Roman courts (Matt. 10:17–18; Mark 13:9) now stand accepted before God’s heavenly throne.</a:t>
            </a:r>
          </a:p>
          <a:p>
            <a:r>
              <a:rPr lang="en-US" sz="3200" dirty="0">
                <a:solidFill>
                  <a:srgbClr val="F5F5F5"/>
                </a:solidFill>
                <a:effectLst>
                  <a:outerShdw blurRad="38100" dist="38100" dir="2700000" algn="ctr" rotWithShape="0">
                    <a:schemeClr val="tx1"/>
                  </a:outerShdw>
                </a:effectLst>
              </a:rPr>
              <a:t>Their service is priestly and constant, since Christ has made His people priests (Rev. 1:6; 5:10). </a:t>
            </a:r>
          </a:p>
          <a:p>
            <a:r>
              <a:rPr lang="en-US" sz="3200" dirty="0">
                <a:solidFill>
                  <a:srgbClr val="F5F5F5"/>
                </a:solidFill>
                <a:effectLst>
                  <a:outerShdw blurRad="38100" dist="38100" dir="2700000" algn="ctr" rotWithShape="0">
                    <a:schemeClr val="tx1"/>
                  </a:outerShdw>
                </a:effectLst>
              </a:rPr>
              <a:t>“</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day and night</a:t>
            </a:r>
            <a:r>
              <a:rPr lang="en-US" sz="3200" dirty="0">
                <a:solidFill>
                  <a:srgbClr val="F5F5F5"/>
                </a:solidFill>
                <a:effectLst>
                  <a:outerShdw blurRad="38100" dist="38100" dir="2700000" algn="ctr" rotWithShape="0">
                    <a:schemeClr val="tx1"/>
                  </a:outerShdw>
                </a:effectLst>
              </a:rPr>
              <a:t>” means continually, not necessarily literal earthly time.</a:t>
            </a:r>
          </a:p>
          <a:p>
            <a:r>
              <a:rPr lang="en-US" sz="3200" dirty="0">
                <a:solidFill>
                  <a:srgbClr val="F5F5F5"/>
                </a:solidFill>
                <a:effectLst>
                  <a:outerShdw blurRad="38100" dist="38100" dir="2700000" algn="ctr" rotWithShape="0">
                    <a:schemeClr val="tx1"/>
                  </a:outerShdw>
                </a:effectLst>
              </a:rPr>
              <a:t>The heavenly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temple</a:t>
            </a:r>
            <a:r>
              <a:rPr lang="en-US" sz="3200" dirty="0">
                <a:solidFill>
                  <a:srgbClr val="F5F5F5"/>
                </a:solidFill>
                <a:effectLst>
                  <a:outerShdw blurRad="38100" dist="38100" dir="2700000" algn="ctr" rotWithShape="0">
                    <a:schemeClr val="tx1"/>
                  </a:outerShdw>
                </a:effectLst>
              </a:rPr>
              <a:t>” represents God’s immediate presence, not a physical building (Rev. 21:22). </a:t>
            </a:r>
          </a:p>
          <a:p>
            <a:r>
              <a:rPr lang="en-US" sz="3200" dirty="0">
                <a:solidFill>
                  <a:srgbClr val="F5F5F5"/>
                </a:solidFill>
                <a:effectLst>
                  <a:outerShdw blurRad="38100" dist="38100" dir="2700000" algn="ctr" rotWithShape="0">
                    <a:schemeClr val="tx1"/>
                  </a:outerShdw>
                </a:effectLst>
              </a:rPr>
              <a:t>God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will shelter them</a:t>
            </a:r>
            <a:r>
              <a:rPr lang="en-US" sz="3200" dirty="0">
                <a:solidFill>
                  <a:srgbClr val="F5F5F5"/>
                </a:solidFill>
                <a:effectLst>
                  <a:outerShdw blurRad="38100" dist="38100" dir="2700000" algn="ctr" rotWithShape="0">
                    <a:schemeClr val="tx1"/>
                  </a:outerShdw>
                </a:effectLst>
              </a:rPr>
              <a:t>” signifies intimate fellowship and complete protection, fulfilling the promise of Ezekiel 37:27: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My dwelling place shall be with them</a:t>
            </a:r>
            <a:r>
              <a:rPr lang="en-US" sz="3200" dirty="0">
                <a:solidFill>
                  <a:srgbClr val="F5F5F5"/>
                </a:solidFill>
                <a:effectLst>
                  <a:outerShdw blurRad="38100" dist="38100" dir="2700000" algn="ctr" rotWithShape="0">
                    <a:schemeClr val="tx1"/>
                  </a:outerShdw>
                </a:effectLst>
              </a:rPr>
              <a:t>” – God’s redeemed people, gathered from every nation under the Davidic Messiah to enjoy His presence, protection, and fellowship.</a:t>
            </a:r>
          </a:p>
          <a:p>
            <a:r>
              <a:rPr lang="en-US" sz="3200" dirty="0">
                <a:solidFill>
                  <a:srgbClr val="F5F5F5"/>
                </a:solidFill>
                <a:effectLst>
                  <a:outerShdw blurRad="38100" dist="38100" dir="2700000" algn="ctr" rotWithShape="0">
                    <a:schemeClr val="tx1"/>
                  </a:outerShdw>
                </a:effectLst>
              </a:rPr>
              <a:t>It also continues the Feast of Tabernacles imagery as it could literally be translated: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[God] will spread His tabernacle over them</a:t>
            </a:r>
            <a:r>
              <a:rPr lang="en-US" sz="3200" dirty="0">
                <a:solidFill>
                  <a:srgbClr val="F5F5F5"/>
                </a:solidFill>
                <a:effectLst>
                  <a:outerShdw blurRad="38100" dist="38100" dir="2700000" algn="ctr" rotWithShape="0">
                    <a:schemeClr val="tx1"/>
                  </a:outerShdw>
                </a:effectLst>
              </a:rPr>
              <a:t>.”</a:t>
            </a:r>
          </a:p>
        </p:txBody>
      </p:sp>
      <p:sp>
        <p:nvSpPr>
          <p:cNvPr id="4" name="TextBox 3">
            <a:extLst>
              <a:ext uri="{FF2B5EF4-FFF2-40B4-BE49-F238E27FC236}">
                <a16:creationId xmlns:a16="http://schemas.microsoft.com/office/drawing/2014/main" id="{59039BB5-B9E3-C9D0-C47F-6E26CF634345}"/>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353088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43FF4127-FF66-C7A2-E703-D0CD3612F82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A192FF5-675B-0BFA-4F27-C0BD34033A7A}"/>
              </a:ext>
            </a:extLst>
          </p:cNvPr>
          <p:cNvSpPr>
            <a:spLocks noGrp="1"/>
          </p:cNvSpPr>
          <p:nvPr>
            <p:ph type="title"/>
          </p:nvPr>
        </p:nvSpPr>
        <p:spPr>
          <a:xfrm>
            <a:off x="0" y="-1"/>
            <a:ext cx="12192000" cy="914401"/>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7:16</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They shall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hunger</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no more, neither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thirst</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anymore; the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sun</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shall not strike them, nor any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scorching heat</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7FC90FB1-AE18-852F-60DB-AF06E5A16749}"/>
              </a:ext>
            </a:extLst>
          </p:cNvPr>
          <p:cNvSpPr>
            <a:spLocks noGrp="1"/>
          </p:cNvSpPr>
          <p:nvPr>
            <p:ph idx="1"/>
          </p:nvPr>
        </p:nvSpPr>
        <p:spPr>
          <a:xfrm>
            <a:off x="188752" y="1149292"/>
            <a:ext cx="11648114" cy="5322813"/>
          </a:xfrm>
        </p:spPr>
        <p:txBody>
          <a:bodyPr>
            <a:normAutofit/>
          </a:bodyPr>
          <a:lstStyle/>
          <a:p>
            <a:r>
              <a:rPr lang="en-US" sz="3200" dirty="0">
                <a:solidFill>
                  <a:srgbClr val="F5F5F5"/>
                </a:solidFill>
                <a:effectLst>
                  <a:outerShdw blurRad="38100" dist="38100" dir="2700000" algn="ctr" rotWithShape="0">
                    <a:schemeClr val="tx1"/>
                  </a:outerShdw>
                </a:effectLst>
              </a:rPr>
              <a:t>They will never again experience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hunger</a:t>
            </a:r>
            <a:r>
              <a:rPr lang="en-US" sz="3200" dirty="0">
                <a:solidFill>
                  <a:srgbClr val="F5F5F5"/>
                </a:solidFill>
                <a:effectLst>
                  <a:outerShdw blurRad="38100" dist="38100" dir="2700000" algn="ctr" rotWithShape="0">
                    <a:schemeClr val="tx1"/>
                  </a:outerShdw>
                </a:effectLst>
              </a:rPr>
              <a:t>”,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thirst</a:t>
            </a:r>
            <a:r>
              <a:rPr lang="en-US" sz="3200" dirty="0">
                <a:solidFill>
                  <a:srgbClr val="F5F5F5"/>
                </a:solidFill>
                <a:effectLst>
                  <a:outerShdw blurRad="38100" dist="38100" dir="2700000" algn="ctr" rotWithShape="0">
                    <a:schemeClr val="tx1"/>
                  </a:outerShdw>
                </a:effectLst>
              </a:rPr>
              <a:t>”,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sun</a:t>
            </a:r>
            <a:r>
              <a:rPr lang="en-US" sz="3200" dirty="0">
                <a:solidFill>
                  <a:srgbClr val="F5F5F5"/>
                </a:solidFill>
                <a:effectLst>
                  <a:outerShdw blurRad="38100" dist="38100" dir="2700000" algn="ctr" rotWithShape="0">
                    <a:schemeClr val="tx1"/>
                  </a:outerShdw>
                </a:effectLst>
              </a:rPr>
              <a:t>”, or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scorching heat</a:t>
            </a:r>
            <a:r>
              <a:rPr lang="en-US" sz="3200" dirty="0">
                <a:solidFill>
                  <a:srgbClr val="F5F5F5"/>
                </a:solidFill>
                <a:effectLst>
                  <a:outerShdw blurRad="38100" dist="38100" dir="2700000" algn="ctr" rotWithShape="0">
                    <a:schemeClr val="tx1"/>
                  </a:outerShdw>
                </a:effectLst>
              </a:rPr>
              <a:t>”. </a:t>
            </a:r>
          </a:p>
          <a:p>
            <a:r>
              <a:rPr lang="en-US" sz="3200" dirty="0">
                <a:solidFill>
                  <a:srgbClr val="F5F5F5"/>
                </a:solidFill>
                <a:effectLst>
                  <a:outerShdw blurRad="38100" dist="38100" dir="2700000" algn="ctr" rotWithShape="0">
                    <a:schemeClr val="tx1"/>
                  </a:outerShdw>
                </a:effectLst>
              </a:rPr>
              <a:t>This draws directly from Isaiah 49:10, originally a promise of Israel’s restoration after exile. </a:t>
            </a:r>
          </a:p>
          <a:p>
            <a:r>
              <a:rPr lang="en-US" sz="3200" dirty="0">
                <a:solidFill>
                  <a:srgbClr val="F5F5F5"/>
                </a:solidFill>
                <a:effectLst>
                  <a:outerShdw blurRad="38100" dist="38100" dir="2700000" algn="ctr" rotWithShape="0">
                    <a:schemeClr val="tx1"/>
                  </a:outerShdw>
                </a:effectLst>
              </a:rPr>
              <a:t>John applies it to the final heavenly security of God’s people.</a:t>
            </a:r>
          </a:p>
          <a:p>
            <a:r>
              <a:rPr lang="en-US" sz="3200" dirty="0">
                <a:solidFill>
                  <a:srgbClr val="F5F5F5"/>
                </a:solidFill>
                <a:effectLst>
                  <a:outerShdw blurRad="38100" dist="38100" dir="2700000" algn="ctr" rotWithShape="0">
                    <a:schemeClr val="tx1"/>
                  </a:outerShdw>
                </a:effectLst>
              </a:rPr>
              <a:t>The language is figurative: every need will be supplied, and every form of suffering will end. </a:t>
            </a:r>
          </a:p>
          <a:p>
            <a:r>
              <a:rPr lang="en-US" sz="3200" dirty="0">
                <a:solidFill>
                  <a:srgbClr val="F5F5F5"/>
                </a:solidFill>
                <a:effectLst>
                  <a:outerShdw blurRad="38100" dist="38100" dir="2700000" algn="ctr" rotWithShape="0">
                    <a:schemeClr val="tx1"/>
                  </a:outerShdw>
                </a:effectLst>
              </a:rPr>
              <a:t>Those who endured deprivation and persecution during the great tribulation now enjoy perfect protection.</a:t>
            </a:r>
          </a:p>
        </p:txBody>
      </p:sp>
      <p:sp>
        <p:nvSpPr>
          <p:cNvPr id="4" name="TextBox 3">
            <a:extLst>
              <a:ext uri="{FF2B5EF4-FFF2-40B4-BE49-F238E27FC236}">
                <a16:creationId xmlns:a16="http://schemas.microsoft.com/office/drawing/2014/main" id="{6986E457-25E0-4D5C-B2FA-06CEE339B2DF}"/>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6960470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6225AC47-C09E-0A20-618F-A900744767C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84DA2D5-A068-99CF-8A00-1EB5402F14F9}"/>
              </a:ext>
            </a:extLst>
          </p:cNvPr>
          <p:cNvSpPr>
            <a:spLocks noGrp="1"/>
          </p:cNvSpPr>
          <p:nvPr>
            <p:ph type="title"/>
          </p:nvPr>
        </p:nvSpPr>
        <p:spPr>
          <a:xfrm>
            <a:off x="0" y="-1"/>
            <a:ext cx="12192000" cy="914401"/>
          </a:xfrm>
          <a:solidFill>
            <a:schemeClr val="tx1"/>
          </a:solidFill>
          <a:ln w="25400">
            <a:solidFill>
              <a:srgbClr val="FFFF99"/>
            </a:solidFill>
          </a:ln>
        </p:spPr>
        <p:txBody>
          <a:bodyPr>
            <a:noAutofit/>
          </a:bodyPr>
          <a:lstStyle/>
          <a:p>
            <a:r>
              <a:rPr lang="en-US" sz="24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7:17</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For the Lamb in the midst of the throne will be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their shepherd</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he will guide them to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springs of living water</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a:t>
            </a:r>
            <a:r>
              <a:rPr lang="en-US" sz="24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God will wipe away every tear from their eyes</a:t>
            </a:r>
            <a:r>
              <a:rPr lang="en-US" sz="24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t>
            </a:r>
            <a:r>
              <a:rPr lang="en-US" sz="2400" dirty="0">
                <a:solidFill>
                  <a:schemeClr val="bg1"/>
                </a:solidFill>
                <a:effectLst>
                  <a:outerShdw blurRad="50800" dist="50800" dir="54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FA0E0558-AE37-E68D-7712-558D3DABD6F4}"/>
              </a:ext>
            </a:extLst>
          </p:cNvPr>
          <p:cNvSpPr>
            <a:spLocks noGrp="1"/>
          </p:cNvSpPr>
          <p:nvPr>
            <p:ph idx="1"/>
          </p:nvPr>
        </p:nvSpPr>
        <p:spPr>
          <a:xfrm>
            <a:off x="171335" y="1031965"/>
            <a:ext cx="11648114" cy="5557705"/>
          </a:xfrm>
        </p:spPr>
        <p:txBody>
          <a:bodyPr>
            <a:normAutofit fontScale="85000" lnSpcReduction="10000"/>
          </a:bodyPr>
          <a:lstStyle/>
          <a:p>
            <a:r>
              <a:rPr lang="en-US" sz="3200" dirty="0">
                <a:solidFill>
                  <a:srgbClr val="F5F5F5"/>
                </a:solidFill>
                <a:effectLst>
                  <a:outerShdw blurRad="38100" dist="38100" dir="2700000" algn="ctr" rotWithShape="0">
                    <a:schemeClr val="tx1"/>
                  </a:outerShdw>
                </a:effectLst>
              </a:rPr>
              <a:t>The Lamb at the center of God’s throne becomes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their shepherd</a:t>
            </a:r>
            <a:r>
              <a:rPr lang="en-US" sz="3200" dirty="0">
                <a:solidFill>
                  <a:srgbClr val="F5F5F5"/>
                </a:solidFill>
                <a:effectLst>
                  <a:outerShdw blurRad="38100" dist="38100" dir="2700000" algn="ctr" rotWithShape="0">
                    <a:schemeClr val="tx1"/>
                  </a:outerShdw>
                </a:effectLst>
              </a:rPr>
              <a:t>”. </a:t>
            </a:r>
          </a:p>
          <a:p>
            <a:r>
              <a:rPr lang="en-US" sz="3200" dirty="0">
                <a:solidFill>
                  <a:srgbClr val="F5F5F5"/>
                </a:solidFill>
                <a:effectLst>
                  <a:outerShdw blurRad="38100" dist="38100" dir="2700000" algn="ctr" rotWithShape="0">
                    <a:schemeClr val="tx1"/>
                  </a:outerShdw>
                </a:effectLst>
              </a:rPr>
              <a:t>This continues John’s high view of Christ: the sacrificed Lamb shares God’s throne and performs God’s shepherding work. </a:t>
            </a:r>
          </a:p>
          <a:p>
            <a:r>
              <a:rPr lang="en-US" sz="3200" dirty="0">
                <a:solidFill>
                  <a:srgbClr val="F5F5F5"/>
                </a:solidFill>
                <a:effectLst>
                  <a:outerShdw blurRad="38100" dist="38100" dir="2700000" algn="ctr" rotWithShape="0">
                    <a:schemeClr val="tx1"/>
                  </a:outerShdw>
                </a:effectLst>
              </a:rPr>
              <a:t>Jesus is the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Good</a:t>
            </a:r>
            <a:r>
              <a:rPr lang="en-US" sz="3200" dirty="0">
                <a:solidFill>
                  <a:srgbClr val="F5F5F5"/>
                </a:solidFill>
                <a:effectLst>
                  <a:outerShdw blurRad="38100" dist="38100" dir="2700000" algn="ctr" rotWithShape="0">
                    <a:schemeClr val="tx1"/>
                  </a:outerShdw>
                </a:effectLst>
              </a:rPr>
              <a:t>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Shepherd</a:t>
            </a:r>
            <a:r>
              <a:rPr lang="en-US" sz="3200" dirty="0">
                <a:solidFill>
                  <a:srgbClr val="F5F5F5"/>
                </a:solidFill>
                <a:effectLst>
                  <a:outerShdw blurRad="38100" dist="38100" dir="2700000" algn="ctr" rotWithShape="0">
                    <a:schemeClr val="tx1"/>
                  </a:outerShdw>
                </a:effectLst>
              </a:rPr>
              <a:t>” (John 10:11), the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great Shepherd</a:t>
            </a:r>
            <a:r>
              <a:rPr lang="en-US" sz="3200" dirty="0">
                <a:solidFill>
                  <a:srgbClr val="F5F5F5"/>
                </a:solidFill>
                <a:effectLst>
                  <a:outerShdw blurRad="38100" dist="38100" dir="2700000" algn="ctr" rotWithShape="0">
                    <a:schemeClr val="tx1"/>
                  </a:outerShdw>
                </a:effectLst>
              </a:rPr>
              <a:t>” (Heb. 13:20), and the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Chief Shepherd</a:t>
            </a:r>
            <a:r>
              <a:rPr lang="en-US" sz="3200" dirty="0">
                <a:solidFill>
                  <a:srgbClr val="F5F5F5"/>
                </a:solidFill>
                <a:effectLst>
                  <a:outerShdw blurRad="38100" dist="38100" dir="2700000" algn="ctr" rotWithShape="0">
                    <a:schemeClr val="tx1"/>
                  </a:outerShdw>
                </a:effectLst>
              </a:rPr>
              <a:t>” (1 Pet. 5:4).</a:t>
            </a:r>
          </a:p>
          <a:p>
            <a:r>
              <a:rPr lang="en-US" sz="3200" dirty="0">
                <a:solidFill>
                  <a:srgbClr val="F5F5F5"/>
                </a:solidFill>
                <a:effectLst>
                  <a:outerShdw blurRad="38100" dist="38100" dir="2700000" algn="ctr" rotWithShape="0">
                    <a:schemeClr val="tx1"/>
                  </a:outerShdw>
                </a:effectLst>
              </a:rPr>
              <a:t>He leads His people to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springs of living water</a:t>
            </a:r>
            <a:r>
              <a:rPr lang="en-US" sz="3200" dirty="0">
                <a:solidFill>
                  <a:srgbClr val="F5F5F5"/>
                </a:solidFill>
                <a:effectLst>
                  <a:outerShdw blurRad="38100" dist="38100" dir="2700000" algn="ctr" rotWithShape="0">
                    <a:schemeClr val="tx1"/>
                  </a:outerShdw>
                </a:effectLst>
              </a:rPr>
              <a:t>,” combining Isaiah 49:10 with Jesus’ promises of living water (John 4:14; 7:38–39). </a:t>
            </a:r>
          </a:p>
          <a:p>
            <a:r>
              <a:rPr lang="en-US" sz="3200" dirty="0">
                <a:solidFill>
                  <a:srgbClr val="F5F5F5"/>
                </a:solidFill>
                <a:effectLst>
                  <a:outerShdw blurRad="38100" dist="38100" dir="2700000" algn="ctr" rotWithShape="0">
                    <a:schemeClr val="tx1"/>
                  </a:outerShdw>
                </a:effectLst>
              </a:rPr>
              <a:t>Hunger, thirst, danger, and death have ended.</a:t>
            </a:r>
          </a:p>
          <a:p>
            <a:r>
              <a:rPr lang="en-US" sz="3200" dirty="0">
                <a:solidFill>
                  <a:srgbClr val="F5F5F5"/>
                </a:solidFill>
                <a:effectLst>
                  <a:outerShdw blurRad="38100" dist="38100" dir="2700000" algn="ctr" rotWithShape="0">
                    <a:schemeClr val="tx1"/>
                  </a:outerShdw>
                </a:effectLst>
              </a:rPr>
              <a:t>Finally, God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will wipe away every tear from their eyes</a:t>
            </a:r>
            <a:r>
              <a:rPr lang="en-US" sz="3200" dirty="0">
                <a:solidFill>
                  <a:srgbClr val="F5F5F5"/>
                </a:solidFill>
                <a:effectLst>
                  <a:outerShdw blurRad="38100" dist="38100" dir="2700000" algn="ctr" rotWithShape="0">
                    <a:schemeClr val="tx1"/>
                  </a:outerShdw>
                </a:effectLst>
              </a:rPr>
              <a:t>”, fulfilling Isaiah 25:8. </a:t>
            </a:r>
          </a:p>
          <a:p>
            <a:r>
              <a:rPr lang="en-US" sz="3200" dirty="0">
                <a:solidFill>
                  <a:srgbClr val="F5F5F5"/>
                </a:solidFill>
                <a:effectLst>
                  <a:outerShdw blurRad="38100" dist="38100" dir="2700000" algn="ctr" rotWithShape="0">
                    <a:schemeClr val="tx1"/>
                  </a:outerShdw>
                </a:effectLst>
              </a:rPr>
              <a:t>These are tears of relief after tribulation. </a:t>
            </a:r>
          </a:p>
          <a:p>
            <a:r>
              <a:rPr lang="en-US" sz="3200" dirty="0">
                <a:solidFill>
                  <a:srgbClr val="F5F5F5"/>
                </a:solidFill>
                <a:effectLst>
                  <a:outerShdw blurRad="38100" dist="38100" dir="2700000" algn="ctr" rotWithShape="0">
                    <a:schemeClr val="tx1"/>
                  </a:outerShdw>
                </a:effectLst>
              </a:rPr>
              <a:t>The first-century crisis could not destroy Christ’s church.</a:t>
            </a:r>
          </a:p>
          <a:p>
            <a:r>
              <a:rPr lang="en-US" sz="3200" dirty="0">
                <a:solidFill>
                  <a:srgbClr val="F5F5F5"/>
                </a:solidFill>
                <a:effectLst>
                  <a:outerShdw blurRad="38100" dist="38100" dir="2700000" algn="ctr" rotWithShape="0">
                    <a:schemeClr val="tx1"/>
                  </a:outerShdw>
                </a:effectLst>
              </a:rPr>
              <a:t>It led ultimately to worldwide gospel victory and everlasting joy in God’s presence.</a:t>
            </a:r>
          </a:p>
        </p:txBody>
      </p:sp>
      <p:sp>
        <p:nvSpPr>
          <p:cNvPr id="4" name="TextBox 3">
            <a:extLst>
              <a:ext uri="{FF2B5EF4-FFF2-40B4-BE49-F238E27FC236}">
                <a16:creationId xmlns:a16="http://schemas.microsoft.com/office/drawing/2014/main" id="{F0744ADC-45F0-3E90-6519-BC59EBE06A29}"/>
              </a:ext>
            </a:extLst>
          </p:cNvPr>
          <p:cNvSpPr txBox="1"/>
          <p:nvPr/>
        </p:nvSpPr>
        <p:spPr>
          <a:xfrm>
            <a:off x="0" y="6519446"/>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9654914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5">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 calcmode="lin" valueType="num">
                                      <p:cBhvr>
                                        <p:cTn id="56"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5">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 calcmode="lin" valueType="num">
                                      <p:cBhvr>
                                        <p:cTn id="63" dur="500" fill="hold"/>
                                        <p:tgtEl>
                                          <p:spTgt spid="5">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a:extLst>
            <a:ext uri="{FF2B5EF4-FFF2-40B4-BE49-F238E27FC236}">
              <a16:creationId xmlns:a16="http://schemas.microsoft.com/office/drawing/2014/main" id="{F34B52E7-4E48-32F5-45F8-742649DC6D0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441A19-4387-28C2-64ED-779C92BF3923}"/>
              </a:ext>
            </a:extLst>
          </p:cNvPr>
          <p:cNvSpPr>
            <a:spLocks noGrp="1"/>
          </p:cNvSpPr>
          <p:nvPr>
            <p:ph type="title"/>
          </p:nvPr>
        </p:nvSpPr>
        <p:spPr>
          <a:xfrm>
            <a:off x="0" y="0"/>
            <a:ext cx="12192000" cy="588394"/>
          </a:xfrm>
        </p:spPr>
        <p:txBody>
          <a:bodyPr>
            <a:noAutofit/>
          </a:bodyPr>
          <a:lstStyle/>
          <a:p>
            <a:pPr algn="ctr"/>
            <a:r>
              <a:rPr lang="en-US" b="1" dirty="0">
                <a:effectLst/>
                <a:latin typeface="+mn-lt"/>
              </a:rPr>
              <a:t>Class Discussion Time</a:t>
            </a:r>
            <a:endParaRPr lang="en-US" dirty="0">
              <a:effectLst/>
              <a:latin typeface="+mn-lt"/>
            </a:endParaRPr>
          </a:p>
        </p:txBody>
      </p:sp>
      <p:sp>
        <p:nvSpPr>
          <p:cNvPr id="2" name="Content Placeholder 1">
            <a:extLst>
              <a:ext uri="{FF2B5EF4-FFF2-40B4-BE49-F238E27FC236}">
                <a16:creationId xmlns:a16="http://schemas.microsoft.com/office/drawing/2014/main" id="{01575C51-2249-3C7D-A40E-97592A26192D}"/>
              </a:ext>
            </a:extLst>
          </p:cNvPr>
          <p:cNvSpPr>
            <a:spLocks noGrp="1"/>
          </p:cNvSpPr>
          <p:nvPr>
            <p:ph idx="1"/>
          </p:nvPr>
        </p:nvSpPr>
        <p:spPr>
          <a:xfrm>
            <a:off x="557441" y="738365"/>
            <a:ext cx="11007029" cy="6018967"/>
          </a:xfrm>
        </p:spPr>
        <p:txBody>
          <a:bodyPr>
            <a:normAutofit fontScale="85000" lnSpcReduction="20000"/>
          </a:bodyPr>
          <a:lstStyle/>
          <a:p>
            <a:r>
              <a:rPr lang="en-US" sz="3600" dirty="0"/>
              <a:t>As we have noted previously, how you understand a given passage in Revelation, depends in large part on your overall approach to the book.</a:t>
            </a:r>
          </a:p>
          <a:p>
            <a:r>
              <a:rPr lang="en-US" sz="3600" dirty="0"/>
              <a:t>The four main ways of in which these 144,000 are identified:</a:t>
            </a:r>
          </a:p>
          <a:p>
            <a:pPr lvl="1"/>
            <a:r>
              <a:rPr lang="en-US" sz="3200" b="1" dirty="0"/>
              <a:t>Futurist</a:t>
            </a:r>
            <a:r>
              <a:rPr lang="en-US" sz="3200" dirty="0"/>
              <a:t>: They are 144,000 ethnic Jews whom God will seal and protect during a future Great Tribulation, possibly to preach the gospel.</a:t>
            </a:r>
          </a:p>
          <a:p>
            <a:pPr lvl="1"/>
            <a:r>
              <a:rPr lang="en-US" sz="3200" b="1" dirty="0"/>
              <a:t>Historicist</a:t>
            </a:r>
            <a:r>
              <a:rPr lang="en-US" sz="3200" dirty="0"/>
              <a:t>: The 144,000 symbolize true Christians preserved during major historical troubles, especially barbarian invasions after Constantine.</a:t>
            </a:r>
          </a:p>
          <a:p>
            <a:pPr lvl="1"/>
            <a:r>
              <a:rPr lang="en-US" sz="3200" b="1" dirty="0"/>
              <a:t>Idealist</a:t>
            </a:r>
            <a:r>
              <a:rPr lang="en-US" sz="3200" dirty="0"/>
              <a:t>: They symbolize the whole church—God’s true spiritual Israel—in every age. The sealing means that God knows and spiritually protects His people during judgment, although they may still suffer persecution.</a:t>
            </a:r>
          </a:p>
          <a:p>
            <a:pPr lvl="1"/>
            <a:r>
              <a:rPr lang="en-US" sz="3200" b="1" dirty="0"/>
              <a:t>Preterist</a:t>
            </a:r>
            <a:r>
              <a:rPr lang="en-US" sz="3200" dirty="0"/>
              <a:t>: They are the complete number of first-century Jewish Christians who escaped Jerusalem before its destruction in A.D. 70.</a:t>
            </a:r>
          </a:p>
          <a:p>
            <a:r>
              <a:rPr lang="en-US" sz="3600" dirty="0"/>
              <a:t>What I presented today was the Preterist view, which I have strong leanings towards because I think it makes the most sense.</a:t>
            </a:r>
          </a:p>
          <a:p>
            <a:r>
              <a:rPr lang="en-US" sz="3600" dirty="0"/>
              <a:t>Which of these views do you lean towards and why?</a:t>
            </a:r>
          </a:p>
          <a:p>
            <a:endParaRPr lang="en-US" sz="3200" dirty="0"/>
          </a:p>
        </p:txBody>
      </p:sp>
    </p:spTree>
    <p:extLst>
      <p:ext uri="{BB962C8B-B14F-4D97-AF65-F5344CB8AC3E}">
        <p14:creationId xmlns:p14="http://schemas.microsoft.com/office/powerpoint/2010/main" val="31004981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a:extLst>
            <a:ext uri="{FF2B5EF4-FFF2-40B4-BE49-F238E27FC236}">
              <a16:creationId xmlns:a16="http://schemas.microsoft.com/office/drawing/2014/main" id="{3BD803FB-8540-B467-3AD7-63DF39F5F76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7709D31-3607-F9FE-1B91-DD256E5F0123}"/>
              </a:ext>
            </a:extLst>
          </p:cNvPr>
          <p:cNvSpPr>
            <a:spLocks noGrp="1"/>
          </p:cNvSpPr>
          <p:nvPr>
            <p:ph type="title"/>
          </p:nvPr>
        </p:nvSpPr>
        <p:spPr>
          <a:xfrm>
            <a:off x="0" y="0"/>
            <a:ext cx="12192000" cy="588394"/>
          </a:xfrm>
        </p:spPr>
        <p:txBody>
          <a:bodyPr>
            <a:noAutofit/>
          </a:bodyPr>
          <a:lstStyle/>
          <a:p>
            <a:pPr algn="ctr"/>
            <a:r>
              <a:rPr lang="en-US" b="1" dirty="0">
                <a:effectLst/>
                <a:latin typeface="+mn-lt"/>
              </a:rPr>
              <a:t>Class Discussion Time</a:t>
            </a:r>
            <a:endParaRPr lang="en-US" dirty="0">
              <a:effectLst/>
              <a:latin typeface="+mn-lt"/>
            </a:endParaRPr>
          </a:p>
        </p:txBody>
      </p:sp>
      <p:sp>
        <p:nvSpPr>
          <p:cNvPr id="2" name="Content Placeholder 1">
            <a:extLst>
              <a:ext uri="{FF2B5EF4-FFF2-40B4-BE49-F238E27FC236}">
                <a16:creationId xmlns:a16="http://schemas.microsoft.com/office/drawing/2014/main" id="{41F1FCD8-21C8-4EF5-FFCA-8DB53B7E8849}"/>
              </a:ext>
            </a:extLst>
          </p:cNvPr>
          <p:cNvSpPr>
            <a:spLocks noGrp="1"/>
          </p:cNvSpPr>
          <p:nvPr>
            <p:ph idx="1"/>
          </p:nvPr>
        </p:nvSpPr>
        <p:spPr>
          <a:xfrm>
            <a:off x="182881" y="738365"/>
            <a:ext cx="11961222" cy="6089155"/>
          </a:xfrm>
        </p:spPr>
        <p:txBody>
          <a:bodyPr>
            <a:normAutofit fontScale="85000" lnSpcReduction="20000"/>
          </a:bodyPr>
          <a:lstStyle/>
          <a:p>
            <a:r>
              <a:rPr lang="en-US" sz="3800" dirty="0"/>
              <a:t>The four main ways of in which the “great multitude” is identified:</a:t>
            </a:r>
          </a:p>
          <a:p>
            <a:pPr lvl="1"/>
            <a:r>
              <a:rPr lang="en-US" sz="3300" b="1" dirty="0"/>
              <a:t>Futurist:</a:t>
            </a:r>
            <a:r>
              <a:rPr lang="en-US" sz="3300" dirty="0"/>
              <a:t> The multitude generally represents people saved during a future Great Tribulation—especially Gentiles converted through the 144,000—though futurists disagree about their identity and location. </a:t>
            </a:r>
          </a:p>
          <a:p>
            <a:pPr lvl="1"/>
            <a:r>
              <a:rPr lang="en-US" sz="3300" b="1" dirty="0"/>
              <a:t>Idealist:</a:t>
            </a:r>
            <a:r>
              <a:rPr lang="en-US" sz="3300" dirty="0"/>
              <a:t> The multitude represents all believers throughout history, having passed through earthly suffering and now glorified, purified, and victorious in heaven</a:t>
            </a:r>
          </a:p>
          <a:p>
            <a:pPr lvl="1"/>
            <a:r>
              <a:rPr lang="en-US" sz="3300" b="1" dirty="0"/>
              <a:t>Historicist:</a:t>
            </a:r>
            <a:r>
              <a:rPr lang="en-US" sz="3300" dirty="0"/>
              <a:t> The multitude represents the church—especially countless Gentile believers—shown victorious in heaven after enduring the church’s historical struggles. </a:t>
            </a:r>
          </a:p>
          <a:p>
            <a:pPr lvl="1"/>
            <a:r>
              <a:rPr lang="en-US" sz="3300" b="1" dirty="0"/>
              <a:t>Preterist:</a:t>
            </a:r>
            <a:r>
              <a:rPr lang="en-US" sz="3300" dirty="0"/>
              <a:t> The multitude represents the vast Gentile church that emerged because of God’s providential preservation of the faithful believing Jews (represented by the 144,000), despite Jerusalem’s fall in A.D. 70.</a:t>
            </a:r>
          </a:p>
          <a:p>
            <a:r>
              <a:rPr lang="en-US" sz="3800" dirty="0"/>
              <a:t>What I presented today was the Preterist view, which I have strong leanings towards because I think it makes the most sense.</a:t>
            </a:r>
          </a:p>
          <a:p>
            <a:r>
              <a:rPr lang="en-US" sz="3800" dirty="0"/>
              <a:t>Which of these views do you lean towards and why?</a:t>
            </a:r>
          </a:p>
          <a:p>
            <a:endParaRPr lang="en-US" sz="3200" dirty="0"/>
          </a:p>
        </p:txBody>
      </p:sp>
    </p:spTree>
    <p:extLst>
      <p:ext uri="{BB962C8B-B14F-4D97-AF65-F5344CB8AC3E}">
        <p14:creationId xmlns:p14="http://schemas.microsoft.com/office/powerpoint/2010/main" val="135902262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a:extLst>
            <a:ext uri="{FF2B5EF4-FFF2-40B4-BE49-F238E27FC236}">
              <a16:creationId xmlns:a16="http://schemas.microsoft.com/office/drawing/2014/main" id="{6F83B33C-FFCB-6BA0-E933-667CD38F335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9ED07C-2270-525E-FDDD-21625C2A3512}"/>
              </a:ext>
            </a:extLst>
          </p:cNvPr>
          <p:cNvSpPr>
            <a:spLocks noGrp="1"/>
          </p:cNvSpPr>
          <p:nvPr>
            <p:ph type="title"/>
          </p:nvPr>
        </p:nvSpPr>
        <p:spPr>
          <a:xfrm>
            <a:off x="0" y="0"/>
            <a:ext cx="12192000" cy="588394"/>
          </a:xfrm>
        </p:spPr>
        <p:txBody>
          <a:bodyPr>
            <a:noAutofit/>
          </a:bodyPr>
          <a:lstStyle/>
          <a:p>
            <a:pPr algn="ctr"/>
            <a:r>
              <a:rPr lang="en-US" b="1" dirty="0">
                <a:effectLst/>
                <a:latin typeface="+mn-lt"/>
              </a:rPr>
              <a:t>Class Discussion Time</a:t>
            </a:r>
            <a:endParaRPr lang="en-US" dirty="0">
              <a:effectLst/>
              <a:latin typeface="+mn-lt"/>
            </a:endParaRPr>
          </a:p>
        </p:txBody>
      </p:sp>
      <p:sp>
        <p:nvSpPr>
          <p:cNvPr id="2" name="Content Placeholder 1">
            <a:extLst>
              <a:ext uri="{FF2B5EF4-FFF2-40B4-BE49-F238E27FC236}">
                <a16:creationId xmlns:a16="http://schemas.microsoft.com/office/drawing/2014/main" id="{1112BB60-A858-B19A-EA27-58EE271E9D60}"/>
              </a:ext>
            </a:extLst>
          </p:cNvPr>
          <p:cNvSpPr>
            <a:spLocks noGrp="1"/>
          </p:cNvSpPr>
          <p:nvPr>
            <p:ph idx="1"/>
          </p:nvPr>
        </p:nvSpPr>
        <p:spPr>
          <a:xfrm>
            <a:off x="557441" y="738365"/>
            <a:ext cx="11007029" cy="6018967"/>
          </a:xfrm>
        </p:spPr>
        <p:txBody>
          <a:bodyPr>
            <a:normAutofit fontScale="77500" lnSpcReduction="20000"/>
          </a:bodyPr>
          <a:lstStyle/>
          <a:p>
            <a:r>
              <a:rPr lang="en-US" sz="3600" dirty="0"/>
              <a:t>When we examined a parallel passage (Ezekiel 9:4-6) when talking about the 144,000 who were “sealed”, we saw that the righteous who were protected by a seal in Ezekiel’s day were identified by the fact that they grieved (“</a:t>
            </a:r>
            <a:r>
              <a:rPr lang="en-US" sz="3600" i="1" dirty="0">
                <a:solidFill>
                  <a:schemeClr val="accent1">
                    <a:lumMod val="75000"/>
                  </a:schemeClr>
                </a:solidFill>
                <a:latin typeface="Cambria" panose="02040503050406030204" pitchFamily="18" charset="0"/>
                <a:ea typeface="Cambria" panose="02040503050406030204" pitchFamily="18" charset="0"/>
              </a:rPr>
              <a:t>sigh and moan</a:t>
            </a:r>
            <a:r>
              <a:rPr lang="en-US" sz="3600" dirty="0"/>
              <a:t>”) over the sin that was taking place in the society around them.</a:t>
            </a:r>
          </a:p>
          <a:p>
            <a:r>
              <a:rPr lang="en-US" sz="3600" dirty="0"/>
              <a:t>This reminded me of another passage where Peter describes Lot (who I never thought of as being all that righteous) as “</a:t>
            </a:r>
            <a:r>
              <a:rPr lang="en-US" sz="3600" b="1" i="1" dirty="0">
                <a:solidFill>
                  <a:schemeClr val="accent1">
                    <a:lumMod val="75000"/>
                  </a:schemeClr>
                </a:solidFill>
                <a:latin typeface="Cambria" panose="02040503050406030204" pitchFamily="18" charset="0"/>
                <a:ea typeface="Cambria" panose="02040503050406030204" pitchFamily="18" charset="0"/>
              </a:rPr>
              <a:t>righteous</a:t>
            </a:r>
            <a:r>
              <a:rPr lang="en-US" sz="3600" i="1" dirty="0">
                <a:solidFill>
                  <a:schemeClr val="accent1">
                    <a:lumMod val="75000"/>
                  </a:schemeClr>
                </a:solidFill>
                <a:latin typeface="Cambria" panose="02040503050406030204" pitchFamily="18" charset="0"/>
                <a:ea typeface="Cambria" panose="02040503050406030204" pitchFamily="18" charset="0"/>
              </a:rPr>
              <a:t> Lot</a:t>
            </a:r>
            <a:r>
              <a:rPr lang="en-US" sz="3600" dirty="0"/>
              <a:t>” because he was “</a:t>
            </a:r>
            <a:r>
              <a:rPr lang="en-US" sz="3600" i="1" dirty="0">
                <a:solidFill>
                  <a:schemeClr val="accent1">
                    <a:lumMod val="75000"/>
                  </a:schemeClr>
                </a:solidFill>
                <a:latin typeface="Cambria" panose="02040503050406030204" pitchFamily="18" charset="0"/>
                <a:ea typeface="Cambria" panose="02040503050406030204" pitchFamily="18" charset="0"/>
              </a:rPr>
              <a:t>greatly distressed by the sensual conduct of the wicked (for as that </a:t>
            </a:r>
            <a:r>
              <a:rPr lang="en-US" sz="3600" b="1" i="1" dirty="0">
                <a:solidFill>
                  <a:schemeClr val="accent1">
                    <a:lumMod val="75000"/>
                  </a:schemeClr>
                </a:solidFill>
                <a:latin typeface="Cambria" panose="02040503050406030204" pitchFamily="18" charset="0"/>
                <a:ea typeface="Cambria" panose="02040503050406030204" pitchFamily="18" charset="0"/>
              </a:rPr>
              <a:t>righteous</a:t>
            </a:r>
            <a:r>
              <a:rPr lang="en-US" sz="3600" i="1" dirty="0">
                <a:solidFill>
                  <a:schemeClr val="accent1">
                    <a:lumMod val="75000"/>
                  </a:schemeClr>
                </a:solidFill>
                <a:latin typeface="Cambria" panose="02040503050406030204" pitchFamily="18" charset="0"/>
                <a:ea typeface="Cambria" panose="02040503050406030204" pitchFamily="18" charset="0"/>
              </a:rPr>
              <a:t> man lived among them day after day, he was tormenting his </a:t>
            </a:r>
            <a:r>
              <a:rPr lang="en-US" sz="3600" b="1" i="1" dirty="0">
                <a:solidFill>
                  <a:schemeClr val="accent1">
                    <a:lumMod val="75000"/>
                  </a:schemeClr>
                </a:solidFill>
                <a:latin typeface="Cambria" panose="02040503050406030204" pitchFamily="18" charset="0"/>
                <a:ea typeface="Cambria" panose="02040503050406030204" pitchFamily="18" charset="0"/>
              </a:rPr>
              <a:t>righteous</a:t>
            </a:r>
            <a:r>
              <a:rPr lang="en-US" sz="3600" i="1" dirty="0">
                <a:solidFill>
                  <a:schemeClr val="accent1">
                    <a:lumMod val="75000"/>
                  </a:schemeClr>
                </a:solidFill>
                <a:latin typeface="Cambria" panose="02040503050406030204" pitchFamily="18" charset="0"/>
                <a:ea typeface="Cambria" panose="02040503050406030204" pitchFamily="18" charset="0"/>
              </a:rPr>
              <a:t> soul over their lawless deeds that he saw and heard)</a:t>
            </a:r>
            <a:r>
              <a:rPr lang="en-US" sz="3600" dirty="0"/>
              <a:t>”  (2Pet 2:7-8)</a:t>
            </a:r>
          </a:p>
          <a:p>
            <a:r>
              <a:rPr lang="en-US" sz="3600" dirty="0"/>
              <a:t>We often think of righteousness as not personally </a:t>
            </a:r>
            <a:r>
              <a:rPr lang="en-US" sz="3600" b="1" i="1" dirty="0"/>
              <a:t>committing</a:t>
            </a:r>
            <a:r>
              <a:rPr lang="en-US" sz="3600" dirty="0"/>
              <a:t> sins. </a:t>
            </a:r>
          </a:p>
          <a:p>
            <a:r>
              <a:rPr lang="en-US" sz="3600" dirty="0"/>
              <a:t>Have you ever thought about the fact that righteous people not only seek to </a:t>
            </a:r>
            <a:r>
              <a:rPr lang="en-US" sz="3600" b="1" i="1" dirty="0"/>
              <a:t>avoid committing </a:t>
            </a:r>
            <a:r>
              <a:rPr lang="en-US" sz="3600" dirty="0"/>
              <a:t>sin, but are </a:t>
            </a:r>
            <a:r>
              <a:rPr lang="en-US" sz="3600" b="1" i="1" dirty="0"/>
              <a:t>grieved</a:t>
            </a:r>
            <a:r>
              <a:rPr lang="en-US" sz="3600" dirty="0"/>
              <a:t> even when they see </a:t>
            </a:r>
            <a:r>
              <a:rPr lang="en-US" sz="3600" b="1" i="1" dirty="0"/>
              <a:t>others</a:t>
            </a:r>
            <a:r>
              <a:rPr lang="en-US" sz="3600" dirty="0"/>
              <a:t> sin? In other words, genuine grief over sin is, in itself, an act of righteousness.</a:t>
            </a:r>
          </a:p>
          <a:p>
            <a:endParaRPr lang="en-US" sz="3200" dirty="0"/>
          </a:p>
        </p:txBody>
      </p:sp>
    </p:spTree>
    <p:extLst>
      <p:ext uri="{BB962C8B-B14F-4D97-AF65-F5344CB8AC3E}">
        <p14:creationId xmlns:p14="http://schemas.microsoft.com/office/powerpoint/2010/main" val="104739272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813CC372-06B4-25B3-8139-A5C0F7DFE94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433040-97C5-9EA1-724F-B9F5207BED73}"/>
              </a:ext>
            </a:extLst>
          </p:cNvPr>
          <p:cNvSpPr>
            <a:spLocks noGrp="1"/>
          </p:cNvSpPr>
          <p:nvPr>
            <p:ph type="title"/>
          </p:nvPr>
        </p:nvSpPr>
        <p:spPr>
          <a:xfrm>
            <a:off x="0" y="1"/>
            <a:ext cx="12226954" cy="725648"/>
          </a:xfrm>
        </p:spPr>
        <p:txBody>
          <a:bodyPr>
            <a:noAutofit/>
          </a:bodyPr>
          <a:lstStyle/>
          <a:p>
            <a:pPr algn="ctr"/>
            <a:r>
              <a:rPr lang="en-US" dirty="0">
                <a:solidFill>
                  <a:srgbClr val="F5F5F5"/>
                </a:solidFill>
                <a:effectLst>
                  <a:outerShdw blurRad="38100" dist="38100" dir="2700000" algn="tl" rotWithShape="0">
                    <a:prstClr val="black"/>
                  </a:outerShdw>
                </a:effectLst>
                <a:latin typeface="+mn-lt"/>
              </a:rPr>
              <a:t>Brief Review of the Seven Seals (Rev. 6:1–8:1)</a:t>
            </a:r>
          </a:p>
        </p:txBody>
      </p:sp>
      <p:sp>
        <p:nvSpPr>
          <p:cNvPr id="2" name="Content Placeholder 1">
            <a:extLst>
              <a:ext uri="{FF2B5EF4-FFF2-40B4-BE49-F238E27FC236}">
                <a16:creationId xmlns:a16="http://schemas.microsoft.com/office/drawing/2014/main" id="{10971AFD-2E22-1085-CEB8-B9FD30A2825B}"/>
              </a:ext>
            </a:extLst>
          </p:cNvPr>
          <p:cNvSpPr>
            <a:spLocks noGrp="1"/>
          </p:cNvSpPr>
          <p:nvPr>
            <p:ph idx="1"/>
          </p:nvPr>
        </p:nvSpPr>
        <p:spPr>
          <a:xfrm>
            <a:off x="305499" y="857250"/>
            <a:ext cx="11821846" cy="5946222"/>
          </a:xfrm>
        </p:spPr>
        <p:txBody>
          <a:bodyPr>
            <a:normAutofit/>
          </a:bodyPr>
          <a:lstStyle/>
          <a:p>
            <a:r>
              <a:rPr lang="en-US" sz="3600" dirty="0">
                <a:solidFill>
                  <a:srgbClr val="F5F5F5"/>
                </a:solidFill>
                <a:effectLst>
                  <a:outerShdw blurRad="38100" dist="38100" dir="2700000" algn="tl" rotWithShape="0">
                    <a:prstClr val="black"/>
                  </a:outerShdw>
                </a:effectLst>
              </a:rPr>
              <a:t>When we last looked at the book of Revelation, we looked at the first six (out of seven)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seals</a:t>
            </a:r>
            <a:r>
              <a:rPr lang="en-US" sz="3600" dirty="0">
                <a:solidFill>
                  <a:srgbClr val="F5F5F5"/>
                </a:solidFill>
                <a:effectLst>
                  <a:outerShdw blurRad="38100" dist="38100" dir="2700000" algn="tl" rotWithShape="0">
                    <a:prstClr val="black"/>
                  </a:outerShdw>
                </a:effectLst>
              </a:rPr>
              <a:t>” described in Rev. 6:1-17.</a:t>
            </a:r>
          </a:p>
          <a:p>
            <a:r>
              <a:rPr lang="en-US" sz="3600" dirty="0">
                <a:solidFill>
                  <a:schemeClr val="bg1"/>
                </a:solidFill>
                <a:effectLst>
                  <a:outerShdw blurRad="38100" dist="38100" dir="2700000" algn="ctr" rotWithShape="0">
                    <a:schemeClr val="tx1"/>
                  </a:outerShdw>
                </a:effectLst>
              </a:rPr>
              <a:t>John (writing between A.D. 65 and A.D. 66) tells us that the judgments described in these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seals</a:t>
            </a:r>
            <a:r>
              <a:rPr lang="en-US" sz="3600" dirty="0">
                <a:solidFill>
                  <a:schemeClr val="bg1"/>
                </a:solidFill>
                <a:effectLst>
                  <a:outerShdw blurRad="38100" dist="38100" dir="2700000" algn="ctr" rotWithShape="0">
                    <a:schemeClr val="tx1"/>
                  </a:outerShdw>
                </a:effectLst>
              </a:rPr>
              <a:t>” are among the events that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must </a:t>
            </a:r>
            <a:r>
              <a:rPr lang="en-US" sz="3600" b="1"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soon</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take place</a:t>
            </a:r>
            <a:r>
              <a:rPr lang="en-US" sz="3600" dirty="0">
                <a:solidFill>
                  <a:schemeClr val="bg1"/>
                </a:solidFill>
                <a:effectLst>
                  <a:outerShdw blurRad="38100" dist="38100" dir="2700000" algn="ctr" rotWithShape="0">
                    <a:schemeClr val="tx1"/>
                  </a:outerShdw>
                </a:effectLst>
              </a:rPr>
              <a:t>” (1:1) for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a:t>
            </a:r>
            <a:r>
              <a:rPr lang="en-US" sz="3600" dirty="0">
                <a:solidFill>
                  <a:schemeClr val="bg1"/>
                </a:solidFill>
                <a:effectLst>
                  <a:outerShdw blurRad="38100" dist="38100" dir="2700000" algn="ctr" rotWithShape="0">
                    <a:schemeClr val="tx1"/>
                  </a:outerShdw>
                </a:effectLst>
              </a:rPr>
              <a:t> </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time is near</a:t>
            </a:r>
            <a:r>
              <a:rPr lang="en-US" sz="3600" dirty="0">
                <a:solidFill>
                  <a:schemeClr val="bg1"/>
                </a:solidFill>
                <a:effectLst>
                  <a:outerShdw blurRad="38100" dist="38100" dir="2700000" algn="ctr" rotWithShape="0">
                    <a:schemeClr val="tx1"/>
                  </a:outerShdw>
                </a:effectLst>
              </a:rPr>
              <a:t>” (1:3).</a:t>
            </a:r>
          </a:p>
          <a:p>
            <a:r>
              <a:rPr lang="en-US" sz="3600" dirty="0">
                <a:solidFill>
                  <a:srgbClr val="F5F5F5"/>
                </a:solidFill>
                <a:effectLst>
                  <a:outerShdw blurRad="38100" dist="38100" dir="2700000" algn="tl" rotWithShape="0">
                    <a:prstClr val="black"/>
                  </a:outerShdw>
                </a:effectLst>
                <a:ea typeface="+mj-ea"/>
                <a:cs typeface="+mj-cs"/>
              </a:rPr>
              <a:t>We also saw that the </a:t>
            </a:r>
            <a:r>
              <a:rPr lang="en-US" sz="3600" dirty="0">
                <a:solidFill>
                  <a:schemeClr val="bg1"/>
                </a:solidFill>
                <a:effectLst>
                  <a:outerShdw blurRad="38100" dist="38100" dir="2700000" algn="ctr" rotWithShape="0">
                    <a:schemeClr val="tx1"/>
                  </a:outerShdw>
                </a:effectLst>
              </a:rPr>
              <a:t>judgments</a:t>
            </a:r>
            <a:r>
              <a:rPr lang="en-US" sz="3600" dirty="0">
                <a:solidFill>
                  <a:srgbClr val="F5F5F5"/>
                </a:solidFill>
                <a:effectLst>
                  <a:outerShdw blurRad="38100" dist="38100" dir="2700000" algn="tl" rotWithShape="0">
                    <a:prstClr val="black"/>
                  </a:outerShdw>
                </a:effectLst>
                <a:ea typeface="+mj-ea"/>
                <a:cs typeface="+mj-cs"/>
              </a:rPr>
              <a:t> described in these “</a:t>
            </a:r>
            <a:r>
              <a:rPr lang="en-US" sz="36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seals</a:t>
            </a:r>
            <a:r>
              <a:rPr lang="en-US" sz="3600" dirty="0">
                <a:solidFill>
                  <a:srgbClr val="F5F5F5"/>
                </a:solidFill>
                <a:effectLst>
                  <a:outerShdw blurRad="38100" dist="38100" dir="2700000" algn="tl" rotWithShape="0">
                    <a:prstClr val="black"/>
                  </a:outerShdw>
                </a:effectLst>
                <a:ea typeface="+mj-ea"/>
                <a:cs typeface="+mj-cs"/>
              </a:rPr>
              <a:t>”, </a:t>
            </a:r>
            <a:r>
              <a:rPr lang="en-US" sz="3600" dirty="0">
                <a:solidFill>
                  <a:schemeClr val="bg1"/>
                </a:solidFill>
                <a:effectLst>
                  <a:outerShdw blurRad="38100" dist="38100" dir="2700000" algn="ctr" rotWithShape="0">
                    <a:schemeClr val="tx1"/>
                  </a:outerShdw>
                </a:effectLst>
              </a:rPr>
              <a:t>appear to be the </a:t>
            </a:r>
            <a:r>
              <a:rPr lang="en-US" sz="3600" b="1" i="1" dirty="0">
                <a:solidFill>
                  <a:schemeClr val="bg1"/>
                </a:solidFill>
                <a:effectLst>
                  <a:outerShdw blurRad="38100" dist="38100" dir="2700000" algn="ctr" rotWithShape="0">
                    <a:schemeClr val="tx1"/>
                  </a:outerShdw>
                </a:effectLst>
              </a:rPr>
              <a:t>same events </a:t>
            </a:r>
            <a:r>
              <a:rPr lang="en-US" sz="3600" dirty="0">
                <a:solidFill>
                  <a:schemeClr val="bg1"/>
                </a:solidFill>
                <a:effectLst>
                  <a:outerShdw blurRad="38100" dist="38100" dir="2700000" algn="ctr" rotWithShape="0">
                    <a:schemeClr val="tx1"/>
                  </a:outerShdw>
                </a:effectLst>
              </a:rPr>
              <a:t>that Jesus described in Matthew </a:t>
            </a:r>
            <a:r>
              <a:rPr lang="en-US" sz="3600" dirty="0">
                <a:solidFill>
                  <a:prstClr val="white"/>
                </a:solidFill>
                <a:effectLst>
                  <a:outerShdw blurRad="50800" dist="50800" dir="5400000" algn="ctr" rotWithShape="0">
                    <a:prstClr val="black"/>
                  </a:outerShdw>
                </a:effectLst>
                <a:latin typeface="Candara"/>
              </a:rPr>
              <a:t>24:4-33 of</a:t>
            </a:r>
            <a:r>
              <a:rPr lang="en-US" sz="3600" dirty="0">
                <a:solidFill>
                  <a:schemeClr val="bg1"/>
                </a:solidFill>
                <a:effectLst>
                  <a:outerShdw blurRad="38100" dist="38100" dir="2700000" algn="ctr" rotWithShape="0">
                    <a:schemeClr val="tx1"/>
                  </a:outerShdw>
                </a:effectLst>
              </a:rPr>
              <a:t> the Olivet Discourse (given in A.D. 30) which he told his audience would:</a:t>
            </a:r>
          </a:p>
          <a:p>
            <a:pPr lvl="1"/>
            <a:r>
              <a:rPr lang="en-US" sz="3200" dirty="0">
                <a:solidFill>
                  <a:schemeClr val="bg1"/>
                </a:solidFill>
                <a:effectLst>
                  <a:outerShdw blurRad="38100" dist="38100" dir="2700000" algn="ctr" rotWithShape="0">
                    <a:schemeClr val="tx1"/>
                  </a:outerShdw>
                </a:effectLst>
              </a:rPr>
              <a:t>Lead to the destruction of the temple and the city of Jerusalem</a:t>
            </a:r>
          </a:p>
          <a:p>
            <a:pPr lvl="1"/>
            <a:r>
              <a:rPr lang="en-US" sz="3200" dirty="0">
                <a:solidFill>
                  <a:schemeClr val="bg1"/>
                </a:solidFill>
                <a:effectLst>
                  <a:outerShdw blurRad="38100" dist="38100" dir="2700000" algn="ctr" rotWithShape="0">
                    <a:schemeClr val="tx1"/>
                  </a:outerShdw>
                </a:effectLst>
              </a:rPr>
              <a:t>Take place within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this</a:t>
            </a:r>
            <a:r>
              <a:rPr lang="en-US" sz="3200" dirty="0">
                <a:solidFill>
                  <a:schemeClr val="bg1"/>
                </a:solidFill>
                <a:effectLst>
                  <a:outerShdw blurRad="38100" dist="38100" dir="2700000" algn="ctr" rotWithShape="0">
                    <a:schemeClr val="tx1"/>
                  </a:outerShdw>
                </a:effectLst>
              </a:rPr>
              <a:t>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generation</a:t>
            </a:r>
            <a:r>
              <a:rPr lang="en-US" sz="3200" dirty="0">
                <a:solidFill>
                  <a:schemeClr val="bg1"/>
                </a:solidFill>
                <a:effectLst>
                  <a:outerShdw blurRad="38100" dist="38100" dir="2700000" algn="ctr" rotWithShape="0">
                    <a:schemeClr val="tx1"/>
                  </a:outerShdw>
                </a:effectLst>
              </a:rPr>
              <a:t>” (within 40 years).</a:t>
            </a:r>
          </a:p>
        </p:txBody>
      </p:sp>
    </p:spTree>
    <p:extLst>
      <p:ext uri="{BB962C8B-B14F-4D97-AF65-F5344CB8AC3E}">
        <p14:creationId xmlns:p14="http://schemas.microsoft.com/office/powerpoint/2010/main" val="19403329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85457C76-4D76-46EF-E357-F0B362E3F4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9B58F6-362B-79D0-2B28-D3CB88EF4926}"/>
              </a:ext>
            </a:extLst>
          </p:cNvPr>
          <p:cNvSpPr>
            <a:spLocks noGrp="1"/>
          </p:cNvSpPr>
          <p:nvPr>
            <p:ph type="title"/>
          </p:nvPr>
        </p:nvSpPr>
        <p:spPr>
          <a:xfrm>
            <a:off x="0" y="1"/>
            <a:ext cx="12226954" cy="725648"/>
          </a:xfrm>
        </p:spPr>
        <p:txBody>
          <a:bodyPr>
            <a:noAutofit/>
          </a:bodyPr>
          <a:lstStyle/>
          <a:p>
            <a:pPr algn="ctr"/>
            <a:r>
              <a:rPr lang="en-US" sz="4000" dirty="0">
                <a:solidFill>
                  <a:srgbClr val="F5F5F5"/>
                </a:solidFill>
                <a:effectLst>
                  <a:outerShdw blurRad="50800" dist="38100" dir="2700000" algn="tl" rotWithShape="0">
                    <a:prstClr val="black">
                      <a:alpha val="30000"/>
                    </a:prstClr>
                  </a:outerShdw>
                </a:effectLst>
                <a:latin typeface="+mn-lt"/>
              </a:rPr>
              <a:t>Comparison of The Seal Judgments and Olivet Discourse</a:t>
            </a:r>
          </a:p>
        </p:txBody>
      </p:sp>
      <p:sp>
        <p:nvSpPr>
          <p:cNvPr id="7" name="TextBox 6">
            <a:extLst>
              <a:ext uri="{FF2B5EF4-FFF2-40B4-BE49-F238E27FC236}">
                <a16:creationId xmlns:a16="http://schemas.microsoft.com/office/drawing/2014/main" id="{6BBCE6B9-4DDC-01AF-F583-48899EE5073D}"/>
              </a:ext>
            </a:extLst>
          </p:cNvPr>
          <p:cNvSpPr txBox="1"/>
          <p:nvPr/>
        </p:nvSpPr>
        <p:spPr>
          <a:xfrm>
            <a:off x="0" y="6488668"/>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Gentry, Kenneth. </a:t>
            </a:r>
            <a:r>
              <a:rPr kumimoji="0" lang="en-US" sz="1800" b="0" i="1"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The Divorce of Israel; Volume 1; </a:t>
            </a:r>
            <a:r>
              <a:rPr kumimoji="0" lang="en-US" sz="1800" b="0" i="0" u="none" strike="noStrike" kern="1200" cap="none" spc="0" normalizeH="0" baseline="0" noProof="0" dirty="0">
                <a:ln>
                  <a:noFill/>
                </a:ln>
                <a:solidFill>
                  <a:srgbClr val="FFFFFF"/>
                </a:solidFill>
                <a:effectLst>
                  <a:outerShdw blurRad="50800" dist="50800" dir="5400000" algn="ctr">
                    <a:srgbClr val="000000"/>
                  </a:outerShdw>
                </a:effectLst>
                <a:uLnTx/>
                <a:uFillTx/>
                <a:latin typeface="Calibri" panose="020F0502020204030204" pitchFamily="34" charset="0"/>
                <a:ea typeface="+mn-ea"/>
                <a:cs typeface="+mn-cs"/>
              </a:rPr>
              <a:t>(2024)</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8" name="Table 7">
            <a:extLst>
              <a:ext uri="{FF2B5EF4-FFF2-40B4-BE49-F238E27FC236}">
                <a16:creationId xmlns:a16="http://schemas.microsoft.com/office/drawing/2014/main" id="{6AAE3E4D-9A03-32B9-04FF-831F69C9D25A}"/>
              </a:ext>
            </a:extLst>
          </p:cNvPr>
          <p:cNvGraphicFramePr>
            <a:graphicFrameLocks noGrp="1"/>
          </p:cNvGraphicFramePr>
          <p:nvPr/>
        </p:nvGraphicFramePr>
        <p:xfrm>
          <a:off x="333504" y="853045"/>
          <a:ext cx="11664532" cy="5350657"/>
        </p:xfrm>
        <a:graphic>
          <a:graphicData uri="http://schemas.openxmlformats.org/drawingml/2006/table">
            <a:tbl>
              <a:tblPr firstRow="1" bandRow="1">
                <a:tableStyleId>{5C22544A-7EE6-4342-B048-85BDC9FD1C3A}</a:tableStyleId>
              </a:tblPr>
              <a:tblGrid>
                <a:gridCol w="6963223">
                  <a:extLst>
                    <a:ext uri="{9D8B030D-6E8A-4147-A177-3AD203B41FA5}">
                      <a16:colId xmlns:a16="http://schemas.microsoft.com/office/drawing/2014/main" val="3079315054"/>
                    </a:ext>
                  </a:extLst>
                </a:gridCol>
                <a:gridCol w="4701309">
                  <a:extLst>
                    <a:ext uri="{9D8B030D-6E8A-4147-A177-3AD203B41FA5}">
                      <a16:colId xmlns:a16="http://schemas.microsoft.com/office/drawing/2014/main" val="2333689812"/>
                    </a:ext>
                  </a:extLst>
                </a:gridCol>
              </a:tblGrid>
              <a:tr h="370840">
                <a:tc>
                  <a:txBody>
                    <a:bodyPr/>
                    <a:lstStyle/>
                    <a:p>
                      <a:pPr marL="0" marR="0" indent="0">
                        <a:lnSpc>
                          <a:spcPct val="100000"/>
                        </a:lnSpc>
                        <a:buNone/>
                      </a:pPr>
                      <a:r>
                        <a:rPr lang="en-US" sz="2400" b="1" dirty="0">
                          <a:effectLst>
                            <a:outerShdw blurRad="38100" dist="38100" dir="2700000" algn="ctr" rotWithShape="0">
                              <a:schemeClr val="tx1"/>
                            </a:outerShdw>
                          </a:effectLst>
                          <a:latin typeface="+mn-lt"/>
                          <a:ea typeface="Times New Roman" panose="02020603050405020304" pitchFamily="18" charset="0"/>
                          <a:cs typeface="Times New Roman" panose="02020603050405020304" pitchFamily="18" charset="0"/>
                        </a:rPr>
                        <a:t>The Six Seals of Revelation </a:t>
                      </a:r>
                    </a:p>
                  </a:txBody>
                  <a:tcPr marL="6350" marR="6350" marT="0" marB="0" anchor="b"/>
                </a:tc>
                <a:tc>
                  <a:txBody>
                    <a:bodyPr/>
                    <a:lstStyle/>
                    <a:p>
                      <a:pPr marL="0" marR="0" indent="0">
                        <a:lnSpc>
                          <a:spcPct val="100000"/>
                        </a:lnSpc>
                        <a:buNone/>
                      </a:pPr>
                      <a:r>
                        <a:rPr lang="en-US" sz="2400" b="1" dirty="0">
                          <a:effectLst>
                            <a:outerShdw blurRad="38100" dist="38100" dir="2700000" algn="ctr" rotWithShape="0">
                              <a:schemeClr val="tx1"/>
                            </a:outerShdw>
                          </a:effectLst>
                          <a:latin typeface="+mn-lt"/>
                          <a:ea typeface="Times New Roman" panose="02020603050405020304" pitchFamily="18" charset="0"/>
                          <a:cs typeface="Times New Roman" panose="02020603050405020304" pitchFamily="18" charset="0"/>
                        </a:rPr>
                        <a:t>The Olivet Discourse</a:t>
                      </a:r>
                    </a:p>
                  </a:txBody>
                  <a:tcPr marL="6350" marR="6350" marT="0" marB="0" anchor="b"/>
                </a:tc>
                <a:extLst>
                  <a:ext uri="{0D108BD9-81ED-4DB2-BD59-A6C34878D82A}">
                    <a16:rowId xmlns:a16="http://schemas.microsoft.com/office/drawing/2014/main" val="2494494587"/>
                  </a:ext>
                </a:extLst>
              </a:tr>
              <a:tr h="370840">
                <a:tc>
                  <a:txBody>
                    <a:bodyPr/>
                    <a:lstStyle/>
                    <a:p>
                      <a:pPr marL="0" marR="0" indent="0">
                        <a:lnSpc>
                          <a:spcPct val="117000"/>
                        </a:lnSpc>
                        <a:buNone/>
                      </a:pPr>
                      <a:r>
                        <a:rPr lang="en-US" sz="2000" b="1" dirty="0">
                          <a:effectLst/>
                          <a:latin typeface="+mn-lt"/>
                          <a:ea typeface="Times New Roman" panose="02020603050405020304" pitchFamily="18" charset="0"/>
                          <a:cs typeface="Times New Roman" panose="02020603050405020304" pitchFamily="18" charset="0"/>
                        </a:rPr>
                        <a:t>Seal #1: </a:t>
                      </a:r>
                      <a:r>
                        <a:rPr lang="en-US" sz="2000" dirty="0">
                          <a:effectLst/>
                          <a:latin typeface="+mn-lt"/>
                          <a:ea typeface="Times New Roman" panose="02020603050405020304" pitchFamily="18" charset="0"/>
                          <a:cs typeface="Times New Roman" panose="02020603050405020304" pitchFamily="18" charset="0"/>
                        </a:rPr>
                        <a:t>War</a:t>
                      </a:r>
                      <a:endParaRPr lang="en-US" sz="2000" dirty="0">
                        <a:effectLst/>
                        <a:latin typeface="+mn-lt"/>
                        <a:ea typeface="Times New Roman" panose="02020603050405020304" pitchFamily="18" charset="0"/>
                      </a:endParaRPr>
                    </a:p>
                  </a:txBody>
                  <a:tcPr marL="6350" marR="6350" marT="0" marB="0"/>
                </a:tc>
                <a:tc>
                  <a:txBody>
                    <a:bodyPr/>
                    <a:lstStyle/>
                    <a:p>
                      <a:pPr marL="0" marR="0" indent="0">
                        <a:lnSpc>
                          <a:spcPct val="117000"/>
                        </a:lnSpc>
                        <a:buNone/>
                      </a:pP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And you will hear of wars and rumors of wars </a:t>
                      </a:r>
                      <a:r>
                        <a:rPr lang="en-US" sz="2000" kern="1200" dirty="0">
                          <a:solidFill>
                            <a:schemeClr val="dk1"/>
                          </a:solidFill>
                          <a:effectLst/>
                          <a:latin typeface="+mn-lt"/>
                          <a:ea typeface="+mn-ea"/>
                          <a:cs typeface="+mn-cs"/>
                        </a:rPr>
                        <a:t>(</a:t>
                      </a:r>
                      <a:r>
                        <a:rPr lang="en-US" sz="2000" b="1" kern="1200" dirty="0">
                          <a:solidFill>
                            <a:schemeClr val="dk1"/>
                          </a:solidFill>
                          <a:effectLst/>
                          <a:latin typeface="+mn-lt"/>
                          <a:ea typeface="+mn-ea"/>
                          <a:cs typeface="+mn-cs"/>
                        </a:rPr>
                        <a:t>Mat 24:6</a:t>
                      </a:r>
                      <a:r>
                        <a:rPr lang="en-US" sz="2000" kern="1200" dirty="0">
                          <a:solidFill>
                            <a:schemeClr val="dk1"/>
                          </a:solidFill>
                          <a:effectLst/>
                          <a:latin typeface="+mn-lt"/>
                          <a:ea typeface="+mn-ea"/>
                          <a:cs typeface="+mn-cs"/>
                        </a:rPr>
                        <a:t> )</a:t>
                      </a:r>
                      <a:endParaRPr lang="en-US" sz="2000" dirty="0">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val="2637834058"/>
                  </a:ext>
                </a:extLst>
              </a:tr>
              <a:tr h="370859">
                <a:tc>
                  <a:txBody>
                    <a:bodyPr/>
                    <a:lstStyle/>
                    <a:p>
                      <a:pPr marL="0" marR="0" indent="0">
                        <a:lnSpc>
                          <a:spcPct val="115000"/>
                        </a:lnSpc>
                        <a:buNone/>
                      </a:pPr>
                      <a:r>
                        <a:rPr lang="en-US" sz="2000" b="1" dirty="0">
                          <a:effectLst/>
                          <a:latin typeface="+mn-lt"/>
                          <a:ea typeface="Times New Roman" panose="02020603050405020304" pitchFamily="18" charset="0"/>
                          <a:cs typeface="Times New Roman" panose="02020603050405020304" pitchFamily="18" charset="0"/>
                        </a:rPr>
                        <a:t>Seal #2: </a:t>
                      </a:r>
                      <a:r>
                        <a:rPr lang="en-US" sz="2000" dirty="0">
                          <a:effectLst/>
                          <a:latin typeface="+mn-lt"/>
                          <a:ea typeface="Times New Roman" panose="02020603050405020304" pitchFamily="18" charset="0"/>
                          <a:cs typeface="Times New Roman" panose="02020603050405020304" pitchFamily="18" charset="0"/>
                        </a:rPr>
                        <a:t>Violent Conflict, Loss of Peace</a:t>
                      </a:r>
                      <a:endParaRPr lang="en-US" sz="2000" dirty="0">
                        <a:effectLst/>
                        <a:latin typeface="+mn-lt"/>
                        <a:ea typeface="Times New Roman" panose="02020603050405020304" pitchFamily="18" charset="0"/>
                      </a:endParaRPr>
                    </a:p>
                  </a:txBody>
                  <a:tcPr marL="6350" marR="6350" marT="0" marB="0"/>
                </a:tc>
                <a:tc>
                  <a:txBody>
                    <a:bodyPr/>
                    <a:lstStyle/>
                    <a:p>
                      <a:pPr marL="0" marR="0" indent="0">
                        <a:lnSpc>
                          <a:spcPct val="115000"/>
                        </a:lnSpc>
                        <a:buNone/>
                      </a:pP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nation will rise against nation </a:t>
                      </a:r>
                      <a:r>
                        <a:rPr lang="en-US" sz="2000" kern="1200" dirty="0">
                          <a:solidFill>
                            <a:schemeClr val="dk1"/>
                          </a:solidFill>
                          <a:effectLst/>
                          <a:latin typeface="+mn-lt"/>
                          <a:ea typeface="+mn-ea"/>
                          <a:cs typeface="+mn-cs"/>
                        </a:rPr>
                        <a:t>(</a:t>
                      </a:r>
                      <a:r>
                        <a:rPr lang="en-US" sz="2000" b="1" kern="1200" dirty="0">
                          <a:solidFill>
                            <a:schemeClr val="dk1"/>
                          </a:solidFill>
                          <a:effectLst/>
                          <a:latin typeface="+mn-lt"/>
                          <a:ea typeface="+mn-ea"/>
                          <a:cs typeface="+mn-cs"/>
                        </a:rPr>
                        <a:t>Mat 24:7</a:t>
                      </a:r>
                      <a:r>
                        <a:rPr lang="en-US" sz="2000" kern="1200" dirty="0">
                          <a:solidFill>
                            <a:schemeClr val="dk1"/>
                          </a:solidFill>
                          <a:effectLst/>
                          <a:latin typeface="+mn-lt"/>
                          <a:ea typeface="+mn-ea"/>
                          <a:cs typeface="+mn-cs"/>
                        </a:rPr>
                        <a:t> )</a:t>
                      </a:r>
                      <a:endParaRPr lang="en-US" sz="2000" dirty="0">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val="2650402017"/>
                  </a:ext>
                </a:extLst>
              </a:tr>
              <a:tr h="370840">
                <a:tc>
                  <a:txBody>
                    <a:bodyPr/>
                    <a:lstStyle/>
                    <a:p>
                      <a:pPr marL="0" marR="0" indent="0">
                        <a:lnSpc>
                          <a:spcPct val="117000"/>
                        </a:lnSpc>
                        <a:buNone/>
                      </a:pPr>
                      <a:r>
                        <a:rPr lang="en-US" sz="2000" b="1" dirty="0">
                          <a:effectLst/>
                          <a:latin typeface="+mn-lt"/>
                          <a:ea typeface="Times New Roman" panose="02020603050405020304" pitchFamily="18" charset="0"/>
                          <a:cs typeface="Times New Roman" panose="02020603050405020304" pitchFamily="18" charset="0"/>
                        </a:rPr>
                        <a:t>Seal #3: </a:t>
                      </a:r>
                      <a:r>
                        <a:rPr lang="en-US" sz="2000" dirty="0">
                          <a:effectLst/>
                          <a:latin typeface="+mn-lt"/>
                          <a:ea typeface="Times New Roman" panose="02020603050405020304" pitchFamily="18" charset="0"/>
                          <a:cs typeface="Times New Roman" panose="02020603050405020304" pitchFamily="18" charset="0"/>
                        </a:rPr>
                        <a:t>Famine</a:t>
                      </a:r>
                      <a:endParaRPr lang="en-US" sz="2000" dirty="0">
                        <a:effectLst/>
                        <a:latin typeface="+mn-lt"/>
                        <a:ea typeface="Times New Roman" panose="02020603050405020304" pitchFamily="18" charset="0"/>
                      </a:endParaRPr>
                    </a:p>
                  </a:txBody>
                  <a:tcPr marL="6350" marR="6350" marT="0" marB="0"/>
                </a:tc>
                <a:tc>
                  <a:txBody>
                    <a:bodyPr/>
                    <a:lstStyle/>
                    <a:p>
                      <a:pPr marL="0" marR="0" indent="0">
                        <a:lnSpc>
                          <a:spcPct val="117000"/>
                        </a:lnSpc>
                        <a:buNone/>
                      </a:pP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there will be famines </a:t>
                      </a:r>
                      <a:r>
                        <a:rPr lang="en-US" sz="2000" kern="1200" dirty="0">
                          <a:solidFill>
                            <a:schemeClr val="dk1"/>
                          </a:solidFill>
                          <a:effectLst/>
                          <a:latin typeface="+mn-lt"/>
                          <a:ea typeface="+mn-ea"/>
                          <a:cs typeface="+mn-cs"/>
                        </a:rPr>
                        <a:t>(</a:t>
                      </a:r>
                      <a:r>
                        <a:rPr lang="en-US" sz="2000" b="1" kern="1200" dirty="0">
                          <a:solidFill>
                            <a:schemeClr val="dk1"/>
                          </a:solidFill>
                          <a:effectLst/>
                          <a:latin typeface="+mn-lt"/>
                          <a:ea typeface="+mn-ea"/>
                          <a:cs typeface="+mn-cs"/>
                        </a:rPr>
                        <a:t>Mat 24:7</a:t>
                      </a:r>
                      <a:r>
                        <a:rPr lang="en-US" sz="2000" kern="1200" dirty="0">
                          <a:solidFill>
                            <a:schemeClr val="dk1"/>
                          </a:solidFill>
                          <a:effectLst/>
                          <a:latin typeface="+mn-lt"/>
                          <a:ea typeface="+mn-ea"/>
                          <a:cs typeface="+mn-cs"/>
                        </a:rPr>
                        <a:t> )</a:t>
                      </a:r>
                      <a:endParaRPr lang="en-US" sz="2000" dirty="0">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val="3937409036"/>
                  </a:ext>
                </a:extLst>
              </a:tr>
              <a:tr h="370840">
                <a:tc>
                  <a:txBody>
                    <a:bodyPr/>
                    <a:lstStyle/>
                    <a:p>
                      <a:pPr marL="0" marR="0" indent="0">
                        <a:lnSpc>
                          <a:spcPct val="117000"/>
                        </a:lnSpc>
                        <a:buNone/>
                      </a:pPr>
                      <a:r>
                        <a:rPr lang="en-US" sz="2000" b="1" dirty="0">
                          <a:effectLst/>
                          <a:latin typeface="+mn-lt"/>
                          <a:ea typeface="Times New Roman" panose="02020603050405020304" pitchFamily="18" charset="0"/>
                          <a:cs typeface="Times New Roman" panose="02020603050405020304" pitchFamily="18" charset="0"/>
                        </a:rPr>
                        <a:t>Seal #4: </a:t>
                      </a:r>
                      <a:r>
                        <a:rPr lang="en-US" sz="2000" dirty="0">
                          <a:effectLst/>
                          <a:latin typeface="+mn-lt"/>
                          <a:ea typeface="Times New Roman" panose="02020603050405020304" pitchFamily="18" charset="0"/>
                          <a:cs typeface="Times New Roman" panose="02020603050405020304" pitchFamily="18" charset="0"/>
                        </a:rPr>
                        <a:t>Pestilence</a:t>
                      </a:r>
                      <a:endParaRPr lang="en-US" sz="2000" dirty="0">
                        <a:effectLst/>
                        <a:latin typeface="+mn-lt"/>
                        <a:ea typeface="Times New Roman" panose="02020603050405020304" pitchFamily="18" charset="0"/>
                      </a:endParaRPr>
                    </a:p>
                  </a:txBody>
                  <a:tcPr marL="6350" marR="6350" marT="0" marB="0"/>
                </a:tc>
                <a:tc>
                  <a:txBody>
                    <a:bodyPr/>
                    <a:lstStyle/>
                    <a:p>
                      <a:pPr marL="0" marR="0" indent="0">
                        <a:lnSpc>
                          <a:spcPct val="117000"/>
                        </a:lnSpc>
                        <a:buNone/>
                      </a:pP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there will also be plagues, terrors</a:t>
                      </a:r>
                      <a:r>
                        <a:rPr lang="en-US" sz="2000" kern="1200" dirty="0">
                          <a:solidFill>
                            <a:schemeClr val="dk1"/>
                          </a:solidFill>
                          <a:effectLst/>
                          <a:latin typeface="+mn-lt"/>
                          <a:ea typeface="+mn-ea"/>
                          <a:cs typeface="+mn-cs"/>
                        </a:rPr>
                        <a:t> (</a:t>
                      </a:r>
                      <a:r>
                        <a:rPr lang="en-US" sz="2000" b="1" kern="1200" dirty="0">
                          <a:solidFill>
                            <a:schemeClr val="dk1"/>
                          </a:solidFill>
                          <a:effectLst/>
                          <a:latin typeface="+mn-lt"/>
                          <a:ea typeface="+mn-ea"/>
                          <a:cs typeface="+mn-cs"/>
                        </a:rPr>
                        <a:t>Luke 21:11</a:t>
                      </a:r>
                      <a:r>
                        <a:rPr lang="en-US" sz="2000" kern="1200" dirty="0">
                          <a:solidFill>
                            <a:schemeClr val="dk1"/>
                          </a:solidFill>
                          <a:effectLst/>
                          <a:latin typeface="+mn-lt"/>
                          <a:ea typeface="+mn-ea"/>
                          <a:cs typeface="+mn-cs"/>
                        </a:rPr>
                        <a:t>)</a:t>
                      </a:r>
                      <a:endParaRPr lang="en-US" sz="2000" dirty="0">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val="154001972"/>
                  </a:ext>
                </a:extLst>
              </a:tr>
              <a:tr h="370840">
                <a:tc>
                  <a:txBody>
                    <a:bodyPr/>
                    <a:lstStyle/>
                    <a:p>
                      <a:pPr marL="0" marR="0" indent="0">
                        <a:lnSpc>
                          <a:spcPct val="115000"/>
                        </a:lnSpc>
                        <a:buNone/>
                      </a:pPr>
                      <a:r>
                        <a:rPr lang="en-US" sz="2000" b="1" dirty="0">
                          <a:effectLst/>
                          <a:latin typeface="+mn-lt"/>
                          <a:ea typeface="Times New Roman" panose="02020603050405020304" pitchFamily="18" charset="0"/>
                          <a:cs typeface="Times New Roman" panose="02020603050405020304" pitchFamily="18" charset="0"/>
                        </a:rPr>
                        <a:t>Seal #5: </a:t>
                      </a:r>
                      <a:r>
                        <a:rPr lang="en-US" sz="2000" dirty="0">
                          <a:effectLst/>
                          <a:latin typeface="+mn-lt"/>
                          <a:ea typeface="Times New Roman" panose="02020603050405020304" pitchFamily="18" charset="0"/>
                          <a:cs typeface="Times New Roman" panose="02020603050405020304" pitchFamily="18" charset="0"/>
                        </a:rPr>
                        <a:t>Persecu­tion</a:t>
                      </a:r>
                      <a:endParaRPr lang="en-US" sz="2000" dirty="0">
                        <a:effectLst/>
                        <a:latin typeface="+mn-lt"/>
                        <a:ea typeface="Times New Roman" panose="02020603050405020304" pitchFamily="18" charset="0"/>
                      </a:endParaRPr>
                    </a:p>
                  </a:txBody>
                  <a:tcPr marL="6350" marR="6350" marT="0" marB="0"/>
                </a:tc>
                <a:tc>
                  <a:txBody>
                    <a:bodyPr/>
                    <a:lstStyle/>
                    <a:p>
                      <a:pPr marL="0" marR="0" indent="0">
                        <a:lnSpc>
                          <a:spcPct val="115000"/>
                        </a:lnSpc>
                        <a:buNone/>
                      </a:pP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they will deliver you up to tribulation and put you to death, and you will be hated by all nations for my name's sake </a:t>
                      </a:r>
                      <a:r>
                        <a:rPr lang="en-US" sz="2000" kern="1200" dirty="0">
                          <a:solidFill>
                            <a:schemeClr val="dk1"/>
                          </a:solidFill>
                          <a:effectLst/>
                          <a:latin typeface="+mn-lt"/>
                          <a:ea typeface="+mn-ea"/>
                          <a:cs typeface="+mn-cs"/>
                        </a:rPr>
                        <a:t>(</a:t>
                      </a:r>
                      <a:r>
                        <a:rPr lang="en-US" sz="2000" b="1" kern="1200" dirty="0">
                          <a:solidFill>
                            <a:schemeClr val="dk1"/>
                          </a:solidFill>
                          <a:effectLst/>
                          <a:latin typeface="+mn-lt"/>
                          <a:ea typeface="+mn-ea"/>
                          <a:cs typeface="+mn-cs"/>
                        </a:rPr>
                        <a:t>Mat 24:9</a:t>
                      </a:r>
                      <a:r>
                        <a:rPr lang="en-US" sz="2000" kern="1200" dirty="0">
                          <a:solidFill>
                            <a:schemeClr val="dk1"/>
                          </a:solidFill>
                          <a:effectLst/>
                          <a:latin typeface="+mn-lt"/>
                          <a:ea typeface="+mn-ea"/>
                          <a:cs typeface="+mn-cs"/>
                        </a:rPr>
                        <a:t>)</a:t>
                      </a:r>
                      <a:endParaRPr lang="en-US" sz="2000" dirty="0">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val="3946474710"/>
                  </a:ext>
                </a:extLst>
              </a:tr>
              <a:tr h="377086">
                <a:tc>
                  <a:txBody>
                    <a:bodyPr/>
                    <a:lstStyle/>
                    <a:p>
                      <a:pPr rtl="0"/>
                      <a:r>
                        <a:rPr lang="en-US" sz="2000" b="1" dirty="0">
                          <a:effectLst/>
                          <a:latin typeface="+mn-lt"/>
                          <a:ea typeface="Times New Roman" panose="02020603050405020304" pitchFamily="18" charset="0"/>
                          <a:cs typeface="Times New Roman" panose="02020603050405020304" pitchFamily="18" charset="0"/>
                        </a:rPr>
                        <a:t>Seal #6: </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I looked, and behold, there was a great </a:t>
                      </a: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earthquake</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and the </a:t>
                      </a: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sun</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became black as sackcloth, the full </a:t>
                      </a: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moon</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became like blood, and the </a:t>
                      </a: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stars</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of the sky fell to the earth </a:t>
                      </a:r>
                      <a:r>
                        <a:rPr lang="en-US" sz="2000" b="0" i="0" u="none" strike="noStrike" kern="1200" baseline="0" dirty="0">
                          <a:solidFill>
                            <a:schemeClr val="dk1"/>
                          </a:solidFill>
                          <a:latin typeface="+mn-lt"/>
                          <a:ea typeface="+mn-ea"/>
                          <a:cs typeface="+mn-cs"/>
                        </a:rPr>
                        <a:t>(</a:t>
                      </a:r>
                      <a:r>
                        <a:rPr lang="en-US" sz="2000" b="1" i="0" u="none" strike="noStrike" kern="1200" baseline="0" dirty="0">
                          <a:solidFill>
                            <a:schemeClr val="dk1"/>
                          </a:solidFill>
                          <a:latin typeface="+mn-lt"/>
                          <a:ea typeface="+mn-ea"/>
                          <a:cs typeface="+mn-cs"/>
                        </a:rPr>
                        <a:t>Rev 6:12-13</a:t>
                      </a:r>
                      <a:r>
                        <a:rPr lang="en-US" sz="2000" b="0" i="0" u="none" strike="noStrike" kern="1200" baseline="0" dirty="0">
                          <a:solidFill>
                            <a:schemeClr val="dk1"/>
                          </a:solidFill>
                          <a:latin typeface="+mn-lt"/>
                          <a:ea typeface="+mn-ea"/>
                          <a:cs typeface="+mn-cs"/>
                        </a:rPr>
                        <a:t>)</a:t>
                      </a:r>
                    </a:p>
                    <a:p>
                      <a:pPr rtl="0"/>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everyone</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slave and free, </a:t>
                      </a: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hid themselves </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in the caves and… calling to the mountains and rocks, “Fall on us and hide us from… the wrath of the Lamb” </a:t>
                      </a:r>
                      <a:r>
                        <a:rPr lang="en-US" sz="2000" b="0" i="0" u="none" strike="noStrike" kern="1200" baseline="0" dirty="0">
                          <a:solidFill>
                            <a:schemeClr val="dk1"/>
                          </a:solidFill>
                          <a:latin typeface="+mn-lt"/>
                          <a:ea typeface="+mn-ea"/>
                          <a:cs typeface="+mn-cs"/>
                        </a:rPr>
                        <a:t>(</a:t>
                      </a:r>
                      <a:r>
                        <a:rPr lang="en-US" sz="2000" b="1" i="0" u="none" strike="noStrike" kern="1200" baseline="0" dirty="0">
                          <a:solidFill>
                            <a:schemeClr val="dk1"/>
                          </a:solidFill>
                          <a:latin typeface="+mn-lt"/>
                          <a:ea typeface="+mn-ea"/>
                          <a:cs typeface="+mn-cs"/>
                        </a:rPr>
                        <a:t>Rev 6:15-16</a:t>
                      </a:r>
                      <a:r>
                        <a:rPr lang="en-US" sz="2000" b="0" i="0" u="none" strike="noStrike" kern="1200" baseline="0" dirty="0">
                          <a:solidFill>
                            <a:schemeClr val="dk1"/>
                          </a:solidFill>
                          <a:latin typeface="+mn-lt"/>
                          <a:ea typeface="+mn-ea"/>
                          <a:cs typeface="+mn-cs"/>
                        </a:rPr>
                        <a:t>)</a:t>
                      </a:r>
                      <a:endParaRPr lang="en-US" sz="2000" dirty="0">
                        <a:effectLst/>
                        <a:latin typeface="+mn-lt"/>
                        <a:ea typeface="Times New Roman" panose="02020603050405020304" pitchFamily="18" charset="0"/>
                      </a:endParaRPr>
                    </a:p>
                  </a:txBody>
                  <a:tcPr marL="6350" marR="6350" marT="0" marB="0"/>
                </a:tc>
                <a:tc>
                  <a:txBody>
                    <a:bodyPr/>
                    <a:lstStyle/>
                    <a:p>
                      <a:pPr marL="0" marR="0" indent="0">
                        <a:lnSpc>
                          <a:spcPct val="100000"/>
                        </a:lnSpc>
                        <a:buNone/>
                      </a:pP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there will be… </a:t>
                      </a: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earthquakes</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in various places </a:t>
                      </a:r>
                      <a:r>
                        <a:rPr lang="en-US" sz="2000" kern="1200" dirty="0">
                          <a:solidFill>
                            <a:schemeClr val="dk1"/>
                          </a:solidFill>
                          <a:effectLst/>
                          <a:latin typeface="+mn-lt"/>
                          <a:ea typeface="+mn-ea"/>
                          <a:cs typeface="+mn-cs"/>
                        </a:rPr>
                        <a:t>(</a:t>
                      </a:r>
                      <a:r>
                        <a:rPr lang="en-US" sz="2000" b="1" kern="1200" dirty="0">
                          <a:solidFill>
                            <a:schemeClr val="dk1"/>
                          </a:solidFill>
                          <a:effectLst/>
                          <a:latin typeface="+mn-lt"/>
                          <a:ea typeface="+mn-ea"/>
                          <a:cs typeface="+mn-cs"/>
                        </a:rPr>
                        <a:t>Mat 24:7</a:t>
                      </a:r>
                      <a:r>
                        <a:rPr lang="en-US" sz="2000" kern="1200" dirty="0">
                          <a:solidFill>
                            <a:schemeClr val="dk1"/>
                          </a:solidFill>
                          <a:effectLst/>
                          <a:latin typeface="+mn-lt"/>
                          <a:ea typeface="+mn-ea"/>
                          <a:cs typeface="+mn-cs"/>
                        </a:rPr>
                        <a:t>)</a:t>
                      </a:r>
                    </a:p>
                    <a:p>
                      <a:pPr marL="0" marR="0" indent="0">
                        <a:lnSpc>
                          <a:spcPct val="100000"/>
                        </a:lnSpc>
                        <a:buNone/>
                      </a:pP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there will be signs in </a:t>
                      </a: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sun</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and </a:t>
                      </a: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moon</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and </a:t>
                      </a: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stars</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a:t>
                      </a:r>
                      <a:r>
                        <a:rPr lang="en-US" sz="2000" kern="1200" dirty="0">
                          <a:solidFill>
                            <a:schemeClr val="dk1"/>
                          </a:solidFill>
                          <a:effectLst/>
                          <a:latin typeface="+mn-lt"/>
                          <a:ea typeface="+mn-ea"/>
                          <a:cs typeface="+mn-cs"/>
                        </a:rPr>
                        <a:t>(</a:t>
                      </a:r>
                      <a:r>
                        <a:rPr lang="en-US" sz="2000" b="1" kern="1200" dirty="0">
                          <a:solidFill>
                            <a:schemeClr val="dk1"/>
                          </a:solidFill>
                          <a:effectLst/>
                          <a:latin typeface="+mn-lt"/>
                          <a:ea typeface="+mn-ea"/>
                          <a:cs typeface="+mn-cs"/>
                        </a:rPr>
                        <a:t>Luke 21:25</a:t>
                      </a:r>
                      <a:r>
                        <a:rPr lang="en-US" sz="2000" kern="1200" dirty="0">
                          <a:solidFill>
                            <a:schemeClr val="dk1"/>
                          </a:solidFill>
                          <a:effectLst/>
                          <a:latin typeface="+mn-lt"/>
                          <a:ea typeface="+mn-ea"/>
                          <a:cs typeface="+mn-cs"/>
                        </a:rPr>
                        <a:t>)</a:t>
                      </a:r>
                    </a:p>
                    <a:p>
                      <a:pPr marL="0" marR="0" indent="0">
                        <a:lnSpc>
                          <a:spcPct val="100000"/>
                        </a:lnSpc>
                        <a:buNone/>
                      </a:pPr>
                      <a:r>
                        <a:rPr lang="en-US" sz="2000" b="1" i="1" kern="1200" dirty="0">
                          <a:solidFill>
                            <a:schemeClr val="accent1">
                              <a:lumMod val="75000"/>
                            </a:schemeClr>
                          </a:solidFill>
                          <a:effectLst/>
                          <a:latin typeface="Cambria" panose="02040503050406030204" pitchFamily="18" charset="0"/>
                          <a:ea typeface="Cambria" panose="02040503050406030204" pitchFamily="18" charset="0"/>
                          <a:cs typeface="+mn-cs"/>
                        </a:rPr>
                        <a:t>people fainting with fear</a:t>
                      </a:r>
                      <a:r>
                        <a:rPr lang="en-US" sz="2000" i="1" kern="1200" dirty="0">
                          <a:solidFill>
                            <a:schemeClr val="accent1">
                              <a:lumMod val="75000"/>
                            </a:schemeClr>
                          </a:solidFill>
                          <a:effectLst/>
                          <a:latin typeface="Cambria" panose="02040503050406030204" pitchFamily="18" charset="0"/>
                          <a:ea typeface="Cambria" panose="02040503050406030204" pitchFamily="18" charset="0"/>
                          <a:cs typeface="+mn-cs"/>
                        </a:rPr>
                        <a:t>… of what is coming on the world</a:t>
                      </a:r>
                      <a:r>
                        <a:rPr lang="en-US" sz="2000" kern="1200" dirty="0">
                          <a:solidFill>
                            <a:schemeClr val="dk1"/>
                          </a:solidFill>
                          <a:effectLst/>
                          <a:latin typeface="+mn-lt"/>
                          <a:ea typeface="+mn-ea"/>
                          <a:cs typeface="+mn-cs"/>
                        </a:rPr>
                        <a:t> (</a:t>
                      </a:r>
                      <a:r>
                        <a:rPr lang="en-US" sz="2000" b="1" kern="1200" dirty="0">
                          <a:solidFill>
                            <a:schemeClr val="dk1"/>
                          </a:solidFill>
                          <a:effectLst/>
                          <a:latin typeface="+mn-lt"/>
                          <a:ea typeface="+mn-ea"/>
                          <a:cs typeface="+mn-cs"/>
                        </a:rPr>
                        <a:t>Luke 21:26</a:t>
                      </a:r>
                      <a:r>
                        <a:rPr lang="en-US" sz="2000" kern="1200" dirty="0">
                          <a:solidFill>
                            <a:schemeClr val="dk1"/>
                          </a:solidFill>
                          <a:effectLst/>
                          <a:latin typeface="+mn-lt"/>
                          <a:ea typeface="+mn-ea"/>
                          <a:cs typeface="+mn-cs"/>
                        </a:rPr>
                        <a:t>)</a:t>
                      </a:r>
                    </a:p>
                  </a:txBody>
                  <a:tcPr marL="6350" marR="6350" marT="0" marB="0"/>
                </a:tc>
                <a:extLst>
                  <a:ext uri="{0D108BD9-81ED-4DB2-BD59-A6C34878D82A}">
                    <a16:rowId xmlns:a16="http://schemas.microsoft.com/office/drawing/2014/main" val="170348692"/>
                  </a:ext>
                </a:extLst>
              </a:tr>
            </a:tbl>
          </a:graphicData>
        </a:graphic>
      </p:graphicFrame>
    </p:spTree>
    <p:extLst>
      <p:ext uri="{BB962C8B-B14F-4D97-AF65-F5344CB8AC3E}">
        <p14:creationId xmlns:p14="http://schemas.microsoft.com/office/powerpoint/2010/main" val="23763470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B22FBA43-D058-4BFB-6B12-8BAADE56E7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C9ACC5-58EB-9BFF-3B57-0CB215AE4E6B}"/>
              </a:ext>
            </a:extLst>
          </p:cNvPr>
          <p:cNvSpPr>
            <a:spLocks noGrp="1"/>
          </p:cNvSpPr>
          <p:nvPr>
            <p:ph type="title"/>
          </p:nvPr>
        </p:nvSpPr>
        <p:spPr>
          <a:xfrm>
            <a:off x="0" y="1"/>
            <a:ext cx="12226954" cy="725648"/>
          </a:xfrm>
        </p:spPr>
        <p:txBody>
          <a:bodyPr>
            <a:noAutofit/>
          </a:bodyPr>
          <a:lstStyle/>
          <a:p>
            <a:pPr algn="ctr"/>
            <a:r>
              <a:rPr lang="en-US" sz="48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Introduction To the Sealing of the 144,000 (7:1-8)</a:t>
            </a:r>
            <a:endParaRPr lang="en-US" sz="48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3E505B3C-6B8D-09C0-5310-6A29E8AF811C}"/>
              </a:ext>
            </a:extLst>
          </p:cNvPr>
          <p:cNvSpPr>
            <a:spLocks noGrp="1"/>
          </p:cNvSpPr>
          <p:nvPr>
            <p:ph idx="1"/>
          </p:nvPr>
        </p:nvSpPr>
        <p:spPr>
          <a:xfrm>
            <a:off x="1006679" y="857250"/>
            <a:ext cx="10410738" cy="5946222"/>
          </a:xfrm>
        </p:spPr>
        <p:txBody>
          <a:bodyPr>
            <a:normAutofit fontScale="85000" lnSpcReduction="10000"/>
          </a:bodyPr>
          <a:lstStyle/>
          <a:p>
            <a:r>
              <a:rPr lang="en-US" sz="4000" dirty="0">
                <a:solidFill>
                  <a:srgbClr val="F5F5F5"/>
                </a:solidFill>
                <a:effectLst>
                  <a:outerShdw blurRad="38100" dist="38100" dir="2700000" algn="tl" rotWithShape="0">
                    <a:prstClr val="black"/>
                  </a:outerShdw>
                </a:effectLst>
                <a:ea typeface="+mj-ea"/>
                <a:cs typeface="+mj-cs"/>
              </a:rPr>
              <a:t>Revelation 7:1–17 forms a reassuring interlude between the opening of the sixth and seventh seals. </a:t>
            </a:r>
          </a:p>
          <a:p>
            <a:r>
              <a:rPr lang="en-US" sz="4000" dirty="0">
                <a:solidFill>
                  <a:srgbClr val="F5F5F5"/>
                </a:solidFill>
                <a:effectLst>
                  <a:outerShdw blurRad="38100" dist="38100" dir="2700000" algn="tl" rotWithShape="0">
                    <a:prstClr val="black"/>
                  </a:outerShdw>
                </a:effectLst>
                <a:ea typeface="+mj-ea"/>
                <a:cs typeface="+mj-cs"/>
              </a:rPr>
              <a:t>Chapter 6 ends with the terrifying question: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The great day of their wrath has come, and </a:t>
            </a:r>
            <a:r>
              <a:rPr lang="en-US" sz="40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who can stand</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a:t>
            </a:r>
            <a:r>
              <a:rPr lang="en-US" sz="4000" dirty="0">
                <a:solidFill>
                  <a:srgbClr val="F5F5F5"/>
                </a:solidFill>
                <a:effectLst>
                  <a:outerShdw blurRad="38100" dist="38100" dir="2700000" algn="tl" rotWithShape="0">
                    <a:prstClr val="black"/>
                  </a:outerShdw>
                </a:effectLst>
                <a:ea typeface="+mj-ea"/>
                <a:cs typeface="+mj-cs"/>
              </a:rPr>
              <a:t>” (Rev. 6:17). </a:t>
            </a:r>
          </a:p>
          <a:p>
            <a:r>
              <a:rPr lang="en-US" sz="4000" dirty="0">
                <a:solidFill>
                  <a:srgbClr val="F5F5F5"/>
                </a:solidFill>
                <a:effectLst>
                  <a:outerShdw blurRad="38100" dist="38100" dir="2700000" algn="tl" rotWithShape="0">
                    <a:prstClr val="black"/>
                  </a:outerShdw>
                </a:effectLst>
                <a:ea typeface="+mj-ea"/>
                <a:cs typeface="+mj-cs"/>
              </a:rPr>
              <a:t>Chapter 7 </a:t>
            </a:r>
            <a:r>
              <a:rPr lang="en-US" sz="4000" b="1" i="1" dirty="0">
                <a:solidFill>
                  <a:srgbClr val="F5F5F5"/>
                </a:solidFill>
                <a:effectLst>
                  <a:outerShdw blurRad="38100" dist="38100" dir="2700000" algn="tl" rotWithShape="0">
                    <a:prstClr val="black"/>
                  </a:outerShdw>
                </a:effectLst>
                <a:ea typeface="+mj-ea"/>
                <a:cs typeface="+mj-cs"/>
              </a:rPr>
              <a:t>answers</a:t>
            </a:r>
            <a:r>
              <a:rPr lang="en-US" sz="4000" dirty="0">
                <a:solidFill>
                  <a:srgbClr val="F5F5F5"/>
                </a:solidFill>
                <a:effectLst>
                  <a:outerShdw blurRad="38100" dist="38100" dir="2700000" algn="tl" rotWithShape="0">
                    <a:prstClr val="black"/>
                  </a:outerShdw>
                </a:effectLst>
                <a:ea typeface="+mj-ea"/>
                <a:cs typeface="+mj-cs"/>
              </a:rPr>
              <a:t> this question: those whom God recognizes, seals, and preserves as </a:t>
            </a:r>
            <a:r>
              <a:rPr lang="en-US" sz="4000" b="1" i="1" dirty="0">
                <a:solidFill>
                  <a:srgbClr val="F5F5F5"/>
                </a:solidFill>
                <a:effectLst>
                  <a:outerShdw blurRad="38100" dist="38100" dir="2700000" algn="tl" rotWithShape="0">
                    <a:prstClr val="black"/>
                  </a:outerShdw>
                </a:effectLst>
                <a:ea typeface="+mj-ea"/>
                <a:cs typeface="+mj-cs"/>
              </a:rPr>
              <a:t>His own people </a:t>
            </a:r>
            <a:r>
              <a:rPr lang="en-US" sz="4000" dirty="0">
                <a:solidFill>
                  <a:srgbClr val="F5F5F5"/>
                </a:solidFill>
                <a:effectLst>
                  <a:outerShdw blurRad="38100" dist="38100" dir="2700000" algn="tl" rotWithShape="0">
                    <a:prstClr val="black"/>
                  </a:outerShdw>
                </a:effectLst>
                <a:ea typeface="+mj-ea"/>
                <a:cs typeface="+mj-cs"/>
              </a:rPr>
              <a:t>will be able to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stand</a:t>
            </a:r>
            <a:r>
              <a:rPr lang="en-US" sz="4000" dirty="0">
                <a:solidFill>
                  <a:srgbClr val="F5F5F5"/>
                </a:solidFill>
                <a:effectLst>
                  <a:outerShdw blurRad="38100" dist="38100" dir="2700000" algn="tl" rotWithShape="0">
                    <a:prstClr val="black"/>
                  </a:outerShdw>
                </a:effectLst>
                <a:ea typeface="+mj-ea"/>
                <a:cs typeface="+mj-cs"/>
              </a:rPr>
              <a:t>” when the day of wrath has come. </a:t>
            </a:r>
          </a:p>
          <a:p>
            <a:r>
              <a:rPr lang="en-US" sz="4000" dirty="0">
                <a:solidFill>
                  <a:srgbClr val="F5F5F5"/>
                </a:solidFill>
                <a:effectLst>
                  <a:outerShdw blurRad="38100" dist="38100" dir="2700000" algn="tl" rotWithShape="0">
                    <a:prstClr val="black"/>
                  </a:outerShdw>
                </a:effectLst>
                <a:ea typeface="+mj-ea"/>
                <a:cs typeface="+mj-cs"/>
              </a:rPr>
              <a:t>This passage therefore shifts attention temporarily </a:t>
            </a:r>
            <a:r>
              <a:rPr lang="en-US" sz="4000" b="1" i="1" dirty="0">
                <a:solidFill>
                  <a:srgbClr val="F5F5F5"/>
                </a:solidFill>
                <a:effectLst>
                  <a:outerShdw blurRad="38100" dist="38100" dir="2700000" algn="tl" rotWithShape="0">
                    <a:prstClr val="black"/>
                  </a:outerShdw>
                </a:effectLst>
                <a:ea typeface="+mj-ea"/>
                <a:cs typeface="+mj-cs"/>
              </a:rPr>
              <a:t>away</a:t>
            </a:r>
            <a:r>
              <a:rPr lang="en-US" sz="4000" dirty="0">
                <a:solidFill>
                  <a:srgbClr val="F5F5F5"/>
                </a:solidFill>
                <a:effectLst>
                  <a:outerShdw blurRad="38100" dist="38100" dir="2700000" algn="tl" rotWithShape="0">
                    <a:prstClr val="black"/>
                  </a:outerShdw>
                </a:effectLst>
                <a:ea typeface="+mj-ea"/>
                <a:cs typeface="+mj-cs"/>
              </a:rPr>
              <a:t> from the coming judgments that will “</a:t>
            </a:r>
            <a:r>
              <a:rPr lang="en-US" sz="40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soon</a:t>
            </a:r>
            <a:r>
              <a:rPr lang="en-US" sz="4000" dirty="0">
                <a:solidFill>
                  <a:srgbClr val="F5F5F5"/>
                </a:solidFill>
                <a:effectLst>
                  <a:outerShdw blurRad="38100" dist="38100" dir="2700000" algn="tl" rotWithShape="0">
                    <a:prstClr val="black"/>
                  </a:outerShdw>
                </a:effectLst>
                <a:ea typeface="+mj-ea"/>
                <a:cs typeface="+mj-cs"/>
              </a:rPr>
              <a:t>” be taking place, and gives the persecuted believers to whom John is writing a picture of God’s sovereignty and the plans that he has for </a:t>
            </a:r>
            <a:r>
              <a:rPr lang="en-US" sz="4000" b="1" i="1" dirty="0">
                <a:solidFill>
                  <a:srgbClr val="F5F5F5"/>
                </a:solidFill>
                <a:effectLst>
                  <a:outerShdw blurRad="38100" dist="38100" dir="2700000" algn="tl" rotWithShape="0">
                    <a:prstClr val="black"/>
                  </a:outerShdw>
                </a:effectLst>
                <a:ea typeface="+mj-ea"/>
                <a:cs typeface="+mj-cs"/>
              </a:rPr>
              <a:t>them</a:t>
            </a:r>
            <a:r>
              <a:rPr lang="en-US" sz="4000" dirty="0">
                <a:solidFill>
                  <a:srgbClr val="F5F5F5"/>
                </a:solidFill>
                <a:effectLst>
                  <a:outerShdw blurRad="38100" dist="38100" dir="2700000" algn="tl" rotWithShape="0">
                    <a:prstClr val="black"/>
                  </a:outerShdw>
                </a:effectLst>
                <a:ea typeface="+mj-ea"/>
                <a:cs typeface="+mj-cs"/>
              </a:rPr>
              <a:t> when this time arrives.</a:t>
            </a:r>
          </a:p>
        </p:txBody>
      </p:sp>
    </p:spTree>
    <p:extLst>
      <p:ext uri="{BB962C8B-B14F-4D97-AF65-F5344CB8AC3E}">
        <p14:creationId xmlns:p14="http://schemas.microsoft.com/office/powerpoint/2010/main" val="17290286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5DCDAB05-167A-3BCD-C286-C85C1EA308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D3CD03B-4F6C-3EC8-6169-6E6F4F5FF45F}"/>
              </a:ext>
            </a:extLst>
          </p:cNvPr>
          <p:cNvSpPr>
            <a:spLocks noGrp="1"/>
          </p:cNvSpPr>
          <p:nvPr>
            <p:ph type="title"/>
          </p:nvPr>
        </p:nvSpPr>
        <p:spPr>
          <a:xfrm>
            <a:off x="0" y="0"/>
            <a:ext cx="12192000" cy="866503"/>
          </a:xfrm>
        </p:spPr>
        <p:txBody>
          <a:bodyPr>
            <a:noAutofit/>
          </a:bodyPr>
          <a:lstStyle/>
          <a:p>
            <a:pPr algn="ctr"/>
            <a:r>
              <a:rPr lang="en-US" sz="54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Sealing of the 144,000 (7:1-8)</a:t>
            </a:r>
          </a:p>
        </p:txBody>
      </p:sp>
      <p:sp>
        <p:nvSpPr>
          <p:cNvPr id="5" name="Content Placeholder 4">
            <a:extLst>
              <a:ext uri="{FF2B5EF4-FFF2-40B4-BE49-F238E27FC236}">
                <a16:creationId xmlns:a16="http://schemas.microsoft.com/office/drawing/2014/main" id="{B49D7B41-B903-2E1F-BF82-039CE123B27A}"/>
              </a:ext>
            </a:extLst>
          </p:cNvPr>
          <p:cNvSpPr>
            <a:spLocks noGrp="1"/>
          </p:cNvSpPr>
          <p:nvPr>
            <p:ph idx="1"/>
          </p:nvPr>
        </p:nvSpPr>
        <p:spPr>
          <a:xfrm>
            <a:off x="323273" y="866503"/>
            <a:ext cx="11610109" cy="5991497"/>
          </a:xfrm>
        </p:spPr>
        <p:txBody>
          <a:bodyPr>
            <a:normAutofit fontScale="92500" lnSpcReduction="20000"/>
          </a:bodyPr>
          <a:lstStyle/>
          <a:p>
            <a:pPr marL="0" indent="0">
              <a:buNone/>
            </a:pP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7:1</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After this I saw four angels standing at the four corners of the earth, holding back the four winds of the earth, that no wind might blow on earth or sea or against any tree.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2</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Then I saw another angel ascending from the rising of the sun, with the seal of the living God, and he called with a loud voice to the four angels who had been given power to harm earth and sea,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3</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saying, “Do not harm the earth or the sea or the trees, until we have sealed the servants of our God on their foreheads.”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4</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And I heard the number of the sealed, 144,000, sealed from every tribe of the sons of Israel: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5</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12,000 from the tribe of Judah were sealed, 12,000 from the tribe of Reuben, 12,000 from the tribe of Gad,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6</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12,000 from the tribe of Asher, 12,000 from the tribe of Naphtali, 12,000 from the tribe of Manasseh,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7</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12,000 from the tribe of Simeon, 12,000 from the tribe of Levi, 12,000 from the tribe of Issachar, </a:t>
            </a:r>
            <a:r>
              <a:rPr lang="en-US" sz="3600" i="1" baseline="30000" dirty="0">
                <a:solidFill>
                  <a:srgbClr val="F5F5F5"/>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8</a:t>
            </a:r>
            <a:r>
              <a:rPr lang="en-US" sz="36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12,000 from the tribe of Zebulun, 12,000 from the tribe of Joseph, 12,000 from the tribe of Benjamin were sealed. </a:t>
            </a:r>
            <a:r>
              <a:rPr lang="en-US" sz="3600" dirty="0">
                <a:solidFill>
                  <a:srgbClr val="F5F5F5"/>
                </a:solidFill>
                <a:effectLst>
                  <a:outerShdw blurRad="38100" dist="38100" dir="2700000" algn="ctr" rotWithShape="0">
                    <a:schemeClr val="tx1"/>
                  </a:outerShdw>
                </a:effectLst>
                <a:latin typeface="Calibri" panose="020F0502020204030204" pitchFamily="34" charset="0"/>
                <a:ea typeface="Calibri" panose="020F0502020204030204" pitchFamily="34" charset="0"/>
                <a:cs typeface="Calibri" panose="020F0502020204030204" pitchFamily="34" charset="0"/>
              </a:rPr>
              <a:t>(ESV)</a:t>
            </a:r>
          </a:p>
        </p:txBody>
      </p:sp>
    </p:spTree>
    <p:extLst>
      <p:ext uri="{BB962C8B-B14F-4D97-AF65-F5344CB8AC3E}">
        <p14:creationId xmlns:p14="http://schemas.microsoft.com/office/powerpoint/2010/main" val="22650655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B538D2E5-62C0-45EC-4BD2-F69697F035E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67C2E2-0C7A-CACD-4EA4-DAEFB7ACC4B2}"/>
              </a:ext>
            </a:extLst>
          </p:cNvPr>
          <p:cNvSpPr>
            <a:spLocks noGrp="1"/>
          </p:cNvSpPr>
          <p:nvPr>
            <p:ph type="title"/>
          </p:nvPr>
        </p:nvSpPr>
        <p:spPr>
          <a:xfrm>
            <a:off x="0" y="1"/>
            <a:ext cx="12226954" cy="725648"/>
          </a:xfrm>
        </p:spPr>
        <p:txBody>
          <a:bodyPr>
            <a:noAutofit/>
          </a:bodyPr>
          <a:lstStyle/>
          <a:p>
            <a:pPr algn="ctr"/>
            <a:r>
              <a:rPr lang="en-US" sz="48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Sealing of the 144,000 (7:1-8)</a:t>
            </a:r>
            <a:endParaRPr lang="en-US" sz="48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AD6E1F73-1CEA-FD1A-D058-572B2251DEB1}"/>
              </a:ext>
            </a:extLst>
          </p:cNvPr>
          <p:cNvSpPr>
            <a:spLocks noGrp="1"/>
          </p:cNvSpPr>
          <p:nvPr>
            <p:ph idx="1"/>
          </p:nvPr>
        </p:nvSpPr>
        <p:spPr>
          <a:xfrm>
            <a:off x="297110" y="780178"/>
            <a:ext cx="11821846" cy="5964572"/>
          </a:xfrm>
        </p:spPr>
        <p:txBody>
          <a:bodyPr>
            <a:normAutofit fontScale="92500" lnSpcReduction="20000"/>
          </a:bodyPr>
          <a:lstStyle/>
          <a:p>
            <a:r>
              <a:rPr lang="en-US" sz="3200" dirty="0">
                <a:solidFill>
                  <a:srgbClr val="F5F5F5"/>
                </a:solidFill>
                <a:effectLst>
                  <a:outerShdw blurRad="38100" dist="38100" dir="2700000" algn="tl" rotWithShape="0">
                    <a:prstClr val="black"/>
                  </a:outerShdw>
                </a:effectLst>
                <a:ea typeface="+mj-ea"/>
                <a:cs typeface="+mj-cs"/>
              </a:rPr>
              <a:t>We’re told that John sees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four angels</a:t>
            </a:r>
            <a:r>
              <a:rPr lang="en-US" sz="3200" dirty="0">
                <a:solidFill>
                  <a:srgbClr val="F5F5F5"/>
                </a:solidFill>
                <a:effectLst>
                  <a:outerShdw blurRad="38100" dist="38100" dir="2700000" algn="tl" rotWithShape="0">
                    <a:prstClr val="black"/>
                  </a:outerShdw>
                </a:effectLst>
                <a:ea typeface="+mj-ea"/>
                <a:cs typeface="+mj-cs"/>
              </a:rPr>
              <a:t>” at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the</a:t>
            </a:r>
            <a:r>
              <a:rPr lang="en-US" sz="3200" dirty="0">
                <a:solidFill>
                  <a:srgbClr val="F5F5F5"/>
                </a:solidFill>
                <a:effectLst>
                  <a:outerShdw blurRad="38100" dist="38100" dir="2700000" algn="tl" rotWithShape="0">
                    <a:prstClr val="black"/>
                  </a:outerShdw>
                </a:effectLst>
                <a:ea typeface="+mj-ea"/>
                <a:cs typeface="+mj-cs"/>
              </a:rPr>
              <a:t>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four corners of the earth</a:t>
            </a:r>
            <a:r>
              <a:rPr lang="en-US" sz="3200" dirty="0">
                <a:solidFill>
                  <a:srgbClr val="F5F5F5"/>
                </a:solidFill>
                <a:effectLst>
                  <a:outerShdw blurRad="38100" dist="38100" dir="2700000" algn="tl" rotWithShape="0">
                    <a:prstClr val="black"/>
                  </a:outerShdw>
                </a:effectLst>
                <a:ea typeface="+mj-ea"/>
                <a:cs typeface="+mj-cs"/>
              </a:rPr>
              <a:t>,” holding back the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four winds</a:t>
            </a:r>
            <a:r>
              <a:rPr lang="en-US" sz="3200" dirty="0">
                <a:solidFill>
                  <a:srgbClr val="F5F5F5"/>
                </a:solidFill>
                <a:effectLst>
                  <a:outerShdw blurRad="38100" dist="38100" dir="2700000" algn="tl" rotWithShape="0">
                    <a:prstClr val="black"/>
                  </a:outerShdw>
                </a:effectLst>
                <a:ea typeface="+mj-ea"/>
                <a:cs typeface="+mj-cs"/>
              </a:rPr>
              <a:t>” (7:1) .</a:t>
            </a:r>
          </a:p>
          <a:p>
            <a:r>
              <a:rPr lang="en-US" sz="3200" dirty="0">
                <a:solidFill>
                  <a:srgbClr val="F5F5F5"/>
                </a:solidFill>
                <a:effectLst>
                  <a:outerShdw blurRad="38100" dist="38100" dir="2700000" algn="tl" rotWithShape="0">
                    <a:prstClr val="black"/>
                  </a:outerShdw>
                </a:effectLst>
                <a:ea typeface="+mj-ea"/>
                <a:cs typeface="+mj-cs"/>
              </a:rPr>
              <a:t>“</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winds</a:t>
            </a:r>
            <a:r>
              <a:rPr lang="en-US" sz="3200" dirty="0">
                <a:solidFill>
                  <a:srgbClr val="F5F5F5"/>
                </a:solidFill>
                <a:effectLst>
                  <a:outerShdw blurRad="38100" dist="38100" dir="2700000" algn="tl" rotWithShape="0">
                    <a:prstClr val="black"/>
                  </a:outerShdw>
                </a:effectLst>
                <a:ea typeface="+mj-ea"/>
                <a:cs typeface="+mj-cs"/>
              </a:rPr>
              <a:t>” are often used in scripture to symbolize </a:t>
            </a:r>
            <a:r>
              <a:rPr lang="en-US" sz="3200" b="1" i="1" dirty="0">
                <a:solidFill>
                  <a:srgbClr val="F5F5F5"/>
                </a:solidFill>
                <a:effectLst>
                  <a:outerShdw blurRad="38100" dist="38100" dir="2700000" algn="tl" rotWithShape="0">
                    <a:prstClr val="black"/>
                  </a:outerShdw>
                </a:effectLst>
                <a:ea typeface="+mj-ea"/>
                <a:cs typeface="+mj-cs"/>
              </a:rPr>
              <a:t>judgment</a:t>
            </a:r>
            <a:r>
              <a:rPr lang="en-US" sz="3200" dirty="0">
                <a:solidFill>
                  <a:srgbClr val="F5F5F5"/>
                </a:solidFill>
                <a:effectLst>
                  <a:outerShdw blurRad="38100" dist="38100" dir="2700000" algn="tl" rotWithShape="0">
                    <a:prstClr val="black"/>
                  </a:outerShdw>
                </a:effectLst>
                <a:ea typeface="+mj-ea"/>
                <a:cs typeface="+mj-cs"/>
              </a:rPr>
              <a:t>:</a:t>
            </a:r>
          </a:p>
          <a:p>
            <a:pPr lvl="1"/>
            <a:r>
              <a:rPr lang="en-US" sz="28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And I will bring upon Elam the </a:t>
            </a:r>
            <a:r>
              <a:rPr lang="en-US" sz="28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four winds </a:t>
            </a:r>
            <a:r>
              <a:rPr lang="en-US" sz="28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from the </a:t>
            </a:r>
            <a:r>
              <a:rPr lang="en-US" sz="28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four quarters of heaven</a:t>
            </a:r>
            <a:r>
              <a:rPr lang="en-US" sz="28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 And I will scatter them to all those winds… </a:t>
            </a:r>
            <a:r>
              <a:rPr lang="en-US" sz="28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I will bring disaster upon them</a:t>
            </a:r>
            <a:r>
              <a:rPr lang="en-US" sz="28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 my fierce anger, declares the LORD. I will send the sword after them, until I have consumed them… </a:t>
            </a:r>
            <a:r>
              <a:rPr lang="en-US" sz="2800" dirty="0">
                <a:solidFill>
                  <a:srgbClr val="F5F5F5"/>
                </a:solidFill>
                <a:effectLst>
                  <a:outerShdw blurRad="38100" dist="38100" dir="2700000" algn="tl" rotWithShape="0">
                    <a:prstClr val="black"/>
                  </a:outerShdw>
                </a:effectLst>
                <a:ea typeface="+mj-ea"/>
                <a:cs typeface="+mj-cs"/>
              </a:rPr>
              <a:t>(Jer 49:36-37)</a:t>
            </a:r>
          </a:p>
          <a:p>
            <a:r>
              <a:rPr lang="en-US" sz="3200" dirty="0">
                <a:solidFill>
                  <a:srgbClr val="F5F5F5"/>
                </a:solidFill>
                <a:effectLst>
                  <a:outerShdw blurRad="38100" dist="38100" dir="2700000" algn="tl" rotWithShape="0">
                    <a:prstClr val="black"/>
                  </a:outerShdw>
                </a:effectLst>
                <a:ea typeface="+mj-ea"/>
                <a:cs typeface="+mj-cs"/>
              </a:rPr>
              <a:t>The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earth or the sea or the trees</a:t>
            </a:r>
            <a:r>
              <a:rPr lang="en-US" sz="3200" dirty="0">
                <a:solidFill>
                  <a:srgbClr val="F5F5F5"/>
                </a:solidFill>
                <a:effectLst>
                  <a:outerShdw blurRad="38100" dist="38100" dir="2700000" algn="tl" rotWithShape="0">
                    <a:prstClr val="black"/>
                  </a:outerShdw>
                </a:effectLst>
                <a:ea typeface="+mj-ea"/>
                <a:cs typeface="+mj-cs"/>
              </a:rPr>
              <a:t>” are natural objects most obviously affected by powerful winds. The three together serve as apocalyptic imagery to picture widespread destruction.</a:t>
            </a:r>
          </a:p>
          <a:p>
            <a:r>
              <a:rPr lang="en-US" sz="3200" dirty="0">
                <a:solidFill>
                  <a:srgbClr val="F5F5F5"/>
                </a:solidFill>
                <a:effectLst>
                  <a:outerShdw blurRad="38100" dist="38100" dir="2700000" algn="tl" rotWithShape="0">
                    <a:prstClr val="black"/>
                  </a:outerShdw>
                </a:effectLst>
                <a:ea typeface="+mj-ea"/>
                <a:cs typeface="+mj-cs"/>
              </a:rPr>
              <a:t>Given the </a:t>
            </a:r>
            <a:r>
              <a:rPr lang="en-US" sz="3200" b="1" i="1" dirty="0">
                <a:solidFill>
                  <a:srgbClr val="F5F5F5"/>
                </a:solidFill>
                <a:effectLst>
                  <a:outerShdw blurRad="38100" dist="38100" dir="2700000" algn="tl" rotWithShape="0">
                    <a:prstClr val="black"/>
                  </a:outerShdw>
                </a:effectLst>
                <a:ea typeface="+mj-ea"/>
                <a:cs typeface="+mj-cs"/>
              </a:rPr>
              <a:t>preceding context </a:t>
            </a:r>
            <a:r>
              <a:rPr lang="en-US" sz="3200" dirty="0">
                <a:solidFill>
                  <a:srgbClr val="F5F5F5"/>
                </a:solidFill>
                <a:effectLst>
                  <a:outerShdw blurRad="38100" dist="38100" dir="2700000" algn="tl" rotWithShape="0">
                    <a:prstClr val="black"/>
                  </a:outerShdw>
                </a:effectLst>
                <a:ea typeface="+mj-ea"/>
                <a:cs typeface="+mj-cs"/>
              </a:rPr>
              <a:t>(the judgments poured out in the six seals of chapter 6), I believe the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wind</a:t>
            </a:r>
            <a:r>
              <a:rPr lang="en-US" sz="3200" dirty="0">
                <a:solidFill>
                  <a:srgbClr val="F5F5F5"/>
                </a:solidFill>
                <a:effectLst>
                  <a:outerShdw blurRad="38100" dist="38100" dir="2700000" algn="tl" rotWithShape="0">
                    <a:prstClr val="black"/>
                  </a:outerShdw>
                </a:effectLst>
                <a:ea typeface="+mj-ea"/>
                <a:cs typeface="+mj-cs"/>
              </a:rPr>
              <a:t>” here is an </a:t>
            </a:r>
            <a:r>
              <a:rPr lang="en-US" sz="3200" dirty="0">
                <a:solidFill>
                  <a:srgbClr val="F5F5F5"/>
                </a:solidFill>
                <a:effectLst>
                  <a:outerShdw blurRad="38100" dist="38100" dir="2700000" algn="tl" rotWithShape="0">
                    <a:prstClr val="black"/>
                  </a:outerShdw>
                </a:effectLst>
              </a:rPr>
              <a:t>apocalyptic description of</a:t>
            </a:r>
            <a:r>
              <a:rPr lang="en-US" sz="3200" dirty="0">
                <a:solidFill>
                  <a:srgbClr val="F5F5F5"/>
                </a:solidFill>
                <a:effectLst>
                  <a:outerShdw blurRad="38100" dist="38100" dir="2700000" algn="tl" rotWithShape="0">
                    <a:prstClr val="black"/>
                  </a:outerShdw>
                </a:effectLst>
                <a:ea typeface="+mj-ea"/>
                <a:cs typeface="+mj-cs"/>
              </a:rPr>
              <a:t> God’s destructive judgment against Jerusalem in the events leading up to A.D. 70. </a:t>
            </a:r>
          </a:p>
          <a:p>
            <a:r>
              <a:rPr lang="en-US" sz="3200" dirty="0">
                <a:solidFill>
                  <a:srgbClr val="F5F5F5"/>
                </a:solidFill>
                <a:effectLst>
                  <a:outerShdw blurRad="38100" dist="38100" dir="2700000" algn="tl" rotWithShape="0">
                    <a:prstClr val="black"/>
                  </a:outerShdw>
                </a:effectLst>
                <a:ea typeface="+mj-ea"/>
                <a:cs typeface="+mj-cs"/>
              </a:rPr>
              <a:t>“</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earth</a:t>
            </a:r>
            <a:r>
              <a:rPr lang="en-US" sz="3200" dirty="0">
                <a:solidFill>
                  <a:srgbClr val="F5F5F5"/>
                </a:solidFill>
                <a:effectLst>
                  <a:outerShdw blurRad="38100" dist="38100" dir="2700000" algn="tl" rotWithShape="0">
                    <a:prstClr val="black"/>
                  </a:outerShdw>
                </a:effectLst>
                <a:ea typeface="+mj-ea"/>
                <a:cs typeface="+mj-cs"/>
              </a:rPr>
              <a:t>” can be translated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land</a:t>
            </a:r>
            <a:r>
              <a:rPr lang="en-US" sz="3200" dirty="0">
                <a:solidFill>
                  <a:srgbClr val="F5F5F5"/>
                </a:solidFill>
                <a:effectLst>
                  <a:outerShdw blurRad="38100" dist="38100" dir="2700000" algn="tl" rotWithShape="0">
                    <a:prstClr val="black"/>
                  </a:outerShdw>
                </a:effectLst>
                <a:ea typeface="+mj-ea"/>
                <a:cs typeface="+mj-cs"/>
              </a:rPr>
              <a:t>.” So, in this context,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the</a:t>
            </a:r>
            <a:r>
              <a:rPr lang="en-US" sz="3200" dirty="0">
                <a:solidFill>
                  <a:srgbClr val="F5F5F5"/>
                </a:solidFill>
                <a:effectLst>
                  <a:outerShdw blurRad="38100" dist="38100" dir="2700000" algn="tl" rotWithShape="0">
                    <a:prstClr val="black"/>
                  </a:outerShdw>
                </a:effectLst>
              </a:rPr>
              <a:t>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four corners of the </a:t>
            </a:r>
            <a:r>
              <a:rPr lang="en-US" sz="32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rPr>
              <a:t>earth</a:t>
            </a:r>
            <a:r>
              <a:rPr lang="en-US" sz="3200" dirty="0">
                <a:solidFill>
                  <a:srgbClr val="F5F5F5"/>
                </a:solidFill>
                <a:effectLst>
                  <a:outerShdw blurRad="38100" dist="38100" dir="2700000" algn="tl" rotWithShape="0">
                    <a:prstClr val="black"/>
                  </a:outerShdw>
                </a:effectLst>
                <a:ea typeface="+mj-ea"/>
                <a:cs typeface="+mj-cs"/>
              </a:rPr>
              <a:t>” might be </a:t>
            </a:r>
            <a:r>
              <a:rPr lang="en-US" sz="3200" b="1" i="1" dirty="0">
                <a:solidFill>
                  <a:srgbClr val="F5F5F5"/>
                </a:solidFill>
                <a:effectLst>
                  <a:outerShdw blurRad="38100" dist="38100" dir="2700000" algn="tl" rotWithShape="0">
                    <a:prstClr val="black"/>
                  </a:outerShdw>
                </a:effectLst>
                <a:ea typeface="+mj-ea"/>
                <a:cs typeface="+mj-cs"/>
              </a:rPr>
              <a:t>better</a:t>
            </a:r>
            <a:r>
              <a:rPr lang="en-US" sz="3200" dirty="0">
                <a:solidFill>
                  <a:srgbClr val="F5F5F5"/>
                </a:solidFill>
                <a:effectLst>
                  <a:outerShdw blurRad="38100" dist="38100" dir="2700000" algn="tl" rotWithShape="0">
                    <a:prstClr val="black"/>
                  </a:outerShdw>
                </a:effectLst>
                <a:ea typeface="+mj-ea"/>
                <a:cs typeface="+mj-cs"/>
              </a:rPr>
              <a:t> translated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the four corners of the </a:t>
            </a:r>
            <a:r>
              <a:rPr lang="en-US" sz="3200" i="1" dirty="0">
                <a:solidFill>
                  <a:srgbClr val="A2FFB3"/>
                </a:solidFill>
                <a:effectLst>
                  <a:outerShdw blurRad="38100" dist="38100" dir="2700000" algn="tl" rotWithShape="0">
                    <a:prstClr val="black"/>
                  </a:outerShdw>
                </a:effectLst>
                <a:latin typeface="Cambria" panose="02040503050406030204" pitchFamily="18" charset="0"/>
                <a:ea typeface="Cambria" panose="02040503050406030204" pitchFamily="18" charset="0"/>
              </a:rPr>
              <a:t>land</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rPr>
              <a:t> </a:t>
            </a:r>
            <a:r>
              <a:rPr lang="en-US" sz="3200" dirty="0">
                <a:solidFill>
                  <a:srgbClr val="F5F5F5"/>
                </a:solidFill>
                <a:effectLst>
                  <a:outerShdw blurRad="38100" dist="38100" dir="2700000" algn="tl" rotWithShape="0">
                    <a:prstClr val="black"/>
                  </a:outerShdw>
                </a:effectLst>
                <a:ea typeface="+mj-ea"/>
                <a:cs typeface="+mj-cs"/>
              </a:rPr>
              <a:t>[i.e., Israel]”, as in Ezekiel 7:2 where that </a:t>
            </a:r>
            <a:r>
              <a:rPr lang="en-US" sz="3200" b="1" i="1" dirty="0">
                <a:solidFill>
                  <a:srgbClr val="F5F5F5"/>
                </a:solidFill>
                <a:effectLst>
                  <a:outerShdw blurRad="38100" dist="38100" dir="2700000" algn="tl" rotWithShape="0">
                    <a:prstClr val="black"/>
                  </a:outerShdw>
                </a:effectLst>
                <a:ea typeface="+mj-ea"/>
                <a:cs typeface="+mj-cs"/>
              </a:rPr>
              <a:t>exact same phrase </a:t>
            </a:r>
            <a:r>
              <a:rPr lang="en-US" sz="3200" dirty="0">
                <a:solidFill>
                  <a:srgbClr val="F5F5F5"/>
                </a:solidFill>
                <a:effectLst>
                  <a:outerShdw blurRad="38100" dist="38100" dir="2700000" algn="tl" rotWithShape="0">
                    <a:prstClr val="black"/>
                  </a:outerShdw>
                </a:effectLst>
                <a:ea typeface="+mj-ea"/>
                <a:cs typeface="+mj-cs"/>
              </a:rPr>
              <a:t>is used. </a:t>
            </a:r>
          </a:p>
        </p:txBody>
      </p:sp>
    </p:spTree>
    <p:extLst>
      <p:ext uri="{BB962C8B-B14F-4D97-AF65-F5344CB8AC3E}">
        <p14:creationId xmlns:p14="http://schemas.microsoft.com/office/powerpoint/2010/main" val="1646400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9BE7D296-267D-E2DF-2EB0-8F548795F60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00DCD7C-9B41-D769-E6DA-8717E103873B}"/>
              </a:ext>
            </a:extLst>
          </p:cNvPr>
          <p:cNvSpPr>
            <a:spLocks noGrp="1"/>
          </p:cNvSpPr>
          <p:nvPr>
            <p:ph type="title"/>
          </p:nvPr>
        </p:nvSpPr>
        <p:spPr>
          <a:xfrm>
            <a:off x="0" y="1"/>
            <a:ext cx="12226954" cy="725648"/>
          </a:xfrm>
        </p:spPr>
        <p:txBody>
          <a:bodyPr>
            <a:noAutofit/>
          </a:bodyPr>
          <a:lstStyle/>
          <a:p>
            <a:pPr algn="ctr"/>
            <a:r>
              <a:rPr lang="en-US" sz="48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Sealing of the 144,000 (7:1-8)</a:t>
            </a:r>
            <a:endParaRPr lang="en-US" sz="48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F3001A74-EFC6-D91F-5C2C-027F3A797767}"/>
              </a:ext>
            </a:extLst>
          </p:cNvPr>
          <p:cNvSpPr>
            <a:spLocks noGrp="1"/>
          </p:cNvSpPr>
          <p:nvPr>
            <p:ph idx="1"/>
          </p:nvPr>
        </p:nvSpPr>
        <p:spPr>
          <a:xfrm>
            <a:off x="305499" y="857250"/>
            <a:ext cx="11821846" cy="5946222"/>
          </a:xfrm>
        </p:spPr>
        <p:txBody>
          <a:bodyPr>
            <a:normAutofit fontScale="85000" lnSpcReduction="20000"/>
          </a:bodyPr>
          <a:lstStyle/>
          <a:p>
            <a:r>
              <a:rPr lang="en-US" sz="3200" dirty="0">
                <a:solidFill>
                  <a:srgbClr val="F5F5F5"/>
                </a:solidFill>
                <a:effectLst>
                  <a:outerShdw blurRad="38100" dist="38100" dir="2700000" algn="tl" rotWithShape="0">
                    <a:prstClr val="black"/>
                  </a:outerShdw>
                </a:effectLst>
                <a:ea typeface="+mj-ea"/>
                <a:cs typeface="+mj-cs"/>
              </a:rPr>
              <a:t>Another angel approaches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from the rising of the sun </a:t>
            </a:r>
            <a:r>
              <a:rPr lang="en-US" sz="3200" dirty="0">
                <a:solidFill>
                  <a:srgbClr val="F5F5F5"/>
                </a:solidFill>
                <a:effectLst>
                  <a:outerShdw blurRad="38100" dist="38100" dir="2700000" algn="tl" rotWithShape="0">
                    <a:prstClr val="black"/>
                  </a:outerShdw>
                </a:effectLst>
                <a:ea typeface="+mj-ea"/>
                <a:cs typeface="+mj-cs"/>
              </a:rPr>
              <a:t>[i.e. the east],” carrying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seal of the living God</a:t>
            </a:r>
            <a:r>
              <a:rPr lang="en-US" sz="3200" dirty="0">
                <a:solidFill>
                  <a:srgbClr val="F5F5F5"/>
                </a:solidFill>
                <a:effectLst>
                  <a:outerShdw blurRad="38100" dist="38100" dir="2700000" algn="tl" rotWithShape="0">
                    <a:prstClr val="black"/>
                  </a:outerShdw>
                </a:effectLst>
                <a:ea typeface="+mj-ea"/>
                <a:cs typeface="+mj-cs"/>
              </a:rPr>
              <a:t>” (7:2). </a:t>
            </a:r>
          </a:p>
          <a:p>
            <a:r>
              <a:rPr lang="en-US" sz="3200" dirty="0">
                <a:solidFill>
                  <a:srgbClr val="F5F5F5"/>
                </a:solidFill>
                <a:effectLst>
                  <a:outerShdw blurRad="38100" dist="38100" dir="2700000" algn="tl" rotWithShape="0">
                    <a:prstClr val="black"/>
                  </a:outerShdw>
                </a:effectLst>
                <a:ea typeface="+mj-ea"/>
                <a:cs typeface="+mj-cs"/>
              </a:rPr>
              <a:t>The east was associated with the rising sun, light, life, and hope.</a:t>
            </a:r>
          </a:p>
          <a:p>
            <a:r>
              <a:rPr lang="en-US" sz="3200" dirty="0">
                <a:solidFill>
                  <a:srgbClr val="F5F5F5"/>
                </a:solidFill>
                <a:effectLst>
                  <a:outerShdw blurRad="38100" dist="38100" dir="2700000" algn="tl" rotWithShape="0">
                    <a:prstClr val="black"/>
                  </a:outerShdw>
                </a:effectLst>
                <a:ea typeface="+mj-ea"/>
                <a:cs typeface="+mj-cs"/>
              </a:rPr>
              <a:t>The four angels orchestrating the destruction (symbolized by the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wind</a:t>
            </a:r>
            <a:r>
              <a:rPr lang="en-US" sz="3200" dirty="0">
                <a:solidFill>
                  <a:srgbClr val="F5F5F5"/>
                </a:solidFill>
                <a:effectLst>
                  <a:outerShdw blurRad="38100" dist="38100" dir="2700000" algn="tl" rotWithShape="0">
                    <a:prstClr val="black"/>
                  </a:outerShdw>
                </a:effectLst>
                <a:ea typeface="+mj-ea"/>
                <a:cs typeface="+mj-cs"/>
              </a:rPr>
              <a:t>”) are to told by the angel carrying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seal of… God</a:t>
            </a:r>
            <a:r>
              <a:rPr lang="en-US" sz="3200" dirty="0">
                <a:solidFill>
                  <a:srgbClr val="F5F5F5"/>
                </a:solidFill>
                <a:effectLst>
                  <a:outerShdw blurRad="38100" dist="38100" dir="2700000" algn="tl" rotWithShape="0">
                    <a:prstClr val="black"/>
                  </a:outerShdw>
                </a:effectLst>
                <a:ea typeface="+mj-ea"/>
                <a:cs typeface="+mj-cs"/>
              </a:rPr>
              <a:t>” to put the destructive judgments on hold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until we have </a:t>
            </a:r>
            <a:r>
              <a:rPr lang="en-US" sz="3200" i="1" dirty="0">
                <a:solidFill>
                  <a:srgbClr val="A2FFB3"/>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sealed</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 the servants of our God on their foreheads</a:t>
            </a:r>
            <a:r>
              <a:rPr lang="en-US" sz="3200" dirty="0">
                <a:solidFill>
                  <a:srgbClr val="F5F5F5"/>
                </a:solidFill>
                <a:effectLst>
                  <a:outerShdw blurRad="38100" dist="38100" dir="2700000" algn="tl" rotWithShape="0">
                    <a:prstClr val="black"/>
                  </a:outerShdw>
                </a:effectLst>
                <a:ea typeface="+mj-ea"/>
                <a:cs typeface="+mj-cs"/>
              </a:rPr>
              <a:t>”.</a:t>
            </a:r>
          </a:p>
          <a:p>
            <a:r>
              <a:rPr lang="en-US" sz="3200" dirty="0">
                <a:solidFill>
                  <a:srgbClr val="F5F5F5"/>
                </a:solidFill>
                <a:effectLst>
                  <a:outerShdw blurRad="38100" dist="38100" dir="2700000" algn="tl" rotWithShape="0">
                    <a:prstClr val="black"/>
                  </a:outerShdw>
                </a:effectLst>
              </a:rPr>
              <a:t>The sealing imagery comes from Ezekiel 9:4–6 which describes a vision of God’s judgment upon Jerusalem shortly before the city was destroyed by the Babylonians in 586 B.C. </a:t>
            </a:r>
          </a:p>
          <a:p>
            <a:r>
              <a:rPr lang="en-US" sz="3200" dirty="0">
                <a:solidFill>
                  <a:srgbClr val="F5F5F5"/>
                </a:solidFill>
                <a:effectLst>
                  <a:outerShdw blurRad="38100" dist="38100" dir="2700000" algn="tl" rotWithShape="0">
                    <a:prstClr val="black"/>
                  </a:outerShdw>
                </a:effectLst>
              </a:rPr>
              <a:t>Before the Lord brought judgment on Jerusalem, a mark was placed on those who grieved over its sins so that they would be distinguished from the wicked.</a:t>
            </a:r>
          </a:p>
          <a:p>
            <a:r>
              <a:rPr lang="en-US" sz="3200" dirty="0">
                <a:solidFill>
                  <a:srgbClr val="F5F5F5"/>
                </a:solidFill>
                <a:effectLst>
                  <a:outerShdw blurRad="38100" dist="38100" dir="2700000" algn="tl" rotWithShape="0">
                    <a:prstClr val="black"/>
                  </a:outerShdw>
                </a:effectLst>
              </a:rPr>
              <a:t>The seal is not necessarily visible. It signifies God’s ownership, recognition, and protection: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The Lord knows those who are his</a:t>
            </a:r>
            <a:r>
              <a:rPr lang="en-US" sz="3200" dirty="0">
                <a:solidFill>
                  <a:srgbClr val="F5F5F5"/>
                </a:solidFill>
                <a:effectLst>
                  <a:outerShdw blurRad="38100" dist="38100" dir="2700000" algn="tl" rotWithShape="0">
                    <a:prstClr val="black"/>
                  </a:outerShdw>
                </a:effectLst>
              </a:rPr>
              <a:t>” (2 Tim. 2:19)</a:t>
            </a:r>
          </a:p>
          <a:p>
            <a:r>
              <a:rPr lang="en-US" sz="3200" dirty="0">
                <a:solidFill>
                  <a:srgbClr val="F5F5F5"/>
                </a:solidFill>
                <a:effectLst>
                  <a:outerShdw blurRad="38100" dist="38100" dir="2700000" algn="tl" rotWithShape="0">
                    <a:prstClr val="black"/>
                  </a:outerShdw>
                </a:effectLst>
              </a:rPr>
              <a:t>As a result of receiving this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seal</a:t>
            </a:r>
            <a:r>
              <a:rPr lang="en-US" sz="3200" dirty="0">
                <a:solidFill>
                  <a:srgbClr val="F5F5F5"/>
                </a:solidFill>
                <a:effectLst>
                  <a:outerShdw blurRad="38100" dist="38100" dir="2700000" algn="tl" rotWithShape="0">
                    <a:prstClr val="black"/>
                  </a:outerShdw>
                </a:effectLst>
              </a:rPr>
              <a:t>” the righteous (who grieved over the sins of the city) were </a:t>
            </a:r>
            <a:r>
              <a:rPr lang="en-US" sz="3200" b="1" i="1" dirty="0">
                <a:solidFill>
                  <a:srgbClr val="F5F5F5"/>
                </a:solidFill>
                <a:effectLst>
                  <a:outerShdw blurRad="38100" dist="38100" dir="2700000" algn="tl" rotWithShape="0">
                    <a:prstClr val="black"/>
                  </a:outerShdw>
                </a:effectLst>
              </a:rPr>
              <a:t>spared from the judgment </a:t>
            </a:r>
            <a:r>
              <a:rPr lang="en-US" sz="3200" dirty="0">
                <a:solidFill>
                  <a:srgbClr val="F5F5F5"/>
                </a:solidFill>
                <a:effectLst>
                  <a:outerShdw blurRad="38100" dist="38100" dir="2700000" algn="tl" rotWithShape="0">
                    <a:prstClr val="black"/>
                  </a:outerShdw>
                </a:effectLst>
              </a:rPr>
              <a:t>that was poured out on the rest of the wicked men, women, and children in Jerusalem. </a:t>
            </a:r>
          </a:p>
          <a:p>
            <a:r>
              <a:rPr lang="en-US" sz="3200" dirty="0">
                <a:solidFill>
                  <a:srgbClr val="F5F5F5"/>
                </a:solidFill>
                <a:effectLst>
                  <a:outerShdw blurRad="38100" dist="38100" dir="2700000" algn="tl" rotWithShape="0">
                    <a:prstClr val="black"/>
                  </a:outerShdw>
                </a:effectLst>
                <a:ea typeface="+mj-ea"/>
                <a:cs typeface="+mj-cs"/>
              </a:rPr>
              <a:t>Revelation uses the same picture before Jerusalem’s destruction by </a:t>
            </a:r>
            <a:r>
              <a:rPr lang="en-US" sz="3200" b="1" i="1" dirty="0">
                <a:solidFill>
                  <a:srgbClr val="F5F5F5"/>
                </a:solidFill>
                <a:effectLst>
                  <a:outerShdw blurRad="38100" dist="38100" dir="2700000" algn="tl" rotWithShape="0">
                    <a:prstClr val="black"/>
                  </a:outerShdw>
                </a:effectLst>
                <a:ea typeface="+mj-ea"/>
                <a:cs typeface="+mj-cs"/>
              </a:rPr>
              <a:t>Rome</a:t>
            </a:r>
            <a:r>
              <a:rPr lang="en-US" sz="3200" dirty="0">
                <a:solidFill>
                  <a:srgbClr val="F5F5F5"/>
                </a:solidFill>
                <a:effectLst>
                  <a:outerShdw blurRad="38100" dist="38100" dir="2700000" algn="tl" rotWithShape="0">
                    <a:prstClr val="black"/>
                  </a:outerShdw>
                </a:effectLst>
                <a:ea typeface="+mj-ea"/>
                <a:cs typeface="+mj-cs"/>
              </a:rPr>
              <a:t>.</a:t>
            </a:r>
          </a:p>
        </p:txBody>
      </p:sp>
    </p:spTree>
    <p:extLst>
      <p:ext uri="{BB962C8B-B14F-4D97-AF65-F5344CB8AC3E}">
        <p14:creationId xmlns:p14="http://schemas.microsoft.com/office/powerpoint/2010/main" val="31099507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83D7C"/>
            </a:gs>
            <a:gs pos="71000">
              <a:srgbClr val="2E2344"/>
            </a:gs>
            <a:gs pos="100000">
              <a:srgbClr val="2C0F24"/>
            </a:gs>
          </a:gsLst>
          <a:path path="circle">
            <a:fillToRect l="50000" t="50000" r="50000" b="50000"/>
          </a:path>
          <a:tileRect/>
        </a:gradFill>
        <a:effectLst/>
      </p:bgPr>
    </p:bg>
    <p:spTree>
      <p:nvGrpSpPr>
        <p:cNvPr id="1" name="">
          <a:extLst>
            <a:ext uri="{FF2B5EF4-FFF2-40B4-BE49-F238E27FC236}">
              <a16:creationId xmlns:a16="http://schemas.microsoft.com/office/drawing/2014/main" id="{511F8E17-1EB5-9ADF-CE74-8DFE6C4B431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042092C-1F1B-D8E8-E3DD-0CCA2A3DE155}"/>
              </a:ext>
            </a:extLst>
          </p:cNvPr>
          <p:cNvSpPr>
            <a:spLocks noGrp="1"/>
          </p:cNvSpPr>
          <p:nvPr>
            <p:ph type="title"/>
          </p:nvPr>
        </p:nvSpPr>
        <p:spPr>
          <a:xfrm>
            <a:off x="0" y="1"/>
            <a:ext cx="12226954" cy="725648"/>
          </a:xfrm>
        </p:spPr>
        <p:txBody>
          <a:bodyPr>
            <a:noAutofit/>
          </a:bodyPr>
          <a:lstStyle/>
          <a:p>
            <a:pPr algn="ctr"/>
            <a:r>
              <a:rPr lang="en-US" sz="4800" b="1" dirty="0">
                <a:solidFill>
                  <a:srgbClr val="F5F5F5"/>
                </a:solidFill>
                <a:effectLst>
                  <a:outerShdw blurRad="38100" dist="38100" dir="2700000" algn="ctr" rotWithShape="0">
                    <a:schemeClr val="tx1"/>
                  </a:outerShdw>
                </a:effectLst>
                <a:ea typeface="Tahoma" panose="020B0604030504040204" pitchFamily="34" charset="0"/>
                <a:cs typeface="Tahoma" panose="020B0604030504040204" pitchFamily="34" charset="0"/>
              </a:rPr>
              <a:t>The Sealing of the 144,000 (7:1-8)</a:t>
            </a:r>
            <a:endParaRPr lang="en-US" sz="4800" dirty="0">
              <a:solidFill>
                <a:srgbClr val="F5F5F5"/>
              </a:solidFill>
              <a:effectLst>
                <a:outerShdw blurRad="38100" dist="38100" dir="2700000" algn="tl" rotWithShape="0">
                  <a:prstClr val="black"/>
                </a:outerShdw>
              </a:effectLst>
              <a:latin typeface="+mn-lt"/>
            </a:endParaRPr>
          </a:p>
        </p:txBody>
      </p:sp>
      <p:sp>
        <p:nvSpPr>
          <p:cNvPr id="2" name="Content Placeholder 1">
            <a:extLst>
              <a:ext uri="{FF2B5EF4-FFF2-40B4-BE49-F238E27FC236}">
                <a16:creationId xmlns:a16="http://schemas.microsoft.com/office/drawing/2014/main" id="{9ABBAFD9-B33C-3E0B-A5F3-511D1062EC79}"/>
              </a:ext>
            </a:extLst>
          </p:cNvPr>
          <p:cNvSpPr>
            <a:spLocks noGrp="1"/>
          </p:cNvSpPr>
          <p:nvPr>
            <p:ph idx="1"/>
          </p:nvPr>
        </p:nvSpPr>
        <p:spPr>
          <a:xfrm>
            <a:off x="187234" y="631371"/>
            <a:ext cx="11922275" cy="6183086"/>
          </a:xfrm>
        </p:spPr>
        <p:txBody>
          <a:bodyPr>
            <a:normAutofit fontScale="85000" lnSpcReduction="20000"/>
          </a:bodyPr>
          <a:lstStyle/>
          <a:p>
            <a:r>
              <a:rPr lang="en-US" sz="3200" dirty="0">
                <a:solidFill>
                  <a:srgbClr val="F5F5F5"/>
                </a:solidFill>
                <a:effectLst>
                  <a:outerShdw blurRad="38100" dist="38100" dir="2700000" algn="tl" rotWithShape="0">
                    <a:prstClr val="black"/>
                  </a:outerShdw>
                </a:effectLst>
                <a:ea typeface="+mj-ea"/>
                <a:cs typeface="+mj-cs"/>
              </a:rPr>
              <a:t>In the Olivet Discourse Jesus told believers in Judea to flee when they saw Jerusalem “</a:t>
            </a:r>
            <a:r>
              <a:rPr lang="en-US" sz="3200" i="1" dirty="0">
                <a:solidFill>
                  <a:srgbClr val="99FFFF"/>
                </a:solidFill>
                <a:effectLst>
                  <a:outerShdw blurRad="38100" dist="38100" dir="2700000" algn="tl" rotWithShape="0">
                    <a:prstClr val="black"/>
                  </a:outerShdw>
                </a:effectLst>
                <a:latin typeface="Cambria" panose="02040503050406030204" pitchFamily="18" charset="0"/>
                <a:ea typeface="Cambria" panose="02040503050406030204" pitchFamily="18" charset="0"/>
                <a:cs typeface="+mj-cs"/>
              </a:rPr>
              <a:t>surrounded by [the Roman] armies</a:t>
            </a:r>
            <a:r>
              <a:rPr lang="en-US" sz="3200" dirty="0">
                <a:solidFill>
                  <a:srgbClr val="F5F5F5"/>
                </a:solidFill>
                <a:effectLst>
                  <a:outerShdw blurRad="38100" dist="38100" dir="2700000" algn="tl" rotWithShape="0">
                    <a:prstClr val="black"/>
                  </a:outerShdw>
                </a:effectLst>
                <a:ea typeface="+mj-ea"/>
                <a:cs typeface="+mj-cs"/>
              </a:rPr>
              <a:t>” (Luke 21:20–21 cf. </a:t>
            </a:r>
            <a:r>
              <a:rPr lang="en-US" sz="3200" dirty="0">
                <a:solidFill>
                  <a:srgbClr val="F5F5F5"/>
                </a:solidFill>
                <a:effectLst>
                  <a:outerShdw blurRad="38100" dist="38100" dir="2700000" algn="tl" rotWithShape="0">
                    <a:prstClr val="black"/>
                  </a:outerShdw>
                </a:effectLst>
              </a:rPr>
              <a:t>Mat 24:15–20</a:t>
            </a:r>
            <a:r>
              <a:rPr lang="en-US" sz="3200" dirty="0">
                <a:solidFill>
                  <a:srgbClr val="F5F5F5"/>
                </a:solidFill>
                <a:effectLst>
                  <a:outerShdw blurRad="38100" dist="38100" dir="2700000" algn="tl" rotWithShape="0">
                    <a:prstClr val="black"/>
                  </a:outerShdw>
                </a:effectLst>
                <a:ea typeface="+mj-ea"/>
                <a:cs typeface="+mj-cs"/>
              </a:rPr>
              <a:t>). </a:t>
            </a:r>
          </a:p>
          <a:p>
            <a:r>
              <a:rPr lang="en-US" sz="3200" dirty="0">
                <a:solidFill>
                  <a:srgbClr val="F5F5F5"/>
                </a:solidFill>
                <a:effectLst>
                  <a:outerShdw blurRad="38100" dist="38100" dir="2700000" algn="tl" rotWithShape="0">
                    <a:prstClr val="black"/>
                  </a:outerShdw>
                </a:effectLst>
              </a:rPr>
              <a:t>Eusebius (A.D. 260–339), the early Christian historian records that Jerusalem's Christians, heeding this very warning, fled to the nearby city of Pella (60–70 miles northeast of Jerusalem) before the Jerusalem fell, escaping the catastrophe that claimed over a million Jewish lives.</a:t>
            </a:r>
          </a:p>
          <a:p>
            <a:r>
              <a:rPr lang="en-US" sz="3200" dirty="0">
                <a:solidFill>
                  <a:srgbClr val="F5F5F5"/>
                </a:solidFill>
                <a:effectLst>
                  <a:outerShdw blurRad="38100" dist="38100" dir="2700000" algn="tl" rotWithShape="0">
                    <a:prstClr val="black"/>
                  </a:outerShdw>
                </a:effectLst>
                <a:ea typeface="+mj-ea"/>
                <a:cs typeface="+mj-cs"/>
              </a:rPr>
              <a:t>Given the preceding context, I believe the “sealing” described in Rev. 7:3 pictures God providential preservation of those who heeded Jesus’ warning.</a:t>
            </a:r>
          </a:p>
          <a:p>
            <a:r>
              <a:rPr lang="en-US" sz="3200" dirty="0">
                <a:solidFill>
                  <a:srgbClr val="F5F5F5"/>
                </a:solidFill>
                <a:effectLst>
                  <a:outerShdw blurRad="38100" dist="38100" dir="2700000" algn="tl" rotWithShape="0">
                    <a:prstClr val="black"/>
                  </a:outerShdw>
                </a:effectLst>
                <a:ea typeface="+mj-ea"/>
                <a:cs typeface="+mj-cs"/>
              </a:rPr>
              <a:t>The passage specifically identifies those who are saved as Jews. </a:t>
            </a:r>
          </a:p>
          <a:p>
            <a:r>
              <a:rPr lang="en-US" sz="3200" dirty="0">
                <a:solidFill>
                  <a:srgbClr val="F5F5F5"/>
                </a:solidFill>
                <a:effectLst>
                  <a:outerShdw blurRad="38100" dist="38100" dir="2700000" algn="tl" rotWithShape="0">
                    <a:prstClr val="black"/>
                  </a:outerShdw>
                </a:effectLst>
                <a:ea typeface="+mj-ea"/>
                <a:cs typeface="+mj-cs"/>
              </a:rPr>
              <a:t>They are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sealed from every tribe of the sons of Israel</a:t>
            </a:r>
            <a:r>
              <a:rPr lang="en-US" sz="3200" dirty="0">
                <a:solidFill>
                  <a:srgbClr val="F5F5F5"/>
                </a:solidFill>
                <a:effectLst>
                  <a:outerShdw blurRad="38100" dist="38100" dir="2700000" algn="tl" rotWithShape="0">
                    <a:prstClr val="black"/>
                  </a:outerShdw>
                </a:effectLst>
                <a:ea typeface="+mj-ea"/>
                <a:cs typeface="+mj-cs"/>
              </a:rPr>
              <a:t>” (Rev. 7:4).</a:t>
            </a:r>
          </a:p>
          <a:p>
            <a:r>
              <a:rPr lang="en-US" sz="3200" dirty="0">
                <a:solidFill>
                  <a:srgbClr val="F5F5F5"/>
                </a:solidFill>
                <a:effectLst>
                  <a:outerShdw blurRad="38100" dist="38100" dir="2700000" algn="tl" rotWithShape="0">
                    <a:prstClr val="black"/>
                  </a:outerShdw>
                </a:effectLst>
                <a:ea typeface="+mj-ea"/>
                <a:cs typeface="+mj-cs"/>
              </a:rPr>
              <a:t>I believe “</a:t>
            </a:r>
            <a:r>
              <a:rPr lang="en-US" sz="3200" i="1" dirty="0">
                <a:solidFill>
                  <a:srgbClr val="99FFFF"/>
                </a:solidFill>
                <a:effectLst>
                  <a:outerShdw blurRad="38100" dist="38100" dir="2700000" algn="ctr" rotWithShape="0">
                    <a:schemeClr val="tx1"/>
                  </a:outerShdw>
                </a:effectLst>
                <a:latin typeface="Cambria" panose="02040503050406030204" pitchFamily="18" charset="0"/>
                <a:ea typeface="Cambria" panose="02040503050406030204" pitchFamily="18" charset="0"/>
              </a:rPr>
              <a:t>144,000</a:t>
            </a:r>
            <a:r>
              <a:rPr lang="en-US" sz="3200" dirty="0">
                <a:solidFill>
                  <a:srgbClr val="F5F5F5"/>
                </a:solidFill>
                <a:effectLst>
                  <a:outerShdw blurRad="38100" dist="38100" dir="2700000" algn="tl" rotWithShape="0">
                    <a:prstClr val="black"/>
                  </a:outerShdw>
                </a:effectLst>
                <a:ea typeface="+mj-ea"/>
                <a:cs typeface="+mj-cs"/>
              </a:rPr>
              <a:t>” is a </a:t>
            </a:r>
            <a:r>
              <a:rPr lang="en-US" sz="3200" b="1" i="1" dirty="0">
                <a:solidFill>
                  <a:srgbClr val="F5F5F5"/>
                </a:solidFill>
                <a:effectLst>
                  <a:outerShdw blurRad="38100" dist="38100" dir="2700000" algn="tl" rotWithShape="0">
                    <a:prstClr val="black"/>
                  </a:outerShdw>
                </a:effectLst>
                <a:ea typeface="+mj-ea"/>
                <a:cs typeface="+mj-cs"/>
              </a:rPr>
              <a:t>symbolic</a:t>
            </a:r>
            <a:r>
              <a:rPr lang="en-US" sz="3200" dirty="0">
                <a:solidFill>
                  <a:srgbClr val="F5F5F5"/>
                </a:solidFill>
                <a:effectLst>
                  <a:outerShdw blurRad="38100" dist="38100" dir="2700000" algn="tl" rotWithShape="0">
                    <a:prstClr val="black"/>
                  </a:outerShdw>
                </a:effectLst>
                <a:ea typeface="+mj-ea"/>
                <a:cs typeface="+mj-cs"/>
              </a:rPr>
              <a:t> number of completeness. It combines twelve squared with one thousand: 12×12×1,000=144,000. </a:t>
            </a:r>
          </a:p>
          <a:p>
            <a:r>
              <a:rPr lang="en-US" sz="3200" b="1" i="1" dirty="0">
                <a:solidFill>
                  <a:srgbClr val="F5F5F5"/>
                </a:solidFill>
                <a:effectLst>
                  <a:outerShdw blurRad="38100" dist="38100" dir="2700000" algn="tl" rotWithShape="0">
                    <a:prstClr val="black"/>
                  </a:outerShdw>
                </a:effectLst>
                <a:ea typeface="+mj-ea"/>
                <a:cs typeface="+mj-cs"/>
              </a:rPr>
              <a:t>Twelve</a:t>
            </a:r>
            <a:r>
              <a:rPr lang="en-US" sz="3200" dirty="0">
                <a:solidFill>
                  <a:srgbClr val="F5F5F5"/>
                </a:solidFill>
                <a:effectLst>
                  <a:outerShdw blurRad="38100" dist="38100" dir="2700000" algn="tl" rotWithShape="0">
                    <a:prstClr val="black"/>
                  </a:outerShdw>
                </a:effectLst>
                <a:ea typeface="+mj-ea"/>
                <a:cs typeface="+mj-cs"/>
              </a:rPr>
              <a:t> represents Israel’s tribes, while </a:t>
            </a:r>
            <a:r>
              <a:rPr lang="en-US" sz="3200" b="1" i="1" dirty="0">
                <a:solidFill>
                  <a:srgbClr val="F5F5F5"/>
                </a:solidFill>
                <a:effectLst>
                  <a:outerShdw blurRad="38100" dist="38100" dir="2700000" algn="tl" rotWithShape="0">
                    <a:prstClr val="black"/>
                  </a:outerShdw>
                </a:effectLst>
                <a:ea typeface="+mj-ea"/>
                <a:cs typeface="+mj-cs"/>
              </a:rPr>
              <a:t>one thousand </a:t>
            </a:r>
            <a:r>
              <a:rPr lang="en-US" sz="3200" dirty="0">
                <a:solidFill>
                  <a:srgbClr val="F5F5F5"/>
                </a:solidFill>
                <a:effectLst>
                  <a:outerShdw blurRad="38100" dist="38100" dir="2700000" algn="tl" rotWithShape="0">
                    <a:prstClr val="black"/>
                  </a:outerShdw>
                </a:effectLst>
                <a:ea typeface="+mj-ea"/>
                <a:cs typeface="+mj-cs"/>
              </a:rPr>
              <a:t>commonly symbolizes fullness. </a:t>
            </a:r>
          </a:p>
          <a:p>
            <a:r>
              <a:rPr lang="en-US" sz="3200" dirty="0">
                <a:solidFill>
                  <a:srgbClr val="F5F5F5"/>
                </a:solidFill>
                <a:effectLst>
                  <a:outerShdw blurRad="38100" dist="38100" dir="2700000" algn="tl" rotWithShape="0">
                    <a:prstClr val="black"/>
                  </a:outerShdw>
                </a:effectLst>
                <a:ea typeface="+mj-ea"/>
                <a:cs typeface="+mj-cs"/>
              </a:rPr>
              <a:t>Thus, I don’t think this is an </a:t>
            </a:r>
            <a:r>
              <a:rPr lang="en-US" sz="3200" b="1" i="1" dirty="0">
                <a:solidFill>
                  <a:srgbClr val="F5F5F5"/>
                </a:solidFill>
                <a:effectLst>
                  <a:outerShdw blurRad="38100" dist="38100" dir="2700000" algn="tl" rotWithShape="0">
                    <a:prstClr val="black"/>
                  </a:outerShdw>
                </a:effectLst>
                <a:ea typeface="+mj-ea"/>
                <a:cs typeface="+mj-cs"/>
              </a:rPr>
              <a:t>exact head count</a:t>
            </a:r>
            <a:r>
              <a:rPr lang="en-US" sz="3200" dirty="0">
                <a:solidFill>
                  <a:srgbClr val="F5F5F5"/>
                </a:solidFill>
                <a:effectLst>
                  <a:outerShdw blurRad="38100" dist="38100" dir="2700000" algn="tl" rotWithShape="0">
                    <a:prstClr val="black"/>
                  </a:outerShdw>
                </a:effectLst>
                <a:ea typeface="+mj-ea"/>
                <a:cs typeface="+mj-cs"/>
              </a:rPr>
              <a:t>, but a </a:t>
            </a:r>
            <a:r>
              <a:rPr lang="en-US" sz="3200" b="1" i="1" dirty="0">
                <a:solidFill>
                  <a:srgbClr val="F5F5F5"/>
                </a:solidFill>
                <a:effectLst>
                  <a:outerShdw blurRad="38100" dist="38100" dir="2700000" algn="tl" rotWithShape="0">
                    <a:prstClr val="black"/>
                  </a:outerShdw>
                </a:effectLst>
                <a:ea typeface="+mj-ea"/>
                <a:cs typeface="+mj-cs"/>
              </a:rPr>
              <a:t>symbolic number </a:t>
            </a:r>
            <a:r>
              <a:rPr lang="en-US" sz="3200" dirty="0">
                <a:solidFill>
                  <a:srgbClr val="F5F5F5"/>
                </a:solidFill>
                <a:effectLst>
                  <a:outerShdw blurRad="38100" dist="38100" dir="2700000" algn="tl" rotWithShape="0">
                    <a:prstClr val="black"/>
                  </a:outerShdw>
                </a:effectLst>
                <a:ea typeface="+mj-ea"/>
                <a:cs typeface="+mj-cs"/>
              </a:rPr>
              <a:t>that represents the </a:t>
            </a:r>
            <a:r>
              <a:rPr lang="en-US" sz="3200" b="1" i="1" dirty="0">
                <a:solidFill>
                  <a:srgbClr val="F5F5F5"/>
                </a:solidFill>
                <a:effectLst>
                  <a:outerShdw blurRad="38100" dist="38100" dir="2700000" algn="tl" rotWithShape="0">
                    <a:prstClr val="black"/>
                  </a:outerShdw>
                </a:effectLst>
                <a:ea typeface="+mj-ea"/>
                <a:cs typeface="+mj-cs"/>
              </a:rPr>
              <a:t>complete num</a:t>
            </a:r>
            <a:r>
              <a:rPr lang="en-US" sz="3200" dirty="0">
                <a:solidFill>
                  <a:srgbClr val="F5F5F5"/>
                </a:solidFill>
                <a:effectLst>
                  <a:outerShdw blurRad="38100" dist="38100" dir="2700000" algn="tl" rotWithShape="0">
                    <a:prstClr val="black"/>
                  </a:outerShdw>
                </a:effectLst>
                <a:ea typeface="+mj-ea"/>
                <a:cs typeface="+mj-cs"/>
              </a:rPr>
              <a:t>ber of the Jewish believers that God intended to preserve.</a:t>
            </a:r>
          </a:p>
          <a:p>
            <a:endParaRPr lang="en-US" sz="3200" dirty="0">
              <a:solidFill>
                <a:srgbClr val="F5F5F5"/>
              </a:solidFill>
              <a:effectLst>
                <a:outerShdw blurRad="38100" dist="38100" dir="2700000" algn="tl" rotWithShape="0">
                  <a:prstClr val="black"/>
                </a:outerShdw>
              </a:effectLst>
              <a:ea typeface="+mj-ea"/>
              <a:cs typeface="+mj-cs"/>
            </a:endParaRPr>
          </a:p>
          <a:p>
            <a:endParaRPr lang="en-US" sz="3200" dirty="0">
              <a:solidFill>
                <a:srgbClr val="F5F5F5"/>
              </a:solidFill>
              <a:effectLst>
                <a:outerShdw blurRad="38100" dist="38100" dir="2700000" algn="tl" rotWithShape="0">
                  <a:prstClr val="black"/>
                </a:outerShdw>
              </a:effectLst>
              <a:ea typeface="+mj-ea"/>
              <a:cs typeface="+mj-cs"/>
            </a:endParaRPr>
          </a:p>
        </p:txBody>
      </p:sp>
    </p:spTree>
    <p:extLst>
      <p:ext uri="{BB962C8B-B14F-4D97-AF65-F5344CB8AC3E}">
        <p14:creationId xmlns:p14="http://schemas.microsoft.com/office/powerpoint/2010/main" val="1674023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p:cTn id="35"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 calcmode="lin" valueType="num">
                                      <p:cBhvr>
                                        <p:cTn id="4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2">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p:cTn id="49"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108164</TotalTime>
  <Words>5421</Words>
  <Application>Microsoft Office PowerPoint</Application>
  <PresentationFormat>Widescreen</PresentationFormat>
  <Paragraphs>230</Paragraphs>
  <Slides>29</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Arial</vt:lpstr>
      <vt:lpstr>Calibri</vt:lpstr>
      <vt:lpstr>Calibri Light</vt:lpstr>
      <vt:lpstr>Cambria</vt:lpstr>
      <vt:lpstr>Candara</vt:lpstr>
      <vt:lpstr>Garamond</vt:lpstr>
      <vt:lpstr>Tahoma</vt:lpstr>
      <vt:lpstr>Times New Roman</vt:lpstr>
      <vt:lpstr>Office Theme</vt:lpstr>
      <vt:lpstr>1_Office Theme</vt:lpstr>
      <vt:lpstr>The Book of Revelation</vt:lpstr>
      <vt:lpstr>High Level Outline of the Book of Revelation</vt:lpstr>
      <vt:lpstr>Brief Review of the Seven Seals (Rev. 6:1–8:1)</vt:lpstr>
      <vt:lpstr>Comparison of The Seal Judgments and Olivet Discourse</vt:lpstr>
      <vt:lpstr>Introduction To the Sealing of the 144,000 (7:1-8)</vt:lpstr>
      <vt:lpstr>The Sealing of the 144,000 (7:1-8)</vt:lpstr>
      <vt:lpstr>The Sealing of the 144,000 (7:1-8)</vt:lpstr>
      <vt:lpstr>The Sealing of the 144,000 (7:1-8)</vt:lpstr>
      <vt:lpstr>The Sealing of the 144,000 (7:1-8)</vt:lpstr>
      <vt:lpstr>The Sealing of the 144,000 (7:1-8)</vt:lpstr>
      <vt:lpstr>The Sealing of the 144,000 (7:1-8)</vt:lpstr>
      <vt:lpstr>The Great Multitude Before the Throne (7:9-17)</vt:lpstr>
      <vt:lpstr>The Great Multitude Before the Throne (7:9-17)</vt:lpstr>
      <vt:lpstr>7:9 After this I looked, and behold, a great multitude that no one could number, from every nation, from all tribes and peoples and languages, standing before the throne and before the Lamb, clothed in white robes, with palm branches in their hands… (ESV)</vt:lpstr>
      <vt:lpstr>7:9 After this I looked, and behold, a great multitude that no one could number, from every nation, from all tribes and peoples and languages, standing before the throne and before the Lamb, clothed in white robes, with palm branches in their hands… (ESV)</vt:lpstr>
      <vt:lpstr>7:9 After this I looked, and behold, a great multitude that no one could number, from every nation, from all tribes and peoples and languages, standing before the throne and before the Lamb, clothed in white robes, with palm branches in their hands… (ESV)</vt:lpstr>
      <vt:lpstr>7:9 After this I looked, and behold, a great multitude that no one could number, from every nation, from all tribes and peoples and languages, standing before the throne and before the Lamb, clothed in white robes, with palm branches in their hands… (ESV)</vt:lpstr>
      <vt:lpstr>7:9 After this I looked, and behold, a great multitude that no one could number, from every nation, from all tribes and peoples and languages, standing before the throne and before the Lamb, clothed in white robes, with palm branches in their hands… (ESV)</vt:lpstr>
      <vt:lpstr>7:10 and crying out with a loud voice, "Salvation belongs to our God who sits on the throne, and to the Lamb!" (ESV)</vt:lpstr>
      <vt:lpstr>7:11 And all the angels were standing around the throne and around the elders and the four living creatures, and they fell on their faces before the throne and worshiped God, 12 saying, "Amen! Blessing and glory and wisdom and thanksgiving and honor and power and might be to our God forever and ever! Amen."(ESV)</vt:lpstr>
      <vt:lpstr>7:13 Then one of the elders addressed me, saying, "Who are these, clothed in white robes, and from where have they come?" (ESV)</vt:lpstr>
      <vt:lpstr>7:14 I said to him, "Sir, you know." And he said to me, "These are the ones coming out of the great tribulation. They have washed their robes and made them white in the blood of the Lamb. (ESV)</vt:lpstr>
      <vt:lpstr>7:14 I said to him, "Sir, you know." And he said to me, "These are the ones coming out of the great tribulation. They have washed their robes and made them white in the blood of the Lamb. (ESV)</vt:lpstr>
      <vt:lpstr>7:15 "Therefore they are before the throne of God, and serve him day and night in his temple; and he who sits on the throne will shelter them with his presence. (ESV)</vt:lpstr>
      <vt:lpstr>7:16 They shall hunger no more, neither thirst anymore; the sun shall not strike them, nor any scorching heat. (ESV)</vt:lpstr>
      <vt:lpstr>7:17 For the Lamb in the midst of the throne will be their shepherd, and he will guide them to springs of living water, and God will wipe away every tear from their eyes." (ESV)</vt:lpstr>
      <vt:lpstr>Class Discussion Time</vt:lpstr>
      <vt:lpstr>Class Discussion Time</vt:lpstr>
      <vt:lpstr>Class Discussion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Connolly</dc:creator>
  <cp:lastModifiedBy>Robert Connolly</cp:lastModifiedBy>
  <cp:revision>872</cp:revision>
  <cp:lastPrinted>2026-07-26T14:12:21Z</cp:lastPrinted>
  <dcterms:created xsi:type="dcterms:W3CDTF">2026-02-17T02:36:22Z</dcterms:created>
  <dcterms:modified xsi:type="dcterms:W3CDTF">2026-07-26T14:18:54Z</dcterms:modified>
</cp:coreProperties>
</file>